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1"/>
  </p:notesMasterIdLst>
  <p:sldIdLst>
    <p:sldId id="275" r:id="rId2"/>
    <p:sldId id="274" r:id="rId3"/>
    <p:sldId id="259" r:id="rId4"/>
    <p:sldId id="258" r:id="rId5"/>
    <p:sldId id="260" r:id="rId6"/>
    <p:sldId id="316" r:id="rId7"/>
    <p:sldId id="269" r:id="rId8"/>
    <p:sldId id="257" r:id="rId9"/>
    <p:sldId id="261" r:id="rId10"/>
    <p:sldId id="272" r:id="rId11"/>
    <p:sldId id="271" r:id="rId12"/>
    <p:sldId id="263" r:id="rId13"/>
    <p:sldId id="262" r:id="rId14"/>
    <p:sldId id="264" r:id="rId15"/>
    <p:sldId id="266" r:id="rId16"/>
    <p:sldId id="267" r:id="rId17"/>
    <p:sldId id="273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15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65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</p:sldIdLst>
  <p:sldSz cx="12192000" cy="6858000"/>
  <p:notesSz cx="6858000" cy="9144000"/>
  <p:embeddedFontLst>
    <p:embeddedFont>
      <p:font typeface="MS PGothic" panose="020B0600070205080204" pitchFamily="34" charset="-128"/>
      <p:regular r:id="rId62"/>
    </p:embeddedFont>
    <p:embeddedFont>
      <p:font typeface="Calibri Light" panose="020F0302020204030204" pitchFamily="34" charset="0"/>
      <p:regular r:id="rId63"/>
      <p: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Source Code Pro" panose="020B0604020202020204" charset="0"/>
      <p:regular r:id="rId69"/>
      <p:bold r:id="rId70"/>
      <p:italic r:id="rId71"/>
      <p:boldItalic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A0CB-C346-4796-831E-2D8CBA0414C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8335-B268-4D40-B649-7B2CF18F2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4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5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2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42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09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9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2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3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7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DB34-684C-4D74-83EC-1B7F8F68F9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2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1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5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5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5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4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7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DD1A0-9026-4DF2-B56F-16B59EAFAA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7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508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6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9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9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8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1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4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22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96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22061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8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30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8989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59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8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21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12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1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9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E8335-B268-4D40-B649-7B2CF18F2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1E1D-2459-458B-B486-152F643938F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3B4A-B5D3-476A-BC5E-4A041627C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How Memory Works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</a:t>
            </a:r>
            <a:r>
              <a:rPr lang="en-US" altLang="en-US" dirty="0"/>
              <a:t>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3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8" idx="0"/>
            <a:endCxn id="15" idx="0"/>
          </p:cNvCxnSpPr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7635" y="486484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9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10281" y="5543455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18" y="4877526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07" y="4624766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36" y="4539177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8137" y="489744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96751" y="45723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06" y="4538230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416687">
            <a:off x="3841294" y="2470073"/>
            <a:ext cx="5469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However, when sketching diagrams, 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do not want to have to erase!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3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8" idx="0"/>
            <a:endCxn id="15" idx="0"/>
          </p:cNvCxnSpPr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416687">
            <a:off x="4858158" y="2021135"/>
            <a:ext cx="3389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Instead of erasing,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just put an X over the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deleted stack frame.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12300" y="4846810"/>
            <a:ext cx="81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35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12300" y="4846810"/>
            <a:ext cx="81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5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/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1200" y="4846810"/>
            <a:ext cx="83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98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7147" y="2510680"/>
            <a:ext cx="133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50" name="Curved Connector 49"/>
          <p:cNvCxnSpPr/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09735" y="4846810"/>
            <a:ext cx="81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84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18178" y="3335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96792" y="30107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17659" y="24830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96273" y="21580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6273" y="178128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96273" y="13865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47" name="Curved Connector 46"/>
          <p:cNvCxnSpPr>
            <a:stCxn id="37" idx="0"/>
            <a:endCxn id="30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0"/>
            <a:endCxn id="15" idx="0"/>
          </p:cNvCxnSpPr>
          <p:nvPr/>
        </p:nvCxnSpPr>
        <p:spPr>
          <a:xfrm rot="10800000" flipH="1" flipV="1">
            <a:off x="6900533" y="3355567"/>
            <a:ext cx="30973" cy="2275869"/>
          </a:xfrm>
          <a:prstGeom prst="curvedConnector3">
            <a:avLst>
              <a:gd name="adj1" fmla="val -1382675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60644" y="5387189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8013" y="2510680"/>
            <a:ext cx="13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6187" y="4045074"/>
            <a:ext cx="1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70247" y="4846810"/>
            <a:ext cx="8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75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75815" y="738118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b: 2019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49247" y="2976645"/>
            <a:ext cx="4014622" cy="853902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48728" y="1419128"/>
            <a:ext cx="4014622" cy="1558643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91959" y="3315941"/>
            <a:ext cx="64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6797248" y="306318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416077" y="2977592"/>
            <a:ext cx="116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howdy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618178" y="3335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96792" y="301077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82416" y="24830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6830786" y="1896628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9154453" y="215800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2379" y="1788433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18435" y="135092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617659" y="248308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596273" y="21580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596273" y="178128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596273" y="13865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91" name="Curved Connector 90"/>
          <p:cNvCxnSpPr>
            <a:stCxn id="83" idx="0"/>
            <a:endCxn id="78" idx="0"/>
          </p:cNvCxnSpPr>
          <p:nvPr/>
        </p:nvCxnSpPr>
        <p:spPr>
          <a:xfrm rot="10800000" flipV="1">
            <a:off x="6900534" y="2189014"/>
            <a:ext cx="33538" cy="1166553"/>
          </a:xfrm>
          <a:prstGeom prst="curvedConnector3">
            <a:avLst>
              <a:gd name="adj1" fmla="val 108958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8" idx="0"/>
            <a:endCxn id="66" idx="0"/>
          </p:cNvCxnSpPr>
          <p:nvPr/>
        </p:nvCxnSpPr>
        <p:spPr>
          <a:xfrm rot="10800000" flipH="1" flipV="1">
            <a:off x="6900533" y="3355567"/>
            <a:ext cx="30973" cy="2275869"/>
          </a:xfrm>
          <a:prstGeom prst="curvedConnector3">
            <a:avLst>
              <a:gd name="adj1" fmla="val -1382675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660644" y="5387189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38013" y="2510680"/>
            <a:ext cx="13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36187" y="4045074"/>
            <a:ext cx="1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cxnSp>
        <p:nvCxnSpPr>
          <p:cNvPr id="96" name="Curved Connector 95"/>
          <p:cNvCxnSpPr/>
          <p:nvPr/>
        </p:nvCxnSpPr>
        <p:spPr>
          <a:xfrm rot="10800000" flipV="1">
            <a:off x="6931507" y="4599307"/>
            <a:ext cx="12700" cy="1032129"/>
          </a:xfrm>
          <a:prstGeom prst="curvedConnector3">
            <a:avLst>
              <a:gd name="adj1" fmla="val 361597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70247" y="4846810"/>
            <a:ext cx="8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</p:spTree>
    <p:extLst>
      <p:ext uri="{BB962C8B-B14F-4D97-AF65-F5344CB8AC3E}">
        <p14:creationId xmlns:p14="http://schemas.microsoft.com/office/powerpoint/2010/main" val="3149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387F4E-F2E4-47A9-9950-3F4C57DD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Diagrams 2</a:t>
            </a:r>
            <a:br>
              <a:rPr lang="en-US" dirty="0"/>
            </a:br>
            <a:r>
              <a:rPr lang="en-US" dirty="0"/>
              <a:t>Pointers and 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01A9A-0C7C-430F-BD81-924D39C4F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pointers and references affect the memory diagram?</a:t>
            </a:r>
          </a:p>
          <a:p>
            <a:r>
              <a:rPr lang="en-US" dirty="0"/>
              <a:t>Pointers store an address.</a:t>
            </a:r>
          </a:p>
          <a:p>
            <a:pPr lvl="1"/>
            <a:r>
              <a:rPr lang="en-US" dirty="0"/>
              <a:t>Rather than worry about a particular number:</a:t>
            </a:r>
          </a:p>
          <a:p>
            <a:pPr lvl="2"/>
            <a:r>
              <a:rPr lang="en-US" dirty="0"/>
              <a:t>Use a small circle to indicate the value is an address.</a:t>
            </a:r>
          </a:p>
          <a:p>
            <a:pPr lvl="2"/>
            <a:r>
              <a:rPr lang="en-US" dirty="0"/>
              <a:t>Use an arrow from the circle that points to the location/address.</a:t>
            </a:r>
          </a:p>
          <a:p>
            <a:r>
              <a:rPr lang="en-US" dirty="0"/>
              <a:t>References are similar to pointers </a:t>
            </a:r>
          </a:p>
          <a:p>
            <a:pPr lvl="1"/>
            <a:r>
              <a:rPr lang="en-US" dirty="0"/>
              <a:t>Some refer to them as “safe pointers”</a:t>
            </a:r>
          </a:p>
          <a:p>
            <a:pPr lvl="1"/>
            <a:r>
              <a:rPr lang="en-US" dirty="0"/>
              <a:t>Technically, references are an alias to a memory location</a:t>
            </a:r>
          </a:p>
          <a:p>
            <a:pPr lvl="1"/>
            <a:r>
              <a:rPr lang="en-US" dirty="0"/>
              <a:t>We’ll draw it like a pointer, even though it’s technically not</a:t>
            </a:r>
          </a:p>
        </p:txBody>
      </p:sp>
    </p:spTree>
    <p:extLst>
      <p:ext uri="{BB962C8B-B14F-4D97-AF65-F5344CB8AC3E}">
        <p14:creationId xmlns:p14="http://schemas.microsoft.com/office/powerpoint/2010/main" val="13539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Diagrams</a:t>
            </a:r>
            <a:br>
              <a:rPr lang="en-US" dirty="0"/>
            </a:br>
            <a:r>
              <a:rPr lang="en-US" dirty="0"/>
              <a:t>Stack Frames</a:t>
            </a:r>
            <a:endParaRPr lang="en-US" alt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0C715-D49B-41CC-94F8-C7D661E08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0319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mi(int 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j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re(int&amp; s, int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mi(s*p);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283" y="1825625"/>
            <a:ext cx="6315518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doe(int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z +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17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08582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4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08582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2968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doe(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z +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</p:spTree>
    <p:extLst>
      <p:ext uri="{BB962C8B-B14F-4D97-AF65-F5344CB8AC3E}">
        <p14:creationId xmlns:p14="http://schemas.microsoft.com/office/powerpoint/2010/main" val="414025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mi(s*p);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endCxn id="57" idx="1"/>
          </p:cNvCxnSpPr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678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j %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168</a:t>
            </a:r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1" name="Curved Connector 40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mi(s*p);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24</a:t>
            </a:r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1" name="Curved Connector 40"/>
          <p:cNvCxnSpPr>
            <a:stCxn id="27" idx="0"/>
            <a:endCxn id="52" idx="0"/>
          </p:cNvCxnSpPr>
          <p:nvPr/>
        </p:nvCxnSpPr>
        <p:spPr>
          <a:xfrm rot="10800000" flipV="1">
            <a:off x="6931508" y="3445026"/>
            <a:ext cx="1" cy="1098039"/>
          </a:xfrm>
          <a:prstGeom prst="curvedConnector3">
            <a:avLst>
              <a:gd name="adj1" fmla="val 38812900000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9165" y="37524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53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363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doe(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w+3;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re(k,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"k: " &lt;&lt; k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z +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24</a:t>
            </a:r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43138" y="37654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7195" y="117215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12</a:t>
            </a:r>
          </a:p>
        </p:txBody>
      </p:sp>
      <p:cxnSp>
        <p:nvCxnSpPr>
          <p:cNvPr id="48" name="Curved Connector 47"/>
          <p:cNvCxnSpPr>
            <a:stCxn id="52" idx="0"/>
            <a:endCxn id="15" idx="0"/>
          </p:cNvCxnSpPr>
          <p:nvPr/>
        </p:nvCxnSpPr>
        <p:spPr>
          <a:xfrm rot="10800000" flipV="1">
            <a:off x="6830371" y="4543065"/>
            <a:ext cx="101137" cy="1110881"/>
          </a:xfrm>
          <a:prstGeom prst="curvedConnector3">
            <a:avLst>
              <a:gd name="adj1" fmla="val 554066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1651" y="48383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cxnSp>
        <p:nvCxnSpPr>
          <p:cNvPr id="50" name="Curved Connector 49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341812" y="3699164"/>
            <a:ext cx="575272" cy="1163781"/>
          </a:xfrm>
          <a:custGeom>
            <a:avLst/>
            <a:gdLst>
              <a:gd name="connsiteX0" fmla="*/ 317577 w 575272"/>
              <a:gd name="connsiteY0" fmla="*/ 0 h 1163781"/>
              <a:gd name="connsiteX1" fmla="*/ 359141 w 575272"/>
              <a:gd name="connsiteY1" fmla="*/ 24938 h 1163781"/>
              <a:gd name="connsiteX2" fmla="*/ 409017 w 575272"/>
              <a:gd name="connsiteY2" fmla="*/ 58189 h 1163781"/>
              <a:gd name="connsiteX3" fmla="*/ 433955 w 575272"/>
              <a:gd name="connsiteY3" fmla="*/ 66501 h 1163781"/>
              <a:gd name="connsiteX4" fmla="*/ 492144 w 575272"/>
              <a:gd name="connsiteY4" fmla="*/ 91440 h 1163781"/>
              <a:gd name="connsiteX5" fmla="*/ 517083 w 575272"/>
              <a:gd name="connsiteY5" fmla="*/ 108065 h 1163781"/>
              <a:gd name="connsiteX6" fmla="*/ 575272 w 575272"/>
              <a:gd name="connsiteY6" fmla="*/ 124691 h 1163781"/>
              <a:gd name="connsiteX7" fmla="*/ 558646 w 575272"/>
              <a:gd name="connsiteY7" fmla="*/ 149629 h 1163781"/>
              <a:gd name="connsiteX8" fmla="*/ 508770 w 575272"/>
              <a:gd name="connsiteY8" fmla="*/ 166254 h 1163781"/>
              <a:gd name="connsiteX9" fmla="*/ 475519 w 575272"/>
              <a:gd name="connsiteY9" fmla="*/ 174567 h 1163781"/>
              <a:gd name="connsiteX10" fmla="*/ 450581 w 575272"/>
              <a:gd name="connsiteY10" fmla="*/ 182880 h 1163781"/>
              <a:gd name="connsiteX11" fmla="*/ 284326 w 575272"/>
              <a:gd name="connsiteY11" fmla="*/ 191192 h 1163781"/>
              <a:gd name="connsiteX12" fmla="*/ 342515 w 575272"/>
              <a:gd name="connsiteY12" fmla="*/ 207818 h 1163781"/>
              <a:gd name="connsiteX13" fmla="*/ 433955 w 575272"/>
              <a:gd name="connsiteY13" fmla="*/ 274320 h 1163781"/>
              <a:gd name="connsiteX14" fmla="*/ 467206 w 575272"/>
              <a:gd name="connsiteY14" fmla="*/ 290945 h 1163781"/>
              <a:gd name="connsiteX15" fmla="*/ 508770 w 575272"/>
              <a:gd name="connsiteY15" fmla="*/ 324196 h 1163781"/>
              <a:gd name="connsiteX16" fmla="*/ 550333 w 575272"/>
              <a:gd name="connsiteY16" fmla="*/ 357447 h 1163781"/>
              <a:gd name="connsiteX17" fmla="*/ 375766 w 575272"/>
              <a:gd name="connsiteY17" fmla="*/ 357447 h 1163781"/>
              <a:gd name="connsiteX18" fmla="*/ 350828 w 575272"/>
              <a:gd name="connsiteY18" fmla="*/ 349134 h 1163781"/>
              <a:gd name="connsiteX19" fmla="*/ 317577 w 575272"/>
              <a:gd name="connsiteY19" fmla="*/ 340821 h 1163781"/>
              <a:gd name="connsiteX20" fmla="*/ 259388 w 575272"/>
              <a:gd name="connsiteY20" fmla="*/ 324196 h 1163781"/>
              <a:gd name="connsiteX21" fmla="*/ 201199 w 575272"/>
              <a:gd name="connsiteY21" fmla="*/ 315883 h 1163781"/>
              <a:gd name="connsiteX22" fmla="*/ 151323 w 575272"/>
              <a:gd name="connsiteY22" fmla="*/ 307571 h 1163781"/>
              <a:gd name="connsiteX23" fmla="*/ 126384 w 575272"/>
              <a:gd name="connsiteY23" fmla="*/ 315883 h 1163781"/>
              <a:gd name="connsiteX24" fmla="*/ 143010 w 575272"/>
              <a:gd name="connsiteY24" fmla="*/ 332509 h 1163781"/>
              <a:gd name="connsiteX25" fmla="*/ 176261 w 575272"/>
              <a:gd name="connsiteY25" fmla="*/ 382385 h 1163781"/>
              <a:gd name="connsiteX26" fmla="*/ 201199 w 575272"/>
              <a:gd name="connsiteY26" fmla="*/ 440574 h 1163781"/>
              <a:gd name="connsiteX27" fmla="*/ 234450 w 575272"/>
              <a:gd name="connsiteY27" fmla="*/ 473825 h 1163781"/>
              <a:gd name="connsiteX28" fmla="*/ 201199 w 575272"/>
              <a:gd name="connsiteY28" fmla="*/ 490451 h 1163781"/>
              <a:gd name="connsiteX29" fmla="*/ 143010 w 575272"/>
              <a:gd name="connsiteY29" fmla="*/ 507076 h 1163781"/>
              <a:gd name="connsiteX30" fmla="*/ 118072 w 575272"/>
              <a:gd name="connsiteY30" fmla="*/ 515389 h 1163781"/>
              <a:gd name="connsiteX31" fmla="*/ 26632 w 575272"/>
              <a:gd name="connsiteY31" fmla="*/ 540327 h 1163781"/>
              <a:gd name="connsiteX32" fmla="*/ 10006 w 575272"/>
              <a:gd name="connsiteY32" fmla="*/ 556952 h 1163781"/>
              <a:gd name="connsiteX33" fmla="*/ 34944 w 575272"/>
              <a:gd name="connsiteY33" fmla="*/ 548640 h 1163781"/>
              <a:gd name="connsiteX34" fmla="*/ 101446 w 575272"/>
              <a:gd name="connsiteY34" fmla="*/ 565265 h 1163781"/>
              <a:gd name="connsiteX35" fmla="*/ 134697 w 575272"/>
              <a:gd name="connsiteY35" fmla="*/ 573578 h 1163781"/>
              <a:gd name="connsiteX36" fmla="*/ 167948 w 575272"/>
              <a:gd name="connsiteY36" fmla="*/ 581891 h 1163781"/>
              <a:gd name="connsiteX37" fmla="*/ 217824 w 575272"/>
              <a:gd name="connsiteY37" fmla="*/ 590203 h 1163781"/>
              <a:gd name="connsiteX38" fmla="*/ 276013 w 575272"/>
              <a:gd name="connsiteY38" fmla="*/ 606829 h 1163781"/>
              <a:gd name="connsiteX39" fmla="*/ 217824 w 575272"/>
              <a:gd name="connsiteY39" fmla="*/ 648392 h 1163781"/>
              <a:gd name="connsiteX40" fmla="*/ 192886 w 575272"/>
              <a:gd name="connsiteY40" fmla="*/ 673331 h 1163781"/>
              <a:gd name="connsiteX41" fmla="*/ 93133 w 575272"/>
              <a:gd name="connsiteY41" fmla="*/ 756458 h 1163781"/>
              <a:gd name="connsiteX42" fmla="*/ 51570 w 575272"/>
              <a:gd name="connsiteY42" fmla="*/ 806334 h 1163781"/>
              <a:gd name="connsiteX43" fmla="*/ 34944 w 575272"/>
              <a:gd name="connsiteY43" fmla="*/ 822960 h 1163781"/>
              <a:gd name="connsiteX44" fmla="*/ 18319 w 575272"/>
              <a:gd name="connsiteY44" fmla="*/ 847898 h 1163781"/>
              <a:gd name="connsiteX45" fmla="*/ 1693 w 575272"/>
              <a:gd name="connsiteY45" fmla="*/ 864523 h 1163781"/>
              <a:gd name="connsiteX46" fmla="*/ 43257 w 575272"/>
              <a:gd name="connsiteY46" fmla="*/ 856211 h 1163781"/>
              <a:gd name="connsiteX47" fmla="*/ 192886 w 575272"/>
              <a:gd name="connsiteY47" fmla="*/ 864523 h 1163781"/>
              <a:gd name="connsiteX48" fmla="*/ 176261 w 575272"/>
              <a:gd name="connsiteY48" fmla="*/ 881149 h 1163781"/>
              <a:gd name="connsiteX49" fmla="*/ 134697 w 575272"/>
              <a:gd name="connsiteY49" fmla="*/ 922712 h 1163781"/>
              <a:gd name="connsiteX50" fmla="*/ 118072 w 575272"/>
              <a:gd name="connsiteY50" fmla="*/ 955963 h 1163781"/>
              <a:gd name="connsiteX51" fmla="*/ 51570 w 575272"/>
              <a:gd name="connsiteY51" fmla="*/ 1022465 h 1163781"/>
              <a:gd name="connsiteX52" fmla="*/ 18319 w 575272"/>
              <a:gd name="connsiteY52" fmla="*/ 1064029 h 1163781"/>
              <a:gd name="connsiteX53" fmla="*/ 68195 w 575272"/>
              <a:gd name="connsiteY53" fmla="*/ 1055716 h 1163781"/>
              <a:gd name="connsiteX54" fmla="*/ 134697 w 575272"/>
              <a:gd name="connsiteY54" fmla="*/ 1039091 h 1163781"/>
              <a:gd name="connsiteX55" fmla="*/ 209512 w 575272"/>
              <a:gd name="connsiteY55" fmla="*/ 1005840 h 1163781"/>
              <a:gd name="connsiteX56" fmla="*/ 234450 w 575272"/>
              <a:gd name="connsiteY56" fmla="*/ 997527 h 1163781"/>
              <a:gd name="connsiteX57" fmla="*/ 251075 w 575272"/>
              <a:gd name="connsiteY57" fmla="*/ 980901 h 1163781"/>
              <a:gd name="connsiteX58" fmla="*/ 242763 w 575272"/>
              <a:gd name="connsiteY58" fmla="*/ 1005840 h 1163781"/>
              <a:gd name="connsiteX59" fmla="*/ 201199 w 575272"/>
              <a:gd name="connsiteY59" fmla="*/ 1055716 h 1163781"/>
              <a:gd name="connsiteX60" fmla="*/ 184573 w 575272"/>
              <a:gd name="connsiteY60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5272" h="1163781">
                <a:moveTo>
                  <a:pt x="317577" y="0"/>
                </a:moveTo>
                <a:cubicBezTo>
                  <a:pt x="331432" y="8313"/>
                  <a:pt x="345510" y="16264"/>
                  <a:pt x="359141" y="24938"/>
                </a:cubicBezTo>
                <a:cubicBezTo>
                  <a:pt x="375998" y="35665"/>
                  <a:pt x="390061" y="51871"/>
                  <a:pt x="409017" y="58189"/>
                </a:cubicBezTo>
                <a:lnTo>
                  <a:pt x="433955" y="66501"/>
                </a:lnTo>
                <a:cubicBezTo>
                  <a:pt x="496557" y="108237"/>
                  <a:pt x="417001" y="59237"/>
                  <a:pt x="492144" y="91440"/>
                </a:cubicBezTo>
                <a:cubicBezTo>
                  <a:pt x="501327" y="95375"/>
                  <a:pt x="508147" y="103597"/>
                  <a:pt x="517083" y="108065"/>
                </a:cubicBezTo>
                <a:cubicBezTo>
                  <a:pt x="529010" y="114028"/>
                  <a:pt x="564616" y="122027"/>
                  <a:pt x="575272" y="124691"/>
                </a:cubicBezTo>
                <a:cubicBezTo>
                  <a:pt x="569730" y="133004"/>
                  <a:pt x="567118" y="144334"/>
                  <a:pt x="558646" y="149629"/>
                </a:cubicBezTo>
                <a:cubicBezTo>
                  <a:pt x="543785" y="158917"/>
                  <a:pt x="525771" y="162004"/>
                  <a:pt x="508770" y="166254"/>
                </a:cubicBezTo>
                <a:cubicBezTo>
                  <a:pt x="497686" y="169025"/>
                  <a:pt x="486504" y="171428"/>
                  <a:pt x="475519" y="174567"/>
                </a:cubicBezTo>
                <a:cubicBezTo>
                  <a:pt x="467094" y="176974"/>
                  <a:pt x="459310" y="182121"/>
                  <a:pt x="450581" y="182880"/>
                </a:cubicBezTo>
                <a:cubicBezTo>
                  <a:pt x="395302" y="187687"/>
                  <a:pt x="339744" y="188421"/>
                  <a:pt x="284326" y="191192"/>
                </a:cubicBezTo>
                <a:cubicBezTo>
                  <a:pt x="303722" y="196734"/>
                  <a:pt x="324235" y="199287"/>
                  <a:pt x="342515" y="207818"/>
                </a:cubicBezTo>
                <a:cubicBezTo>
                  <a:pt x="481509" y="272681"/>
                  <a:pt x="362415" y="223220"/>
                  <a:pt x="433955" y="274320"/>
                </a:cubicBezTo>
                <a:cubicBezTo>
                  <a:pt x="444039" y="281523"/>
                  <a:pt x="456447" y="284797"/>
                  <a:pt x="467206" y="290945"/>
                </a:cubicBezTo>
                <a:cubicBezTo>
                  <a:pt x="511976" y="316528"/>
                  <a:pt x="474637" y="296891"/>
                  <a:pt x="508770" y="324196"/>
                </a:cubicBezTo>
                <a:cubicBezTo>
                  <a:pt x="561190" y="366131"/>
                  <a:pt x="510200" y="317312"/>
                  <a:pt x="550333" y="357447"/>
                </a:cubicBezTo>
                <a:cubicBezTo>
                  <a:pt x="475655" y="376118"/>
                  <a:pt x="510521" y="370923"/>
                  <a:pt x="375766" y="357447"/>
                </a:cubicBezTo>
                <a:cubicBezTo>
                  <a:pt x="367047" y="356575"/>
                  <a:pt x="359253" y="351541"/>
                  <a:pt x="350828" y="349134"/>
                </a:cubicBezTo>
                <a:cubicBezTo>
                  <a:pt x="339843" y="345995"/>
                  <a:pt x="328562" y="343960"/>
                  <a:pt x="317577" y="340821"/>
                </a:cubicBezTo>
                <a:cubicBezTo>
                  <a:pt x="286425" y="331921"/>
                  <a:pt x="295110" y="330691"/>
                  <a:pt x="259388" y="324196"/>
                </a:cubicBezTo>
                <a:cubicBezTo>
                  <a:pt x="240111" y="320691"/>
                  <a:pt x="220564" y="318862"/>
                  <a:pt x="201199" y="315883"/>
                </a:cubicBezTo>
                <a:cubicBezTo>
                  <a:pt x="184540" y="313320"/>
                  <a:pt x="167948" y="310342"/>
                  <a:pt x="151323" y="307571"/>
                </a:cubicBezTo>
                <a:cubicBezTo>
                  <a:pt x="143010" y="310342"/>
                  <a:pt x="129155" y="307570"/>
                  <a:pt x="126384" y="315883"/>
                </a:cubicBezTo>
                <a:cubicBezTo>
                  <a:pt x="123905" y="323318"/>
                  <a:pt x="138307" y="326239"/>
                  <a:pt x="143010" y="332509"/>
                </a:cubicBezTo>
                <a:cubicBezTo>
                  <a:pt x="154999" y="348494"/>
                  <a:pt x="176261" y="382385"/>
                  <a:pt x="176261" y="382385"/>
                </a:cubicBezTo>
                <a:cubicBezTo>
                  <a:pt x="183907" y="412973"/>
                  <a:pt x="180936" y="416935"/>
                  <a:pt x="201199" y="440574"/>
                </a:cubicBezTo>
                <a:cubicBezTo>
                  <a:pt x="211400" y="452475"/>
                  <a:pt x="234450" y="473825"/>
                  <a:pt x="234450" y="473825"/>
                </a:cubicBezTo>
                <a:cubicBezTo>
                  <a:pt x="223366" y="479367"/>
                  <a:pt x="212589" y="485570"/>
                  <a:pt x="201199" y="490451"/>
                </a:cubicBezTo>
                <a:cubicBezTo>
                  <a:pt x="181275" y="498990"/>
                  <a:pt x="164092" y="501052"/>
                  <a:pt x="143010" y="507076"/>
                </a:cubicBezTo>
                <a:cubicBezTo>
                  <a:pt x="134585" y="509483"/>
                  <a:pt x="126526" y="513083"/>
                  <a:pt x="118072" y="515389"/>
                </a:cubicBezTo>
                <a:cubicBezTo>
                  <a:pt x="14944" y="543515"/>
                  <a:pt x="84033" y="521193"/>
                  <a:pt x="26632" y="540327"/>
                </a:cubicBezTo>
                <a:cubicBezTo>
                  <a:pt x="21090" y="545869"/>
                  <a:pt x="4465" y="551410"/>
                  <a:pt x="10006" y="556952"/>
                </a:cubicBezTo>
                <a:cubicBezTo>
                  <a:pt x="16201" y="563148"/>
                  <a:pt x="26218" y="547847"/>
                  <a:pt x="34944" y="548640"/>
                </a:cubicBezTo>
                <a:cubicBezTo>
                  <a:pt x="57700" y="550709"/>
                  <a:pt x="79279" y="559723"/>
                  <a:pt x="101446" y="565265"/>
                </a:cubicBezTo>
                <a:lnTo>
                  <a:pt x="134697" y="573578"/>
                </a:lnTo>
                <a:cubicBezTo>
                  <a:pt x="145781" y="576349"/>
                  <a:pt x="156679" y="580013"/>
                  <a:pt x="167948" y="581891"/>
                </a:cubicBezTo>
                <a:cubicBezTo>
                  <a:pt x="184573" y="584662"/>
                  <a:pt x="201297" y="586898"/>
                  <a:pt x="217824" y="590203"/>
                </a:cubicBezTo>
                <a:cubicBezTo>
                  <a:pt x="243917" y="595421"/>
                  <a:pt x="252246" y="598906"/>
                  <a:pt x="276013" y="606829"/>
                </a:cubicBezTo>
                <a:cubicBezTo>
                  <a:pt x="256277" y="619986"/>
                  <a:pt x="235867" y="632926"/>
                  <a:pt x="217824" y="648392"/>
                </a:cubicBezTo>
                <a:cubicBezTo>
                  <a:pt x="208898" y="656043"/>
                  <a:pt x="202166" y="666113"/>
                  <a:pt x="192886" y="673331"/>
                </a:cubicBezTo>
                <a:cubicBezTo>
                  <a:pt x="88721" y="754349"/>
                  <a:pt x="198002" y="651589"/>
                  <a:pt x="93133" y="756458"/>
                </a:cubicBezTo>
                <a:cubicBezTo>
                  <a:pt x="33893" y="815698"/>
                  <a:pt x="97863" y="748467"/>
                  <a:pt x="51570" y="806334"/>
                </a:cubicBezTo>
                <a:cubicBezTo>
                  <a:pt x="46674" y="812454"/>
                  <a:pt x="39840" y="816840"/>
                  <a:pt x="34944" y="822960"/>
                </a:cubicBezTo>
                <a:cubicBezTo>
                  <a:pt x="28703" y="830761"/>
                  <a:pt x="24560" y="840097"/>
                  <a:pt x="18319" y="847898"/>
                </a:cubicBezTo>
                <a:cubicBezTo>
                  <a:pt x="13423" y="854018"/>
                  <a:pt x="-5742" y="862045"/>
                  <a:pt x="1693" y="864523"/>
                </a:cubicBezTo>
                <a:cubicBezTo>
                  <a:pt x="15097" y="868991"/>
                  <a:pt x="29402" y="858982"/>
                  <a:pt x="43257" y="856211"/>
                </a:cubicBezTo>
                <a:cubicBezTo>
                  <a:pt x="93133" y="858982"/>
                  <a:pt x="143788" y="855317"/>
                  <a:pt x="192886" y="864523"/>
                </a:cubicBezTo>
                <a:cubicBezTo>
                  <a:pt x="200589" y="865967"/>
                  <a:pt x="181157" y="875029"/>
                  <a:pt x="176261" y="881149"/>
                </a:cubicBezTo>
                <a:cubicBezTo>
                  <a:pt x="144595" y="920731"/>
                  <a:pt x="177445" y="894214"/>
                  <a:pt x="134697" y="922712"/>
                </a:cubicBezTo>
                <a:cubicBezTo>
                  <a:pt x="129155" y="933796"/>
                  <a:pt x="125680" y="946181"/>
                  <a:pt x="118072" y="955963"/>
                </a:cubicBezTo>
                <a:lnTo>
                  <a:pt x="51570" y="1022465"/>
                </a:lnTo>
                <a:cubicBezTo>
                  <a:pt x="49817" y="1024218"/>
                  <a:pt x="11328" y="1060533"/>
                  <a:pt x="18319" y="1064029"/>
                </a:cubicBezTo>
                <a:cubicBezTo>
                  <a:pt x="33394" y="1071566"/>
                  <a:pt x="51612" y="1058731"/>
                  <a:pt x="68195" y="1055716"/>
                </a:cubicBezTo>
                <a:cubicBezTo>
                  <a:pt x="112331" y="1047691"/>
                  <a:pt x="100088" y="1050626"/>
                  <a:pt x="134697" y="1039091"/>
                </a:cubicBezTo>
                <a:cubicBezTo>
                  <a:pt x="174217" y="1012743"/>
                  <a:pt x="150155" y="1025625"/>
                  <a:pt x="209512" y="1005840"/>
                </a:cubicBezTo>
                <a:lnTo>
                  <a:pt x="234450" y="997527"/>
                </a:lnTo>
                <a:cubicBezTo>
                  <a:pt x="239992" y="991985"/>
                  <a:pt x="245533" y="975359"/>
                  <a:pt x="251075" y="980901"/>
                </a:cubicBezTo>
                <a:cubicBezTo>
                  <a:pt x="257271" y="987097"/>
                  <a:pt x="247624" y="998549"/>
                  <a:pt x="242763" y="1005840"/>
                </a:cubicBezTo>
                <a:cubicBezTo>
                  <a:pt x="216656" y="1045000"/>
                  <a:pt x="219334" y="1014913"/>
                  <a:pt x="201199" y="1055716"/>
                </a:cubicBezTo>
                <a:cubicBezTo>
                  <a:pt x="178439" y="1106925"/>
                  <a:pt x="184573" y="1106958"/>
                  <a:pt x="184573" y="116378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6931508" y="3445026"/>
            <a:ext cx="1" cy="1098039"/>
          </a:xfrm>
          <a:prstGeom prst="curvedConnector3">
            <a:avLst>
              <a:gd name="adj1" fmla="val 38812900000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9165" y="37524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3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446163" y="30405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5576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doe(11);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3487" y="761672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1176" y="3337069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943408" y="3152639"/>
            <a:ext cx="56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5043" y="296644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93708" y="30119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7042" y="5392133"/>
            <a:ext cx="4013743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6581" y="3635677"/>
            <a:ext cx="108857" cy="82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31176" y="489337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71979" y="4250679"/>
            <a:ext cx="9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0790" y="4536414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07133" y="4099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744" y="375246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5094" y="489337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15094" y="4546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2322" y="41597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600000" y="4663963"/>
            <a:ext cx="395325" cy="3136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84598" y="45341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1176" y="2541469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81397" y="2295029"/>
            <a:ext cx="68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5043" y="2170848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593708" y="22163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6163" y="2244919"/>
            <a:ext cx="4014622" cy="791241"/>
          </a:xfrm>
          <a:prstGeom prst="rect">
            <a:avLst/>
          </a:prstGeom>
          <a:blipFill>
            <a:blip r:embed="rId3">
              <a:alphaModFix amt="25000"/>
            </a:blip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3708" y="256759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24</a:t>
            </a:r>
          </a:p>
        </p:txBody>
      </p:sp>
      <p:cxnSp>
        <p:nvCxnSpPr>
          <p:cNvPr id="43" name="Curved Connector 42"/>
          <p:cNvCxnSpPr>
            <a:stCxn id="35" idx="0"/>
            <a:endCxn id="27" idx="0"/>
          </p:cNvCxnSpPr>
          <p:nvPr/>
        </p:nvCxnSpPr>
        <p:spPr>
          <a:xfrm rot="10800000" flipH="1" flipV="1">
            <a:off x="6931506" y="2587415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6770" y="2694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43138" y="37654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7195" y="117215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k: 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08490" y="5378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7194" y="161583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b: 14</a:t>
            </a:r>
          </a:p>
        </p:txBody>
      </p:sp>
      <p:cxnSp>
        <p:nvCxnSpPr>
          <p:cNvPr id="64" name="Curved Connector 63"/>
          <p:cNvCxnSpPr/>
          <p:nvPr/>
        </p:nvCxnSpPr>
        <p:spPr>
          <a:xfrm rot="5400000">
            <a:off x="9114410" y="4147399"/>
            <a:ext cx="1161651" cy="160282"/>
          </a:xfrm>
          <a:prstGeom prst="curvedConnector4">
            <a:avLst>
              <a:gd name="adj1" fmla="val 32299"/>
              <a:gd name="adj2" fmla="val 2166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9341812" y="3699164"/>
            <a:ext cx="575272" cy="1163781"/>
          </a:xfrm>
          <a:custGeom>
            <a:avLst/>
            <a:gdLst>
              <a:gd name="connsiteX0" fmla="*/ 317577 w 575272"/>
              <a:gd name="connsiteY0" fmla="*/ 0 h 1163781"/>
              <a:gd name="connsiteX1" fmla="*/ 359141 w 575272"/>
              <a:gd name="connsiteY1" fmla="*/ 24938 h 1163781"/>
              <a:gd name="connsiteX2" fmla="*/ 409017 w 575272"/>
              <a:gd name="connsiteY2" fmla="*/ 58189 h 1163781"/>
              <a:gd name="connsiteX3" fmla="*/ 433955 w 575272"/>
              <a:gd name="connsiteY3" fmla="*/ 66501 h 1163781"/>
              <a:gd name="connsiteX4" fmla="*/ 492144 w 575272"/>
              <a:gd name="connsiteY4" fmla="*/ 91440 h 1163781"/>
              <a:gd name="connsiteX5" fmla="*/ 517083 w 575272"/>
              <a:gd name="connsiteY5" fmla="*/ 108065 h 1163781"/>
              <a:gd name="connsiteX6" fmla="*/ 575272 w 575272"/>
              <a:gd name="connsiteY6" fmla="*/ 124691 h 1163781"/>
              <a:gd name="connsiteX7" fmla="*/ 558646 w 575272"/>
              <a:gd name="connsiteY7" fmla="*/ 149629 h 1163781"/>
              <a:gd name="connsiteX8" fmla="*/ 508770 w 575272"/>
              <a:gd name="connsiteY8" fmla="*/ 166254 h 1163781"/>
              <a:gd name="connsiteX9" fmla="*/ 475519 w 575272"/>
              <a:gd name="connsiteY9" fmla="*/ 174567 h 1163781"/>
              <a:gd name="connsiteX10" fmla="*/ 450581 w 575272"/>
              <a:gd name="connsiteY10" fmla="*/ 182880 h 1163781"/>
              <a:gd name="connsiteX11" fmla="*/ 284326 w 575272"/>
              <a:gd name="connsiteY11" fmla="*/ 191192 h 1163781"/>
              <a:gd name="connsiteX12" fmla="*/ 342515 w 575272"/>
              <a:gd name="connsiteY12" fmla="*/ 207818 h 1163781"/>
              <a:gd name="connsiteX13" fmla="*/ 433955 w 575272"/>
              <a:gd name="connsiteY13" fmla="*/ 274320 h 1163781"/>
              <a:gd name="connsiteX14" fmla="*/ 467206 w 575272"/>
              <a:gd name="connsiteY14" fmla="*/ 290945 h 1163781"/>
              <a:gd name="connsiteX15" fmla="*/ 508770 w 575272"/>
              <a:gd name="connsiteY15" fmla="*/ 324196 h 1163781"/>
              <a:gd name="connsiteX16" fmla="*/ 550333 w 575272"/>
              <a:gd name="connsiteY16" fmla="*/ 357447 h 1163781"/>
              <a:gd name="connsiteX17" fmla="*/ 375766 w 575272"/>
              <a:gd name="connsiteY17" fmla="*/ 357447 h 1163781"/>
              <a:gd name="connsiteX18" fmla="*/ 350828 w 575272"/>
              <a:gd name="connsiteY18" fmla="*/ 349134 h 1163781"/>
              <a:gd name="connsiteX19" fmla="*/ 317577 w 575272"/>
              <a:gd name="connsiteY19" fmla="*/ 340821 h 1163781"/>
              <a:gd name="connsiteX20" fmla="*/ 259388 w 575272"/>
              <a:gd name="connsiteY20" fmla="*/ 324196 h 1163781"/>
              <a:gd name="connsiteX21" fmla="*/ 201199 w 575272"/>
              <a:gd name="connsiteY21" fmla="*/ 315883 h 1163781"/>
              <a:gd name="connsiteX22" fmla="*/ 151323 w 575272"/>
              <a:gd name="connsiteY22" fmla="*/ 307571 h 1163781"/>
              <a:gd name="connsiteX23" fmla="*/ 126384 w 575272"/>
              <a:gd name="connsiteY23" fmla="*/ 315883 h 1163781"/>
              <a:gd name="connsiteX24" fmla="*/ 143010 w 575272"/>
              <a:gd name="connsiteY24" fmla="*/ 332509 h 1163781"/>
              <a:gd name="connsiteX25" fmla="*/ 176261 w 575272"/>
              <a:gd name="connsiteY25" fmla="*/ 382385 h 1163781"/>
              <a:gd name="connsiteX26" fmla="*/ 201199 w 575272"/>
              <a:gd name="connsiteY26" fmla="*/ 440574 h 1163781"/>
              <a:gd name="connsiteX27" fmla="*/ 234450 w 575272"/>
              <a:gd name="connsiteY27" fmla="*/ 473825 h 1163781"/>
              <a:gd name="connsiteX28" fmla="*/ 201199 w 575272"/>
              <a:gd name="connsiteY28" fmla="*/ 490451 h 1163781"/>
              <a:gd name="connsiteX29" fmla="*/ 143010 w 575272"/>
              <a:gd name="connsiteY29" fmla="*/ 507076 h 1163781"/>
              <a:gd name="connsiteX30" fmla="*/ 118072 w 575272"/>
              <a:gd name="connsiteY30" fmla="*/ 515389 h 1163781"/>
              <a:gd name="connsiteX31" fmla="*/ 26632 w 575272"/>
              <a:gd name="connsiteY31" fmla="*/ 540327 h 1163781"/>
              <a:gd name="connsiteX32" fmla="*/ 10006 w 575272"/>
              <a:gd name="connsiteY32" fmla="*/ 556952 h 1163781"/>
              <a:gd name="connsiteX33" fmla="*/ 34944 w 575272"/>
              <a:gd name="connsiteY33" fmla="*/ 548640 h 1163781"/>
              <a:gd name="connsiteX34" fmla="*/ 101446 w 575272"/>
              <a:gd name="connsiteY34" fmla="*/ 565265 h 1163781"/>
              <a:gd name="connsiteX35" fmla="*/ 134697 w 575272"/>
              <a:gd name="connsiteY35" fmla="*/ 573578 h 1163781"/>
              <a:gd name="connsiteX36" fmla="*/ 167948 w 575272"/>
              <a:gd name="connsiteY36" fmla="*/ 581891 h 1163781"/>
              <a:gd name="connsiteX37" fmla="*/ 217824 w 575272"/>
              <a:gd name="connsiteY37" fmla="*/ 590203 h 1163781"/>
              <a:gd name="connsiteX38" fmla="*/ 276013 w 575272"/>
              <a:gd name="connsiteY38" fmla="*/ 606829 h 1163781"/>
              <a:gd name="connsiteX39" fmla="*/ 217824 w 575272"/>
              <a:gd name="connsiteY39" fmla="*/ 648392 h 1163781"/>
              <a:gd name="connsiteX40" fmla="*/ 192886 w 575272"/>
              <a:gd name="connsiteY40" fmla="*/ 673331 h 1163781"/>
              <a:gd name="connsiteX41" fmla="*/ 93133 w 575272"/>
              <a:gd name="connsiteY41" fmla="*/ 756458 h 1163781"/>
              <a:gd name="connsiteX42" fmla="*/ 51570 w 575272"/>
              <a:gd name="connsiteY42" fmla="*/ 806334 h 1163781"/>
              <a:gd name="connsiteX43" fmla="*/ 34944 w 575272"/>
              <a:gd name="connsiteY43" fmla="*/ 822960 h 1163781"/>
              <a:gd name="connsiteX44" fmla="*/ 18319 w 575272"/>
              <a:gd name="connsiteY44" fmla="*/ 847898 h 1163781"/>
              <a:gd name="connsiteX45" fmla="*/ 1693 w 575272"/>
              <a:gd name="connsiteY45" fmla="*/ 864523 h 1163781"/>
              <a:gd name="connsiteX46" fmla="*/ 43257 w 575272"/>
              <a:gd name="connsiteY46" fmla="*/ 856211 h 1163781"/>
              <a:gd name="connsiteX47" fmla="*/ 192886 w 575272"/>
              <a:gd name="connsiteY47" fmla="*/ 864523 h 1163781"/>
              <a:gd name="connsiteX48" fmla="*/ 176261 w 575272"/>
              <a:gd name="connsiteY48" fmla="*/ 881149 h 1163781"/>
              <a:gd name="connsiteX49" fmla="*/ 134697 w 575272"/>
              <a:gd name="connsiteY49" fmla="*/ 922712 h 1163781"/>
              <a:gd name="connsiteX50" fmla="*/ 118072 w 575272"/>
              <a:gd name="connsiteY50" fmla="*/ 955963 h 1163781"/>
              <a:gd name="connsiteX51" fmla="*/ 51570 w 575272"/>
              <a:gd name="connsiteY51" fmla="*/ 1022465 h 1163781"/>
              <a:gd name="connsiteX52" fmla="*/ 18319 w 575272"/>
              <a:gd name="connsiteY52" fmla="*/ 1064029 h 1163781"/>
              <a:gd name="connsiteX53" fmla="*/ 68195 w 575272"/>
              <a:gd name="connsiteY53" fmla="*/ 1055716 h 1163781"/>
              <a:gd name="connsiteX54" fmla="*/ 134697 w 575272"/>
              <a:gd name="connsiteY54" fmla="*/ 1039091 h 1163781"/>
              <a:gd name="connsiteX55" fmla="*/ 209512 w 575272"/>
              <a:gd name="connsiteY55" fmla="*/ 1005840 h 1163781"/>
              <a:gd name="connsiteX56" fmla="*/ 234450 w 575272"/>
              <a:gd name="connsiteY56" fmla="*/ 997527 h 1163781"/>
              <a:gd name="connsiteX57" fmla="*/ 251075 w 575272"/>
              <a:gd name="connsiteY57" fmla="*/ 980901 h 1163781"/>
              <a:gd name="connsiteX58" fmla="*/ 242763 w 575272"/>
              <a:gd name="connsiteY58" fmla="*/ 1005840 h 1163781"/>
              <a:gd name="connsiteX59" fmla="*/ 201199 w 575272"/>
              <a:gd name="connsiteY59" fmla="*/ 1055716 h 1163781"/>
              <a:gd name="connsiteX60" fmla="*/ 184573 w 575272"/>
              <a:gd name="connsiteY60" fmla="*/ 1163781 h 116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5272" h="1163781">
                <a:moveTo>
                  <a:pt x="317577" y="0"/>
                </a:moveTo>
                <a:cubicBezTo>
                  <a:pt x="331432" y="8313"/>
                  <a:pt x="345510" y="16264"/>
                  <a:pt x="359141" y="24938"/>
                </a:cubicBezTo>
                <a:cubicBezTo>
                  <a:pt x="375998" y="35665"/>
                  <a:pt x="390061" y="51871"/>
                  <a:pt x="409017" y="58189"/>
                </a:cubicBezTo>
                <a:lnTo>
                  <a:pt x="433955" y="66501"/>
                </a:lnTo>
                <a:cubicBezTo>
                  <a:pt x="496557" y="108237"/>
                  <a:pt x="417001" y="59237"/>
                  <a:pt x="492144" y="91440"/>
                </a:cubicBezTo>
                <a:cubicBezTo>
                  <a:pt x="501327" y="95375"/>
                  <a:pt x="508147" y="103597"/>
                  <a:pt x="517083" y="108065"/>
                </a:cubicBezTo>
                <a:cubicBezTo>
                  <a:pt x="529010" y="114028"/>
                  <a:pt x="564616" y="122027"/>
                  <a:pt x="575272" y="124691"/>
                </a:cubicBezTo>
                <a:cubicBezTo>
                  <a:pt x="569730" y="133004"/>
                  <a:pt x="567118" y="144334"/>
                  <a:pt x="558646" y="149629"/>
                </a:cubicBezTo>
                <a:cubicBezTo>
                  <a:pt x="543785" y="158917"/>
                  <a:pt x="525771" y="162004"/>
                  <a:pt x="508770" y="166254"/>
                </a:cubicBezTo>
                <a:cubicBezTo>
                  <a:pt x="497686" y="169025"/>
                  <a:pt x="486504" y="171428"/>
                  <a:pt x="475519" y="174567"/>
                </a:cubicBezTo>
                <a:cubicBezTo>
                  <a:pt x="467094" y="176974"/>
                  <a:pt x="459310" y="182121"/>
                  <a:pt x="450581" y="182880"/>
                </a:cubicBezTo>
                <a:cubicBezTo>
                  <a:pt x="395302" y="187687"/>
                  <a:pt x="339744" y="188421"/>
                  <a:pt x="284326" y="191192"/>
                </a:cubicBezTo>
                <a:cubicBezTo>
                  <a:pt x="303722" y="196734"/>
                  <a:pt x="324235" y="199287"/>
                  <a:pt x="342515" y="207818"/>
                </a:cubicBezTo>
                <a:cubicBezTo>
                  <a:pt x="481509" y="272681"/>
                  <a:pt x="362415" y="223220"/>
                  <a:pt x="433955" y="274320"/>
                </a:cubicBezTo>
                <a:cubicBezTo>
                  <a:pt x="444039" y="281523"/>
                  <a:pt x="456447" y="284797"/>
                  <a:pt x="467206" y="290945"/>
                </a:cubicBezTo>
                <a:cubicBezTo>
                  <a:pt x="511976" y="316528"/>
                  <a:pt x="474637" y="296891"/>
                  <a:pt x="508770" y="324196"/>
                </a:cubicBezTo>
                <a:cubicBezTo>
                  <a:pt x="561190" y="366131"/>
                  <a:pt x="510200" y="317312"/>
                  <a:pt x="550333" y="357447"/>
                </a:cubicBezTo>
                <a:cubicBezTo>
                  <a:pt x="475655" y="376118"/>
                  <a:pt x="510521" y="370923"/>
                  <a:pt x="375766" y="357447"/>
                </a:cubicBezTo>
                <a:cubicBezTo>
                  <a:pt x="367047" y="356575"/>
                  <a:pt x="359253" y="351541"/>
                  <a:pt x="350828" y="349134"/>
                </a:cubicBezTo>
                <a:cubicBezTo>
                  <a:pt x="339843" y="345995"/>
                  <a:pt x="328562" y="343960"/>
                  <a:pt x="317577" y="340821"/>
                </a:cubicBezTo>
                <a:cubicBezTo>
                  <a:pt x="286425" y="331921"/>
                  <a:pt x="295110" y="330691"/>
                  <a:pt x="259388" y="324196"/>
                </a:cubicBezTo>
                <a:cubicBezTo>
                  <a:pt x="240111" y="320691"/>
                  <a:pt x="220564" y="318862"/>
                  <a:pt x="201199" y="315883"/>
                </a:cubicBezTo>
                <a:cubicBezTo>
                  <a:pt x="184540" y="313320"/>
                  <a:pt x="167948" y="310342"/>
                  <a:pt x="151323" y="307571"/>
                </a:cubicBezTo>
                <a:cubicBezTo>
                  <a:pt x="143010" y="310342"/>
                  <a:pt x="129155" y="307570"/>
                  <a:pt x="126384" y="315883"/>
                </a:cubicBezTo>
                <a:cubicBezTo>
                  <a:pt x="123905" y="323318"/>
                  <a:pt x="138307" y="326239"/>
                  <a:pt x="143010" y="332509"/>
                </a:cubicBezTo>
                <a:cubicBezTo>
                  <a:pt x="154999" y="348494"/>
                  <a:pt x="176261" y="382385"/>
                  <a:pt x="176261" y="382385"/>
                </a:cubicBezTo>
                <a:cubicBezTo>
                  <a:pt x="183907" y="412973"/>
                  <a:pt x="180936" y="416935"/>
                  <a:pt x="201199" y="440574"/>
                </a:cubicBezTo>
                <a:cubicBezTo>
                  <a:pt x="211400" y="452475"/>
                  <a:pt x="234450" y="473825"/>
                  <a:pt x="234450" y="473825"/>
                </a:cubicBezTo>
                <a:cubicBezTo>
                  <a:pt x="223366" y="479367"/>
                  <a:pt x="212589" y="485570"/>
                  <a:pt x="201199" y="490451"/>
                </a:cubicBezTo>
                <a:cubicBezTo>
                  <a:pt x="181275" y="498990"/>
                  <a:pt x="164092" y="501052"/>
                  <a:pt x="143010" y="507076"/>
                </a:cubicBezTo>
                <a:cubicBezTo>
                  <a:pt x="134585" y="509483"/>
                  <a:pt x="126526" y="513083"/>
                  <a:pt x="118072" y="515389"/>
                </a:cubicBezTo>
                <a:cubicBezTo>
                  <a:pt x="14944" y="543515"/>
                  <a:pt x="84033" y="521193"/>
                  <a:pt x="26632" y="540327"/>
                </a:cubicBezTo>
                <a:cubicBezTo>
                  <a:pt x="21090" y="545869"/>
                  <a:pt x="4465" y="551410"/>
                  <a:pt x="10006" y="556952"/>
                </a:cubicBezTo>
                <a:cubicBezTo>
                  <a:pt x="16201" y="563148"/>
                  <a:pt x="26218" y="547847"/>
                  <a:pt x="34944" y="548640"/>
                </a:cubicBezTo>
                <a:cubicBezTo>
                  <a:pt x="57700" y="550709"/>
                  <a:pt x="79279" y="559723"/>
                  <a:pt x="101446" y="565265"/>
                </a:cubicBezTo>
                <a:lnTo>
                  <a:pt x="134697" y="573578"/>
                </a:lnTo>
                <a:cubicBezTo>
                  <a:pt x="145781" y="576349"/>
                  <a:pt x="156679" y="580013"/>
                  <a:pt x="167948" y="581891"/>
                </a:cubicBezTo>
                <a:cubicBezTo>
                  <a:pt x="184573" y="584662"/>
                  <a:pt x="201297" y="586898"/>
                  <a:pt x="217824" y="590203"/>
                </a:cubicBezTo>
                <a:cubicBezTo>
                  <a:pt x="243917" y="595421"/>
                  <a:pt x="252246" y="598906"/>
                  <a:pt x="276013" y="606829"/>
                </a:cubicBezTo>
                <a:cubicBezTo>
                  <a:pt x="256277" y="619986"/>
                  <a:pt x="235867" y="632926"/>
                  <a:pt x="217824" y="648392"/>
                </a:cubicBezTo>
                <a:cubicBezTo>
                  <a:pt x="208898" y="656043"/>
                  <a:pt x="202166" y="666113"/>
                  <a:pt x="192886" y="673331"/>
                </a:cubicBezTo>
                <a:cubicBezTo>
                  <a:pt x="88721" y="754349"/>
                  <a:pt x="198002" y="651589"/>
                  <a:pt x="93133" y="756458"/>
                </a:cubicBezTo>
                <a:cubicBezTo>
                  <a:pt x="33893" y="815698"/>
                  <a:pt x="97863" y="748467"/>
                  <a:pt x="51570" y="806334"/>
                </a:cubicBezTo>
                <a:cubicBezTo>
                  <a:pt x="46674" y="812454"/>
                  <a:pt x="39840" y="816840"/>
                  <a:pt x="34944" y="822960"/>
                </a:cubicBezTo>
                <a:cubicBezTo>
                  <a:pt x="28703" y="830761"/>
                  <a:pt x="24560" y="840097"/>
                  <a:pt x="18319" y="847898"/>
                </a:cubicBezTo>
                <a:cubicBezTo>
                  <a:pt x="13423" y="854018"/>
                  <a:pt x="-5742" y="862045"/>
                  <a:pt x="1693" y="864523"/>
                </a:cubicBezTo>
                <a:cubicBezTo>
                  <a:pt x="15097" y="868991"/>
                  <a:pt x="29402" y="858982"/>
                  <a:pt x="43257" y="856211"/>
                </a:cubicBezTo>
                <a:cubicBezTo>
                  <a:pt x="93133" y="858982"/>
                  <a:pt x="143788" y="855317"/>
                  <a:pt x="192886" y="864523"/>
                </a:cubicBezTo>
                <a:cubicBezTo>
                  <a:pt x="200589" y="865967"/>
                  <a:pt x="181157" y="875029"/>
                  <a:pt x="176261" y="881149"/>
                </a:cubicBezTo>
                <a:cubicBezTo>
                  <a:pt x="144595" y="920731"/>
                  <a:pt x="177445" y="894214"/>
                  <a:pt x="134697" y="922712"/>
                </a:cubicBezTo>
                <a:cubicBezTo>
                  <a:pt x="129155" y="933796"/>
                  <a:pt x="125680" y="946181"/>
                  <a:pt x="118072" y="955963"/>
                </a:cubicBezTo>
                <a:lnTo>
                  <a:pt x="51570" y="1022465"/>
                </a:lnTo>
                <a:cubicBezTo>
                  <a:pt x="49817" y="1024218"/>
                  <a:pt x="11328" y="1060533"/>
                  <a:pt x="18319" y="1064029"/>
                </a:cubicBezTo>
                <a:cubicBezTo>
                  <a:pt x="33394" y="1071566"/>
                  <a:pt x="51612" y="1058731"/>
                  <a:pt x="68195" y="1055716"/>
                </a:cubicBezTo>
                <a:cubicBezTo>
                  <a:pt x="112331" y="1047691"/>
                  <a:pt x="100088" y="1050626"/>
                  <a:pt x="134697" y="1039091"/>
                </a:cubicBezTo>
                <a:cubicBezTo>
                  <a:pt x="174217" y="1012743"/>
                  <a:pt x="150155" y="1025625"/>
                  <a:pt x="209512" y="1005840"/>
                </a:cubicBezTo>
                <a:lnTo>
                  <a:pt x="234450" y="997527"/>
                </a:lnTo>
                <a:cubicBezTo>
                  <a:pt x="239992" y="991985"/>
                  <a:pt x="245533" y="975359"/>
                  <a:pt x="251075" y="980901"/>
                </a:cubicBezTo>
                <a:cubicBezTo>
                  <a:pt x="257271" y="987097"/>
                  <a:pt x="247624" y="998549"/>
                  <a:pt x="242763" y="1005840"/>
                </a:cubicBezTo>
                <a:cubicBezTo>
                  <a:pt x="216656" y="1045000"/>
                  <a:pt x="219334" y="1014913"/>
                  <a:pt x="201199" y="1055716"/>
                </a:cubicBezTo>
                <a:cubicBezTo>
                  <a:pt x="178439" y="1106925"/>
                  <a:pt x="184573" y="1106958"/>
                  <a:pt x="184573" y="1163781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/>
          <p:cNvCxnSpPr/>
          <p:nvPr/>
        </p:nvCxnSpPr>
        <p:spPr>
          <a:xfrm rot="10800000" flipV="1">
            <a:off x="6931508" y="3445026"/>
            <a:ext cx="1" cy="1098039"/>
          </a:xfrm>
          <a:prstGeom prst="curvedConnector3">
            <a:avLst>
              <a:gd name="adj1" fmla="val 38812900000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89165" y="37524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67" name="Curved Connector 66"/>
          <p:cNvCxnSpPr/>
          <p:nvPr/>
        </p:nvCxnSpPr>
        <p:spPr>
          <a:xfrm rot="10800000" flipV="1">
            <a:off x="6830371" y="4543065"/>
            <a:ext cx="101137" cy="1110881"/>
          </a:xfrm>
          <a:prstGeom prst="curvedConnector3">
            <a:avLst>
              <a:gd name="adj1" fmla="val 554066"/>
            </a:avLst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01651" y="483831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966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AC48C-8CB4-4B48-8FD6-DD4398D0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Diagrams 3</a:t>
            </a:r>
            <a:br>
              <a:rPr lang="en-US" altLang="en-US" dirty="0"/>
            </a:br>
            <a:r>
              <a:rPr lang="en-US" altLang="en-US" dirty="0"/>
              <a:t>Arrays &amp; Structs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5E59A-3DCF-482E-9309-2A97E8F58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Frames and Function Calls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Function Called (including main)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New area of memory (stack frame) is set up on top of the stack.</a:t>
            </a:r>
          </a:p>
          <a:p>
            <a:pPr lvl="1"/>
            <a:r>
              <a:rPr lang="en-US" altLang="en-US" dirty="0"/>
              <a:t>Stack frame has an entry for </a:t>
            </a:r>
          </a:p>
          <a:p>
            <a:pPr lvl="2"/>
            <a:r>
              <a:rPr lang="en-US" altLang="en-US" dirty="0"/>
              <a:t>each formal parameter</a:t>
            </a:r>
          </a:p>
          <a:p>
            <a:pPr lvl="2"/>
            <a:r>
              <a:rPr lang="en-US" altLang="en-US" dirty="0"/>
              <a:t>return address – where in the code to return to after function exits</a:t>
            </a:r>
          </a:p>
          <a:p>
            <a:pPr lvl="2"/>
            <a:r>
              <a:rPr lang="en-US" altLang="en-US" dirty="0"/>
              <a:t>frame pointer – location of previous frame</a:t>
            </a:r>
          </a:p>
          <a:p>
            <a:pPr lvl="2"/>
            <a:r>
              <a:rPr lang="en-US" altLang="en-US" dirty="0"/>
              <a:t>each local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Body of function executes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Function finishes and its stack frame goes away</a:t>
            </a:r>
          </a:p>
          <a:p>
            <a:pPr lvl="1"/>
            <a:r>
              <a:rPr lang="en-US" altLang="en-US" dirty="0"/>
              <a:t>i.e. memory is recycled for later use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Potential source of programming bugs 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if you don’t understand how this works!</a:t>
            </a:r>
          </a:p>
          <a:p>
            <a:endParaRPr lang="en-US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F181D-876F-488A-93FE-D51C88C3AEE0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arrays represented in the memory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array is just a pointer”</a:t>
            </a:r>
          </a:p>
          <a:p>
            <a:pPr lvl="1"/>
            <a:r>
              <a:rPr lang="en-US" dirty="0"/>
              <a:t>Not the whole story…</a:t>
            </a:r>
          </a:p>
          <a:p>
            <a:r>
              <a:rPr lang="en-US" dirty="0"/>
              <a:t>The space allocated for an array goes on the stack or the heap</a:t>
            </a:r>
          </a:p>
          <a:p>
            <a:pPr lvl="1"/>
            <a:r>
              <a:rPr lang="en-US" dirty="0"/>
              <a:t>Stack: working memory for functions</a:t>
            </a:r>
          </a:p>
          <a:p>
            <a:pPr lvl="1"/>
            <a:r>
              <a:rPr lang="en-US" dirty="0"/>
              <a:t>Heap: free store, dynamically allocated memory</a:t>
            </a:r>
          </a:p>
          <a:p>
            <a:r>
              <a:rPr lang="en-US" dirty="0"/>
              <a:t>An array on the heap is stored as a pointer on the stack to a contiguous block of memory on the heap</a:t>
            </a:r>
          </a:p>
          <a:p>
            <a:r>
              <a:rPr lang="en-US" dirty="0"/>
              <a:t>An array on the stack is stored as a contiguous block of memory on the stack</a:t>
            </a:r>
          </a:p>
          <a:p>
            <a:pPr lvl="1"/>
            <a:r>
              <a:rPr lang="en-US" dirty="0"/>
              <a:t>No need to store the address</a:t>
            </a:r>
          </a:p>
        </p:txBody>
      </p:sp>
    </p:spTree>
    <p:extLst>
      <p:ext uri="{BB962C8B-B14F-4D97-AF65-F5344CB8AC3E}">
        <p14:creationId xmlns:p14="http://schemas.microsoft.com/office/powerpoint/2010/main" val="235567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an array on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159" y="1818526"/>
            <a:ext cx="5466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char*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(*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A[] = “hello world”;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74" y="51489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606251" y="5148932"/>
          <a:ext cx="1858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49">
                  <a:extLst>
                    <a:ext uri="{9D8B030D-6E8A-4147-A177-3AD203B41FA5}">
                      <a16:colId xmlns:a16="http://schemas.microsoft.com/office/drawing/2014/main" val="3385669725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473971407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704392491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287769022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20501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24844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353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72176" y="515174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2176" y="55118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176" y="58812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0xffffcc18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6374" y="45465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6117" y="45388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8887147" y="4908223"/>
            <a:ext cx="830594" cy="240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6373" y="4169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42323" y="41695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30498" y="4225503"/>
            <a:ext cx="461665" cy="6267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strlen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3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an array on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159" y="1818526"/>
            <a:ext cx="5466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char*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(*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A[] = “hello world”;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74" y="51489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06251" y="5148932"/>
          <a:ext cx="1858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49">
                  <a:extLst>
                    <a:ext uri="{9D8B030D-6E8A-4147-A177-3AD203B41FA5}">
                      <a16:colId xmlns:a16="http://schemas.microsoft.com/office/drawing/2014/main" val="3385669725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473971407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704392491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287769022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20501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24844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353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72176" y="515174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2176" y="55118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176" y="58812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0xffffcc18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6374" y="45465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6117" y="45388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0xffffcc11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9303249" y="4908223"/>
            <a:ext cx="414492" cy="240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6373" y="4169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42323" y="41695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0498" y="4225503"/>
            <a:ext cx="461665" cy="6267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strlen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0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an array on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159" y="1818526"/>
            <a:ext cx="5466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char*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(*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A[] = “hello world”;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74" y="51489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06251" y="5148932"/>
          <a:ext cx="1858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49">
                  <a:extLst>
                    <a:ext uri="{9D8B030D-6E8A-4147-A177-3AD203B41FA5}">
                      <a16:colId xmlns:a16="http://schemas.microsoft.com/office/drawing/2014/main" val="3385669725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473971407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704392491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287769022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20501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24844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353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72176" y="515174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2176" y="55118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176" y="58812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0xffffcc18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6374" y="45465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6117" y="45388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0xffffcc12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9717741" y="4908223"/>
            <a:ext cx="89961" cy="240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6373" y="4169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42323" y="41695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0498" y="4225503"/>
            <a:ext cx="461665" cy="6267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strlen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an array on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159" y="1818526"/>
            <a:ext cx="5466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char*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(*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A[] = “hello world”;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74" y="51489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06251" y="5148932"/>
          <a:ext cx="1858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49">
                  <a:extLst>
                    <a:ext uri="{9D8B030D-6E8A-4147-A177-3AD203B41FA5}">
                      <a16:colId xmlns:a16="http://schemas.microsoft.com/office/drawing/2014/main" val="3385669725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473971407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704392491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287769022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20501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24844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353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72176" y="515174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2176" y="55118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176" y="58812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0xffffcc18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6374" y="45465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6117" y="45388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0xffffcc1b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9717741" y="4908223"/>
            <a:ext cx="520457" cy="97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6373" y="4169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4465" y="41695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0498" y="4225503"/>
            <a:ext cx="461665" cy="6267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strlen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5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an array on the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159" y="1818526"/>
            <a:ext cx="5466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char*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unsigned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(*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A[] = “hello world”;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strlen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74" y="51489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06251" y="5148932"/>
          <a:ext cx="1858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49">
                  <a:extLst>
                    <a:ext uri="{9D8B030D-6E8A-4147-A177-3AD203B41FA5}">
                      <a16:colId xmlns:a16="http://schemas.microsoft.com/office/drawing/2014/main" val="3385669725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473971407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1704392491"/>
                    </a:ext>
                  </a:extLst>
                </a:gridCol>
                <a:gridCol w="464649">
                  <a:extLst>
                    <a:ext uri="{9D8B030D-6E8A-4147-A177-3AD203B41FA5}">
                      <a16:colId xmlns:a16="http://schemas.microsoft.com/office/drawing/2014/main" val="287769022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20501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24844"/>
                  </a:ext>
                </a:extLst>
              </a:tr>
              <a:tr h="27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\0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353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72176" y="515174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2176" y="551189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176" y="58812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0xffffcc18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86374" y="45465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6117" y="45388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0xffffcc1b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86373" y="41695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4465" y="416955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0498" y="4225503"/>
            <a:ext cx="461665" cy="6267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strlen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0800000" flipH="1" flipV="1">
            <a:off x="6020059" y="4654284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97969" y="487027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</a:p>
        </p:txBody>
      </p:sp>
      <p:sp>
        <p:nvSpPr>
          <p:cNvPr id="3" name="Multiply 2"/>
          <p:cNvSpPr/>
          <p:nvPr/>
        </p:nvSpPr>
        <p:spPr>
          <a:xfrm>
            <a:off x="5224410" y="3914454"/>
            <a:ext cx="6380252" cy="1234478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structs</a:t>
            </a:r>
            <a:r>
              <a:rPr lang="en-US" dirty="0"/>
              <a:t> represented in the memory 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are bundles of data</a:t>
            </a:r>
          </a:p>
          <a:p>
            <a:pPr lvl="1"/>
            <a:r>
              <a:rPr lang="en-US" dirty="0"/>
              <a:t>Can also have functions… </a:t>
            </a:r>
            <a:r>
              <a:rPr lang="en-US" dirty="0" err="1"/>
              <a:t>struct</a:t>
            </a:r>
            <a:r>
              <a:rPr lang="en-US" dirty="0"/>
              <a:t> + functions = class</a:t>
            </a:r>
          </a:p>
          <a:p>
            <a:r>
              <a:rPr lang="en-US" dirty="0"/>
              <a:t>Data in a </a:t>
            </a:r>
            <a:r>
              <a:rPr lang="en-US" dirty="0" err="1"/>
              <a:t>struct</a:t>
            </a:r>
            <a:r>
              <a:rPr lang="en-US" dirty="0"/>
              <a:t> is stored in contiguous memory</a:t>
            </a:r>
          </a:p>
          <a:p>
            <a:pPr lvl="1"/>
            <a:r>
              <a:rPr lang="en-US" dirty="0"/>
              <a:t>Space is allocated for each field (member variable / attribute) of the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68639"/>
            <a:ext cx="3079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typedef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Date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day;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month;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year;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Date;</a:t>
            </a:r>
          </a:p>
        </p:txBody>
      </p:sp>
    </p:spTree>
    <p:extLst>
      <p:ext uri="{BB962C8B-B14F-4D97-AF65-F5344CB8AC3E}">
        <p14:creationId xmlns:p14="http://schemas.microsoft.com/office/powerpoint/2010/main" val="322211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 </a:t>
            </a:r>
            <a:r>
              <a:rPr lang="en-US" dirty="0" err="1"/>
              <a:t>struct</a:t>
            </a:r>
            <a:r>
              <a:rPr lang="en-US" dirty="0"/>
              <a:t> on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90688"/>
            <a:ext cx="759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short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dow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Date date)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d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date.day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m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date.month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y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date.year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y -= m&lt;3;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y+y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/4-y/100+y/400+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"-bed=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pen+mad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."[m]+d)%7;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{17, 9, 2019};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dow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(date) &lt;&lt;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4697" y="5061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1149" y="39468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2978" y="3558590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0498" y="4352076"/>
            <a:ext cx="461665" cy="5002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2746" y="2932191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2978" y="3235516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33523" y="5150267"/>
            <a:ext cx="7360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03040" y="5150267"/>
            <a:ext cx="80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33523" y="4012551"/>
            <a:ext cx="7360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3040" y="4012551"/>
            <a:ext cx="80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33522" y="2981328"/>
            <a:ext cx="73609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2512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diagram with a </a:t>
            </a:r>
            <a:r>
              <a:rPr lang="en-US" dirty="0" err="1"/>
              <a:t>struct</a:t>
            </a:r>
            <a:r>
              <a:rPr lang="en-US" dirty="0"/>
              <a:t> on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8726" y="6352071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9124" y="63428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89436" y="6342892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8455396" y="1556864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90688"/>
            <a:ext cx="759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short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dow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Date date)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d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date.day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m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date.month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short y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date.year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y -= m&lt;3;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y+y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/4-y/100+y/400+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"-bed=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pen+mad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."[m]+d)%7;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{17, 9, 2019};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dow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(date) &lt;&lt;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endl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0;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4697" y="5061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20706" y="5033896"/>
            <a:ext cx="4149454" cy="18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7025" y="5415554"/>
            <a:ext cx="461665" cy="562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1149" y="39468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2978" y="3558590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0498" y="4352076"/>
            <a:ext cx="461665" cy="5002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dow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2746" y="2932191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2978" y="3235516"/>
            <a:ext cx="2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33523" y="5150267"/>
            <a:ext cx="7360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03040" y="5150267"/>
            <a:ext cx="80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33523" y="4012551"/>
            <a:ext cx="7360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3040" y="4012551"/>
            <a:ext cx="809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33522" y="2981328"/>
            <a:ext cx="73609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17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2019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0800000" flipH="1" flipV="1">
            <a:off x="6020059" y="4654284"/>
            <a:ext cx="1" cy="857611"/>
          </a:xfrm>
          <a:prstGeom prst="curvedConnector3">
            <a:avLst>
              <a:gd name="adj1" fmla="val -2787100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7969" y="487027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</a:p>
        </p:txBody>
      </p:sp>
      <p:sp>
        <p:nvSpPr>
          <p:cNvPr id="31" name="Multiply 30"/>
          <p:cNvSpPr/>
          <p:nvPr/>
        </p:nvSpPr>
        <p:spPr>
          <a:xfrm>
            <a:off x="5224410" y="2882427"/>
            <a:ext cx="6380252" cy="2266505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58074" y="1688467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39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5400" dirty="0"/>
              <a:t>Memory Diagrams 4</a:t>
            </a:r>
            <a:br>
              <a:rPr lang="en-US" altLang="en-US" sz="5400" dirty="0"/>
            </a:br>
            <a:r>
              <a:rPr lang="en-US" altLang="en-US" sz="5400" dirty="0"/>
              <a:t>How Dynamic Memory Works</a:t>
            </a:r>
          </a:p>
          <a:p>
            <a:r>
              <a:rPr lang="en-US" altLang="en-US" sz="5400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3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Value of actual arguments are </a:t>
            </a:r>
            <a:r>
              <a:rPr lang="en-US" b="1" dirty="0"/>
              <a:t>copied</a:t>
            </a:r>
            <a:r>
              <a:rPr lang="en-US" dirty="0"/>
              <a:t> into </a:t>
            </a:r>
            <a:br>
              <a:rPr lang="en-US" dirty="0"/>
            </a:br>
            <a:r>
              <a:rPr lang="en-US" dirty="0"/>
              <a:t>corresponding formal parameters in stack frame</a:t>
            </a:r>
          </a:p>
          <a:p>
            <a:pPr lvl="2"/>
            <a:r>
              <a:rPr lang="en-US" dirty="0"/>
              <a:t>In the same order as the parameters: 1</a:t>
            </a:r>
            <a:r>
              <a:rPr lang="en-US" baseline="30000" dirty="0"/>
              <a:t>st</a:t>
            </a:r>
            <a:r>
              <a:rPr lang="en-US" dirty="0"/>
              <a:t> argument to 1</a:t>
            </a:r>
            <a:r>
              <a:rPr lang="en-US" baseline="30000" dirty="0"/>
              <a:t>st</a:t>
            </a:r>
            <a:r>
              <a:rPr lang="en-US" dirty="0"/>
              <a:t> parameter, 2</a:t>
            </a:r>
            <a:r>
              <a:rPr lang="en-US" baseline="30000" dirty="0"/>
              <a:t>nd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The function computes using the formal parameters</a:t>
            </a:r>
          </a:p>
          <a:p>
            <a:pPr lvl="2"/>
            <a:r>
              <a:rPr lang="en-US" dirty="0"/>
              <a:t>No change is made to the actual arguments</a:t>
            </a:r>
          </a:p>
          <a:p>
            <a:pPr lvl="1"/>
            <a:r>
              <a:rPr lang="en-US" dirty="0"/>
              <a:t>Local variables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Information for returning to the calling function</a:t>
            </a:r>
          </a:p>
          <a:p>
            <a:pPr lvl="2"/>
            <a:r>
              <a:rPr lang="en-US" dirty="0"/>
              <a:t>Return address: address in code of calling function to go back to</a:t>
            </a:r>
          </a:p>
          <a:p>
            <a:pPr lvl="2"/>
            <a:r>
              <a:rPr lang="en-US" dirty="0"/>
              <a:t>Frame pointer: location of previous frame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26547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8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604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6" grpId="0" animBg="1"/>
      <p:bldP spid="17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9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349924" y="5170181"/>
            <a:ext cx="387038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078" y="467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7864048" y="4279533"/>
            <a:ext cx="375663" cy="15363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349924" y="5170181"/>
            <a:ext cx="387038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078" y="467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7864048" y="4279533"/>
            <a:ext cx="375663" cy="15363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20078" y="4646961"/>
            <a:ext cx="301686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20078" y="4704961"/>
            <a:ext cx="301686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80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556591"/>
            <a:ext cx="6530009" cy="562037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class Date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year;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// constructors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Date(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month,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day, 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// accessors and </a:t>
            </a:r>
            <a:r>
              <a:rPr lang="en-US" dirty="0" err="1">
                <a:latin typeface="Source Code Pro" panose="020B0509030403020204" pitchFamily="49" charset="0"/>
              </a:rPr>
              <a:t>mutators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getMonth</a:t>
            </a:r>
            <a:r>
              <a:rPr lang="en-US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void </a:t>
            </a:r>
            <a:r>
              <a:rPr lang="en-US" dirty="0" err="1">
                <a:latin typeface="Source Code Pro" panose="020B0509030403020204" pitchFamily="49" charset="0"/>
              </a:rPr>
              <a:t>setMonth</a:t>
            </a:r>
            <a:r>
              <a:rPr lang="en-US" dirty="0">
                <a:latin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month);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getDay</a:t>
            </a:r>
            <a:r>
              <a:rPr lang="en-US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void </a:t>
            </a:r>
            <a:r>
              <a:rPr lang="en-US" dirty="0" err="1">
                <a:latin typeface="Source Code Pro" panose="020B0509030403020204" pitchFamily="49" charset="0"/>
              </a:rPr>
              <a:t>setDay</a:t>
            </a:r>
            <a:r>
              <a:rPr lang="en-US" dirty="0">
                <a:latin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Day);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getYear</a:t>
            </a:r>
            <a:r>
              <a:rPr lang="en-US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void </a:t>
            </a:r>
            <a:r>
              <a:rPr lang="en-US" dirty="0" err="1">
                <a:latin typeface="Source Code Pro" panose="020B0509030403020204" pitchFamily="49" charset="0"/>
              </a:rPr>
              <a:t>setYear</a:t>
            </a:r>
            <a:r>
              <a:rPr lang="en-US" dirty="0">
                <a:latin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// methods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	void </a:t>
            </a:r>
            <a:r>
              <a:rPr lang="en-US" dirty="0" err="1">
                <a:latin typeface="Source Code Pro" panose="020B0509030403020204" pitchFamily="49" charset="0"/>
              </a:rPr>
              <a:t>printDate</a:t>
            </a:r>
            <a:r>
              <a:rPr lang="en-US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Source Code Pro" panose="020B0509030403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259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349924" y="5170181"/>
            <a:ext cx="387038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078" y="467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7864048" y="4279533"/>
            <a:ext cx="375663" cy="15363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20078" y="4646961"/>
            <a:ext cx="301686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20078" y="4704961"/>
            <a:ext cx="301686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491241" y="2986268"/>
            <a:ext cx="2152892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10567687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10166" y="315780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48064" y="352466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48064" y="3901151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2120" y="3157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40277" y="352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93611" y="3889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7841514" y="3134492"/>
            <a:ext cx="1091895" cy="220756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5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349924" y="5170181"/>
            <a:ext cx="387038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078" y="467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7864048" y="4279533"/>
            <a:ext cx="375663" cy="15363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20078" y="4646961"/>
            <a:ext cx="301686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20078" y="4704961"/>
            <a:ext cx="301686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491241" y="2986268"/>
            <a:ext cx="2152892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10567687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10166" y="315780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48064" y="352466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48064" y="3901151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2120" y="3157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40277" y="352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93611" y="3889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7841514" y="3134492"/>
            <a:ext cx="1091895" cy="220756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48821" y="3063069"/>
            <a:ext cx="1856414" cy="119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8821" y="3122492"/>
            <a:ext cx="1786966" cy="11366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84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 = 14;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&amp;</a:t>
            </a:r>
            <a:r>
              <a:rPr lang="en-US" sz="1800" dirty="0" err="1">
                <a:latin typeface="Source Code Pro" panose="020B0509030403020204" pitchFamily="49" charset="0"/>
              </a:rPr>
              <a:t>i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90848" y="46309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1305" y="508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6953" y="54925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211007" y="4771234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11007" y="5222577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9615" y="54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7156821" y="5362422"/>
            <a:ext cx="438358" cy="184638"/>
          </a:xfrm>
          <a:prstGeom prst="curvedConnector4">
            <a:avLst>
              <a:gd name="adj1" fmla="val 3557"/>
              <a:gd name="adj2" fmla="val 2238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349924" y="5170181"/>
            <a:ext cx="387038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078" y="4675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7864048" y="4279533"/>
            <a:ext cx="375663" cy="15363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20078" y="4646961"/>
            <a:ext cx="301686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20078" y="4704961"/>
            <a:ext cx="301686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491241" y="2986268"/>
            <a:ext cx="2152892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10567687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10166" y="315780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48064" y="352466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48064" y="3901151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2120" y="3157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40277" y="352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93611" y="3889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7841514" y="3134492"/>
            <a:ext cx="1091895" cy="220756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48821" y="3063069"/>
            <a:ext cx="1856414" cy="119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8821" y="3122492"/>
            <a:ext cx="1786966" cy="11366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211028" y="3518704"/>
            <a:ext cx="2233914" cy="1250066"/>
          </a:xfrm>
          <a:custGeom>
            <a:avLst/>
            <a:gdLst>
              <a:gd name="connsiteX0" fmla="*/ 208344 w 2233914"/>
              <a:gd name="connsiteY0" fmla="*/ 1250066 h 1250066"/>
              <a:gd name="connsiteX1" fmla="*/ 150471 w 2233914"/>
              <a:gd name="connsiteY1" fmla="*/ 1203767 h 1250066"/>
              <a:gd name="connsiteX2" fmla="*/ 104172 w 2233914"/>
              <a:gd name="connsiteY2" fmla="*/ 1157468 h 1250066"/>
              <a:gd name="connsiteX3" fmla="*/ 69448 w 2233914"/>
              <a:gd name="connsiteY3" fmla="*/ 1134319 h 1250066"/>
              <a:gd name="connsiteX4" fmla="*/ 0 w 2233914"/>
              <a:gd name="connsiteY4" fmla="*/ 1076445 h 1250066"/>
              <a:gd name="connsiteX5" fmla="*/ 11575 w 2233914"/>
              <a:gd name="connsiteY5" fmla="*/ 995423 h 1250066"/>
              <a:gd name="connsiteX6" fmla="*/ 46299 w 2233914"/>
              <a:gd name="connsiteY6" fmla="*/ 1006997 h 1250066"/>
              <a:gd name="connsiteX7" fmla="*/ 81023 w 2233914"/>
              <a:gd name="connsiteY7" fmla="*/ 1030147 h 1250066"/>
              <a:gd name="connsiteX8" fmla="*/ 162045 w 2233914"/>
              <a:gd name="connsiteY8" fmla="*/ 1064871 h 1250066"/>
              <a:gd name="connsiteX9" fmla="*/ 185195 w 2233914"/>
              <a:gd name="connsiteY9" fmla="*/ 1088020 h 1250066"/>
              <a:gd name="connsiteX10" fmla="*/ 219919 w 2233914"/>
              <a:gd name="connsiteY10" fmla="*/ 1099595 h 1250066"/>
              <a:gd name="connsiteX11" fmla="*/ 254643 w 2233914"/>
              <a:gd name="connsiteY11" fmla="*/ 1122744 h 1250066"/>
              <a:gd name="connsiteX12" fmla="*/ 266218 w 2233914"/>
              <a:gd name="connsiteY12" fmla="*/ 1088020 h 1250066"/>
              <a:gd name="connsiteX13" fmla="*/ 243068 w 2233914"/>
              <a:gd name="connsiteY13" fmla="*/ 1053296 h 1250066"/>
              <a:gd name="connsiteX14" fmla="*/ 208344 w 2233914"/>
              <a:gd name="connsiteY14" fmla="*/ 995423 h 1250066"/>
              <a:gd name="connsiteX15" fmla="*/ 196769 w 2233914"/>
              <a:gd name="connsiteY15" fmla="*/ 914400 h 1250066"/>
              <a:gd name="connsiteX16" fmla="*/ 219919 w 2233914"/>
              <a:gd name="connsiteY16" fmla="*/ 879676 h 1250066"/>
              <a:gd name="connsiteX17" fmla="*/ 231494 w 2233914"/>
              <a:gd name="connsiteY17" fmla="*/ 914400 h 1250066"/>
              <a:gd name="connsiteX18" fmla="*/ 289367 w 2233914"/>
              <a:gd name="connsiteY18" fmla="*/ 972273 h 1250066"/>
              <a:gd name="connsiteX19" fmla="*/ 324091 w 2233914"/>
              <a:gd name="connsiteY19" fmla="*/ 659757 h 1250066"/>
              <a:gd name="connsiteX20" fmla="*/ 347240 w 2233914"/>
              <a:gd name="connsiteY20" fmla="*/ 729205 h 1250066"/>
              <a:gd name="connsiteX21" fmla="*/ 370390 w 2233914"/>
              <a:gd name="connsiteY21" fmla="*/ 752354 h 1250066"/>
              <a:gd name="connsiteX22" fmla="*/ 393539 w 2233914"/>
              <a:gd name="connsiteY22" fmla="*/ 798653 h 1250066"/>
              <a:gd name="connsiteX23" fmla="*/ 405114 w 2233914"/>
              <a:gd name="connsiteY23" fmla="*/ 833377 h 1250066"/>
              <a:gd name="connsiteX24" fmla="*/ 451413 w 2233914"/>
              <a:gd name="connsiteY24" fmla="*/ 891250 h 1250066"/>
              <a:gd name="connsiteX25" fmla="*/ 462987 w 2233914"/>
              <a:gd name="connsiteY25" fmla="*/ 659757 h 1250066"/>
              <a:gd name="connsiteX26" fmla="*/ 497711 w 2233914"/>
              <a:gd name="connsiteY26" fmla="*/ 682906 h 1250066"/>
              <a:gd name="connsiteX27" fmla="*/ 520861 w 2233914"/>
              <a:gd name="connsiteY27" fmla="*/ 717630 h 1250066"/>
              <a:gd name="connsiteX28" fmla="*/ 544010 w 2233914"/>
              <a:gd name="connsiteY28" fmla="*/ 740780 h 1250066"/>
              <a:gd name="connsiteX29" fmla="*/ 567159 w 2233914"/>
              <a:gd name="connsiteY29" fmla="*/ 775504 h 1250066"/>
              <a:gd name="connsiteX30" fmla="*/ 636607 w 2233914"/>
              <a:gd name="connsiteY30" fmla="*/ 810228 h 1250066"/>
              <a:gd name="connsiteX31" fmla="*/ 682906 w 2233914"/>
              <a:gd name="connsiteY31" fmla="*/ 717630 h 1250066"/>
              <a:gd name="connsiteX32" fmla="*/ 706056 w 2233914"/>
              <a:gd name="connsiteY32" fmla="*/ 671331 h 1250066"/>
              <a:gd name="connsiteX33" fmla="*/ 729205 w 2233914"/>
              <a:gd name="connsiteY33" fmla="*/ 601883 h 1250066"/>
              <a:gd name="connsiteX34" fmla="*/ 740780 w 2233914"/>
              <a:gd name="connsiteY34" fmla="*/ 555585 h 1250066"/>
              <a:gd name="connsiteX35" fmla="*/ 775504 w 2233914"/>
              <a:gd name="connsiteY35" fmla="*/ 486137 h 1250066"/>
              <a:gd name="connsiteX36" fmla="*/ 810228 w 2233914"/>
              <a:gd name="connsiteY36" fmla="*/ 497711 h 1250066"/>
              <a:gd name="connsiteX37" fmla="*/ 821802 w 2233914"/>
              <a:gd name="connsiteY37" fmla="*/ 532435 h 1250066"/>
              <a:gd name="connsiteX38" fmla="*/ 844952 w 2233914"/>
              <a:gd name="connsiteY38" fmla="*/ 578734 h 1250066"/>
              <a:gd name="connsiteX39" fmla="*/ 879676 w 2233914"/>
              <a:gd name="connsiteY39" fmla="*/ 544010 h 1250066"/>
              <a:gd name="connsiteX40" fmla="*/ 891250 w 2233914"/>
              <a:gd name="connsiteY40" fmla="*/ 474562 h 1250066"/>
              <a:gd name="connsiteX41" fmla="*/ 914400 w 2233914"/>
              <a:gd name="connsiteY41" fmla="*/ 381964 h 1250066"/>
              <a:gd name="connsiteX42" fmla="*/ 937549 w 2233914"/>
              <a:gd name="connsiteY42" fmla="*/ 289367 h 1250066"/>
              <a:gd name="connsiteX43" fmla="*/ 983848 w 2233914"/>
              <a:gd name="connsiteY43" fmla="*/ 370390 h 1250066"/>
              <a:gd name="connsiteX44" fmla="*/ 1030147 w 2233914"/>
              <a:gd name="connsiteY44" fmla="*/ 439838 h 1250066"/>
              <a:gd name="connsiteX45" fmla="*/ 1088020 w 2233914"/>
              <a:gd name="connsiteY45" fmla="*/ 532435 h 1250066"/>
              <a:gd name="connsiteX46" fmla="*/ 1111169 w 2233914"/>
              <a:gd name="connsiteY46" fmla="*/ 555585 h 1250066"/>
              <a:gd name="connsiteX47" fmla="*/ 1180618 w 2233914"/>
              <a:gd name="connsiteY47" fmla="*/ 601883 h 1250066"/>
              <a:gd name="connsiteX48" fmla="*/ 1215342 w 2233914"/>
              <a:gd name="connsiteY48" fmla="*/ 567159 h 1250066"/>
              <a:gd name="connsiteX49" fmla="*/ 1226916 w 2233914"/>
              <a:gd name="connsiteY49" fmla="*/ 520861 h 1250066"/>
              <a:gd name="connsiteX50" fmla="*/ 1238491 w 2233914"/>
              <a:gd name="connsiteY50" fmla="*/ 486137 h 1250066"/>
              <a:gd name="connsiteX51" fmla="*/ 1261640 w 2233914"/>
              <a:gd name="connsiteY51" fmla="*/ 439838 h 1250066"/>
              <a:gd name="connsiteX52" fmla="*/ 1307939 w 2233914"/>
              <a:gd name="connsiteY52" fmla="*/ 335666 h 1250066"/>
              <a:gd name="connsiteX53" fmla="*/ 1319514 w 2233914"/>
              <a:gd name="connsiteY53" fmla="*/ 266218 h 1250066"/>
              <a:gd name="connsiteX54" fmla="*/ 1331088 w 2233914"/>
              <a:gd name="connsiteY54" fmla="*/ 231493 h 1250066"/>
              <a:gd name="connsiteX55" fmla="*/ 1342663 w 2233914"/>
              <a:gd name="connsiteY55" fmla="*/ 185195 h 1250066"/>
              <a:gd name="connsiteX56" fmla="*/ 1354238 w 2233914"/>
              <a:gd name="connsiteY56" fmla="*/ 231493 h 1250066"/>
              <a:gd name="connsiteX57" fmla="*/ 1365813 w 2233914"/>
              <a:gd name="connsiteY57" fmla="*/ 289367 h 1250066"/>
              <a:gd name="connsiteX58" fmla="*/ 1412111 w 2233914"/>
              <a:gd name="connsiteY58" fmla="*/ 393539 h 1250066"/>
              <a:gd name="connsiteX59" fmla="*/ 1446835 w 2233914"/>
              <a:gd name="connsiteY59" fmla="*/ 416688 h 1250066"/>
              <a:gd name="connsiteX60" fmla="*/ 1469985 w 2233914"/>
              <a:gd name="connsiteY60" fmla="*/ 347240 h 1250066"/>
              <a:gd name="connsiteX61" fmla="*/ 1516283 w 2233914"/>
              <a:gd name="connsiteY61" fmla="*/ 243068 h 1250066"/>
              <a:gd name="connsiteX62" fmla="*/ 1574157 w 2233914"/>
              <a:gd name="connsiteY62" fmla="*/ 162045 h 1250066"/>
              <a:gd name="connsiteX63" fmla="*/ 1585731 w 2233914"/>
              <a:gd name="connsiteY63" fmla="*/ 127321 h 1250066"/>
              <a:gd name="connsiteX64" fmla="*/ 1608881 w 2233914"/>
              <a:gd name="connsiteY64" fmla="*/ 150471 h 1250066"/>
              <a:gd name="connsiteX65" fmla="*/ 1632030 w 2233914"/>
              <a:gd name="connsiteY65" fmla="*/ 219919 h 1250066"/>
              <a:gd name="connsiteX66" fmla="*/ 1655180 w 2233914"/>
              <a:gd name="connsiteY66" fmla="*/ 277792 h 1250066"/>
              <a:gd name="connsiteX67" fmla="*/ 1678329 w 2233914"/>
              <a:gd name="connsiteY67" fmla="*/ 370390 h 1250066"/>
              <a:gd name="connsiteX68" fmla="*/ 1701478 w 2233914"/>
              <a:gd name="connsiteY68" fmla="*/ 416688 h 1250066"/>
              <a:gd name="connsiteX69" fmla="*/ 1724628 w 2233914"/>
              <a:gd name="connsiteY69" fmla="*/ 486137 h 1250066"/>
              <a:gd name="connsiteX70" fmla="*/ 1759352 w 2233914"/>
              <a:gd name="connsiteY70" fmla="*/ 462987 h 1250066"/>
              <a:gd name="connsiteX71" fmla="*/ 1770926 w 2233914"/>
              <a:gd name="connsiteY71" fmla="*/ 416688 h 1250066"/>
              <a:gd name="connsiteX72" fmla="*/ 1794076 w 2233914"/>
              <a:gd name="connsiteY72" fmla="*/ 347240 h 1250066"/>
              <a:gd name="connsiteX73" fmla="*/ 1805650 w 2233914"/>
              <a:gd name="connsiteY73" fmla="*/ 289367 h 1250066"/>
              <a:gd name="connsiteX74" fmla="*/ 1828800 w 2233914"/>
              <a:gd name="connsiteY74" fmla="*/ 219919 h 1250066"/>
              <a:gd name="connsiteX75" fmla="*/ 1840375 w 2233914"/>
              <a:gd name="connsiteY75" fmla="*/ 185195 h 1250066"/>
              <a:gd name="connsiteX76" fmla="*/ 1863524 w 2233914"/>
              <a:gd name="connsiteY76" fmla="*/ 231493 h 1250066"/>
              <a:gd name="connsiteX77" fmla="*/ 1875099 w 2233914"/>
              <a:gd name="connsiteY77" fmla="*/ 277792 h 1250066"/>
              <a:gd name="connsiteX78" fmla="*/ 1921397 w 2233914"/>
              <a:gd name="connsiteY78" fmla="*/ 370390 h 1250066"/>
              <a:gd name="connsiteX79" fmla="*/ 2002420 w 2233914"/>
              <a:gd name="connsiteY79" fmla="*/ 277792 h 1250066"/>
              <a:gd name="connsiteX80" fmla="*/ 2025569 w 2233914"/>
              <a:gd name="connsiteY80" fmla="*/ 173620 h 1250066"/>
              <a:gd name="connsiteX81" fmla="*/ 2048719 w 2233914"/>
              <a:gd name="connsiteY81" fmla="*/ 138896 h 1250066"/>
              <a:gd name="connsiteX82" fmla="*/ 2060294 w 2233914"/>
              <a:gd name="connsiteY82" fmla="*/ 92597 h 1250066"/>
              <a:gd name="connsiteX83" fmla="*/ 2071868 w 2233914"/>
              <a:gd name="connsiteY83" fmla="*/ 57873 h 1250066"/>
              <a:gd name="connsiteX84" fmla="*/ 2083443 w 2233914"/>
              <a:gd name="connsiteY84" fmla="*/ 0 h 1250066"/>
              <a:gd name="connsiteX85" fmla="*/ 2118167 w 2233914"/>
              <a:gd name="connsiteY85" fmla="*/ 81023 h 1250066"/>
              <a:gd name="connsiteX86" fmla="*/ 2141316 w 2233914"/>
              <a:gd name="connsiteY86" fmla="*/ 219919 h 1250066"/>
              <a:gd name="connsiteX87" fmla="*/ 2152891 w 2233914"/>
              <a:gd name="connsiteY87" fmla="*/ 254643 h 1250066"/>
              <a:gd name="connsiteX88" fmla="*/ 2187615 w 2233914"/>
              <a:gd name="connsiteY88" fmla="*/ 277792 h 1250066"/>
              <a:gd name="connsiteX89" fmla="*/ 2233914 w 2233914"/>
              <a:gd name="connsiteY89" fmla="*/ 162045 h 1250066"/>
              <a:gd name="connsiteX90" fmla="*/ 2233914 w 2233914"/>
              <a:gd name="connsiteY90" fmla="*/ 138896 h 125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233914" h="1250066">
                <a:moveTo>
                  <a:pt x="208344" y="1250066"/>
                </a:moveTo>
                <a:cubicBezTo>
                  <a:pt x="189053" y="1234633"/>
                  <a:pt x="168935" y="1220180"/>
                  <a:pt x="150471" y="1203767"/>
                </a:cubicBezTo>
                <a:cubicBezTo>
                  <a:pt x="134158" y="1189267"/>
                  <a:pt x="122332" y="1169575"/>
                  <a:pt x="104172" y="1157468"/>
                </a:cubicBezTo>
                <a:cubicBezTo>
                  <a:pt x="92597" y="1149752"/>
                  <a:pt x="80135" y="1143225"/>
                  <a:pt x="69448" y="1134319"/>
                </a:cubicBezTo>
                <a:cubicBezTo>
                  <a:pt x="-19681" y="1060045"/>
                  <a:pt x="86220" y="1133927"/>
                  <a:pt x="0" y="1076445"/>
                </a:cubicBezTo>
                <a:cubicBezTo>
                  <a:pt x="3858" y="1049438"/>
                  <a:pt x="-3558" y="1018123"/>
                  <a:pt x="11575" y="995423"/>
                </a:cubicBezTo>
                <a:cubicBezTo>
                  <a:pt x="18343" y="985271"/>
                  <a:pt x="35386" y="1001541"/>
                  <a:pt x="46299" y="1006997"/>
                </a:cubicBezTo>
                <a:cubicBezTo>
                  <a:pt x="58742" y="1013218"/>
                  <a:pt x="68580" y="1023926"/>
                  <a:pt x="81023" y="1030147"/>
                </a:cubicBezTo>
                <a:cubicBezTo>
                  <a:pt x="142765" y="1061018"/>
                  <a:pt x="89775" y="1016691"/>
                  <a:pt x="162045" y="1064871"/>
                </a:cubicBezTo>
                <a:cubicBezTo>
                  <a:pt x="171125" y="1070924"/>
                  <a:pt x="175837" y="1082405"/>
                  <a:pt x="185195" y="1088020"/>
                </a:cubicBezTo>
                <a:cubicBezTo>
                  <a:pt x="195657" y="1094297"/>
                  <a:pt x="209006" y="1094139"/>
                  <a:pt x="219919" y="1099595"/>
                </a:cubicBezTo>
                <a:cubicBezTo>
                  <a:pt x="232361" y="1105816"/>
                  <a:pt x="243068" y="1115028"/>
                  <a:pt x="254643" y="1122744"/>
                </a:cubicBezTo>
                <a:cubicBezTo>
                  <a:pt x="258501" y="1111169"/>
                  <a:pt x="268224" y="1100055"/>
                  <a:pt x="266218" y="1088020"/>
                </a:cubicBezTo>
                <a:cubicBezTo>
                  <a:pt x="263931" y="1074298"/>
                  <a:pt x="249289" y="1065739"/>
                  <a:pt x="243068" y="1053296"/>
                </a:cubicBezTo>
                <a:cubicBezTo>
                  <a:pt x="213017" y="993193"/>
                  <a:pt x="253562" y="1040639"/>
                  <a:pt x="208344" y="995423"/>
                </a:cubicBezTo>
                <a:cubicBezTo>
                  <a:pt x="204486" y="968415"/>
                  <a:pt x="194054" y="941546"/>
                  <a:pt x="196769" y="914400"/>
                </a:cubicBezTo>
                <a:cubicBezTo>
                  <a:pt x="198153" y="900558"/>
                  <a:pt x="206008" y="879676"/>
                  <a:pt x="219919" y="879676"/>
                </a:cubicBezTo>
                <a:cubicBezTo>
                  <a:pt x="232120" y="879676"/>
                  <a:pt x="226038" y="903487"/>
                  <a:pt x="231494" y="914400"/>
                </a:cubicBezTo>
                <a:cubicBezTo>
                  <a:pt x="250785" y="952983"/>
                  <a:pt x="254642" y="949124"/>
                  <a:pt x="289367" y="972273"/>
                </a:cubicBezTo>
                <a:cubicBezTo>
                  <a:pt x="371221" y="849490"/>
                  <a:pt x="263322" y="1024371"/>
                  <a:pt x="324091" y="659757"/>
                </a:cubicBezTo>
                <a:cubicBezTo>
                  <a:pt x="328103" y="635688"/>
                  <a:pt x="329985" y="711951"/>
                  <a:pt x="347240" y="729205"/>
                </a:cubicBezTo>
                <a:lnTo>
                  <a:pt x="370390" y="752354"/>
                </a:lnTo>
                <a:cubicBezTo>
                  <a:pt x="378106" y="767787"/>
                  <a:pt x="386742" y="782794"/>
                  <a:pt x="393539" y="798653"/>
                </a:cubicBezTo>
                <a:cubicBezTo>
                  <a:pt x="398345" y="809867"/>
                  <a:pt x="399658" y="822464"/>
                  <a:pt x="405114" y="833377"/>
                </a:cubicBezTo>
                <a:cubicBezTo>
                  <a:pt x="419716" y="862582"/>
                  <a:pt x="429879" y="869717"/>
                  <a:pt x="451413" y="891250"/>
                </a:cubicBezTo>
                <a:cubicBezTo>
                  <a:pt x="455271" y="814086"/>
                  <a:pt x="446227" y="735178"/>
                  <a:pt x="462987" y="659757"/>
                </a:cubicBezTo>
                <a:cubicBezTo>
                  <a:pt x="466005" y="646177"/>
                  <a:pt x="487874" y="673070"/>
                  <a:pt x="497711" y="682906"/>
                </a:cubicBezTo>
                <a:cubicBezTo>
                  <a:pt x="507548" y="692743"/>
                  <a:pt x="512171" y="706767"/>
                  <a:pt x="520861" y="717630"/>
                </a:cubicBezTo>
                <a:cubicBezTo>
                  <a:pt x="527678" y="726151"/>
                  <a:pt x="537193" y="732258"/>
                  <a:pt x="544010" y="740780"/>
                </a:cubicBezTo>
                <a:cubicBezTo>
                  <a:pt x="552700" y="751643"/>
                  <a:pt x="557322" y="765667"/>
                  <a:pt x="567159" y="775504"/>
                </a:cubicBezTo>
                <a:cubicBezTo>
                  <a:pt x="589596" y="797941"/>
                  <a:pt x="608366" y="800814"/>
                  <a:pt x="636607" y="810228"/>
                </a:cubicBezTo>
                <a:cubicBezTo>
                  <a:pt x="680977" y="765858"/>
                  <a:pt x="647438" y="806299"/>
                  <a:pt x="682906" y="717630"/>
                </a:cubicBezTo>
                <a:cubicBezTo>
                  <a:pt x="689314" y="701609"/>
                  <a:pt x="699648" y="687352"/>
                  <a:pt x="706056" y="671331"/>
                </a:cubicBezTo>
                <a:cubicBezTo>
                  <a:pt x="715119" y="648675"/>
                  <a:pt x="722193" y="625255"/>
                  <a:pt x="729205" y="601883"/>
                </a:cubicBezTo>
                <a:cubicBezTo>
                  <a:pt x="733776" y="586646"/>
                  <a:pt x="734514" y="570206"/>
                  <a:pt x="740780" y="555585"/>
                </a:cubicBezTo>
                <a:cubicBezTo>
                  <a:pt x="808095" y="398519"/>
                  <a:pt x="726730" y="632456"/>
                  <a:pt x="775504" y="486137"/>
                </a:cubicBezTo>
                <a:cubicBezTo>
                  <a:pt x="787079" y="489995"/>
                  <a:pt x="801601" y="489084"/>
                  <a:pt x="810228" y="497711"/>
                </a:cubicBezTo>
                <a:cubicBezTo>
                  <a:pt x="818855" y="506338"/>
                  <a:pt x="816996" y="521221"/>
                  <a:pt x="821802" y="532435"/>
                </a:cubicBezTo>
                <a:cubicBezTo>
                  <a:pt x="828599" y="548295"/>
                  <a:pt x="837235" y="563301"/>
                  <a:pt x="844952" y="578734"/>
                </a:cubicBezTo>
                <a:cubicBezTo>
                  <a:pt x="856527" y="567159"/>
                  <a:pt x="873028" y="558968"/>
                  <a:pt x="879676" y="544010"/>
                </a:cubicBezTo>
                <a:cubicBezTo>
                  <a:pt x="889207" y="522564"/>
                  <a:pt x="887052" y="497652"/>
                  <a:pt x="891250" y="474562"/>
                </a:cubicBezTo>
                <a:cubicBezTo>
                  <a:pt x="911843" y="361300"/>
                  <a:pt x="892495" y="462282"/>
                  <a:pt x="914400" y="381964"/>
                </a:cubicBezTo>
                <a:cubicBezTo>
                  <a:pt x="922771" y="351269"/>
                  <a:pt x="937549" y="289367"/>
                  <a:pt x="937549" y="289367"/>
                </a:cubicBezTo>
                <a:cubicBezTo>
                  <a:pt x="1017620" y="409471"/>
                  <a:pt x="895748" y="223556"/>
                  <a:pt x="983848" y="370390"/>
                </a:cubicBezTo>
                <a:cubicBezTo>
                  <a:pt x="998162" y="394247"/>
                  <a:pt x="1015401" y="416245"/>
                  <a:pt x="1030147" y="439838"/>
                </a:cubicBezTo>
                <a:cubicBezTo>
                  <a:pt x="1049438" y="470704"/>
                  <a:pt x="1062283" y="506697"/>
                  <a:pt x="1088020" y="532435"/>
                </a:cubicBezTo>
                <a:cubicBezTo>
                  <a:pt x="1095736" y="540152"/>
                  <a:pt x="1102439" y="549037"/>
                  <a:pt x="1111169" y="555585"/>
                </a:cubicBezTo>
                <a:cubicBezTo>
                  <a:pt x="1133427" y="572278"/>
                  <a:pt x="1180618" y="601883"/>
                  <a:pt x="1180618" y="601883"/>
                </a:cubicBezTo>
                <a:cubicBezTo>
                  <a:pt x="1192193" y="590308"/>
                  <a:pt x="1207221" y="581371"/>
                  <a:pt x="1215342" y="567159"/>
                </a:cubicBezTo>
                <a:cubicBezTo>
                  <a:pt x="1223234" y="553347"/>
                  <a:pt x="1222546" y="536157"/>
                  <a:pt x="1226916" y="520861"/>
                </a:cubicBezTo>
                <a:cubicBezTo>
                  <a:pt x="1230268" y="509130"/>
                  <a:pt x="1233685" y="497351"/>
                  <a:pt x="1238491" y="486137"/>
                </a:cubicBezTo>
                <a:cubicBezTo>
                  <a:pt x="1245288" y="470278"/>
                  <a:pt x="1255232" y="455858"/>
                  <a:pt x="1261640" y="439838"/>
                </a:cubicBezTo>
                <a:cubicBezTo>
                  <a:pt x="1302962" y="336533"/>
                  <a:pt x="1263403" y="402471"/>
                  <a:pt x="1307939" y="335666"/>
                </a:cubicBezTo>
                <a:cubicBezTo>
                  <a:pt x="1311797" y="312517"/>
                  <a:pt x="1314423" y="289128"/>
                  <a:pt x="1319514" y="266218"/>
                </a:cubicBezTo>
                <a:cubicBezTo>
                  <a:pt x="1322161" y="254308"/>
                  <a:pt x="1327736" y="243225"/>
                  <a:pt x="1331088" y="231493"/>
                </a:cubicBezTo>
                <a:cubicBezTo>
                  <a:pt x="1335458" y="216197"/>
                  <a:pt x="1338805" y="200628"/>
                  <a:pt x="1342663" y="185195"/>
                </a:cubicBezTo>
                <a:cubicBezTo>
                  <a:pt x="1346521" y="200628"/>
                  <a:pt x="1350787" y="215964"/>
                  <a:pt x="1354238" y="231493"/>
                </a:cubicBezTo>
                <a:cubicBezTo>
                  <a:pt x="1358506" y="250698"/>
                  <a:pt x="1360637" y="270387"/>
                  <a:pt x="1365813" y="289367"/>
                </a:cubicBezTo>
                <a:cubicBezTo>
                  <a:pt x="1374408" y="320884"/>
                  <a:pt x="1386231" y="367659"/>
                  <a:pt x="1412111" y="393539"/>
                </a:cubicBezTo>
                <a:cubicBezTo>
                  <a:pt x="1421948" y="403376"/>
                  <a:pt x="1435260" y="408972"/>
                  <a:pt x="1446835" y="416688"/>
                </a:cubicBezTo>
                <a:cubicBezTo>
                  <a:pt x="1454552" y="393539"/>
                  <a:pt x="1460923" y="369896"/>
                  <a:pt x="1469985" y="347240"/>
                </a:cubicBezTo>
                <a:cubicBezTo>
                  <a:pt x="1486519" y="305905"/>
                  <a:pt x="1494658" y="280912"/>
                  <a:pt x="1516283" y="243068"/>
                </a:cubicBezTo>
                <a:cubicBezTo>
                  <a:pt x="1529820" y="219379"/>
                  <a:pt x="1559257" y="181911"/>
                  <a:pt x="1574157" y="162045"/>
                </a:cubicBezTo>
                <a:cubicBezTo>
                  <a:pt x="1578015" y="150470"/>
                  <a:pt x="1574156" y="131179"/>
                  <a:pt x="1585731" y="127321"/>
                </a:cubicBezTo>
                <a:cubicBezTo>
                  <a:pt x="1596084" y="123870"/>
                  <a:pt x="1604001" y="140710"/>
                  <a:pt x="1608881" y="150471"/>
                </a:cubicBezTo>
                <a:cubicBezTo>
                  <a:pt x="1619794" y="172296"/>
                  <a:pt x="1622967" y="197263"/>
                  <a:pt x="1632030" y="219919"/>
                </a:cubicBezTo>
                <a:cubicBezTo>
                  <a:pt x="1639747" y="239210"/>
                  <a:pt x="1649070" y="257934"/>
                  <a:pt x="1655180" y="277792"/>
                </a:cubicBezTo>
                <a:cubicBezTo>
                  <a:pt x="1664537" y="308201"/>
                  <a:pt x="1668268" y="340207"/>
                  <a:pt x="1678329" y="370390"/>
                </a:cubicBezTo>
                <a:cubicBezTo>
                  <a:pt x="1683785" y="386759"/>
                  <a:pt x="1695070" y="400668"/>
                  <a:pt x="1701478" y="416688"/>
                </a:cubicBezTo>
                <a:cubicBezTo>
                  <a:pt x="1710541" y="439345"/>
                  <a:pt x="1724628" y="486137"/>
                  <a:pt x="1724628" y="486137"/>
                </a:cubicBezTo>
                <a:cubicBezTo>
                  <a:pt x="1736203" y="478420"/>
                  <a:pt x="1751636" y="474562"/>
                  <a:pt x="1759352" y="462987"/>
                </a:cubicBezTo>
                <a:cubicBezTo>
                  <a:pt x="1768176" y="449751"/>
                  <a:pt x="1766355" y="431925"/>
                  <a:pt x="1770926" y="416688"/>
                </a:cubicBezTo>
                <a:cubicBezTo>
                  <a:pt x="1777938" y="393315"/>
                  <a:pt x="1787655" y="370782"/>
                  <a:pt x="1794076" y="347240"/>
                </a:cubicBezTo>
                <a:cubicBezTo>
                  <a:pt x="1799252" y="328260"/>
                  <a:pt x="1800474" y="308347"/>
                  <a:pt x="1805650" y="289367"/>
                </a:cubicBezTo>
                <a:cubicBezTo>
                  <a:pt x="1812071" y="265825"/>
                  <a:pt x="1821083" y="243068"/>
                  <a:pt x="1828800" y="219919"/>
                </a:cubicBezTo>
                <a:lnTo>
                  <a:pt x="1840375" y="185195"/>
                </a:lnTo>
                <a:cubicBezTo>
                  <a:pt x="1848091" y="200628"/>
                  <a:pt x="1857466" y="215337"/>
                  <a:pt x="1863524" y="231493"/>
                </a:cubicBezTo>
                <a:cubicBezTo>
                  <a:pt x="1869110" y="246388"/>
                  <a:pt x="1868981" y="263108"/>
                  <a:pt x="1875099" y="277792"/>
                </a:cubicBezTo>
                <a:cubicBezTo>
                  <a:pt x="1888372" y="309647"/>
                  <a:pt x="1921397" y="370390"/>
                  <a:pt x="1921397" y="370390"/>
                </a:cubicBezTo>
                <a:cubicBezTo>
                  <a:pt x="1989108" y="302679"/>
                  <a:pt x="1964138" y="335216"/>
                  <a:pt x="2002420" y="277792"/>
                </a:cubicBezTo>
                <a:cubicBezTo>
                  <a:pt x="2004479" y="267500"/>
                  <a:pt x="2019442" y="187917"/>
                  <a:pt x="2025569" y="173620"/>
                </a:cubicBezTo>
                <a:cubicBezTo>
                  <a:pt x="2031049" y="160834"/>
                  <a:pt x="2041002" y="150471"/>
                  <a:pt x="2048719" y="138896"/>
                </a:cubicBezTo>
                <a:cubicBezTo>
                  <a:pt x="2052577" y="123463"/>
                  <a:pt x="2055924" y="107893"/>
                  <a:pt x="2060294" y="92597"/>
                </a:cubicBezTo>
                <a:cubicBezTo>
                  <a:pt x="2063646" y="80866"/>
                  <a:pt x="2068909" y="69709"/>
                  <a:pt x="2071868" y="57873"/>
                </a:cubicBezTo>
                <a:cubicBezTo>
                  <a:pt x="2076639" y="38787"/>
                  <a:pt x="2079585" y="19291"/>
                  <a:pt x="2083443" y="0"/>
                </a:cubicBezTo>
                <a:cubicBezTo>
                  <a:pt x="2095990" y="25094"/>
                  <a:pt x="2112490" y="52640"/>
                  <a:pt x="2118167" y="81023"/>
                </a:cubicBezTo>
                <a:cubicBezTo>
                  <a:pt x="2127372" y="127049"/>
                  <a:pt x="2126473" y="175391"/>
                  <a:pt x="2141316" y="219919"/>
                </a:cubicBezTo>
                <a:cubicBezTo>
                  <a:pt x="2145174" y="231494"/>
                  <a:pt x="2145269" y="245116"/>
                  <a:pt x="2152891" y="254643"/>
                </a:cubicBezTo>
                <a:cubicBezTo>
                  <a:pt x="2161581" y="265506"/>
                  <a:pt x="2176040" y="270076"/>
                  <a:pt x="2187615" y="277792"/>
                </a:cubicBezTo>
                <a:cubicBezTo>
                  <a:pt x="2201449" y="250124"/>
                  <a:pt x="2233914" y="190648"/>
                  <a:pt x="2233914" y="162045"/>
                </a:cubicBezTo>
                <a:lnTo>
                  <a:pt x="2233914" y="138896"/>
                </a:ln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5"/>
          </p:cNvCxnSpPr>
          <p:nvPr/>
        </p:nvCxnSpPr>
        <p:spPr>
          <a:xfrm flipV="1">
            <a:off x="7283681" y="4630901"/>
            <a:ext cx="841747" cy="21601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72378" y="4409585"/>
            <a:ext cx="152400" cy="384922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9929567" y="5063223"/>
            <a:ext cx="1270996" cy="636702"/>
          </a:xfrm>
          <a:prstGeom prst="wedgeRectCallout">
            <a:avLst>
              <a:gd name="adj1" fmla="val -217235"/>
              <a:gd name="adj2" fmla="val -571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1340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49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/>
              <a:t>Dynamic Memory Management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5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Helps us visualize the call stack</a:t>
            </a:r>
          </a:p>
          <a:p>
            <a:r>
              <a:rPr lang="en-US" dirty="0" err="1"/>
              <a:t>zyBooks</a:t>
            </a:r>
            <a:r>
              <a:rPr lang="en-US" dirty="0"/>
              <a:t> starts at top since addressing is considered to start at zero and diagrams are frequently drawn with zero at the bottom.</a:t>
            </a:r>
          </a:p>
          <a:p>
            <a:pPr lvl="1"/>
            <a:r>
              <a:rPr lang="en-US" dirty="0"/>
              <a:t>This is the standard convention: The stack grows down. Low addresses are down, high addresses are up.</a:t>
            </a:r>
          </a:p>
          <a:p>
            <a:r>
              <a:rPr lang="en-US" dirty="0"/>
              <a:t>However, when talking about stacking, we usually think: put things on </a:t>
            </a:r>
            <a:r>
              <a:rPr lang="en-US" b="1" dirty="0"/>
              <a:t>top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So we will start at the </a:t>
            </a:r>
            <a:r>
              <a:rPr lang="en-US" b="1" dirty="0"/>
              <a:t>bottom</a:t>
            </a:r>
            <a:r>
              <a:rPr lang="en-US" dirty="0"/>
              <a:t> (high addresses) so that when we put a stack frame on top (lower address), it looks like it is going on top: The stack grows up.</a:t>
            </a:r>
          </a:p>
          <a:p>
            <a:pPr lvl="1"/>
            <a:r>
              <a:rPr lang="en-US" dirty="0"/>
              <a:t>Either way: the stack grows from high addresses </a:t>
            </a:r>
            <a:r>
              <a:rPr lang="en-US" dirty="0">
                <a:sym typeface="Wingdings" panose="05000000000000000000" pitchFamily="2" charset="2"/>
              </a:rPr>
              <a:t> low addresses</a:t>
            </a:r>
            <a:endParaRPr lang="en-US" dirty="0"/>
          </a:p>
          <a:p>
            <a:r>
              <a:rPr lang="en-US" dirty="0"/>
              <a:t>When we draw a memory diagram, we’ll include information about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Name of function</a:t>
            </a:r>
          </a:p>
        </p:txBody>
      </p:sp>
    </p:spTree>
    <p:extLst>
      <p:ext uri="{BB962C8B-B14F-4D97-AF65-F5344CB8AC3E}">
        <p14:creationId xmlns:p14="http://schemas.microsoft.com/office/powerpoint/2010/main" val="23160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Lose access to memory allocated on the heap.</a:t>
            </a:r>
          </a:p>
          <a:p>
            <a:pPr lvl="1"/>
            <a:r>
              <a:rPr lang="en-US" dirty="0"/>
              <a:t>Easy to lose when dealing with pointers</a:t>
            </a:r>
          </a:p>
          <a:p>
            <a:endParaRPr lang="en-US" dirty="0"/>
          </a:p>
          <a:p>
            <a:r>
              <a:rPr lang="en-US" dirty="0"/>
              <a:t>We want to avoid!!!</a:t>
            </a:r>
          </a:p>
          <a:p>
            <a:endParaRPr lang="en-US" dirty="0"/>
          </a:p>
          <a:p>
            <a:r>
              <a:rPr lang="en-US" dirty="0"/>
              <a:t>Sometimes conflated with poor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33881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gets memory from the heap</a:t>
            </a:r>
          </a:p>
          <a:p>
            <a:r>
              <a:rPr lang="en-US" dirty="0"/>
              <a:t>Programmer must free it when done</a:t>
            </a:r>
          </a:p>
          <a:p>
            <a:pPr lvl="1"/>
            <a:r>
              <a:rPr lang="en-US" sz="2800" dirty="0"/>
              <a:t>Commonly referred to as </a:t>
            </a:r>
            <a:r>
              <a:rPr lang="en-US" sz="2800" b="1" dirty="0"/>
              <a:t>garbage collection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dirty="0"/>
              <a:t>Good exam question</a:t>
            </a:r>
          </a:p>
          <a:p>
            <a:pPr lvl="1"/>
            <a:r>
              <a:rPr lang="en-US" dirty="0"/>
              <a:t>What are specific scenarios that can result in a memory leak?</a:t>
            </a:r>
          </a:p>
          <a:p>
            <a:pPr lvl="1"/>
            <a:r>
              <a:rPr lang="en-US" dirty="0"/>
              <a:t>Think about the definition of a memory leak as we continue to discuss dynamic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Manage Dynamic Memory </a:t>
            </a:r>
            <a:br>
              <a:rPr lang="en-US" dirty="0"/>
            </a:br>
            <a:r>
              <a:rPr lang="en-US" dirty="0"/>
              <a:t>(i.e. do </a:t>
            </a:r>
            <a:r>
              <a:rPr lang="en-US"/>
              <a:t>garbage collection)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Avoid using dynamic memory.</a:t>
            </a:r>
          </a:p>
          <a:p>
            <a:pPr lvl="1"/>
            <a:endParaRPr lang="en-US" sz="3200" dirty="0"/>
          </a:p>
          <a:p>
            <a:r>
              <a:rPr lang="en-US" sz="4000" dirty="0"/>
              <a:t>Balance allocation with deallocation.</a:t>
            </a:r>
          </a:p>
          <a:p>
            <a:pPr lvl="1"/>
            <a:r>
              <a:rPr lang="en-US" sz="3600" dirty="0"/>
              <a:t>news with deletes</a:t>
            </a:r>
          </a:p>
          <a:p>
            <a:r>
              <a:rPr lang="en-US" sz="4000" dirty="0"/>
              <a:t>Automatic Garbage Collection</a:t>
            </a:r>
          </a:p>
          <a:p>
            <a:pPr lvl="1"/>
            <a:r>
              <a:rPr lang="en-US" sz="3600" dirty="0"/>
              <a:t>While these do exist for C++, </a:t>
            </a:r>
            <a:br>
              <a:rPr lang="en-US" sz="3600" dirty="0"/>
            </a:br>
            <a:r>
              <a:rPr lang="en-US" sz="3600" dirty="0"/>
              <a:t>tend to be inefficient and slow things down. </a:t>
            </a:r>
          </a:p>
          <a:p>
            <a:r>
              <a:rPr lang="en-US" sz="4000" b="1" dirty="0"/>
              <a:t>RAII – Resource Allocation is Initialization</a:t>
            </a:r>
          </a:p>
          <a:p>
            <a:pPr lvl="1"/>
            <a:r>
              <a:rPr lang="en-US" sz="3600" b="1" dirty="0"/>
              <a:t>When possible</a:t>
            </a:r>
          </a:p>
          <a:p>
            <a:pPr lvl="2"/>
            <a:r>
              <a:rPr lang="en-US" sz="3200" b="1" dirty="0"/>
              <a:t>allocate in the constructor </a:t>
            </a:r>
          </a:p>
          <a:p>
            <a:pPr lvl="2"/>
            <a:r>
              <a:rPr lang="en-US" sz="3200" b="1" dirty="0"/>
              <a:t>deallocate in the destructor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 rot="20851522">
            <a:off x="6089523" y="1574285"/>
            <a:ext cx="225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Impractical</a:t>
            </a:r>
          </a:p>
        </p:txBody>
      </p:sp>
      <p:sp>
        <p:nvSpPr>
          <p:cNvPr id="13" name="TextBox 12"/>
          <p:cNvSpPr txBox="1"/>
          <p:nvPr/>
        </p:nvSpPr>
        <p:spPr>
          <a:xfrm rot="20851522">
            <a:off x="7253811" y="2252523"/>
            <a:ext cx="227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Too broad?</a:t>
            </a:r>
          </a:p>
        </p:txBody>
      </p:sp>
      <p:sp>
        <p:nvSpPr>
          <p:cNvPr id="14" name="TextBox 13"/>
          <p:cNvSpPr txBox="1"/>
          <p:nvPr/>
        </p:nvSpPr>
        <p:spPr>
          <a:xfrm rot="20851522">
            <a:off x="7893141" y="3133154"/>
            <a:ext cx="404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Inefficient, use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 different language.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425003" y="4873648"/>
            <a:ext cx="1184856" cy="1083077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51522">
            <a:off x="7104757" y="4974995"/>
            <a:ext cx="209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Preferred!</a:t>
            </a:r>
          </a:p>
        </p:txBody>
      </p:sp>
    </p:spTree>
    <p:extLst>
      <p:ext uri="{BB962C8B-B14F-4D97-AF65-F5344CB8AC3E}">
        <p14:creationId xmlns:p14="http://schemas.microsoft.com/office/powerpoint/2010/main" val="292097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53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How Memory Leaks Work with Memory Diagram</a:t>
            </a:r>
          </a:p>
          <a:p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Grateful acknowledgment to Dr. Philip Ritchey and  Dr. Michael Moore for some of the material on which these slides are based.</a:t>
            </a:r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21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26547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18533" y="1282052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5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z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w =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21410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z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w =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z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w =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23377" y="5427959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Memory Leak!</a:t>
            </a:r>
          </a:p>
        </p:txBody>
      </p:sp>
    </p:spTree>
    <p:extLst>
      <p:ext uri="{BB962C8B-B14F-4D97-AF65-F5344CB8AC3E}">
        <p14:creationId xmlns:p14="http://schemas.microsoft.com/office/powerpoint/2010/main" val="35612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z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w =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23377" y="5427959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Memory Leak!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4187" y="4333106"/>
            <a:ext cx="3150745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2040" y="445944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7211742" y="4599782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2175" y="441511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534" y="2983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7296885" y="3167942"/>
            <a:ext cx="2075649" cy="1476173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02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1554" y="5994305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583" y="5994305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0760" y="5967592"/>
            <a:ext cx="638644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975753" y="1282052"/>
            <a:ext cx="3086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0901" y="31810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264" y="841324"/>
            <a:ext cx="17626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8587169" y="1282052"/>
            <a:ext cx="11438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65550" y="5988616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0168" y="2412854"/>
            <a:ext cx="485769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z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(3);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k = new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w = </a:t>
            </a:r>
            <a:r>
              <a:rPr lang="en-US" sz="1800" dirty="0" err="1">
                <a:latin typeface="Source Code Pro" panose="020B0509030403020204" pitchFamily="49" charset="0"/>
              </a:rPr>
              <a:t>getANumber</a:t>
            </a:r>
            <a:r>
              <a:rPr lang="en-US" sz="1800" dirty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9237" y="50405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694" y="54919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7" name="Oval 16"/>
          <p:cNvSpPr/>
          <p:nvPr/>
        </p:nvSpPr>
        <p:spPr>
          <a:xfrm>
            <a:off x="7219396" y="5632260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7862" y="4890782"/>
            <a:ext cx="3150745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2685" y="52813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1764" y="542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8135789" y="4734951"/>
            <a:ext cx="112153" cy="1859796"/>
          </a:xfrm>
          <a:prstGeom prst="curvedConnector4">
            <a:avLst>
              <a:gd name="adj1" fmla="val -84149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237" y="486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8290946" y="4054955"/>
            <a:ext cx="591415" cy="258916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360356" y="5486400"/>
            <a:ext cx="1715911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1243099">
            <a:off x="9331167" y="5417100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Memory Leak!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54187" y="4333106"/>
            <a:ext cx="3150745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2040" y="445944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7211742" y="4599782"/>
            <a:ext cx="85143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2175" y="441511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534" y="2983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7296885" y="3167942"/>
            <a:ext cx="2075649" cy="1476173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2"/>
            <a:endCxn id="3" idx="1"/>
          </p:cNvCxnSpPr>
          <p:nvPr/>
        </p:nvCxnSpPr>
        <p:spPr>
          <a:xfrm rot="16200000" flipH="1">
            <a:off x="5482451" y="4108464"/>
            <a:ext cx="440802" cy="1792769"/>
          </a:xfrm>
          <a:prstGeom prst="curvedConnector2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23092" y="48405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2" name="Freeform 31"/>
          <p:cNvSpPr/>
          <p:nvPr/>
        </p:nvSpPr>
        <p:spPr>
          <a:xfrm>
            <a:off x="7349067" y="3093156"/>
            <a:ext cx="2044281" cy="1704622"/>
          </a:xfrm>
          <a:custGeom>
            <a:avLst/>
            <a:gdLst>
              <a:gd name="connsiteX0" fmla="*/ 0 w 2044281"/>
              <a:gd name="connsiteY0" fmla="*/ 1659466 h 1704622"/>
              <a:gd name="connsiteX1" fmla="*/ 11289 w 2044281"/>
              <a:gd name="connsiteY1" fmla="*/ 1433688 h 1704622"/>
              <a:gd name="connsiteX2" fmla="*/ 33866 w 2044281"/>
              <a:gd name="connsiteY2" fmla="*/ 1478844 h 1704622"/>
              <a:gd name="connsiteX3" fmla="*/ 112889 w 2044281"/>
              <a:gd name="connsiteY3" fmla="*/ 1580444 h 1704622"/>
              <a:gd name="connsiteX4" fmla="*/ 158044 w 2044281"/>
              <a:gd name="connsiteY4" fmla="*/ 1670755 h 1704622"/>
              <a:gd name="connsiteX5" fmla="*/ 191911 w 2044281"/>
              <a:gd name="connsiteY5" fmla="*/ 1704622 h 1704622"/>
              <a:gd name="connsiteX6" fmla="*/ 214489 w 2044281"/>
              <a:gd name="connsiteY6" fmla="*/ 1546577 h 1704622"/>
              <a:gd name="connsiteX7" fmla="*/ 225777 w 2044281"/>
              <a:gd name="connsiteY7" fmla="*/ 1478844 h 1704622"/>
              <a:gd name="connsiteX8" fmla="*/ 270933 w 2044281"/>
              <a:gd name="connsiteY8" fmla="*/ 1501422 h 1704622"/>
              <a:gd name="connsiteX9" fmla="*/ 349955 w 2044281"/>
              <a:gd name="connsiteY9" fmla="*/ 1580444 h 1704622"/>
              <a:gd name="connsiteX10" fmla="*/ 383822 w 2044281"/>
              <a:gd name="connsiteY10" fmla="*/ 1614311 h 1704622"/>
              <a:gd name="connsiteX11" fmla="*/ 417689 w 2044281"/>
              <a:gd name="connsiteY11" fmla="*/ 1625600 h 1704622"/>
              <a:gd name="connsiteX12" fmla="*/ 519289 w 2044281"/>
              <a:gd name="connsiteY12" fmla="*/ 1456266 h 1704622"/>
              <a:gd name="connsiteX13" fmla="*/ 553155 w 2044281"/>
              <a:gd name="connsiteY13" fmla="*/ 1478844 h 1704622"/>
              <a:gd name="connsiteX14" fmla="*/ 553155 w 2044281"/>
              <a:gd name="connsiteY14" fmla="*/ 1365955 h 1704622"/>
              <a:gd name="connsiteX15" fmla="*/ 541866 w 2044281"/>
              <a:gd name="connsiteY15" fmla="*/ 1309511 h 1704622"/>
              <a:gd name="connsiteX16" fmla="*/ 632177 w 2044281"/>
              <a:gd name="connsiteY16" fmla="*/ 1399822 h 1704622"/>
              <a:gd name="connsiteX17" fmla="*/ 688622 w 2044281"/>
              <a:gd name="connsiteY17" fmla="*/ 1444977 h 1704622"/>
              <a:gd name="connsiteX18" fmla="*/ 756355 w 2044281"/>
              <a:gd name="connsiteY18" fmla="*/ 1501422 h 1704622"/>
              <a:gd name="connsiteX19" fmla="*/ 745066 w 2044281"/>
              <a:gd name="connsiteY19" fmla="*/ 1444977 h 1704622"/>
              <a:gd name="connsiteX20" fmla="*/ 733777 w 2044281"/>
              <a:gd name="connsiteY20" fmla="*/ 1377244 h 1704622"/>
              <a:gd name="connsiteX21" fmla="*/ 711200 w 2044281"/>
              <a:gd name="connsiteY21" fmla="*/ 1298222 h 1704622"/>
              <a:gd name="connsiteX22" fmla="*/ 688622 w 2044281"/>
              <a:gd name="connsiteY22" fmla="*/ 1264355 h 1704622"/>
              <a:gd name="connsiteX23" fmla="*/ 699911 w 2044281"/>
              <a:gd name="connsiteY23" fmla="*/ 1230488 h 1704622"/>
              <a:gd name="connsiteX24" fmla="*/ 733777 w 2044281"/>
              <a:gd name="connsiteY24" fmla="*/ 1241777 h 1704622"/>
              <a:gd name="connsiteX25" fmla="*/ 790222 w 2044281"/>
              <a:gd name="connsiteY25" fmla="*/ 1275644 h 1704622"/>
              <a:gd name="connsiteX26" fmla="*/ 835377 w 2044281"/>
              <a:gd name="connsiteY26" fmla="*/ 1298222 h 1704622"/>
              <a:gd name="connsiteX27" fmla="*/ 846666 w 2044281"/>
              <a:gd name="connsiteY27" fmla="*/ 1128888 h 1704622"/>
              <a:gd name="connsiteX28" fmla="*/ 824089 w 2044281"/>
              <a:gd name="connsiteY28" fmla="*/ 1083733 h 1704622"/>
              <a:gd name="connsiteX29" fmla="*/ 914400 w 2044281"/>
              <a:gd name="connsiteY29" fmla="*/ 1128888 h 1704622"/>
              <a:gd name="connsiteX30" fmla="*/ 948266 w 2044281"/>
              <a:gd name="connsiteY30" fmla="*/ 1140177 h 1704622"/>
              <a:gd name="connsiteX31" fmla="*/ 936977 w 2044281"/>
              <a:gd name="connsiteY31" fmla="*/ 1095022 h 1704622"/>
              <a:gd name="connsiteX32" fmla="*/ 880533 w 2044281"/>
              <a:gd name="connsiteY32" fmla="*/ 1049866 h 1704622"/>
              <a:gd name="connsiteX33" fmla="*/ 846666 w 2044281"/>
              <a:gd name="connsiteY33" fmla="*/ 1027288 h 1704622"/>
              <a:gd name="connsiteX34" fmla="*/ 801511 w 2044281"/>
              <a:gd name="connsiteY34" fmla="*/ 993422 h 1704622"/>
              <a:gd name="connsiteX35" fmla="*/ 880533 w 2044281"/>
              <a:gd name="connsiteY35" fmla="*/ 993422 h 1704622"/>
              <a:gd name="connsiteX36" fmla="*/ 1004711 w 2044281"/>
              <a:gd name="connsiteY36" fmla="*/ 982133 h 1704622"/>
              <a:gd name="connsiteX37" fmla="*/ 959555 w 2044281"/>
              <a:gd name="connsiteY37" fmla="*/ 891822 h 1704622"/>
              <a:gd name="connsiteX38" fmla="*/ 948266 w 2044281"/>
              <a:gd name="connsiteY38" fmla="*/ 857955 h 1704622"/>
              <a:gd name="connsiteX39" fmla="*/ 903111 w 2044281"/>
              <a:gd name="connsiteY39" fmla="*/ 812800 h 1704622"/>
              <a:gd name="connsiteX40" fmla="*/ 880533 w 2044281"/>
              <a:gd name="connsiteY40" fmla="*/ 778933 h 1704622"/>
              <a:gd name="connsiteX41" fmla="*/ 959555 w 2044281"/>
              <a:gd name="connsiteY41" fmla="*/ 801511 h 1704622"/>
              <a:gd name="connsiteX42" fmla="*/ 1027289 w 2044281"/>
              <a:gd name="connsiteY42" fmla="*/ 835377 h 1704622"/>
              <a:gd name="connsiteX43" fmla="*/ 1061155 w 2044281"/>
              <a:gd name="connsiteY43" fmla="*/ 846666 h 1704622"/>
              <a:gd name="connsiteX44" fmla="*/ 1038577 w 2044281"/>
              <a:gd name="connsiteY44" fmla="*/ 745066 h 1704622"/>
              <a:gd name="connsiteX45" fmla="*/ 1027289 w 2044281"/>
              <a:gd name="connsiteY45" fmla="*/ 711200 h 1704622"/>
              <a:gd name="connsiteX46" fmla="*/ 1016000 w 2044281"/>
              <a:gd name="connsiteY46" fmla="*/ 632177 h 1704622"/>
              <a:gd name="connsiteX47" fmla="*/ 1004711 w 2044281"/>
              <a:gd name="connsiteY47" fmla="*/ 598311 h 1704622"/>
              <a:gd name="connsiteX48" fmla="*/ 1038577 w 2044281"/>
              <a:gd name="connsiteY48" fmla="*/ 620888 h 1704622"/>
              <a:gd name="connsiteX49" fmla="*/ 1106311 w 2044281"/>
              <a:gd name="connsiteY49" fmla="*/ 677333 h 1704622"/>
              <a:gd name="connsiteX50" fmla="*/ 1061155 w 2044281"/>
              <a:gd name="connsiteY50" fmla="*/ 530577 h 1704622"/>
              <a:gd name="connsiteX51" fmla="*/ 1049866 w 2044281"/>
              <a:gd name="connsiteY51" fmla="*/ 485422 h 1704622"/>
              <a:gd name="connsiteX52" fmla="*/ 1004711 w 2044281"/>
              <a:gd name="connsiteY52" fmla="*/ 395111 h 1704622"/>
              <a:gd name="connsiteX53" fmla="*/ 993422 w 2044281"/>
              <a:gd name="connsiteY53" fmla="*/ 361244 h 1704622"/>
              <a:gd name="connsiteX54" fmla="*/ 1117600 w 2044281"/>
              <a:gd name="connsiteY54" fmla="*/ 474133 h 1704622"/>
              <a:gd name="connsiteX55" fmla="*/ 1219200 w 2044281"/>
              <a:gd name="connsiteY55" fmla="*/ 575733 h 1704622"/>
              <a:gd name="connsiteX56" fmla="*/ 1275644 w 2044281"/>
              <a:gd name="connsiteY56" fmla="*/ 632177 h 1704622"/>
              <a:gd name="connsiteX57" fmla="*/ 1286933 w 2044281"/>
              <a:gd name="connsiteY57" fmla="*/ 598311 h 1704622"/>
              <a:gd name="connsiteX58" fmla="*/ 1275644 w 2044281"/>
              <a:gd name="connsiteY58" fmla="*/ 553155 h 1704622"/>
              <a:gd name="connsiteX59" fmla="*/ 1264355 w 2044281"/>
              <a:gd name="connsiteY59" fmla="*/ 496711 h 1704622"/>
              <a:gd name="connsiteX60" fmla="*/ 1275644 w 2044281"/>
              <a:gd name="connsiteY60" fmla="*/ 316088 h 1704622"/>
              <a:gd name="connsiteX61" fmla="*/ 1343377 w 2044281"/>
              <a:gd name="connsiteY61" fmla="*/ 361244 h 1704622"/>
              <a:gd name="connsiteX62" fmla="*/ 1377244 w 2044281"/>
              <a:gd name="connsiteY62" fmla="*/ 406400 h 1704622"/>
              <a:gd name="connsiteX63" fmla="*/ 1456266 w 2044281"/>
              <a:gd name="connsiteY63" fmla="*/ 485422 h 1704622"/>
              <a:gd name="connsiteX64" fmla="*/ 1478844 w 2044281"/>
              <a:gd name="connsiteY64" fmla="*/ 519288 h 1704622"/>
              <a:gd name="connsiteX65" fmla="*/ 1524000 w 2044281"/>
              <a:gd name="connsiteY65" fmla="*/ 541866 h 1704622"/>
              <a:gd name="connsiteX66" fmla="*/ 1512711 w 2044281"/>
              <a:gd name="connsiteY66" fmla="*/ 282222 h 1704622"/>
              <a:gd name="connsiteX67" fmla="*/ 1490133 w 2044281"/>
              <a:gd name="connsiteY67" fmla="*/ 135466 h 1704622"/>
              <a:gd name="connsiteX68" fmla="*/ 1478844 w 2044281"/>
              <a:gd name="connsiteY68" fmla="*/ 101600 h 1704622"/>
              <a:gd name="connsiteX69" fmla="*/ 1512711 w 2044281"/>
              <a:gd name="connsiteY69" fmla="*/ 135466 h 1704622"/>
              <a:gd name="connsiteX70" fmla="*/ 1557866 w 2044281"/>
              <a:gd name="connsiteY70" fmla="*/ 203200 h 1704622"/>
              <a:gd name="connsiteX71" fmla="*/ 1591733 w 2044281"/>
              <a:gd name="connsiteY71" fmla="*/ 248355 h 1704622"/>
              <a:gd name="connsiteX72" fmla="*/ 1659466 w 2044281"/>
              <a:gd name="connsiteY72" fmla="*/ 349955 h 1704622"/>
              <a:gd name="connsiteX73" fmla="*/ 1727200 w 2044281"/>
              <a:gd name="connsiteY73" fmla="*/ 79022 h 1704622"/>
              <a:gd name="connsiteX74" fmla="*/ 1817511 w 2044281"/>
              <a:gd name="connsiteY74" fmla="*/ 169333 h 1704622"/>
              <a:gd name="connsiteX75" fmla="*/ 1862666 w 2044281"/>
              <a:gd name="connsiteY75" fmla="*/ 237066 h 1704622"/>
              <a:gd name="connsiteX76" fmla="*/ 1873955 w 2044281"/>
              <a:gd name="connsiteY76" fmla="*/ 169333 h 1704622"/>
              <a:gd name="connsiteX77" fmla="*/ 1873955 w 2044281"/>
              <a:gd name="connsiteY77" fmla="*/ 0 h 1704622"/>
              <a:gd name="connsiteX78" fmla="*/ 1907822 w 2044281"/>
              <a:gd name="connsiteY78" fmla="*/ 22577 h 1704622"/>
              <a:gd name="connsiteX79" fmla="*/ 1986844 w 2044281"/>
              <a:gd name="connsiteY79" fmla="*/ 124177 h 1704622"/>
              <a:gd name="connsiteX80" fmla="*/ 2009422 w 2044281"/>
              <a:gd name="connsiteY80" fmla="*/ 203200 h 1704622"/>
              <a:gd name="connsiteX81" fmla="*/ 2032000 w 2044281"/>
              <a:gd name="connsiteY81" fmla="*/ 237066 h 1704622"/>
              <a:gd name="connsiteX82" fmla="*/ 2043289 w 2044281"/>
              <a:gd name="connsiteY82" fmla="*/ 327377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44281" h="1704622">
                <a:moveTo>
                  <a:pt x="0" y="1659466"/>
                </a:moveTo>
                <a:cubicBezTo>
                  <a:pt x="3763" y="1584207"/>
                  <a:pt x="-2598" y="1507751"/>
                  <a:pt x="11289" y="1433688"/>
                </a:cubicBezTo>
                <a:cubicBezTo>
                  <a:pt x="14390" y="1417148"/>
                  <a:pt x="24287" y="1465008"/>
                  <a:pt x="33866" y="1478844"/>
                </a:cubicBezTo>
                <a:cubicBezTo>
                  <a:pt x="58288" y="1514120"/>
                  <a:pt x="112889" y="1580444"/>
                  <a:pt x="112889" y="1580444"/>
                </a:cubicBezTo>
                <a:cubicBezTo>
                  <a:pt x="126778" y="1622116"/>
                  <a:pt x="126051" y="1628098"/>
                  <a:pt x="158044" y="1670755"/>
                </a:cubicBezTo>
                <a:cubicBezTo>
                  <a:pt x="167623" y="1683527"/>
                  <a:pt x="180622" y="1693333"/>
                  <a:pt x="191911" y="1704622"/>
                </a:cubicBezTo>
                <a:cubicBezTo>
                  <a:pt x="215004" y="1612251"/>
                  <a:pt x="195241" y="1700564"/>
                  <a:pt x="214489" y="1546577"/>
                </a:cubicBezTo>
                <a:cubicBezTo>
                  <a:pt x="217328" y="1523865"/>
                  <a:pt x="222014" y="1501422"/>
                  <a:pt x="225777" y="1478844"/>
                </a:cubicBezTo>
                <a:cubicBezTo>
                  <a:pt x="240829" y="1486370"/>
                  <a:pt x="257908" y="1490765"/>
                  <a:pt x="270933" y="1501422"/>
                </a:cubicBezTo>
                <a:cubicBezTo>
                  <a:pt x="299764" y="1525011"/>
                  <a:pt x="323614" y="1554103"/>
                  <a:pt x="349955" y="1580444"/>
                </a:cubicBezTo>
                <a:cubicBezTo>
                  <a:pt x="361244" y="1591733"/>
                  <a:pt x="368676" y="1609262"/>
                  <a:pt x="383822" y="1614311"/>
                </a:cubicBezTo>
                <a:lnTo>
                  <a:pt x="417689" y="1625600"/>
                </a:lnTo>
                <a:cubicBezTo>
                  <a:pt x="406328" y="1443832"/>
                  <a:pt x="344940" y="1416031"/>
                  <a:pt x="519289" y="1456266"/>
                </a:cubicBezTo>
                <a:cubicBezTo>
                  <a:pt x="532509" y="1459317"/>
                  <a:pt x="541866" y="1471318"/>
                  <a:pt x="553155" y="1478844"/>
                </a:cubicBezTo>
                <a:cubicBezTo>
                  <a:pt x="572214" y="1421668"/>
                  <a:pt x="567568" y="1452433"/>
                  <a:pt x="553155" y="1365955"/>
                </a:cubicBezTo>
                <a:cubicBezTo>
                  <a:pt x="550001" y="1347029"/>
                  <a:pt x="524230" y="1301953"/>
                  <a:pt x="541866" y="1309511"/>
                </a:cubicBezTo>
                <a:cubicBezTo>
                  <a:pt x="580997" y="1326282"/>
                  <a:pt x="598933" y="1373227"/>
                  <a:pt x="632177" y="1399822"/>
                </a:cubicBezTo>
                <a:cubicBezTo>
                  <a:pt x="650992" y="1414874"/>
                  <a:pt x="670489" y="1429111"/>
                  <a:pt x="688622" y="1444977"/>
                </a:cubicBezTo>
                <a:cubicBezTo>
                  <a:pt x="758165" y="1505826"/>
                  <a:pt x="687040" y="1455211"/>
                  <a:pt x="756355" y="1501422"/>
                </a:cubicBezTo>
                <a:cubicBezTo>
                  <a:pt x="752592" y="1482607"/>
                  <a:pt x="748498" y="1463855"/>
                  <a:pt x="745066" y="1444977"/>
                </a:cubicBezTo>
                <a:cubicBezTo>
                  <a:pt x="740971" y="1422457"/>
                  <a:pt x="738266" y="1399689"/>
                  <a:pt x="733777" y="1377244"/>
                </a:cubicBezTo>
                <a:cubicBezTo>
                  <a:pt x="731365" y="1365182"/>
                  <a:pt x="718375" y="1312572"/>
                  <a:pt x="711200" y="1298222"/>
                </a:cubicBezTo>
                <a:cubicBezTo>
                  <a:pt x="705132" y="1286087"/>
                  <a:pt x="696148" y="1275644"/>
                  <a:pt x="688622" y="1264355"/>
                </a:cubicBezTo>
                <a:cubicBezTo>
                  <a:pt x="692385" y="1253066"/>
                  <a:pt x="689268" y="1235810"/>
                  <a:pt x="699911" y="1230488"/>
                </a:cubicBezTo>
                <a:cubicBezTo>
                  <a:pt x="710554" y="1225166"/>
                  <a:pt x="723134" y="1236455"/>
                  <a:pt x="733777" y="1241777"/>
                </a:cubicBezTo>
                <a:cubicBezTo>
                  <a:pt x="753402" y="1251590"/>
                  <a:pt x="771041" y="1264988"/>
                  <a:pt x="790222" y="1275644"/>
                </a:cubicBezTo>
                <a:cubicBezTo>
                  <a:pt x="804933" y="1283817"/>
                  <a:pt x="820325" y="1290696"/>
                  <a:pt x="835377" y="1298222"/>
                </a:cubicBezTo>
                <a:cubicBezTo>
                  <a:pt x="872096" y="1224783"/>
                  <a:pt x="870460" y="1247862"/>
                  <a:pt x="846666" y="1128888"/>
                </a:cubicBezTo>
                <a:cubicBezTo>
                  <a:pt x="843366" y="1112387"/>
                  <a:pt x="807261" y="1083733"/>
                  <a:pt x="824089" y="1083733"/>
                </a:cubicBezTo>
                <a:cubicBezTo>
                  <a:pt x="857746" y="1083733"/>
                  <a:pt x="882470" y="1118244"/>
                  <a:pt x="914400" y="1128888"/>
                </a:cubicBezTo>
                <a:lnTo>
                  <a:pt x="948266" y="1140177"/>
                </a:lnTo>
                <a:cubicBezTo>
                  <a:pt x="944503" y="1125125"/>
                  <a:pt x="946286" y="1107434"/>
                  <a:pt x="936977" y="1095022"/>
                </a:cubicBezTo>
                <a:cubicBezTo>
                  <a:pt x="922520" y="1075746"/>
                  <a:pt x="899809" y="1064323"/>
                  <a:pt x="880533" y="1049866"/>
                </a:cubicBezTo>
                <a:cubicBezTo>
                  <a:pt x="869679" y="1041725"/>
                  <a:pt x="857707" y="1035174"/>
                  <a:pt x="846666" y="1027288"/>
                </a:cubicBezTo>
                <a:cubicBezTo>
                  <a:pt x="831356" y="1016352"/>
                  <a:pt x="816563" y="1004711"/>
                  <a:pt x="801511" y="993422"/>
                </a:cubicBezTo>
                <a:cubicBezTo>
                  <a:pt x="942671" y="958131"/>
                  <a:pt x="767168" y="993422"/>
                  <a:pt x="880533" y="993422"/>
                </a:cubicBezTo>
                <a:cubicBezTo>
                  <a:pt x="922096" y="993422"/>
                  <a:pt x="963318" y="985896"/>
                  <a:pt x="1004711" y="982133"/>
                </a:cubicBezTo>
                <a:cubicBezTo>
                  <a:pt x="982265" y="892350"/>
                  <a:pt x="1010727" y="981372"/>
                  <a:pt x="959555" y="891822"/>
                </a:cubicBezTo>
                <a:cubicBezTo>
                  <a:pt x="953651" y="881490"/>
                  <a:pt x="955183" y="867638"/>
                  <a:pt x="948266" y="857955"/>
                </a:cubicBezTo>
                <a:cubicBezTo>
                  <a:pt x="935894" y="840634"/>
                  <a:pt x="916964" y="828962"/>
                  <a:pt x="903111" y="812800"/>
                </a:cubicBezTo>
                <a:cubicBezTo>
                  <a:pt x="894281" y="802499"/>
                  <a:pt x="867229" y="781594"/>
                  <a:pt x="880533" y="778933"/>
                </a:cubicBezTo>
                <a:cubicBezTo>
                  <a:pt x="907396" y="773560"/>
                  <a:pt x="933316" y="793639"/>
                  <a:pt x="959555" y="801511"/>
                </a:cubicBezTo>
                <a:cubicBezTo>
                  <a:pt x="1030491" y="822792"/>
                  <a:pt x="955931" y="799699"/>
                  <a:pt x="1027289" y="835377"/>
                </a:cubicBezTo>
                <a:cubicBezTo>
                  <a:pt x="1037932" y="840698"/>
                  <a:pt x="1049866" y="842903"/>
                  <a:pt x="1061155" y="846666"/>
                </a:cubicBezTo>
                <a:cubicBezTo>
                  <a:pt x="1053395" y="807864"/>
                  <a:pt x="1049206" y="782268"/>
                  <a:pt x="1038577" y="745066"/>
                </a:cubicBezTo>
                <a:cubicBezTo>
                  <a:pt x="1035308" y="733625"/>
                  <a:pt x="1031052" y="722489"/>
                  <a:pt x="1027289" y="711200"/>
                </a:cubicBezTo>
                <a:cubicBezTo>
                  <a:pt x="1023526" y="684859"/>
                  <a:pt x="1021218" y="658269"/>
                  <a:pt x="1016000" y="632177"/>
                </a:cubicBezTo>
                <a:cubicBezTo>
                  <a:pt x="1013666" y="620509"/>
                  <a:pt x="994068" y="603633"/>
                  <a:pt x="1004711" y="598311"/>
                </a:cubicBezTo>
                <a:cubicBezTo>
                  <a:pt x="1016846" y="592243"/>
                  <a:pt x="1028154" y="612202"/>
                  <a:pt x="1038577" y="620888"/>
                </a:cubicBezTo>
                <a:cubicBezTo>
                  <a:pt x="1125500" y="693324"/>
                  <a:pt x="1022225" y="621275"/>
                  <a:pt x="1106311" y="677333"/>
                </a:cubicBezTo>
                <a:cubicBezTo>
                  <a:pt x="1085920" y="554986"/>
                  <a:pt x="1109536" y="663624"/>
                  <a:pt x="1061155" y="530577"/>
                </a:cubicBezTo>
                <a:cubicBezTo>
                  <a:pt x="1055853" y="515996"/>
                  <a:pt x="1055833" y="499743"/>
                  <a:pt x="1049866" y="485422"/>
                </a:cubicBezTo>
                <a:cubicBezTo>
                  <a:pt x="1036921" y="454354"/>
                  <a:pt x="1015354" y="427041"/>
                  <a:pt x="1004711" y="395111"/>
                </a:cubicBezTo>
                <a:cubicBezTo>
                  <a:pt x="1000948" y="383822"/>
                  <a:pt x="982779" y="355922"/>
                  <a:pt x="993422" y="361244"/>
                </a:cubicBezTo>
                <a:cubicBezTo>
                  <a:pt x="1154466" y="441765"/>
                  <a:pt x="1055812" y="406728"/>
                  <a:pt x="1117600" y="474133"/>
                </a:cubicBezTo>
                <a:cubicBezTo>
                  <a:pt x="1149964" y="509439"/>
                  <a:pt x="1192634" y="535882"/>
                  <a:pt x="1219200" y="575733"/>
                </a:cubicBezTo>
                <a:cubicBezTo>
                  <a:pt x="1249303" y="620889"/>
                  <a:pt x="1230488" y="602074"/>
                  <a:pt x="1275644" y="632177"/>
                </a:cubicBezTo>
                <a:cubicBezTo>
                  <a:pt x="1279407" y="620888"/>
                  <a:pt x="1286933" y="610210"/>
                  <a:pt x="1286933" y="598311"/>
                </a:cubicBezTo>
                <a:cubicBezTo>
                  <a:pt x="1286933" y="582796"/>
                  <a:pt x="1279010" y="568301"/>
                  <a:pt x="1275644" y="553155"/>
                </a:cubicBezTo>
                <a:cubicBezTo>
                  <a:pt x="1271482" y="534425"/>
                  <a:pt x="1268118" y="515526"/>
                  <a:pt x="1264355" y="496711"/>
                </a:cubicBezTo>
                <a:cubicBezTo>
                  <a:pt x="1268118" y="436503"/>
                  <a:pt x="1245248" y="368196"/>
                  <a:pt x="1275644" y="316088"/>
                </a:cubicBezTo>
                <a:cubicBezTo>
                  <a:pt x="1289317" y="292649"/>
                  <a:pt x="1323096" y="343216"/>
                  <a:pt x="1343377" y="361244"/>
                </a:cubicBezTo>
                <a:cubicBezTo>
                  <a:pt x="1357439" y="373744"/>
                  <a:pt x="1364588" y="392478"/>
                  <a:pt x="1377244" y="406400"/>
                </a:cubicBezTo>
                <a:cubicBezTo>
                  <a:pt x="1402302" y="433964"/>
                  <a:pt x="1435602" y="454427"/>
                  <a:pt x="1456266" y="485422"/>
                </a:cubicBezTo>
                <a:cubicBezTo>
                  <a:pt x="1463792" y="496711"/>
                  <a:pt x="1468421" y="510602"/>
                  <a:pt x="1478844" y="519288"/>
                </a:cubicBezTo>
                <a:cubicBezTo>
                  <a:pt x="1491772" y="530061"/>
                  <a:pt x="1508948" y="534340"/>
                  <a:pt x="1524000" y="541866"/>
                </a:cubicBezTo>
                <a:cubicBezTo>
                  <a:pt x="1520237" y="455318"/>
                  <a:pt x="1518474" y="368660"/>
                  <a:pt x="1512711" y="282222"/>
                </a:cubicBezTo>
                <a:cubicBezTo>
                  <a:pt x="1511854" y="269362"/>
                  <a:pt x="1494038" y="153038"/>
                  <a:pt x="1490133" y="135466"/>
                </a:cubicBezTo>
                <a:cubicBezTo>
                  <a:pt x="1487552" y="123850"/>
                  <a:pt x="1466945" y="101600"/>
                  <a:pt x="1478844" y="101600"/>
                </a:cubicBezTo>
                <a:cubicBezTo>
                  <a:pt x="1494809" y="101600"/>
                  <a:pt x="1502910" y="122864"/>
                  <a:pt x="1512711" y="135466"/>
                </a:cubicBezTo>
                <a:cubicBezTo>
                  <a:pt x="1529370" y="156885"/>
                  <a:pt x="1542305" y="180970"/>
                  <a:pt x="1557866" y="203200"/>
                </a:cubicBezTo>
                <a:cubicBezTo>
                  <a:pt x="1568656" y="218614"/>
                  <a:pt x="1581296" y="232700"/>
                  <a:pt x="1591733" y="248355"/>
                </a:cubicBezTo>
                <a:cubicBezTo>
                  <a:pt x="1678837" y="379010"/>
                  <a:pt x="1575086" y="237447"/>
                  <a:pt x="1659466" y="349955"/>
                </a:cubicBezTo>
                <a:cubicBezTo>
                  <a:pt x="1683281" y="52267"/>
                  <a:pt x="1590487" y="44844"/>
                  <a:pt x="1727200" y="79022"/>
                </a:cubicBezTo>
                <a:cubicBezTo>
                  <a:pt x="1757304" y="109126"/>
                  <a:pt x="1793896" y="133910"/>
                  <a:pt x="1817511" y="169333"/>
                </a:cubicBezTo>
                <a:lnTo>
                  <a:pt x="1862666" y="237066"/>
                </a:lnTo>
                <a:cubicBezTo>
                  <a:pt x="1866429" y="214488"/>
                  <a:pt x="1873955" y="192222"/>
                  <a:pt x="1873955" y="169333"/>
                </a:cubicBezTo>
                <a:cubicBezTo>
                  <a:pt x="1873955" y="-14823"/>
                  <a:pt x="1845113" y="86525"/>
                  <a:pt x="1873955" y="0"/>
                </a:cubicBezTo>
                <a:cubicBezTo>
                  <a:pt x="1885244" y="7526"/>
                  <a:pt x="1898695" y="12538"/>
                  <a:pt x="1907822" y="22577"/>
                </a:cubicBezTo>
                <a:cubicBezTo>
                  <a:pt x="1936683" y="54324"/>
                  <a:pt x="1986844" y="124177"/>
                  <a:pt x="1986844" y="124177"/>
                </a:cubicBezTo>
                <a:cubicBezTo>
                  <a:pt x="1990461" y="138644"/>
                  <a:pt x="2001324" y="187005"/>
                  <a:pt x="2009422" y="203200"/>
                </a:cubicBezTo>
                <a:cubicBezTo>
                  <a:pt x="2015490" y="215335"/>
                  <a:pt x="2024474" y="225777"/>
                  <a:pt x="2032000" y="237066"/>
                </a:cubicBezTo>
                <a:cubicBezTo>
                  <a:pt x="2049239" y="288782"/>
                  <a:pt x="2043289" y="259033"/>
                  <a:pt x="2043289" y="32737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457031" y="4333106"/>
            <a:ext cx="3208519" cy="5576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87899" y="4310492"/>
            <a:ext cx="3177651" cy="5469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58847" y="5060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 rot="1818346">
            <a:off x="9186674" y="2703638"/>
            <a:ext cx="1695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Memory Leak!</a:t>
            </a:r>
          </a:p>
        </p:txBody>
      </p:sp>
    </p:spTree>
    <p:extLst>
      <p:ext uri="{BB962C8B-B14F-4D97-AF65-F5344CB8AC3E}">
        <p14:creationId xmlns:p14="http://schemas.microsoft.com/office/powerpoint/2010/main" val="229122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BC8A-E8F5-4446-843C-8216CFED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Simplified View of Memory for a Single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BD2EB-ACC1-48BE-930A-AC23F8E5587B}"/>
              </a:ext>
            </a:extLst>
          </p:cNvPr>
          <p:cNvSpPr txBox="1"/>
          <p:nvPr/>
        </p:nvSpPr>
        <p:spPr>
          <a:xfrm>
            <a:off x="2698812" y="1926455"/>
            <a:ext cx="4829452" cy="437669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F87A-4723-4369-98AE-04C94E7312BE}"/>
              </a:ext>
            </a:extLst>
          </p:cNvPr>
          <p:cNvSpPr txBox="1"/>
          <p:nvPr/>
        </p:nvSpPr>
        <p:spPr>
          <a:xfrm>
            <a:off x="2698812" y="5595260"/>
            <a:ext cx="4829452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Program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E4515-3695-474D-A7D5-3AC840D062BC}"/>
              </a:ext>
            </a:extLst>
          </p:cNvPr>
          <p:cNvSpPr txBox="1"/>
          <p:nvPr/>
        </p:nvSpPr>
        <p:spPr>
          <a:xfrm>
            <a:off x="2698812" y="5010485"/>
            <a:ext cx="4829452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Global &amp; Static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BFF07-5F89-4592-89CA-2D32A4E34631}"/>
              </a:ext>
            </a:extLst>
          </p:cNvPr>
          <p:cNvSpPr txBox="1"/>
          <p:nvPr/>
        </p:nvSpPr>
        <p:spPr>
          <a:xfrm>
            <a:off x="2698812" y="1921520"/>
            <a:ext cx="4829452" cy="13234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Stack Area</a:t>
            </a:r>
            <a:br>
              <a:rPr lang="en-US" sz="4000" dirty="0"/>
            </a:br>
            <a:r>
              <a:rPr lang="en-US" sz="4000" dirty="0"/>
              <a:t>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B787A-F230-4F1B-9059-8A9233446C20}"/>
              </a:ext>
            </a:extLst>
          </p:cNvPr>
          <p:cNvSpPr txBox="1"/>
          <p:nvPr/>
        </p:nvSpPr>
        <p:spPr>
          <a:xfrm>
            <a:off x="2698812" y="4051192"/>
            <a:ext cx="4829452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↑</a:t>
            </a:r>
            <a:br>
              <a:rPr lang="en-US" sz="2800" dirty="0"/>
            </a:br>
            <a:r>
              <a:rPr lang="en-US" sz="2400" dirty="0"/>
              <a:t>Heap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12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5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47674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9741" y="536155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4972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3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6874" y="5915353"/>
            <a:ext cx="1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28931" y="5915353"/>
            <a:ext cx="924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16142" y="5888640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13634" y="1084256"/>
            <a:ext cx="80074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20" y="10351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23183" y="626735"/>
            <a:ext cx="39319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79851" y="53921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700878" y="5339049"/>
            <a:ext cx="104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9851" y="489337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28221" y="4306921"/>
            <a:ext cx="79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151888" y="45682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9814" y="419872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5870" y="376122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15094" y="48933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3708" y="456829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3708" y="41915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93708" y="37968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997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9206" y="5392133"/>
            <a:ext cx="4014622" cy="4965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6163" y="3829421"/>
            <a:ext cx="4014622" cy="1558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676230">
            <a:off x="3932835" y="2033455"/>
            <a:ext cx="5399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Notice that actual argument values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are </a:t>
            </a:r>
            <a:r>
              <a:rPr lang="en-US" sz="2800" b="1" dirty="0">
                <a:solidFill>
                  <a:srgbClr val="0070C0"/>
                </a:solidFill>
              </a:rPr>
              <a:t>copied</a:t>
            </a:r>
            <a:r>
              <a:rPr lang="en-US" sz="2800" dirty="0">
                <a:solidFill>
                  <a:srgbClr val="0070C0"/>
                </a:solidFill>
              </a:rPr>
              <a:t> into the variables set up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for the formal arguments.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0317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k = 1000;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whoop = a + b + k;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whoop;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rev)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howdy = 22;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(rev, howdy);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b = gig(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(7, -10));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&lt;&lt; "b: " &lt;&lt; b &lt;&lt; </a:t>
            </a:r>
            <a:r>
              <a:rPr lang="en-US" sz="1600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6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4034</Words>
  <Application>Microsoft Office PowerPoint</Application>
  <PresentationFormat>Widescreen</PresentationFormat>
  <Paragraphs>1490</Paragraphs>
  <Slides>59</Slides>
  <Notes>56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Wingdings</vt:lpstr>
      <vt:lpstr>Times New Roman</vt:lpstr>
      <vt:lpstr>MS PGothic</vt:lpstr>
      <vt:lpstr>Courier New</vt:lpstr>
      <vt:lpstr>Calibri Light</vt:lpstr>
      <vt:lpstr>Arial</vt:lpstr>
      <vt:lpstr>Calibri</vt:lpstr>
      <vt:lpstr>Source Code Pro</vt:lpstr>
      <vt:lpstr>Office Theme</vt:lpstr>
      <vt:lpstr>CSCE 121 Introduction to Program Design &amp; Concepts</vt:lpstr>
      <vt:lpstr>Memory Diagrams Stack Frames</vt:lpstr>
      <vt:lpstr>Stack Frames and Function Calls</vt:lpstr>
      <vt:lpstr>Stack Frame</vt:lpstr>
      <vt:lpstr>Memory Diagram</vt:lpstr>
      <vt:lpstr>Simplified View of Memory for a Single Process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Memory Diagrams 2 Pointers and References</vt:lpstr>
      <vt:lpstr>Memory Diagram</vt:lpstr>
      <vt:lpstr>Program</vt:lpstr>
      <vt:lpstr>main</vt:lpstr>
      <vt:lpstr>main</vt:lpstr>
      <vt:lpstr>doe</vt:lpstr>
      <vt:lpstr>re</vt:lpstr>
      <vt:lpstr>mi</vt:lpstr>
      <vt:lpstr>re</vt:lpstr>
      <vt:lpstr>doe</vt:lpstr>
      <vt:lpstr>main</vt:lpstr>
      <vt:lpstr>Memory Diagrams 3 Arrays &amp; Structs</vt:lpstr>
      <vt:lpstr>How are arrays represented in the memory diagram?</vt:lpstr>
      <vt:lpstr>A memory diagram with an array on the stack</vt:lpstr>
      <vt:lpstr>A memory diagram with an array on the stack</vt:lpstr>
      <vt:lpstr>A memory diagram with an array on the stack</vt:lpstr>
      <vt:lpstr>A memory diagram with an array on the stack</vt:lpstr>
      <vt:lpstr>A memory diagram with an array on the stack</vt:lpstr>
      <vt:lpstr>How are structs represented in the memory diagram?</vt:lpstr>
      <vt:lpstr>A memory diagram with a struct on the stack</vt:lpstr>
      <vt:lpstr>A memory diagram with a struct on the stack</vt:lpstr>
      <vt:lpstr>CSCE 121 Introduction to Program Design &amp;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CSCE 121 Introduction to Program Design &amp; Concepts</vt:lpstr>
      <vt:lpstr>Memory Leaks</vt:lpstr>
      <vt:lpstr>Managing Memory</vt:lpstr>
      <vt:lpstr>Strategies to Manage Dynamic Memory  (i.e. do garbage collection)</vt:lpstr>
      <vt:lpstr>CSCE 121 Introduction to Program Design &amp;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2021-10-06T12:08:02Z</dcterms:created>
  <dcterms:modified xsi:type="dcterms:W3CDTF">2022-10-26T14:32:49Z</dcterms:modified>
</cp:coreProperties>
</file>