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8" r:id="rId1"/>
  </p:sldMasterIdLst>
  <p:notesMasterIdLst>
    <p:notesMasterId r:id="rId86"/>
  </p:notesMasterIdLst>
  <p:sldIdLst>
    <p:sldId id="317" r:id="rId2"/>
    <p:sldId id="318" r:id="rId3"/>
    <p:sldId id="473" r:id="rId4"/>
    <p:sldId id="319" r:id="rId5"/>
    <p:sldId id="320" r:id="rId6"/>
    <p:sldId id="377" r:id="rId7"/>
    <p:sldId id="443" r:id="rId8"/>
    <p:sldId id="322" r:id="rId9"/>
    <p:sldId id="378" r:id="rId10"/>
    <p:sldId id="379" r:id="rId11"/>
    <p:sldId id="380" r:id="rId12"/>
    <p:sldId id="381" r:id="rId13"/>
    <p:sldId id="474" r:id="rId14"/>
    <p:sldId id="475" r:id="rId15"/>
    <p:sldId id="382" r:id="rId16"/>
    <p:sldId id="323" r:id="rId17"/>
    <p:sldId id="324" r:id="rId18"/>
    <p:sldId id="383" r:id="rId19"/>
    <p:sldId id="384" r:id="rId20"/>
    <p:sldId id="385" r:id="rId21"/>
    <p:sldId id="387" r:id="rId22"/>
    <p:sldId id="390" r:id="rId23"/>
    <p:sldId id="389" r:id="rId24"/>
    <p:sldId id="388" r:id="rId25"/>
    <p:sldId id="386" r:id="rId26"/>
    <p:sldId id="444" r:id="rId27"/>
    <p:sldId id="445" r:id="rId28"/>
    <p:sldId id="446" r:id="rId29"/>
    <p:sldId id="447" r:id="rId30"/>
    <p:sldId id="391" r:id="rId31"/>
    <p:sldId id="392" r:id="rId32"/>
    <p:sldId id="393" r:id="rId33"/>
    <p:sldId id="394" r:id="rId34"/>
    <p:sldId id="395" r:id="rId35"/>
    <p:sldId id="396" r:id="rId36"/>
    <p:sldId id="397" r:id="rId37"/>
    <p:sldId id="398" r:id="rId38"/>
    <p:sldId id="399" r:id="rId39"/>
    <p:sldId id="448" r:id="rId40"/>
    <p:sldId id="400" r:id="rId41"/>
    <p:sldId id="401" r:id="rId42"/>
    <p:sldId id="402" r:id="rId43"/>
    <p:sldId id="403" r:id="rId44"/>
    <p:sldId id="404" r:id="rId45"/>
    <p:sldId id="463" r:id="rId46"/>
    <p:sldId id="419" r:id="rId47"/>
    <p:sldId id="449" r:id="rId48"/>
    <p:sldId id="464" r:id="rId49"/>
    <p:sldId id="465" r:id="rId50"/>
    <p:sldId id="466" r:id="rId51"/>
    <p:sldId id="467" r:id="rId52"/>
    <p:sldId id="472" r:id="rId53"/>
    <p:sldId id="450" r:id="rId54"/>
    <p:sldId id="451" r:id="rId55"/>
    <p:sldId id="452" r:id="rId56"/>
    <p:sldId id="468" r:id="rId57"/>
    <p:sldId id="453" r:id="rId58"/>
    <p:sldId id="454" r:id="rId59"/>
    <p:sldId id="455" r:id="rId60"/>
    <p:sldId id="456" r:id="rId61"/>
    <p:sldId id="457" r:id="rId62"/>
    <p:sldId id="458" r:id="rId63"/>
    <p:sldId id="459" r:id="rId64"/>
    <p:sldId id="460" r:id="rId65"/>
    <p:sldId id="461" r:id="rId66"/>
    <p:sldId id="420" r:id="rId67"/>
    <p:sldId id="476" r:id="rId68"/>
    <p:sldId id="477" r:id="rId69"/>
    <p:sldId id="478" r:id="rId70"/>
    <p:sldId id="479" r:id="rId71"/>
    <p:sldId id="425" r:id="rId72"/>
    <p:sldId id="480" r:id="rId73"/>
    <p:sldId id="481" r:id="rId74"/>
    <p:sldId id="482" r:id="rId75"/>
    <p:sldId id="483" r:id="rId76"/>
    <p:sldId id="484" r:id="rId77"/>
    <p:sldId id="433" r:id="rId78"/>
    <p:sldId id="434" r:id="rId79"/>
    <p:sldId id="435" r:id="rId80"/>
    <p:sldId id="436" r:id="rId81"/>
    <p:sldId id="469" r:id="rId82"/>
    <p:sldId id="470" r:id="rId83"/>
    <p:sldId id="462" r:id="rId84"/>
    <p:sldId id="471"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E6FCFE"/>
    <a:srgbClr val="DAFBFE"/>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335" autoAdjust="0"/>
  </p:normalViewPr>
  <p:slideViewPr>
    <p:cSldViewPr showGuides="1">
      <p:cViewPr varScale="1">
        <p:scale>
          <a:sx n="63" d="100"/>
          <a:sy n="63" d="100"/>
        </p:scale>
        <p:origin x="1086" y="4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2CB9DB-4A72-4B47-9020-834584745B2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48F8AC0-5AF0-4236-B978-B781DEB86F75}">
      <dgm:prSet/>
      <dgm:spPr>
        <a:solidFill>
          <a:schemeClr val="accent1">
            <a:hueOff val="0"/>
            <a:satOff val="0"/>
            <a:lumOff val="0"/>
            <a:alpha val="95000"/>
          </a:schemeClr>
        </a:solidFill>
      </dgm:spPr>
      <dgm:t>
        <a:bodyPr/>
        <a:lstStyle/>
        <a:p>
          <a:pPr algn="ctr" rtl="0"/>
          <a:r>
            <a:rPr lang="en-US" dirty="0"/>
            <a:t>Insect</a:t>
          </a:r>
        </a:p>
      </dgm:t>
      <dgm:extLst>
        <a:ext uri="{E40237B7-FDA0-4F09-8148-C483321AD2D9}">
          <dgm14:cNvPr xmlns:dgm14="http://schemas.microsoft.com/office/drawing/2010/diagram" id="0" name="" descr="Insect"/>
        </a:ext>
      </dgm:extLst>
    </dgm:pt>
    <dgm:pt modelId="{42D54478-9329-4628-8863-6A0B1F617EEA}" type="parTrans" cxnId="{BC200AC3-375C-47B3-9019-AFFF3C72A918}">
      <dgm:prSet/>
      <dgm:spPr/>
      <dgm:t>
        <a:bodyPr/>
        <a:lstStyle/>
        <a:p>
          <a:endParaRPr lang="en-US"/>
        </a:p>
      </dgm:t>
    </dgm:pt>
    <dgm:pt modelId="{D627DA00-CD3E-4D44-B2F1-2B167C4E2750}" type="sibTrans" cxnId="{BC200AC3-375C-47B3-9019-AFFF3C72A918}">
      <dgm:prSet/>
      <dgm:spPr/>
      <dgm:t>
        <a:bodyPr/>
        <a:lstStyle/>
        <a:p>
          <a:endParaRPr lang="en-US"/>
        </a:p>
      </dgm:t>
    </dgm:pt>
    <dgm:pt modelId="{E64AFFA8-9947-44A6-8807-64C5CDB13E77}" type="pres">
      <dgm:prSet presAssocID="{DD2CB9DB-4A72-4B47-9020-834584745B2D}" presName="linear" presStyleCnt="0">
        <dgm:presLayoutVars>
          <dgm:animLvl val="lvl"/>
          <dgm:resizeHandles val="exact"/>
        </dgm:presLayoutVars>
      </dgm:prSet>
      <dgm:spPr/>
      <dgm:t>
        <a:bodyPr/>
        <a:lstStyle/>
        <a:p>
          <a:endParaRPr lang="en-US"/>
        </a:p>
      </dgm:t>
    </dgm:pt>
    <dgm:pt modelId="{D5EAF1AC-5E44-4CBF-B591-5A70613D1BDF}" type="pres">
      <dgm:prSet presAssocID="{948F8AC0-5AF0-4236-B978-B781DEB86F75}" presName="parentText" presStyleLbl="node1" presStyleIdx="0" presStyleCnt="1">
        <dgm:presLayoutVars>
          <dgm:chMax val="0"/>
          <dgm:bulletEnabled val="1"/>
        </dgm:presLayoutVars>
      </dgm:prSet>
      <dgm:spPr/>
      <dgm:t>
        <a:bodyPr/>
        <a:lstStyle/>
        <a:p>
          <a:endParaRPr lang="en-US"/>
        </a:p>
      </dgm:t>
    </dgm:pt>
  </dgm:ptLst>
  <dgm:cxnLst>
    <dgm:cxn modelId="{A373A21B-9916-465E-9159-312A5E76FE4B}" type="presOf" srcId="{DD2CB9DB-4A72-4B47-9020-834584745B2D}" destId="{E64AFFA8-9947-44A6-8807-64C5CDB13E77}" srcOrd="0" destOrd="0" presId="urn:microsoft.com/office/officeart/2005/8/layout/vList2"/>
    <dgm:cxn modelId="{BC200AC3-375C-47B3-9019-AFFF3C72A918}" srcId="{DD2CB9DB-4A72-4B47-9020-834584745B2D}" destId="{948F8AC0-5AF0-4236-B978-B781DEB86F75}" srcOrd="0" destOrd="0" parTransId="{42D54478-9329-4628-8863-6A0B1F617EEA}" sibTransId="{D627DA00-CD3E-4D44-B2F1-2B167C4E2750}"/>
    <dgm:cxn modelId="{A3D676B5-EBD9-4AC3-A75B-BA3FDF112A0A}" type="presOf" srcId="{948F8AC0-5AF0-4236-B978-B781DEB86F75}" destId="{D5EAF1AC-5E44-4CBF-B591-5A70613D1BDF}" srcOrd="0" destOrd="0" presId="urn:microsoft.com/office/officeart/2005/8/layout/vList2"/>
    <dgm:cxn modelId="{4BFDDC15-DAA9-43A5-B674-E5614B985A1F}" type="presParOf" srcId="{E64AFFA8-9947-44A6-8807-64C5CDB13E77}" destId="{D5EAF1AC-5E44-4CBF-B591-5A70613D1BDF}"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CD714E-8D48-46C9-A5CA-7D2D80EA5F8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50A0E57-B4BF-4237-88E3-5A0847B38458}">
      <dgm:prSet/>
      <dgm:spPr/>
      <dgm:t>
        <a:bodyPr/>
        <a:lstStyle/>
        <a:p>
          <a:r>
            <a:rPr lang="en-US"/>
            <a:t>Most derived classes created when learning to program use public inheritance.</a:t>
          </a:r>
        </a:p>
      </dgm:t>
    </dgm:pt>
    <dgm:pt modelId="{355CF708-9FE0-48FF-9C5A-540779980176}" type="parTrans" cxnId="{33DE6509-F4BC-44AC-B229-DA0D6BCDF38D}">
      <dgm:prSet/>
      <dgm:spPr/>
      <dgm:t>
        <a:bodyPr/>
        <a:lstStyle/>
        <a:p>
          <a:endParaRPr lang="en-US"/>
        </a:p>
      </dgm:t>
    </dgm:pt>
    <dgm:pt modelId="{FC222B0F-0C3D-4223-B44B-AD60B467DABF}" type="sibTrans" cxnId="{33DE6509-F4BC-44AC-B229-DA0D6BCDF38D}">
      <dgm:prSet/>
      <dgm:spPr/>
      <dgm:t>
        <a:bodyPr/>
        <a:lstStyle/>
        <a:p>
          <a:endParaRPr lang="en-US"/>
        </a:p>
      </dgm:t>
    </dgm:pt>
    <dgm:pt modelId="{A7709F9A-EF56-41BA-A084-3B6040244652}" type="pres">
      <dgm:prSet presAssocID="{BECD714E-8D48-46C9-A5CA-7D2D80EA5F8C}" presName="linear" presStyleCnt="0">
        <dgm:presLayoutVars>
          <dgm:animLvl val="lvl"/>
          <dgm:resizeHandles val="exact"/>
        </dgm:presLayoutVars>
      </dgm:prSet>
      <dgm:spPr/>
      <dgm:t>
        <a:bodyPr/>
        <a:lstStyle/>
        <a:p>
          <a:endParaRPr lang="en-US"/>
        </a:p>
      </dgm:t>
    </dgm:pt>
    <dgm:pt modelId="{5146D773-63A3-4C1D-83A3-A77846F13EA0}" type="pres">
      <dgm:prSet presAssocID="{050A0E57-B4BF-4237-88E3-5A0847B38458}" presName="parentText" presStyleLbl="node1" presStyleIdx="0" presStyleCnt="1">
        <dgm:presLayoutVars>
          <dgm:chMax val="0"/>
          <dgm:bulletEnabled val="1"/>
        </dgm:presLayoutVars>
      </dgm:prSet>
      <dgm:spPr/>
      <dgm:t>
        <a:bodyPr/>
        <a:lstStyle/>
        <a:p>
          <a:endParaRPr lang="en-US"/>
        </a:p>
      </dgm:t>
    </dgm:pt>
  </dgm:ptLst>
  <dgm:cxnLst>
    <dgm:cxn modelId="{532E2E0D-C989-4C9A-A664-D757D7D27789}" type="presOf" srcId="{050A0E57-B4BF-4237-88E3-5A0847B38458}" destId="{5146D773-63A3-4C1D-83A3-A77846F13EA0}" srcOrd="0" destOrd="0" presId="urn:microsoft.com/office/officeart/2005/8/layout/vList2"/>
    <dgm:cxn modelId="{69851BFC-BB2A-42F7-823E-DB3B5C5F4644}" type="presOf" srcId="{BECD714E-8D48-46C9-A5CA-7D2D80EA5F8C}" destId="{A7709F9A-EF56-41BA-A084-3B6040244652}" srcOrd="0" destOrd="0" presId="urn:microsoft.com/office/officeart/2005/8/layout/vList2"/>
    <dgm:cxn modelId="{33DE6509-F4BC-44AC-B229-DA0D6BCDF38D}" srcId="{BECD714E-8D48-46C9-A5CA-7D2D80EA5F8C}" destId="{050A0E57-B4BF-4237-88E3-5A0847B38458}" srcOrd="0" destOrd="0" parTransId="{355CF708-9FE0-48FF-9C5A-540779980176}" sibTransId="{FC222B0F-0C3D-4223-B44B-AD60B467DABF}"/>
    <dgm:cxn modelId="{21194E15-C932-405F-A07C-D0FC567FA137}" type="presParOf" srcId="{A7709F9A-EF56-41BA-A084-3B6040244652}" destId="{5146D773-63A3-4C1D-83A3-A77846F13EA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80F686-BD7C-41BC-A8E5-DE5246337C9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F378A5E-319C-4805-91BE-CAC7537FE0B5}">
      <dgm:prSet custT="1"/>
      <dgm:spPr/>
      <dgm:t>
        <a:bodyPr/>
        <a:lstStyle/>
        <a:p>
          <a:pPr rtl="0"/>
          <a:r>
            <a:rPr lang="en-US" sz="1500" dirty="0" smtClean="0"/>
            <a:t>See </a:t>
          </a:r>
          <a:r>
            <a:rPr lang="en-US" sz="1800" dirty="0" smtClean="0"/>
            <a:t>PassFailDemo3.cpp</a:t>
          </a:r>
          <a:endParaRPr lang="en-US" sz="1500" dirty="0"/>
        </a:p>
      </dgm:t>
    </dgm:pt>
    <dgm:pt modelId="{6BA08403-54D8-47D3-8F7B-55F9F6D74E05}" type="parTrans" cxnId="{962CF517-87F4-4683-8E6A-48BE75D40789}">
      <dgm:prSet/>
      <dgm:spPr/>
      <dgm:t>
        <a:bodyPr/>
        <a:lstStyle/>
        <a:p>
          <a:endParaRPr lang="en-US"/>
        </a:p>
      </dgm:t>
    </dgm:pt>
    <dgm:pt modelId="{619BC339-510E-46C8-AC28-4910128B89EA}" type="sibTrans" cxnId="{962CF517-87F4-4683-8E6A-48BE75D40789}">
      <dgm:prSet/>
      <dgm:spPr/>
      <dgm:t>
        <a:bodyPr/>
        <a:lstStyle/>
        <a:p>
          <a:endParaRPr lang="en-US"/>
        </a:p>
      </dgm:t>
    </dgm:pt>
    <dgm:pt modelId="{260F0E46-1817-4621-84BD-E13C17480DA8}" type="pres">
      <dgm:prSet presAssocID="{3780F686-BD7C-41BC-A8E5-DE5246337C90}" presName="linear" presStyleCnt="0">
        <dgm:presLayoutVars>
          <dgm:animLvl val="lvl"/>
          <dgm:resizeHandles val="exact"/>
        </dgm:presLayoutVars>
      </dgm:prSet>
      <dgm:spPr/>
    </dgm:pt>
    <dgm:pt modelId="{82CB580A-3938-4F5B-ADE8-6985A003B248}" type="pres">
      <dgm:prSet presAssocID="{4F378A5E-319C-4805-91BE-CAC7537FE0B5}" presName="parentText" presStyleLbl="node1" presStyleIdx="0" presStyleCnt="1">
        <dgm:presLayoutVars>
          <dgm:chMax val="0"/>
          <dgm:bulletEnabled val="1"/>
        </dgm:presLayoutVars>
      </dgm:prSet>
      <dgm:spPr/>
    </dgm:pt>
  </dgm:ptLst>
  <dgm:cxnLst>
    <dgm:cxn modelId="{CF5EA4FC-0B6C-425B-8364-43484E6B537F}" type="presOf" srcId="{4F378A5E-319C-4805-91BE-CAC7537FE0B5}" destId="{82CB580A-3938-4F5B-ADE8-6985A003B248}" srcOrd="0" destOrd="0" presId="urn:microsoft.com/office/officeart/2005/8/layout/vList2"/>
    <dgm:cxn modelId="{962CF517-87F4-4683-8E6A-48BE75D40789}" srcId="{3780F686-BD7C-41BC-A8E5-DE5246337C90}" destId="{4F378A5E-319C-4805-91BE-CAC7537FE0B5}" srcOrd="0" destOrd="0" parTransId="{6BA08403-54D8-47D3-8F7B-55F9F6D74E05}" sibTransId="{619BC339-510E-46C8-AC28-4910128B89EA}"/>
    <dgm:cxn modelId="{DB6CF61A-C84C-4994-94D8-B39BEDECD187}" type="presOf" srcId="{3780F686-BD7C-41BC-A8E5-DE5246337C90}" destId="{260F0E46-1817-4621-84BD-E13C17480DA8}" srcOrd="0" destOrd="0" presId="urn:microsoft.com/office/officeart/2005/8/layout/vList2"/>
    <dgm:cxn modelId="{31AEF298-1250-4CF4-A944-8675F66DF1A2}" type="presParOf" srcId="{260F0E46-1817-4621-84BD-E13C17480DA8}" destId="{82CB580A-3938-4F5B-ADE8-6985A003B248}"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EAF1AC-5E44-4CBF-B591-5A70613D1BDF}">
      <dsp:nvSpPr>
        <dsp:cNvPr id="0" name=""/>
        <dsp:cNvSpPr/>
      </dsp:nvSpPr>
      <dsp:spPr>
        <a:xfrm>
          <a:off x="0" y="4567"/>
          <a:ext cx="1197314" cy="575639"/>
        </a:xfrm>
        <a:prstGeom prst="roundRect">
          <a:avLst/>
        </a:prstGeom>
        <a:solidFill>
          <a:schemeClr val="accent1">
            <a:hueOff val="0"/>
            <a:satOff val="0"/>
            <a:lumOff val="0"/>
            <a:alpha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a:t>Insect</a:t>
          </a:r>
        </a:p>
      </dsp:txBody>
      <dsp:txXfrm>
        <a:off x="28100" y="32667"/>
        <a:ext cx="1141114" cy="5194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46D773-63A3-4C1D-83A3-A77846F13EA0}">
      <dsp:nvSpPr>
        <dsp:cNvPr id="0" name=""/>
        <dsp:cNvSpPr/>
      </dsp:nvSpPr>
      <dsp:spPr>
        <a:xfrm>
          <a:off x="0" y="132749"/>
          <a:ext cx="2819400" cy="9348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kern="1200"/>
            <a:t>Most derived classes created when learning to program use public inheritance.</a:t>
          </a:r>
        </a:p>
      </dsp:txBody>
      <dsp:txXfrm>
        <a:off x="45635" y="178384"/>
        <a:ext cx="2728130" cy="8435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CB580A-3938-4F5B-ADE8-6985A003B248}">
      <dsp:nvSpPr>
        <dsp:cNvPr id="0" name=""/>
        <dsp:cNvSpPr/>
      </dsp:nvSpPr>
      <dsp:spPr>
        <a:xfrm>
          <a:off x="0" y="111"/>
          <a:ext cx="2438400" cy="3691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dirty="0" smtClean="0"/>
            <a:t>See </a:t>
          </a:r>
          <a:r>
            <a:rPr lang="en-US" sz="1800" kern="1200" dirty="0" smtClean="0"/>
            <a:t>PassFailDemo3.cpp</a:t>
          </a:r>
          <a:endParaRPr lang="en-US" sz="1500" kern="1200" dirty="0"/>
        </a:p>
      </dsp:txBody>
      <dsp:txXfrm>
        <a:off x="18018" y="18129"/>
        <a:ext cx="2402364" cy="33307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F7B80010-3775-4185-A1BD-EB11B6CCF4F3}" type="datetimeFigureOut">
              <a:rPr lang="en-US"/>
              <a:pPr>
                <a:defRPr/>
              </a:pPr>
              <a:t>11/7/2022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0498A3B-950D-4588-9C29-92964F45C53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en.wikipedia.org/wiki/Liskov_substitution_principle"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en.wikipedia.org/wiki/Liskov_substitution_principle"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F48A117-EE04-4D64-A45E-FE6E5E776986}" type="slidenum">
              <a:rPr lang="en-US" altLang="en-US" sz="1200"/>
              <a:pPr/>
              <a:t>1</a:t>
            </a:fld>
            <a:endParaRPr lang="en-US" altLang="en-US" sz="12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827829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picture shows a parent class and a child class, and some objects that have been constructed from each. </a:t>
            </a:r>
          </a:p>
          <a:p>
            <a:r>
              <a:rPr lang="en-US" sz="1200" b="0" i="0" kern="1200" dirty="0">
                <a:solidFill>
                  <a:schemeClr val="tx1"/>
                </a:solidFill>
                <a:effectLst/>
                <a:latin typeface="+mn-lt"/>
                <a:ea typeface="+mn-ea"/>
                <a:cs typeface="+mn-cs"/>
              </a:rPr>
              <a:t>These objects are shown as rectangles (to convey the idea that they are more real than the classes, which are only designs).</a:t>
            </a:r>
          </a:p>
          <a:p>
            <a:r>
              <a:rPr lang="en-US" sz="1200" b="0" i="0" kern="1200" dirty="0">
                <a:solidFill>
                  <a:schemeClr val="tx1"/>
                </a:solidFill>
                <a:effectLst/>
                <a:latin typeface="+mn-lt"/>
                <a:ea typeface="+mn-ea"/>
                <a:cs typeface="+mn-cs"/>
              </a:rPr>
              <a:t>In the picture, "Joe's car," "Mary's Ford," and "Bob's Ford" represent actual objects. </a:t>
            </a:r>
          </a:p>
          <a:p>
            <a:r>
              <a:rPr lang="en-US" sz="1200" b="0" i="0" kern="1200" dirty="0">
                <a:solidFill>
                  <a:schemeClr val="tx1"/>
                </a:solidFill>
                <a:effectLst/>
                <a:latin typeface="+mn-lt"/>
                <a:ea typeface="+mn-ea"/>
                <a:cs typeface="+mn-cs"/>
              </a:rPr>
              <a:t>The cloudy classes represent designs, not actual objects.</a:t>
            </a:r>
          </a:p>
          <a:p>
            <a:r>
              <a:rPr lang="en-US" sz="1200" b="0" i="0" kern="1200" dirty="0">
                <a:solidFill>
                  <a:schemeClr val="tx1"/>
                </a:solidFill>
                <a:effectLst/>
                <a:latin typeface="+mn-lt"/>
                <a:ea typeface="+mn-ea"/>
                <a:cs typeface="+mn-cs"/>
              </a:rPr>
              <a:t>Objects are constructed as a program runs. </a:t>
            </a:r>
          </a:p>
          <a:p>
            <a:r>
              <a:rPr lang="en-US" sz="1200" b="0" i="0" kern="1200" dirty="0">
                <a:solidFill>
                  <a:schemeClr val="tx1"/>
                </a:solidFill>
                <a:effectLst/>
                <a:latin typeface="+mn-lt"/>
                <a:ea typeface="+mn-ea"/>
                <a:cs typeface="+mn-cs"/>
              </a:rPr>
              <a:t>An object is constructed by following a description in a class file that was created by compiling a C++ source program.</a:t>
            </a:r>
          </a:p>
          <a:p>
            <a:endParaRPr lang="en-US" dirty="0"/>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12</a:t>
            </a:fld>
            <a:endParaRPr lang="en-US" altLang="en-US"/>
          </a:p>
        </p:txBody>
      </p:sp>
    </p:spTree>
    <p:extLst>
      <p:ext uri="{BB962C8B-B14F-4D97-AF65-F5344CB8AC3E}">
        <p14:creationId xmlns:p14="http://schemas.microsoft.com/office/powerpoint/2010/main" val="1490119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13</a:t>
            </a:fld>
            <a:endParaRPr lang="en-US" altLang="en-US"/>
          </a:p>
        </p:txBody>
      </p:sp>
    </p:spTree>
    <p:extLst>
      <p:ext uri="{BB962C8B-B14F-4D97-AF65-F5344CB8AC3E}">
        <p14:creationId xmlns:p14="http://schemas.microsoft.com/office/powerpoint/2010/main" val="2680721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14</a:t>
            </a:fld>
            <a:endParaRPr lang="en-US" altLang="en-US"/>
          </a:p>
        </p:txBody>
      </p:sp>
    </p:spTree>
    <p:extLst>
      <p:ext uri="{BB962C8B-B14F-4D97-AF65-F5344CB8AC3E}">
        <p14:creationId xmlns:p14="http://schemas.microsoft.com/office/powerpoint/2010/main" val="2630496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picture shows a </a:t>
            </a:r>
            <a:r>
              <a:rPr lang="en-US" sz="1200" b="1" i="0" kern="1200" dirty="0">
                <a:solidFill>
                  <a:schemeClr val="tx1"/>
                </a:solidFill>
                <a:effectLst/>
                <a:latin typeface="+mn-lt"/>
                <a:ea typeface="+mn-ea"/>
                <a:cs typeface="+mn-cs"/>
              </a:rPr>
              <a:t>hierarchy</a:t>
            </a:r>
            <a:r>
              <a:rPr lang="en-US" sz="1200" b="0" i="0" kern="1200" dirty="0">
                <a:solidFill>
                  <a:schemeClr val="tx1"/>
                </a:solidFill>
                <a:effectLst/>
                <a:latin typeface="+mn-lt"/>
                <a:ea typeface="+mn-ea"/>
                <a:cs typeface="+mn-cs"/>
              </a:rPr>
              <a:t> of classes. </a:t>
            </a:r>
          </a:p>
          <a:p>
            <a:r>
              <a:rPr lang="en-US" sz="1200" b="0" i="0" kern="1200" dirty="0">
                <a:solidFill>
                  <a:schemeClr val="tx1"/>
                </a:solidFill>
                <a:effectLst/>
                <a:latin typeface="+mn-lt"/>
                <a:ea typeface="+mn-ea"/>
                <a:cs typeface="+mn-cs"/>
              </a:rPr>
              <a:t>It shows that "Ford is-a automobile," "Nissan is-a automobile," and that "VW is-a automobile." </a:t>
            </a:r>
          </a:p>
          <a:p>
            <a:r>
              <a:rPr lang="en-US" sz="1200" b="0" i="0" kern="1200" dirty="0">
                <a:solidFill>
                  <a:schemeClr val="tx1"/>
                </a:solidFill>
                <a:effectLst/>
                <a:latin typeface="+mn-lt"/>
                <a:ea typeface="+mn-ea"/>
                <a:cs typeface="+mn-cs"/>
              </a:rPr>
              <a:t>It also shows that "Sentra is-a Nissan."</a:t>
            </a:r>
          </a:p>
          <a:p>
            <a:r>
              <a:rPr lang="en-US" sz="1200" b="0" i="0" kern="1200" dirty="0">
                <a:solidFill>
                  <a:schemeClr val="tx1"/>
                </a:solidFill>
                <a:effectLst/>
                <a:latin typeface="+mn-lt"/>
                <a:ea typeface="+mn-ea"/>
                <a:cs typeface="+mn-cs"/>
              </a:rPr>
              <a:t>In a hierarchy, each class might have several child classes. The class at the top of the hierarchy has no parent. This class is called the </a:t>
            </a:r>
            <a:r>
              <a:rPr lang="en-US" sz="1200" b="1" i="0" kern="1200" dirty="0">
                <a:solidFill>
                  <a:schemeClr val="tx1"/>
                </a:solidFill>
                <a:effectLst/>
                <a:latin typeface="+mn-lt"/>
                <a:ea typeface="+mn-ea"/>
                <a:cs typeface="+mn-cs"/>
              </a:rPr>
              <a:t>root</a:t>
            </a:r>
            <a:r>
              <a:rPr lang="en-US" sz="1200" b="0" i="0" kern="1200" dirty="0">
                <a:solidFill>
                  <a:schemeClr val="tx1"/>
                </a:solidFill>
                <a:effectLst/>
                <a:latin typeface="+mn-lt"/>
                <a:ea typeface="+mn-ea"/>
                <a:cs typeface="+mn-cs"/>
              </a:rPr>
              <a:t> of the hierarchy.</a:t>
            </a:r>
          </a:p>
          <a:p>
            <a:r>
              <a:rPr lang="en-US" sz="1200" b="0" i="0" kern="1200" dirty="0">
                <a:solidFill>
                  <a:schemeClr val="tx1"/>
                </a:solidFill>
                <a:effectLst/>
                <a:latin typeface="+mn-lt"/>
                <a:ea typeface="+mn-ea"/>
                <a:cs typeface="+mn-cs"/>
              </a:rPr>
              <a:t>A class may be the parent for a child class and may be a child of another class. Just as with human relationships, a person is a child of some humans and a parent to others.</a:t>
            </a:r>
          </a:p>
          <a:p>
            <a:endParaRPr lang="en-US" dirty="0"/>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15</a:t>
            </a:fld>
            <a:endParaRPr lang="en-US" altLang="en-US"/>
          </a:p>
        </p:txBody>
      </p:sp>
    </p:spTree>
    <p:extLst>
      <p:ext uri="{BB962C8B-B14F-4D97-AF65-F5344CB8AC3E}">
        <p14:creationId xmlns:p14="http://schemas.microsoft.com/office/powerpoint/2010/main" val="1217993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AE52B97-48E5-46D4-8496-F1B99B216062}" type="slidenum">
              <a:rPr lang="en-CA" altLang="en-US" smtClean="0"/>
              <a:pPr/>
              <a:t>16</a:t>
            </a:fld>
            <a:endParaRPr lang="en-CA" altLang="en-US"/>
          </a:p>
        </p:txBody>
      </p:sp>
      <p:sp>
        <p:nvSpPr>
          <p:cNvPr id="14339"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573381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Object-oriented</a:t>
            </a:r>
            <a:r>
              <a:rPr lang="en-US" sz="1200" b="0" i="0" kern="1200" baseline="0" dirty="0">
                <a:solidFill>
                  <a:schemeClr val="tx1"/>
                </a:solidFill>
                <a:effectLst/>
                <a:latin typeface="+mn-lt"/>
                <a:ea typeface="+mn-ea"/>
                <a:cs typeface="+mn-cs"/>
              </a:rPr>
              <a:t> programming </a:t>
            </a:r>
            <a:r>
              <a:rPr lang="en-US" sz="1200" b="0" i="0" kern="1200" dirty="0">
                <a:solidFill>
                  <a:schemeClr val="tx1"/>
                </a:solidFill>
                <a:effectLst/>
                <a:latin typeface="+mn-lt"/>
                <a:ea typeface="+mn-ea"/>
                <a:cs typeface="+mn-cs"/>
              </a:rPr>
              <a:t>consists mostly of creating class hierarchies and instantiating objects from them. </a:t>
            </a:r>
          </a:p>
          <a:p>
            <a:r>
              <a:rPr lang="en-US" sz="1200" b="0" i="0" kern="1200" dirty="0">
                <a:solidFill>
                  <a:schemeClr val="tx1"/>
                </a:solidFill>
                <a:effectLst/>
                <a:latin typeface="+mn-lt"/>
                <a:ea typeface="+mn-ea"/>
                <a:cs typeface="+mn-cs"/>
              </a:rPr>
              <a:t>We’ll look</a:t>
            </a:r>
            <a:r>
              <a:rPr lang="en-US" sz="1200" b="0" i="0" kern="1200" baseline="0" dirty="0">
                <a:solidFill>
                  <a:schemeClr val="tx1"/>
                </a:solidFill>
                <a:effectLst/>
                <a:latin typeface="+mn-lt"/>
                <a:ea typeface="+mn-ea"/>
                <a:cs typeface="+mn-cs"/>
              </a:rPr>
              <a:t> at a </a:t>
            </a:r>
            <a:r>
              <a:rPr lang="en-US" sz="1200" b="0" i="0" kern="1200" dirty="0">
                <a:solidFill>
                  <a:schemeClr val="tx1"/>
                </a:solidFill>
                <a:effectLst/>
                <a:latin typeface="+mn-lt"/>
                <a:ea typeface="+mn-ea"/>
                <a:cs typeface="+mn-cs"/>
              </a:rPr>
              <a:t>class named Video to represent videos available on</a:t>
            </a:r>
            <a:r>
              <a:rPr lang="en-US" sz="1200" b="0" i="0" kern="1200" baseline="0" dirty="0">
                <a:solidFill>
                  <a:schemeClr val="tx1"/>
                </a:solidFill>
                <a:effectLst/>
                <a:latin typeface="+mn-lt"/>
                <a:ea typeface="+mn-ea"/>
                <a:cs typeface="+mn-cs"/>
              </a:rPr>
              <a:t> a streaming service</a:t>
            </a:r>
            <a:r>
              <a:rPr lang="en-US" sz="1200" b="0" i="0" kern="1200" dirty="0">
                <a:solidFill>
                  <a:schemeClr val="tx1"/>
                </a:solidFill>
                <a:effectLst/>
                <a:latin typeface="+mn-lt"/>
                <a:ea typeface="+mn-ea"/>
                <a:cs typeface="+mn-cs"/>
              </a:rPr>
              <a:t>. Then we’ll look</a:t>
            </a:r>
            <a:r>
              <a:rPr lang="en-US" sz="1200" b="0" i="0" kern="1200" baseline="0" dirty="0">
                <a:solidFill>
                  <a:schemeClr val="tx1"/>
                </a:solidFill>
                <a:effectLst/>
                <a:latin typeface="+mn-lt"/>
                <a:ea typeface="+mn-ea"/>
                <a:cs typeface="+mn-cs"/>
              </a:rPr>
              <a:t> at how we can use inheritance to give additional functionality to different types of videos.</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17</a:t>
            </a:fld>
            <a:endParaRPr lang="en-US" altLang="en-US"/>
          </a:p>
        </p:txBody>
      </p:sp>
    </p:spTree>
    <p:extLst>
      <p:ext uri="{BB962C8B-B14F-4D97-AF65-F5344CB8AC3E}">
        <p14:creationId xmlns:p14="http://schemas.microsoft.com/office/powerpoint/2010/main" val="17675079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dirty="0"/>
              <a:t>Video</a:t>
            </a:r>
            <a:r>
              <a:rPr lang="en-US" sz="1200" b="0" i="0" kern="1200" dirty="0">
                <a:solidFill>
                  <a:schemeClr val="tx1"/>
                </a:solidFill>
                <a:effectLst/>
                <a:latin typeface="+mn-lt"/>
                <a:ea typeface="+mn-ea"/>
                <a:cs typeface="+mn-cs"/>
              </a:rPr>
              <a:t> class has basic information in it, and could be used for documentaries and instructional videos. But more information is needed for movie videos. Let’s make a class that is similar to </a:t>
            </a:r>
            <a:r>
              <a:rPr lang="en-US" dirty="0"/>
              <a:t>Video</a:t>
            </a:r>
            <a:r>
              <a:rPr lang="en-US" sz="1200" b="0" i="0" kern="1200" dirty="0">
                <a:solidFill>
                  <a:schemeClr val="tx1"/>
                </a:solidFill>
                <a:effectLst/>
                <a:latin typeface="+mn-lt"/>
                <a:ea typeface="+mn-ea"/>
                <a:cs typeface="+mn-cs"/>
              </a:rPr>
              <a:t>, but now includes the name of the director and a rating.</a:t>
            </a:r>
            <a:endParaRPr lang="en-US" dirty="0"/>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18</a:t>
            </a:fld>
            <a:endParaRPr lang="en-US" altLang="en-US"/>
          </a:p>
        </p:txBody>
      </p:sp>
    </p:spTree>
    <p:extLst>
      <p:ext uri="{BB962C8B-B14F-4D97-AF65-F5344CB8AC3E}">
        <p14:creationId xmlns:p14="http://schemas.microsoft.com/office/powerpoint/2010/main" val="2702334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class </a:t>
            </a:r>
            <a:r>
              <a:rPr lang="en-US" dirty="0"/>
              <a:t>Movie</a:t>
            </a:r>
            <a:r>
              <a:rPr lang="en-US" sz="1200" b="0" i="0" kern="1200" dirty="0">
                <a:solidFill>
                  <a:schemeClr val="tx1"/>
                </a:solidFill>
                <a:effectLst/>
                <a:latin typeface="+mn-lt"/>
                <a:ea typeface="+mn-ea"/>
                <a:cs typeface="+mn-cs"/>
              </a:rPr>
              <a:t> is a subclass of </a:t>
            </a:r>
            <a:r>
              <a:rPr lang="en-US" dirty="0"/>
              <a:t>Video</a:t>
            </a:r>
            <a:r>
              <a:rPr lang="en-US" sz="1200" b="0" i="0" kern="1200" dirty="0">
                <a:solidFill>
                  <a:schemeClr val="tx1"/>
                </a:solidFill>
                <a:effectLst/>
                <a:latin typeface="+mn-lt"/>
                <a:ea typeface="+mn-ea"/>
                <a:cs typeface="+mn-cs"/>
              </a:rPr>
              <a:t>. An object of type </a:t>
            </a:r>
            <a:r>
              <a:rPr lang="en-US" dirty="0"/>
              <a:t>Movie</a:t>
            </a:r>
            <a:r>
              <a:rPr lang="en-US" sz="1200" b="0" i="0" kern="1200" dirty="0">
                <a:solidFill>
                  <a:schemeClr val="tx1"/>
                </a:solidFill>
                <a:effectLst/>
                <a:latin typeface="+mn-lt"/>
                <a:ea typeface="+mn-ea"/>
                <a:cs typeface="+mn-cs"/>
              </a:rPr>
              <a:t> has the additional members you see here, director and rating.</a:t>
            </a:r>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19</a:t>
            </a:fld>
            <a:endParaRPr lang="en-US" altLang="en-US"/>
          </a:p>
        </p:txBody>
      </p:sp>
    </p:spTree>
    <p:extLst>
      <p:ext uri="{BB962C8B-B14F-4D97-AF65-F5344CB8AC3E}">
        <p14:creationId xmlns:p14="http://schemas.microsoft.com/office/powerpoint/2010/main" val="29286332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mn-lt"/>
                <a:ea typeface="+mn-ea"/>
                <a:cs typeface="+mn-cs"/>
              </a:rPr>
              <a:t>Both classes are defined: the </a:t>
            </a:r>
            <a:r>
              <a:rPr lang="en-US" dirty="0"/>
              <a:t>Video</a:t>
            </a:r>
            <a:r>
              <a:rPr lang="en-US" sz="1200" b="0" i="0" kern="1200" dirty="0">
                <a:solidFill>
                  <a:schemeClr val="tx1"/>
                </a:solidFill>
                <a:effectLst/>
                <a:latin typeface="+mn-lt"/>
                <a:ea typeface="+mn-ea"/>
                <a:cs typeface="+mn-cs"/>
              </a:rPr>
              <a:t> class can be used to construct objects of that type, and now the </a:t>
            </a:r>
            <a:r>
              <a:rPr lang="en-US" dirty="0"/>
              <a:t>Movie</a:t>
            </a:r>
            <a:r>
              <a:rPr lang="en-US" sz="1200" b="0" i="0" kern="1200" dirty="0">
                <a:solidFill>
                  <a:schemeClr val="tx1"/>
                </a:solidFill>
                <a:effectLst/>
                <a:latin typeface="+mn-lt"/>
                <a:ea typeface="+mn-ea"/>
                <a:cs typeface="+mn-cs"/>
              </a:rPr>
              <a:t> class can be used to construct objects of the </a:t>
            </a:r>
            <a:r>
              <a:rPr lang="en-US" dirty="0"/>
              <a:t>Movie</a:t>
            </a:r>
            <a:r>
              <a:rPr lang="en-US" sz="1200" b="0" i="0" kern="1200" dirty="0">
                <a:solidFill>
                  <a:schemeClr val="tx1"/>
                </a:solidFill>
                <a:effectLst/>
                <a:latin typeface="+mn-lt"/>
                <a:ea typeface="+mn-ea"/>
                <a:cs typeface="+mn-cs"/>
              </a:rPr>
              <a:t> type.</a:t>
            </a:r>
            <a:endParaRPr lang="en-US" dirty="0"/>
          </a:p>
          <a:p>
            <a:endParaRPr lang="en-US" dirty="0"/>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20</a:t>
            </a:fld>
            <a:endParaRPr lang="en-US" altLang="en-US"/>
          </a:p>
        </p:txBody>
      </p:sp>
    </p:spTree>
    <p:extLst>
      <p:ext uri="{BB962C8B-B14F-4D97-AF65-F5344CB8AC3E}">
        <p14:creationId xmlns:p14="http://schemas.microsoft.com/office/powerpoint/2010/main" val="35974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3200" dirty="0"/>
              <a:t>We can make instances of these classes now.</a:t>
            </a:r>
          </a:p>
          <a:p>
            <a:r>
              <a:rPr lang="en-US" sz="3200" dirty="0"/>
              <a:t>A video might have:</a:t>
            </a:r>
          </a:p>
          <a:p>
            <a:pPr lvl="1"/>
            <a:r>
              <a:rPr lang="en-US" sz="2800" dirty="0"/>
              <a:t>Title: “Pandemic: How to Prevent an Outbreak”</a:t>
            </a:r>
          </a:p>
          <a:p>
            <a:pPr lvl="1"/>
            <a:r>
              <a:rPr lang="en-US" sz="2800" dirty="0"/>
              <a:t>Length: 50 minutes</a:t>
            </a:r>
          </a:p>
          <a:p>
            <a:r>
              <a:rPr lang="en-US" sz="3200" dirty="0"/>
              <a:t>A movie might have:</a:t>
            </a:r>
          </a:p>
          <a:p>
            <a:pPr lvl="1"/>
            <a:r>
              <a:rPr lang="en-US" sz="2800" dirty="0"/>
              <a:t>Title: “The Princess Bride”</a:t>
            </a:r>
          </a:p>
          <a:p>
            <a:pPr lvl="1"/>
            <a:r>
              <a:rPr lang="en-US" sz="2800" dirty="0"/>
              <a:t>Length: 98 minutes</a:t>
            </a:r>
          </a:p>
          <a:p>
            <a:pPr lvl="1"/>
            <a:r>
              <a:rPr lang="en-US" sz="2800" dirty="0"/>
              <a:t>Director: “Rob Reiner”</a:t>
            </a:r>
          </a:p>
          <a:p>
            <a:pPr lvl="1"/>
            <a:r>
              <a:rPr lang="en-US" sz="2800" dirty="0"/>
              <a:t>Rating: “PG”</a:t>
            </a:r>
          </a:p>
          <a:p>
            <a:endParaRPr lang="en-US" dirty="0"/>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21</a:t>
            </a:fld>
            <a:endParaRPr lang="en-US" altLang="en-US"/>
          </a:p>
        </p:txBody>
      </p:sp>
    </p:spTree>
    <p:extLst>
      <p:ext uri="{BB962C8B-B14F-4D97-AF65-F5344CB8AC3E}">
        <p14:creationId xmlns:p14="http://schemas.microsoft.com/office/powerpoint/2010/main" val="2431218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Inheritance allows a new class to be based on an existing class. The new class inherits the member variables and functions of the class it is based on.</a:t>
            </a:r>
            <a:endParaRPr lang="en-US" b="0" dirty="0"/>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2</a:t>
            </a:fld>
            <a:endParaRPr lang="en-US" altLang="en-US"/>
          </a:p>
        </p:txBody>
      </p:sp>
    </p:spTree>
    <p:extLst>
      <p:ext uri="{BB962C8B-B14F-4D97-AF65-F5344CB8AC3E}">
        <p14:creationId xmlns:p14="http://schemas.microsoft.com/office/powerpoint/2010/main" val="1743512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mn-lt"/>
                <a:ea typeface="+mn-ea"/>
                <a:cs typeface="+mn-cs"/>
              </a:rPr>
              <a:t>Because the class </a:t>
            </a:r>
            <a:r>
              <a:rPr lang="en-US" dirty="0"/>
              <a:t>Video</a:t>
            </a:r>
            <a:r>
              <a:rPr lang="en-US" sz="1200" b="0" i="0" kern="1200" dirty="0">
                <a:solidFill>
                  <a:schemeClr val="tx1"/>
                </a:solidFill>
                <a:effectLst/>
                <a:latin typeface="+mn-lt"/>
                <a:ea typeface="+mn-ea"/>
                <a:cs typeface="+mn-cs"/>
              </a:rPr>
              <a:t> does not define the instance variables </a:t>
            </a:r>
            <a:r>
              <a:rPr lang="en-US" dirty="0"/>
              <a:t>director</a:t>
            </a:r>
            <a:r>
              <a:rPr lang="en-US" sz="1200" b="0" i="0" kern="1200" dirty="0">
                <a:solidFill>
                  <a:schemeClr val="tx1"/>
                </a:solidFill>
                <a:effectLst/>
                <a:latin typeface="+mn-lt"/>
                <a:ea typeface="+mn-ea"/>
                <a:cs typeface="+mn-cs"/>
              </a:rPr>
              <a:t> and </a:t>
            </a:r>
            <a:r>
              <a:rPr lang="en-US" dirty="0"/>
              <a:t>rating</a:t>
            </a:r>
            <a:r>
              <a:rPr lang="en-US" sz="1200" b="0" i="0" kern="1200" dirty="0">
                <a:solidFill>
                  <a:schemeClr val="tx1"/>
                </a:solidFill>
                <a:effectLst/>
                <a:latin typeface="+mn-lt"/>
                <a:ea typeface="+mn-ea"/>
                <a:cs typeface="+mn-cs"/>
              </a:rPr>
              <a:t>,  its </a:t>
            </a:r>
            <a:r>
              <a:rPr lang="en-US" dirty="0" err="1"/>
              <a:t>displayInfo</a:t>
            </a:r>
            <a:r>
              <a:rPr lang="en-US" dirty="0"/>
              <a:t>()</a:t>
            </a:r>
            <a:r>
              <a:rPr lang="en-US" sz="1200" b="0" i="0" kern="1200" dirty="0">
                <a:solidFill>
                  <a:schemeClr val="tx1"/>
                </a:solidFill>
                <a:effectLst/>
                <a:latin typeface="+mn-lt"/>
                <a:ea typeface="+mn-ea"/>
                <a:cs typeface="+mn-cs"/>
              </a:rPr>
              <a:t> method can't use them.</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mn-lt"/>
                <a:ea typeface="+mn-ea"/>
                <a:cs typeface="+mn-cs"/>
              </a:rPr>
              <a:t>We need a new </a:t>
            </a:r>
            <a:r>
              <a:rPr lang="en-US" dirty="0" err="1"/>
              <a:t>displayInfo</a:t>
            </a:r>
            <a:r>
              <a:rPr lang="en-US" dirty="0"/>
              <a:t>()</a:t>
            </a:r>
            <a:r>
              <a:rPr lang="en-US" sz="1200" b="0" i="0" kern="1200" dirty="0">
                <a:solidFill>
                  <a:schemeClr val="tx1"/>
                </a:solidFill>
                <a:effectLst/>
                <a:latin typeface="+mn-lt"/>
                <a:ea typeface="+mn-ea"/>
                <a:cs typeface="+mn-cs"/>
              </a:rPr>
              <a:t> method in the class </a:t>
            </a:r>
            <a:r>
              <a:rPr lang="en-US" dirty="0"/>
              <a:t>Movie</a:t>
            </a:r>
            <a:r>
              <a:rPr lang="en-US" sz="1200" b="0" i="0" kern="1200" dirty="0">
                <a:solidFill>
                  <a:schemeClr val="tx1"/>
                </a:solidFill>
                <a:effectLst/>
                <a:latin typeface="+mn-lt"/>
                <a:ea typeface="+mn-ea"/>
                <a:cs typeface="+mn-cs"/>
              </a:rPr>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mn-lt"/>
                <a:ea typeface="+mn-ea"/>
                <a:cs typeface="+mn-cs"/>
              </a:rPr>
              <a:t>&lt;click&gt;</a:t>
            </a:r>
          </a:p>
          <a:p>
            <a:r>
              <a:rPr lang="en-US" sz="1200" b="0" i="0" kern="1200" dirty="0">
                <a:solidFill>
                  <a:schemeClr val="tx1"/>
                </a:solidFill>
                <a:effectLst/>
                <a:latin typeface="+mn-lt"/>
                <a:ea typeface="+mn-ea"/>
                <a:cs typeface="+mn-cs"/>
              </a:rPr>
              <a:t>Now, even though the parent has a </a:t>
            </a:r>
            <a:r>
              <a:rPr lang="en-US" sz="1200" b="0" i="0" kern="1200" dirty="0" err="1">
                <a:solidFill>
                  <a:schemeClr val="tx1"/>
                </a:solidFill>
                <a:effectLst/>
                <a:latin typeface="+mn-lt"/>
                <a:ea typeface="+mn-ea"/>
                <a:cs typeface="+mn-cs"/>
              </a:rPr>
              <a:t>displayInfo</a:t>
            </a:r>
            <a:r>
              <a:rPr lang="en-US" sz="1200" b="0" i="0" kern="1200" dirty="0">
                <a:solidFill>
                  <a:schemeClr val="tx1"/>
                </a:solidFill>
                <a:effectLst/>
                <a:latin typeface="+mn-lt"/>
                <a:ea typeface="+mn-ea"/>
                <a:cs typeface="+mn-cs"/>
              </a:rPr>
              <a:t>() method, the new definition of </a:t>
            </a:r>
            <a:r>
              <a:rPr lang="en-US" sz="1200" b="0" i="0" kern="1200" dirty="0" err="1">
                <a:solidFill>
                  <a:schemeClr val="tx1"/>
                </a:solidFill>
                <a:effectLst/>
                <a:latin typeface="+mn-lt"/>
                <a:ea typeface="+mn-ea"/>
                <a:cs typeface="+mn-cs"/>
              </a:rPr>
              <a:t>displayInfo</a:t>
            </a:r>
            <a:r>
              <a:rPr lang="en-US" sz="1200" b="0" i="0" kern="1200" dirty="0">
                <a:solidFill>
                  <a:schemeClr val="tx1"/>
                </a:solidFill>
                <a:effectLst/>
                <a:latin typeface="+mn-lt"/>
                <a:ea typeface="+mn-ea"/>
                <a:cs typeface="+mn-cs"/>
              </a:rPr>
              <a:t>() in the child class will </a:t>
            </a:r>
            <a:r>
              <a:rPr lang="en-US" sz="1200" b="1" i="0" kern="1200" dirty="0">
                <a:solidFill>
                  <a:schemeClr val="tx1"/>
                </a:solidFill>
                <a:effectLst/>
                <a:latin typeface="+mn-lt"/>
                <a:ea typeface="+mn-ea"/>
                <a:cs typeface="+mn-cs"/>
              </a:rPr>
              <a:t>override</a:t>
            </a:r>
            <a:r>
              <a:rPr lang="en-US" sz="1200" b="0" i="0" kern="1200" dirty="0">
                <a:solidFill>
                  <a:schemeClr val="tx1"/>
                </a:solidFill>
                <a:effectLst/>
                <a:latin typeface="+mn-lt"/>
                <a:ea typeface="+mn-ea"/>
                <a:cs typeface="+mn-cs"/>
              </a:rPr>
              <a:t> the parent's version.</a:t>
            </a:r>
          </a:p>
          <a:p>
            <a:r>
              <a:rPr lang="en-US" sz="1200" b="0" i="0" kern="1200" dirty="0">
                <a:solidFill>
                  <a:schemeClr val="tx1"/>
                </a:solidFill>
                <a:effectLst/>
                <a:latin typeface="+mn-lt"/>
                <a:ea typeface="+mn-ea"/>
                <a:cs typeface="+mn-cs"/>
              </a:rPr>
              <a:t>A child's method </a:t>
            </a:r>
            <a:r>
              <a:rPr lang="en-US" sz="1200" b="1" i="0" kern="1200" dirty="0">
                <a:solidFill>
                  <a:schemeClr val="tx1"/>
                </a:solidFill>
                <a:effectLst/>
                <a:latin typeface="+mn-lt"/>
                <a:ea typeface="+mn-ea"/>
                <a:cs typeface="+mn-cs"/>
              </a:rPr>
              <a:t>overrides</a:t>
            </a:r>
            <a:r>
              <a:rPr lang="en-US" sz="1200" b="0" i="0" kern="1200" dirty="0">
                <a:solidFill>
                  <a:schemeClr val="tx1"/>
                </a:solidFill>
                <a:effectLst/>
                <a:latin typeface="+mn-lt"/>
                <a:ea typeface="+mn-ea"/>
                <a:cs typeface="+mn-cs"/>
              </a:rPr>
              <a:t> a parent's method when it has the same signature as a parent method. Now the parent has its method, and the child has its </a:t>
            </a:r>
            <a:r>
              <a:rPr lang="en-US" sz="1200" b="0" i="0" u="sng" kern="1200" dirty="0">
                <a:solidFill>
                  <a:schemeClr val="tx1"/>
                </a:solidFill>
                <a:effectLst/>
                <a:latin typeface="+mn-lt"/>
                <a:ea typeface="+mn-ea"/>
                <a:cs typeface="+mn-cs"/>
              </a:rPr>
              <a:t>own method</a:t>
            </a:r>
            <a:r>
              <a:rPr lang="en-US" sz="1200" b="0" i="0" kern="1200" dirty="0">
                <a:solidFill>
                  <a:schemeClr val="tx1"/>
                </a:solidFill>
                <a:effectLst/>
                <a:latin typeface="+mn-lt"/>
                <a:ea typeface="+mn-ea"/>
                <a:cs typeface="+mn-cs"/>
              </a:rPr>
              <a:t> with the same signature. (Remember that the </a:t>
            </a:r>
            <a:r>
              <a:rPr lang="en-US" sz="1200" b="0" i="1" kern="1200" dirty="0">
                <a:solidFill>
                  <a:schemeClr val="tx1"/>
                </a:solidFill>
                <a:effectLst/>
                <a:latin typeface="+mn-lt"/>
                <a:ea typeface="+mn-ea"/>
                <a:cs typeface="+mn-cs"/>
              </a:rPr>
              <a:t>signature</a:t>
            </a:r>
            <a:r>
              <a:rPr lang="en-US" sz="1200" b="0" i="0" kern="1200" dirty="0">
                <a:solidFill>
                  <a:schemeClr val="tx1"/>
                </a:solidFill>
                <a:effectLst/>
                <a:latin typeface="+mn-lt"/>
                <a:ea typeface="+mn-ea"/>
                <a:cs typeface="+mn-cs"/>
              </a:rPr>
              <a:t> of a method is the name of the method and its parameter list.)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22</a:t>
            </a:fld>
            <a:endParaRPr lang="en-US" altLang="en-US"/>
          </a:p>
        </p:txBody>
      </p:sp>
    </p:spTree>
    <p:extLst>
      <p:ext uri="{BB962C8B-B14F-4D97-AF65-F5344CB8AC3E}">
        <p14:creationId xmlns:p14="http://schemas.microsoft.com/office/powerpoint/2010/main" val="33069707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EF01A6F-82D1-4EA1-AEA8-18408B26DCD3}" type="slidenum">
              <a:rPr lang="en-CA" altLang="en-US" smtClean="0"/>
              <a:pPr/>
              <a:t>23</a:t>
            </a:fld>
            <a:endParaRPr lang="en-CA" altLang="en-US"/>
          </a:p>
        </p:txBody>
      </p:sp>
      <p:sp>
        <p:nvSpPr>
          <p:cNvPr id="4096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b="0" i="0" kern="1200" dirty="0">
                <a:solidFill>
                  <a:schemeClr val="tx1"/>
                </a:solidFill>
                <a:effectLst/>
                <a:latin typeface="+mn-lt"/>
                <a:ea typeface="+mn-ea"/>
                <a:cs typeface="+mn-cs"/>
              </a:rPr>
              <a:t>Understand that Overriding is not the same as overloading: </a:t>
            </a:r>
            <a:r>
              <a:rPr lang="en-US" altLang="en-US" sz="1200" dirty="0"/>
              <a:t>with overloading, parameter lists must be different.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 object of the parent type uses the method given in the parent's definition. An object of the child type uses the method given in the child's definition.</a:t>
            </a:r>
          </a:p>
          <a:p>
            <a:pPr eaLnBrk="1" hangingPunct="1">
              <a:spcBef>
                <a:spcPct val="0"/>
              </a:spcBef>
            </a:pPr>
            <a:endParaRPr lang="en-US" altLang="en-US" dirty="0"/>
          </a:p>
        </p:txBody>
      </p:sp>
    </p:spTree>
    <p:extLst>
      <p:ext uri="{BB962C8B-B14F-4D97-AF65-F5344CB8AC3E}">
        <p14:creationId xmlns:p14="http://schemas.microsoft.com/office/powerpoint/2010/main" val="6012917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far the video rental application has two classes: </a:t>
            </a:r>
            <a:r>
              <a:rPr lang="en-US" dirty="0"/>
              <a:t>Video</a:t>
            </a:r>
            <a:r>
              <a:rPr lang="en-US" sz="1200" b="0" i="0" kern="1200" dirty="0">
                <a:solidFill>
                  <a:schemeClr val="tx1"/>
                </a:solidFill>
                <a:effectLst/>
                <a:latin typeface="+mn-lt"/>
                <a:ea typeface="+mn-ea"/>
                <a:cs typeface="+mn-cs"/>
              </a:rPr>
              <a:t> and </a:t>
            </a:r>
            <a:r>
              <a:rPr lang="en-US" dirty="0"/>
              <a:t>Movie</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Say that you wanted to create a new class, </a:t>
            </a:r>
            <a:r>
              <a:rPr lang="en-US" dirty="0" err="1"/>
              <a:t>MusicVideo</a:t>
            </a:r>
            <a:r>
              <a:rPr lang="en-US" sz="1200" b="0" i="0" kern="1200" dirty="0">
                <a:solidFill>
                  <a:schemeClr val="tx1"/>
                </a:solidFill>
                <a:effectLst/>
                <a:latin typeface="+mn-lt"/>
                <a:ea typeface="+mn-ea"/>
                <a:cs typeface="+mn-cs"/>
              </a:rPr>
              <a:t> that will be like </a:t>
            </a:r>
            <a:r>
              <a:rPr lang="en-US" dirty="0"/>
              <a:t>Video</a:t>
            </a:r>
            <a:r>
              <a:rPr lang="en-US" sz="1200" b="0" i="0" kern="1200" dirty="0">
                <a:solidFill>
                  <a:schemeClr val="tx1"/>
                </a:solidFill>
                <a:effectLst/>
                <a:latin typeface="+mn-lt"/>
                <a:ea typeface="+mn-ea"/>
                <a:cs typeface="+mn-cs"/>
              </a:rPr>
              <a:t> but will have two new instance variables: </a:t>
            </a:r>
            <a:r>
              <a:rPr lang="en-US" dirty="0"/>
              <a:t>artist</a:t>
            </a:r>
            <a:r>
              <a:rPr lang="en-US" sz="1200" b="0" i="0" kern="1200" dirty="0">
                <a:solidFill>
                  <a:schemeClr val="tx1"/>
                </a:solidFill>
                <a:effectLst/>
                <a:latin typeface="+mn-lt"/>
                <a:ea typeface="+mn-ea"/>
                <a:cs typeface="+mn-cs"/>
              </a:rPr>
              <a:t> and </a:t>
            </a:r>
            <a:r>
              <a:rPr lang="en-US" dirty="0"/>
              <a:t>genre</a:t>
            </a:r>
            <a:r>
              <a:rPr lang="en-US" sz="1200" b="0" i="0" kern="1200" dirty="0">
                <a:solidFill>
                  <a:schemeClr val="tx1"/>
                </a:solidFill>
                <a:effectLst/>
                <a:latin typeface="+mn-lt"/>
                <a:ea typeface="+mn-ea"/>
                <a:cs typeface="+mn-cs"/>
              </a:rPr>
              <a:t> ("R&amp;B", "Pop", "Classical", "Other" ). </a:t>
            </a:r>
          </a:p>
          <a:p>
            <a:r>
              <a:rPr lang="en-US" sz="1200" b="0" i="0" kern="1200" dirty="0">
                <a:solidFill>
                  <a:schemeClr val="tx1"/>
                </a:solidFill>
                <a:effectLst/>
                <a:latin typeface="+mn-lt"/>
                <a:ea typeface="+mn-ea"/>
                <a:cs typeface="+mn-cs"/>
              </a:rPr>
              <a:t>Both of these will be Strings. The </a:t>
            </a:r>
            <a:r>
              <a:rPr lang="en-US" dirty="0" err="1"/>
              <a:t>MusicVideo</a:t>
            </a:r>
            <a:r>
              <a:rPr lang="en-US" sz="1200" b="0" i="0" kern="1200" dirty="0">
                <a:solidFill>
                  <a:schemeClr val="tx1"/>
                </a:solidFill>
                <a:effectLst/>
                <a:latin typeface="+mn-lt"/>
                <a:ea typeface="+mn-ea"/>
                <a:cs typeface="+mn-cs"/>
              </a:rPr>
              <a:t> class will need its  own </a:t>
            </a:r>
            <a:r>
              <a:rPr lang="en-US" dirty="0" err="1"/>
              <a:t>displayInfo</a:t>
            </a:r>
            <a:r>
              <a:rPr lang="en-US" dirty="0"/>
              <a:t>()</a:t>
            </a:r>
            <a:r>
              <a:rPr lang="en-US" sz="1200" b="0" i="0" kern="1200" dirty="0">
                <a:solidFill>
                  <a:schemeClr val="tx1"/>
                </a:solidFill>
                <a:effectLst/>
                <a:latin typeface="+mn-lt"/>
                <a:ea typeface="+mn-ea"/>
                <a:cs typeface="+mn-cs"/>
              </a:rPr>
              <a:t> method. </a:t>
            </a:r>
            <a:endParaRPr lang="en-US" dirty="0"/>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24</a:t>
            </a:fld>
            <a:endParaRPr lang="en-US" altLang="en-US"/>
          </a:p>
        </p:txBody>
      </p:sp>
    </p:spTree>
    <p:extLst>
      <p:ext uri="{BB962C8B-B14F-4D97-AF65-F5344CB8AC3E}">
        <p14:creationId xmlns:p14="http://schemas.microsoft.com/office/powerpoint/2010/main" val="8048310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err="1"/>
              <a:t>iThe</a:t>
            </a:r>
            <a:r>
              <a:rPr lang="en-US" sz="1200" dirty="0"/>
              <a:t> </a:t>
            </a:r>
            <a:r>
              <a:rPr lang="en-US" sz="1200" dirty="0" err="1"/>
              <a:t>MusicVideo</a:t>
            </a:r>
            <a:r>
              <a:rPr lang="en-US" sz="1200" dirty="0"/>
              <a:t> class is a subclass of Video. It adds the member variables artist and genre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mn-lt"/>
                <a:ea typeface="+mn-ea"/>
                <a:cs typeface="+mn-cs"/>
              </a:rPr>
              <a:t>Notice that </a:t>
            </a:r>
            <a:r>
              <a:rPr lang="en-US" dirty="0" err="1"/>
              <a:t>MusicVideo</a:t>
            </a:r>
            <a:r>
              <a:rPr lang="en-US" sz="1200" b="0" i="0" kern="1200" dirty="0">
                <a:solidFill>
                  <a:schemeClr val="tx1"/>
                </a:solidFill>
                <a:effectLst/>
                <a:latin typeface="+mn-lt"/>
                <a:ea typeface="+mn-ea"/>
                <a:cs typeface="+mn-cs"/>
              </a:rPr>
              <a:t> inherits only from its parent </a:t>
            </a:r>
            <a:r>
              <a:rPr lang="en-US" dirty="0"/>
              <a:t>Video</a:t>
            </a:r>
            <a:r>
              <a:rPr lang="en-US" sz="1200" b="0" i="0" kern="1200" dirty="0">
                <a:solidFill>
                  <a:schemeClr val="tx1"/>
                </a:solidFill>
                <a:effectLst/>
                <a:latin typeface="+mn-lt"/>
                <a:ea typeface="+mn-ea"/>
                <a:cs typeface="+mn-cs"/>
              </a:rPr>
              <a:t>. It does not inherit anything from its sibling class </a:t>
            </a:r>
            <a:r>
              <a:rPr lang="en-US" dirty="0"/>
              <a:t>Movie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may have noticed a design flaw in the definitions of these classes — none has a price! Say that it was your job to fix this problem. What changes will you make?</a:t>
            </a:r>
          </a:p>
          <a:p>
            <a:r>
              <a:rPr lang="en-US" sz="1200" b="0" i="0" kern="1200" dirty="0">
                <a:solidFill>
                  <a:schemeClr val="tx1"/>
                </a:solidFill>
                <a:effectLst/>
                <a:latin typeface="+mn-lt"/>
                <a:ea typeface="+mn-ea"/>
                <a:cs typeface="+mn-cs"/>
              </a:rPr>
              <a:t>Since all videos have a rental cost, the fixes should be made to the parent class </a:t>
            </a:r>
            <a:r>
              <a:rPr lang="en-US" dirty="0"/>
              <a:t>Video</a:t>
            </a:r>
            <a:r>
              <a:rPr lang="en-US" sz="1200" b="0" i="0" kern="1200" dirty="0">
                <a:solidFill>
                  <a:schemeClr val="tx1"/>
                </a:solidFill>
                <a:effectLst/>
                <a:latin typeface="+mn-lt"/>
                <a:ea typeface="+mn-ea"/>
                <a:cs typeface="+mn-cs"/>
              </a:rPr>
              <a:t>. A new variable </a:t>
            </a:r>
            <a:r>
              <a:rPr lang="en-US" dirty="0"/>
              <a:t>rent</a:t>
            </a:r>
            <a:r>
              <a:rPr lang="en-US" sz="1200" b="0" i="0" kern="1200" dirty="0">
                <a:solidFill>
                  <a:schemeClr val="tx1"/>
                </a:solidFill>
                <a:effectLst/>
                <a:latin typeface="+mn-lt"/>
                <a:ea typeface="+mn-ea"/>
                <a:cs typeface="+mn-cs"/>
              </a:rPr>
              <a:t> should be added to the parent class. Then</a:t>
            </a:r>
            <a:r>
              <a:rPr lang="en-US" sz="1200" b="0" i="0" kern="1200" baseline="0" dirty="0">
                <a:solidFill>
                  <a:schemeClr val="tx1"/>
                </a:solidFill>
                <a:effectLst/>
                <a:latin typeface="+mn-lt"/>
                <a:ea typeface="+mn-ea"/>
                <a:cs typeface="+mn-cs"/>
              </a:rPr>
              <a:t> add a </a:t>
            </a:r>
            <a:r>
              <a:rPr lang="en-US" sz="1200" b="0" i="0" kern="1200" baseline="0" dirty="0" err="1">
                <a:solidFill>
                  <a:schemeClr val="tx1"/>
                </a:solidFill>
                <a:effectLst/>
                <a:latin typeface="+mn-lt"/>
                <a:ea typeface="+mn-ea"/>
                <a:cs typeface="+mn-cs"/>
              </a:rPr>
              <a:t>getRentalCost</a:t>
            </a:r>
            <a:r>
              <a:rPr lang="en-US" sz="1200" b="0" i="0" kern="1200" baseline="0" dirty="0">
                <a:solidFill>
                  <a:schemeClr val="tx1"/>
                </a:solidFill>
                <a:effectLst/>
                <a:latin typeface="+mn-lt"/>
                <a:ea typeface="+mn-ea"/>
                <a:cs typeface="+mn-cs"/>
              </a:rPr>
              <a:t>() method</a:t>
            </a:r>
            <a:r>
              <a:rPr lang="en-US" sz="1200" b="0" i="0" kern="1200" dirty="0">
                <a:solidFill>
                  <a:schemeClr val="tx1"/>
                </a:solidFill>
                <a:effectLst/>
                <a:latin typeface="+mn-lt"/>
                <a:ea typeface="+mn-ea"/>
                <a:cs typeface="+mn-cs"/>
              </a:rPr>
              <a:t>. The two child classes will inherit all these changes. Fixing the parent class fixes all of its children.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has been a introduction</a:t>
            </a:r>
            <a:r>
              <a:rPr lang="en-US" sz="1200" b="0" i="0" kern="1200" baseline="0" dirty="0">
                <a:solidFill>
                  <a:schemeClr val="tx1"/>
                </a:solidFill>
                <a:effectLst/>
                <a:latin typeface="+mn-lt"/>
                <a:ea typeface="+mn-ea"/>
                <a:cs typeface="+mn-cs"/>
              </a:rPr>
              <a:t> to the concept of inheritance.  Look for other videos that explain the C++ syntax necessary to implement these concepts.</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25</a:t>
            </a:fld>
            <a:endParaRPr lang="en-US" altLang="en-US"/>
          </a:p>
        </p:txBody>
      </p:sp>
    </p:spTree>
    <p:extLst>
      <p:ext uri="{BB962C8B-B14F-4D97-AF65-F5344CB8AC3E}">
        <p14:creationId xmlns:p14="http://schemas.microsoft.com/office/powerpoint/2010/main" val="36237422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Let’s look at an example of how inheritance can be used. Most teachers assign various graded activities for their students to complete. A graded activity can receive a numeric score such as 70, 85, 90, and so on, and a letter grade such as A, B, C, D, or F. The following </a:t>
            </a:r>
            <a:r>
              <a:rPr lang="en-US" sz="1200" b="0" i="0" u="none" strike="noStrike" kern="1200" baseline="0" dirty="0" err="1">
                <a:solidFill>
                  <a:schemeClr val="tx1"/>
                </a:solidFill>
                <a:latin typeface="+mn-lt"/>
                <a:ea typeface="+mn-ea"/>
                <a:cs typeface="+mn-cs"/>
              </a:rPr>
              <a:t>GradedActivity</a:t>
            </a:r>
            <a:r>
              <a:rPr lang="en-US" sz="1200" b="0" i="0" u="none" strike="noStrike" kern="1200" baseline="0" dirty="0">
                <a:solidFill>
                  <a:schemeClr val="tx1"/>
                </a:solidFill>
                <a:latin typeface="+mn-lt"/>
                <a:ea typeface="+mn-ea"/>
                <a:cs typeface="+mn-cs"/>
              </a:rPr>
              <a:t> class is designed to hold the numeric score and letter grade of a</a:t>
            </a:r>
          </a:p>
          <a:p>
            <a:r>
              <a:rPr lang="en-US" sz="1200" b="0" i="0" u="none" strike="noStrike" kern="1200" baseline="0" dirty="0">
                <a:solidFill>
                  <a:schemeClr val="tx1"/>
                </a:solidFill>
                <a:latin typeface="+mn-lt"/>
                <a:ea typeface="+mn-ea"/>
                <a:cs typeface="+mn-cs"/>
              </a:rPr>
              <a:t>graded activity. When a numeric score is stored by the class, it automatically determines</a:t>
            </a:r>
          </a:p>
          <a:p>
            <a:r>
              <a:rPr lang="en-US" sz="1200" b="0" i="0" u="none" strike="noStrike" kern="1200" baseline="0" dirty="0">
                <a:solidFill>
                  <a:schemeClr val="tx1"/>
                </a:solidFill>
                <a:latin typeface="+mn-lt"/>
                <a:ea typeface="+mn-ea"/>
                <a:cs typeface="+mn-cs"/>
              </a:rPr>
              <a:t>the letter grade.</a:t>
            </a:r>
            <a:endParaRPr lang="en-US" dirty="0"/>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26</a:t>
            </a:fld>
            <a:endParaRPr lang="en-US" altLang="en-US"/>
          </a:p>
        </p:txBody>
      </p:sp>
    </p:spTree>
    <p:extLst>
      <p:ext uri="{BB962C8B-B14F-4D97-AF65-F5344CB8AC3E}">
        <p14:creationId xmlns:p14="http://schemas.microsoft.com/office/powerpoint/2010/main" val="34756817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GradedActivity</a:t>
            </a:r>
            <a:r>
              <a:rPr lang="en-US" sz="1200" b="0" i="0" u="none" strike="noStrike" kern="1200" baseline="0" dirty="0">
                <a:solidFill>
                  <a:schemeClr val="tx1"/>
                </a:solidFill>
                <a:latin typeface="+mn-lt"/>
                <a:ea typeface="+mn-ea"/>
                <a:cs typeface="+mn-cs"/>
              </a:rPr>
              <a:t> class has a default constructor that initializes the score member variable to 0.0. A second constructor accepts an argument for score . The </a:t>
            </a:r>
            <a:r>
              <a:rPr lang="en-US" sz="1200" b="0" i="0" u="none" strike="noStrike" kern="1200" baseline="0" dirty="0" err="1">
                <a:solidFill>
                  <a:schemeClr val="tx1"/>
                </a:solidFill>
                <a:latin typeface="+mn-lt"/>
                <a:ea typeface="+mn-ea"/>
                <a:cs typeface="+mn-cs"/>
              </a:rPr>
              <a:t>setScore</a:t>
            </a:r>
            <a:r>
              <a:rPr lang="en-US" sz="1200" b="0" i="0" u="none" strike="noStrike" kern="1200" baseline="0" dirty="0">
                <a:solidFill>
                  <a:schemeClr val="tx1"/>
                </a:solidFill>
                <a:latin typeface="+mn-lt"/>
                <a:ea typeface="+mn-ea"/>
                <a:cs typeface="+mn-cs"/>
              </a:rPr>
              <a:t> member function also accepts an argument for the score variable, and the </a:t>
            </a:r>
            <a:r>
              <a:rPr lang="en-US" sz="1200" b="0" i="0" u="none" strike="noStrike" kern="1200" baseline="0" dirty="0" err="1">
                <a:solidFill>
                  <a:schemeClr val="tx1"/>
                </a:solidFill>
                <a:latin typeface="+mn-lt"/>
                <a:ea typeface="+mn-ea"/>
                <a:cs typeface="+mn-cs"/>
              </a:rPr>
              <a:t>getLetterGrade</a:t>
            </a:r>
            <a:r>
              <a:rPr lang="en-US" sz="1200" b="0" i="0" u="none" strike="noStrike" kern="1200" baseline="0" dirty="0">
                <a:solidFill>
                  <a:schemeClr val="tx1"/>
                </a:solidFill>
                <a:latin typeface="+mn-lt"/>
                <a:ea typeface="+mn-ea"/>
                <a:cs typeface="+mn-cs"/>
              </a:rPr>
              <a:t> member function returns the letter grade that corresponds to the value in score .</a:t>
            </a:r>
            <a:endParaRPr lang="en-US" dirty="0"/>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27</a:t>
            </a:fld>
            <a:endParaRPr lang="en-US" altLang="en-US"/>
          </a:p>
        </p:txBody>
      </p:sp>
    </p:spTree>
    <p:extLst>
      <p:ext uri="{BB962C8B-B14F-4D97-AF65-F5344CB8AC3E}">
        <p14:creationId xmlns:p14="http://schemas.microsoft.com/office/powerpoint/2010/main" val="8257407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GradedActivity</a:t>
            </a:r>
            <a:r>
              <a:rPr lang="en-US" sz="1200" b="0" i="0" u="none" strike="noStrike" kern="1200" baseline="0" dirty="0">
                <a:solidFill>
                  <a:schemeClr val="tx1"/>
                </a:solidFill>
                <a:latin typeface="+mn-lt"/>
                <a:ea typeface="+mn-ea"/>
                <a:cs typeface="+mn-cs"/>
              </a:rPr>
              <a:t> class represents the general characteristics of a student’s graded activity.</a:t>
            </a:r>
          </a:p>
          <a:p>
            <a:r>
              <a:rPr lang="en-US" sz="1200" b="0" i="0" u="none" strike="noStrike" kern="1200" baseline="0" dirty="0">
                <a:solidFill>
                  <a:schemeClr val="tx1"/>
                </a:solidFill>
                <a:latin typeface="+mn-lt"/>
                <a:ea typeface="+mn-ea"/>
                <a:cs typeface="+mn-cs"/>
              </a:rPr>
              <a:t>Many different types of graded activities exist, however, such as quizzes, midterm exams, final exams, lab reports, essays, and so on. Because the numeric scores might be determined differently for each of these graded activities, we can create derived classes to handle each one. For example, </a:t>
            </a:r>
            <a:r>
              <a:rPr lang="en-US" sz="1200" b="0" i="0" u="none" strike="noStrike" kern="1200" baseline="0" dirty="0" err="1">
                <a:solidFill>
                  <a:schemeClr val="tx1"/>
                </a:solidFill>
                <a:latin typeface="+mn-lt"/>
                <a:ea typeface="+mn-ea"/>
                <a:cs typeface="+mn-cs"/>
              </a:rPr>
              <a:t>FinalExam.h</a:t>
            </a:r>
            <a:r>
              <a:rPr lang="en-US" sz="1200" b="0" i="0" u="none" strike="noStrike" kern="1200" baseline="0" dirty="0">
                <a:solidFill>
                  <a:schemeClr val="tx1"/>
                </a:solidFill>
                <a:latin typeface="+mn-lt"/>
                <a:ea typeface="+mn-ea"/>
                <a:cs typeface="+mn-cs"/>
              </a:rPr>
              <a:t> shows the </a:t>
            </a:r>
            <a:r>
              <a:rPr lang="en-US" sz="1200" b="0" i="0" u="none" strike="noStrike" kern="1200" baseline="0" dirty="0" err="1">
                <a:solidFill>
                  <a:schemeClr val="tx1"/>
                </a:solidFill>
                <a:latin typeface="+mn-lt"/>
                <a:ea typeface="+mn-ea"/>
                <a:cs typeface="+mn-cs"/>
              </a:rPr>
              <a:t>FinalExam</a:t>
            </a:r>
            <a:r>
              <a:rPr lang="en-US" sz="1200" b="0" i="0" u="none" strike="noStrike" kern="1200" baseline="0" dirty="0">
                <a:solidFill>
                  <a:schemeClr val="tx1"/>
                </a:solidFill>
                <a:latin typeface="+mn-lt"/>
                <a:ea typeface="+mn-ea"/>
                <a:cs typeface="+mn-cs"/>
              </a:rPr>
              <a:t> class, which is derived from the </a:t>
            </a:r>
            <a:r>
              <a:rPr lang="en-US" sz="1200" b="0" i="0" u="none" strike="noStrike" kern="1200" baseline="0" dirty="0" err="1">
                <a:solidFill>
                  <a:schemeClr val="tx1"/>
                </a:solidFill>
                <a:latin typeface="+mn-lt"/>
                <a:ea typeface="+mn-ea"/>
                <a:cs typeface="+mn-cs"/>
              </a:rPr>
              <a:t>GradedActivity</a:t>
            </a:r>
            <a:r>
              <a:rPr lang="en-US" sz="1200" b="0" i="0" u="none" strike="noStrike" kern="1200" baseline="0" dirty="0">
                <a:solidFill>
                  <a:schemeClr val="tx1"/>
                </a:solidFill>
                <a:latin typeface="+mn-lt"/>
                <a:ea typeface="+mn-ea"/>
                <a:cs typeface="+mn-cs"/>
              </a:rPr>
              <a:t> class. It has member variables for the number of questions on the exam (</a:t>
            </a:r>
            <a:r>
              <a:rPr lang="en-US" sz="1200" b="0" i="0" u="none" strike="noStrike" kern="1200" baseline="0" dirty="0" err="1">
                <a:solidFill>
                  <a:schemeClr val="tx1"/>
                </a:solidFill>
                <a:latin typeface="+mn-lt"/>
                <a:ea typeface="+mn-ea"/>
                <a:cs typeface="+mn-cs"/>
              </a:rPr>
              <a:t>numQuestions</a:t>
            </a:r>
            <a:r>
              <a:rPr lang="en-US" sz="1200" b="0" i="0" u="none" strike="noStrike" kern="1200" baseline="0" dirty="0">
                <a:solidFill>
                  <a:schemeClr val="tx1"/>
                </a:solidFill>
                <a:latin typeface="+mn-lt"/>
                <a:ea typeface="+mn-ea"/>
                <a:cs typeface="+mn-cs"/>
              </a:rPr>
              <a:t> ), the number of points each question is worth ( </a:t>
            </a:r>
            <a:r>
              <a:rPr lang="en-US" sz="1200" b="0" i="0" u="none" strike="noStrike" kern="1200" baseline="0" dirty="0" err="1">
                <a:solidFill>
                  <a:schemeClr val="tx1"/>
                </a:solidFill>
                <a:latin typeface="+mn-lt"/>
                <a:ea typeface="+mn-ea"/>
                <a:cs typeface="+mn-cs"/>
              </a:rPr>
              <a:t>pointsEach</a:t>
            </a:r>
            <a:r>
              <a:rPr lang="en-US" sz="1200" b="0" i="0" u="none" strike="noStrike" kern="1200" baseline="0" dirty="0">
                <a:solidFill>
                  <a:schemeClr val="tx1"/>
                </a:solidFill>
                <a:latin typeface="+mn-lt"/>
                <a:ea typeface="+mn-ea"/>
                <a:cs typeface="+mn-cs"/>
              </a:rPr>
              <a:t> ), and the number of questions missed by the student ( </a:t>
            </a:r>
            <a:r>
              <a:rPr lang="en-US" sz="1200" b="0" i="0" u="none" strike="noStrike" kern="1200" baseline="0" dirty="0" err="1">
                <a:solidFill>
                  <a:schemeClr val="tx1"/>
                </a:solidFill>
                <a:latin typeface="+mn-lt"/>
                <a:ea typeface="+mn-ea"/>
                <a:cs typeface="+mn-cs"/>
              </a:rPr>
              <a:t>numMissed</a:t>
            </a:r>
            <a:r>
              <a:rPr lang="en-US"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28</a:t>
            </a:fld>
            <a:endParaRPr lang="en-US" altLang="en-US"/>
          </a:p>
        </p:txBody>
      </p:sp>
    </p:spTree>
    <p:extLst>
      <p:ext uri="{BB962C8B-B14F-4D97-AF65-F5344CB8AC3E}">
        <p14:creationId xmlns:p14="http://schemas.microsoft.com/office/powerpoint/2010/main" val="33283745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GradedActivity</a:t>
            </a:r>
            <a:r>
              <a:rPr lang="en-US" sz="1200" b="0" i="0" u="none" strike="noStrike" kern="1200" baseline="0" dirty="0">
                <a:solidFill>
                  <a:schemeClr val="tx1"/>
                </a:solidFill>
                <a:latin typeface="+mn-lt"/>
                <a:ea typeface="+mn-ea"/>
                <a:cs typeface="+mn-cs"/>
              </a:rPr>
              <a:t> class represents the general characteristics of a student’s graded activity.</a:t>
            </a:r>
          </a:p>
          <a:p>
            <a:r>
              <a:rPr lang="en-US" sz="1200" b="0" i="0" u="none" strike="noStrike" kern="1200" baseline="0" dirty="0">
                <a:solidFill>
                  <a:schemeClr val="tx1"/>
                </a:solidFill>
                <a:latin typeface="+mn-lt"/>
                <a:ea typeface="+mn-ea"/>
                <a:cs typeface="+mn-cs"/>
              </a:rPr>
              <a:t>Many different types of graded activities exist, however, such as quizzes, midterm exams, final exams, lab reports, essays, and so on. Because the numeric scores might be determined differently for each of these graded activities, we can create derived classes to handle each one. For example, </a:t>
            </a:r>
            <a:r>
              <a:rPr lang="en-US" sz="1200" b="0" i="0" u="none" strike="noStrike" kern="1200" baseline="0" dirty="0" err="1">
                <a:solidFill>
                  <a:schemeClr val="tx1"/>
                </a:solidFill>
                <a:latin typeface="+mn-lt"/>
                <a:ea typeface="+mn-ea"/>
                <a:cs typeface="+mn-cs"/>
              </a:rPr>
              <a:t>FinalExam.h</a:t>
            </a:r>
            <a:r>
              <a:rPr lang="en-US" sz="1200" b="0" i="0" u="none" strike="noStrike" kern="1200" baseline="0" dirty="0">
                <a:solidFill>
                  <a:schemeClr val="tx1"/>
                </a:solidFill>
                <a:latin typeface="+mn-lt"/>
                <a:ea typeface="+mn-ea"/>
                <a:cs typeface="+mn-cs"/>
              </a:rPr>
              <a:t> shows the </a:t>
            </a:r>
            <a:r>
              <a:rPr lang="en-US" sz="1200" b="0" i="0" u="none" strike="noStrike" kern="1200" baseline="0" dirty="0" err="1">
                <a:solidFill>
                  <a:schemeClr val="tx1"/>
                </a:solidFill>
                <a:latin typeface="+mn-lt"/>
                <a:ea typeface="+mn-ea"/>
                <a:cs typeface="+mn-cs"/>
              </a:rPr>
              <a:t>FinalExam</a:t>
            </a:r>
            <a:r>
              <a:rPr lang="en-US" sz="1200" b="0" i="0" u="none" strike="noStrike" kern="1200" baseline="0" dirty="0">
                <a:solidFill>
                  <a:schemeClr val="tx1"/>
                </a:solidFill>
                <a:latin typeface="+mn-lt"/>
                <a:ea typeface="+mn-ea"/>
                <a:cs typeface="+mn-cs"/>
              </a:rPr>
              <a:t> class, which is derived from the </a:t>
            </a:r>
            <a:r>
              <a:rPr lang="en-US" sz="1200" b="0" i="0" u="none" strike="noStrike" kern="1200" baseline="0" dirty="0" err="1">
                <a:solidFill>
                  <a:schemeClr val="tx1"/>
                </a:solidFill>
                <a:latin typeface="+mn-lt"/>
                <a:ea typeface="+mn-ea"/>
                <a:cs typeface="+mn-cs"/>
              </a:rPr>
              <a:t>GradedActivity</a:t>
            </a:r>
            <a:r>
              <a:rPr lang="en-US" sz="1200" b="0" i="0" u="none" strike="noStrike" kern="1200" baseline="0" dirty="0">
                <a:solidFill>
                  <a:schemeClr val="tx1"/>
                </a:solidFill>
                <a:latin typeface="+mn-lt"/>
                <a:ea typeface="+mn-ea"/>
                <a:cs typeface="+mn-cs"/>
              </a:rPr>
              <a:t> class. It has member variables for the number of questions on the exam (</a:t>
            </a:r>
            <a:r>
              <a:rPr lang="en-US" sz="1200" b="0" i="0" u="none" strike="noStrike" kern="1200" baseline="0" dirty="0" err="1">
                <a:solidFill>
                  <a:schemeClr val="tx1"/>
                </a:solidFill>
                <a:latin typeface="+mn-lt"/>
                <a:ea typeface="+mn-ea"/>
                <a:cs typeface="+mn-cs"/>
              </a:rPr>
              <a:t>numQuestions</a:t>
            </a:r>
            <a:r>
              <a:rPr lang="en-US" sz="1200" b="0" i="0" u="none" strike="noStrike" kern="1200" baseline="0" dirty="0">
                <a:solidFill>
                  <a:schemeClr val="tx1"/>
                </a:solidFill>
                <a:latin typeface="+mn-lt"/>
                <a:ea typeface="+mn-ea"/>
                <a:cs typeface="+mn-cs"/>
              </a:rPr>
              <a:t> ), the number of points each question is worth ( </a:t>
            </a:r>
            <a:r>
              <a:rPr lang="en-US" sz="1200" b="0" i="0" u="none" strike="noStrike" kern="1200" baseline="0" dirty="0" err="1">
                <a:solidFill>
                  <a:schemeClr val="tx1"/>
                </a:solidFill>
                <a:latin typeface="+mn-lt"/>
                <a:ea typeface="+mn-ea"/>
                <a:cs typeface="+mn-cs"/>
              </a:rPr>
              <a:t>pointsEach</a:t>
            </a:r>
            <a:r>
              <a:rPr lang="en-US" sz="1200" b="0" i="0" u="none" strike="noStrike" kern="1200" baseline="0" dirty="0">
                <a:solidFill>
                  <a:schemeClr val="tx1"/>
                </a:solidFill>
                <a:latin typeface="+mn-lt"/>
                <a:ea typeface="+mn-ea"/>
                <a:cs typeface="+mn-cs"/>
              </a:rPr>
              <a:t> ), and the number of questions missed by the student ( </a:t>
            </a:r>
            <a:r>
              <a:rPr lang="en-US" sz="1200" b="0" i="0" u="none" strike="noStrike" kern="1200" baseline="0" dirty="0" err="1">
                <a:solidFill>
                  <a:schemeClr val="tx1"/>
                </a:solidFill>
                <a:latin typeface="+mn-lt"/>
                <a:ea typeface="+mn-ea"/>
                <a:cs typeface="+mn-cs"/>
              </a:rPr>
              <a:t>numMissed</a:t>
            </a:r>
            <a:r>
              <a:rPr lang="en-US"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29</a:t>
            </a:fld>
            <a:endParaRPr lang="en-US" altLang="en-US"/>
          </a:p>
        </p:txBody>
      </p:sp>
    </p:spTree>
    <p:extLst>
      <p:ext uri="{BB962C8B-B14F-4D97-AF65-F5344CB8AC3E}">
        <p14:creationId xmlns:p14="http://schemas.microsoft.com/office/powerpoint/2010/main" val="7608347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5F3D4E0-1446-4A46-9C83-A76EBFFF71FF}" type="slidenum">
              <a:rPr lang="en-CA" altLang="en-US" smtClean="0"/>
              <a:pPr/>
              <a:t>31</a:t>
            </a:fld>
            <a:endParaRPr lang="en-CA" altLang="en-US"/>
          </a:p>
        </p:txBody>
      </p:sp>
      <p:sp>
        <p:nvSpPr>
          <p:cNvPr id="17411"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6088485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3:00 CLASS STARTS HERE</a:t>
            </a:r>
            <a:endParaRPr lang="en-US"/>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37</a:t>
            </a:fld>
            <a:endParaRPr lang="en-US" altLang="en-US"/>
          </a:p>
        </p:txBody>
      </p:sp>
    </p:spTree>
    <p:extLst>
      <p:ext uri="{BB962C8B-B14F-4D97-AF65-F5344CB8AC3E}">
        <p14:creationId xmlns:p14="http://schemas.microsoft.com/office/powerpoint/2010/main" val="3629991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you have the source code for a class, you could copy the code and change it to do what you wanted. Before object oriented programming that was what was done. But there are at least two problems with this:</a:t>
            </a:r>
          </a:p>
          <a:p>
            <a:pPr marL="171450" indent="-171450">
              <a:buFont typeface="Arial" panose="020B0604020202020204" pitchFamily="34" charset="0"/>
              <a:buChar char="•"/>
            </a:pPr>
            <a:r>
              <a:rPr lang="en-US" i="1" dirty="0" smtClean="0">
                <a:effectLst/>
              </a:rPr>
              <a:t>It is hard to stay organized. </a:t>
            </a:r>
            <a:r>
              <a:rPr lang="en-US" dirty="0" smtClean="0">
                <a:effectLst/>
              </a:rPr>
              <a:t>Say that you already have several dozen classes which you need to keep and that you need additional classes based on the original ones. Also, say that you need several classes based on the new classes. You will end up with dozens of source files which are all versions of other source files that have been changed in various ways. Now say that a bug has been found in one of the source files. Some source files based on it need fixing; others, perhaps not. Without careful planning you will end up with an disorganized, inconsistent, buggy mess. (I speak from experience, here.)</a:t>
            </a:r>
          </a:p>
          <a:p>
            <a:pPr marL="171450" indent="-171450">
              <a:buFont typeface="Arial" panose="020B0604020202020204" pitchFamily="34" charset="0"/>
              <a:buChar char="•"/>
            </a:pPr>
            <a:r>
              <a:rPr lang="en-US" i="1" dirty="0" smtClean="0">
                <a:effectLst/>
              </a:rPr>
              <a:t>You need to study the original code.</a:t>
            </a:r>
            <a:r>
              <a:rPr lang="en-US" dirty="0" smtClean="0">
                <a:effectLst/>
              </a:rPr>
              <a:t> Say that you have a complicated class that basically does what you want, but you need a small modification. If you edit the source code, even to make a small change, you risk breaking something. So you must study the original code to be sure that your changes are correct. This may not be easy.</a:t>
            </a:r>
          </a:p>
          <a:p>
            <a:endParaRPr lang="en-US" dirty="0"/>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3</a:t>
            </a:fld>
            <a:endParaRPr lang="en-US" altLang="en-US"/>
          </a:p>
        </p:txBody>
      </p:sp>
    </p:spTree>
    <p:extLst>
      <p:ext uri="{BB962C8B-B14F-4D97-AF65-F5344CB8AC3E}">
        <p14:creationId xmlns:p14="http://schemas.microsoft.com/office/powerpoint/2010/main" val="5273459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3BA7747-13FD-4DEF-A04B-7FF75EE75498}" type="slidenum">
              <a:rPr lang="en-CA" altLang="en-US" smtClean="0"/>
              <a:pPr/>
              <a:t>38</a:t>
            </a:fld>
            <a:endParaRPr lang="en-CA" altLang="en-US"/>
          </a:p>
        </p:txBody>
      </p:sp>
      <p:sp>
        <p:nvSpPr>
          <p:cNvPr id="256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5047975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42</a:t>
            </a:fld>
            <a:endParaRPr lang="en-US" altLang="en-US"/>
          </a:p>
        </p:txBody>
      </p:sp>
    </p:spTree>
    <p:extLst>
      <p:ext uri="{BB962C8B-B14F-4D97-AF65-F5344CB8AC3E}">
        <p14:creationId xmlns:p14="http://schemas.microsoft.com/office/powerpoint/2010/main" val="27921577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B93F812-7DC5-4398-9745-C87807468AC5}" type="slidenum">
              <a:rPr lang="en-CA" altLang="en-US" smtClean="0"/>
              <a:pPr/>
              <a:t>43</a:t>
            </a:fld>
            <a:endParaRPr lang="en-CA" altLang="en-US"/>
          </a:p>
        </p:txBody>
      </p:sp>
      <p:sp>
        <p:nvSpPr>
          <p:cNvPr id="3072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8111356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E4E3C96-5E20-4B2D-B51B-7461A4C776F0}" type="slidenum">
              <a:rPr lang="en-CA" altLang="en-US" smtClean="0"/>
              <a:pPr/>
              <a:t>44</a:t>
            </a:fld>
            <a:endParaRPr lang="en-CA" altLang="en-US"/>
          </a:p>
        </p:txBody>
      </p:sp>
      <p:sp>
        <p:nvSpPr>
          <p:cNvPr id="32771"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2700497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61768C8-E54C-4575-BD22-BF1F22E4E1CB}" type="slidenum">
              <a:rPr lang="en-CA" altLang="en-US" smtClean="0">
                <a:latin typeface="Tahoma" panose="020B0604030504040204" pitchFamily="34" charset="0"/>
              </a:rPr>
              <a:pPr>
                <a:spcBef>
                  <a:spcPct val="0"/>
                </a:spcBef>
              </a:pPr>
              <a:t>47</a:t>
            </a:fld>
            <a:endParaRPr lang="en-CA" altLang="en-US">
              <a:latin typeface="Tahoma" panose="020B0604030504040204" pitchFamily="34" charset="0"/>
            </a:endParaRPr>
          </a:p>
        </p:txBody>
      </p:sp>
    </p:spTree>
    <p:extLst>
      <p:ext uri="{BB962C8B-B14F-4D97-AF65-F5344CB8AC3E}">
        <p14:creationId xmlns:p14="http://schemas.microsoft.com/office/powerpoint/2010/main" val="13042665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subtyping allows a function to be written to take an object of a certain type </a:t>
            </a:r>
            <a:r>
              <a:rPr lang="en-US" sz="1200" b="0" i="1" kern="1200" dirty="0">
                <a:solidFill>
                  <a:schemeClr val="tx1"/>
                </a:solidFill>
                <a:effectLst/>
                <a:latin typeface="+mn-lt"/>
                <a:ea typeface="+mn-ea"/>
                <a:cs typeface="+mn-cs"/>
              </a:rPr>
              <a:t>T</a:t>
            </a:r>
            <a:r>
              <a:rPr lang="en-US" sz="1200" b="0" i="0" kern="1200" dirty="0">
                <a:solidFill>
                  <a:schemeClr val="tx1"/>
                </a:solidFill>
                <a:effectLst/>
                <a:latin typeface="+mn-lt"/>
                <a:ea typeface="+mn-ea"/>
                <a:cs typeface="+mn-cs"/>
              </a:rPr>
              <a:t>, but also work correctly, if passed an object that belongs to a type </a:t>
            </a:r>
            <a:r>
              <a:rPr lang="en-US" sz="1200" b="0" i="1" kern="1200" dirty="0">
                <a:solidFill>
                  <a:schemeClr val="tx1"/>
                </a:solidFill>
                <a:effectLst/>
                <a:latin typeface="+mn-lt"/>
                <a:ea typeface="+mn-ea"/>
                <a:cs typeface="+mn-cs"/>
              </a:rPr>
              <a:t>S</a:t>
            </a:r>
            <a:r>
              <a:rPr lang="en-US" sz="1200" b="0" i="0" kern="1200" dirty="0">
                <a:solidFill>
                  <a:schemeClr val="tx1"/>
                </a:solidFill>
                <a:effectLst/>
                <a:latin typeface="+mn-lt"/>
                <a:ea typeface="+mn-ea"/>
                <a:cs typeface="+mn-cs"/>
              </a:rPr>
              <a:t> that is a subtype of </a:t>
            </a:r>
            <a:r>
              <a:rPr lang="en-US" sz="1200" b="0" i="1" kern="1200" dirty="0">
                <a:solidFill>
                  <a:schemeClr val="tx1"/>
                </a:solidFill>
                <a:effectLst/>
                <a:latin typeface="+mn-lt"/>
                <a:ea typeface="+mn-ea"/>
                <a:cs typeface="+mn-cs"/>
              </a:rPr>
              <a:t>T</a:t>
            </a:r>
            <a:r>
              <a:rPr lang="en-US" sz="1200" b="0" i="0" kern="1200" dirty="0">
                <a:solidFill>
                  <a:schemeClr val="tx1"/>
                </a:solidFill>
                <a:effectLst/>
                <a:latin typeface="+mn-lt"/>
                <a:ea typeface="+mn-ea"/>
                <a:cs typeface="+mn-cs"/>
              </a:rPr>
              <a:t> (according to the </a:t>
            </a:r>
            <a:r>
              <a:rPr lang="en-US" sz="1200" b="0" i="0" u="none" strike="noStrike" kern="1200" dirty="0" err="1">
                <a:solidFill>
                  <a:schemeClr val="tx1"/>
                </a:solidFill>
                <a:effectLst/>
                <a:latin typeface="+mn-lt"/>
                <a:ea typeface="+mn-ea"/>
                <a:cs typeface="+mn-cs"/>
                <a:hlinkClick r:id="rId3" tooltip="Liskov substitution principle"/>
              </a:rPr>
              <a:t>Liskov</a:t>
            </a:r>
            <a:r>
              <a:rPr lang="en-US" sz="1200" b="0" i="0" u="none" strike="noStrike" kern="1200" dirty="0">
                <a:solidFill>
                  <a:schemeClr val="tx1"/>
                </a:solidFill>
                <a:effectLst/>
                <a:latin typeface="+mn-lt"/>
                <a:ea typeface="+mn-ea"/>
                <a:cs typeface="+mn-cs"/>
                <a:hlinkClick r:id="rId3" tooltip="Liskov substitution principle"/>
              </a:rPr>
              <a:t> substitution principle</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0AE63B59-65EC-4EFE-9835-94792A15F14D}" type="slidenum">
              <a:rPr lang="en-US" smtClean="0"/>
              <a:t>48</a:t>
            </a:fld>
            <a:endParaRPr lang="en-US"/>
          </a:p>
        </p:txBody>
      </p:sp>
    </p:spTree>
    <p:extLst>
      <p:ext uri="{BB962C8B-B14F-4D97-AF65-F5344CB8AC3E}">
        <p14:creationId xmlns:p14="http://schemas.microsoft.com/office/powerpoint/2010/main" val="28337879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E63B59-65EC-4EFE-9835-94792A15F14D}" type="slidenum">
              <a:rPr lang="en-US" smtClean="0"/>
              <a:t>49</a:t>
            </a:fld>
            <a:endParaRPr lang="en-US"/>
          </a:p>
        </p:txBody>
      </p:sp>
    </p:spTree>
    <p:extLst>
      <p:ext uri="{BB962C8B-B14F-4D97-AF65-F5344CB8AC3E}">
        <p14:creationId xmlns:p14="http://schemas.microsoft.com/office/powerpoint/2010/main" val="30561985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subtyping allows a function to be written to take an object of a certain type </a:t>
            </a:r>
            <a:r>
              <a:rPr lang="en-US" sz="1200" b="0" i="1" kern="1200" dirty="0">
                <a:solidFill>
                  <a:schemeClr val="tx1"/>
                </a:solidFill>
                <a:effectLst/>
                <a:latin typeface="+mn-lt"/>
                <a:ea typeface="+mn-ea"/>
                <a:cs typeface="+mn-cs"/>
              </a:rPr>
              <a:t>T</a:t>
            </a:r>
            <a:r>
              <a:rPr lang="en-US" sz="1200" b="0" i="0" kern="1200" dirty="0">
                <a:solidFill>
                  <a:schemeClr val="tx1"/>
                </a:solidFill>
                <a:effectLst/>
                <a:latin typeface="+mn-lt"/>
                <a:ea typeface="+mn-ea"/>
                <a:cs typeface="+mn-cs"/>
              </a:rPr>
              <a:t>, but also work correctly, if passed an object that belongs to a type </a:t>
            </a:r>
            <a:r>
              <a:rPr lang="en-US" sz="1200" b="0" i="1" kern="1200" dirty="0">
                <a:solidFill>
                  <a:schemeClr val="tx1"/>
                </a:solidFill>
                <a:effectLst/>
                <a:latin typeface="+mn-lt"/>
                <a:ea typeface="+mn-ea"/>
                <a:cs typeface="+mn-cs"/>
              </a:rPr>
              <a:t>S</a:t>
            </a:r>
            <a:r>
              <a:rPr lang="en-US" sz="1200" b="0" i="0" kern="1200" dirty="0">
                <a:solidFill>
                  <a:schemeClr val="tx1"/>
                </a:solidFill>
                <a:effectLst/>
                <a:latin typeface="+mn-lt"/>
                <a:ea typeface="+mn-ea"/>
                <a:cs typeface="+mn-cs"/>
              </a:rPr>
              <a:t> that is a subtype of </a:t>
            </a:r>
            <a:r>
              <a:rPr lang="en-US" sz="1200" b="0" i="1" kern="1200" dirty="0">
                <a:solidFill>
                  <a:schemeClr val="tx1"/>
                </a:solidFill>
                <a:effectLst/>
                <a:latin typeface="+mn-lt"/>
                <a:ea typeface="+mn-ea"/>
                <a:cs typeface="+mn-cs"/>
              </a:rPr>
              <a:t>T</a:t>
            </a:r>
            <a:r>
              <a:rPr lang="en-US" sz="1200" b="0" i="0" kern="1200" dirty="0">
                <a:solidFill>
                  <a:schemeClr val="tx1"/>
                </a:solidFill>
                <a:effectLst/>
                <a:latin typeface="+mn-lt"/>
                <a:ea typeface="+mn-ea"/>
                <a:cs typeface="+mn-cs"/>
              </a:rPr>
              <a:t> (according to the </a:t>
            </a:r>
            <a:r>
              <a:rPr lang="en-US" sz="1200" b="0" i="0" u="none" strike="noStrike" kern="1200" dirty="0" err="1">
                <a:solidFill>
                  <a:schemeClr val="tx1"/>
                </a:solidFill>
                <a:effectLst/>
                <a:latin typeface="+mn-lt"/>
                <a:ea typeface="+mn-ea"/>
                <a:cs typeface="+mn-cs"/>
                <a:hlinkClick r:id="rId3" tooltip="Liskov substitution principle"/>
              </a:rPr>
              <a:t>Liskov</a:t>
            </a:r>
            <a:r>
              <a:rPr lang="en-US" sz="1200" b="0" i="0" u="none" strike="noStrike" kern="1200" dirty="0">
                <a:solidFill>
                  <a:schemeClr val="tx1"/>
                </a:solidFill>
                <a:effectLst/>
                <a:latin typeface="+mn-lt"/>
                <a:ea typeface="+mn-ea"/>
                <a:cs typeface="+mn-cs"/>
                <a:hlinkClick r:id="rId3" tooltip="Liskov substitution principle"/>
              </a:rPr>
              <a:t> substitution principle</a:t>
            </a:r>
            <a:r>
              <a:rPr lang="en-US" sz="1200" b="0" i="0" kern="1200" dirty="0">
                <a:solidFill>
                  <a:schemeClr val="tx1"/>
                </a:solidFill>
                <a:effectLst/>
                <a:latin typeface="+mn-lt"/>
                <a:ea typeface="+mn-ea"/>
                <a:cs typeface="+mn-cs"/>
              </a:rPr>
              <a:t>)</a:t>
            </a:r>
            <a:endParaRPr lang="en-US" dirty="0"/>
          </a:p>
          <a:p>
            <a:endParaRPr lang="en-US" dirty="0"/>
          </a:p>
          <a:p>
            <a:r>
              <a:rPr lang="en-US" dirty="0"/>
              <a:t>Suppose</a:t>
            </a:r>
            <a:r>
              <a:rPr lang="en-US" baseline="0" dirty="0"/>
              <a:t> we don’t know what subtype of Animal it is, we only know it is an Animal</a:t>
            </a:r>
            <a:endParaRPr lang="en-US" dirty="0"/>
          </a:p>
          <a:p>
            <a:r>
              <a:rPr lang="en-US" dirty="0"/>
              <a:t>What sound does an</a:t>
            </a:r>
            <a:r>
              <a:rPr lang="en-US" baseline="0" dirty="0"/>
              <a:t> animal make by default?</a:t>
            </a:r>
            <a:endParaRPr lang="en-US" dirty="0"/>
          </a:p>
        </p:txBody>
      </p:sp>
      <p:sp>
        <p:nvSpPr>
          <p:cNvPr id="4" name="Slide Number Placeholder 3"/>
          <p:cNvSpPr>
            <a:spLocks noGrp="1"/>
          </p:cNvSpPr>
          <p:nvPr>
            <p:ph type="sldNum" sz="quarter" idx="10"/>
          </p:nvPr>
        </p:nvSpPr>
        <p:spPr/>
        <p:txBody>
          <a:bodyPr/>
          <a:lstStyle/>
          <a:p>
            <a:fld id="{0AE63B59-65EC-4EFE-9835-94792A15F14D}" type="slidenum">
              <a:rPr lang="en-US" smtClean="0"/>
              <a:t>50</a:t>
            </a:fld>
            <a:endParaRPr lang="en-US"/>
          </a:p>
        </p:txBody>
      </p:sp>
    </p:spTree>
    <p:extLst>
      <p:ext uri="{BB962C8B-B14F-4D97-AF65-F5344CB8AC3E}">
        <p14:creationId xmlns:p14="http://schemas.microsoft.com/office/powerpoint/2010/main" val="19776700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 the British Columbian</a:t>
            </a:r>
            <a:r>
              <a:rPr lang="en-US" baseline="0" dirty="0"/>
              <a:t> version instead of that…</a:t>
            </a:r>
          </a:p>
          <a:p>
            <a:r>
              <a:rPr lang="en-US" baseline="0" dirty="0"/>
              <a:t>Or the mandarin duck version…</a:t>
            </a:r>
          </a:p>
          <a:p>
            <a:endParaRPr lang="en-US" dirty="0"/>
          </a:p>
        </p:txBody>
      </p:sp>
      <p:sp>
        <p:nvSpPr>
          <p:cNvPr id="4" name="Slide Number Placeholder 3"/>
          <p:cNvSpPr>
            <a:spLocks noGrp="1"/>
          </p:cNvSpPr>
          <p:nvPr>
            <p:ph type="sldNum" sz="quarter" idx="10"/>
          </p:nvPr>
        </p:nvSpPr>
        <p:spPr/>
        <p:txBody>
          <a:bodyPr/>
          <a:lstStyle/>
          <a:p>
            <a:fld id="{0AE63B59-65EC-4EFE-9835-94792A15F14D}" type="slidenum">
              <a:rPr lang="en-US" smtClean="0"/>
              <a:t>51</a:t>
            </a:fld>
            <a:endParaRPr lang="en-US"/>
          </a:p>
        </p:txBody>
      </p:sp>
    </p:spTree>
    <p:extLst>
      <p:ext uri="{BB962C8B-B14F-4D97-AF65-F5344CB8AC3E}">
        <p14:creationId xmlns:p14="http://schemas.microsoft.com/office/powerpoint/2010/main" val="26404939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E63B59-65EC-4EFE-9835-94792A15F14D}" type="slidenum">
              <a:rPr lang="en-US" smtClean="0"/>
              <a:t>52</a:t>
            </a:fld>
            <a:endParaRPr lang="en-US"/>
          </a:p>
        </p:txBody>
      </p:sp>
    </p:spTree>
    <p:extLst>
      <p:ext uri="{BB962C8B-B14F-4D97-AF65-F5344CB8AC3E}">
        <p14:creationId xmlns:p14="http://schemas.microsoft.com/office/powerpoint/2010/main" val="3228564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the real world you can find many objects that are specialized versions of other more general objects. For example, the term “insect” describes a very general type of creature with numerous characteristics. Because grasshoppers and bumblebees are insects, they </a:t>
            </a:r>
            <a:r>
              <a:rPr lang="en-US" sz="1200" b="0" i="0" u="none" strike="noStrike" kern="1200" baseline="0" dirty="0" smtClean="0">
                <a:solidFill>
                  <a:schemeClr val="tx1"/>
                </a:solidFill>
                <a:latin typeface="+mn-lt"/>
                <a:ea typeface="+mn-ea"/>
                <a:cs typeface="+mn-cs"/>
              </a:rPr>
              <a:t>have all </a:t>
            </a:r>
            <a:r>
              <a:rPr lang="en-US" sz="1200" b="0" i="0" u="none" strike="noStrike" kern="1200" baseline="0" dirty="0">
                <a:solidFill>
                  <a:schemeClr val="tx1"/>
                </a:solidFill>
                <a:latin typeface="+mn-lt"/>
                <a:ea typeface="+mn-ea"/>
                <a:cs typeface="+mn-cs"/>
              </a:rPr>
              <a:t>the general characteristics of an insect. In addition, they have special characteristics of their own. For example, the grasshopper has its jumping ability, and the bumblebee has its stinger.</a:t>
            </a:r>
            <a:endParaRPr lang="en-US" dirty="0"/>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4</a:t>
            </a:fld>
            <a:endParaRPr lang="en-US" altLang="en-US"/>
          </a:p>
        </p:txBody>
      </p:sp>
    </p:spTree>
    <p:extLst>
      <p:ext uri="{BB962C8B-B14F-4D97-AF65-F5344CB8AC3E}">
        <p14:creationId xmlns:p14="http://schemas.microsoft.com/office/powerpoint/2010/main" val="12235939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FE82F81-9475-47DD-90DB-489D2DD7CE6A}" type="slidenum">
              <a:rPr lang="en-CA" altLang="en-US" smtClean="0">
                <a:latin typeface="Tahoma" panose="020B0604030504040204" pitchFamily="34" charset="0"/>
              </a:rPr>
              <a:pPr>
                <a:spcBef>
                  <a:spcPct val="0"/>
                </a:spcBef>
              </a:pPr>
              <a:t>53</a:t>
            </a:fld>
            <a:endParaRPr lang="en-CA" altLang="en-US">
              <a:latin typeface="Tahoma" panose="020B0604030504040204" pitchFamily="34" charset="0"/>
            </a:endParaRPr>
          </a:p>
        </p:txBody>
      </p:sp>
    </p:spTree>
    <p:extLst>
      <p:ext uri="{BB962C8B-B14F-4D97-AF65-F5344CB8AC3E}">
        <p14:creationId xmlns:p14="http://schemas.microsoft.com/office/powerpoint/2010/main" val="3860807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E28A302-043E-46FE-B59F-6B1A49389837}" type="slidenum">
              <a:rPr lang="en-CA" altLang="en-US" smtClean="0">
                <a:latin typeface="Tahoma" panose="020B0604030504040204" pitchFamily="34" charset="0"/>
              </a:rPr>
              <a:pPr>
                <a:spcBef>
                  <a:spcPct val="0"/>
                </a:spcBef>
              </a:pPr>
              <a:t>54</a:t>
            </a:fld>
            <a:endParaRPr lang="en-CA" altLang="en-US">
              <a:latin typeface="Tahoma" panose="020B0604030504040204" pitchFamily="34" charset="0"/>
            </a:endParaRPr>
          </a:p>
        </p:txBody>
      </p:sp>
    </p:spTree>
    <p:extLst>
      <p:ext uri="{BB962C8B-B14F-4D97-AF65-F5344CB8AC3E}">
        <p14:creationId xmlns:p14="http://schemas.microsoft.com/office/powerpoint/2010/main" val="34603110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F2EEA62-796C-4746-B52C-350F3AD09BF2}" type="slidenum">
              <a:rPr lang="en-CA" altLang="en-US" smtClean="0">
                <a:latin typeface="Tahoma" panose="020B0604030504040204" pitchFamily="34" charset="0"/>
              </a:rPr>
              <a:pPr>
                <a:spcBef>
                  <a:spcPct val="0"/>
                </a:spcBef>
              </a:pPr>
              <a:t>55</a:t>
            </a:fld>
            <a:endParaRPr lang="en-CA" altLang="en-US">
              <a:latin typeface="Tahoma" panose="020B0604030504040204" pitchFamily="34" charset="0"/>
            </a:endParaRPr>
          </a:p>
        </p:txBody>
      </p:sp>
    </p:spTree>
    <p:extLst>
      <p:ext uri="{BB962C8B-B14F-4D97-AF65-F5344CB8AC3E}">
        <p14:creationId xmlns:p14="http://schemas.microsoft.com/office/powerpoint/2010/main" val="30308999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4:10 and </a:t>
            </a:r>
            <a:r>
              <a:rPr lang="en-US" smtClean="0"/>
              <a:t>5:45 start here</a:t>
            </a:r>
            <a:endParaRPr lang="en-US"/>
          </a:p>
        </p:txBody>
      </p:sp>
      <p:sp>
        <p:nvSpPr>
          <p:cNvPr id="4" name="Slide Number Placeholder 3"/>
          <p:cNvSpPr>
            <a:spLocks noGrp="1"/>
          </p:cNvSpPr>
          <p:nvPr>
            <p:ph type="sldNum" sz="quarter" idx="10"/>
          </p:nvPr>
        </p:nvSpPr>
        <p:spPr/>
        <p:txBody>
          <a:bodyPr/>
          <a:lstStyle/>
          <a:p>
            <a:fld id="{0AE63B59-65EC-4EFE-9835-94792A15F14D}" type="slidenum">
              <a:rPr lang="en-US" smtClean="0"/>
              <a:t>56</a:t>
            </a:fld>
            <a:endParaRPr lang="en-US"/>
          </a:p>
        </p:txBody>
      </p:sp>
    </p:spTree>
    <p:extLst>
      <p:ext uri="{BB962C8B-B14F-4D97-AF65-F5344CB8AC3E}">
        <p14:creationId xmlns:p14="http://schemas.microsoft.com/office/powerpoint/2010/main" val="32819536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0168D36-8ED3-4313-8A59-AA7D38D023DB}" type="slidenum">
              <a:rPr lang="en-CA" altLang="en-US" smtClean="0">
                <a:latin typeface="Tahoma" panose="020B0604030504040204" pitchFamily="34" charset="0"/>
              </a:rPr>
              <a:pPr>
                <a:spcBef>
                  <a:spcPct val="0"/>
                </a:spcBef>
              </a:pPr>
              <a:t>57</a:t>
            </a:fld>
            <a:endParaRPr lang="en-CA" altLang="en-US">
              <a:latin typeface="Tahoma" panose="020B0604030504040204" pitchFamily="34" charset="0"/>
            </a:endParaRPr>
          </a:p>
        </p:txBody>
      </p:sp>
    </p:spTree>
    <p:extLst>
      <p:ext uri="{BB962C8B-B14F-4D97-AF65-F5344CB8AC3E}">
        <p14:creationId xmlns:p14="http://schemas.microsoft.com/office/powerpoint/2010/main" val="32846022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EA03052-9A06-4491-A429-B2C62E25ED02}" type="slidenum">
              <a:rPr lang="en-CA" altLang="en-US" smtClean="0">
                <a:latin typeface="Tahoma" panose="020B0604030504040204" pitchFamily="34" charset="0"/>
              </a:rPr>
              <a:pPr>
                <a:spcBef>
                  <a:spcPct val="0"/>
                </a:spcBef>
              </a:pPr>
              <a:t>58</a:t>
            </a:fld>
            <a:endParaRPr lang="en-CA" altLang="en-US">
              <a:latin typeface="Tahoma" panose="020B0604030504040204" pitchFamily="34" charset="0"/>
            </a:endParaRPr>
          </a:p>
        </p:txBody>
      </p:sp>
    </p:spTree>
    <p:extLst>
      <p:ext uri="{BB962C8B-B14F-4D97-AF65-F5344CB8AC3E}">
        <p14:creationId xmlns:p14="http://schemas.microsoft.com/office/powerpoint/2010/main" val="21154192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10A2C79-3518-4528-9DEA-61764F9EC368}" type="slidenum">
              <a:rPr lang="en-CA" altLang="en-US" smtClean="0">
                <a:latin typeface="Tahoma" panose="020B0604030504040204" pitchFamily="34" charset="0"/>
              </a:rPr>
              <a:pPr>
                <a:spcBef>
                  <a:spcPct val="0"/>
                </a:spcBef>
              </a:pPr>
              <a:t>61</a:t>
            </a:fld>
            <a:endParaRPr lang="en-CA" altLang="en-US">
              <a:latin typeface="Tahoma" panose="020B0604030504040204" pitchFamily="34" charset="0"/>
            </a:endParaRPr>
          </a:p>
        </p:txBody>
      </p:sp>
    </p:spTree>
    <p:extLst>
      <p:ext uri="{BB962C8B-B14F-4D97-AF65-F5344CB8AC3E}">
        <p14:creationId xmlns:p14="http://schemas.microsoft.com/office/powerpoint/2010/main" val="20654427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B340E4B-8A20-463A-8FB9-BBD1A4178BCF}" type="slidenum">
              <a:rPr lang="en-CA" altLang="en-US" smtClean="0">
                <a:latin typeface="Tahoma" panose="020B0604030504040204" pitchFamily="34" charset="0"/>
              </a:rPr>
              <a:pPr>
                <a:spcBef>
                  <a:spcPct val="0"/>
                </a:spcBef>
              </a:pPr>
              <a:t>62</a:t>
            </a:fld>
            <a:endParaRPr lang="en-CA" altLang="en-US">
              <a:latin typeface="Tahoma" panose="020B0604030504040204" pitchFamily="34" charset="0"/>
            </a:endParaRPr>
          </a:p>
        </p:txBody>
      </p:sp>
    </p:spTree>
    <p:extLst>
      <p:ext uri="{BB962C8B-B14F-4D97-AF65-F5344CB8AC3E}">
        <p14:creationId xmlns:p14="http://schemas.microsoft.com/office/powerpoint/2010/main" val="36677801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7227762-3E73-4AC4-9B77-1392EECAC22A}" type="slidenum">
              <a:rPr lang="en-CA" altLang="en-US" smtClean="0"/>
              <a:pPr/>
              <a:t>66</a:t>
            </a:fld>
            <a:endParaRPr lang="en-CA" altLang="en-US"/>
          </a:p>
        </p:txBody>
      </p:sp>
      <p:sp>
        <p:nvSpPr>
          <p:cNvPr id="52227"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3:00 Start here</a:t>
            </a:r>
            <a:endParaRPr lang="en-US" altLang="en-US" dirty="0"/>
          </a:p>
        </p:txBody>
      </p:sp>
    </p:spTree>
    <p:extLst>
      <p:ext uri="{BB962C8B-B14F-4D97-AF65-F5344CB8AC3E}">
        <p14:creationId xmlns:p14="http://schemas.microsoft.com/office/powerpoint/2010/main" val="38782658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Because the parameter in the </a:t>
            </a:r>
            <a:r>
              <a:rPr lang="en-US" sz="1200" b="0" i="0" u="none" strike="noStrike" kern="1200" baseline="0" dirty="0" err="1" smtClean="0">
                <a:solidFill>
                  <a:schemeClr val="tx1"/>
                </a:solidFill>
                <a:latin typeface="+mn-lt"/>
                <a:ea typeface="+mn-ea"/>
                <a:cs typeface="+mn-cs"/>
              </a:rPr>
              <a:t>displayGrade</a:t>
            </a:r>
            <a:r>
              <a:rPr lang="en-US" sz="1200" b="0" i="0" u="none" strike="noStrike" kern="1200" baseline="0" dirty="0" smtClean="0">
                <a:solidFill>
                  <a:schemeClr val="tx1"/>
                </a:solidFill>
                <a:latin typeface="+mn-lt"/>
                <a:ea typeface="+mn-ea"/>
                <a:cs typeface="+mn-cs"/>
              </a:rPr>
              <a:t> function is a </a:t>
            </a:r>
            <a:r>
              <a:rPr lang="en-US" sz="1200" b="0" i="0" u="none" strike="noStrike" kern="1200" baseline="0" dirty="0" err="1" smtClean="0">
                <a:solidFill>
                  <a:schemeClr val="tx1"/>
                </a:solidFill>
                <a:latin typeface="+mn-lt"/>
                <a:ea typeface="+mn-ea"/>
                <a:cs typeface="+mn-cs"/>
              </a:rPr>
              <a:t>GradedActivity</a:t>
            </a:r>
            <a:r>
              <a:rPr lang="en-US" sz="1200" b="0" i="0" u="none" strike="noStrike" kern="1200" baseline="0" dirty="0" smtClean="0">
                <a:solidFill>
                  <a:schemeClr val="tx1"/>
                </a:solidFill>
                <a:latin typeface="+mn-lt"/>
                <a:ea typeface="+mn-ea"/>
                <a:cs typeface="+mn-cs"/>
              </a:rPr>
              <a:t> reference variable, it can reference any object that is derived from </a:t>
            </a:r>
            <a:r>
              <a:rPr lang="en-US" sz="1200" b="0" i="0" u="none" strike="noStrike" kern="1200" baseline="0" dirty="0" err="1" smtClean="0">
                <a:solidFill>
                  <a:schemeClr val="tx1"/>
                </a:solidFill>
                <a:latin typeface="+mn-lt"/>
                <a:ea typeface="+mn-ea"/>
                <a:cs typeface="+mn-cs"/>
              </a:rPr>
              <a:t>GradedActivity</a:t>
            </a:r>
            <a:r>
              <a:rPr lang="en-US" sz="1200" b="0" i="0" u="none" strike="noStrike" kern="1200" baseline="0" dirty="0" smtClean="0">
                <a:solidFill>
                  <a:schemeClr val="tx1"/>
                </a:solidFill>
                <a:latin typeface="+mn-lt"/>
                <a:ea typeface="+mn-ea"/>
                <a:cs typeface="+mn-cs"/>
              </a:rPr>
              <a:t> . A problem can occur with this type of code, however, when redefined member functions are involved.</a:t>
            </a:r>
            <a:endParaRPr lang="en-US" dirty="0"/>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67</a:t>
            </a:fld>
            <a:endParaRPr lang="en-US" altLang="en-US"/>
          </a:p>
        </p:txBody>
      </p:sp>
    </p:spTree>
    <p:extLst>
      <p:ext uri="{BB962C8B-B14F-4D97-AF65-F5344CB8AC3E}">
        <p14:creationId xmlns:p14="http://schemas.microsoft.com/office/powerpoint/2010/main" val="3361154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When one object is a specialized version of another object, there is an </a:t>
            </a:r>
            <a:r>
              <a:rPr lang="en-US" sz="1200" b="0" i="1" u="none" strike="noStrike" kern="1200" baseline="0" dirty="0">
                <a:solidFill>
                  <a:schemeClr val="tx1"/>
                </a:solidFill>
                <a:latin typeface="+mn-lt"/>
                <a:ea typeface="+mn-ea"/>
                <a:cs typeface="+mn-cs"/>
              </a:rPr>
              <a:t>“is a” relationship </a:t>
            </a:r>
            <a:r>
              <a:rPr lang="en-US" sz="1200" b="0" i="0" u="none" strike="noStrike" kern="1200" baseline="0" dirty="0">
                <a:solidFill>
                  <a:schemeClr val="tx1"/>
                </a:solidFill>
                <a:latin typeface="+mn-lt"/>
                <a:ea typeface="+mn-ea"/>
                <a:cs typeface="+mn-cs"/>
              </a:rPr>
              <a:t>between them. For example, a grasshopper </a:t>
            </a:r>
            <a:r>
              <a:rPr lang="en-US" sz="1200" b="0" i="1" u="none" strike="noStrike" kern="1200" baseline="0" dirty="0">
                <a:solidFill>
                  <a:schemeClr val="tx1"/>
                </a:solidFill>
                <a:latin typeface="+mn-lt"/>
                <a:ea typeface="+mn-ea"/>
                <a:cs typeface="+mn-cs"/>
              </a:rPr>
              <a:t>is an </a:t>
            </a:r>
            <a:r>
              <a:rPr lang="en-US" sz="1200" b="0" i="0" u="none" strike="noStrike" kern="1200" baseline="0" dirty="0">
                <a:solidFill>
                  <a:schemeClr val="tx1"/>
                </a:solidFill>
                <a:latin typeface="+mn-lt"/>
                <a:ea typeface="+mn-ea"/>
                <a:cs typeface="+mn-cs"/>
              </a:rPr>
              <a:t>insect. Here are a few other examples of the “is a” relationship.</a:t>
            </a:r>
          </a:p>
          <a:p>
            <a:pPr lvl="1"/>
            <a:r>
              <a:rPr lang="en-US" altLang="en-US" dirty="0"/>
              <a:t>A poodle is a dog</a:t>
            </a:r>
          </a:p>
          <a:p>
            <a:pPr lvl="1"/>
            <a:r>
              <a:rPr lang="en-US" altLang="en-US" dirty="0"/>
              <a:t>A car is a vehicle</a:t>
            </a:r>
          </a:p>
          <a:p>
            <a:pPr lvl="1"/>
            <a:r>
              <a:rPr lang="en-US" altLang="en-US" dirty="0"/>
              <a:t>A flower is a plant</a:t>
            </a:r>
          </a:p>
          <a:p>
            <a:pPr lvl="1"/>
            <a:r>
              <a:rPr lang="en-US" altLang="en-US" dirty="0"/>
              <a:t>A football player is an athlete</a:t>
            </a:r>
          </a:p>
          <a:p>
            <a:r>
              <a:rPr lang="en-US" sz="1200" b="0" i="0" u="none" strike="noStrike" kern="1200" baseline="0" dirty="0">
                <a:solidFill>
                  <a:schemeClr val="tx1"/>
                </a:solidFill>
                <a:latin typeface="+mn-lt"/>
                <a:ea typeface="+mn-ea"/>
                <a:cs typeface="+mn-cs"/>
              </a:rPr>
              <a:t>When an “is a” relationship exists between classes, it means that the specialized class has all of the characteristics of the general class, plus additional characteristics that make it special. In object-oriented programming, </a:t>
            </a:r>
            <a:r>
              <a:rPr lang="en-US" sz="1200" b="0" i="1" u="none" strike="noStrike" kern="1200" baseline="0" dirty="0">
                <a:solidFill>
                  <a:schemeClr val="tx1"/>
                </a:solidFill>
                <a:latin typeface="+mn-lt"/>
                <a:ea typeface="+mn-ea"/>
                <a:cs typeface="+mn-cs"/>
              </a:rPr>
              <a:t>inheritance </a:t>
            </a:r>
            <a:r>
              <a:rPr lang="en-US" sz="1200" b="0" i="0" u="none" strike="noStrike" kern="1200" baseline="0" dirty="0">
                <a:solidFill>
                  <a:schemeClr val="tx1"/>
                </a:solidFill>
                <a:latin typeface="+mn-lt"/>
                <a:ea typeface="+mn-ea"/>
                <a:cs typeface="+mn-cs"/>
              </a:rPr>
              <a:t>is used to create an “is a” relationship between classes.</a:t>
            </a:r>
            <a:br>
              <a:rPr lang="en-US" sz="1200" b="0" i="0" u="none" strike="noStrike" kern="1200" baseline="0" dirty="0">
                <a:solidFill>
                  <a:schemeClr val="tx1"/>
                </a:solidFill>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5</a:t>
            </a:fld>
            <a:endParaRPr lang="en-US" altLang="en-US"/>
          </a:p>
        </p:txBody>
      </p:sp>
    </p:spTree>
    <p:extLst>
      <p:ext uri="{BB962C8B-B14F-4D97-AF65-F5344CB8AC3E}">
        <p14:creationId xmlns:p14="http://schemas.microsoft.com/office/powerpoint/2010/main" val="25050059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code creates a </a:t>
            </a:r>
            <a:r>
              <a:rPr lang="en-US" baseline="0" dirty="0" err="1" smtClean="0"/>
              <a:t>PassFailActivity</a:t>
            </a:r>
            <a:r>
              <a:rPr lang="en-US" baseline="0" dirty="0" smtClean="0"/>
              <a:t> object and passes it to </a:t>
            </a:r>
            <a:r>
              <a:rPr lang="en-US" baseline="0" dirty="0" err="1" smtClean="0"/>
              <a:t>displayGrade</a:t>
            </a:r>
            <a:endParaRPr lang="en-US" dirty="0"/>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68</a:t>
            </a:fld>
            <a:endParaRPr lang="en-US" altLang="en-US"/>
          </a:p>
        </p:txBody>
      </p:sp>
    </p:spTree>
    <p:extLst>
      <p:ext uri="{BB962C8B-B14F-4D97-AF65-F5344CB8AC3E}">
        <p14:creationId xmlns:p14="http://schemas.microsoft.com/office/powerpoint/2010/main" val="6741610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Recall that the </a:t>
            </a:r>
            <a:r>
              <a:rPr lang="en-US" sz="1200" b="0" i="0" u="none" strike="noStrike" kern="1200" baseline="0" dirty="0" err="1" smtClean="0">
                <a:solidFill>
                  <a:schemeClr val="tx1"/>
                </a:solidFill>
                <a:latin typeface="+mn-lt"/>
                <a:ea typeface="+mn-ea"/>
                <a:cs typeface="+mn-cs"/>
              </a:rPr>
              <a:t>PassFailActivity</a:t>
            </a:r>
            <a:r>
              <a:rPr lang="en-US" sz="1200" b="0" i="0" u="none" strike="noStrike" kern="1200" baseline="0" dirty="0" smtClean="0">
                <a:solidFill>
                  <a:schemeClr val="tx1"/>
                </a:solidFill>
                <a:latin typeface="+mn-lt"/>
                <a:ea typeface="+mn-ea"/>
                <a:cs typeface="+mn-cs"/>
              </a:rPr>
              <a:t> class is derived from the </a:t>
            </a:r>
            <a:r>
              <a:rPr lang="en-US" sz="1200" b="0" i="0" u="none" strike="noStrike" kern="1200" baseline="0" dirty="0" err="1" smtClean="0">
                <a:solidFill>
                  <a:schemeClr val="tx1"/>
                </a:solidFill>
                <a:latin typeface="+mn-lt"/>
                <a:ea typeface="+mn-ea"/>
                <a:cs typeface="+mn-cs"/>
              </a:rPr>
              <a:t>GradedActivity</a:t>
            </a:r>
            <a:r>
              <a:rPr lang="en-US" sz="1200" b="0" i="0" u="none" strike="noStrike" kern="1200" baseline="0" dirty="0" smtClean="0">
                <a:solidFill>
                  <a:schemeClr val="tx1"/>
                </a:solidFill>
                <a:latin typeface="+mn-lt"/>
                <a:ea typeface="+mn-ea"/>
                <a:cs typeface="+mn-cs"/>
              </a:rPr>
              <a:t> class. The </a:t>
            </a:r>
            <a:r>
              <a:rPr lang="en-US" sz="1200" b="0" i="0" u="none" strike="noStrike" kern="1200" baseline="0" dirty="0" err="1" smtClean="0">
                <a:solidFill>
                  <a:schemeClr val="tx1"/>
                </a:solidFill>
                <a:latin typeface="+mn-lt"/>
                <a:ea typeface="+mn-ea"/>
                <a:cs typeface="+mn-cs"/>
              </a:rPr>
              <a:t>PassFailActivity</a:t>
            </a:r>
            <a:r>
              <a:rPr lang="en-US" sz="1200" b="0" i="0" u="none" strike="noStrike" kern="1200" baseline="0" dirty="0" smtClean="0">
                <a:solidFill>
                  <a:schemeClr val="tx1"/>
                </a:solidFill>
                <a:latin typeface="+mn-lt"/>
                <a:ea typeface="+mn-ea"/>
                <a:cs typeface="+mn-cs"/>
              </a:rPr>
              <a:t> class redefines the </a:t>
            </a:r>
            <a:r>
              <a:rPr lang="en-US" sz="1200" b="0" i="0" u="none" strike="noStrike" kern="1200" baseline="0" dirty="0" err="1" smtClean="0">
                <a:solidFill>
                  <a:schemeClr val="tx1"/>
                </a:solidFill>
                <a:latin typeface="+mn-lt"/>
                <a:ea typeface="+mn-ea"/>
                <a:cs typeface="+mn-cs"/>
              </a:rPr>
              <a:t>getLetterGrade</a:t>
            </a:r>
            <a:r>
              <a:rPr lang="en-US" sz="1200" b="0" i="0" u="none" strike="noStrike" kern="1200" baseline="0" dirty="0" smtClean="0">
                <a:solidFill>
                  <a:schemeClr val="tx1"/>
                </a:solidFill>
                <a:latin typeface="+mn-lt"/>
                <a:ea typeface="+mn-ea"/>
                <a:cs typeface="+mn-cs"/>
              </a:rPr>
              <a:t> function. Although we can pass a </a:t>
            </a:r>
            <a:r>
              <a:rPr lang="en-US" sz="1200" b="0" i="0" u="none" strike="noStrike" kern="1200" baseline="0" dirty="0" err="1" smtClean="0">
                <a:solidFill>
                  <a:schemeClr val="tx1"/>
                </a:solidFill>
                <a:latin typeface="+mn-lt"/>
                <a:ea typeface="+mn-ea"/>
                <a:cs typeface="+mn-cs"/>
              </a:rPr>
              <a:t>PassFailActivity</a:t>
            </a:r>
            <a:r>
              <a:rPr lang="en-US" sz="1200" b="0" i="0" u="none" strike="noStrike" kern="1200" baseline="0" dirty="0" smtClean="0">
                <a:solidFill>
                  <a:schemeClr val="tx1"/>
                </a:solidFill>
                <a:latin typeface="+mn-lt"/>
                <a:ea typeface="+mn-ea"/>
                <a:cs typeface="+mn-cs"/>
              </a:rPr>
              <a:t> object as an argument to the </a:t>
            </a:r>
            <a:r>
              <a:rPr lang="en-US" sz="1200" b="0" i="0" u="none" strike="noStrike" kern="1200" baseline="0" dirty="0" err="1" smtClean="0">
                <a:solidFill>
                  <a:schemeClr val="tx1"/>
                </a:solidFill>
                <a:latin typeface="+mn-lt"/>
                <a:ea typeface="+mn-ea"/>
                <a:cs typeface="+mn-cs"/>
              </a:rPr>
              <a:t>displayGrade</a:t>
            </a:r>
            <a:r>
              <a:rPr lang="en-US" sz="1200" b="0" i="0" u="none" strike="noStrike" kern="1200" baseline="0" dirty="0" smtClean="0">
                <a:solidFill>
                  <a:schemeClr val="tx1"/>
                </a:solidFill>
                <a:latin typeface="+mn-lt"/>
                <a:ea typeface="+mn-ea"/>
                <a:cs typeface="+mn-cs"/>
              </a:rPr>
              <a:t> function, we will not get the results we wish.</a:t>
            </a:r>
            <a:endParaRPr lang="en-US" dirty="0"/>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69</a:t>
            </a:fld>
            <a:endParaRPr lang="en-US" altLang="en-US"/>
          </a:p>
        </p:txBody>
      </p:sp>
    </p:spTree>
    <p:extLst>
      <p:ext uri="{BB962C8B-B14F-4D97-AF65-F5344CB8AC3E}">
        <p14:creationId xmlns:p14="http://schemas.microsoft.com/office/powerpoint/2010/main" val="20680228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smtClean="0">
                <a:solidFill>
                  <a:schemeClr val="tx1"/>
                </a:solidFill>
                <a:latin typeface="+mn-lt"/>
                <a:ea typeface="+mn-ea"/>
                <a:cs typeface="+mn-cs"/>
              </a:rPr>
              <a:t>As you can see from the example output, the </a:t>
            </a:r>
            <a:r>
              <a:rPr lang="en-US" sz="1200" b="0" i="0" u="none" strike="noStrike" kern="1200" baseline="0" dirty="0" err="1" smtClean="0">
                <a:solidFill>
                  <a:schemeClr val="tx1"/>
                </a:solidFill>
                <a:latin typeface="+mn-lt"/>
                <a:ea typeface="+mn-ea"/>
                <a:cs typeface="+mn-cs"/>
              </a:rPr>
              <a:t>getLetterGrade</a:t>
            </a:r>
            <a:r>
              <a:rPr lang="en-US" sz="1200" b="0" i="0" u="none" strike="noStrike" kern="1200" baseline="0" dirty="0" smtClean="0">
                <a:solidFill>
                  <a:schemeClr val="tx1"/>
                </a:solidFill>
                <a:latin typeface="+mn-lt"/>
                <a:ea typeface="+mn-ea"/>
                <a:cs typeface="+mn-cs"/>
              </a:rPr>
              <a:t> member function returned ‘C’ instead of ‘P’. This is because the </a:t>
            </a:r>
            <a:r>
              <a:rPr lang="en-US" sz="1200" b="0" i="0" u="none" strike="noStrike" kern="1200" baseline="0" dirty="0" err="1" smtClean="0">
                <a:solidFill>
                  <a:schemeClr val="tx1"/>
                </a:solidFill>
                <a:latin typeface="+mn-lt"/>
                <a:ea typeface="+mn-ea"/>
                <a:cs typeface="+mn-cs"/>
              </a:rPr>
              <a:t>GradedActivity</a:t>
            </a:r>
            <a:r>
              <a:rPr lang="en-US" sz="1200" b="0" i="0" u="none" strike="noStrike" kern="1200" baseline="0" dirty="0" smtClean="0">
                <a:solidFill>
                  <a:schemeClr val="tx1"/>
                </a:solidFill>
                <a:latin typeface="+mn-lt"/>
                <a:ea typeface="+mn-ea"/>
                <a:cs typeface="+mn-cs"/>
              </a:rPr>
              <a:t> class’s </a:t>
            </a:r>
            <a:r>
              <a:rPr lang="en-US" sz="1200" b="0" i="0" u="none" strike="noStrike" kern="1200" baseline="0" dirty="0" err="1" smtClean="0">
                <a:solidFill>
                  <a:schemeClr val="tx1"/>
                </a:solidFill>
                <a:latin typeface="+mn-lt"/>
                <a:ea typeface="+mn-ea"/>
                <a:cs typeface="+mn-cs"/>
              </a:rPr>
              <a:t>getLetterGrade</a:t>
            </a:r>
            <a:r>
              <a:rPr lang="en-US" sz="1200" b="0" i="0" u="none" strike="noStrike" kern="1200" baseline="0" dirty="0" smtClean="0">
                <a:solidFill>
                  <a:schemeClr val="tx1"/>
                </a:solidFill>
                <a:latin typeface="+mn-lt"/>
                <a:ea typeface="+mn-ea"/>
                <a:cs typeface="+mn-cs"/>
              </a:rPr>
              <a:t> function was executed instead of the </a:t>
            </a:r>
            <a:r>
              <a:rPr lang="en-US" sz="1200" b="0" i="0" u="none" strike="noStrike" kern="1200" baseline="0" dirty="0" err="1" smtClean="0">
                <a:solidFill>
                  <a:schemeClr val="tx1"/>
                </a:solidFill>
                <a:latin typeface="+mn-lt"/>
                <a:ea typeface="+mn-ea"/>
                <a:cs typeface="+mn-cs"/>
              </a:rPr>
              <a:t>PassFailActivity</a:t>
            </a:r>
            <a:r>
              <a:rPr lang="en-US" sz="1200" b="0" i="0" u="none" strike="noStrike" kern="1200" baseline="0" dirty="0" smtClean="0">
                <a:solidFill>
                  <a:schemeClr val="tx1"/>
                </a:solidFill>
                <a:latin typeface="+mn-lt"/>
                <a:ea typeface="+mn-ea"/>
                <a:cs typeface="+mn-cs"/>
              </a:rPr>
              <a:t> class’s version of the function. In PassFailDemo2, C++ decides at compile time which version of the </a:t>
            </a:r>
            <a:r>
              <a:rPr lang="en-US" sz="1200" b="0" i="0" u="none" strike="noStrike" kern="1200" baseline="0" dirty="0" err="1" smtClean="0">
                <a:solidFill>
                  <a:schemeClr val="tx1"/>
                </a:solidFill>
                <a:latin typeface="+mn-lt"/>
                <a:ea typeface="+mn-ea"/>
                <a:cs typeface="+mn-cs"/>
              </a:rPr>
              <a:t>getLetterGrade</a:t>
            </a:r>
            <a:r>
              <a:rPr lang="en-US" sz="1200" b="0" i="0" u="none" strike="noStrike" kern="1200" baseline="0" dirty="0" smtClean="0">
                <a:solidFill>
                  <a:schemeClr val="tx1"/>
                </a:solidFill>
                <a:latin typeface="+mn-lt"/>
                <a:ea typeface="+mn-ea"/>
                <a:cs typeface="+mn-cs"/>
              </a:rPr>
              <a:t> function to execute when it encounters the call to the function in line 35. Even though we passed a </a:t>
            </a:r>
            <a:r>
              <a:rPr lang="en-US" sz="1200" b="0" i="0" u="none" strike="noStrike" kern="1200" baseline="0" dirty="0" err="1" smtClean="0">
                <a:solidFill>
                  <a:schemeClr val="tx1"/>
                </a:solidFill>
                <a:latin typeface="+mn-lt"/>
                <a:ea typeface="+mn-ea"/>
                <a:cs typeface="+mn-cs"/>
              </a:rPr>
              <a:t>PassFailActivity</a:t>
            </a:r>
            <a:r>
              <a:rPr lang="en-US" sz="1200" b="0" i="0" u="none" strike="noStrike" kern="1200" baseline="0" dirty="0" smtClean="0">
                <a:solidFill>
                  <a:schemeClr val="tx1"/>
                </a:solidFill>
                <a:latin typeface="+mn-lt"/>
                <a:ea typeface="+mn-ea"/>
                <a:cs typeface="+mn-cs"/>
              </a:rPr>
              <a:t> object to the </a:t>
            </a:r>
            <a:r>
              <a:rPr lang="en-US" sz="1200" b="0" i="0" u="none" strike="noStrike" kern="1200" baseline="0" dirty="0" err="1" smtClean="0">
                <a:solidFill>
                  <a:schemeClr val="tx1"/>
                </a:solidFill>
                <a:latin typeface="+mn-lt"/>
                <a:ea typeface="+mn-ea"/>
                <a:cs typeface="+mn-cs"/>
              </a:rPr>
              <a:t>displayGrade</a:t>
            </a:r>
            <a:r>
              <a:rPr lang="en-US" sz="1200" b="0" i="0" u="none" strike="noStrike" kern="1200" baseline="0" dirty="0" smtClean="0">
                <a:solidFill>
                  <a:schemeClr val="tx1"/>
                </a:solidFill>
                <a:latin typeface="+mn-lt"/>
                <a:ea typeface="+mn-ea"/>
                <a:cs typeface="+mn-cs"/>
              </a:rPr>
              <a:t> function, the activity parameter in the </a:t>
            </a:r>
            <a:r>
              <a:rPr lang="en-US" sz="1200" b="0" i="0" u="none" strike="noStrike" kern="1200" baseline="0" dirty="0" err="1" smtClean="0">
                <a:solidFill>
                  <a:schemeClr val="tx1"/>
                </a:solidFill>
                <a:latin typeface="+mn-lt"/>
                <a:ea typeface="+mn-ea"/>
                <a:cs typeface="+mn-cs"/>
              </a:rPr>
              <a:t>displayGrade</a:t>
            </a:r>
            <a:r>
              <a:rPr lang="en-US" sz="1200" b="0" i="0" u="none" strike="noStrike" kern="1200" baseline="0" dirty="0" smtClean="0">
                <a:solidFill>
                  <a:schemeClr val="tx1"/>
                </a:solidFill>
                <a:latin typeface="+mn-lt"/>
                <a:ea typeface="+mn-ea"/>
                <a:cs typeface="+mn-cs"/>
              </a:rPr>
              <a:t> function is a </a:t>
            </a:r>
            <a:r>
              <a:rPr lang="en-US" sz="1200" b="0" i="0" u="none" strike="noStrike" kern="1200" baseline="0" dirty="0" err="1" smtClean="0">
                <a:solidFill>
                  <a:schemeClr val="tx1"/>
                </a:solidFill>
                <a:latin typeface="+mn-lt"/>
                <a:ea typeface="+mn-ea"/>
                <a:cs typeface="+mn-cs"/>
              </a:rPr>
              <a:t>GradedActivity</a:t>
            </a:r>
            <a:r>
              <a:rPr lang="en-US" sz="1200" b="0" i="0" u="none" strike="noStrike" kern="1200" baseline="0" dirty="0" smtClean="0">
                <a:solidFill>
                  <a:schemeClr val="tx1"/>
                </a:solidFill>
                <a:latin typeface="+mn-lt"/>
                <a:ea typeface="+mn-ea"/>
                <a:cs typeface="+mn-cs"/>
              </a:rPr>
              <a:t> reference variable.</a:t>
            </a:r>
            <a:endParaRPr lang="en-US" dirty="0" smtClean="0"/>
          </a:p>
          <a:p>
            <a:r>
              <a:rPr lang="en-US" sz="1200" b="0" i="0" u="none" strike="noStrike" kern="1200" baseline="0" dirty="0" smtClean="0">
                <a:solidFill>
                  <a:schemeClr val="tx1"/>
                </a:solidFill>
                <a:latin typeface="+mn-lt"/>
                <a:ea typeface="+mn-ea"/>
                <a:cs typeface="+mn-cs"/>
              </a:rPr>
              <a:t>To remedy this, the </a:t>
            </a:r>
            <a:r>
              <a:rPr lang="en-US" sz="1200" b="0" i="0" u="none" strike="noStrike" kern="1200" baseline="0" dirty="0" err="1" smtClean="0">
                <a:solidFill>
                  <a:schemeClr val="tx1"/>
                </a:solidFill>
                <a:latin typeface="+mn-lt"/>
                <a:ea typeface="+mn-ea"/>
                <a:cs typeface="+mn-cs"/>
              </a:rPr>
              <a:t>getLetterGrade</a:t>
            </a:r>
            <a:r>
              <a:rPr lang="en-US" sz="1200" b="0" i="0" u="none" strike="noStrike" kern="1200" baseline="0" dirty="0" smtClean="0">
                <a:solidFill>
                  <a:schemeClr val="tx1"/>
                </a:solidFill>
                <a:latin typeface="+mn-lt"/>
                <a:ea typeface="+mn-ea"/>
                <a:cs typeface="+mn-cs"/>
              </a:rPr>
              <a:t> function can be made </a:t>
            </a:r>
            <a:r>
              <a:rPr lang="en-US" sz="1200" b="0" i="1" u="none" strike="noStrike" kern="1200" baseline="0" dirty="0" smtClean="0">
                <a:solidFill>
                  <a:schemeClr val="tx1"/>
                </a:solidFill>
                <a:latin typeface="+mn-lt"/>
                <a:ea typeface="+mn-ea"/>
                <a:cs typeface="+mn-cs"/>
              </a:rPr>
              <a:t>virtual </a:t>
            </a:r>
            <a:r>
              <a:rPr lang="en-US" sz="1200" b="0" i="0" u="none" strike="noStrike" kern="1200" baseline="0" dirty="0" smtClean="0">
                <a:solidFill>
                  <a:schemeClr val="tx1"/>
                </a:solidFill>
                <a:latin typeface="+mn-lt"/>
                <a:ea typeface="+mn-ea"/>
                <a:cs typeface="+mn-cs"/>
              </a:rPr>
              <a:t>. A </a:t>
            </a:r>
            <a:r>
              <a:rPr lang="en-US" sz="1200" b="0" i="1" u="none" strike="noStrike" kern="1200" baseline="0" dirty="0" smtClean="0">
                <a:solidFill>
                  <a:schemeClr val="tx1"/>
                </a:solidFill>
                <a:latin typeface="+mn-lt"/>
                <a:ea typeface="+mn-ea"/>
                <a:cs typeface="+mn-cs"/>
              </a:rPr>
              <a:t>virtual function </a:t>
            </a:r>
            <a:r>
              <a:rPr lang="en-US" sz="1200" b="0" i="0" u="none" strike="noStrike" kern="1200" baseline="0" dirty="0" smtClean="0">
                <a:solidFill>
                  <a:schemeClr val="tx1"/>
                </a:solidFill>
                <a:latin typeface="+mn-lt"/>
                <a:ea typeface="+mn-ea"/>
                <a:cs typeface="+mn-cs"/>
              </a:rPr>
              <a:t>is a member function that is dynamically bound to function calls.</a:t>
            </a:r>
            <a:endParaRPr lang="en-US" dirty="0"/>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70</a:t>
            </a:fld>
            <a:endParaRPr lang="en-US" altLang="en-US"/>
          </a:p>
        </p:txBody>
      </p:sp>
    </p:spTree>
    <p:extLst>
      <p:ext uri="{BB962C8B-B14F-4D97-AF65-F5344CB8AC3E}">
        <p14:creationId xmlns:p14="http://schemas.microsoft.com/office/powerpoint/2010/main" val="18065459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 </a:t>
            </a:r>
            <a:r>
              <a:rPr lang="en-US" sz="1200" b="0" i="1" u="none" strike="noStrike" kern="1200" baseline="0" dirty="0" smtClean="0">
                <a:solidFill>
                  <a:schemeClr val="tx1"/>
                </a:solidFill>
                <a:latin typeface="+mn-lt"/>
                <a:ea typeface="+mn-ea"/>
                <a:cs typeface="+mn-cs"/>
              </a:rPr>
              <a:t>dynamic binding </a:t>
            </a:r>
            <a:r>
              <a:rPr lang="en-US" sz="1200" b="0" i="0" u="none" strike="noStrike" kern="1200" baseline="0" dirty="0" smtClean="0">
                <a:solidFill>
                  <a:schemeClr val="tx1"/>
                </a:solidFill>
                <a:latin typeface="+mn-lt"/>
                <a:ea typeface="+mn-ea"/>
                <a:cs typeface="+mn-cs"/>
              </a:rPr>
              <a:t>, C++ determines which function to call at runtime, depending on the type of the object responsible for the call. If a </a:t>
            </a:r>
            <a:r>
              <a:rPr lang="en-US" sz="1200" b="0" i="0" u="none" strike="noStrike" kern="1200" baseline="0" dirty="0" err="1" smtClean="0">
                <a:solidFill>
                  <a:schemeClr val="tx1"/>
                </a:solidFill>
                <a:latin typeface="+mn-lt"/>
                <a:ea typeface="+mn-ea"/>
                <a:cs typeface="+mn-cs"/>
              </a:rPr>
              <a:t>GradedActivity</a:t>
            </a:r>
            <a:r>
              <a:rPr lang="en-US" sz="1200" b="0" i="0" u="none" strike="noStrike" kern="1200" baseline="0" dirty="0" smtClean="0">
                <a:solidFill>
                  <a:schemeClr val="tx1"/>
                </a:solidFill>
                <a:latin typeface="+mn-lt"/>
                <a:ea typeface="+mn-ea"/>
                <a:cs typeface="+mn-cs"/>
              </a:rPr>
              <a:t> object is responsible for the call, C++ will execute the </a:t>
            </a:r>
            <a:r>
              <a:rPr lang="en-US" sz="1200" b="0" i="0" u="none" strike="noStrike" kern="1200" baseline="0" dirty="0" err="1" smtClean="0">
                <a:solidFill>
                  <a:schemeClr val="tx1"/>
                </a:solidFill>
                <a:latin typeface="+mn-lt"/>
                <a:ea typeface="+mn-ea"/>
                <a:cs typeface="+mn-cs"/>
              </a:rPr>
              <a:t>GradedActivity</a:t>
            </a:r>
            <a:r>
              <a:rPr lang="en-US" sz="1200" b="0" i="0" u="none" strike="noStrike" kern="1200" baseline="0" dirty="0" smtClean="0">
                <a:solidFill>
                  <a:schemeClr val="tx1"/>
                </a:solidFill>
                <a:latin typeface="+mn-lt"/>
                <a:ea typeface="+mn-ea"/>
                <a:cs typeface="+mn-cs"/>
              </a:rPr>
              <a:t>::</a:t>
            </a:r>
            <a:r>
              <a:rPr lang="en-US" sz="1200" b="0" i="0" u="none" strike="noStrike" kern="1200" baseline="0" dirty="0" err="1" smtClean="0">
                <a:solidFill>
                  <a:schemeClr val="tx1"/>
                </a:solidFill>
                <a:latin typeface="+mn-lt"/>
                <a:ea typeface="+mn-ea"/>
                <a:cs typeface="+mn-cs"/>
              </a:rPr>
              <a:t>getLetterGrade</a:t>
            </a:r>
            <a:r>
              <a:rPr lang="en-US" sz="1200" b="0" i="0" u="none" strike="noStrike" kern="1200" baseline="0" dirty="0" smtClean="0">
                <a:solidFill>
                  <a:schemeClr val="tx1"/>
                </a:solidFill>
                <a:latin typeface="+mn-lt"/>
                <a:ea typeface="+mn-ea"/>
                <a:cs typeface="+mn-cs"/>
              </a:rPr>
              <a:t> function. If a </a:t>
            </a:r>
            <a:r>
              <a:rPr lang="en-US" sz="1200" b="0" i="0" u="none" strike="noStrike" kern="1200" baseline="0" dirty="0" err="1" smtClean="0">
                <a:solidFill>
                  <a:schemeClr val="tx1"/>
                </a:solidFill>
                <a:latin typeface="+mn-lt"/>
                <a:ea typeface="+mn-ea"/>
                <a:cs typeface="+mn-cs"/>
              </a:rPr>
              <a:t>PassFailActivity</a:t>
            </a:r>
            <a:r>
              <a:rPr lang="en-US" sz="1200" b="0" i="0" u="none" strike="noStrike" kern="1200" baseline="0" dirty="0" smtClean="0">
                <a:solidFill>
                  <a:schemeClr val="tx1"/>
                </a:solidFill>
                <a:latin typeface="+mn-lt"/>
                <a:ea typeface="+mn-ea"/>
                <a:cs typeface="+mn-cs"/>
              </a:rPr>
              <a:t> object is responsible for the call, C++ will execute the </a:t>
            </a:r>
            <a:r>
              <a:rPr lang="en-US" sz="1200" b="0" i="0" u="none" strike="noStrike" kern="1200" baseline="0" dirty="0" err="1" smtClean="0">
                <a:solidFill>
                  <a:schemeClr val="tx1"/>
                </a:solidFill>
                <a:latin typeface="+mn-lt"/>
                <a:ea typeface="+mn-ea"/>
                <a:cs typeface="+mn-cs"/>
              </a:rPr>
              <a:t>PassFailActivity</a:t>
            </a:r>
            <a:r>
              <a:rPr lang="en-US" sz="1200" b="0" i="0" u="none" strike="noStrike" kern="1200" baseline="0" dirty="0" smtClean="0">
                <a:solidFill>
                  <a:schemeClr val="tx1"/>
                </a:solidFill>
                <a:latin typeface="+mn-lt"/>
                <a:ea typeface="+mn-ea"/>
                <a:cs typeface="+mn-cs"/>
              </a:rPr>
              <a:t>::</a:t>
            </a:r>
            <a:r>
              <a:rPr lang="en-US" sz="1200" b="0" i="0" u="none" strike="noStrike" kern="1200" baseline="0" dirty="0" err="1" smtClean="0">
                <a:solidFill>
                  <a:schemeClr val="tx1"/>
                </a:solidFill>
                <a:latin typeface="+mn-lt"/>
                <a:ea typeface="+mn-ea"/>
                <a:cs typeface="+mn-cs"/>
              </a:rPr>
              <a:t>getLetterGrade</a:t>
            </a:r>
            <a:r>
              <a:rPr lang="en-US" sz="1200" b="0" i="0" u="none" strike="noStrike" kern="1200" baseline="0" dirty="0" smtClean="0">
                <a:solidFill>
                  <a:schemeClr val="tx1"/>
                </a:solidFill>
                <a:latin typeface="+mn-lt"/>
                <a:ea typeface="+mn-ea"/>
                <a:cs typeface="+mn-cs"/>
              </a:rPr>
              <a:t> function.</a:t>
            </a:r>
            <a:endParaRPr lang="en-US" dirty="0"/>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71</a:t>
            </a:fld>
            <a:endParaRPr lang="en-US" altLang="en-US"/>
          </a:p>
        </p:txBody>
      </p:sp>
    </p:spTree>
    <p:extLst>
      <p:ext uri="{BB962C8B-B14F-4D97-AF65-F5344CB8AC3E}">
        <p14:creationId xmlns:p14="http://schemas.microsoft.com/office/powerpoint/2010/main" val="14710800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Virtual functions are declared by placing the key word virtual before the return type in the base class’s function declaration, such as</a:t>
            </a:r>
          </a:p>
          <a:p>
            <a:r>
              <a:rPr lang="en-US" sz="1200" b="0" i="0" u="none" strike="noStrike" kern="1200" baseline="0" dirty="0" smtClean="0">
                <a:solidFill>
                  <a:schemeClr val="tx1"/>
                </a:solidFill>
                <a:latin typeface="+mn-lt"/>
                <a:ea typeface="+mn-ea"/>
                <a:cs typeface="+mn-cs"/>
              </a:rPr>
              <a:t>virtual char </a:t>
            </a:r>
            <a:r>
              <a:rPr lang="en-US" sz="1200" b="0" i="0" u="none" strike="noStrike" kern="1200" baseline="0" dirty="0" err="1" smtClean="0">
                <a:solidFill>
                  <a:schemeClr val="tx1"/>
                </a:solidFill>
                <a:latin typeface="+mn-lt"/>
                <a:ea typeface="+mn-ea"/>
                <a:cs typeface="+mn-cs"/>
              </a:rPr>
              <a:t>getLetterGrade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const</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This declaration tells the compiler to expect </a:t>
            </a:r>
            <a:r>
              <a:rPr lang="en-US" sz="1200" b="0" i="0" u="none" strike="noStrike" kern="1200" baseline="0" dirty="0" err="1" smtClean="0">
                <a:solidFill>
                  <a:schemeClr val="tx1"/>
                </a:solidFill>
                <a:latin typeface="+mn-lt"/>
                <a:ea typeface="+mn-ea"/>
                <a:cs typeface="+mn-cs"/>
              </a:rPr>
              <a:t>getLetterGrade</a:t>
            </a:r>
            <a:r>
              <a:rPr lang="en-US" sz="1200" b="0" i="0" u="none" strike="noStrike" kern="1200" baseline="0" dirty="0" smtClean="0">
                <a:solidFill>
                  <a:schemeClr val="tx1"/>
                </a:solidFill>
                <a:latin typeface="+mn-lt"/>
                <a:ea typeface="+mn-ea"/>
                <a:cs typeface="+mn-cs"/>
              </a:rPr>
              <a:t> to be redefined in a derived class. The compiler does not bind calls to the function with the actual function. Instead, it allows the program to bind calls, at runtime, to the version of the function that belongs to the same class as the object responsible for the call.</a:t>
            </a:r>
            <a:endParaRPr lang="en-US" dirty="0"/>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72</a:t>
            </a:fld>
            <a:endParaRPr lang="en-US" altLang="en-US"/>
          </a:p>
        </p:txBody>
      </p:sp>
    </p:spTree>
    <p:extLst>
      <p:ext uri="{BB962C8B-B14F-4D97-AF65-F5344CB8AC3E}">
        <p14:creationId xmlns:p14="http://schemas.microsoft.com/office/powerpoint/2010/main" val="14342174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NOTE: </a:t>
            </a:r>
            <a:r>
              <a:rPr lang="en-US" sz="1200" b="0" i="0" u="none" strike="noStrike" kern="1200" baseline="0" dirty="0" smtClean="0">
                <a:solidFill>
                  <a:schemeClr val="tx1"/>
                </a:solidFill>
                <a:latin typeface="+mn-lt"/>
                <a:ea typeface="+mn-ea"/>
                <a:cs typeface="+mn-cs"/>
              </a:rPr>
              <a:t>You place the virtual key word only in the function’s declaration or prototype. If the function is defined outside the class, you do not place the virtual key word in the function header. (The code is stored on </a:t>
            </a:r>
            <a:r>
              <a:rPr lang="en-US" sz="1200" b="0" i="0" u="none" strike="noStrike" kern="1200" baseline="0" dirty="0" err="1" smtClean="0">
                <a:solidFill>
                  <a:schemeClr val="tx1"/>
                </a:solidFill>
                <a:latin typeface="+mn-lt"/>
                <a:ea typeface="+mn-ea"/>
                <a:cs typeface="+mn-cs"/>
              </a:rPr>
              <a:t>github</a:t>
            </a:r>
            <a:r>
              <a:rPr lang="en-US" sz="1200" b="0" i="0" u="none" strike="noStrike" kern="1200" baseline="0" dirty="0" smtClean="0">
                <a:solidFill>
                  <a:schemeClr val="tx1"/>
                </a:solidFill>
                <a:latin typeface="+mn-lt"/>
                <a:ea typeface="+mn-ea"/>
                <a:cs typeface="+mn-cs"/>
              </a:rPr>
              <a:t> under Inheritance/</a:t>
            </a:r>
            <a:r>
              <a:rPr lang="en-US" sz="1200" b="0" i="0" u="none" strike="noStrike" kern="1200" baseline="0" dirty="0" err="1" smtClean="0">
                <a:solidFill>
                  <a:schemeClr val="tx1"/>
                </a:solidFill>
                <a:latin typeface="+mn-lt"/>
                <a:ea typeface="+mn-ea"/>
                <a:cs typeface="+mn-cs"/>
              </a:rPr>
              <a:t>GradedActivity</a:t>
            </a:r>
            <a:r>
              <a:rPr lang="en-US" sz="1200" b="0" i="0" u="none" strike="noStrike" kern="1200" baseline="0" dirty="0" smtClean="0">
                <a:solidFill>
                  <a:schemeClr val="tx1"/>
                </a:solidFill>
                <a:latin typeface="+mn-lt"/>
                <a:ea typeface="+mn-ea"/>
                <a:cs typeface="+mn-cs"/>
              </a:rPr>
              <a:t> Version 3)</a:t>
            </a:r>
            <a:br>
              <a:rPr lang="en-US" sz="1200" b="0" i="0" u="none" strike="noStrike" kern="1200" baseline="0" dirty="0" smtClean="0">
                <a:solidFill>
                  <a:schemeClr val="tx1"/>
                </a:solidFill>
                <a:latin typeface="+mn-lt"/>
                <a:ea typeface="+mn-ea"/>
                <a:cs typeface="+mn-cs"/>
              </a:rPr>
            </a:br>
            <a:r>
              <a:rPr lang="en-US" sz="1200" b="0" i="0" u="none" strike="noStrike" kern="1200" baseline="0" dirty="0" smtClean="0">
                <a:solidFill>
                  <a:schemeClr val="tx1"/>
                </a:solidFill>
                <a:latin typeface="+mn-lt"/>
                <a:ea typeface="+mn-ea"/>
                <a:cs typeface="+mn-cs"/>
              </a:rPr>
              <a:t>The only change we have made to this class is to declare </a:t>
            </a:r>
            <a:r>
              <a:rPr lang="en-US" sz="1200" b="0" i="0" u="none" strike="noStrike" kern="1200" baseline="0" dirty="0" err="1" smtClean="0">
                <a:solidFill>
                  <a:schemeClr val="tx1"/>
                </a:solidFill>
                <a:latin typeface="+mn-lt"/>
                <a:ea typeface="+mn-ea"/>
                <a:cs typeface="+mn-cs"/>
              </a:rPr>
              <a:t>getLetterGrade</a:t>
            </a:r>
            <a:r>
              <a:rPr lang="en-US" sz="1200" b="0" i="0" u="none" strike="noStrike" kern="1200" baseline="0" dirty="0" smtClean="0">
                <a:solidFill>
                  <a:schemeClr val="tx1"/>
                </a:solidFill>
                <a:latin typeface="+mn-lt"/>
                <a:ea typeface="+mn-ea"/>
                <a:cs typeface="+mn-cs"/>
              </a:rPr>
              <a:t> as virtual in line 27. This tells the compiler not to bind calls to </a:t>
            </a:r>
            <a:r>
              <a:rPr lang="en-US" sz="1200" b="0" i="0" u="none" strike="noStrike" kern="1200" baseline="0" dirty="0" err="1" smtClean="0">
                <a:solidFill>
                  <a:schemeClr val="tx1"/>
                </a:solidFill>
                <a:latin typeface="+mn-lt"/>
                <a:ea typeface="+mn-ea"/>
                <a:cs typeface="+mn-cs"/>
              </a:rPr>
              <a:t>getLetterGrade</a:t>
            </a:r>
            <a:r>
              <a:rPr lang="en-US" sz="1200" b="0" i="0" u="none" strike="noStrike" kern="1200" baseline="0" dirty="0" smtClean="0">
                <a:solidFill>
                  <a:schemeClr val="tx1"/>
                </a:solidFill>
                <a:latin typeface="+mn-lt"/>
                <a:ea typeface="+mn-ea"/>
                <a:cs typeface="+mn-cs"/>
              </a:rPr>
              <a:t> with the function at compile time. Instead, calls to the function will be bound dynamically to the function at runtime.</a:t>
            </a:r>
            <a:endParaRPr lang="en-US" dirty="0"/>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73</a:t>
            </a:fld>
            <a:endParaRPr lang="en-US" altLang="en-US"/>
          </a:p>
        </p:txBody>
      </p:sp>
    </p:spTree>
    <p:extLst>
      <p:ext uri="{BB962C8B-B14F-4D97-AF65-F5344CB8AC3E}">
        <p14:creationId xmlns:p14="http://schemas.microsoft.com/office/powerpoint/2010/main" val="42044346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Now that the </a:t>
            </a:r>
            <a:r>
              <a:rPr lang="en-US" sz="1200" b="0" i="0" u="none" strike="noStrike" kern="1200" baseline="0" dirty="0" err="1" smtClean="0">
                <a:solidFill>
                  <a:schemeClr val="tx1"/>
                </a:solidFill>
                <a:latin typeface="+mn-lt"/>
                <a:ea typeface="+mn-ea"/>
                <a:cs typeface="+mn-cs"/>
              </a:rPr>
              <a:t>getLetterGrade</a:t>
            </a:r>
            <a:r>
              <a:rPr lang="en-US" sz="1200" b="0" i="0" u="none" strike="noStrike" kern="1200" baseline="0" dirty="0" smtClean="0">
                <a:solidFill>
                  <a:schemeClr val="tx1"/>
                </a:solidFill>
                <a:latin typeface="+mn-lt"/>
                <a:ea typeface="+mn-ea"/>
                <a:cs typeface="+mn-cs"/>
              </a:rPr>
              <a:t> function is declared virtual , the program works properly. This type of behavior is known as polymorphism.</a:t>
            </a:r>
            <a:endParaRPr lang="en-US" dirty="0"/>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74</a:t>
            </a:fld>
            <a:endParaRPr lang="en-US" altLang="en-US"/>
          </a:p>
        </p:txBody>
      </p:sp>
    </p:spTree>
    <p:extLst>
      <p:ext uri="{BB962C8B-B14F-4D97-AF65-F5344CB8AC3E}">
        <p14:creationId xmlns:p14="http://schemas.microsoft.com/office/powerpoint/2010/main" val="1829191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a:t>
            </a:r>
            <a:r>
              <a:rPr lang="en-US" sz="1200" b="0" i="0" u="none" strike="noStrike" kern="1200" baseline="0" dirty="0" err="1" smtClean="0">
                <a:solidFill>
                  <a:schemeClr val="tx1"/>
                </a:solidFill>
                <a:latin typeface="+mn-lt"/>
                <a:ea typeface="+mn-ea"/>
                <a:cs typeface="+mn-cs"/>
              </a:rPr>
              <a:t>displayGrade</a:t>
            </a:r>
            <a:r>
              <a:rPr lang="en-US" sz="1200" b="0" i="0" u="none" strike="noStrike" kern="1200" baseline="0" dirty="0" smtClean="0">
                <a:solidFill>
                  <a:schemeClr val="tx1"/>
                </a:solidFill>
                <a:latin typeface="+mn-lt"/>
                <a:ea typeface="+mn-ea"/>
                <a:cs typeface="+mn-cs"/>
              </a:rPr>
              <a:t> function in </a:t>
            </a:r>
            <a:r>
              <a:rPr lang="en-US" sz="1200" b="0" i="0" u="none" strike="noStrike" kern="1200" baseline="0" dirty="0" err="1" smtClean="0">
                <a:solidFill>
                  <a:schemeClr val="tx1"/>
                </a:solidFill>
                <a:latin typeface="+mn-lt"/>
                <a:ea typeface="+mn-ea"/>
                <a:cs typeface="+mn-cs"/>
              </a:rPr>
              <a:t>PassFailDemo</a:t>
            </a:r>
            <a:r>
              <a:rPr lang="en-US" sz="1200" b="0" i="0" u="none" strike="noStrike" kern="1200" baseline="0" dirty="0" smtClean="0">
                <a:solidFill>
                  <a:schemeClr val="tx1"/>
                </a:solidFill>
                <a:latin typeface="+mn-lt"/>
                <a:ea typeface="+mn-ea"/>
                <a:cs typeface="+mn-cs"/>
              </a:rPr>
              <a:t> uses a </a:t>
            </a:r>
            <a:r>
              <a:rPr lang="en-US" sz="1200" b="0" i="0" u="none" strike="noStrike" kern="1200" baseline="0" dirty="0" err="1" smtClean="0">
                <a:solidFill>
                  <a:schemeClr val="tx1"/>
                </a:solidFill>
                <a:latin typeface="+mn-lt"/>
                <a:ea typeface="+mn-ea"/>
                <a:cs typeface="+mn-cs"/>
              </a:rPr>
              <a:t>GradedActivity</a:t>
            </a:r>
            <a:r>
              <a:rPr lang="en-US" sz="1200" b="0" i="0" u="none" strike="noStrike" kern="1200" baseline="0" dirty="0" smtClean="0">
                <a:solidFill>
                  <a:schemeClr val="tx1"/>
                </a:solidFill>
                <a:latin typeface="+mn-lt"/>
                <a:ea typeface="+mn-ea"/>
                <a:cs typeface="+mn-cs"/>
              </a:rPr>
              <a:t> reference variable as its parameter. When we call the function, we pass an object by reference. Polymorphic behavior is not possible when an object is passed by value, however.</a:t>
            </a:r>
            <a:endParaRPr lang="en-US" dirty="0"/>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75</a:t>
            </a:fld>
            <a:endParaRPr lang="en-US" altLang="en-US"/>
          </a:p>
        </p:txBody>
      </p:sp>
    </p:spTree>
    <p:extLst>
      <p:ext uri="{BB962C8B-B14F-4D97-AF65-F5344CB8AC3E}">
        <p14:creationId xmlns:p14="http://schemas.microsoft.com/office/powerpoint/2010/main" val="48538461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7B3E9C3-9027-4BAD-9C26-D4128ACFF957}" type="slidenum">
              <a:rPr lang="en-CA" altLang="en-US" smtClean="0"/>
              <a:pPr/>
              <a:t>76</a:t>
            </a:fld>
            <a:endParaRPr lang="en-CA" altLang="en-US" smtClean="0"/>
          </a:p>
        </p:txBody>
      </p:sp>
      <p:sp>
        <p:nvSpPr>
          <p:cNvPr id="65539" name="Rectangle 2"/>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b="0" i="0" u="none" strike="noStrike" kern="1200" baseline="0" dirty="0" smtClean="0">
                <a:solidFill>
                  <a:schemeClr val="tx1"/>
                </a:solidFill>
                <a:latin typeface="+mn-lt"/>
                <a:ea typeface="+mn-ea"/>
                <a:cs typeface="+mn-cs"/>
              </a:rPr>
              <a:t>Pointers to a base class may be assigned the address of a derived class object. For example, look at the following code:</a:t>
            </a:r>
          </a:p>
          <a:p>
            <a:r>
              <a:rPr lang="en-US" sz="1200" b="0" i="0" u="none" strike="noStrike" kern="1200" baseline="0" dirty="0" err="1" smtClean="0">
                <a:solidFill>
                  <a:schemeClr val="tx1"/>
                </a:solidFill>
                <a:latin typeface="+mn-lt"/>
                <a:ea typeface="+mn-ea"/>
                <a:cs typeface="+mn-cs"/>
              </a:rPr>
              <a:t>GradedActivity</a:t>
            </a:r>
            <a:r>
              <a:rPr lang="en-US" sz="1200" b="0" i="0" u="none" strike="noStrike" kern="1200" baseline="0" dirty="0" smtClean="0">
                <a:solidFill>
                  <a:schemeClr val="tx1"/>
                </a:solidFill>
                <a:latin typeface="+mn-lt"/>
                <a:ea typeface="+mn-ea"/>
                <a:cs typeface="+mn-cs"/>
              </a:rPr>
              <a:t> *exam = new </a:t>
            </a:r>
            <a:r>
              <a:rPr lang="en-US" sz="1200" b="0" i="0" u="none" strike="noStrike" kern="1200" baseline="0" dirty="0" err="1" smtClean="0">
                <a:solidFill>
                  <a:schemeClr val="tx1"/>
                </a:solidFill>
                <a:latin typeface="+mn-lt"/>
                <a:ea typeface="+mn-ea"/>
                <a:cs typeface="+mn-cs"/>
              </a:rPr>
              <a:t>PassFailExam</a:t>
            </a:r>
            <a:r>
              <a:rPr lang="en-US" sz="1200" b="0" i="0" u="none" strike="noStrike" kern="1200" baseline="0" dirty="0" smtClean="0">
                <a:solidFill>
                  <a:schemeClr val="tx1"/>
                </a:solidFill>
                <a:latin typeface="+mn-lt"/>
                <a:ea typeface="+mn-ea"/>
                <a:cs typeface="+mn-cs"/>
              </a:rPr>
              <a:t>(100, 25, 70.0);</a:t>
            </a:r>
          </a:p>
          <a:p>
            <a:r>
              <a:rPr lang="en-US" sz="1200" b="0" i="0" u="none" strike="noStrike" kern="1200" baseline="0" dirty="0" smtClean="0">
                <a:solidFill>
                  <a:schemeClr val="tx1"/>
                </a:solidFill>
                <a:latin typeface="+mn-lt"/>
                <a:ea typeface="+mn-ea"/>
                <a:cs typeface="+mn-cs"/>
              </a:rPr>
              <a:t>This statement dynamically allocates a </a:t>
            </a:r>
            <a:r>
              <a:rPr lang="en-US" sz="1200" b="0" i="0" u="none" strike="noStrike" kern="1200" baseline="0" dirty="0" err="1" smtClean="0">
                <a:solidFill>
                  <a:schemeClr val="tx1"/>
                </a:solidFill>
                <a:latin typeface="+mn-lt"/>
                <a:ea typeface="+mn-ea"/>
                <a:cs typeface="+mn-cs"/>
              </a:rPr>
              <a:t>PassFailExam</a:t>
            </a:r>
            <a:r>
              <a:rPr lang="en-US" sz="1200" b="0" i="0" u="none" strike="noStrike" kern="1200" baseline="0" dirty="0" smtClean="0">
                <a:solidFill>
                  <a:schemeClr val="tx1"/>
                </a:solidFill>
                <a:latin typeface="+mn-lt"/>
                <a:ea typeface="+mn-ea"/>
                <a:cs typeface="+mn-cs"/>
              </a:rPr>
              <a:t> object and assigns its address to exam , which is a </a:t>
            </a:r>
            <a:r>
              <a:rPr lang="en-US" sz="1200" b="0" i="0" u="none" strike="noStrike" kern="1200" baseline="0" dirty="0" err="1" smtClean="0">
                <a:solidFill>
                  <a:schemeClr val="tx1"/>
                </a:solidFill>
                <a:latin typeface="+mn-lt"/>
                <a:ea typeface="+mn-ea"/>
                <a:cs typeface="+mn-cs"/>
              </a:rPr>
              <a:t>GradedActivity</a:t>
            </a:r>
            <a:r>
              <a:rPr lang="en-US" sz="1200" b="0" i="0" u="none" strike="noStrike" kern="1200" baseline="0" dirty="0" smtClean="0">
                <a:solidFill>
                  <a:schemeClr val="tx1"/>
                </a:solidFill>
                <a:latin typeface="+mn-lt"/>
                <a:ea typeface="+mn-ea"/>
                <a:cs typeface="+mn-cs"/>
              </a:rPr>
              <a:t> pointer. We can then use the exam pointer to call member functions, as shown here:</a:t>
            </a:r>
          </a:p>
          <a:p>
            <a:r>
              <a:rPr lang="en-US" sz="1200" b="0" i="0" u="none" strike="noStrike" kern="1200" baseline="0" dirty="0" err="1" smtClean="0">
                <a:solidFill>
                  <a:schemeClr val="tx1"/>
                </a:solidFill>
                <a:latin typeface="+mn-lt"/>
                <a:ea typeface="+mn-ea"/>
                <a:cs typeface="+mn-cs"/>
              </a:rPr>
              <a:t>cout</a:t>
            </a:r>
            <a:r>
              <a:rPr lang="en-US" sz="1200" b="0" i="0" u="none" strike="noStrike" kern="1200" baseline="0" dirty="0" smtClean="0">
                <a:solidFill>
                  <a:schemeClr val="tx1"/>
                </a:solidFill>
                <a:latin typeface="+mn-lt"/>
                <a:ea typeface="+mn-ea"/>
                <a:cs typeface="+mn-cs"/>
              </a:rPr>
              <a:t> &lt;&lt; exam-&gt;</a:t>
            </a:r>
            <a:r>
              <a:rPr lang="en-US" sz="1200" b="0" i="0" u="none" strike="noStrike" kern="1200" baseline="0" dirty="0" err="1" smtClean="0">
                <a:solidFill>
                  <a:schemeClr val="tx1"/>
                </a:solidFill>
                <a:latin typeface="+mn-lt"/>
                <a:ea typeface="+mn-ea"/>
                <a:cs typeface="+mn-cs"/>
              </a:rPr>
              <a:t>getScore</a:t>
            </a:r>
            <a:r>
              <a:rPr lang="en-US" sz="1200" b="0" i="0" u="none" strike="noStrike" kern="1200" baseline="0" dirty="0" smtClean="0">
                <a:solidFill>
                  <a:schemeClr val="tx1"/>
                </a:solidFill>
                <a:latin typeface="+mn-lt"/>
                <a:ea typeface="+mn-ea"/>
                <a:cs typeface="+mn-cs"/>
              </a:rPr>
              <a:t>() &lt;&lt; </a:t>
            </a:r>
            <a:r>
              <a:rPr lang="en-US" sz="1200" b="0" i="0" u="none" strike="noStrike" kern="1200" baseline="0" dirty="0" err="1" smtClean="0">
                <a:solidFill>
                  <a:schemeClr val="tx1"/>
                </a:solidFill>
                <a:latin typeface="+mn-lt"/>
                <a:ea typeface="+mn-ea"/>
                <a:cs typeface="+mn-cs"/>
              </a:rPr>
              <a:t>endl</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err="1" smtClean="0">
                <a:solidFill>
                  <a:schemeClr val="tx1"/>
                </a:solidFill>
                <a:latin typeface="+mn-lt"/>
                <a:ea typeface="+mn-ea"/>
                <a:cs typeface="+mn-cs"/>
              </a:rPr>
              <a:t>cout</a:t>
            </a:r>
            <a:r>
              <a:rPr lang="en-US" sz="1200" b="0" i="0" u="none" strike="noStrike" kern="1200" baseline="0" dirty="0" smtClean="0">
                <a:solidFill>
                  <a:schemeClr val="tx1"/>
                </a:solidFill>
                <a:latin typeface="+mn-lt"/>
                <a:ea typeface="+mn-ea"/>
                <a:cs typeface="+mn-cs"/>
              </a:rPr>
              <a:t> &lt;&lt; exam-&gt;</a:t>
            </a:r>
            <a:r>
              <a:rPr lang="en-US" sz="1200" b="0" i="0" u="none" strike="noStrike" kern="1200" baseline="0" dirty="0" err="1" smtClean="0">
                <a:solidFill>
                  <a:schemeClr val="tx1"/>
                </a:solidFill>
                <a:latin typeface="+mn-lt"/>
                <a:ea typeface="+mn-ea"/>
                <a:cs typeface="+mn-cs"/>
              </a:rPr>
              <a:t>getLetterGrade</a:t>
            </a:r>
            <a:r>
              <a:rPr lang="en-US" sz="1200" b="0" i="0" u="none" strike="noStrike" kern="1200" baseline="0" dirty="0" smtClean="0">
                <a:solidFill>
                  <a:schemeClr val="tx1"/>
                </a:solidFill>
                <a:latin typeface="+mn-lt"/>
                <a:ea typeface="+mn-ea"/>
                <a:cs typeface="+mn-cs"/>
              </a:rPr>
              <a:t>() &lt;&lt; </a:t>
            </a:r>
            <a:r>
              <a:rPr lang="en-US" sz="1200" b="0" i="0" u="none" strike="noStrike" kern="1200" baseline="0" dirty="0" err="1" smtClean="0">
                <a:solidFill>
                  <a:schemeClr val="tx1"/>
                </a:solidFill>
                <a:latin typeface="+mn-lt"/>
                <a:ea typeface="+mn-ea"/>
                <a:cs typeface="+mn-cs"/>
              </a:rPr>
              <a:t>endl</a:t>
            </a:r>
            <a:r>
              <a:rPr lang="en-US" sz="1200" b="0" i="0" u="none" strike="noStrike" kern="1200" baseline="0" dirty="0" smtClean="0">
                <a:solidFill>
                  <a:schemeClr val="tx1"/>
                </a:solidFill>
                <a:latin typeface="+mn-lt"/>
                <a:ea typeface="+mn-ea"/>
                <a:cs typeface="+mn-cs"/>
              </a:rPr>
              <a:t>;</a:t>
            </a:r>
            <a:endParaRPr lang="en-US" altLang="en-US" dirty="0" smtClean="0"/>
          </a:p>
        </p:txBody>
      </p:sp>
    </p:spTree>
    <p:extLst>
      <p:ext uri="{BB962C8B-B14F-4D97-AF65-F5344CB8AC3E}">
        <p14:creationId xmlns:p14="http://schemas.microsoft.com/office/powerpoint/2010/main" val="389072387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3A2EBB7-722F-48E8-A65D-A4FA77780546}" type="slidenum">
              <a:rPr lang="en-CA" altLang="en-US" smtClean="0"/>
              <a:pPr/>
              <a:t>77</a:t>
            </a:fld>
            <a:endParaRPr lang="en-CA" altLang="en-US"/>
          </a:p>
        </p:txBody>
      </p:sp>
      <p:sp>
        <p:nvSpPr>
          <p:cNvPr id="67587"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b="0" i="0" u="none" strike="noStrike" kern="1200" baseline="0" dirty="0" smtClean="0">
                <a:solidFill>
                  <a:schemeClr val="tx1"/>
                </a:solidFill>
                <a:latin typeface="+mn-lt"/>
                <a:ea typeface="+mn-ea"/>
                <a:cs typeface="+mn-cs"/>
              </a:rPr>
              <a:t>Although a base class pointer can reference objects of any class that derives from the base class, there are limits to what the pointer can do with those objects. Recall that the </a:t>
            </a:r>
            <a:r>
              <a:rPr lang="en-US" sz="1200" b="0" i="0" u="none" strike="noStrike" kern="1200" baseline="0" dirty="0" err="1" smtClean="0">
                <a:solidFill>
                  <a:schemeClr val="tx1"/>
                </a:solidFill>
                <a:latin typeface="+mn-lt"/>
                <a:ea typeface="+mn-ea"/>
                <a:cs typeface="+mn-cs"/>
              </a:rPr>
              <a:t>GradedActivity</a:t>
            </a:r>
            <a:r>
              <a:rPr lang="en-US" sz="1200" b="0" i="0" u="none" strike="noStrike" kern="1200" baseline="0" dirty="0" smtClean="0">
                <a:solidFill>
                  <a:schemeClr val="tx1"/>
                </a:solidFill>
                <a:latin typeface="+mn-lt"/>
                <a:ea typeface="+mn-ea"/>
                <a:cs typeface="+mn-cs"/>
              </a:rPr>
              <a:t> class has, other than its constructors, only three member functions: </a:t>
            </a:r>
            <a:r>
              <a:rPr lang="en-US" sz="1200" b="0" i="0" u="none" strike="noStrike" kern="1200" baseline="0" dirty="0" err="1" smtClean="0">
                <a:solidFill>
                  <a:schemeClr val="tx1"/>
                </a:solidFill>
                <a:latin typeface="+mn-lt"/>
                <a:ea typeface="+mn-ea"/>
                <a:cs typeface="+mn-cs"/>
              </a:rPr>
              <a:t>setScore</a:t>
            </a:r>
            <a:r>
              <a:rPr lang="en-US" sz="1200" b="0" i="0" u="none" strike="noStrike" kern="1200" baseline="0" dirty="0" smtClean="0">
                <a:solidFill>
                  <a:schemeClr val="tx1"/>
                </a:solidFill>
                <a:latin typeface="+mn-lt"/>
                <a:ea typeface="+mn-ea"/>
                <a:cs typeface="+mn-cs"/>
              </a:rPr>
              <a:t> , </a:t>
            </a:r>
            <a:r>
              <a:rPr lang="en-US" sz="1200" b="0" i="0" u="none" strike="noStrike" kern="1200" baseline="0" dirty="0" err="1" smtClean="0">
                <a:solidFill>
                  <a:schemeClr val="tx1"/>
                </a:solidFill>
                <a:latin typeface="+mn-lt"/>
                <a:ea typeface="+mn-ea"/>
                <a:cs typeface="+mn-cs"/>
              </a:rPr>
              <a:t>getScore</a:t>
            </a:r>
            <a:r>
              <a:rPr lang="en-US" sz="1200" b="0" i="0" u="none" strike="noStrike" kern="1200" baseline="0" dirty="0" smtClean="0">
                <a:solidFill>
                  <a:schemeClr val="tx1"/>
                </a:solidFill>
                <a:latin typeface="+mn-lt"/>
                <a:ea typeface="+mn-ea"/>
                <a:cs typeface="+mn-cs"/>
              </a:rPr>
              <a:t> , and </a:t>
            </a:r>
            <a:r>
              <a:rPr lang="en-US" sz="1200" b="0" i="0" u="none" strike="noStrike" kern="1200" baseline="0" dirty="0" err="1" smtClean="0">
                <a:solidFill>
                  <a:schemeClr val="tx1"/>
                </a:solidFill>
                <a:latin typeface="+mn-lt"/>
                <a:ea typeface="+mn-ea"/>
                <a:cs typeface="+mn-cs"/>
              </a:rPr>
              <a:t>getLetterGrade</a:t>
            </a:r>
            <a:r>
              <a:rPr lang="en-US" sz="1200" b="0" i="0" u="none" strike="noStrike" kern="1200" baseline="0" dirty="0" smtClean="0">
                <a:solidFill>
                  <a:schemeClr val="tx1"/>
                </a:solidFill>
                <a:latin typeface="+mn-lt"/>
                <a:ea typeface="+mn-ea"/>
                <a:cs typeface="+mn-cs"/>
              </a:rPr>
              <a:t> . So, a </a:t>
            </a:r>
            <a:r>
              <a:rPr lang="en-US" sz="1200" b="0" i="0" u="none" strike="noStrike" kern="1200" baseline="0" dirty="0" err="1" smtClean="0">
                <a:solidFill>
                  <a:schemeClr val="tx1"/>
                </a:solidFill>
                <a:latin typeface="+mn-lt"/>
                <a:ea typeface="+mn-ea"/>
                <a:cs typeface="+mn-cs"/>
              </a:rPr>
              <a:t>GradedActivity</a:t>
            </a:r>
            <a:r>
              <a:rPr lang="en-US" sz="1200" b="0" i="0" u="none" strike="noStrike" kern="1200" baseline="0" dirty="0" smtClean="0">
                <a:solidFill>
                  <a:schemeClr val="tx1"/>
                </a:solidFill>
                <a:latin typeface="+mn-lt"/>
                <a:ea typeface="+mn-ea"/>
                <a:cs typeface="+mn-cs"/>
              </a:rPr>
              <a:t> pointer can be used to call only those functions, regardless of the type of object it points to.</a:t>
            </a:r>
            <a:endParaRPr lang="en-US" altLang="en-US" dirty="0"/>
          </a:p>
        </p:txBody>
      </p:sp>
    </p:spTree>
    <p:extLst>
      <p:ext uri="{BB962C8B-B14F-4D97-AF65-F5344CB8AC3E}">
        <p14:creationId xmlns:p14="http://schemas.microsoft.com/office/powerpoint/2010/main" val="1675762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Inheritance involves a base class and a derived class. The </a:t>
            </a:r>
            <a:r>
              <a:rPr lang="en-US" sz="1200" b="0" i="1" u="none" strike="noStrike" kern="1200" baseline="0" dirty="0">
                <a:solidFill>
                  <a:schemeClr val="tx1"/>
                </a:solidFill>
                <a:latin typeface="+mn-lt"/>
                <a:ea typeface="+mn-ea"/>
                <a:cs typeface="+mn-cs"/>
              </a:rPr>
              <a:t>base class </a:t>
            </a:r>
            <a:r>
              <a:rPr lang="en-US" sz="1200" b="0" i="0" u="none" strike="noStrike" kern="1200" baseline="0" dirty="0">
                <a:solidFill>
                  <a:schemeClr val="tx1"/>
                </a:solidFill>
                <a:latin typeface="+mn-lt"/>
                <a:ea typeface="+mn-ea"/>
                <a:cs typeface="+mn-cs"/>
              </a:rPr>
              <a:t>is the general class and the </a:t>
            </a:r>
            <a:r>
              <a:rPr lang="en-US" sz="1200" b="0" i="1" u="none" strike="noStrike" kern="1200" baseline="0" dirty="0">
                <a:solidFill>
                  <a:schemeClr val="tx1"/>
                </a:solidFill>
                <a:latin typeface="+mn-lt"/>
                <a:ea typeface="+mn-ea"/>
                <a:cs typeface="+mn-cs"/>
              </a:rPr>
              <a:t>derived class </a:t>
            </a:r>
            <a:r>
              <a:rPr lang="en-US" sz="1200" b="0" i="0" u="none" strike="noStrike" kern="1200" baseline="0" dirty="0">
                <a:solidFill>
                  <a:schemeClr val="tx1"/>
                </a:solidFill>
                <a:latin typeface="+mn-lt"/>
                <a:ea typeface="+mn-ea"/>
                <a:cs typeface="+mn-cs"/>
              </a:rPr>
              <a:t>is the specialized class. </a:t>
            </a:r>
            <a:r>
              <a:rPr lang="en-US" sz="1200" b="0" i="0" u="none" strike="noStrike" kern="1200" baseline="0" dirty="0" smtClean="0">
                <a:solidFill>
                  <a:schemeClr val="tx1"/>
                </a:solidFill>
                <a:latin typeface="+mn-lt"/>
                <a:ea typeface="+mn-ea"/>
                <a:cs typeface="+mn-cs"/>
              </a:rPr>
              <a:t>The </a:t>
            </a:r>
            <a:r>
              <a:rPr lang="en-US" sz="1200" b="0" i="0" u="none" strike="noStrike" kern="1200" baseline="0" dirty="0">
                <a:solidFill>
                  <a:schemeClr val="tx1"/>
                </a:solidFill>
                <a:latin typeface="+mn-lt"/>
                <a:ea typeface="+mn-ea"/>
                <a:cs typeface="+mn-cs"/>
              </a:rPr>
              <a:t>derived class is based on, or derived from, the base class. You can think of the base class as the parent and the derived class as the child. The child inherits from the parent.</a:t>
            </a:r>
          </a:p>
          <a:p>
            <a:r>
              <a:rPr lang="en-US" sz="1200" b="0" i="0" kern="1200" dirty="0">
                <a:solidFill>
                  <a:schemeClr val="tx1"/>
                </a:solidFill>
                <a:effectLst/>
                <a:latin typeface="+mn-lt"/>
                <a:ea typeface="+mn-ea"/>
                <a:cs typeface="+mn-cs"/>
              </a:rPr>
              <a:t>The clouds represent classes. This picture does not show objects.</a:t>
            </a:r>
          </a:p>
          <a:p>
            <a:r>
              <a:rPr lang="en-US" b="1" dirty="0"/>
              <a:t>Inheritance is between </a:t>
            </a:r>
            <a:r>
              <a:rPr lang="en-US" b="1" u="sng" dirty="0"/>
              <a:t>classes</a:t>
            </a:r>
            <a:r>
              <a:rPr lang="en-US" b="1" dirty="0"/>
              <a:t>, not between objects</a:t>
            </a:r>
            <a:r>
              <a:rPr lang="en-US" b="1" dirty="0" smtClean="0"/>
              <a:t>.</a:t>
            </a:r>
          </a:p>
          <a:p>
            <a:endParaRPr lang="en-US" sz="1200" b="1" i="0" u="none" strike="noStrike" kern="1200" baseline="0" dirty="0" smtClean="0">
              <a:solidFill>
                <a:schemeClr val="tx1"/>
              </a:solidFill>
              <a:latin typeface="+mn-lt"/>
              <a:ea typeface="+mn-ea"/>
              <a:cs typeface="+mn-cs"/>
            </a:endParaRPr>
          </a:p>
          <a:p>
            <a:r>
              <a:rPr lang="en-US" sz="1200" b="0" i="0" kern="1200" dirty="0" smtClean="0">
                <a:solidFill>
                  <a:schemeClr val="tx1"/>
                </a:solidFill>
                <a:effectLst/>
                <a:latin typeface="+mn-lt"/>
                <a:ea typeface="+mn-ea"/>
                <a:cs typeface="+mn-cs"/>
              </a:rPr>
              <a:t>There are three sets of phrases for describing inheritance relationships:</a:t>
            </a:r>
          </a:p>
          <a:p>
            <a:r>
              <a:rPr lang="en-US" sz="1200" b="0" i="0" kern="1200" dirty="0" smtClean="0">
                <a:solidFill>
                  <a:schemeClr val="tx1"/>
                </a:solidFill>
                <a:effectLst/>
                <a:latin typeface="+mn-lt"/>
                <a:ea typeface="+mn-ea"/>
                <a:cs typeface="+mn-cs"/>
              </a:rPr>
              <a:t>parent / child</a:t>
            </a:r>
          </a:p>
          <a:p>
            <a:r>
              <a:rPr lang="en-US" sz="1200" b="0" i="0" kern="1200" dirty="0" smtClean="0">
                <a:solidFill>
                  <a:schemeClr val="tx1"/>
                </a:solidFill>
                <a:effectLst/>
                <a:latin typeface="+mn-lt"/>
                <a:ea typeface="+mn-ea"/>
                <a:cs typeface="+mn-cs"/>
              </a:rPr>
              <a:t>base class / derived class</a:t>
            </a:r>
          </a:p>
          <a:p>
            <a:r>
              <a:rPr lang="en-US" sz="1200" b="0" i="0" kern="1200" dirty="0" smtClean="0">
                <a:solidFill>
                  <a:schemeClr val="tx1"/>
                </a:solidFill>
                <a:effectLst/>
                <a:latin typeface="+mn-lt"/>
                <a:ea typeface="+mn-ea"/>
                <a:cs typeface="+mn-cs"/>
              </a:rPr>
              <a:t>superclass / subclass</a:t>
            </a:r>
          </a:p>
          <a:p>
            <a:r>
              <a:rPr lang="en-US" sz="1200" b="0" i="0" kern="1200" dirty="0" smtClean="0">
                <a:solidFill>
                  <a:schemeClr val="tx1"/>
                </a:solidFill>
                <a:effectLst/>
                <a:latin typeface="+mn-lt"/>
                <a:ea typeface="+mn-ea"/>
                <a:cs typeface="+mn-cs"/>
              </a:rPr>
              <a:t>Programmers use all three sets interchangeably.</a:t>
            </a: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6</a:t>
            </a:fld>
            <a:endParaRPr lang="en-US" altLang="en-US"/>
          </a:p>
        </p:txBody>
      </p:sp>
    </p:spTree>
    <p:extLst>
      <p:ext uri="{BB962C8B-B14F-4D97-AF65-F5344CB8AC3E}">
        <p14:creationId xmlns:p14="http://schemas.microsoft.com/office/powerpoint/2010/main" val="320752873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Earlier in this module you learned how a derived class can redefine a base class member function. When a class redefines a virtual function, it is said that the class </a:t>
            </a:r>
            <a:r>
              <a:rPr lang="en-US" sz="1200" b="0" i="1" u="none" strike="noStrike" kern="1200" baseline="0" dirty="0" smtClean="0">
                <a:solidFill>
                  <a:schemeClr val="tx1"/>
                </a:solidFill>
                <a:latin typeface="+mn-lt"/>
                <a:ea typeface="+mn-ea"/>
                <a:cs typeface="+mn-cs"/>
              </a:rPr>
              <a:t>overrides </a:t>
            </a:r>
            <a:r>
              <a:rPr lang="en-US" sz="1200" b="0" i="0" u="none" strike="noStrike" kern="1200" baseline="0" dirty="0" smtClean="0">
                <a:solidFill>
                  <a:schemeClr val="tx1"/>
                </a:solidFill>
                <a:latin typeface="+mn-lt"/>
                <a:ea typeface="+mn-ea"/>
                <a:cs typeface="+mn-cs"/>
              </a:rPr>
              <a:t>the function. In C++, the difference between overriding and redefining base class functions is that overridden functions are dynamically bound, and redefined functions are statically bound. Only virtual functions can be overridden.</a:t>
            </a:r>
            <a:endParaRPr lang="en-US" dirty="0"/>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78</a:t>
            </a:fld>
            <a:endParaRPr lang="en-US" altLang="en-US"/>
          </a:p>
        </p:txBody>
      </p:sp>
    </p:spTree>
    <p:extLst>
      <p:ext uri="{BB962C8B-B14F-4D97-AF65-F5344CB8AC3E}">
        <p14:creationId xmlns:p14="http://schemas.microsoft.com/office/powerpoint/2010/main" val="58681840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When you write a class with a destructor, and that class could potentially become a base class, you should always declare the destructor virtual . This is because the compiler will perform static binding on the destructor if it is not declared virtual . This can lead to problems when a base class pointer or reference variable references a derived class object.  If the derived class has its own destructor, it will not execute when the object is destroyed or goes out of scope. Only the base class destructor will execute.</a:t>
            </a:r>
            <a:endParaRPr lang="en-US" dirty="0"/>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79</a:t>
            </a:fld>
            <a:endParaRPr lang="en-US" altLang="en-US"/>
          </a:p>
        </p:txBody>
      </p:sp>
    </p:spTree>
    <p:extLst>
      <p:ext uri="{BB962C8B-B14F-4D97-AF65-F5344CB8AC3E}">
        <p14:creationId xmlns:p14="http://schemas.microsoft.com/office/powerpoint/2010/main" val="20470613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To make sure that a member function in a derived class overrides a virtual member function in a base class, you can use the override key word in the derived class’s function prototype (or the function header, if the function is written inline). The override key word tells the compiler that the function is supposed to override a function in the base class. It will cause a compiler error if the function does not actually override any functions.</a:t>
            </a:r>
          </a:p>
          <a:p>
            <a:r>
              <a:rPr lang="en-US" sz="1200" b="0" i="0" u="none" strike="noStrike" kern="1200" baseline="0" dirty="0" smtClean="0">
                <a:solidFill>
                  <a:schemeClr val="tx1"/>
                </a:solidFill>
                <a:latin typeface="+mn-lt"/>
                <a:ea typeface="+mn-ea"/>
                <a:cs typeface="+mn-cs"/>
              </a:rPr>
              <a:t>In some derived classes, you might want to make sure that a virtual member function cannot be overridden any further down the class hierarchy. When a member function is declared with the final key word, it cannot be overridden in a derived class. If a derived class attempts to override a final member function, the compiler generates an error.</a:t>
            </a:r>
            <a:endParaRPr lang="en-US" dirty="0"/>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80</a:t>
            </a:fld>
            <a:endParaRPr lang="en-US" altLang="en-US"/>
          </a:p>
        </p:txBody>
      </p:sp>
    </p:spTree>
    <p:extLst>
      <p:ext uri="{BB962C8B-B14F-4D97-AF65-F5344CB8AC3E}">
        <p14:creationId xmlns:p14="http://schemas.microsoft.com/office/powerpoint/2010/main" val="5564795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Animal::speak()</a:t>
            </a:r>
            <a:r>
              <a:rPr lang="en-US" baseline="0" dirty="0"/>
              <a:t>  - what does the &lt;default Animal&gt; say?</a:t>
            </a:r>
            <a:endParaRPr lang="en-US" dirty="0"/>
          </a:p>
          <a:p>
            <a:endParaRPr lang="en-US" dirty="0"/>
          </a:p>
          <a:p>
            <a:r>
              <a:rPr lang="en-US" dirty="0"/>
              <a:t>Pure</a:t>
            </a:r>
            <a:r>
              <a:rPr lang="en-US" baseline="0" dirty="0"/>
              <a:t> virtual:</a:t>
            </a:r>
          </a:p>
          <a:p>
            <a:r>
              <a:rPr lang="en-US" baseline="0" dirty="0"/>
              <a:t>virtual T foo(…) = 0;</a:t>
            </a:r>
          </a:p>
          <a:p>
            <a:endParaRPr lang="en-US" baseline="0" dirty="0"/>
          </a:p>
          <a:p>
            <a:r>
              <a:rPr lang="en-US" baseline="0" dirty="0"/>
              <a:t>This is like setting the function pointer to </a:t>
            </a:r>
            <a:r>
              <a:rPr lang="en-US" baseline="0" dirty="0" err="1"/>
              <a:t>nullptr</a:t>
            </a:r>
            <a:r>
              <a:rPr lang="en-US" baseline="0" dirty="0"/>
              <a:t>.  It has a name and arguments but its value is null, so it cannot be dereferenced.</a:t>
            </a:r>
            <a:endParaRPr lang="en-US" dirty="0"/>
          </a:p>
        </p:txBody>
      </p:sp>
      <p:sp>
        <p:nvSpPr>
          <p:cNvPr id="4" name="Slide Number Placeholder 3"/>
          <p:cNvSpPr>
            <a:spLocks noGrp="1"/>
          </p:cNvSpPr>
          <p:nvPr>
            <p:ph type="sldNum" sz="quarter" idx="10"/>
          </p:nvPr>
        </p:nvSpPr>
        <p:spPr/>
        <p:txBody>
          <a:bodyPr/>
          <a:lstStyle/>
          <a:p>
            <a:fld id="{0AE63B59-65EC-4EFE-9835-94792A15F14D}" type="slidenum">
              <a:rPr lang="en-US" smtClean="0"/>
              <a:t>81</a:t>
            </a:fld>
            <a:endParaRPr lang="en-US"/>
          </a:p>
        </p:txBody>
      </p:sp>
    </p:spTree>
    <p:extLst>
      <p:ext uri="{BB962C8B-B14F-4D97-AF65-F5344CB8AC3E}">
        <p14:creationId xmlns:p14="http://schemas.microsoft.com/office/powerpoint/2010/main" val="14450950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Abstract</a:t>
            </a:r>
            <a:r>
              <a:rPr lang="en-US" baseline="0" dirty="0"/>
              <a:t> classes represent objects which should not be instantiated – objects which don’t have meaningful default instances.</a:t>
            </a:r>
          </a:p>
          <a:p>
            <a:r>
              <a:rPr lang="en-US" baseline="0" dirty="0"/>
              <a:t>An abstract class can be thought of as defining the interface for the derived classes: what must actions and attributes must every subtype support?</a:t>
            </a:r>
            <a:endParaRPr lang="en-US" dirty="0"/>
          </a:p>
        </p:txBody>
      </p:sp>
      <p:sp>
        <p:nvSpPr>
          <p:cNvPr id="4" name="Slide Number Placeholder 3"/>
          <p:cNvSpPr>
            <a:spLocks noGrp="1"/>
          </p:cNvSpPr>
          <p:nvPr>
            <p:ph type="sldNum" sz="quarter" idx="10"/>
          </p:nvPr>
        </p:nvSpPr>
        <p:spPr/>
        <p:txBody>
          <a:bodyPr/>
          <a:lstStyle/>
          <a:p>
            <a:fld id="{0AE63B59-65EC-4EFE-9835-94792A15F14D}" type="slidenum">
              <a:rPr lang="en-US" smtClean="0"/>
              <a:t>82</a:t>
            </a:fld>
            <a:endParaRPr lang="en-US"/>
          </a:p>
        </p:txBody>
      </p:sp>
    </p:spTree>
    <p:extLst>
      <p:ext uri="{BB962C8B-B14F-4D97-AF65-F5344CB8AC3E}">
        <p14:creationId xmlns:p14="http://schemas.microsoft.com/office/powerpoint/2010/main" val="324108850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0756C2C-FBAE-45F3-8986-EB52E40BE583}" type="slidenum">
              <a:rPr lang="en-CA" altLang="en-US" smtClean="0">
                <a:latin typeface="Tahoma" panose="020B0604030504040204" pitchFamily="34" charset="0"/>
              </a:rPr>
              <a:pPr>
                <a:spcBef>
                  <a:spcPct val="0"/>
                </a:spcBef>
              </a:pPr>
              <a:t>83</a:t>
            </a:fld>
            <a:endParaRPr lang="en-CA" altLang="en-US">
              <a:latin typeface="Tahoma" panose="020B0604030504040204" pitchFamily="34" charset="0"/>
            </a:endParaRPr>
          </a:p>
        </p:txBody>
      </p:sp>
    </p:spTree>
    <p:extLst>
      <p:ext uri="{BB962C8B-B14F-4D97-AF65-F5344CB8AC3E}">
        <p14:creationId xmlns:p14="http://schemas.microsoft.com/office/powerpoint/2010/main" val="178961689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E63B59-65EC-4EFE-9835-94792A15F14D}" type="slidenum">
              <a:rPr lang="en-US" smtClean="0"/>
              <a:t>84</a:t>
            </a:fld>
            <a:endParaRPr lang="en-US"/>
          </a:p>
        </p:txBody>
      </p:sp>
    </p:spTree>
    <p:extLst>
      <p:ext uri="{BB962C8B-B14F-4D97-AF65-F5344CB8AC3E}">
        <p14:creationId xmlns:p14="http://schemas.microsoft.com/office/powerpoint/2010/main" val="3861280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651D9C3-C54B-467F-91B8-CEA6602D5D8F}" type="slidenum">
              <a:rPr lang="en-CA" altLang="en-US" smtClean="0"/>
              <a:pPr/>
              <a:t>8</a:t>
            </a:fld>
            <a:endParaRPr lang="en-CA" altLang="en-US"/>
          </a:p>
        </p:txBody>
      </p:sp>
      <p:sp>
        <p:nvSpPr>
          <p:cNvPr id="12291"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b="0" i="0" u="none" strike="noStrike" kern="1200" baseline="0" dirty="0">
                <a:solidFill>
                  <a:schemeClr val="tx1"/>
                </a:solidFill>
                <a:latin typeface="+mn-lt"/>
                <a:ea typeface="+mn-ea"/>
                <a:cs typeface="+mn-cs"/>
              </a:rPr>
              <a:t>Back to the “is-a” relationship: The derived class inherits the member variables and member functions of the base class without any of them being rewritten because an object of the derived class is an object of the base class.  For example, an Undergraduate is-a Student; and a Mammal is-an Animal. </a:t>
            </a:r>
          </a:p>
          <a:p>
            <a:r>
              <a:rPr lang="en-US" sz="1200" b="0" i="0" u="none" strike="noStrike" kern="1200" baseline="0" dirty="0">
                <a:solidFill>
                  <a:schemeClr val="tx1"/>
                </a:solidFill>
                <a:latin typeface="+mn-lt"/>
                <a:ea typeface="+mn-ea"/>
                <a:cs typeface="+mn-cs"/>
              </a:rPr>
              <a:t>However, in addition, new member variables and functions may be added to the derived class to make it more specialized than the base class.</a:t>
            </a:r>
            <a:endParaRPr lang="en-US" altLang="en-US" dirty="0"/>
          </a:p>
        </p:txBody>
      </p:sp>
    </p:spTree>
    <p:extLst>
      <p:ext uri="{BB962C8B-B14F-4D97-AF65-F5344CB8AC3E}">
        <p14:creationId xmlns:p14="http://schemas.microsoft.com/office/powerpoint/2010/main" val="376348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some questions you can ask yourself:</a:t>
            </a:r>
          </a:p>
          <a:p>
            <a:pPr marL="171450" indent="-171450">
              <a:buFont typeface="Arial" panose="020B0604020202020204" pitchFamily="34" charset="0"/>
              <a:buChar char="•"/>
            </a:pPr>
            <a:r>
              <a:rPr lang="en-US" altLang="en-US" sz="1200" dirty="0"/>
              <a:t>Can a parent class have more than one child class?</a:t>
            </a:r>
          </a:p>
          <a:p>
            <a:pPr marL="171450" indent="-171450">
              <a:buFont typeface="Arial" panose="020B0604020202020204" pitchFamily="34" charset="0"/>
              <a:buChar char="•"/>
            </a:pPr>
            <a:r>
              <a:rPr lang="en-US" altLang="en-US" sz="1200" dirty="0"/>
              <a:t>Can a parent class inherit characteristics from its child class?</a:t>
            </a:r>
          </a:p>
          <a:p>
            <a:endParaRPr lang="en-US" dirty="0"/>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9</a:t>
            </a:fld>
            <a:endParaRPr lang="en-US" altLang="en-US"/>
          </a:p>
        </p:txBody>
      </p:sp>
    </p:spTree>
    <p:extLst>
      <p:ext uri="{BB962C8B-B14F-4D97-AF65-F5344CB8AC3E}">
        <p14:creationId xmlns:p14="http://schemas.microsoft.com/office/powerpoint/2010/main" val="2048009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altLang="en-US" sz="3600" dirty="0"/>
              <a:t>The answer to the first question is:</a:t>
            </a:r>
          </a:p>
          <a:p>
            <a:pPr lvl="1"/>
            <a:r>
              <a:rPr lang="en-US" altLang="en-US" sz="3200" dirty="0">
                <a:solidFill>
                  <a:srgbClr val="FF0000"/>
                </a:solidFill>
              </a:rPr>
              <a:t>Yes, a parent can have any number of children. </a:t>
            </a:r>
          </a:p>
          <a:p>
            <a:pPr lvl="1"/>
            <a:r>
              <a:rPr lang="en-US" altLang="en-US" sz="3200" dirty="0">
                <a:solidFill>
                  <a:srgbClr val="FF0000"/>
                </a:solidFill>
              </a:rPr>
              <a:t>In C++ (but not most other object-oriented languages) a child can have more than one parent.</a:t>
            </a:r>
          </a:p>
          <a:p>
            <a:pPr lvl="1"/>
            <a:r>
              <a:rPr lang="en-US" altLang="en-US" sz="3200" dirty="0">
                <a:solidFill>
                  <a:srgbClr val="FF0000"/>
                </a:solidFill>
              </a:rPr>
              <a:t>We won’t address multiple inheritance in this course</a:t>
            </a:r>
          </a:p>
          <a:p>
            <a:r>
              <a:rPr lang="en-US" altLang="en-US" sz="3600" dirty="0"/>
              <a:t>The answer to the second is</a:t>
            </a:r>
          </a:p>
          <a:p>
            <a:pPr lvl="1"/>
            <a:r>
              <a:rPr lang="en-US" altLang="en-US" sz="3200" dirty="0">
                <a:solidFill>
                  <a:srgbClr val="FF0000"/>
                </a:solidFill>
              </a:rPr>
              <a:t>No. Inheritance goes in only one direction. Children inherit from the parents.</a:t>
            </a:r>
          </a:p>
          <a:p>
            <a:pPr lvl="0"/>
            <a:r>
              <a:rPr lang="en-US" altLang="en-US" sz="3200" dirty="0">
                <a:solidFill>
                  <a:srgbClr val="FF0000"/>
                </a:solidFill>
              </a:rPr>
              <a:t>Now</a:t>
            </a:r>
            <a:r>
              <a:rPr lang="en-US" altLang="en-US" sz="3200" baseline="0" dirty="0">
                <a:solidFill>
                  <a:srgbClr val="FF0000"/>
                </a:solidFill>
              </a:rPr>
              <a:t>, let’s look at how classes can be organized in a hierarchy:</a:t>
            </a:r>
            <a:endParaRPr lang="en-US" altLang="en-US" sz="3200" dirty="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10</a:t>
            </a:fld>
            <a:endParaRPr lang="en-US" altLang="en-US"/>
          </a:p>
        </p:txBody>
      </p:sp>
    </p:spTree>
    <p:extLst>
      <p:ext uri="{BB962C8B-B14F-4D97-AF65-F5344CB8AC3E}">
        <p14:creationId xmlns:p14="http://schemas.microsoft.com/office/powerpoint/2010/main" val="1336094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8E584D-4ADE-461C-8951-CCD9D5690258}"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F99831-A455-4EEC-A30E-CE27F4D4F4D7}" type="slidenum">
              <a:rPr lang="en-US" altLang="en-US" smtClean="0"/>
              <a:pPr/>
              <a:t>‹#›</a:t>
            </a:fld>
            <a:endParaRPr lang="en-US" altLang="en-US"/>
          </a:p>
        </p:txBody>
      </p:sp>
      <p:sp>
        <p:nvSpPr>
          <p:cNvPr id="7" name="Text Box 5"/>
          <p:cNvSpPr txBox="1">
            <a:spLocks noChangeArrowheads="1"/>
          </p:cNvSpPr>
          <p:nvPr userDrawn="1"/>
        </p:nvSpPr>
        <p:spPr bwMode="auto">
          <a:xfrm>
            <a:off x="0" y="6513514"/>
            <a:ext cx="3962400" cy="687387"/>
          </a:xfrm>
          <a:prstGeom prst="rect">
            <a:avLst/>
          </a:prstGeom>
          <a:noFill/>
          <a:ln w="9525">
            <a:noFill/>
            <a:miter lim="800000"/>
            <a:headEnd/>
            <a:tailEnd/>
          </a:ln>
          <a:effectLst/>
        </p:spPr>
        <p:txBody>
          <a:bodyPr>
            <a:spAutoFit/>
          </a:bodyPr>
          <a:lstStyle/>
          <a:p>
            <a:pPr algn="ctr">
              <a:defRPr/>
            </a:pPr>
            <a:endParaRPr lang="en-US" sz="1200" dirty="0">
              <a:latin typeface="Times New Roman" pitchFamily="18" charset="0"/>
              <a:cs typeface="Arial" charset="0"/>
            </a:endParaRPr>
          </a:p>
          <a:p>
            <a:pPr algn="ctr">
              <a:spcBef>
                <a:spcPct val="50000"/>
              </a:spcBef>
              <a:defRPr/>
            </a:pPr>
            <a:endParaRPr lang="en-US" dirty="0">
              <a:latin typeface="Arial" charset="0"/>
              <a:cs typeface="Arial" charset="0"/>
            </a:endParaRPr>
          </a:p>
        </p:txBody>
      </p:sp>
    </p:spTree>
    <p:extLst>
      <p:ext uri="{BB962C8B-B14F-4D97-AF65-F5344CB8AC3E}">
        <p14:creationId xmlns:p14="http://schemas.microsoft.com/office/powerpoint/2010/main" val="3282274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8E584D-4ADE-461C-8951-CCD9D5690258}"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EEB6D-ACE0-4EE5-9FF8-7D87AA5D1CD3}" type="slidenum">
              <a:rPr lang="en-US" altLang="en-US" smtClean="0"/>
              <a:pPr/>
              <a:t>‹#›</a:t>
            </a:fld>
            <a:endParaRPr lang="en-US" altLang="en-US"/>
          </a:p>
        </p:txBody>
      </p:sp>
    </p:spTree>
    <p:extLst>
      <p:ext uri="{BB962C8B-B14F-4D97-AF65-F5344CB8AC3E}">
        <p14:creationId xmlns:p14="http://schemas.microsoft.com/office/powerpoint/2010/main" val="584107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8E584D-4ADE-461C-8951-CCD9D5690258}"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0E2076-A612-45CD-8F46-2D1F1C099B90}" type="slidenum">
              <a:rPr lang="en-US" altLang="en-US" smtClean="0"/>
              <a:pPr/>
              <a:t>‹#›</a:t>
            </a:fld>
            <a:endParaRPr lang="en-US" altLang="en-US"/>
          </a:p>
        </p:txBody>
      </p:sp>
    </p:spTree>
    <p:extLst>
      <p:ext uri="{BB962C8B-B14F-4D97-AF65-F5344CB8AC3E}">
        <p14:creationId xmlns:p14="http://schemas.microsoft.com/office/powerpoint/2010/main" val="252846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8E584D-4ADE-461C-8951-CCD9D5690258}"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A98EC-5ADA-408F-A868-9091A34E53BC}" type="slidenum">
              <a:rPr lang="en-US" altLang="en-US" smtClean="0"/>
              <a:pPr/>
              <a:t>‹#›</a:t>
            </a:fld>
            <a:endParaRPr lang="en-US" altLang="en-US"/>
          </a:p>
        </p:txBody>
      </p:sp>
    </p:spTree>
    <p:extLst>
      <p:ext uri="{BB962C8B-B14F-4D97-AF65-F5344CB8AC3E}">
        <p14:creationId xmlns:p14="http://schemas.microsoft.com/office/powerpoint/2010/main" val="841607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8E584D-4ADE-461C-8951-CCD9D5690258}"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931767-AFFC-44C2-A6B1-44675EBEF639}" type="slidenum">
              <a:rPr lang="en-US" altLang="en-US" smtClean="0"/>
              <a:pPr/>
              <a:t>‹#›</a:t>
            </a:fld>
            <a:endParaRPr lang="en-US" altLang="en-US"/>
          </a:p>
        </p:txBody>
      </p:sp>
    </p:spTree>
    <p:extLst>
      <p:ext uri="{BB962C8B-B14F-4D97-AF65-F5344CB8AC3E}">
        <p14:creationId xmlns:p14="http://schemas.microsoft.com/office/powerpoint/2010/main" val="2507020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8E584D-4ADE-461C-8951-CCD9D5690258}"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5FF86-0BDA-476E-9F73-B3F7BB34DAAF}" type="slidenum">
              <a:rPr lang="en-US" altLang="en-US" smtClean="0"/>
              <a:pPr/>
              <a:t>‹#›</a:t>
            </a:fld>
            <a:endParaRPr lang="en-US" altLang="en-US"/>
          </a:p>
        </p:txBody>
      </p:sp>
    </p:spTree>
    <p:extLst>
      <p:ext uri="{BB962C8B-B14F-4D97-AF65-F5344CB8AC3E}">
        <p14:creationId xmlns:p14="http://schemas.microsoft.com/office/powerpoint/2010/main" val="2194237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8E584D-4ADE-461C-8951-CCD9D5690258}" type="datetimeFigureOut">
              <a:rPr lang="en-US" smtClean="0"/>
              <a:t>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330067-46D8-44EB-A130-AEEB5673E561}" type="slidenum">
              <a:rPr lang="en-US" altLang="en-US" smtClean="0"/>
              <a:pPr/>
              <a:t>‹#›</a:t>
            </a:fld>
            <a:endParaRPr lang="en-US" altLang="en-US"/>
          </a:p>
        </p:txBody>
      </p:sp>
    </p:spTree>
    <p:extLst>
      <p:ext uri="{BB962C8B-B14F-4D97-AF65-F5344CB8AC3E}">
        <p14:creationId xmlns:p14="http://schemas.microsoft.com/office/powerpoint/2010/main" val="4268299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8E584D-4ADE-461C-8951-CCD9D5690258}" type="datetimeFigureOut">
              <a:rPr lang="en-US" smtClean="0"/>
              <a:t>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853B61-414A-4A61-967D-CF1BF6221C3C}" type="slidenum">
              <a:rPr lang="en-US" altLang="en-US" smtClean="0"/>
              <a:pPr/>
              <a:t>‹#›</a:t>
            </a:fld>
            <a:endParaRPr lang="en-US" altLang="en-US"/>
          </a:p>
        </p:txBody>
      </p:sp>
    </p:spTree>
    <p:extLst>
      <p:ext uri="{BB962C8B-B14F-4D97-AF65-F5344CB8AC3E}">
        <p14:creationId xmlns:p14="http://schemas.microsoft.com/office/powerpoint/2010/main" val="1106258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8E584D-4ADE-461C-8951-CCD9D5690258}" type="datetimeFigureOut">
              <a:rPr lang="en-US" smtClean="0"/>
              <a:t>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2757F8-F35B-4560-BFA3-88A16B351093}" type="slidenum">
              <a:rPr lang="en-US" altLang="en-US" smtClean="0"/>
              <a:pPr/>
              <a:t>‹#›</a:t>
            </a:fld>
            <a:endParaRPr lang="en-US" altLang="en-US"/>
          </a:p>
        </p:txBody>
      </p:sp>
    </p:spTree>
    <p:extLst>
      <p:ext uri="{BB962C8B-B14F-4D97-AF65-F5344CB8AC3E}">
        <p14:creationId xmlns:p14="http://schemas.microsoft.com/office/powerpoint/2010/main" val="688152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8E584D-4ADE-461C-8951-CCD9D5690258}"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35532C-EEA9-42B3-8F13-EA32CEC9821E}" type="slidenum">
              <a:rPr lang="en-US" altLang="en-US" smtClean="0"/>
              <a:pPr/>
              <a:t>‹#›</a:t>
            </a:fld>
            <a:endParaRPr lang="en-US" altLang="en-US"/>
          </a:p>
        </p:txBody>
      </p:sp>
    </p:spTree>
    <p:extLst>
      <p:ext uri="{BB962C8B-B14F-4D97-AF65-F5344CB8AC3E}">
        <p14:creationId xmlns:p14="http://schemas.microsoft.com/office/powerpoint/2010/main" val="1357318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8E584D-4ADE-461C-8951-CCD9D5690258}"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9B5283-4664-49D8-831A-E24D0CD48DAE}" type="slidenum">
              <a:rPr lang="en-US" altLang="en-US" smtClean="0"/>
              <a:pPr/>
              <a:t>‹#›</a:t>
            </a:fld>
            <a:endParaRPr lang="en-US" altLang="en-US"/>
          </a:p>
        </p:txBody>
      </p:sp>
    </p:spTree>
    <p:extLst>
      <p:ext uri="{BB962C8B-B14F-4D97-AF65-F5344CB8AC3E}">
        <p14:creationId xmlns:p14="http://schemas.microsoft.com/office/powerpoint/2010/main" val="2450426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8E584D-4ADE-461C-8951-CCD9D5690258}" type="datetimeFigureOut">
              <a:rPr lang="en-US" smtClean="0"/>
              <a:t>11/7/2022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EAEF33-0B86-4870-8C6B-CAC25CA06B2F}" type="slidenum">
              <a:rPr lang="en-US" altLang="en-US" smtClean="0"/>
              <a:pPr/>
              <a:t>‹#›</a:t>
            </a:fld>
            <a:endParaRPr lang="en-US" altLang="en-US"/>
          </a:p>
        </p:txBody>
      </p:sp>
      <p:sp>
        <p:nvSpPr>
          <p:cNvPr id="7" name="Text Box 14"/>
          <p:cNvSpPr txBox="1">
            <a:spLocks noChangeArrowheads="1"/>
          </p:cNvSpPr>
          <p:nvPr userDrawn="1"/>
        </p:nvSpPr>
        <p:spPr bwMode="auto">
          <a:xfrm>
            <a:off x="1320800" y="6513514"/>
            <a:ext cx="3962400" cy="687387"/>
          </a:xfrm>
          <a:prstGeom prst="rect">
            <a:avLst/>
          </a:prstGeom>
          <a:noFill/>
          <a:ln w="9525">
            <a:noFill/>
            <a:miter lim="800000"/>
            <a:headEnd/>
            <a:tailEnd/>
          </a:ln>
          <a:effectLst/>
        </p:spPr>
        <p:txBody>
          <a:bodyPr>
            <a:spAutoFit/>
          </a:bodyPr>
          <a:lstStyle/>
          <a:p>
            <a:pPr algn="ctr">
              <a:defRPr/>
            </a:pPr>
            <a:endParaRPr lang="en-US" sz="1200" dirty="0">
              <a:latin typeface="Times New Roman" pitchFamily="18" charset="0"/>
              <a:cs typeface="Arial" charset="0"/>
            </a:endParaRPr>
          </a:p>
          <a:p>
            <a:pPr algn="ctr">
              <a:spcBef>
                <a:spcPct val="50000"/>
              </a:spcBef>
              <a:defRPr/>
            </a:pPr>
            <a:endParaRPr lang="en-US" dirty="0">
              <a:latin typeface="Arial" charset="0"/>
              <a:cs typeface="Arial" charset="0"/>
            </a:endParaRPr>
          </a:p>
        </p:txBody>
      </p:sp>
    </p:spTree>
    <p:extLst>
      <p:ext uri="{BB962C8B-B14F-4D97-AF65-F5344CB8AC3E}">
        <p14:creationId xmlns:p14="http://schemas.microsoft.com/office/powerpoint/2010/main" val="2454177508"/>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jpeg"/></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1.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23.png"/><Relationship Id="rId7" Type="http://schemas.openxmlformats.org/officeDocument/2006/relationships/diagramQuickStyle" Target="../diagrams/quickStyle3.xml"/><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24.png"/><Relationship Id="rId9" Type="http://schemas.microsoft.com/office/2007/relationships/diagramDrawing" Target="../diagrams/drawing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7E9DC0F-9078-4192-8348-A3FEB3769E91}" type="slidenum">
              <a:rPr lang="en-US" altLang="en-US" sz="1400"/>
              <a:pPr eaLnBrk="1" hangingPunct="1"/>
              <a:t>1</a:t>
            </a:fld>
            <a:endParaRPr lang="en-US" altLang="en-US" sz="1400"/>
          </a:p>
        </p:txBody>
      </p:sp>
      <p:sp>
        <p:nvSpPr>
          <p:cNvPr id="38915" name="Rectangle 4"/>
          <p:cNvSpPr>
            <a:spLocks noGrp="1" noChangeArrowheads="1"/>
          </p:cNvSpPr>
          <p:nvPr>
            <p:ph type="ctrTitle"/>
          </p:nvPr>
        </p:nvSpPr>
        <p:spPr/>
        <p:txBody>
          <a:bodyPr>
            <a:normAutofit/>
          </a:bodyPr>
          <a:lstStyle/>
          <a:p>
            <a:pPr algn="ctr" eaLnBrk="1" hangingPunct="1"/>
            <a:r>
              <a:rPr lang="en-US" altLang="en-US" b="1" dirty="0">
                <a:solidFill>
                  <a:srgbClr val="007FA3"/>
                </a:solidFill>
                <a:latin typeface="Times New Roman"/>
                <a:ea typeface="Times New Roman"/>
                <a:cs typeface="Times New Roman"/>
                <a:sym typeface="Times New Roman"/>
              </a:rPr>
              <a:t>CSCE </a:t>
            </a:r>
            <a:r>
              <a:rPr lang="en-US" altLang="en-US" b="1" dirty="0" smtClean="0">
                <a:solidFill>
                  <a:srgbClr val="007FA3"/>
                </a:solidFill>
                <a:latin typeface="Times New Roman"/>
                <a:ea typeface="Times New Roman"/>
                <a:cs typeface="Times New Roman"/>
                <a:sym typeface="Times New Roman"/>
              </a:rPr>
              <a:t>120/121</a:t>
            </a:r>
            <a:endParaRPr lang="en-US" altLang="en-US" b="1" dirty="0">
              <a:solidFill>
                <a:srgbClr val="007FA3"/>
              </a:solidFill>
              <a:latin typeface="Times New Roman"/>
              <a:ea typeface="Times New Roman"/>
              <a:cs typeface="Times New Roman"/>
              <a:sym typeface="Times New Roman"/>
            </a:endParaRPr>
          </a:p>
        </p:txBody>
      </p:sp>
      <p:sp>
        <p:nvSpPr>
          <p:cNvPr id="38916" name="Rectangle 5"/>
          <p:cNvSpPr>
            <a:spLocks noGrp="1" noChangeArrowheads="1"/>
          </p:cNvSpPr>
          <p:nvPr>
            <p:ph type="subTitle" idx="1"/>
          </p:nvPr>
        </p:nvSpPr>
        <p:spPr/>
        <p:txBody>
          <a:bodyPr>
            <a:normAutofit fontScale="70000" lnSpcReduction="20000"/>
          </a:bodyPr>
          <a:lstStyle/>
          <a:p>
            <a:pPr eaLnBrk="1" hangingPunct="1">
              <a:lnSpc>
                <a:spcPct val="90000"/>
              </a:lnSpc>
            </a:pPr>
            <a:r>
              <a:rPr lang="en-US" altLang="en-US" sz="5400" dirty="0" smtClean="0"/>
              <a:t>Inheritance, Polymorphism, and </a:t>
            </a:r>
            <a:r>
              <a:rPr lang="en-US" altLang="en-US" sz="5400" smtClean="0"/>
              <a:t>Virtual Functions</a:t>
            </a:r>
            <a:endParaRPr lang="en-US" altLang="en-US" sz="5400" dirty="0"/>
          </a:p>
          <a:p>
            <a:pPr eaLnBrk="1" hangingPunct="1">
              <a:lnSpc>
                <a:spcPct val="90000"/>
              </a:lnSpc>
            </a:pPr>
            <a:endParaRPr lang="en-US" altLang="en-US" dirty="0"/>
          </a:p>
          <a:p>
            <a:pPr eaLnBrk="1" hangingPunct="1">
              <a:lnSpc>
                <a:spcPct val="90000"/>
              </a:lnSpc>
            </a:pPr>
            <a:r>
              <a:rPr lang="en-US" altLang="en-US" sz="3000" dirty="0"/>
              <a:t>Dr. Tim McGuire</a:t>
            </a:r>
          </a:p>
        </p:txBody>
      </p:sp>
      <p:sp>
        <p:nvSpPr>
          <p:cNvPr id="2" name="TextBox 1"/>
          <p:cNvSpPr txBox="1"/>
          <p:nvPr/>
        </p:nvSpPr>
        <p:spPr>
          <a:xfrm>
            <a:off x="1447800" y="5638800"/>
            <a:ext cx="9144000" cy="646331"/>
          </a:xfrm>
          <a:prstGeom prst="rect">
            <a:avLst/>
          </a:prstGeom>
          <a:noFill/>
        </p:spPr>
        <p:txBody>
          <a:bodyPr wrap="square" rtlCol="0">
            <a:spAutoFit/>
          </a:bodyPr>
          <a:lstStyle/>
          <a:p>
            <a:pPr algn="ctr"/>
            <a:r>
              <a:rPr lang="en-US" i="1" dirty="0"/>
              <a:t>Some of the material and images from Bradley </a:t>
            </a:r>
            <a:r>
              <a:rPr lang="en-US" i="1" dirty="0" err="1"/>
              <a:t>Kjell</a:t>
            </a:r>
            <a:r>
              <a:rPr lang="en-US" i="1" dirty="0"/>
              <a:t>, Central Connecticut State University</a:t>
            </a:r>
          </a:p>
          <a:p>
            <a:pPr algn="ctr"/>
            <a:endParaRPr lang="en-US" i="1" dirty="0"/>
          </a:p>
        </p:txBody>
      </p:sp>
    </p:spTree>
    <p:extLst>
      <p:ext uri="{BB962C8B-B14F-4D97-AF65-F5344CB8AC3E}">
        <p14:creationId xmlns:p14="http://schemas.microsoft.com/office/powerpoint/2010/main" val="7491363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CAC1C-1A58-2E40-9E8B-9591145287A6}"/>
              </a:ext>
            </a:extLst>
          </p:cNvPr>
          <p:cNvSpPr>
            <a:spLocks noGrp="1"/>
          </p:cNvSpPr>
          <p:nvPr>
            <p:ph type="title"/>
          </p:nvPr>
        </p:nvSpPr>
        <p:spPr/>
        <p:txBody>
          <a:bodyPr>
            <a:noAutofit/>
          </a:bodyPr>
          <a:lstStyle/>
          <a:p>
            <a:r>
              <a:rPr lang="en-US" dirty="0"/>
              <a:t>Two Simple Questions (2)</a:t>
            </a:r>
          </a:p>
        </p:txBody>
      </p:sp>
      <p:sp>
        <p:nvSpPr>
          <p:cNvPr id="3" name="Content Placeholder 2">
            <a:extLst>
              <a:ext uri="{FF2B5EF4-FFF2-40B4-BE49-F238E27FC236}">
                <a16:creationId xmlns:a16="http://schemas.microsoft.com/office/drawing/2014/main" id="{B3E2FA09-98A4-4E4C-A57D-AD0DDB3723DC}"/>
              </a:ext>
            </a:extLst>
          </p:cNvPr>
          <p:cNvSpPr>
            <a:spLocks noGrp="1"/>
          </p:cNvSpPr>
          <p:nvPr>
            <p:ph idx="1"/>
          </p:nvPr>
        </p:nvSpPr>
        <p:spPr>
          <a:xfrm>
            <a:off x="685800" y="1524000"/>
            <a:ext cx="10896600" cy="4953000"/>
          </a:xfrm>
        </p:spPr>
        <p:txBody>
          <a:bodyPr>
            <a:normAutofit/>
          </a:bodyPr>
          <a:lstStyle/>
          <a:p>
            <a:r>
              <a:rPr lang="en-US" altLang="en-US" sz="3600" dirty="0"/>
              <a:t>Can a parent class have more than one child class?</a:t>
            </a:r>
          </a:p>
          <a:p>
            <a:pPr lvl="1"/>
            <a:r>
              <a:rPr lang="en-US" altLang="en-US" sz="3200" dirty="0">
                <a:solidFill>
                  <a:srgbClr val="FF0000"/>
                </a:solidFill>
              </a:rPr>
              <a:t>Yes, a parent can have any number of children. </a:t>
            </a:r>
          </a:p>
          <a:p>
            <a:pPr lvl="1"/>
            <a:r>
              <a:rPr lang="en-US" altLang="en-US" sz="3200" dirty="0">
                <a:solidFill>
                  <a:srgbClr val="FF0000"/>
                </a:solidFill>
              </a:rPr>
              <a:t>In C++ (but not most other object-oriented languages) a child can have more than one parent.</a:t>
            </a:r>
          </a:p>
          <a:p>
            <a:pPr lvl="1"/>
            <a:r>
              <a:rPr lang="en-US" altLang="en-US" sz="3200" dirty="0">
                <a:solidFill>
                  <a:srgbClr val="FF0000"/>
                </a:solidFill>
              </a:rPr>
              <a:t>We won’t address multiple inheritance in this course</a:t>
            </a:r>
          </a:p>
          <a:p>
            <a:r>
              <a:rPr lang="en-US" altLang="en-US" sz="3600" dirty="0"/>
              <a:t>Can a parent class inherit characteristics from its child class?</a:t>
            </a:r>
          </a:p>
          <a:p>
            <a:pPr lvl="1"/>
            <a:r>
              <a:rPr lang="en-US" altLang="en-US" sz="3200" dirty="0">
                <a:solidFill>
                  <a:srgbClr val="FF0000"/>
                </a:solidFill>
              </a:rPr>
              <a:t>No. Inheritance goes in only one direction.</a:t>
            </a:r>
          </a:p>
        </p:txBody>
      </p:sp>
      <p:sp>
        <p:nvSpPr>
          <p:cNvPr id="4" name="Slide Number Placeholder 3">
            <a:extLst>
              <a:ext uri="{FF2B5EF4-FFF2-40B4-BE49-F238E27FC236}">
                <a16:creationId xmlns:a16="http://schemas.microsoft.com/office/drawing/2014/main" id="{4625D86A-35F6-504C-A220-143FBD148F3D}"/>
              </a:ext>
            </a:extLst>
          </p:cNvPr>
          <p:cNvSpPr>
            <a:spLocks noGrp="1"/>
          </p:cNvSpPr>
          <p:nvPr>
            <p:ph type="sldNum" sz="quarter" idx="12"/>
          </p:nvPr>
        </p:nvSpPr>
        <p:spPr/>
        <p:txBody>
          <a:bodyPr/>
          <a:lstStyle/>
          <a:p>
            <a:fld id="{13977939-A071-43C1-9268-F54CC2756BB5}" type="slidenum">
              <a:rPr lang="en-US" smtClean="0"/>
              <a:pPr/>
              <a:t>10</a:t>
            </a:fld>
            <a:endParaRPr lang="en-US" dirty="0"/>
          </a:p>
        </p:txBody>
      </p:sp>
    </p:spTree>
    <p:extLst>
      <p:ext uri="{BB962C8B-B14F-4D97-AF65-F5344CB8AC3E}">
        <p14:creationId xmlns:p14="http://schemas.microsoft.com/office/powerpoint/2010/main" val="33364497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5896-2288-E240-A843-68BD021E42FF}"/>
              </a:ext>
            </a:extLst>
          </p:cNvPr>
          <p:cNvSpPr>
            <a:spLocks noGrp="1"/>
          </p:cNvSpPr>
          <p:nvPr>
            <p:ph type="title"/>
          </p:nvPr>
        </p:nvSpPr>
        <p:spPr/>
        <p:txBody>
          <a:bodyPr>
            <a:normAutofit/>
          </a:bodyPr>
          <a:lstStyle/>
          <a:p>
            <a:r>
              <a:rPr lang="en-US" dirty="0"/>
              <a:t>Superclasses and Subclasses</a:t>
            </a:r>
          </a:p>
        </p:txBody>
      </p:sp>
      <p:sp>
        <p:nvSpPr>
          <p:cNvPr id="3" name="Content Placeholder 2">
            <a:extLst>
              <a:ext uri="{FF2B5EF4-FFF2-40B4-BE49-F238E27FC236}">
                <a16:creationId xmlns:a16="http://schemas.microsoft.com/office/drawing/2014/main" id="{52F9EB85-ED9C-3E47-8BEC-7D7B3AE710D5}"/>
              </a:ext>
            </a:extLst>
          </p:cNvPr>
          <p:cNvSpPr>
            <a:spLocks noGrp="1"/>
          </p:cNvSpPr>
          <p:nvPr>
            <p:ph idx="1"/>
          </p:nvPr>
        </p:nvSpPr>
        <p:spPr/>
        <p:txBody>
          <a:bodyPr>
            <a:normAutofit/>
          </a:bodyPr>
          <a:lstStyle/>
          <a:p>
            <a:r>
              <a:rPr lang="en-US" sz="3200" dirty="0"/>
              <a:t>A superclass can have multiple subclasses.</a:t>
            </a:r>
          </a:p>
          <a:p>
            <a:r>
              <a:rPr lang="en-US" sz="3200" dirty="0"/>
              <a:t>Subclasses can be superclasses of other subclasses.</a:t>
            </a:r>
          </a:p>
          <a:p>
            <a:r>
              <a:rPr lang="en-US" sz="3200" dirty="0"/>
              <a:t>A big advantage of inheritance is that we can write code that is common to multiple classes once and reuse it in subclasses.</a:t>
            </a:r>
          </a:p>
          <a:p>
            <a:pPr lvl="1"/>
            <a:r>
              <a:rPr lang="en-US" sz="2800" dirty="0"/>
              <a:t>A subclass can define new instance variables and methods, some of which may override (hide) those of a superclass.</a:t>
            </a:r>
          </a:p>
          <a:p>
            <a:pPr marL="0" indent="0">
              <a:buNone/>
            </a:pPr>
            <a:endParaRPr lang="en-US" sz="3200" dirty="0"/>
          </a:p>
          <a:p>
            <a:endParaRPr lang="en-US" sz="3200" dirty="0"/>
          </a:p>
        </p:txBody>
      </p:sp>
      <p:sp>
        <p:nvSpPr>
          <p:cNvPr id="4" name="Slide Number Placeholder 3">
            <a:extLst>
              <a:ext uri="{FF2B5EF4-FFF2-40B4-BE49-F238E27FC236}">
                <a16:creationId xmlns:a16="http://schemas.microsoft.com/office/drawing/2014/main" id="{D35E88FE-E540-1249-8031-01043B305FED}"/>
              </a:ext>
            </a:extLst>
          </p:cNvPr>
          <p:cNvSpPr>
            <a:spLocks noGrp="1"/>
          </p:cNvSpPr>
          <p:nvPr>
            <p:ph type="sldNum" sz="quarter" idx="12"/>
          </p:nvPr>
        </p:nvSpPr>
        <p:spPr/>
        <p:txBody>
          <a:bodyPr/>
          <a:lstStyle/>
          <a:p>
            <a:fld id="{13977939-A071-43C1-9268-F54CC2756BB5}" type="slidenum">
              <a:rPr lang="en-US" smtClean="0"/>
              <a:pPr/>
              <a:t>11</a:t>
            </a:fld>
            <a:endParaRPr lang="en-US" dirty="0"/>
          </a:p>
        </p:txBody>
      </p:sp>
    </p:spTree>
    <p:extLst>
      <p:ext uri="{BB962C8B-B14F-4D97-AF65-F5344CB8AC3E}">
        <p14:creationId xmlns:p14="http://schemas.microsoft.com/office/powerpoint/2010/main" val="20282400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CAC1C-1A58-2E40-9E8B-9591145287A6}"/>
              </a:ext>
            </a:extLst>
          </p:cNvPr>
          <p:cNvSpPr>
            <a:spLocks noGrp="1"/>
          </p:cNvSpPr>
          <p:nvPr>
            <p:ph type="title"/>
          </p:nvPr>
        </p:nvSpPr>
        <p:spPr/>
        <p:txBody>
          <a:bodyPr>
            <a:noAutofit/>
          </a:bodyPr>
          <a:lstStyle/>
          <a:p>
            <a:r>
              <a:rPr lang="en-US" dirty="0"/>
              <a:t>Hierarchies</a:t>
            </a:r>
          </a:p>
        </p:txBody>
      </p:sp>
      <p:sp>
        <p:nvSpPr>
          <p:cNvPr id="3" name="Content Placeholder 2">
            <a:extLst>
              <a:ext uri="{FF2B5EF4-FFF2-40B4-BE49-F238E27FC236}">
                <a16:creationId xmlns:a16="http://schemas.microsoft.com/office/drawing/2014/main" id="{B3E2FA09-98A4-4E4C-A57D-AD0DDB3723DC}"/>
              </a:ext>
            </a:extLst>
          </p:cNvPr>
          <p:cNvSpPr>
            <a:spLocks noGrp="1"/>
          </p:cNvSpPr>
          <p:nvPr>
            <p:ph idx="1"/>
          </p:nvPr>
        </p:nvSpPr>
        <p:spPr>
          <a:xfrm>
            <a:off x="838200" y="1599487"/>
            <a:ext cx="7315200" cy="4950311"/>
          </a:xfrm>
        </p:spPr>
        <p:txBody>
          <a:bodyPr>
            <a:normAutofit/>
          </a:bodyPr>
          <a:lstStyle/>
          <a:p>
            <a:r>
              <a:rPr lang="en-US" dirty="0"/>
              <a:t>We can organize classes into hierarchies of functionality.</a:t>
            </a:r>
          </a:p>
          <a:p>
            <a:r>
              <a:rPr lang="en-US" dirty="0"/>
              <a:t>The class at the top of the hierarchy (superclass) defines instance variables and methods common to all classes in the hierarchy.</a:t>
            </a:r>
          </a:p>
          <a:p>
            <a:r>
              <a:rPr lang="en-US" dirty="0"/>
              <a:t>We derive a subclass, which inherits behavior and fields from the superclass.</a:t>
            </a:r>
          </a:p>
        </p:txBody>
      </p:sp>
      <p:sp>
        <p:nvSpPr>
          <p:cNvPr id="4" name="Slide Number Placeholder 3">
            <a:extLst>
              <a:ext uri="{FF2B5EF4-FFF2-40B4-BE49-F238E27FC236}">
                <a16:creationId xmlns:a16="http://schemas.microsoft.com/office/drawing/2014/main" id="{4625D86A-35F6-504C-A220-143FBD148F3D}"/>
              </a:ext>
            </a:extLst>
          </p:cNvPr>
          <p:cNvSpPr>
            <a:spLocks noGrp="1"/>
          </p:cNvSpPr>
          <p:nvPr>
            <p:ph type="sldNum" sz="quarter" idx="12"/>
          </p:nvPr>
        </p:nvSpPr>
        <p:spPr/>
        <p:txBody>
          <a:bodyPr/>
          <a:lstStyle/>
          <a:p>
            <a:fld id="{13977939-A071-43C1-9268-F54CC2756BB5}" type="slidenum">
              <a:rPr lang="en-US" smtClean="0"/>
              <a:pPr/>
              <a:t>12</a:t>
            </a:fld>
            <a:endParaRPr lang="en-US" dirty="0"/>
          </a:p>
        </p:txBody>
      </p:sp>
      <p:pic>
        <p:nvPicPr>
          <p:cNvPr id="5" name="Picture 4" descr="The picture shows a parent class and a child class, and some objects that have been constructed from each. &#10;These objects are shown as rectangles (to convey the idea that they are more real than the classes, which are only designs).&#10;In the picture, &quot;Joe's car,&quot; &quot;Mary's Ford,&quot; and &quot;Bob's Ford&quot; represent actual objects. &#10;The cloudy classes represent designs, not actual objects.&#10;Objects are constructed as a program runs. &#10;An object is constructed by following a description in a class file that was created by compiling a C++ source program.&#10;">
            <a:extLst>
              <a:ext uri="{FF2B5EF4-FFF2-40B4-BE49-F238E27FC236}">
                <a16:creationId xmlns:a16="http://schemas.microsoft.com/office/drawing/2014/main" id="{B23602E1-25E3-4F4C-B136-EA678642DB8D}"/>
              </a:ext>
            </a:extLst>
          </p:cNvPr>
          <p:cNvPicPr>
            <a:picLocks noChangeAspect="1"/>
          </p:cNvPicPr>
          <p:nvPr/>
        </p:nvPicPr>
        <p:blipFill>
          <a:blip r:embed="rId3"/>
          <a:stretch>
            <a:fillRect/>
          </a:stretch>
        </p:blipFill>
        <p:spPr>
          <a:xfrm>
            <a:off x="8156997" y="1495114"/>
            <a:ext cx="3349203" cy="2924485"/>
          </a:xfrm>
          <a:prstGeom prst="rect">
            <a:avLst/>
          </a:prstGeom>
        </p:spPr>
      </p:pic>
    </p:spTree>
    <p:extLst>
      <p:ext uri="{BB962C8B-B14F-4D97-AF65-F5344CB8AC3E}">
        <p14:creationId xmlns:p14="http://schemas.microsoft.com/office/powerpoint/2010/main" val="35347998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CAC1C-1A58-2E40-9E8B-9591145287A6}"/>
              </a:ext>
            </a:extLst>
          </p:cNvPr>
          <p:cNvSpPr>
            <a:spLocks noGrp="1"/>
          </p:cNvSpPr>
          <p:nvPr>
            <p:ph type="title"/>
          </p:nvPr>
        </p:nvSpPr>
        <p:spPr/>
        <p:txBody>
          <a:bodyPr>
            <a:noAutofit/>
          </a:bodyPr>
          <a:lstStyle/>
          <a:p>
            <a:r>
              <a:rPr lang="en-US" dirty="0" smtClean="0"/>
              <a:t>Questions</a:t>
            </a:r>
            <a:endParaRPr lang="en-US" dirty="0"/>
          </a:p>
        </p:txBody>
      </p:sp>
      <p:sp>
        <p:nvSpPr>
          <p:cNvPr id="3" name="Content Placeholder 2">
            <a:extLst>
              <a:ext uri="{FF2B5EF4-FFF2-40B4-BE49-F238E27FC236}">
                <a16:creationId xmlns:a16="http://schemas.microsoft.com/office/drawing/2014/main" id="{B3E2FA09-98A4-4E4C-A57D-AD0DDB3723DC}"/>
              </a:ext>
            </a:extLst>
          </p:cNvPr>
          <p:cNvSpPr>
            <a:spLocks noGrp="1"/>
          </p:cNvSpPr>
          <p:nvPr>
            <p:ph idx="1"/>
          </p:nvPr>
        </p:nvSpPr>
        <p:spPr>
          <a:xfrm>
            <a:off x="838200" y="1599487"/>
            <a:ext cx="7315200" cy="4950311"/>
          </a:xfrm>
        </p:spPr>
        <p:txBody>
          <a:bodyPr>
            <a:normAutofit/>
          </a:bodyPr>
          <a:lstStyle/>
          <a:p>
            <a:r>
              <a:rPr lang="en-US" dirty="0"/>
              <a:t>How many </a:t>
            </a:r>
            <a:r>
              <a:rPr lang="en-US" i="1" dirty="0"/>
              <a:t>types</a:t>
            </a:r>
            <a:r>
              <a:rPr lang="en-US" dirty="0"/>
              <a:t> of automobile are there in the diagram</a:t>
            </a:r>
            <a:r>
              <a:rPr lang="en-US" dirty="0" smtClean="0"/>
              <a:t>?</a:t>
            </a:r>
          </a:p>
          <a:p>
            <a:endParaRPr lang="en-US" dirty="0"/>
          </a:p>
          <a:p>
            <a:pPr marL="0" indent="0">
              <a:buNone/>
            </a:pPr>
            <a:endParaRPr lang="en-US" dirty="0" smtClean="0"/>
          </a:p>
          <a:p>
            <a:endParaRPr lang="en-US" dirty="0"/>
          </a:p>
          <a:p>
            <a:r>
              <a:rPr lang="en-US" dirty="0"/>
              <a:t>How many </a:t>
            </a:r>
            <a:r>
              <a:rPr lang="en-US" i="1" dirty="0"/>
              <a:t>automobile objects</a:t>
            </a:r>
            <a:r>
              <a:rPr lang="en-US" dirty="0"/>
              <a:t> are there in the diagram?</a:t>
            </a:r>
          </a:p>
          <a:p>
            <a:endParaRPr lang="en-US" dirty="0"/>
          </a:p>
        </p:txBody>
      </p:sp>
      <p:sp>
        <p:nvSpPr>
          <p:cNvPr id="4" name="Slide Number Placeholder 3">
            <a:extLst>
              <a:ext uri="{FF2B5EF4-FFF2-40B4-BE49-F238E27FC236}">
                <a16:creationId xmlns:a16="http://schemas.microsoft.com/office/drawing/2014/main" id="{4625D86A-35F6-504C-A220-143FBD148F3D}"/>
              </a:ext>
            </a:extLst>
          </p:cNvPr>
          <p:cNvSpPr>
            <a:spLocks noGrp="1"/>
          </p:cNvSpPr>
          <p:nvPr>
            <p:ph type="sldNum" sz="quarter" idx="12"/>
          </p:nvPr>
        </p:nvSpPr>
        <p:spPr/>
        <p:txBody>
          <a:bodyPr/>
          <a:lstStyle/>
          <a:p>
            <a:fld id="{13977939-A071-43C1-9268-F54CC2756BB5}" type="slidenum">
              <a:rPr lang="en-US" smtClean="0"/>
              <a:pPr/>
              <a:t>13</a:t>
            </a:fld>
            <a:endParaRPr lang="en-US" dirty="0"/>
          </a:p>
        </p:txBody>
      </p:sp>
      <p:pic>
        <p:nvPicPr>
          <p:cNvPr id="5" name="Picture 4" descr="The picture shows a parent class and a child class, and some objects that have been constructed from each. &#10;These objects are shown as rectangles (to convey the idea that they are more real than the classes, which are only designs).&#10;In the picture, &quot;Joe's car,&quot; &quot;Mary's Ford,&quot; and &quot;Bob's Ford&quot; represent actual objects. &#10;The cloudy classes represent designs, not actual objects.&#10;Objects are constructed as a program runs. &#10;An object is constructed by following a description in a class file that was created by compiling a C++ source program.&#10;">
            <a:extLst>
              <a:ext uri="{FF2B5EF4-FFF2-40B4-BE49-F238E27FC236}">
                <a16:creationId xmlns:a16="http://schemas.microsoft.com/office/drawing/2014/main" id="{B23602E1-25E3-4F4C-B136-EA678642DB8D}"/>
              </a:ext>
            </a:extLst>
          </p:cNvPr>
          <p:cNvPicPr>
            <a:picLocks noChangeAspect="1"/>
          </p:cNvPicPr>
          <p:nvPr/>
        </p:nvPicPr>
        <p:blipFill>
          <a:blip r:embed="rId3"/>
          <a:stretch>
            <a:fillRect/>
          </a:stretch>
        </p:blipFill>
        <p:spPr>
          <a:xfrm>
            <a:off x="8156997" y="1495114"/>
            <a:ext cx="3349203" cy="2924485"/>
          </a:xfrm>
          <a:prstGeom prst="rect">
            <a:avLst/>
          </a:prstGeom>
        </p:spPr>
      </p:pic>
    </p:spTree>
    <p:extLst>
      <p:ext uri="{BB962C8B-B14F-4D97-AF65-F5344CB8AC3E}">
        <p14:creationId xmlns:p14="http://schemas.microsoft.com/office/powerpoint/2010/main" val="2153688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CAC1C-1A58-2E40-9E8B-9591145287A6}"/>
              </a:ext>
            </a:extLst>
          </p:cNvPr>
          <p:cNvSpPr>
            <a:spLocks noGrp="1"/>
          </p:cNvSpPr>
          <p:nvPr>
            <p:ph type="title"/>
          </p:nvPr>
        </p:nvSpPr>
        <p:spPr/>
        <p:txBody>
          <a:bodyPr>
            <a:noAutofit/>
          </a:bodyPr>
          <a:lstStyle/>
          <a:p>
            <a:r>
              <a:rPr lang="en-US" dirty="0" smtClean="0"/>
              <a:t>Questions</a:t>
            </a:r>
            <a:endParaRPr lang="en-US" dirty="0"/>
          </a:p>
        </p:txBody>
      </p:sp>
      <p:sp>
        <p:nvSpPr>
          <p:cNvPr id="3" name="Content Placeholder 2">
            <a:extLst>
              <a:ext uri="{FF2B5EF4-FFF2-40B4-BE49-F238E27FC236}">
                <a16:creationId xmlns:a16="http://schemas.microsoft.com/office/drawing/2014/main" id="{B3E2FA09-98A4-4E4C-A57D-AD0DDB3723DC}"/>
              </a:ext>
            </a:extLst>
          </p:cNvPr>
          <p:cNvSpPr>
            <a:spLocks noGrp="1"/>
          </p:cNvSpPr>
          <p:nvPr>
            <p:ph idx="1"/>
          </p:nvPr>
        </p:nvSpPr>
        <p:spPr>
          <a:xfrm>
            <a:off x="838200" y="1599487"/>
            <a:ext cx="7315200" cy="4950311"/>
          </a:xfrm>
        </p:spPr>
        <p:txBody>
          <a:bodyPr>
            <a:normAutofit/>
          </a:bodyPr>
          <a:lstStyle/>
          <a:p>
            <a:r>
              <a:rPr lang="en-US" dirty="0"/>
              <a:t>How many </a:t>
            </a:r>
            <a:r>
              <a:rPr lang="en-US" i="1" dirty="0"/>
              <a:t>types</a:t>
            </a:r>
            <a:r>
              <a:rPr lang="en-US" dirty="0"/>
              <a:t> of automobile are there in the diagram</a:t>
            </a:r>
            <a:r>
              <a:rPr lang="en-US" dirty="0" smtClean="0"/>
              <a:t>?</a:t>
            </a:r>
          </a:p>
          <a:p>
            <a:pPr lvl="1"/>
            <a:r>
              <a:rPr lang="en-US" dirty="0" smtClean="0"/>
              <a:t>Two </a:t>
            </a:r>
            <a:r>
              <a:rPr lang="en-US" dirty="0"/>
              <a:t>— the parent type "Automobile" and a child type, "Ford."</a:t>
            </a:r>
          </a:p>
          <a:p>
            <a:pPr marL="0" indent="0">
              <a:buNone/>
            </a:pPr>
            <a:endParaRPr lang="en-US" dirty="0" smtClean="0"/>
          </a:p>
          <a:p>
            <a:endParaRPr lang="en-US" dirty="0"/>
          </a:p>
          <a:p>
            <a:r>
              <a:rPr lang="en-US" dirty="0"/>
              <a:t>How many </a:t>
            </a:r>
            <a:r>
              <a:rPr lang="en-US" i="1" dirty="0"/>
              <a:t>automobile objects</a:t>
            </a:r>
            <a:r>
              <a:rPr lang="en-US" dirty="0"/>
              <a:t> are there in the diagram</a:t>
            </a:r>
            <a:r>
              <a:rPr lang="en-US" dirty="0" smtClean="0"/>
              <a:t>?</a:t>
            </a:r>
          </a:p>
          <a:p>
            <a:pPr lvl="1"/>
            <a:r>
              <a:rPr lang="en-US" dirty="0"/>
              <a:t>Three.</a:t>
            </a:r>
          </a:p>
          <a:p>
            <a:pPr lvl="1"/>
            <a:endParaRPr lang="en-US" dirty="0"/>
          </a:p>
          <a:p>
            <a:endParaRPr lang="en-US" dirty="0"/>
          </a:p>
        </p:txBody>
      </p:sp>
      <p:sp>
        <p:nvSpPr>
          <p:cNvPr id="4" name="Slide Number Placeholder 3">
            <a:extLst>
              <a:ext uri="{FF2B5EF4-FFF2-40B4-BE49-F238E27FC236}">
                <a16:creationId xmlns:a16="http://schemas.microsoft.com/office/drawing/2014/main" id="{4625D86A-35F6-504C-A220-143FBD148F3D}"/>
              </a:ext>
            </a:extLst>
          </p:cNvPr>
          <p:cNvSpPr>
            <a:spLocks noGrp="1"/>
          </p:cNvSpPr>
          <p:nvPr>
            <p:ph type="sldNum" sz="quarter" idx="12"/>
          </p:nvPr>
        </p:nvSpPr>
        <p:spPr/>
        <p:txBody>
          <a:bodyPr/>
          <a:lstStyle/>
          <a:p>
            <a:fld id="{13977939-A071-43C1-9268-F54CC2756BB5}" type="slidenum">
              <a:rPr lang="en-US" smtClean="0"/>
              <a:pPr/>
              <a:t>14</a:t>
            </a:fld>
            <a:endParaRPr lang="en-US" dirty="0"/>
          </a:p>
        </p:txBody>
      </p:sp>
      <p:pic>
        <p:nvPicPr>
          <p:cNvPr id="5" name="Picture 4" descr="The picture shows a parent class and a child class, and some objects that have been constructed from each. &#10;These objects are shown as rectangles (to convey the idea that they are more real than the classes, which are only designs).&#10;In the picture, &quot;Joe's car,&quot; &quot;Mary's Ford,&quot; and &quot;Bob's Ford&quot; represent actual objects. &#10;The cloudy classes represent designs, not actual objects.&#10;Objects are constructed as a program runs. &#10;An object is constructed by following a description in a class file that was created by compiling a C++ source program.&#10;">
            <a:extLst>
              <a:ext uri="{FF2B5EF4-FFF2-40B4-BE49-F238E27FC236}">
                <a16:creationId xmlns:a16="http://schemas.microsoft.com/office/drawing/2014/main" id="{B23602E1-25E3-4F4C-B136-EA678642DB8D}"/>
              </a:ext>
            </a:extLst>
          </p:cNvPr>
          <p:cNvPicPr>
            <a:picLocks noChangeAspect="1"/>
          </p:cNvPicPr>
          <p:nvPr/>
        </p:nvPicPr>
        <p:blipFill>
          <a:blip r:embed="rId3"/>
          <a:stretch>
            <a:fillRect/>
          </a:stretch>
        </p:blipFill>
        <p:spPr>
          <a:xfrm>
            <a:off x="8156997" y="1495114"/>
            <a:ext cx="3349203" cy="2924485"/>
          </a:xfrm>
          <a:prstGeom prst="rect">
            <a:avLst/>
          </a:prstGeom>
        </p:spPr>
      </p:pic>
    </p:spTree>
    <p:extLst>
      <p:ext uri="{BB962C8B-B14F-4D97-AF65-F5344CB8AC3E}">
        <p14:creationId xmlns:p14="http://schemas.microsoft.com/office/powerpoint/2010/main" val="23918751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74228-A436-6243-8849-7841A097041D}"/>
              </a:ext>
            </a:extLst>
          </p:cNvPr>
          <p:cNvSpPr>
            <a:spLocks noGrp="1"/>
          </p:cNvSpPr>
          <p:nvPr>
            <p:ph type="title"/>
          </p:nvPr>
        </p:nvSpPr>
        <p:spPr/>
        <p:txBody>
          <a:bodyPr>
            <a:noAutofit/>
          </a:bodyPr>
          <a:lstStyle/>
          <a:p>
            <a:r>
              <a:rPr lang="en-US" dirty="0"/>
              <a:t>Hierarchies (2)</a:t>
            </a:r>
          </a:p>
        </p:txBody>
      </p:sp>
      <p:sp>
        <p:nvSpPr>
          <p:cNvPr id="3" name="Content Placeholder 2">
            <a:extLst>
              <a:ext uri="{FF2B5EF4-FFF2-40B4-BE49-F238E27FC236}">
                <a16:creationId xmlns:a16="http://schemas.microsoft.com/office/drawing/2014/main" id="{3440FEB7-109D-3B43-B307-2C6490502151}"/>
              </a:ext>
            </a:extLst>
          </p:cNvPr>
          <p:cNvSpPr>
            <a:spLocks noGrp="1"/>
          </p:cNvSpPr>
          <p:nvPr>
            <p:ph idx="1"/>
          </p:nvPr>
        </p:nvSpPr>
        <p:spPr>
          <a:xfrm>
            <a:off x="838200" y="1569221"/>
            <a:ext cx="6934200" cy="4998720"/>
          </a:xfrm>
        </p:spPr>
        <p:txBody>
          <a:bodyPr>
            <a:normAutofit/>
          </a:bodyPr>
          <a:lstStyle/>
          <a:p>
            <a:r>
              <a:rPr lang="en-US" dirty="0"/>
              <a:t>This picture shows a hierarchy of classes. It shows that:</a:t>
            </a:r>
          </a:p>
          <a:p>
            <a:pPr lvl="1"/>
            <a:r>
              <a:rPr lang="en-US" sz="2800" dirty="0"/>
              <a:t> "Ford is-a automobile," </a:t>
            </a:r>
          </a:p>
          <a:p>
            <a:pPr lvl="1"/>
            <a:r>
              <a:rPr lang="en-US" sz="2800" dirty="0"/>
              <a:t>"Nissan is-a automobile," </a:t>
            </a:r>
          </a:p>
          <a:p>
            <a:pPr lvl="1"/>
            <a:r>
              <a:rPr lang="en-US" sz="2800" dirty="0"/>
              <a:t>"VW is-a automobile." </a:t>
            </a:r>
          </a:p>
          <a:p>
            <a:pPr lvl="1"/>
            <a:r>
              <a:rPr lang="en-US" sz="2800" dirty="0"/>
              <a:t>It also shows that "Sentra is-a Nissan."</a:t>
            </a:r>
          </a:p>
        </p:txBody>
      </p:sp>
      <p:sp>
        <p:nvSpPr>
          <p:cNvPr id="4" name="Slide Number Placeholder 3">
            <a:extLst>
              <a:ext uri="{FF2B5EF4-FFF2-40B4-BE49-F238E27FC236}">
                <a16:creationId xmlns:a16="http://schemas.microsoft.com/office/drawing/2014/main" id="{9A15F124-AB4A-0645-B620-F907704B972B}"/>
              </a:ext>
            </a:extLst>
          </p:cNvPr>
          <p:cNvSpPr>
            <a:spLocks noGrp="1"/>
          </p:cNvSpPr>
          <p:nvPr>
            <p:ph type="sldNum" sz="quarter" idx="12"/>
          </p:nvPr>
        </p:nvSpPr>
        <p:spPr/>
        <p:txBody>
          <a:bodyPr/>
          <a:lstStyle/>
          <a:p>
            <a:fld id="{13977939-A071-43C1-9268-F54CC2756BB5}" type="slidenum">
              <a:rPr lang="en-US" smtClean="0"/>
              <a:pPr/>
              <a:t>15</a:t>
            </a:fld>
            <a:endParaRPr lang="en-US" dirty="0"/>
          </a:p>
        </p:txBody>
      </p:sp>
      <p:pic>
        <p:nvPicPr>
          <p:cNvPr id="5" name="Picture 4" descr="This picture shows a hierarchy of classes. &#10;It shows that &quot;Ford is-a automobile,&quot; &quot;Nissan is-a automobile,&quot; and that &quot;VW is-a automobile.&quot; &#10;It also shows that &quot;Sentra is-a Nissan.&quot;&#10;In a hierarchy, each class might have several child classes. The class at the top of the hierarchy has no parent. This class is called the root of the hierarchy.&#10;A class may be the parent for a child class and may be a child of another class. Just as with human relationships, a person is a child of some humans and a parent to others.&#10;">
            <a:extLst>
              <a:ext uri="{FF2B5EF4-FFF2-40B4-BE49-F238E27FC236}">
                <a16:creationId xmlns:a16="http://schemas.microsoft.com/office/drawing/2014/main" id="{E8ED54FA-2FB9-254B-96CC-957B90B8032C}"/>
              </a:ext>
            </a:extLst>
          </p:cNvPr>
          <p:cNvPicPr>
            <a:picLocks noChangeAspect="1"/>
          </p:cNvPicPr>
          <p:nvPr/>
        </p:nvPicPr>
        <p:blipFill>
          <a:blip r:embed="rId3"/>
          <a:stretch>
            <a:fillRect/>
          </a:stretch>
        </p:blipFill>
        <p:spPr>
          <a:xfrm>
            <a:off x="7518958" y="1447800"/>
            <a:ext cx="4335305" cy="3352800"/>
          </a:xfrm>
          <a:prstGeom prst="rect">
            <a:avLst/>
          </a:prstGeom>
        </p:spPr>
      </p:pic>
    </p:spTree>
    <p:extLst>
      <p:ext uri="{BB962C8B-B14F-4D97-AF65-F5344CB8AC3E}">
        <p14:creationId xmlns:p14="http://schemas.microsoft.com/office/powerpoint/2010/main" val="39684630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What Does a Child Have?</a:t>
            </a:r>
          </a:p>
        </p:txBody>
      </p:sp>
      <p:sp>
        <p:nvSpPr>
          <p:cNvPr id="13315" name="Rectangle 3"/>
          <p:cNvSpPr>
            <a:spLocks noGrp="1" noChangeArrowheads="1"/>
          </p:cNvSpPr>
          <p:nvPr>
            <p:ph idx="1"/>
          </p:nvPr>
        </p:nvSpPr>
        <p:spPr/>
        <p:txBody>
          <a:bodyPr/>
          <a:lstStyle/>
          <a:p>
            <a:pPr>
              <a:lnSpc>
                <a:spcPct val="90000"/>
              </a:lnSpc>
              <a:buFont typeface="Times" panose="02020603050405020304" pitchFamily="18" charset="0"/>
              <a:buNone/>
            </a:pPr>
            <a:r>
              <a:rPr lang="en-US" altLang="en-US"/>
              <a:t>An object of the derived class has:</a:t>
            </a:r>
          </a:p>
          <a:p>
            <a:pPr>
              <a:lnSpc>
                <a:spcPct val="90000"/>
              </a:lnSpc>
            </a:pPr>
            <a:r>
              <a:rPr lang="en-US" altLang="en-US"/>
              <a:t>all members defined in child class</a:t>
            </a:r>
          </a:p>
          <a:p>
            <a:pPr>
              <a:lnSpc>
                <a:spcPct val="90000"/>
              </a:lnSpc>
            </a:pPr>
            <a:r>
              <a:rPr lang="en-US" altLang="en-US"/>
              <a:t>all members declared in parent class</a:t>
            </a:r>
            <a:br>
              <a:rPr lang="en-US" altLang="en-US"/>
            </a:br>
            <a:endParaRPr lang="en-US" altLang="en-US"/>
          </a:p>
          <a:p>
            <a:pPr>
              <a:lnSpc>
                <a:spcPct val="90000"/>
              </a:lnSpc>
              <a:buFont typeface="Times" panose="02020603050405020304" pitchFamily="18" charset="0"/>
              <a:buNone/>
            </a:pPr>
            <a:r>
              <a:rPr lang="en-US" altLang="en-US"/>
              <a:t>An object of the derived class can use:</a:t>
            </a:r>
          </a:p>
          <a:p>
            <a:pPr>
              <a:lnSpc>
                <a:spcPct val="90000"/>
              </a:lnSpc>
            </a:pPr>
            <a:r>
              <a:rPr lang="en-US" altLang="en-US"/>
              <a:t>all </a:t>
            </a:r>
            <a:r>
              <a:rPr lang="en-US" altLang="en-US">
                <a:latin typeface="Courier New" panose="02070309020205020404" pitchFamily="49" charset="0"/>
              </a:rPr>
              <a:t>public</a:t>
            </a:r>
            <a:r>
              <a:rPr lang="en-US" altLang="en-US"/>
              <a:t> members defined in child class</a:t>
            </a:r>
          </a:p>
          <a:p>
            <a:pPr>
              <a:lnSpc>
                <a:spcPct val="90000"/>
              </a:lnSpc>
            </a:pPr>
            <a:r>
              <a:rPr lang="en-US" altLang="en-US"/>
              <a:t>all </a:t>
            </a:r>
            <a:r>
              <a:rPr lang="en-US" altLang="en-US">
                <a:latin typeface="Courier New" panose="02070309020205020404" pitchFamily="49" charset="0"/>
              </a:rPr>
              <a:t>public</a:t>
            </a:r>
            <a:r>
              <a:rPr lang="en-US" altLang="en-US"/>
              <a:t> members defined in parent class</a:t>
            </a:r>
          </a:p>
        </p:txBody>
      </p:sp>
    </p:spTree>
    <p:extLst>
      <p:ext uri="{BB962C8B-B14F-4D97-AF65-F5344CB8AC3E}">
        <p14:creationId xmlns:p14="http://schemas.microsoft.com/office/powerpoint/2010/main" val="329809416"/>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noChangeArrowheads="1"/>
          </p:cNvSpPr>
          <p:nvPr>
            <p:ph type="ctrTitle"/>
          </p:nvPr>
        </p:nvSpPr>
        <p:spPr/>
        <p:txBody>
          <a:bodyPr/>
          <a:lstStyle/>
          <a:p>
            <a:r>
              <a:rPr lang="en-US" altLang="en-US" dirty="0"/>
              <a:t>Video Example</a:t>
            </a:r>
          </a:p>
        </p:txBody>
      </p:sp>
      <p:sp>
        <p:nvSpPr>
          <p:cNvPr id="15363" name="Subtitle 2"/>
          <p:cNvSpPr>
            <a:spLocks noGrp="1" noChangeArrowheads="1"/>
          </p:cNvSpPr>
          <p:nvPr>
            <p:ph type="subTitle" idx="1"/>
          </p:nvPr>
        </p:nvSpPr>
        <p:spPr/>
        <p:txBody>
          <a:bodyPr/>
          <a:lstStyle/>
          <a:p>
            <a:endParaRPr lang="en-US" altLang="en-US" dirty="0"/>
          </a:p>
        </p:txBody>
      </p:sp>
    </p:spTree>
    <p:extLst>
      <p:ext uri="{BB962C8B-B14F-4D97-AF65-F5344CB8AC3E}">
        <p14:creationId xmlns:p14="http://schemas.microsoft.com/office/powerpoint/2010/main" val="17566979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Video</a:t>
            </a:r>
          </a:p>
        </p:txBody>
      </p:sp>
      <p:sp>
        <p:nvSpPr>
          <p:cNvPr id="3" name="Content Placeholder 2"/>
          <p:cNvSpPr>
            <a:spLocks noGrp="1"/>
          </p:cNvSpPr>
          <p:nvPr>
            <p:ph idx="1"/>
          </p:nvPr>
        </p:nvSpPr>
        <p:spPr/>
        <p:txBody>
          <a:bodyPr/>
          <a:lstStyle/>
          <a:p>
            <a:r>
              <a:rPr lang="en-US" dirty="0"/>
              <a:t>Suppose we have a class Video to represent videos available from a streaming service. The UML diagram might look like this:</a:t>
            </a:r>
          </a:p>
        </p:txBody>
      </p:sp>
      <p:graphicFrame>
        <p:nvGraphicFramePr>
          <p:cNvPr id="5" name="Table 4" descr="The Video class has basic information in it, and could be used for documentaries and instructional videos. But more information is needed for movie videos. Let’s make a class that is similar to Video, but now includes the name of the director and a rating.&#10;"/>
          <p:cNvGraphicFramePr>
            <a:graphicFrameLocks noGrp="1"/>
          </p:cNvGraphicFramePr>
          <p:nvPr>
            <p:extLst>
              <p:ext uri="{D42A27DB-BD31-4B8C-83A1-F6EECF244321}">
                <p14:modId xmlns:p14="http://schemas.microsoft.com/office/powerpoint/2010/main" val="1481405158"/>
              </p:ext>
            </p:extLst>
          </p:nvPr>
        </p:nvGraphicFramePr>
        <p:xfrm>
          <a:off x="1828800" y="2895600"/>
          <a:ext cx="6477000" cy="3017520"/>
        </p:xfrm>
        <a:graphic>
          <a:graphicData uri="http://schemas.openxmlformats.org/drawingml/2006/table">
            <a:tbl>
              <a:tblPr firstRow="1" bandRow="1">
                <a:tableStyleId>{5C22544A-7EE6-4342-B048-85BDC9FD1C3A}</a:tableStyleId>
              </a:tblPr>
              <a:tblGrid>
                <a:gridCol w="6477000">
                  <a:extLst>
                    <a:ext uri="{9D8B030D-6E8A-4147-A177-3AD203B41FA5}">
                      <a16:colId xmlns:a16="http://schemas.microsoft.com/office/drawing/2014/main" val="1870200892"/>
                    </a:ext>
                  </a:extLst>
                </a:gridCol>
              </a:tblGrid>
              <a:tr h="370840">
                <a:tc>
                  <a:txBody>
                    <a:bodyPr/>
                    <a:lstStyle/>
                    <a:p>
                      <a:pPr algn="ctr"/>
                      <a:r>
                        <a:rPr lang="en-US" sz="3600" dirty="0"/>
                        <a:t>Video</a:t>
                      </a:r>
                    </a:p>
                  </a:txBody>
                  <a:tcPr/>
                </a:tc>
                <a:extLst>
                  <a:ext uri="{0D108BD9-81ED-4DB2-BD59-A6C34878D82A}">
                    <a16:rowId xmlns:a16="http://schemas.microsoft.com/office/drawing/2014/main" val="3528755382"/>
                  </a:ext>
                </a:extLst>
              </a:tr>
              <a:tr h="370840">
                <a:tc>
                  <a:txBody>
                    <a:bodyPr/>
                    <a:lstStyle/>
                    <a:p>
                      <a:pPr algn="l"/>
                      <a:r>
                        <a:rPr lang="en-US" sz="3600" dirty="0"/>
                        <a:t>- title</a:t>
                      </a:r>
                      <a:r>
                        <a:rPr lang="en-US" sz="3600" baseline="0" dirty="0"/>
                        <a:t> : string</a:t>
                      </a:r>
                    </a:p>
                    <a:p>
                      <a:pPr marL="0" indent="0" algn="l">
                        <a:buFontTx/>
                        <a:buNone/>
                      </a:pPr>
                      <a:r>
                        <a:rPr lang="en-US" sz="3600" baseline="0" dirty="0"/>
                        <a:t>- length : integer</a:t>
                      </a:r>
                    </a:p>
                    <a:p>
                      <a:pPr marL="0" indent="0" algn="l">
                        <a:buFontTx/>
                        <a:buNone/>
                      </a:pPr>
                      <a:r>
                        <a:rPr lang="en-US" sz="3600" baseline="0" dirty="0"/>
                        <a:t>- avail : Boolean</a:t>
                      </a:r>
                      <a:endParaRPr lang="en-US" sz="3600" dirty="0"/>
                    </a:p>
                  </a:txBody>
                  <a:tcPr/>
                </a:tc>
                <a:extLst>
                  <a:ext uri="{0D108BD9-81ED-4DB2-BD59-A6C34878D82A}">
                    <a16:rowId xmlns:a16="http://schemas.microsoft.com/office/drawing/2014/main" val="40115277"/>
                  </a:ext>
                </a:extLst>
              </a:tr>
              <a:tr h="370840">
                <a:tc>
                  <a:txBody>
                    <a:bodyPr/>
                    <a:lstStyle/>
                    <a:p>
                      <a:pPr algn="l"/>
                      <a:r>
                        <a:rPr lang="en-US" sz="3600" dirty="0"/>
                        <a:t>+ </a:t>
                      </a:r>
                      <a:r>
                        <a:rPr lang="en-US" sz="3600" dirty="0" err="1"/>
                        <a:t>displayInfo</a:t>
                      </a:r>
                      <a:r>
                        <a:rPr lang="en-US" sz="3600" dirty="0"/>
                        <a:t>() : void</a:t>
                      </a:r>
                    </a:p>
                  </a:txBody>
                  <a:tcPr/>
                </a:tc>
                <a:extLst>
                  <a:ext uri="{0D108BD9-81ED-4DB2-BD59-A6C34878D82A}">
                    <a16:rowId xmlns:a16="http://schemas.microsoft.com/office/drawing/2014/main" val="82201777"/>
                  </a:ext>
                </a:extLst>
              </a:tr>
            </a:tbl>
          </a:graphicData>
        </a:graphic>
      </p:graphicFrame>
    </p:spTree>
    <p:extLst>
      <p:ext uri="{BB962C8B-B14F-4D97-AF65-F5344CB8AC3E}">
        <p14:creationId xmlns:p14="http://schemas.microsoft.com/office/powerpoint/2010/main" val="26097432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2638"/>
          </a:xfrm>
        </p:spPr>
        <p:txBody>
          <a:bodyPr/>
          <a:lstStyle/>
          <a:p>
            <a:r>
              <a:rPr lang="en-US" dirty="0"/>
              <a:t>Using Inheritance</a:t>
            </a:r>
          </a:p>
        </p:txBody>
      </p:sp>
      <p:sp>
        <p:nvSpPr>
          <p:cNvPr id="3" name="Content Placeholder 2"/>
          <p:cNvSpPr>
            <a:spLocks noGrp="1"/>
          </p:cNvSpPr>
          <p:nvPr>
            <p:ph idx="1"/>
          </p:nvPr>
        </p:nvSpPr>
        <p:spPr>
          <a:xfrm>
            <a:off x="838200" y="1026318"/>
            <a:ext cx="10515600" cy="4805363"/>
          </a:xfrm>
        </p:spPr>
        <p:txBody>
          <a:bodyPr>
            <a:normAutofit/>
          </a:bodyPr>
          <a:lstStyle/>
          <a:p>
            <a:r>
              <a:rPr lang="en-US" sz="2400" dirty="0"/>
              <a:t>The Video class has basic information in it, and could be used for documentaries and instructional videos. But more information is needed for movie videos. Let us make a class that is similar to Video, but now includes the name of the director and a rating.</a:t>
            </a:r>
          </a:p>
        </p:txBody>
      </p:sp>
      <p:graphicFrame>
        <p:nvGraphicFramePr>
          <p:cNvPr id="5" name="Table 4"/>
          <p:cNvGraphicFramePr>
            <a:graphicFrameLocks noGrp="1"/>
          </p:cNvGraphicFramePr>
          <p:nvPr>
            <p:extLst>
              <p:ext uri="{D42A27DB-BD31-4B8C-83A1-F6EECF244321}">
                <p14:modId xmlns:p14="http://schemas.microsoft.com/office/powerpoint/2010/main" val="1135093535"/>
              </p:ext>
            </p:extLst>
          </p:nvPr>
        </p:nvGraphicFramePr>
        <p:xfrm>
          <a:off x="1066800" y="2414588"/>
          <a:ext cx="7543800" cy="3681411"/>
        </p:xfrm>
        <a:graphic>
          <a:graphicData uri="http://schemas.openxmlformats.org/drawingml/2006/table">
            <a:tbl>
              <a:tblPr firstRow="1" bandRow="1">
                <a:tableStyleId>{5C22544A-7EE6-4342-B048-85BDC9FD1C3A}</a:tableStyleId>
              </a:tblPr>
              <a:tblGrid>
                <a:gridCol w="4014132">
                  <a:extLst>
                    <a:ext uri="{9D8B030D-6E8A-4147-A177-3AD203B41FA5}">
                      <a16:colId xmlns:a16="http://schemas.microsoft.com/office/drawing/2014/main" val="1870200892"/>
                    </a:ext>
                  </a:extLst>
                </a:gridCol>
                <a:gridCol w="3529668">
                  <a:extLst>
                    <a:ext uri="{9D8B030D-6E8A-4147-A177-3AD203B41FA5}">
                      <a16:colId xmlns:a16="http://schemas.microsoft.com/office/drawing/2014/main" val="998344205"/>
                    </a:ext>
                  </a:extLst>
                </a:gridCol>
              </a:tblGrid>
              <a:tr h="561948">
                <a:tc>
                  <a:txBody>
                    <a:bodyPr/>
                    <a:lstStyle/>
                    <a:p>
                      <a:pPr algn="ctr"/>
                      <a:r>
                        <a:rPr lang="en-US" sz="2800" dirty="0"/>
                        <a:t>Movie</a:t>
                      </a:r>
                    </a:p>
                  </a:txBody>
                  <a:tcPr/>
                </a:tc>
                <a:tc>
                  <a:txBody>
                    <a:bodyPr/>
                    <a:lstStyle/>
                    <a:p>
                      <a:pPr algn="ctr"/>
                      <a:endParaRPr lang="en-US" sz="2800" dirty="0"/>
                    </a:p>
                  </a:txBody>
                  <a:tcPr/>
                </a:tc>
                <a:extLst>
                  <a:ext uri="{0D108BD9-81ED-4DB2-BD59-A6C34878D82A}">
                    <a16:rowId xmlns:a16="http://schemas.microsoft.com/office/drawing/2014/main" val="3528755382"/>
                  </a:ext>
                </a:extLst>
              </a:tr>
              <a:tr h="2075844">
                <a:tc>
                  <a:txBody>
                    <a:bodyPr/>
                    <a:lstStyle/>
                    <a:p>
                      <a:pPr algn="l"/>
                      <a:r>
                        <a:rPr lang="en-US" sz="2400" dirty="0"/>
                        <a:t>- title</a:t>
                      </a:r>
                      <a:r>
                        <a:rPr lang="en-US" sz="2400" baseline="0" dirty="0"/>
                        <a:t> : string</a:t>
                      </a:r>
                    </a:p>
                    <a:p>
                      <a:pPr marL="0" indent="0" algn="l">
                        <a:buFontTx/>
                        <a:buNone/>
                      </a:pPr>
                      <a:r>
                        <a:rPr lang="en-US" sz="2400" baseline="0" dirty="0"/>
                        <a:t>- length : integer</a:t>
                      </a:r>
                    </a:p>
                    <a:p>
                      <a:pPr marL="0" indent="0" algn="l">
                        <a:buFontTx/>
                        <a:buNone/>
                      </a:pPr>
                      <a:r>
                        <a:rPr lang="en-US" sz="2400" baseline="0" dirty="0"/>
                        <a:t>- avail : Boolean</a:t>
                      </a:r>
                    </a:p>
                    <a:p>
                      <a:pPr marL="0" indent="0" algn="l">
                        <a:buFontTx/>
                        <a:buNone/>
                      </a:pPr>
                      <a:r>
                        <a:rPr lang="en-US" sz="2400" baseline="0" dirty="0"/>
                        <a:t>- director: string</a:t>
                      </a:r>
                    </a:p>
                    <a:p>
                      <a:pPr marL="0" indent="0" algn="l">
                        <a:buFontTx/>
                        <a:buNone/>
                      </a:pPr>
                      <a:r>
                        <a:rPr lang="en-US" sz="2400" baseline="0" dirty="0"/>
                        <a:t>- rating : string</a:t>
                      </a:r>
                      <a:endParaRPr lang="en-US" sz="2400" dirty="0"/>
                    </a:p>
                  </a:txBody>
                  <a:tcPr/>
                </a:tc>
                <a:tc>
                  <a:txBody>
                    <a:bodyPr/>
                    <a:lstStyle/>
                    <a:p>
                      <a:pPr marL="0" indent="0" algn="l">
                        <a:buFontTx/>
                        <a:buNone/>
                      </a:pPr>
                      <a:r>
                        <a:rPr lang="en-US" sz="2400" dirty="0"/>
                        <a:t>Inherited from Video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Inherited from Video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Inherited from Video</a:t>
                      </a:r>
                    </a:p>
                    <a:p>
                      <a:pPr marL="0" indent="0" algn="l">
                        <a:buFontTx/>
                        <a:buNone/>
                      </a:pPr>
                      <a:r>
                        <a:rPr lang="en-US" sz="2400" dirty="0"/>
                        <a:t>Defined in Movie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Defined in Movie</a:t>
                      </a:r>
                    </a:p>
                  </a:txBody>
                  <a:tcPr/>
                </a:tc>
                <a:extLst>
                  <a:ext uri="{0D108BD9-81ED-4DB2-BD59-A6C34878D82A}">
                    <a16:rowId xmlns:a16="http://schemas.microsoft.com/office/drawing/2014/main" val="40115277"/>
                  </a:ext>
                </a:extLst>
              </a:tr>
              <a:tr h="1043619">
                <a:tc>
                  <a:txBody>
                    <a:bodyPr/>
                    <a:lstStyle/>
                    <a:p>
                      <a:pPr algn="l"/>
                      <a:r>
                        <a:rPr lang="en-US" sz="2400" dirty="0"/>
                        <a:t>+ </a:t>
                      </a:r>
                      <a:r>
                        <a:rPr lang="en-US" sz="2400" dirty="0" err="1"/>
                        <a:t>displayInfo</a:t>
                      </a:r>
                      <a:r>
                        <a:rPr lang="en-US" sz="2400" dirty="0"/>
                        <a:t>() : void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Inherited from Video</a:t>
                      </a:r>
                    </a:p>
                    <a:p>
                      <a:pPr algn="l"/>
                      <a:endParaRPr lang="en-US" sz="2400" dirty="0"/>
                    </a:p>
                  </a:txBody>
                  <a:tcPr/>
                </a:tc>
                <a:extLst>
                  <a:ext uri="{0D108BD9-81ED-4DB2-BD59-A6C34878D82A}">
                    <a16:rowId xmlns:a16="http://schemas.microsoft.com/office/drawing/2014/main" val="82201777"/>
                  </a:ext>
                </a:extLst>
              </a:tr>
            </a:tbl>
          </a:graphicData>
        </a:graphic>
      </p:graphicFrame>
      <p:pic>
        <p:nvPicPr>
          <p:cNvPr id="76803" name="Picture 3" descr="Movie as a child of Vide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2600" y="3200399"/>
            <a:ext cx="1600200" cy="2537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4361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a:t>What Is Inheritance?</a:t>
            </a:r>
          </a:p>
        </p:txBody>
      </p:sp>
      <p:sp>
        <p:nvSpPr>
          <p:cNvPr id="7171" name="Rectangle 3"/>
          <p:cNvSpPr>
            <a:spLocks noGrp="1" noChangeArrowheads="1"/>
          </p:cNvSpPr>
          <p:nvPr>
            <p:ph idx="1"/>
          </p:nvPr>
        </p:nvSpPr>
        <p:spPr>
          <a:xfrm>
            <a:off x="533400" y="1943100"/>
            <a:ext cx="10972799" cy="3703638"/>
          </a:xfrm>
        </p:spPr>
        <p:txBody>
          <a:bodyPr/>
          <a:lstStyle/>
          <a:p>
            <a:r>
              <a:rPr lang="en-US" altLang="en-US" sz="4000" dirty="0"/>
              <a:t>Provides a way to create a new class from an existing class</a:t>
            </a:r>
          </a:p>
          <a:p>
            <a:r>
              <a:rPr lang="en-US" altLang="en-US" sz="4000" dirty="0"/>
              <a:t>The new class is a specialized version of the existing class</a:t>
            </a:r>
          </a:p>
          <a:p>
            <a:pPr>
              <a:buFont typeface="Times" panose="02020603050405020304" pitchFamily="18" charset="0"/>
              <a:buNone/>
            </a:pPr>
            <a:endParaRPr lang="en-US" altLang="en-US" dirty="0"/>
          </a:p>
        </p:txBody>
      </p:sp>
    </p:spTree>
    <p:extLst>
      <p:ext uri="{BB962C8B-B14F-4D97-AF65-F5344CB8AC3E}">
        <p14:creationId xmlns:p14="http://schemas.microsoft.com/office/powerpoint/2010/main" val="2113493336"/>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2638"/>
          </a:xfrm>
        </p:spPr>
        <p:txBody>
          <a:bodyPr/>
          <a:lstStyle/>
          <a:p>
            <a:r>
              <a:rPr lang="en-US" dirty="0"/>
              <a:t>Using </a:t>
            </a:r>
            <a:r>
              <a:rPr lang="en-US" dirty="0" smtClean="0"/>
              <a:t>Inheritance (2)</a:t>
            </a:r>
            <a:endParaRPr lang="en-US" dirty="0"/>
          </a:p>
        </p:txBody>
      </p:sp>
      <p:sp>
        <p:nvSpPr>
          <p:cNvPr id="3" name="Content Placeholder 2"/>
          <p:cNvSpPr>
            <a:spLocks noGrp="1"/>
          </p:cNvSpPr>
          <p:nvPr>
            <p:ph idx="1"/>
          </p:nvPr>
        </p:nvSpPr>
        <p:spPr>
          <a:xfrm>
            <a:off x="838200" y="1026318"/>
            <a:ext cx="10515600" cy="5603082"/>
          </a:xfrm>
        </p:spPr>
        <p:txBody>
          <a:bodyPr>
            <a:normAutofit fontScale="92500"/>
          </a:bodyPr>
          <a:lstStyle/>
          <a:p>
            <a:r>
              <a:rPr lang="en-US" sz="2400" dirty="0"/>
              <a:t>The class Movie is a subclass of Video. An object of type Movie has these members:</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Both classes are defined: the Video class can be used to construct objects of that type, and now the Movie class can be used to construct objects of the Movie type.</a:t>
            </a:r>
          </a:p>
        </p:txBody>
      </p:sp>
      <p:graphicFrame>
        <p:nvGraphicFramePr>
          <p:cNvPr id="5" name="Table 4"/>
          <p:cNvGraphicFramePr>
            <a:graphicFrameLocks noGrp="1"/>
          </p:cNvGraphicFramePr>
          <p:nvPr>
            <p:extLst>
              <p:ext uri="{D42A27DB-BD31-4B8C-83A1-F6EECF244321}">
                <p14:modId xmlns:p14="http://schemas.microsoft.com/office/powerpoint/2010/main" val="1976474195"/>
              </p:ext>
            </p:extLst>
          </p:nvPr>
        </p:nvGraphicFramePr>
        <p:xfrm>
          <a:off x="1066800" y="1808956"/>
          <a:ext cx="7543800" cy="3681411"/>
        </p:xfrm>
        <a:graphic>
          <a:graphicData uri="http://schemas.openxmlformats.org/drawingml/2006/table">
            <a:tbl>
              <a:tblPr firstRow="1" bandRow="1">
                <a:tableStyleId>{5C22544A-7EE6-4342-B048-85BDC9FD1C3A}</a:tableStyleId>
              </a:tblPr>
              <a:tblGrid>
                <a:gridCol w="4014132">
                  <a:extLst>
                    <a:ext uri="{9D8B030D-6E8A-4147-A177-3AD203B41FA5}">
                      <a16:colId xmlns:a16="http://schemas.microsoft.com/office/drawing/2014/main" val="1870200892"/>
                    </a:ext>
                  </a:extLst>
                </a:gridCol>
                <a:gridCol w="3529668">
                  <a:extLst>
                    <a:ext uri="{9D8B030D-6E8A-4147-A177-3AD203B41FA5}">
                      <a16:colId xmlns:a16="http://schemas.microsoft.com/office/drawing/2014/main" val="998344205"/>
                    </a:ext>
                  </a:extLst>
                </a:gridCol>
              </a:tblGrid>
              <a:tr h="561948">
                <a:tc>
                  <a:txBody>
                    <a:bodyPr/>
                    <a:lstStyle/>
                    <a:p>
                      <a:pPr algn="ctr"/>
                      <a:r>
                        <a:rPr lang="en-US" sz="2800" dirty="0"/>
                        <a:t>Movie</a:t>
                      </a:r>
                    </a:p>
                  </a:txBody>
                  <a:tcPr/>
                </a:tc>
                <a:tc>
                  <a:txBody>
                    <a:bodyPr/>
                    <a:lstStyle/>
                    <a:p>
                      <a:pPr algn="ctr"/>
                      <a:endParaRPr lang="en-US" sz="2800" dirty="0"/>
                    </a:p>
                  </a:txBody>
                  <a:tcPr/>
                </a:tc>
                <a:extLst>
                  <a:ext uri="{0D108BD9-81ED-4DB2-BD59-A6C34878D82A}">
                    <a16:rowId xmlns:a16="http://schemas.microsoft.com/office/drawing/2014/main" val="3528755382"/>
                  </a:ext>
                </a:extLst>
              </a:tr>
              <a:tr h="2075844">
                <a:tc>
                  <a:txBody>
                    <a:bodyPr/>
                    <a:lstStyle/>
                    <a:p>
                      <a:pPr algn="l"/>
                      <a:r>
                        <a:rPr lang="en-US" sz="2400" dirty="0"/>
                        <a:t>- title</a:t>
                      </a:r>
                      <a:r>
                        <a:rPr lang="en-US" sz="2400" baseline="0" dirty="0"/>
                        <a:t> : string</a:t>
                      </a:r>
                    </a:p>
                    <a:p>
                      <a:pPr marL="0" indent="0" algn="l">
                        <a:buFontTx/>
                        <a:buNone/>
                      </a:pPr>
                      <a:r>
                        <a:rPr lang="en-US" sz="2400" baseline="0" dirty="0"/>
                        <a:t>- length : integer</a:t>
                      </a:r>
                    </a:p>
                    <a:p>
                      <a:pPr marL="0" indent="0" algn="l">
                        <a:buFontTx/>
                        <a:buNone/>
                      </a:pPr>
                      <a:r>
                        <a:rPr lang="en-US" sz="2400" baseline="0" dirty="0"/>
                        <a:t>- avail : Boolean</a:t>
                      </a:r>
                    </a:p>
                    <a:p>
                      <a:pPr marL="0" indent="0" algn="l">
                        <a:buFontTx/>
                        <a:buNone/>
                      </a:pPr>
                      <a:r>
                        <a:rPr lang="en-US" sz="2400" baseline="0" dirty="0"/>
                        <a:t>- director: string</a:t>
                      </a:r>
                    </a:p>
                    <a:p>
                      <a:pPr marL="0" indent="0" algn="l">
                        <a:buFontTx/>
                        <a:buNone/>
                      </a:pPr>
                      <a:r>
                        <a:rPr lang="en-US" sz="2400" baseline="0" dirty="0"/>
                        <a:t>- rating : string</a:t>
                      </a:r>
                      <a:endParaRPr lang="en-US" sz="2400" dirty="0"/>
                    </a:p>
                  </a:txBody>
                  <a:tcPr/>
                </a:tc>
                <a:tc>
                  <a:txBody>
                    <a:bodyPr/>
                    <a:lstStyle/>
                    <a:p>
                      <a:pPr marL="0" indent="0" algn="l">
                        <a:buFontTx/>
                        <a:buNone/>
                      </a:pPr>
                      <a:r>
                        <a:rPr lang="en-US" sz="2400" dirty="0"/>
                        <a:t>Inherited from Video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Inherited from Video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Inherited from Video</a:t>
                      </a:r>
                    </a:p>
                    <a:p>
                      <a:pPr marL="0" indent="0" algn="l">
                        <a:buFontTx/>
                        <a:buNone/>
                      </a:pPr>
                      <a:r>
                        <a:rPr lang="en-US" sz="2400" dirty="0"/>
                        <a:t>Defined in Movie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Defined in Movie</a:t>
                      </a:r>
                    </a:p>
                  </a:txBody>
                  <a:tcPr/>
                </a:tc>
                <a:extLst>
                  <a:ext uri="{0D108BD9-81ED-4DB2-BD59-A6C34878D82A}">
                    <a16:rowId xmlns:a16="http://schemas.microsoft.com/office/drawing/2014/main" val="40115277"/>
                  </a:ext>
                </a:extLst>
              </a:tr>
              <a:tr h="1043619">
                <a:tc>
                  <a:txBody>
                    <a:bodyPr/>
                    <a:lstStyle/>
                    <a:p>
                      <a:pPr algn="l"/>
                      <a:r>
                        <a:rPr lang="en-US" sz="2400" dirty="0"/>
                        <a:t>+ </a:t>
                      </a:r>
                      <a:r>
                        <a:rPr lang="en-US" sz="2400" dirty="0" err="1"/>
                        <a:t>displayInfo</a:t>
                      </a:r>
                      <a:r>
                        <a:rPr lang="en-US" sz="2400" dirty="0"/>
                        <a:t>() : void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Inherited from Video</a:t>
                      </a:r>
                    </a:p>
                    <a:p>
                      <a:pPr algn="l"/>
                      <a:endParaRPr lang="en-US" sz="2400" dirty="0"/>
                    </a:p>
                  </a:txBody>
                  <a:tcPr/>
                </a:tc>
                <a:extLst>
                  <a:ext uri="{0D108BD9-81ED-4DB2-BD59-A6C34878D82A}">
                    <a16:rowId xmlns:a16="http://schemas.microsoft.com/office/drawing/2014/main" val="82201777"/>
                  </a:ext>
                </a:extLst>
              </a:tr>
            </a:tbl>
          </a:graphicData>
        </a:graphic>
      </p:graphicFrame>
      <p:pic>
        <p:nvPicPr>
          <p:cNvPr id="76803" name="Picture 3" descr="Movie as a child of Vide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0" y="2380751"/>
            <a:ext cx="1600200" cy="2537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294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2638"/>
          </a:xfrm>
        </p:spPr>
        <p:txBody>
          <a:bodyPr/>
          <a:lstStyle/>
          <a:p>
            <a:r>
              <a:rPr lang="en-US" dirty="0"/>
              <a:t>Instantiating these classes</a:t>
            </a:r>
          </a:p>
        </p:txBody>
      </p:sp>
      <p:sp>
        <p:nvSpPr>
          <p:cNvPr id="3" name="Content Placeholder 2"/>
          <p:cNvSpPr>
            <a:spLocks noGrp="1"/>
          </p:cNvSpPr>
          <p:nvPr>
            <p:ph idx="1"/>
          </p:nvPr>
        </p:nvSpPr>
        <p:spPr>
          <a:xfrm>
            <a:off x="838200" y="1026318"/>
            <a:ext cx="10515600" cy="5603082"/>
          </a:xfrm>
        </p:spPr>
        <p:txBody>
          <a:bodyPr>
            <a:normAutofit/>
          </a:bodyPr>
          <a:lstStyle/>
          <a:p>
            <a:r>
              <a:rPr lang="en-US" sz="3200" dirty="0"/>
              <a:t>We can make instances of these classes now.</a:t>
            </a:r>
          </a:p>
          <a:p>
            <a:r>
              <a:rPr lang="en-US" sz="3200" dirty="0"/>
              <a:t>A video might have:</a:t>
            </a:r>
          </a:p>
          <a:p>
            <a:pPr lvl="1"/>
            <a:r>
              <a:rPr lang="en-US" sz="2800" dirty="0"/>
              <a:t>Title: “Pandemic: How to Prevent an Outbreak”</a:t>
            </a:r>
          </a:p>
          <a:p>
            <a:pPr lvl="1"/>
            <a:r>
              <a:rPr lang="en-US" sz="2800" dirty="0"/>
              <a:t>Length: 50</a:t>
            </a:r>
          </a:p>
          <a:p>
            <a:r>
              <a:rPr lang="en-US" sz="3200" dirty="0"/>
              <a:t>A movie might have:</a:t>
            </a:r>
          </a:p>
          <a:p>
            <a:pPr lvl="1"/>
            <a:r>
              <a:rPr lang="en-US" sz="2800" dirty="0"/>
              <a:t>Title: “The Princess Bride”</a:t>
            </a:r>
          </a:p>
          <a:p>
            <a:pPr lvl="1"/>
            <a:r>
              <a:rPr lang="en-US" sz="2800" dirty="0"/>
              <a:t>Length: 98</a:t>
            </a:r>
          </a:p>
          <a:p>
            <a:pPr lvl="1"/>
            <a:r>
              <a:rPr lang="en-US" sz="2800" dirty="0"/>
              <a:t>Director: “Rob Reiner”</a:t>
            </a:r>
          </a:p>
          <a:p>
            <a:pPr lvl="1"/>
            <a:r>
              <a:rPr lang="en-US" sz="2800" dirty="0"/>
              <a:t>Rating: “PG”</a:t>
            </a:r>
          </a:p>
        </p:txBody>
      </p:sp>
    </p:spTree>
    <p:extLst>
      <p:ext uri="{BB962C8B-B14F-4D97-AF65-F5344CB8AC3E}">
        <p14:creationId xmlns:p14="http://schemas.microsoft.com/office/powerpoint/2010/main" val="11491777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2638"/>
          </a:xfrm>
        </p:spPr>
        <p:txBody>
          <a:bodyPr/>
          <a:lstStyle/>
          <a:p>
            <a:r>
              <a:rPr lang="en-US" dirty="0" smtClean="0"/>
              <a:t>Overriding Methods</a:t>
            </a:r>
            <a:endParaRPr lang="en-US" dirty="0"/>
          </a:p>
        </p:txBody>
      </p:sp>
      <p:sp>
        <p:nvSpPr>
          <p:cNvPr id="3" name="Content Placeholder 2"/>
          <p:cNvSpPr>
            <a:spLocks noGrp="1"/>
          </p:cNvSpPr>
          <p:nvPr>
            <p:ph idx="1"/>
          </p:nvPr>
        </p:nvSpPr>
        <p:spPr>
          <a:xfrm>
            <a:off x="838200" y="1026318"/>
            <a:ext cx="10515600" cy="5603082"/>
          </a:xfrm>
        </p:spPr>
        <p:txBody>
          <a:bodyPr>
            <a:normAutofit fontScale="92500" lnSpcReduction="20000"/>
          </a:bodyPr>
          <a:lstStyle/>
          <a:p>
            <a:r>
              <a:rPr lang="en-US" sz="2400" dirty="0"/>
              <a:t>Video does not define the instance variables director and rating, so its </a:t>
            </a:r>
            <a:r>
              <a:rPr lang="en-US" sz="2400" dirty="0" err="1"/>
              <a:t>displayInfo</a:t>
            </a:r>
            <a:r>
              <a:rPr lang="en-US" sz="2400" dirty="0"/>
              <a:t>() method can't use them to display those.</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We need a new </a:t>
            </a:r>
            <a:r>
              <a:rPr lang="en-US" sz="2400" dirty="0" err="1"/>
              <a:t>displayInfo</a:t>
            </a:r>
            <a:r>
              <a:rPr lang="en-US" sz="2400" dirty="0"/>
              <a:t>() method in the class Movie</a:t>
            </a:r>
          </a:p>
          <a:p>
            <a:r>
              <a:rPr lang="en-US" sz="2400" dirty="0"/>
              <a:t>A child's method overrides a parent's method when it has the same signature as a parent method. Now the parent has its method, and the child has its own method with the same signature.</a:t>
            </a:r>
          </a:p>
        </p:txBody>
      </p:sp>
      <p:graphicFrame>
        <p:nvGraphicFramePr>
          <p:cNvPr id="5" name="Table 4"/>
          <p:cNvGraphicFramePr>
            <a:graphicFrameLocks noGrp="1"/>
          </p:cNvGraphicFramePr>
          <p:nvPr>
            <p:extLst>
              <p:ext uri="{D42A27DB-BD31-4B8C-83A1-F6EECF244321}">
                <p14:modId xmlns:p14="http://schemas.microsoft.com/office/powerpoint/2010/main" val="1976474195"/>
              </p:ext>
            </p:extLst>
          </p:nvPr>
        </p:nvGraphicFramePr>
        <p:xfrm>
          <a:off x="1066800" y="1808956"/>
          <a:ext cx="7543800" cy="3681411"/>
        </p:xfrm>
        <a:graphic>
          <a:graphicData uri="http://schemas.openxmlformats.org/drawingml/2006/table">
            <a:tbl>
              <a:tblPr firstRow="1" bandRow="1">
                <a:tableStyleId>{5C22544A-7EE6-4342-B048-85BDC9FD1C3A}</a:tableStyleId>
              </a:tblPr>
              <a:tblGrid>
                <a:gridCol w="4014132">
                  <a:extLst>
                    <a:ext uri="{9D8B030D-6E8A-4147-A177-3AD203B41FA5}">
                      <a16:colId xmlns:a16="http://schemas.microsoft.com/office/drawing/2014/main" val="1870200892"/>
                    </a:ext>
                  </a:extLst>
                </a:gridCol>
                <a:gridCol w="3529668">
                  <a:extLst>
                    <a:ext uri="{9D8B030D-6E8A-4147-A177-3AD203B41FA5}">
                      <a16:colId xmlns:a16="http://schemas.microsoft.com/office/drawing/2014/main" val="998344205"/>
                    </a:ext>
                  </a:extLst>
                </a:gridCol>
              </a:tblGrid>
              <a:tr h="561948">
                <a:tc>
                  <a:txBody>
                    <a:bodyPr/>
                    <a:lstStyle/>
                    <a:p>
                      <a:pPr algn="ctr"/>
                      <a:r>
                        <a:rPr lang="en-US" sz="2800" dirty="0"/>
                        <a:t>Movie</a:t>
                      </a:r>
                    </a:p>
                  </a:txBody>
                  <a:tcPr/>
                </a:tc>
                <a:tc>
                  <a:txBody>
                    <a:bodyPr/>
                    <a:lstStyle/>
                    <a:p>
                      <a:pPr algn="ctr"/>
                      <a:endParaRPr lang="en-US" sz="2800" dirty="0"/>
                    </a:p>
                  </a:txBody>
                  <a:tcPr/>
                </a:tc>
                <a:extLst>
                  <a:ext uri="{0D108BD9-81ED-4DB2-BD59-A6C34878D82A}">
                    <a16:rowId xmlns:a16="http://schemas.microsoft.com/office/drawing/2014/main" val="3528755382"/>
                  </a:ext>
                </a:extLst>
              </a:tr>
              <a:tr h="2075844">
                <a:tc>
                  <a:txBody>
                    <a:bodyPr/>
                    <a:lstStyle/>
                    <a:p>
                      <a:pPr algn="l"/>
                      <a:r>
                        <a:rPr lang="en-US" sz="2400" dirty="0"/>
                        <a:t>- title</a:t>
                      </a:r>
                      <a:r>
                        <a:rPr lang="en-US" sz="2400" baseline="0" dirty="0"/>
                        <a:t> : string</a:t>
                      </a:r>
                    </a:p>
                    <a:p>
                      <a:pPr marL="0" indent="0" algn="l">
                        <a:buFontTx/>
                        <a:buNone/>
                      </a:pPr>
                      <a:r>
                        <a:rPr lang="en-US" sz="2400" baseline="0" dirty="0"/>
                        <a:t>- length : integer</a:t>
                      </a:r>
                    </a:p>
                    <a:p>
                      <a:pPr marL="0" indent="0" algn="l">
                        <a:buFontTx/>
                        <a:buNone/>
                      </a:pPr>
                      <a:r>
                        <a:rPr lang="en-US" sz="2400" baseline="0" dirty="0"/>
                        <a:t>- avail : Boolean</a:t>
                      </a:r>
                    </a:p>
                    <a:p>
                      <a:pPr marL="0" indent="0" algn="l">
                        <a:buFontTx/>
                        <a:buNone/>
                      </a:pPr>
                      <a:r>
                        <a:rPr lang="en-US" sz="2400" baseline="0" dirty="0"/>
                        <a:t>- director: string</a:t>
                      </a:r>
                    </a:p>
                    <a:p>
                      <a:pPr marL="0" indent="0" algn="l">
                        <a:buFontTx/>
                        <a:buNone/>
                      </a:pPr>
                      <a:r>
                        <a:rPr lang="en-US" sz="2400" baseline="0" dirty="0"/>
                        <a:t>- rating : string</a:t>
                      </a:r>
                      <a:endParaRPr lang="en-US" sz="2400" dirty="0"/>
                    </a:p>
                  </a:txBody>
                  <a:tcPr/>
                </a:tc>
                <a:tc>
                  <a:txBody>
                    <a:bodyPr/>
                    <a:lstStyle/>
                    <a:p>
                      <a:pPr marL="0" indent="0" algn="l">
                        <a:buFontTx/>
                        <a:buNone/>
                      </a:pPr>
                      <a:r>
                        <a:rPr lang="en-US" sz="2400" dirty="0"/>
                        <a:t>Inherited from Video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Inherited from Video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Inherited from Video</a:t>
                      </a:r>
                    </a:p>
                    <a:p>
                      <a:pPr marL="0" indent="0" algn="l">
                        <a:buFontTx/>
                        <a:buNone/>
                      </a:pPr>
                      <a:r>
                        <a:rPr lang="en-US" sz="2400" dirty="0"/>
                        <a:t>Defined in Movie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Defined in Movie</a:t>
                      </a:r>
                    </a:p>
                  </a:txBody>
                  <a:tcPr/>
                </a:tc>
                <a:extLst>
                  <a:ext uri="{0D108BD9-81ED-4DB2-BD59-A6C34878D82A}">
                    <a16:rowId xmlns:a16="http://schemas.microsoft.com/office/drawing/2014/main" val="40115277"/>
                  </a:ext>
                </a:extLst>
              </a:tr>
              <a:tr h="1043619">
                <a:tc>
                  <a:txBody>
                    <a:bodyPr/>
                    <a:lstStyle/>
                    <a:p>
                      <a:pPr algn="l"/>
                      <a:r>
                        <a:rPr lang="en-US" sz="2400" dirty="0"/>
                        <a:t>+ </a:t>
                      </a:r>
                      <a:r>
                        <a:rPr lang="en-US" sz="2400" dirty="0" err="1"/>
                        <a:t>displayInfo</a:t>
                      </a:r>
                      <a:r>
                        <a:rPr lang="en-US" sz="2400" dirty="0"/>
                        <a:t>() : void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Inherited from Video</a:t>
                      </a:r>
                    </a:p>
                    <a:p>
                      <a:pPr algn="l"/>
                      <a:endParaRPr lang="en-US" sz="2400" dirty="0"/>
                    </a:p>
                  </a:txBody>
                  <a:tcPr/>
                </a:tc>
                <a:extLst>
                  <a:ext uri="{0D108BD9-81ED-4DB2-BD59-A6C34878D82A}">
                    <a16:rowId xmlns:a16="http://schemas.microsoft.com/office/drawing/2014/main" val="82201777"/>
                  </a:ext>
                </a:extLst>
              </a:tr>
            </a:tbl>
          </a:graphicData>
        </a:graphic>
      </p:graphicFrame>
      <p:pic>
        <p:nvPicPr>
          <p:cNvPr id="76803" name="Picture 3" descr="Movie as a child of Vide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0" y="2380751"/>
            <a:ext cx="1600200" cy="253781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flipH="1">
            <a:off x="5181600" y="4648200"/>
            <a:ext cx="2667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181600" y="4767680"/>
            <a:ext cx="2362200" cy="369332"/>
          </a:xfrm>
          <a:prstGeom prst="rect">
            <a:avLst/>
          </a:prstGeom>
          <a:noFill/>
        </p:spPr>
        <p:txBody>
          <a:bodyPr wrap="square" rtlCol="0">
            <a:spAutoFit/>
          </a:bodyPr>
          <a:lstStyle/>
          <a:p>
            <a:r>
              <a:rPr lang="en-US" dirty="0"/>
              <a:t>Defined </a:t>
            </a:r>
            <a:r>
              <a:rPr lang="en-US"/>
              <a:t>in Movie</a:t>
            </a:r>
            <a:endParaRPr lang="en-US" dirty="0"/>
          </a:p>
        </p:txBody>
      </p:sp>
    </p:spTree>
    <p:extLst>
      <p:ext uri="{BB962C8B-B14F-4D97-AF65-F5344CB8AC3E}">
        <p14:creationId xmlns:p14="http://schemas.microsoft.com/office/powerpoint/2010/main" val="1362518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a:t>Redefining Base Class Functions</a:t>
            </a:r>
          </a:p>
        </p:txBody>
      </p:sp>
      <p:sp>
        <p:nvSpPr>
          <p:cNvPr id="39939" name="Rectangle 3"/>
          <p:cNvSpPr>
            <a:spLocks noGrp="1" noChangeArrowheads="1"/>
          </p:cNvSpPr>
          <p:nvPr>
            <p:ph idx="1"/>
          </p:nvPr>
        </p:nvSpPr>
        <p:spPr/>
        <p:txBody>
          <a:bodyPr>
            <a:normAutofit/>
          </a:bodyPr>
          <a:lstStyle/>
          <a:p>
            <a:r>
              <a:rPr lang="en-US" altLang="en-US" sz="3600" dirty="0"/>
              <a:t>Not the same as overloading – with overloading, parameter lists must be different </a:t>
            </a:r>
            <a:br>
              <a:rPr lang="en-US" altLang="en-US" sz="3600" dirty="0"/>
            </a:br>
            <a:endParaRPr lang="en-US" altLang="en-US" sz="3600" dirty="0"/>
          </a:p>
          <a:p>
            <a:r>
              <a:rPr lang="en-US" altLang="en-US" sz="3600" dirty="0"/>
              <a:t>Objects of base class use base class version of function; objects of derived class use derived class version of function</a:t>
            </a:r>
          </a:p>
        </p:txBody>
      </p:sp>
    </p:spTree>
    <p:extLst>
      <p:ext uri="{BB962C8B-B14F-4D97-AF65-F5344CB8AC3E}">
        <p14:creationId xmlns:p14="http://schemas.microsoft.com/office/powerpoint/2010/main" val="602063666"/>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2638"/>
          </a:xfrm>
        </p:spPr>
        <p:txBody>
          <a:bodyPr/>
          <a:lstStyle/>
          <a:p>
            <a:r>
              <a:rPr lang="en-US" dirty="0"/>
              <a:t>Another Derived Class</a:t>
            </a:r>
          </a:p>
        </p:txBody>
      </p:sp>
      <p:sp>
        <p:nvSpPr>
          <p:cNvPr id="3" name="Content Placeholder 2"/>
          <p:cNvSpPr>
            <a:spLocks noGrp="1"/>
          </p:cNvSpPr>
          <p:nvPr>
            <p:ph idx="1"/>
          </p:nvPr>
        </p:nvSpPr>
        <p:spPr>
          <a:xfrm>
            <a:off x="838200" y="1026318"/>
            <a:ext cx="11125200" cy="5603082"/>
          </a:xfrm>
        </p:spPr>
        <p:txBody>
          <a:bodyPr>
            <a:noAutofit/>
          </a:bodyPr>
          <a:lstStyle/>
          <a:p>
            <a:r>
              <a:rPr lang="en-US" sz="3000" dirty="0"/>
              <a:t>So far the video streaming application has two classes: Video and Movie. </a:t>
            </a:r>
          </a:p>
          <a:p>
            <a:r>
              <a:rPr lang="en-US" sz="3000" dirty="0"/>
              <a:t>Say that you wanted to create a new class, </a:t>
            </a:r>
            <a:r>
              <a:rPr lang="en-US" sz="3000" dirty="0" err="1"/>
              <a:t>MusicVideo</a:t>
            </a:r>
            <a:r>
              <a:rPr lang="en-US" sz="3000" dirty="0"/>
              <a:t> that will be like Video but will have two new instance variables: artist and genre ("R&amp;B", "Pop", "Country", "Other" ). </a:t>
            </a:r>
          </a:p>
          <a:p>
            <a:r>
              <a:rPr lang="en-US" sz="3000" dirty="0"/>
              <a:t>Both of these will be Strings. The </a:t>
            </a:r>
            <a:r>
              <a:rPr lang="en-US" sz="3000" dirty="0" err="1"/>
              <a:t>MusicVideo</a:t>
            </a:r>
            <a:r>
              <a:rPr lang="en-US" sz="3000" dirty="0"/>
              <a:t> class will need its own </a:t>
            </a:r>
            <a:r>
              <a:rPr lang="en-US" sz="3000" dirty="0" err="1"/>
              <a:t>displayInfo</a:t>
            </a:r>
            <a:r>
              <a:rPr lang="en-US" sz="3000" dirty="0"/>
              <a:t>() method. </a:t>
            </a:r>
          </a:p>
        </p:txBody>
      </p:sp>
      <p:pic>
        <p:nvPicPr>
          <p:cNvPr id="78850" name="Picture 2" descr="Music video as child of Vide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3733800"/>
            <a:ext cx="4251728" cy="2638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98704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2638"/>
          </a:xfrm>
        </p:spPr>
        <p:txBody>
          <a:bodyPr/>
          <a:lstStyle/>
          <a:p>
            <a:r>
              <a:rPr lang="en-US" dirty="0" smtClean="0"/>
              <a:t>Adding Attributes</a:t>
            </a:r>
            <a:endParaRPr lang="en-US" dirty="0"/>
          </a:p>
        </p:txBody>
      </p:sp>
      <p:sp>
        <p:nvSpPr>
          <p:cNvPr id="3" name="Content Placeholder 2"/>
          <p:cNvSpPr>
            <a:spLocks noGrp="1"/>
          </p:cNvSpPr>
          <p:nvPr>
            <p:ph idx="1"/>
          </p:nvPr>
        </p:nvSpPr>
        <p:spPr>
          <a:xfrm>
            <a:off x="838200" y="1026318"/>
            <a:ext cx="10515600" cy="5603082"/>
          </a:xfrm>
        </p:spPr>
        <p:txBody>
          <a:bodyPr>
            <a:noAutofit/>
          </a:bodyPr>
          <a:lstStyle/>
          <a:p>
            <a:r>
              <a:rPr lang="en-US" sz="2600" dirty="0"/>
              <a:t>The </a:t>
            </a:r>
            <a:r>
              <a:rPr lang="en-US" sz="2600" dirty="0" err="1"/>
              <a:t>MusicVideo</a:t>
            </a:r>
            <a:r>
              <a:rPr lang="en-US" sz="2600" dirty="0"/>
              <a:t> class is a subclass of Video.</a:t>
            </a:r>
          </a:p>
          <a:p>
            <a:r>
              <a:rPr lang="en-US" sz="2600" dirty="0"/>
              <a:t>It adds the member variables artist and genre</a:t>
            </a:r>
          </a:p>
          <a:p>
            <a:endParaRPr lang="en-US" sz="2600" dirty="0"/>
          </a:p>
          <a:p>
            <a:endParaRPr lang="en-US" sz="2600" dirty="0"/>
          </a:p>
          <a:p>
            <a:endParaRPr lang="en-US" sz="2600" dirty="0"/>
          </a:p>
          <a:p>
            <a:endParaRPr lang="en-US" sz="2600" dirty="0"/>
          </a:p>
          <a:p>
            <a:endParaRPr lang="en-US" sz="2600" dirty="0"/>
          </a:p>
          <a:p>
            <a:pPr marL="0" indent="0">
              <a:buNone/>
            </a:pPr>
            <a:endParaRPr lang="en-US" sz="2600" dirty="0"/>
          </a:p>
          <a:p>
            <a:r>
              <a:rPr lang="en-US" sz="2600" dirty="0"/>
              <a:t>As before, we also will need a new </a:t>
            </a:r>
            <a:r>
              <a:rPr lang="en-US" sz="2600" dirty="0" err="1"/>
              <a:t>displayInfo</a:t>
            </a:r>
            <a:r>
              <a:rPr lang="en-US" sz="2600" dirty="0"/>
              <a:t>() method  for the </a:t>
            </a:r>
            <a:r>
              <a:rPr lang="en-US" sz="2600" dirty="0" err="1"/>
              <a:t>MusicVideo</a:t>
            </a:r>
            <a:r>
              <a:rPr lang="en-US" sz="2600" dirty="0"/>
              <a:t> class</a:t>
            </a:r>
          </a:p>
        </p:txBody>
      </p:sp>
      <p:graphicFrame>
        <p:nvGraphicFramePr>
          <p:cNvPr id="5" name="Table 4"/>
          <p:cNvGraphicFramePr>
            <a:graphicFrameLocks noGrp="1"/>
          </p:cNvGraphicFramePr>
          <p:nvPr>
            <p:extLst>
              <p:ext uri="{D42A27DB-BD31-4B8C-83A1-F6EECF244321}">
                <p14:modId xmlns:p14="http://schemas.microsoft.com/office/powerpoint/2010/main" val="351545750"/>
              </p:ext>
            </p:extLst>
          </p:nvPr>
        </p:nvGraphicFramePr>
        <p:xfrm>
          <a:off x="1048718" y="1872428"/>
          <a:ext cx="6553200" cy="2773680"/>
        </p:xfrm>
        <a:graphic>
          <a:graphicData uri="http://schemas.openxmlformats.org/drawingml/2006/table">
            <a:tbl>
              <a:tblPr firstRow="1" bandRow="1">
                <a:tableStyleId>{5C22544A-7EE6-4342-B048-85BDC9FD1C3A}</a:tableStyleId>
              </a:tblPr>
              <a:tblGrid>
                <a:gridCol w="3487024">
                  <a:extLst>
                    <a:ext uri="{9D8B030D-6E8A-4147-A177-3AD203B41FA5}">
                      <a16:colId xmlns:a16="http://schemas.microsoft.com/office/drawing/2014/main" val="1870200892"/>
                    </a:ext>
                  </a:extLst>
                </a:gridCol>
                <a:gridCol w="3066176">
                  <a:extLst>
                    <a:ext uri="{9D8B030D-6E8A-4147-A177-3AD203B41FA5}">
                      <a16:colId xmlns:a16="http://schemas.microsoft.com/office/drawing/2014/main" val="998344205"/>
                    </a:ext>
                  </a:extLst>
                </a:gridCol>
              </a:tblGrid>
              <a:tr h="256540">
                <a:tc>
                  <a:txBody>
                    <a:bodyPr/>
                    <a:lstStyle/>
                    <a:p>
                      <a:pPr algn="ctr"/>
                      <a:r>
                        <a:rPr lang="en-US" sz="2400" dirty="0" err="1"/>
                        <a:t>MusicVideo</a:t>
                      </a:r>
                      <a:endParaRPr lang="en-US" sz="2400" dirty="0"/>
                    </a:p>
                  </a:txBody>
                  <a:tcPr/>
                </a:tc>
                <a:tc>
                  <a:txBody>
                    <a:bodyPr/>
                    <a:lstStyle/>
                    <a:p>
                      <a:pPr algn="ctr"/>
                      <a:endParaRPr lang="en-US" sz="2400" dirty="0"/>
                    </a:p>
                  </a:txBody>
                  <a:tcPr/>
                </a:tc>
                <a:extLst>
                  <a:ext uri="{0D108BD9-81ED-4DB2-BD59-A6C34878D82A}">
                    <a16:rowId xmlns:a16="http://schemas.microsoft.com/office/drawing/2014/main" val="3528755382"/>
                  </a:ext>
                </a:extLst>
              </a:tr>
              <a:tr h="1520484">
                <a:tc>
                  <a:txBody>
                    <a:bodyPr/>
                    <a:lstStyle/>
                    <a:p>
                      <a:pPr algn="l"/>
                      <a:r>
                        <a:rPr lang="en-US" sz="2000" dirty="0"/>
                        <a:t>- title</a:t>
                      </a:r>
                      <a:r>
                        <a:rPr lang="en-US" sz="2000" baseline="0" dirty="0"/>
                        <a:t> : string</a:t>
                      </a:r>
                    </a:p>
                    <a:p>
                      <a:pPr marL="0" indent="0" algn="l">
                        <a:buFontTx/>
                        <a:buNone/>
                      </a:pPr>
                      <a:r>
                        <a:rPr lang="en-US" sz="2000" baseline="0" dirty="0"/>
                        <a:t>- length : integer</a:t>
                      </a:r>
                    </a:p>
                    <a:p>
                      <a:pPr marL="0" indent="0" algn="l">
                        <a:buFontTx/>
                        <a:buNone/>
                      </a:pPr>
                      <a:r>
                        <a:rPr lang="en-US" sz="2000" baseline="0" dirty="0"/>
                        <a:t>- avail : Boolean</a:t>
                      </a:r>
                    </a:p>
                    <a:p>
                      <a:pPr marL="0" indent="0" algn="l">
                        <a:buFontTx/>
                        <a:buNone/>
                      </a:pPr>
                      <a:r>
                        <a:rPr lang="en-US" sz="2000" baseline="0" dirty="0"/>
                        <a:t>- artist: string</a:t>
                      </a:r>
                    </a:p>
                    <a:p>
                      <a:pPr marL="0" indent="0" algn="l">
                        <a:buFontTx/>
                        <a:buNone/>
                      </a:pPr>
                      <a:r>
                        <a:rPr lang="en-US" sz="2000" baseline="0" dirty="0"/>
                        <a:t>- genre : string</a:t>
                      </a:r>
                      <a:endParaRPr lang="en-US" sz="2000" dirty="0"/>
                    </a:p>
                  </a:txBody>
                  <a:tcPr/>
                </a:tc>
                <a:tc>
                  <a:txBody>
                    <a:bodyPr/>
                    <a:lstStyle/>
                    <a:p>
                      <a:pPr marL="0" indent="0" algn="l">
                        <a:buFontTx/>
                        <a:buNone/>
                      </a:pPr>
                      <a:r>
                        <a:rPr lang="en-US" sz="2000" dirty="0"/>
                        <a:t>Inherited from Video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Inherited from Video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Inherited from Video</a:t>
                      </a:r>
                    </a:p>
                    <a:p>
                      <a:pPr marL="0" indent="0" algn="l">
                        <a:buFontTx/>
                        <a:buNone/>
                      </a:pPr>
                      <a:r>
                        <a:rPr lang="en-US" sz="2000" dirty="0"/>
                        <a:t>Defined in </a:t>
                      </a:r>
                      <a:r>
                        <a:rPr lang="en-US" sz="2000" dirty="0" err="1"/>
                        <a:t>MusicVideo</a:t>
                      </a:r>
                      <a:endParaRPr lang="en-US"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Defined in </a:t>
                      </a:r>
                      <a:r>
                        <a:rPr lang="en-US" sz="2000" dirty="0" err="1"/>
                        <a:t>MusicVideo</a:t>
                      </a:r>
                      <a:endParaRPr lang="en-US" sz="2000" dirty="0"/>
                    </a:p>
                  </a:txBody>
                  <a:tcPr/>
                </a:tc>
                <a:extLst>
                  <a:ext uri="{0D108BD9-81ED-4DB2-BD59-A6C34878D82A}">
                    <a16:rowId xmlns:a16="http://schemas.microsoft.com/office/drawing/2014/main" val="40115277"/>
                  </a:ext>
                </a:extLst>
              </a:tr>
              <a:tr h="659833">
                <a:tc>
                  <a:txBody>
                    <a:bodyPr/>
                    <a:lstStyle/>
                    <a:p>
                      <a:pPr algn="l"/>
                      <a:r>
                        <a:rPr lang="en-US" sz="2000" dirty="0"/>
                        <a:t>+ </a:t>
                      </a:r>
                      <a:r>
                        <a:rPr lang="en-US" sz="2000" dirty="0" err="1"/>
                        <a:t>displayInfo</a:t>
                      </a:r>
                      <a:r>
                        <a:rPr lang="en-US" sz="2000" dirty="0"/>
                        <a:t>() : void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Inherited from Video</a:t>
                      </a:r>
                    </a:p>
                    <a:p>
                      <a:pPr algn="l"/>
                      <a:endParaRPr lang="en-US" sz="2000" dirty="0"/>
                    </a:p>
                  </a:txBody>
                  <a:tcPr/>
                </a:tc>
                <a:extLst>
                  <a:ext uri="{0D108BD9-81ED-4DB2-BD59-A6C34878D82A}">
                    <a16:rowId xmlns:a16="http://schemas.microsoft.com/office/drawing/2014/main" val="82201777"/>
                  </a:ext>
                </a:extLst>
              </a:tr>
            </a:tbl>
          </a:graphicData>
        </a:graphic>
      </p:graphicFrame>
      <p:cxnSp>
        <p:nvCxnSpPr>
          <p:cNvPr id="6" name="Straight Connector 5"/>
          <p:cNvCxnSpPr/>
          <p:nvPr/>
        </p:nvCxnSpPr>
        <p:spPr>
          <a:xfrm flipH="1">
            <a:off x="4572000" y="4114800"/>
            <a:ext cx="2667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602480" y="4130790"/>
            <a:ext cx="2362200" cy="369332"/>
          </a:xfrm>
          <a:prstGeom prst="rect">
            <a:avLst/>
          </a:prstGeom>
          <a:noFill/>
        </p:spPr>
        <p:txBody>
          <a:bodyPr wrap="square" rtlCol="0">
            <a:spAutoFit/>
          </a:bodyPr>
          <a:lstStyle/>
          <a:p>
            <a:r>
              <a:rPr lang="en-US" dirty="0"/>
              <a:t>Defined in </a:t>
            </a:r>
            <a:r>
              <a:rPr lang="en-US" dirty="0" err="1"/>
              <a:t>MusicVideo</a:t>
            </a:r>
            <a:endParaRPr lang="en-US" dirty="0"/>
          </a:p>
        </p:txBody>
      </p:sp>
      <p:pic>
        <p:nvPicPr>
          <p:cNvPr id="9" name="Picture 2" descr="Music video as child of Vide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9156" y="1876584"/>
            <a:ext cx="3632571" cy="2254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9524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Example</a:t>
            </a:r>
          </a:p>
        </p:txBody>
      </p:sp>
      <p:sp>
        <p:nvSpPr>
          <p:cNvPr id="3" name="Content Placeholder 2"/>
          <p:cNvSpPr>
            <a:spLocks noGrp="1"/>
          </p:cNvSpPr>
          <p:nvPr>
            <p:ph idx="1"/>
          </p:nvPr>
        </p:nvSpPr>
        <p:spPr/>
        <p:txBody>
          <a:bodyPr/>
          <a:lstStyle/>
          <a:p>
            <a:r>
              <a:rPr lang="en-US" dirty="0" err="1"/>
              <a:t>GradedActivity.h</a:t>
            </a:r>
            <a:endParaRPr lang="en-US" dirty="0"/>
          </a:p>
          <a:p>
            <a:r>
              <a:rPr lang="en-US" dirty="0"/>
              <a:t>GradedActivity.cpp</a:t>
            </a:r>
          </a:p>
          <a:p>
            <a:r>
              <a:rPr lang="en-US" dirty="0"/>
              <a:t>driver1.cpp</a:t>
            </a:r>
          </a:p>
        </p:txBody>
      </p:sp>
    </p:spTree>
    <p:extLst>
      <p:ext uri="{BB962C8B-B14F-4D97-AF65-F5344CB8AC3E}">
        <p14:creationId xmlns:p14="http://schemas.microsoft.com/office/powerpoint/2010/main" val="23562498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a:t>
            </a:r>
            <a:r>
              <a:rPr lang="en-US" dirty="0" smtClean="0"/>
              <a:t>Example (1)</a:t>
            </a:r>
            <a:endParaRPr lang="en-US" dirty="0"/>
          </a:p>
        </p:txBody>
      </p:sp>
      <p:sp>
        <p:nvSpPr>
          <p:cNvPr id="3" name="Content Placeholder 2"/>
          <p:cNvSpPr>
            <a:spLocks noGrp="1"/>
          </p:cNvSpPr>
          <p:nvPr>
            <p:ph idx="1"/>
          </p:nvPr>
        </p:nvSpPr>
        <p:spPr/>
        <p:txBody>
          <a:bodyPr/>
          <a:lstStyle/>
          <a:p>
            <a:r>
              <a:rPr lang="en-US" dirty="0" err="1"/>
              <a:t>GradedActivity.h</a:t>
            </a:r>
            <a:endParaRPr lang="en-US" dirty="0"/>
          </a:p>
          <a:p>
            <a:r>
              <a:rPr lang="en-US" dirty="0"/>
              <a:t>GradedActivity.cpp</a:t>
            </a:r>
          </a:p>
          <a:p>
            <a:r>
              <a:rPr lang="en-US" dirty="0"/>
              <a:t>driver1.cpp</a:t>
            </a:r>
          </a:p>
        </p:txBody>
      </p:sp>
    </p:spTree>
    <p:extLst>
      <p:ext uri="{BB962C8B-B14F-4D97-AF65-F5344CB8AC3E}">
        <p14:creationId xmlns:p14="http://schemas.microsoft.com/office/powerpoint/2010/main" val="39680432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a:t>
            </a:r>
            <a:r>
              <a:rPr lang="en-US" dirty="0" smtClean="0"/>
              <a:t>Example (2)</a:t>
            </a:r>
            <a:endParaRPr lang="en-US" dirty="0"/>
          </a:p>
        </p:txBody>
      </p:sp>
      <p:sp>
        <p:nvSpPr>
          <p:cNvPr id="3" name="Content Placeholder 2"/>
          <p:cNvSpPr>
            <a:spLocks noGrp="1"/>
          </p:cNvSpPr>
          <p:nvPr>
            <p:ph idx="1"/>
          </p:nvPr>
        </p:nvSpPr>
        <p:spPr/>
        <p:txBody>
          <a:bodyPr/>
          <a:lstStyle/>
          <a:p>
            <a:r>
              <a:rPr lang="en-US" dirty="0" err="1"/>
              <a:t>GradedActivity.h</a:t>
            </a:r>
            <a:endParaRPr lang="en-US" dirty="0"/>
          </a:p>
          <a:p>
            <a:r>
              <a:rPr lang="en-US" dirty="0"/>
              <a:t>GradedActivity.cpp</a:t>
            </a:r>
          </a:p>
          <a:p>
            <a:r>
              <a:rPr lang="en-US" dirty="0" err="1"/>
              <a:t>FinalExam.h</a:t>
            </a:r>
            <a:endParaRPr lang="en-US" dirty="0"/>
          </a:p>
          <a:p>
            <a:r>
              <a:rPr lang="en-US" dirty="0"/>
              <a:t>FinalExam.cpp</a:t>
            </a:r>
          </a:p>
          <a:p>
            <a:r>
              <a:rPr lang="en-US" dirty="0"/>
              <a:t>Driver2.cpp</a:t>
            </a:r>
          </a:p>
        </p:txBody>
      </p:sp>
    </p:spTree>
    <p:extLst>
      <p:ext uri="{BB962C8B-B14F-4D97-AF65-F5344CB8AC3E}">
        <p14:creationId xmlns:p14="http://schemas.microsoft.com/office/powerpoint/2010/main" val="28414432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a:t>
            </a:r>
            <a:r>
              <a:rPr lang="en-US" dirty="0" smtClean="0"/>
              <a:t>Example (3)</a:t>
            </a:r>
            <a:endParaRPr lang="en-US" dirty="0"/>
          </a:p>
        </p:txBody>
      </p:sp>
      <p:sp>
        <p:nvSpPr>
          <p:cNvPr id="3" name="Content Placeholder 2"/>
          <p:cNvSpPr>
            <a:spLocks noGrp="1"/>
          </p:cNvSpPr>
          <p:nvPr>
            <p:ph idx="1"/>
          </p:nvPr>
        </p:nvSpPr>
        <p:spPr/>
        <p:txBody>
          <a:bodyPr/>
          <a:lstStyle/>
          <a:p>
            <a:r>
              <a:rPr lang="en-US" dirty="0" err="1"/>
              <a:t>GradedActivity.h</a:t>
            </a:r>
            <a:endParaRPr lang="en-US" dirty="0"/>
          </a:p>
          <a:p>
            <a:r>
              <a:rPr lang="en-US" dirty="0"/>
              <a:t>GradedActivity.cpp</a:t>
            </a:r>
          </a:p>
          <a:p>
            <a:r>
              <a:rPr lang="en-US" dirty="0" err="1"/>
              <a:t>FinalExam.h</a:t>
            </a:r>
            <a:endParaRPr lang="en-US" dirty="0"/>
          </a:p>
          <a:p>
            <a:r>
              <a:rPr lang="en-US" dirty="0"/>
              <a:t>FinalExam.cpp</a:t>
            </a:r>
          </a:p>
          <a:p>
            <a:r>
              <a:rPr lang="en-US" dirty="0"/>
              <a:t>Driver2.cpp</a:t>
            </a:r>
          </a:p>
        </p:txBody>
      </p:sp>
    </p:spTree>
    <p:extLst>
      <p:ext uri="{BB962C8B-B14F-4D97-AF65-F5344CB8AC3E}">
        <p14:creationId xmlns:p14="http://schemas.microsoft.com/office/powerpoint/2010/main" val="7489278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QUESTION</a:t>
            </a:r>
            <a:endParaRPr lang="en-US" dirty="0"/>
          </a:p>
        </p:txBody>
      </p:sp>
      <p:sp>
        <p:nvSpPr>
          <p:cNvPr id="3" name="Content Placeholder 2"/>
          <p:cNvSpPr>
            <a:spLocks noGrp="1"/>
          </p:cNvSpPr>
          <p:nvPr>
            <p:ph idx="1"/>
          </p:nvPr>
        </p:nvSpPr>
        <p:spPr/>
        <p:txBody>
          <a:bodyPr/>
          <a:lstStyle/>
          <a:p>
            <a:r>
              <a:rPr lang="en-US" sz="3600" dirty="0"/>
              <a:t>Instead of creating new classes from old classes by inheritance, why not copy the source code for the old class and change it to suit your needs</a:t>
            </a:r>
            <a:r>
              <a:rPr lang="en-US" sz="3600" dirty="0" smtClean="0"/>
              <a:t>?</a:t>
            </a:r>
          </a:p>
          <a:p>
            <a:r>
              <a:rPr lang="en-US" sz="3600" dirty="0">
                <a:solidFill>
                  <a:srgbClr val="FF0000"/>
                </a:solidFill>
              </a:rPr>
              <a:t>This leads to problems.</a:t>
            </a:r>
          </a:p>
          <a:p>
            <a:r>
              <a:rPr lang="en-US" sz="3600" dirty="0">
                <a:solidFill>
                  <a:srgbClr val="FF0000"/>
                </a:solidFill>
              </a:rPr>
              <a:t>If you need both the old class and the new, you now have two similar source files.</a:t>
            </a:r>
          </a:p>
          <a:p>
            <a:pPr marL="0" indent="0">
              <a:buNone/>
            </a:pPr>
            <a:endParaRPr lang="en-US" dirty="0"/>
          </a:p>
        </p:txBody>
      </p:sp>
    </p:spTree>
    <p:extLst>
      <p:ext uri="{BB962C8B-B14F-4D97-AF65-F5344CB8AC3E}">
        <p14:creationId xmlns:p14="http://schemas.microsoft.com/office/powerpoint/2010/main" val="296233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noChangeArrowheads="1"/>
          </p:cNvSpPr>
          <p:nvPr>
            <p:ph type="ctrTitle"/>
          </p:nvPr>
        </p:nvSpPr>
        <p:spPr/>
        <p:txBody>
          <a:bodyPr/>
          <a:lstStyle/>
          <a:p>
            <a:r>
              <a:rPr lang="en-US" altLang="en-US" dirty="0"/>
              <a:t>Protected Members and Class Access</a:t>
            </a:r>
          </a:p>
        </p:txBody>
      </p:sp>
      <p:sp>
        <p:nvSpPr>
          <p:cNvPr id="15363" name="Subtitle 2"/>
          <p:cNvSpPr>
            <a:spLocks noGrp="1" noChangeArrowheads="1"/>
          </p:cNvSpPr>
          <p:nvPr>
            <p:ph type="subTitle" idx="1"/>
          </p:nvPr>
        </p:nvSpPr>
        <p:spPr/>
        <p:txBody>
          <a:bodyPr/>
          <a:lstStyle/>
          <a:p>
            <a:endParaRPr lang="en-US" altLang="en-US" dirty="0"/>
          </a:p>
        </p:txBody>
      </p:sp>
    </p:spTree>
    <p:extLst>
      <p:ext uri="{BB962C8B-B14F-4D97-AF65-F5344CB8AC3E}">
        <p14:creationId xmlns:p14="http://schemas.microsoft.com/office/powerpoint/2010/main" val="39253536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a:t>Protected Members and  Class Access</a:t>
            </a:r>
          </a:p>
        </p:txBody>
      </p:sp>
      <p:sp>
        <p:nvSpPr>
          <p:cNvPr id="16387" name="Rectangle 3"/>
          <p:cNvSpPr>
            <a:spLocks noGrp="1" noChangeArrowheads="1"/>
          </p:cNvSpPr>
          <p:nvPr>
            <p:ph idx="1"/>
          </p:nvPr>
        </p:nvSpPr>
        <p:spPr/>
        <p:txBody>
          <a:bodyPr>
            <a:normAutofit/>
          </a:bodyPr>
          <a:lstStyle/>
          <a:p>
            <a:r>
              <a:rPr lang="en-US" altLang="en-US" sz="3200" u="sng" dirty="0">
                <a:latin typeface="Courier New" panose="02070309020205020404" pitchFamily="49" charset="0"/>
              </a:rPr>
              <a:t>protected</a:t>
            </a:r>
            <a:r>
              <a:rPr lang="en-US" altLang="en-US" sz="3200" dirty="0"/>
              <a:t> member access specification: like </a:t>
            </a:r>
            <a:r>
              <a:rPr lang="en-US" altLang="en-US" sz="3200" dirty="0">
                <a:latin typeface="Courier New" panose="02070309020205020404" pitchFamily="49" charset="0"/>
              </a:rPr>
              <a:t>private</a:t>
            </a:r>
            <a:r>
              <a:rPr lang="en-US" altLang="en-US" sz="3200" dirty="0"/>
              <a:t>, but accessible by objects of derived class</a:t>
            </a:r>
            <a:br>
              <a:rPr lang="en-US" altLang="en-US" sz="3200" dirty="0"/>
            </a:br>
            <a:endParaRPr lang="en-US" altLang="en-US" sz="3200" dirty="0"/>
          </a:p>
          <a:p>
            <a:r>
              <a:rPr lang="en-US" altLang="en-US" sz="3200" u="sng" dirty="0"/>
              <a:t>Class access specification</a:t>
            </a:r>
            <a:r>
              <a:rPr lang="en-US" altLang="en-US" sz="3200" dirty="0"/>
              <a:t>: determines how </a:t>
            </a:r>
            <a:r>
              <a:rPr lang="en-US" altLang="en-US" sz="3200" dirty="0">
                <a:latin typeface="Courier New" panose="02070309020205020404" pitchFamily="49" charset="0"/>
              </a:rPr>
              <a:t>private</a:t>
            </a:r>
            <a:r>
              <a:rPr lang="en-US" altLang="en-US" sz="3200" dirty="0"/>
              <a:t>, </a:t>
            </a:r>
            <a:r>
              <a:rPr lang="en-US" altLang="en-US" sz="3200" dirty="0">
                <a:latin typeface="Courier New" panose="02070309020205020404" pitchFamily="49" charset="0"/>
              </a:rPr>
              <a:t>protected</a:t>
            </a:r>
            <a:r>
              <a:rPr lang="en-US" altLang="en-US" sz="3200" dirty="0"/>
              <a:t>, and </a:t>
            </a:r>
            <a:r>
              <a:rPr lang="en-US" altLang="en-US" sz="3200" dirty="0">
                <a:latin typeface="Courier New" panose="02070309020205020404" pitchFamily="49" charset="0"/>
              </a:rPr>
              <a:t>public</a:t>
            </a:r>
            <a:r>
              <a:rPr lang="en-US" altLang="en-US" sz="3200" dirty="0"/>
              <a:t> members of base class are inherited by the derived class</a:t>
            </a:r>
            <a:endParaRPr lang="en-US" altLang="en-US" sz="3200" u="sng" dirty="0"/>
          </a:p>
        </p:txBody>
      </p:sp>
    </p:spTree>
    <p:extLst>
      <p:ext uri="{BB962C8B-B14F-4D97-AF65-F5344CB8AC3E}">
        <p14:creationId xmlns:p14="http://schemas.microsoft.com/office/powerpoint/2010/main" val="381098420"/>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t>Class Access Specifiers</a:t>
            </a:r>
          </a:p>
        </p:txBody>
      </p:sp>
      <p:sp>
        <p:nvSpPr>
          <p:cNvPr id="18435" name="Rectangle 3"/>
          <p:cNvSpPr>
            <a:spLocks noGrp="1" noChangeArrowheads="1"/>
          </p:cNvSpPr>
          <p:nvPr>
            <p:ph idx="1"/>
          </p:nvPr>
        </p:nvSpPr>
        <p:spPr>
          <a:xfrm>
            <a:off x="685800" y="1946275"/>
            <a:ext cx="10896599" cy="3741738"/>
          </a:xfrm>
        </p:spPr>
        <p:txBody>
          <a:bodyPr>
            <a:normAutofit/>
          </a:bodyPr>
          <a:lstStyle/>
          <a:p>
            <a:pPr marL="609600" indent="-609600">
              <a:buClr>
                <a:schemeClr val="tx1"/>
              </a:buClr>
              <a:buFontTx/>
              <a:buAutoNum type="arabicParenR"/>
            </a:pPr>
            <a:r>
              <a:rPr lang="en-US" altLang="en-US" sz="3200" dirty="0">
                <a:latin typeface="Courier New" panose="02070309020205020404" pitchFamily="49" charset="0"/>
              </a:rPr>
              <a:t>public</a:t>
            </a:r>
            <a:r>
              <a:rPr lang="en-US" altLang="en-US" sz="3200" dirty="0"/>
              <a:t> – object of derived class can be treated as object of base class (not vice-versa)</a:t>
            </a:r>
          </a:p>
          <a:p>
            <a:pPr marL="609600" indent="-609600">
              <a:buClr>
                <a:schemeClr val="tx1"/>
              </a:buClr>
              <a:buFontTx/>
              <a:buAutoNum type="arabicParenR"/>
            </a:pPr>
            <a:r>
              <a:rPr lang="en-US" altLang="en-US" sz="3200" dirty="0">
                <a:latin typeface="Courier New" panose="02070309020205020404" pitchFamily="49" charset="0"/>
              </a:rPr>
              <a:t>protected</a:t>
            </a:r>
            <a:r>
              <a:rPr lang="en-US" altLang="en-US" sz="3200" dirty="0"/>
              <a:t> – more restrictive than </a:t>
            </a:r>
            <a:r>
              <a:rPr lang="en-US" altLang="en-US" sz="3200" dirty="0">
                <a:latin typeface="Courier New" panose="02070309020205020404" pitchFamily="49" charset="0"/>
              </a:rPr>
              <a:t>public</a:t>
            </a:r>
            <a:r>
              <a:rPr lang="en-US" altLang="en-US" sz="3200" dirty="0"/>
              <a:t>, but allows derived classes to know details of parents</a:t>
            </a:r>
          </a:p>
          <a:p>
            <a:pPr marL="609600" indent="-609600">
              <a:buClr>
                <a:schemeClr val="tx1"/>
              </a:buClr>
              <a:buFontTx/>
              <a:buAutoNum type="arabicParenR"/>
            </a:pPr>
            <a:r>
              <a:rPr lang="en-US" altLang="en-US" sz="3200" dirty="0">
                <a:latin typeface="Courier New" panose="02070309020205020404" pitchFamily="49" charset="0"/>
              </a:rPr>
              <a:t>private</a:t>
            </a:r>
            <a:r>
              <a:rPr lang="en-US" altLang="en-US" sz="3200" dirty="0"/>
              <a:t> – prevents objects of derived class from being treated as objects of base class.</a:t>
            </a:r>
          </a:p>
        </p:txBody>
      </p:sp>
    </p:spTree>
    <p:extLst>
      <p:ext uri="{BB962C8B-B14F-4D97-AF65-F5344CB8AC3E}">
        <p14:creationId xmlns:p14="http://schemas.microsoft.com/office/powerpoint/2010/main" val="744568032"/>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828800" y="381000"/>
            <a:ext cx="7772400" cy="914400"/>
          </a:xfrm>
        </p:spPr>
        <p:txBody>
          <a:bodyPr/>
          <a:lstStyle/>
          <a:p>
            <a:r>
              <a:rPr lang="en-US" altLang="en-US"/>
              <a:t>Inheritance vs. Access </a:t>
            </a:r>
          </a:p>
        </p:txBody>
      </p:sp>
      <p:grpSp>
        <p:nvGrpSpPr>
          <p:cNvPr id="19459" name="Group 23"/>
          <p:cNvGrpSpPr>
            <a:grpSpLocks/>
          </p:cNvGrpSpPr>
          <p:nvPr/>
        </p:nvGrpSpPr>
        <p:grpSpPr bwMode="auto">
          <a:xfrm>
            <a:off x="914400" y="1143000"/>
            <a:ext cx="8002587" cy="4954588"/>
            <a:chOff x="47" y="576"/>
            <a:chExt cx="5041" cy="3121"/>
          </a:xfrm>
        </p:grpSpPr>
        <p:sp>
          <p:nvSpPr>
            <p:cNvPr id="19460" name="Text Box 3"/>
            <p:cNvSpPr txBox="1">
              <a:spLocks noChangeArrowheads="1"/>
            </p:cNvSpPr>
            <p:nvPr/>
          </p:nvSpPr>
          <p:spPr bwMode="auto">
            <a:xfrm>
              <a:off x="288" y="1008"/>
              <a:ext cx="120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a:latin typeface="Courier New" panose="02070309020205020404" pitchFamily="49" charset="0"/>
                </a:rPr>
                <a:t>private: x</a:t>
              </a:r>
            </a:p>
            <a:p>
              <a:pPr eaLnBrk="1" hangingPunct="1">
                <a:spcBef>
                  <a:spcPct val="0"/>
                </a:spcBef>
                <a:buFontTx/>
                <a:buNone/>
              </a:pPr>
              <a:r>
                <a:rPr lang="en-US" altLang="en-US" sz="1800" dirty="0">
                  <a:latin typeface="Courier New" panose="02070309020205020404" pitchFamily="49" charset="0"/>
                </a:rPr>
                <a:t>protected: y</a:t>
              </a:r>
            </a:p>
            <a:p>
              <a:pPr eaLnBrk="1" hangingPunct="1">
                <a:spcBef>
                  <a:spcPct val="0"/>
                </a:spcBef>
                <a:buFontTx/>
                <a:buNone/>
              </a:pPr>
              <a:r>
                <a:rPr lang="en-US" altLang="en-US" sz="1800" dirty="0">
                  <a:latin typeface="Courier New" panose="02070309020205020404" pitchFamily="49" charset="0"/>
                </a:rPr>
                <a:t>public: z</a:t>
              </a:r>
            </a:p>
          </p:txBody>
        </p:sp>
        <p:sp>
          <p:nvSpPr>
            <p:cNvPr id="19461" name="Text Box 4"/>
            <p:cNvSpPr txBox="1">
              <a:spLocks noChangeArrowheads="1"/>
            </p:cNvSpPr>
            <p:nvPr/>
          </p:nvSpPr>
          <p:spPr bwMode="auto">
            <a:xfrm>
              <a:off x="288" y="2064"/>
              <a:ext cx="129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latin typeface="Courier New" panose="02070309020205020404" pitchFamily="49" charset="0"/>
                </a:rPr>
                <a:t>private: x</a:t>
              </a:r>
            </a:p>
            <a:p>
              <a:pPr eaLnBrk="1" hangingPunct="1">
                <a:spcBef>
                  <a:spcPct val="0"/>
                </a:spcBef>
                <a:buFontTx/>
                <a:buNone/>
              </a:pPr>
              <a:r>
                <a:rPr lang="en-US" altLang="en-US" sz="1800">
                  <a:latin typeface="Courier New" panose="02070309020205020404" pitchFamily="49" charset="0"/>
                </a:rPr>
                <a:t>protected: y</a:t>
              </a:r>
            </a:p>
            <a:p>
              <a:pPr eaLnBrk="1" hangingPunct="1">
                <a:spcBef>
                  <a:spcPct val="0"/>
                </a:spcBef>
                <a:buFontTx/>
                <a:buNone/>
              </a:pPr>
              <a:r>
                <a:rPr lang="en-US" altLang="en-US" sz="1800">
                  <a:latin typeface="Courier New" panose="02070309020205020404" pitchFamily="49" charset="0"/>
                </a:rPr>
                <a:t>public: z</a:t>
              </a:r>
            </a:p>
          </p:txBody>
        </p:sp>
        <p:sp>
          <p:nvSpPr>
            <p:cNvPr id="19462" name="Text Box 5"/>
            <p:cNvSpPr txBox="1">
              <a:spLocks noChangeArrowheads="1"/>
            </p:cNvSpPr>
            <p:nvPr/>
          </p:nvSpPr>
          <p:spPr bwMode="auto">
            <a:xfrm>
              <a:off x="336" y="3120"/>
              <a:ext cx="124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latin typeface="Courier New" panose="02070309020205020404" pitchFamily="49" charset="0"/>
                </a:rPr>
                <a:t>private: x</a:t>
              </a:r>
            </a:p>
            <a:p>
              <a:pPr eaLnBrk="1" hangingPunct="1">
                <a:spcBef>
                  <a:spcPct val="0"/>
                </a:spcBef>
                <a:buFontTx/>
                <a:buNone/>
              </a:pPr>
              <a:r>
                <a:rPr lang="en-US" altLang="en-US" sz="1800">
                  <a:latin typeface="Courier New" panose="02070309020205020404" pitchFamily="49" charset="0"/>
                </a:rPr>
                <a:t>protected: y</a:t>
              </a:r>
            </a:p>
            <a:p>
              <a:pPr eaLnBrk="1" hangingPunct="1">
                <a:spcBef>
                  <a:spcPct val="0"/>
                </a:spcBef>
                <a:buFontTx/>
                <a:buNone/>
              </a:pPr>
              <a:r>
                <a:rPr lang="en-US" altLang="en-US" sz="1800">
                  <a:latin typeface="Courier New" panose="02070309020205020404" pitchFamily="49" charset="0"/>
                </a:rPr>
                <a:t>public: z</a:t>
              </a:r>
            </a:p>
          </p:txBody>
        </p:sp>
        <p:sp>
          <p:nvSpPr>
            <p:cNvPr id="19463" name="Text Box 6"/>
            <p:cNvSpPr txBox="1">
              <a:spLocks noChangeArrowheads="1"/>
            </p:cNvSpPr>
            <p:nvPr/>
          </p:nvSpPr>
          <p:spPr bwMode="auto">
            <a:xfrm>
              <a:off x="47" y="768"/>
              <a:ext cx="153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t>Base class members</a:t>
              </a:r>
            </a:p>
          </p:txBody>
        </p:sp>
        <p:sp>
          <p:nvSpPr>
            <p:cNvPr id="19464" name="Rectangle 7"/>
            <p:cNvSpPr>
              <a:spLocks noChangeArrowheads="1"/>
            </p:cNvSpPr>
            <p:nvPr/>
          </p:nvSpPr>
          <p:spPr bwMode="auto">
            <a:xfrm>
              <a:off x="288" y="1056"/>
              <a:ext cx="1152" cy="4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19465" name="Rectangle 8"/>
            <p:cNvSpPr>
              <a:spLocks noChangeArrowheads="1"/>
            </p:cNvSpPr>
            <p:nvPr/>
          </p:nvSpPr>
          <p:spPr bwMode="auto">
            <a:xfrm>
              <a:off x="288" y="2112"/>
              <a:ext cx="1200" cy="4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19466" name="Rectangle 9"/>
            <p:cNvSpPr>
              <a:spLocks noChangeArrowheads="1"/>
            </p:cNvSpPr>
            <p:nvPr/>
          </p:nvSpPr>
          <p:spPr bwMode="auto">
            <a:xfrm>
              <a:off x="336" y="3168"/>
              <a:ext cx="1152" cy="4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19467" name="Text Box 10"/>
            <p:cNvSpPr txBox="1">
              <a:spLocks noChangeArrowheads="1"/>
            </p:cNvSpPr>
            <p:nvPr/>
          </p:nvSpPr>
          <p:spPr bwMode="auto">
            <a:xfrm>
              <a:off x="3600" y="1041"/>
              <a:ext cx="1209"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latin typeface="Courier New" panose="02070309020205020404" pitchFamily="49" charset="0"/>
                </a:rPr>
                <a:t>x</a:t>
              </a:r>
              <a:r>
                <a:rPr lang="en-US" altLang="en-US" sz="1800"/>
                <a:t> is inaccessible</a:t>
              </a:r>
            </a:p>
            <a:p>
              <a:pPr eaLnBrk="1" hangingPunct="1">
                <a:spcBef>
                  <a:spcPct val="0"/>
                </a:spcBef>
                <a:buFontTx/>
                <a:buNone/>
              </a:pPr>
              <a:r>
                <a:rPr lang="en-US" altLang="en-US" sz="1800">
                  <a:latin typeface="Courier New" panose="02070309020205020404" pitchFamily="49" charset="0"/>
                </a:rPr>
                <a:t>private: y</a:t>
              </a:r>
            </a:p>
            <a:p>
              <a:pPr eaLnBrk="1" hangingPunct="1">
                <a:spcBef>
                  <a:spcPct val="0"/>
                </a:spcBef>
                <a:buFontTx/>
                <a:buNone/>
              </a:pPr>
              <a:r>
                <a:rPr lang="en-US" altLang="en-US" sz="1800">
                  <a:latin typeface="Courier New" panose="02070309020205020404" pitchFamily="49" charset="0"/>
                </a:rPr>
                <a:t>private: z</a:t>
              </a:r>
            </a:p>
          </p:txBody>
        </p:sp>
        <p:sp>
          <p:nvSpPr>
            <p:cNvPr id="19468" name="Text Box 11"/>
            <p:cNvSpPr txBox="1">
              <a:spLocks noChangeArrowheads="1"/>
            </p:cNvSpPr>
            <p:nvPr/>
          </p:nvSpPr>
          <p:spPr bwMode="auto">
            <a:xfrm>
              <a:off x="3639" y="2064"/>
              <a:ext cx="1170"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latin typeface="Courier New" panose="02070309020205020404" pitchFamily="49" charset="0"/>
                </a:rPr>
                <a:t>x</a:t>
              </a:r>
              <a:r>
                <a:rPr lang="en-US" altLang="en-US" sz="1800"/>
                <a:t> is inaccessible</a:t>
              </a:r>
            </a:p>
            <a:p>
              <a:pPr eaLnBrk="1" hangingPunct="1">
                <a:spcBef>
                  <a:spcPct val="0"/>
                </a:spcBef>
                <a:buFontTx/>
                <a:buNone/>
              </a:pPr>
              <a:r>
                <a:rPr lang="en-US" altLang="en-US" sz="1800">
                  <a:latin typeface="Courier New" panose="02070309020205020404" pitchFamily="49" charset="0"/>
                </a:rPr>
                <a:t>protected: y</a:t>
              </a:r>
            </a:p>
            <a:p>
              <a:pPr eaLnBrk="1" hangingPunct="1">
                <a:spcBef>
                  <a:spcPct val="0"/>
                </a:spcBef>
                <a:buFontTx/>
                <a:buNone/>
              </a:pPr>
              <a:r>
                <a:rPr lang="en-US" altLang="en-US" sz="1800">
                  <a:latin typeface="Courier New" panose="02070309020205020404" pitchFamily="49" charset="0"/>
                </a:rPr>
                <a:t>protected: z</a:t>
              </a:r>
              <a:endParaRPr lang="en-US" altLang="en-US" sz="2000"/>
            </a:p>
          </p:txBody>
        </p:sp>
        <p:sp>
          <p:nvSpPr>
            <p:cNvPr id="19469" name="Text Box 12"/>
            <p:cNvSpPr txBox="1">
              <a:spLocks noChangeArrowheads="1"/>
            </p:cNvSpPr>
            <p:nvPr/>
          </p:nvSpPr>
          <p:spPr bwMode="auto">
            <a:xfrm>
              <a:off x="3648" y="3120"/>
              <a:ext cx="120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latin typeface="Courier New" panose="02070309020205020404" pitchFamily="49" charset="0"/>
                </a:rPr>
                <a:t>x</a:t>
              </a:r>
              <a:r>
                <a:rPr lang="en-US" altLang="en-US" sz="1800"/>
                <a:t> is inaccessible</a:t>
              </a:r>
            </a:p>
            <a:p>
              <a:pPr eaLnBrk="1" hangingPunct="1">
                <a:spcBef>
                  <a:spcPct val="0"/>
                </a:spcBef>
                <a:buFontTx/>
                <a:buNone/>
              </a:pPr>
              <a:r>
                <a:rPr lang="en-US" altLang="en-US" sz="1800">
                  <a:latin typeface="Courier New" panose="02070309020205020404" pitchFamily="49" charset="0"/>
                </a:rPr>
                <a:t>protected: y</a:t>
              </a:r>
            </a:p>
            <a:p>
              <a:pPr eaLnBrk="1" hangingPunct="1">
                <a:spcBef>
                  <a:spcPct val="0"/>
                </a:spcBef>
                <a:buFontTx/>
                <a:buNone/>
              </a:pPr>
              <a:r>
                <a:rPr lang="en-US" altLang="en-US" sz="1800">
                  <a:latin typeface="Courier New" panose="02070309020205020404" pitchFamily="49" charset="0"/>
                </a:rPr>
                <a:t>public: z</a:t>
              </a:r>
              <a:endParaRPr lang="en-US" altLang="en-US" sz="2000"/>
            </a:p>
          </p:txBody>
        </p:sp>
        <p:sp>
          <p:nvSpPr>
            <p:cNvPr id="19470" name="Rectangle 13"/>
            <p:cNvSpPr>
              <a:spLocks noChangeArrowheads="1"/>
            </p:cNvSpPr>
            <p:nvPr/>
          </p:nvSpPr>
          <p:spPr bwMode="auto">
            <a:xfrm>
              <a:off x="3600" y="1056"/>
              <a:ext cx="1152" cy="5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19471" name="Rectangle 14"/>
            <p:cNvSpPr>
              <a:spLocks noChangeArrowheads="1"/>
            </p:cNvSpPr>
            <p:nvPr/>
          </p:nvSpPr>
          <p:spPr bwMode="auto">
            <a:xfrm>
              <a:off x="3648" y="2064"/>
              <a:ext cx="1152" cy="5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19472" name="Rectangle 15"/>
            <p:cNvSpPr>
              <a:spLocks noChangeArrowheads="1"/>
            </p:cNvSpPr>
            <p:nvPr/>
          </p:nvSpPr>
          <p:spPr bwMode="auto">
            <a:xfrm>
              <a:off x="3648" y="3120"/>
              <a:ext cx="1200" cy="5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19473" name="Text Box 16"/>
            <p:cNvSpPr txBox="1">
              <a:spLocks noChangeArrowheads="1"/>
            </p:cNvSpPr>
            <p:nvPr/>
          </p:nvSpPr>
          <p:spPr bwMode="auto">
            <a:xfrm>
              <a:off x="3198" y="576"/>
              <a:ext cx="1890"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1800" dirty="0"/>
                <a:t>How inherited base class members</a:t>
              </a:r>
            </a:p>
            <a:p>
              <a:pPr algn="ctr" eaLnBrk="1" hangingPunct="1">
                <a:lnSpc>
                  <a:spcPct val="80000"/>
                </a:lnSpc>
                <a:spcBef>
                  <a:spcPct val="0"/>
                </a:spcBef>
                <a:buFontTx/>
                <a:buNone/>
              </a:pPr>
              <a:r>
                <a:rPr lang="en-US" altLang="en-US" sz="1800" dirty="0"/>
                <a:t>appear in derived class</a:t>
              </a:r>
            </a:p>
          </p:txBody>
        </p:sp>
        <p:sp>
          <p:nvSpPr>
            <p:cNvPr id="19474" name="Line 17"/>
            <p:cNvSpPr>
              <a:spLocks noChangeShapeType="1"/>
            </p:cNvSpPr>
            <p:nvPr/>
          </p:nvSpPr>
          <p:spPr bwMode="auto">
            <a:xfrm>
              <a:off x="1440" y="1296"/>
              <a:ext cx="2160" cy="0"/>
            </a:xfrm>
            <a:prstGeom prst="line">
              <a:avLst/>
            </a:prstGeom>
            <a:noFill/>
            <a:ln w="25400">
              <a:solidFill>
                <a:srgbClr val="FA821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75" name="Line 18"/>
            <p:cNvSpPr>
              <a:spLocks noChangeShapeType="1"/>
            </p:cNvSpPr>
            <p:nvPr/>
          </p:nvSpPr>
          <p:spPr bwMode="auto">
            <a:xfrm>
              <a:off x="1488" y="2352"/>
              <a:ext cx="2160" cy="0"/>
            </a:xfrm>
            <a:prstGeom prst="line">
              <a:avLst/>
            </a:prstGeom>
            <a:noFill/>
            <a:ln w="25400">
              <a:solidFill>
                <a:srgbClr val="FA821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76" name="Line 19"/>
            <p:cNvSpPr>
              <a:spLocks noChangeShapeType="1"/>
            </p:cNvSpPr>
            <p:nvPr/>
          </p:nvSpPr>
          <p:spPr bwMode="auto">
            <a:xfrm>
              <a:off x="1488" y="3408"/>
              <a:ext cx="2160" cy="0"/>
            </a:xfrm>
            <a:prstGeom prst="line">
              <a:avLst/>
            </a:prstGeom>
            <a:noFill/>
            <a:ln w="25400">
              <a:solidFill>
                <a:srgbClr val="FA821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77" name="Text Box 20"/>
            <p:cNvSpPr txBox="1">
              <a:spLocks noChangeArrowheads="1"/>
            </p:cNvSpPr>
            <p:nvPr/>
          </p:nvSpPr>
          <p:spPr bwMode="auto">
            <a:xfrm>
              <a:off x="2042" y="1008"/>
              <a:ext cx="812"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1800">
                  <a:solidFill>
                    <a:srgbClr val="FA8218"/>
                  </a:solidFill>
                  <a:latin typeface="Courier New" panose="02070309020205020404" pitchFamily="49" charset="0"/>
                </a:rPr>
                <a:t>private</a:t>
              </a:r>
            </a:p>
            <a:p>
              <a:pPr algn="ctr" eaLnBrk="1" hangingPunct="1">
                <a:lnSpc>
                  <a:spcPct val="80000"/>
                </a:lnSpc>
                <a:spcBef>
                  <a:spcPct val="0"/>
                </a:spcBef>
                <a:buFontTx/>
                <a:buNone/>
              </a:pPr>
              <a:r>
                <a:rPr lang="en-US" altLang="en-US" sz="1800">
                  <a:solidFill>
                    <a:srgbClr val="FA8218"/>
                  </a:solidFill>
                </a:rPr>
                <a:t>base class</a:t>
              </a:r>
            </a:p>
          </p:txBody>
        </p:sp>
        <p:sp>
          <p:nvSpPr>
            <p:cNvPr id="19478" name="Text Box 21"/>
            <p:cNvSpPr txBox="1">
              <a:spLocks noChangeArrowheads="1"/>
            </p:cNvSpPr>
            <p:nvPr/>
          </p:nvSpPr>
          <p:spPr bwMode="auto">
            <a:xfrm>
              <a:off x="2003" y="2064"/>
              <a:ext cx="890"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1800">
                  <a:solidFill>
                    <a:srgbClr val="FA8218"/>
                  </a:solidFill>
                  <a:latin typeface="Courier New" panose="02070309020205020404" pitchFamily="49" charset="0"/>
                </a:rPr>
                <a:t>protected</a:t>
              </a:r>
            </a:p>
            <a:p>
              <a:pPr algn="ctr" eaLnBrk="1" hangingPunct="1">
                <a:lnSpc>
                  <a:spcPct val="80000"/>
                </a:lnSpc>
                <a:spcBef>
                  <a:spcPct val="0"/>
                </a:spcBef>
                <a:buFontTx/>
                <a:buNone/>
              </a:pPr>
              <a:r>
                <a:rPr lang="en-US" altLang="en-US" sz="1800">
                  <a:solidFill>
                    <a:srgbClr val="FA8218"/>
                  </a:solidFill>
                </a:rPr>
                <a:t>base class</a:t>
              </a:r>
            </a:p>
          </p:txBody>
        </p:sp>
        <p:sp>
          <p:nvSpPr>
            <p:cNvPr id="19479" name="Text Box 22"/>
            <p:cNvSpPr txBox="1">
              <a:spLocks noChangeArrowheads="1"/>
            </p:cNvSpPr>
            <p:nvPr/>
          </p:nvSpPr>
          <p:spPr bwMode="auto">
            <a:xfrm>
              <a:off x="2090" y="3120"/>
              <a:ext cx="812"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1800">
                  <a:solidFill>
                    <a:srgbClr val="FA8218"/>
                  </a:solidFill>
                  <a:latin typeface="Courier New" panose="02070309020205020404" pitchFamily="49" charset="0"/>
                </a:rPr>
                <a:t>public</a:t>
              </a:r>
            </a:p>
            <a:p>
              <a:pPr algn="ctr" eaLnBrk="1" hangingPunct="1">
                <a:lnSpc>
                  <a:spcPct val="80000"/>
                </a:lnSpc>
                <a:spcBef>
                  <a:spcPct val="0"/>
                </a:spcBef>
                <a:buFontTx/>
                <a:buNone/>
              </a:pPr>
              <a:r>
                <a:rPr lang="en-US" altLang="en-US" sz="1800">
                  <a:solidFill>
                    <a:srgbClr val="FA8218"/>
                  </a:solidFill>
                </a:rPr>
                <a:t>base class</a:t>
              </a:r>
            </a:p>
          </p:txBody>
        </p:sp>
      </p:grpSp>
      <p:graphicFrame>
        <p:nvGraphicFramePr>
          <p:cNvPr id="3" name="Diagram 2">
            <a:extLst>
              <a:ext uri="{FF2B5EF4-FFF2-40B4-BE49-F238E27FC236}">
                <a16:creationId xmlns:a16="http://schemas.microsoft.com/office/drawing/2014/main" id="{894F1A6B-066C-4CFD-9B7A-B01829E2ABE9}"/>
              </a:ext>
            </a:extLst>
          </p:cNvPr>
          <p:cNvGraphicFramePr/>
          <p:nvPr/>
        </p:nvGraphicFramePr>
        <p:xfrm>
          <a:off x="8993187" y="4912499"/>
          <a:ext cx="2819400"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1788275"/>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981200" y="304800"/>
            <a:ext cx="7620000" cy="914400"/>
          </a:xfrm>
        </p:spPr>
        <p:txBody>
          <a:bodyPr/>
          <a:lstStyle/>
          <a:p>
            <a:r>
              <a:rPr lang="en-US" altLang="en-US"/>
              <a:t>More Inheritance vs. Access</a:t>
            </a:r>
          </a:p>
        </p:txBody>
      </p:sp>
      <p:sp>
        <p:nvSpPr>
          <p:cNvPr id="20483" name="Text Box 4"/>
          <p:cNvSpPr txBox="1">
            <a:spLocks noChangeArrowheads="1"/>
          </p:cNvSpPr>
          <p:nvPr/>
        </p:nvSpPr>
        <p:spPr bwMode="auto">
          <a:xfrm>
            <a:off x="2651125" y="1276351"/>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a:latin typeface="Courier New" panose="02070309020205020404" pitchFamily="49" charset="0"/>
            </a:endParaRPr>
          </a:p>
        </p:txBody>
      </p:sp>
      <p:grpSp>
        <p:nvGrpSpPr>
          <p:cNvPr id="20484" name="Group 16"/>
          <p:cNvGrpSpPr>
            <a:grpSpLocks/>
          </p:cNvGrpSpPr>
          <p:nvPr/>
        </p:nvGrpSpPr>
        <p:grpSpPr bwMode="auto">
          <a:xfrm>
            <a:off x="1889126" y="1676401"/>
            <a:ext cx="8474075" cy="4371975"/>
            <a:chOff x="230" y="960"/>
            <a:chExt cx="5338" cy="2754"/>
          </a:xfrm>
        </p:grpSpPr>
        <p:sp>
          <p:nvSpPr>
            <p:cNvPr id="20485" name="Text Box 3"/>
            <p:cNvSpPr txBox="1">
              <a:spLocks noChangeArrowheads="1"/>
            </p:cNvSpPr>
            <p:nvPr/>
          </p:nvSpPr>
          <p:spPr bwMode="auto">
            <a:xfrm>
              <a:off x="230" y="1203"/>
              <a:ext cx="2114" cy="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80000"/>
                </a:lnSpc>
                <a:spcBef>
                  <a:spcPct val="0"/>
                </a:spcBef>
                <a:buFontTx/>
                <a:buNone/>
              </a:pPr>
              <a:r>
                <a:rPr lang="en-US" altLang="en-US" sz="1800" dirty="0"/>
                <a:t>private members:</a:t>
              </a:r>
            </a:p>
            <a:p>
              <a:pPr eaLnBrk="1" hangingPunct="1">
                <a:lnSpc>
                  <a:spcPct val="80000"/>
                </a:lnSpc>
                <a:spcBef>
                  <a:spcPct val="0"/>
                </a:spcBef>
                <a:buFontTx/>
                <a:buNone/>
              </a:pPr>
              <a:r>
                <a:rPr lang="en-US" altLang="en-US" sz="1800" dirty="0">
                  <a:latin typeface="Courier New" panose="02070309020205020404" pitchFamily="49" charset="0"/>
                </a:rPr>
                <a:t>  char letter;</a:t>
              </a:r>
            </a:p>
            <a:p>
              <a:pPr eaLnBrk="1" hangingPunct="1">
                <a:lnSpc>
                  <a:spcPct val="80000"/>
                </a:lnSpc>
                <a:spcBef>
                  <a:spcPct val="0"/>
                </a:spcBef>
                <a:buFontTx/>
                <a:buNone/>
              </a:pPr>
              <a:r>
                <a:rPr lang="en-US" altLang="en-US" sz="1800" dirty="0">
                  <a:latin typeface="Courier New" panose="02070309020205020404" pitchFamily="49" charset="0"/>
                </a:rPr>
                <a:t>  float score;</a:t>
              </a:r>
            </a:p>
            <a:p>
              <a:pPr eaLnBrk="1" hangingPunct="1">
                <a:lnSpc>
                  <a:spcPct val="80000"/>
                </a:lnSpc>
                <a:spcBef>
                  <a:spcPct val="0"/>
                </a:spcBef>
                <a:buFontTx/>
                <a:buNone/>
              </a:pPr>
              <a:r>
                <a:rPr lang="en-US" altLang="en-US" sz="1800" dirty="0">
                  <a:latin typeface="Courier New" panose="02070309020205020404" pitchFamily="49" charset="0"/>
                </a:rPr>
                <a:t>  void </a:t>
              </a:r>
              <a:r>
                <a:rPr lang="en-US" altLang="en-US" sz="1800" dirty="0" err="1">
                  <a:latin typeface="Courier New" panose="02070309020205020404" pitchFamily="49" charset="0"/>
                </a:rPr>
                <a:t>calcGrade</a:t>
              </a:r>
              <a:r>
                <a:rPr lang="en-US" altLang="en-US" sz="1800" dirty="0">
                  <a:latin typeface="Courier New" panose="02070309020205020404" pitchFamily="49" charset="0"/>
                </a:rPr>
                <a:t>();</a:t>
              </a:r>
            </a:p>
            <a:p>
              <a:pPr eaLnBrk="1" hangingPunct="1">
                <a:lnSpc>
                  <a:spcPct val="80000"/>
                </a:lnSpc>
                <a:spcBef>
                  <a:spcPct val="0"/>
                </a:spcBef>
                <a:buFontTx/>
                <a:buNone/>
              </a:pPr>
              <a:r>
                <a:rPr lang="en-US" altLang="en-US" sz="1800" dirty="0"/>
                <a:t>public members:</a:t>
              </a:r>
            </a:p>
            <a:p>
              <a:pPr eaLnBrk="1" hangingPunct="1">
                <a:lnSpc>
                  <a:spcPct val="80000"/>
                </a:lnSpc>
                <a:spcBef>
                  <a:spcPct val="0"/>
                </a:spcBef>
                <a:buFontTx/>
                <a:buNone/>
              </a:pPr>
              <a:r>
                <a:rPr lang="en-US" altLang="en-US" sz="1800" dirty="0">
                  <a:latin typeface="Courier New" panose="02070309020205020404" pitchFamily="49" charset="0"/>
                </a:rPr>
                <a:t>  void </a:t>
              </a:r>
              <a:r>
                <a:rPr lang="en-US" altLang="en-US" sz="1800" dirty="0" err="1">
                  <a:latin typeface="Courier New" panose="02070309020205020404" pitchFamily="49" charset="0"/>
                </a:rPr>
                <a:t>setScore</a:t>
              </a:r>
              <a:r>
                <a:rPr lang="en-US" altLang="en-US" sz="1800" dirty="0">
                  <a:latin typeface="Courier New" panose="02070309020205020404" pitchFamily="49" charset="0"/>
                </a:rPr>
                <a:t>(float);</a:t>
              </a:r>
            </a:p>
            <a:p>
              <a:pPr eaLnBrk="1" hangingPunct="1">
                <a:lnSpc>
                  <a:spcPct val="80000"/>
                </a:lnSpc>
                <a:spcBef>
                  <a:spcPct val="0"/>
                </a:spcBef>
                <a:buFontTx/>
                <a:buNone/>
              </a:pPr>
              <a:r>
                <a:rPr lang="en-US" altLang="en-US" sz="1800" dirty="0">
                  <a:latin typeface="Courier New" panose="02070309020205020404" pitchFamily="49" charset="0"/>
                </a:rPr>
                <a:t>  float </a:t>
              </a:r>
              <a:r>
                <a:rPr lang="en-US" altLang="en-US" sz="1800" dirty="0" err="1">
                  <a:latin typeface="Courier New" panose="02070309020205020404" pitchFamily="49" charset="0"/>
                </a:rPr>
                <a:t>getScore</a:t>
              </a:r>
              <a:r>
                <a:rPr lang="en-US" altLang="en-US" sz="1800" dirty="0">
                  <a:latin typeface="Courier New" panose="02070309020205020404" pitchFamily="49" charset="0"/>
                </a:rPr>
                <a:t>();</a:t>
              </a:r>
            </a:p>
            <a:p>
              <a:pPr eaLnBrk="1" hangingPunct="1">
                <a:lnSpc>
                  <a:spcPct val="80000"/>
                </a:lnSpc>
                <a:spcBef>
                  <a:spcPct val="0"/>
                </a:spcBef>
                <a:buFontTx/>
                <a:buNone/>
              </a:pPr>
              <a:r>
                <a:rPr lang="en-US" altLang="en-US" sz="1800" dirty="0">
                  <a:latin typeface="Courier New" panose="02070309020205020404" pitchFamily="49" charset="0"/>
                </a:rPr>
                <a:t>  char </a:t>
              </a:r>
              <a:r>
                <a:rPr lang="en-US" altLang="en-US" sz="1800" dirty="0" err="1">
                  <a:latin typeface="Courier New" panose="02070309020205020404" pitchFamily="49" charset="0"/>
                </a:rPr>
                <a:t>getLetter</a:t>
              </a:r>
              <a:r>
                <a:rPr lang="en-US" altLang="en-US" sz="1800" dirty="0">
                  <a:latin typeface="Courier New" panose="02070309020205020404" pitchFamily="49" charset="0"/>
                </a:rPr>
                <a:t>();</a:t>
              </a:r>
            </a:p>
          </p:txBody>
        </p:sp>
        <p:sp>
          <p:nvSpPr>
            <p:cNvPr id="20486" name="Rectangle 5"/>
            <p:cNvSpPr>
              <a:spLocks noChangeArrowheads="1"/>
            </p:cNvSpPr>
            <p:nvPr/>
          </p:nvSpPr>
          <p:spPr bwMode="auto">
            <a:xfrm>
              <a:off x="240" y="1200"/>
              <a:ext cx="2016" cy="11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0487" name="Text Box 6"/>
            <p:cNvSpPr txBox="1">
              <a:spLocks noChangeArrowheads="1"/>
            </p:cNvSpPr>
            <p:nvPr/>
          </p:nvSpPr>
          <p:spPr bwMode="auto">
            <a:xfrm>
              <a:off x="646" y="960"/>
              <a:ext cx="9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t>class Grade</a:t>
              </a:r>
            </a:p>
          </p:txBody>
        </p:sp>
        <p:sp>
          <p:nvSpPr>
            <p:cNvPr id="20488" name="Rectangle 7"/>
            <p:cNvSpPr>
              <a:spLocks noChangeArrowheads="1"/>
            </p:cNvSpPr>
            <p:nvPr/>
          </p:nvSpPr>
          <p:spPr bwMode="auto">
            <a:xfrm>
              <a:off x="240" y="960"/>
              <a:ext cx="201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0489" name="Text Box 8"/>
            <p:cNvSpPr txBox="1">
              <a:spLocks noChangeArrowheads="1"/>
            </p:cNvSpPr>
            <p:nvPr/>
          </p:nvSpPr>
          <p:spPr bwMode="auto">
            <a:xfrm>
              <a:off x="3360" y="1200"/>
              <a:ext cx="1776" cy="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80000"/>
                </a:lnSpc>
                <a:spcBef>
                  <a:spcPct val="0"/>
                </a:spcBef>
                <a:buFontTx/>
                <a:buNone/>
              </a:pPr>
              <a:r>
                <a:rPr lang="en-US" altLang="en-US" sz="1800"/>
                <a:t>private members:</a:t>
              </a:r>
            </a:p>
            <a:p>
              <a:pPr eaLnBrk="1" hangingPunct="1">
                <a:lnSpc>
                  <a:spcPct val="80000"/>
                </a:lnSpc>
                <a:spcBef>
                  <a:spcPct val="0"/>
                </a:spcBef>
                <a:buFontTx/>
                <a:buNone/>
              </a:pPr>
              <a:r>
                <a:rPr lang="en-US" altLang="en-US" sz="1800">
                  <a:latin typeface="Courier New" panose="02070309020205020404" pitchFamily="49" charset="0"/>
                </a:rPr>
                <a:t>  int numQuestions;</a:t>
              </a:r>
            </a:p>
            <a:p>
              <a:pPr eaLnBrk="1" hangingPunct="1">
                <a:lnSpc>
                  <a:spcPct val="80000"/>
                </a:lnSpc>
                <a:spcBef>
                  <a:spcPct val="0"/>
                </a:spcBef>
                <a:buFontTx/>
                <a:buNone/>
              </a:pPr>
              <a:r>
                <a:rPr lang="en-US" altLang="en-US" sz="1800">
                  <a:latin typeface="Courier New" panose="02070309020205020404" pitchFamily="49" charset="0"/>
                </a:rPr>
                <a:t>  float pointsEach;</a:t>
              </a:r>
            </a:p>
            <a:p>
              <a:pPr eaLnBrk="1" hangingPunct="1">
                <a:lnSpc>
                  <a:spcPct val="80000"/>
                </a:lnSpc>
                <a:spcBef>
                  <a:spcPct val="0"/>
                </a:spcBef>
                <a:buFontTx/>
                <a:buNone/>
              </a:pPr>
              <a:r>
                <a:rPr lang="en-US" altLang="en-US" sz="1800">
                  <a:latin typeface="Courier New" panose="02070309020205020404" pitchFamily="49" charset="0"/>
                </a:rPr>
                <a:t>  int numMissed;</a:t>
              </a:r>
            </a:p>
            <a:p>
              <a:pPr eaLnBrk="1" hangingPunct="1">
                <a:lnSpc>
                  <a:spcPct val="80000"/>
                </a:lnSpc>
                <a:spcBef>
                  <a:spcPct val="0"/>
                </a:spcBef>
                <a:buFontTx/>
                <a:buNone/>
              </a:pPr>
              <a:r>
                <a:rPr lang="en-US" altLang="en-US" sz="1800"/>
                <a:t>public members:</a:t>
              </a:r>
            </a:p>
            <a:p>
              <a:pPr eaLnBrk="1" hangingPunct="1">
                <a:lnSpc>
                  <a:spcPct val="80000"/>
                </a:lnSpc>
                <a:spcBef>
                  <a:spcPct val="0"/>
                </a:spcBef>
                <a:buFontTx/>
                <a:buNone/>
              </a:pPr>
              <a:r>
                <a:rPr lang="en-US" altLang="en-US" sz="1800">
                  <a:latin typeface="Courier New" panose="02070309020205020404" pitchFamily="49" charset="0"/>
                </a:rPr>
                <a:t>  Test(int, int);</a:t>
              </a:r>
            </a:p>
          </p:txBody>
        </p:sp>
        <p:sp>
          <p:nvSpPr>
            <p:cNvPr id="20490" name="Rectangle 9"/>
            <p:cNvSpPr>
              <a:spLocks noChangeArrowheads="1"/>
            </p:cNvSpPr>
            <p:nvPr/>
          </p:nvSpPr>
          <p:spPr bwMode="auto">
            <a:xfrm>
              <a:off x="3360" y="1200"/>
              <a:ext cx="1776" cy="11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0491" name="Text Box 10"/>
            <p:cNvSpPr txBox="1">
              <a:spLocks noChangeArrowheads="1"/>
            </p:cNvSpPr>
            <p:nvPr/>
          </p:nvSpPr>
          <p:spPr bwMode="auto">
            <a:xfrm>
              <a:off x="3312" y="960"/>
              <a:ext cx="18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t>class Test : public Grade</a:t>
              </a:r>
            </a:p>
          </p:txBody>
        </p:sp>
        <p:sp>
          <p:nvSpPr>
            <p:cNvPr id="20492" name="Rectangle 11"/>
            <p:cNvSpPr>
              <a:spLocks noChangeArrowheads="1"/>
            </p:cNvSpPr>
            <p:nvPr/>
          </p:nvSpPr>
          <p:spPr bwMode="auto">
            <a:xfrm>
              <a:off x="3360" y="960"/>
              <a:ext cx="177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0493" name="Text Box 12"/>
            <p:cNvSpPr txBox="1">
              <a:spLocks noChangeArrowheads="1"/>
            </p:cNvSpPr>
            <p:nvPr/>
          </p:nvSpPr>
          <p:spPr bwMode="auto">
            <a:xfrm>
              <a:off x="576" y="2640"/>
              <a:ext cx="1968"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a:solidFill>
                    <a:srgbClr val="C00000"/>
                  </a:solidFill>
                </a:rPr>
                <a:t>When </a:t>
              </a:r>
              <a:r>
                <a:rPr lang="en-US" altLang="en-US" sz="1800" dirty="0">
                  <a:solidFill>
                    <a:srgbClr val="C00000"/>
                  </a:solidFill>
                  <a:latin typeface="Courier New" panose="02070309020205020404" pitchFamily="49" charset="0"/>
                </a:rPr>
                <a:t>Test</a:t>
              </a:r>
              <a:r>
                <a:rPr lang="en-US" altLang="en-US" sz="1800" dirty="0">
                  <a:solidFill>
                    <a:srgbClr val="C00000"/>
                  </a:solidFill>
                </a:rPr>
                <a:t> class inherits</a:t>
              </a:r>
            </a:p>
            <a:p>
              <a:pPr eaLnBrk="1" hangingPunct="1">
                <a:spcBef>
                  <a:spcPct val="0"/>
                </a:spcBef>
                <a:buFontTx/>
                <a:buNone/>
              </a:pPr>
              <a:r>
                <a:rPr lang="en-US" altLang="en-US" sz="1800" dirty="0">
                  <a:solidFill>
                    <a:srgbClr val="C00000"/>
                  </a:solidFill>
                </a:rPr>
                <a:t>from </a:t>
              </a:r>
              <a:r>
                <a:rPr lang="en-US" altLang="en-US" sz="1800" dirty="0">
                  <a:solidFill>
                    <a:srgbClr val="C00000"/>
                  </a:solidFill>
                  <a:latin typeface="Courier New" panose="02070309020205020404" pitchFamily="49" charset="0"/>
                </a:rPr>
                <a:t>Grade</a:t>
              </a:r>
              <a:r>
                <a:rPr lang="en-US" altLang="en-US" sz="1800" dirty="0">
                  <a:solidFill>
                    <a:srgbClr val="C00000"/>
                  </a:solidFill>
                </a:rPr>
                <a:t> class using </a:t>
              </a:r>
            </a:p>
            <a:p>
              <a:pPr eaLnBrk="1" hangingPunct="1">
                <a:spcBef>
                  <a:spcPct val="0"/>
                </a:spcBef>
                <a:buFontTx/>
                <a:buNone/>
              </a:pPr>
              <a:r>
                <a:rPr lang="en-US" altLang="en-US" sz="1800" dirty="0">
                  <a:solidFill>
                    <a:srgbClr val="C00000"/>
                  </a:solidFill>
                  <a:latin typeface="Courier New" panose="02070309020205020404" pitchFamily="49" charset="0"/>
                </a:rPr>
                <a:t>public</a:t>
              </a:r>
              <a:r>
                <a:rPr lang="en-US" altLang="en-US" sz="1800" dirty="0">
                  <a:solidFill>
                    <a:srgbClr val="C00000"/>
                  </a:solidFill>
                </a:rPr>
                <a:t> class access, it looks like this:</a:t>
              </a:r>
            </a:p>
          </p:txBody>
        </p:sp>
        <p:sp>
          <p:nvSpPr>
            <p:cNvPr id="20494" name="Text Box 13"/>
            <p:cNvSpPr txBox="1">
              <a:spLocks noChangeArrowheads="1"/>
            </p:cNvSpPr>
            <p:nvPr/>
          </p:nvSpPr>
          <p:spPr bwMode="auto">
            <a:xfrm>
              <a:off x="3360" y="2400"/>
              <a:ext cx="2208" cy="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80000"/>
                </a:lnSpc>
                <a:spcBef>
                  <a:spcPct val="0"/>
                </a:spcBef>
                <a:buFontTx/>
                <a:buNone/>
              </a:pPr>
              <a:r>
                <a:rPr lang="en-US" altLang="en-US" sz="1800" dirty="0"/>
                <a:t>private members:</a:t>
              </a:r>
            </a:p>
            <a:p>
              <a:pPr eaLnBrk="1" hangingPunct="1">
                <a:lnSpc>
                  <a:spcPct val="80000"/>
                </a:lnSpc>
                <a:spcBef>
                  <a:spcPct val="0"/>
                </a:spcBef>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int</a:t>
              </a:r>
              <a:r>
                <a:rPr lang="en-US" altLang="en-US" sz="1800" dirty="0">
                  <a:latin typeface="Courier New" panose="02070309020205020404" pitchFamily="49" charset="0"/>
                </a:rPr>
                <a:t> </a:t>
              </a:r>
              <a:r>
                <a:rPr lang="en-US" altLang="en-US" sz="1800" dirty="0" err="1">
                  <a:latin typeface="Courier New" panose="02070309020205020404" pitchFamily="49" charset="0"/>
                </a:rPr>
                <a:t>numQuestions</a:t>
              </a:r>
              <a:r>
                <a:rPr lang="en-US" altLang="en-US" sz="1800" dirty="0">
                  <a:latin typeface="Courier New" panose="02070309020205020404" pitchFamily="49" charset="0"/>
                </a:rPr>
                <a:t>:</a:t>
              </a:r>
            </a:p>
            <a:p>
              <a:pPr eaLnBrk="1" hangingPunct="1">
                <a:lnSpc>
                  <a:spcPct val="80000"/>
                </a:lnSpc>
                <a:spcBef>
                  <a:spcPct val="0"/>
                </a:spcBef>
                <a:buFontTx/>
                <a:buNone/>
              </a:pPr>
              <a:r>
                <a:rPr lang="en-US" altLang="en-US" sz="1800" dirty="0">
                  <a:latin typeface="Courier New" panose="02070309020205020404" pitchFamily="49" charset="0"/>
                </a:rPr>
                <a:t>  float </a:t>
              </a:r>
              <a:r>
                <a:rPr lang="en-US" altLang="en-US" sz="1800" dirty="0" err="1">
                  <a:latin typeface="Courier New" panose="02070309020205020404" pitchFamily="49" charset="0"/>
                </a:rPr>
                <a:t>pointsEach</a:t>
              </a:r>
              <a:r>
                <a:rPr lang="en-US" altLang="en-US" sz="1800" dirty="0">
                  <a:latin typeface="Courier New" panose="02070309020205020404" pitchFamily="49" charset="0"/>
                </a:rPr>
                <a:t>;</a:t>
              </a:r>
            </a:p>
            <a:p>
              <a:pPr eaLnBrk="1" hangingPunct="1">
                <a:lnSpc>
                  <a:spcPct val="80000"/>
                </a:lnSpc>
                <a:spcBef>
                  <a:spcPct val="0"/>
                </a:spcBef>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int</a:t>
              </a:r>
              <a:r>
                <a:rPr lang="en-US" altLang="en-US" sz="1800" dirty="0">
                  <a:latin typeface="Courier New" panose="02070309020205020404" pitchFamily="49" charset="0"/>
                </a:rPr>
                <a:t> </a:t>
              </a:r>
              <a:r>
                <a:rPr lang="en-US" altLang="en-US" sz="1800" dirty="0" err="1">
                  <a:latin typeface="Courier New" panose="02070309020205020404" pitchFamily="49" charset="0"/>
                </a:rPr>
                <a:t>numMissed</a:t>
              </a:r>
              <a:r>
                <a:rPr lang="en-US" altLang="en-US" sz="1800" dirty="0">
                  <a:latin typeface="Courier New" panose="02070309020205020404" pitchFamily="49" charset="0"/>
                </a:rPr>
                <a:t>;</a:t>
              </a:r>
            </a:p>
            <a:p>
              <a:pPr eaLnBrk="1" hangingPunct="1">
                <a:lnSpc>
                  <a:spcPct val="80000"/>
                </a:lnSpc>
                <a:spcBef>
                  <a:spcPct val="0"/>
                </a:spcBef>
                <a:buFontTx/>
                <a:buNone/>
              </a:pPr>
              <a:r>
                <a:rPr lang="en-US" altLang="en-US" sz="1800" dirty="0"/>
                <a:t>public members:</a:t>
              </a:r>
            </a:p>
            <a:p>
              <a:pPr eaLnBrk="1" hangingPunct="1">
                <a:lnSpc>
                  <a:spcPct val="80000"/>
                </a:lnSpc>
                <a:spcBef>
                  <a:spcPct val="0"/>
                </a:spcBef>
                <a:buFontTx/>
                <a:buNone/>
              </a:pPr>
              <a:r>
                <a:rPr lang="en-US" altLang="en-US" sz="1800" dirty="0">
                  <a:latin typeface="Courier New" panose="02070309020205020404" pitchFamily="49" charset="0"/>
                </a:rPr>
                <a:t>  Test(</a:t>
              </a:r>
              <a:r>
                <a:rPr lang="en-US" altLang="en-US" sz="1800" dirty="0" err="1">
                  <a:latin typeface="Courier New" panose="02070309020205020404" pitchFamily="49" charset="0"/>
                </a:rPr>
                <a:t>int</a:t>
              </a:r>
              <a:r>
                <a:rPr lang="en-US" altLang="en-US" sz="1800" dirty="0">
                  <a:latin typeface="Courier New" panose="02070309020205020404" pitchFamily="49" charset="0"/>
                </a:rPr>
                <a:t>, </a:t>
              </a:r>
              <a:r>
                <a:rPr lang="en-US" altLang="en-US" sz="1800" dirty="0" err="1">
                  <a:latin typeface="Courier New" panose="02070309020205020404" pitchFamily="49" charset="0"/>
                </a:rPr>
                <a:t>int</a:t>
              </a:r>
              <a:r>
                <a:rPr lang="en-US" altLang="en-US" sz="1800" dirty="0">
                  <a:latin typeface="Courier New" panose="02070309020205020404" pitchFamily="49" charset="0"/>
                </a:rPr>
                <a:t>);</a:t>
              </a:r>
            </a:p>
            <a:p>
              <a:pPr eaLnBrk="1" hangingPunct="1">
                <a:lnSpc>
                  <a:spcPct val="80000"/>
                </a:lnSpc>
                <a:spcBef>
                  <a:spcPct val="0"/>
                </a:spcBef>
                <a:buFontTx/>
                <a:buNone/>
              </a:pPr>
              <a:r>
                <a:rPr lang="en-US" altLang="en-US" sz="1800" dirty="0">
                  <a:latin typeface="Courier New" panose="02070309020205020404" pitchFamily="49" charset="0"/>
                </a:rPr>
                <a:t>  void </a:t>
              </a:r>
              <a:r>
                <a:rPr lang="en-US" altLang="en-US" sz="1800" dirty="0" err="1">
                  <a:latin typeface="Courier New" panose="02070309020205020404" pitchFamily="49" charset="0"/>
                </a:rPr>
                <a:t>setScore</a:t>
              </a:r>
              <a:r>
                <a:rPr lang="en-US" altLang="en-US" sz="1800" dirty="0">
                  <a:latin typeface="Courier New" panose="02070309020205020404" pitchFamily="49" charset="0"/>
                </a:rPr>
                <a:t>(float);</a:t>
              </a:r>
            </a:p>
            <a:p>
              <a:pPr eaLnBrk="1" hangingPunct="1">
                <a:lnSpc>
                  <a:spcPct val="80000"/>
                </a:lnSpc>
                <a:spcBef>
                  <a:spcPct val="0"/>
                </a:spcBef>
                <a:buFontTx/>
                <a:buNone/>
              </a:pPr>
              <a:r>
                <a:rPr lang="en-US" altLang="en-US" sz="1800" dirty="0">
                  <a:latin typeface="Courier New" panose="02070309020205020404" pitchFamily="49" charset="0"/>
                </a:rPr>
                <a:t>  float </a:t>
              </a:r>
              <a:r>
                <a:rPr lang="en-US" altLang="en-US" sz="1800" dirty="0" err="1">
                  <a:latin typeface="Courier New" panose="02070309020205020404" pitchFamily="49" charset="0"/>
                </a:rPr>
                <a:t>getScore</a:t>
              </a:r>
              <a:r>
                <a:rPr lang="en-US" altLang="en-US" sz="1800" dirty="0">
                  <a:latin typeface="Courier New" panose="02070309020205020404" pitchFamily="49" charset="0"/>
                </a:rPr>
                <a:t>();</a:t>
              </a:r>
            </a:p>
            <a:p>
              <a:pPr eaLnBrk="1" hangingPunct="1">
                <a:lnSpc>
                  <a:spcPct val="80000"/>
                </a:lnSpc>
                <a:spcBef>
                  <a:spcPct val="0"/>
                </a:spcBef>
                <a:buFontTx/>
                <a:buNone/>
              </a:pPr>
              <a:r>
                <a:rPr lang="en-US" altLang="en-US" sz="1800" dirty="0">
                  <a:latin typeface="Courier New" panose="02070309020205020404" pitchFamily="49" charset="0"/>
                </a:rPr>
                <a:t>  </a:t>
              </a:r>
              <a:r>
                <a:rPr lang="en-US" altLang="en-US" sz="1800" dirty="0" smtClean="0">
                  <a:latin typeface="Courier New" panose="02070309020205020404" pitchFamily="49" charset="0"/>
                </a:rPr>
                <a:t>char </a:t>
              </a:r>
              <a:r>
                <a:rPr lang="en-US" altLang="en-US" sz="1800" dirty="0" err="1">
                  <a:latin typeface="Courier New" panose="02070309020205020404" pitchFamily="49" charset="0"/>
                </a:rPr>
                <a:t>getLetter</a:t>
              </a:r>
              <a:r>
                <a:rPr lang="en-US" altLang="en-US" sz="1800" dirty="0">
                  <a:latin typeface="Courier New" panose="02070309020205020404" pitchFamily="49" charset="0"/>
                </a:rPr>
                <a:t>();</a:t>
              </a:r>
            </a:p>
          </p:txBody>
        </p:sp>
        <p:sp>
          <p:nvSpPr>
            <p:cNvPr id="20495" name="Rectangle 14"/>
            <p:cNvSpPr>
              <a:spLocks noChangeArrowheads="1"/>
            </p:cNvSpPr>
            <p:nvPr/>
          </p:nvSpPr>
          <p:spPr bwMode="auto">
            <a:xfrm>
              <a:off x="3360" y="2400"/>
              <a:ext cx="2064" cy="129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0496" name="Line 15"/>
            <p:cNvSpPr>
              <a:spLocks noChangeShapeType="1"/>
            </p:cNvSpPr>
            <p:nvPr/>
          </p:nvSpPr>
          <p:spPr bwMode="auto">
            <a:xfrm>
              <a:off x="1536" y="3264"/>
              <a:ext cx="1584" cy="0"/>
            </a:xfrm>
            <a:prstGeom prst="line">
              <a:avLst/>
            </a:prstGeom>
            <a:noFill/>
            <a:ln w="25400">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131413101"/>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828800" y="381000"/>
            <a:ext cx="8077200" cy="914400"/>
          </a:xfrm>
        </p:spPr>
        <p:txBody>
          <a:bodyPr/>
          <a:lstStyle/>
          <a:p>
            <a:r>
              <a:rPr lang="en-US" altLang="en-US"/>
              <a:t>More Inheritance vs. Access (2)</a:t>
            </a:r>
          </a:p>
        </p:txBody>
      </p:sp>
      <p:sp>
        <p:nvSpPr>
          <p:cNvPr id="21507" name="Text Box 4"/>
          <p:cNvSpPr txBox="1">
            <a:spLocks noChangeArrowheads="1"/>
          </p:cNvSpPr>
          <p:nvPr/>
        </p:nvSpPr>
        <p:spPr bwMode="auto">
          <a:xfrm>
            <a:off x="2651125" y="1276351"/>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a:latin typeface="Courier New" panose="02070309020205020404" pitchFamily="49" charset="0"/>
            </a:endParaRPr>
          </a:p>
        </p:txBody>
      </p:sp>
      <p:grpSp>
        <p:nvGrpSpPr>
          <p:cNvPr id="21508" name="Group 16"/>
          <p:cNvGrpSpPr>
            <a:grpSpLocks/>
          </p:cNvGrpSpPr>
          <p:nvPr/>
        </p:nvGrpSpPr>
        <p:grpSpPr bwMode="auto">
          <a:xfrm>
            <a:off x="1889126" y="1676401"/>
            <a:ext cx="8474075" cy="4594225"/>
            <a:chOff x="230" y="960"/>
            <a:chExt cx="5338" cy="2894"/>
          </a:xfrm>
        </p:grpSpPr>
        <p:sp>
          <p:nvSpPr>
            <p:cNvPr id="21509" name="Text Box 3"/>
            <p:cNvSpPr txBox="1">
              <a:spLocks noChangeArrowheads="1"/>
            </p:cNvSpPr>
            <p:nvPr/>
          </p:nvSpPr>
          <p:spPr bwMode="auto">
            <a:xfrm>
              <a:off x="230" y="1203"/>
              <a:ext cx="2114" cy="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80000"/>
                </a:lnSpc>
                <a:spcBef>
                  <a:spcPct val="0"/>
                </a:spcBef>
                <a:buFontTx/>
                <a:buNone/>
              </a:pPr>
              <a:r>
                <a:rPr lang="en-US" altLang="en-US" sz="1800"/>
                <a:t>private members:</a:t>
              </a:r>
            </a:p>
            <a:p>
              <a:pPr eaLnBrk="1" hangingPunct="1">
                <a:lnSpc>
                  <a:spcPct val="80000"/>
                </a:lnSpc>
                <a:spcBef>
                  <a:spcPct val="0"/>
                </a:spcBef>
                <a:buFontTx/>
                <a:buNone/>
              </a:pPr>
              <a:r>
                <a:rPr lang="en-US" altLang="en-US" sz="1800">
                  <a:latin typeface="Courier New" panose="02070309020205020404" pitchFamily="49" charset="0"/>
                </a:rPr>
                <a:t>  char letter;</a:t>
              </a:r>
            </a:p>
            <a:p>
              <a:pPr eaLnBrk="1" hangingPunct="1">
                <a:lnSpc>
                  <a:spcPct val="80000"/>
                </a:lnSpc>
                <a:spcBef>
                  <a:spcPct val="0"/>
                </a:spcBef>
                <a:buFontTx/>
                <a:buNone/>
              </a:pPr>
              <a:r>
                <a:rPr lang="en-US" altLang="en-US" sz="1800">
                  <a:latin typeface="Courier New" panose="02070309020205020404" pitchFamily="49" charset="0"/>
                </a:rPr>
                <a:t>  float score;</a:t>
              </a:r>
            </a:p>
            <a:p>
              <a:pPr eaLnBrk="1" hangingPunct="1">
                <a:lnSpc>
                  <a:spcPct val="80000"/>
                </a:lnSpc>
                <a:spcBef>
                  <a:spcPct val="0"/>
                </a:spcBef>
                <a:buFontTx/>
                <a:buNone/>
              </a:pPr>
              <a:r>
                <a:rPr lang="en-US" altLang="en-US" sz="1800">
                  <a:latin typeface="Courier New" panose="02070309020205020404" pitchFamily="49" charset="0"/>
                </a:rPr>
                <a:t>  void calcGrade();</a:t>
              </a:r>
            </a:p>
            <a:p>
              <a:pPr eaLnBrk="1" hangingPunct="1">
                <a:lnSpc>
                  <a:spcPct val="80000"/>
                </a:lnSpc>
                <a:spcBef>
                  <a:spcPct val="0"/>
                </a:spcBef>
                <a:buFontTx/>
                <a:buNone/>
              </a:pPr>
              <a:r>
                <a:rPr lang="en-US" altLang="en-US" sz="1800"/>
                <a:t>public members:</a:t>
              </a:r>
            </a:p>
            <a:p>
              <a:pPr eaLnBrk="1" hangingPunct="1">
                <a:lnSpc>
                  <a:spcPct val="80000"/>
                </a:lnSpc>
                <a:spcBef>
                  <a:spcPct val="0"/>
                </a:spcBef>
                <a:buFontTx/>
                <a:buNone/>
              </a:pPr>
              <a:r>
                <a:rPr lang="en-US" altLang="en-US" sz="1800">
                  <a:latin typeface="Courier New" panose="02070309020205020404" pitchFamily="49" charset="0"/>
                </a:rPr>
                <a:t>  void setScore(float);</a:t>
              </a:r>
            </a:p>
            <a:p>
              <a:pPr eaLnBrk="1" hangingPunct="1">
                <a:lnSpc>
                  <a:spcPct val="80000"/>
                </a:lnSpc>
                <a:spcBef>
                  <a:spcPct val="0"/>
                </a:spcBef>
                <a:buFontTx/>
                <a:buNone/>
              </a:pPr>
              <a:r>
                <a:rPr lang="en-US" altLang="en-US" sz="1800">
                  <a:latin typeface="Courier New" panose="02070309020205020404" pitchFamily="49" charset="0"/>
                </a:rPr>
                <a:t>  float getScore();</a:t>
              </a:r>
            </a:p>
            <a:p>
              <a:pPr eaLnBrk="1" hangingPunct="1">
                <a:lnSpc>
                  <a:spcPct val="80000"/>
                </a:lnSpc>
                <a:spcBef>
                  <a:spcPct val="0"/>
                </a:spcBef>
                <a:buFontTx/>
                <a:buNone/>
              </a:pPr>
              <a:r>
                <a:rPr lang="en-US" altLang="en-US" sz="1800">
                  <a:latin typeface="Courier New" panose="02070309020205020404" pitchFamily="49" charset="0"/>
                </a:rPr>
                <a:t>  char getLetter();</a:t>
              </a:r>
            </a:p>
          </p:txBody>
        </p:sp>
        <p:sp>
          <p:nvSpPr>
            <p:cNvPr id="21510" name="Rectangle 5"/>
            <p:cNvSpPr>
              <a:spLocks noChangeArrowheads="1"/>
            </p:cNvSpPr>
            <p:nvPr/>
          </p:nvSpPr>
          <p:spPr bwMode="auto">
            <a:xfrm>
              <a:off x="240" y="1200"/>
              <a:ext cx="2016" cy="11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1511" name="Text Box 6"/>
            <p:cNvSpPr txBox="1">
              <a:spLocks noChangeArrowheads="1"/>
            </p:cNvSpPr>
            <p:nvPr/>
          </p:nvSpPr>
          <p:spPr bwMode="auto">
            <a:xfrm>
              <a:off x="646" y="960"/>
              <a:ext cx="9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t>class Grade</a:t>
              </a:r>
            </a:p>
          </p:txBody>
        </p:sp>
        <p:sp>
          <p:nvSpPr>
            <p:cNvPr id="21512" name="Rectangle 7"/>
            <p:cNvSpPr>
              <a:spLocks noChangeArrowheads="1"/>
            </p:cNvSpPr>
            <p:nvPr/>
          </p:nvSpPr>
          <p:spPr bwMode="auto">
            <a:xfrm>
              <a:off x="240" y="960"/>
              <a:ext cx="201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1513" name="Text Box 8"/>
            <p:cNvSpPr txBox="1">
              <a:spLocks noChangeArrowheads="1"/>
            </p:cNvSpPr>
            <p:nvPr/>
          </p:nvSpPr>
          <p:spPr bwMode="auto">
            <a:xfrm>
              <a:off x="3360" y="1200"/>
              <a:ext cx="1776" cy="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80000"/>
                </a:lnSpc>
                <a:spcBef>
                  <a:spcPct val="0"/>
                </a:spcBef>
                <a:buFontTx/>
                <a:buNone/>
              </a:pPr>
              <a:r>
                <a:rPr lang="en-US" altLang="en-US" sz="1800"/>
                <a:t>private members:</a:t>
              </a:r>
            </a:p>
            <a:p>
              <a:pPr eaLnBrk="1" hangingPunct="1">
                <a:lnSpc>
                  <a:spcPct val="80000"/>
                </a:lnSpc>
                <a:spcBef>
                  <a:spcPct val="0"/>
                </a:spcBef>
                <a:buFontTx/>
                <a:buNone/>
              </a:pPr>
              <a:r>
                <a:rPr lang="en-US" altLang="en-US" sz="1800">
                  <a:latin typeface="Courier New" panose="02070309020205020404" pitchFamily="49" charset="0"/>
                </a:rPr>
                <a:t>  int numQuestions;</a:t>
              </a:r>
            </a:p>
            <a:p>
              <a:pPr eaLnBrk="1" hangingPunct="1">
                <a:lnSpc>
                  <a:spcPct val="80000"/>
                </a:lnSpc>
                <a:spcBef>
                  <a:spcPct val="0"/>
                </a:spcBef>
                <a:buFontTx/>
                <a:buNone/>
              </a:pPr>
              <a:r>
                <a:rPr lang="en-US" altLang="en-US" sz="1800">
                  <a:latin typeface="Courier New" panose="02070309020205020404" pitchFamily="49" charset="0"/>
                </a:rPr>
                <a:t>  float pointsEach;</a:t>
              </a:r>
            </a:p>
            <a:p>
              <a:pPr eaLnBrk="1" hangingPunct="1">
                <a:lnSpc>
                  <a:spcPct val="80000"/>
                </a:lnSpc>
                <a:spcBef>
                  <a:spcPct val="0"/>
                </a:spcBef>
                <a:buFontTx/>
                <a:buNone/>
              </a:pPr>
              <a:r>
                <a:rPr lang="en-US" altLang="en-US" sz="1800">
                  <a:latin typeface="Courier New" panose="02070309020205020404" pitchFamily="49" charset="0"/>
                </a:rPr>
                <a:t>  int numMissed;</a:t>
              </a:r>
            </a:p>
            <a:p>
              <a:pPr eaLnBrk="1" hangingPunct="1">
                <a:lnSpc>
                  <a:spcPct val="80000"/>
                </a:lnSpc>
                <a:spcBef>
                  <a:spcPct val="0"/>
                </a:spcBef>
                <a:buFontTx/>
                <a:buNone/>
              </a:pPr>
              <a:r>
                <a:rPr lang="en-US" altLang="en-US" sz="1800"/>
                <a:t>public members:</a:t>
              </a:r>
            </a:p>
            <a:p>
              <a:pPr eaLnBrk="1" hangingPunct="1">
                <a:lnSpc>
                  <a:spcPct val="80000"/>
                </a:lnSpc>
                <a:spcBef>
                  <a:spcPct val="0"/>
                </a:spcBef>
                <a:buFontTx/>
                <a:buNone/>
              </a:pPr>
              <a:r>
                <a:rPr lang="en-US" altLang="en-US" sz="1800">
                  <a:latin typeface="Courier New" panose="02070309020205020404" pitchFamily="49" charset="0"/>
                </a:rPr>
                <a:t>  Test(int, int);</a:t>
              </a:r>
            </a:p>
          </p:txBody>
        </p:sp>
        <p:sp>
          <p:nvSpPr>
            <p:cNvPr id="21514" name="Rectangle 9"/>
            <p:cNvSpPr>
              <a:spLocks noChangeArrowheads="1"/>
            </p:cNvSpPr>
            <p:nvPr/>
          </p:nvSpPr>
          <p:spPr bwMode="auto">
            <a:xfrm>
              <a:off x="3360" y="1200"/>
              <a:ext cx="1872" cy="11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1515" name="Rectangle 10"/>
            <p:cNvSpPr>
              <a:spLocks noChangeArrowheads="1"/>
            </p:cNvSpPr>
            <p:nvPr/>
          </p:nvSpPr>
          <p:spPr bwMode="auto">
            <a:xfrm>
              <a:off x="3360" y="960"/>
              <a:ext cx="1872"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1516" name="Text Box 11"/>
            <p:cNvSpPr txBox="1">
              <a:spLocks noChangeArrowheads="1"/>
            </p:cNvSpPr>
            <p:nvPr/>
          </p:nvSpPr>
          <p:spPr bwMode="auto">
            <a:xfrm>
              <a:off x="576" y="2640"/>
              <a:ext cx="1968"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a:solidFill>
                    <a:srgbClr val="C00000"/>
                  </a:solidFill>
                </a:rPr>
                <a:t>When </a:t>
              </a:r>
              <a:r>
                <a:rPr lang="en-US" altLang="en-US" sz="1800" dirty="0">
                  <a:solidFill>
                    <a:srgbClr val="C00000"/>
                  </a:solidFill>
                  <a:latin typeface="Courier New" panose="02070309020205020404" pitchFamily="49" charset="0"/>
                </a:rPr>
                <a:t>Test</a:t>
              </a:r>
              <a:r>
                <a:rPr lang="en-US" altLang="en-US" sz="1800" dirty="0">
                  <a:solidFill>
                    <a:srgbClr val="C00000"/>
                  </a:solidFill>
                </a:rPr>
                <a:t> class inherits</a:t>
              </a:r>
            </a:p>
            <a:p>
              <a:pPr eaLnBrk="1" hangingPunct="1">
                <a:spcBef>
                  <a:spcPct val="0"/>
                </a:spcBef>
                <a:buFontTx/>
                <a:buNone/>
              </a:pPr>
              <a:r>
                <a:rPr lang="en-US" altLang="en-US" sz="1800" dirty="0">
                  <a:solidFill>
                    <a:srgbClr val="C00000"/>
                  </a:solidFill>
                </a:rPr>
                <a:t>from </a:t>
              </a:r>
              <a:r>
                <a:rPr lang="en-US" altLang="en-US" sz="1800" dirty="0">
                  <a:solidFill>
                    <a:srgbClr val="C00000"/>
                  </a:solidFill>
                  <a:latin typeface="Courier New" panose="02070309020205020404" pitchFamily="49" charset="0"/>
                </a:rPr>
                <a:t>Grade</a:t>
              </a:r>
              <a:r>
                <a:rPr lang="en-US" altLang="en-US" sz="1800" dirty="0">
                  <a:solidFill>
                    <a:srgbClr val="C00000"/>
                  </a:solidFill>
                </a:rPr>
                <a:t> class using </a:t>
              </a:r>
            </a:p>
            <a:p>
              <a:pPr eaLnBrk="1" hangingPunct="1">
                <a:spcBef>
                  <a:spcPct val="0"/>
                </a:spcBef>
                <a:buFontTx/>
                <a:buNone/>
              </a:pPr>
              <a:r>
                <a:rPr lang="en-US" altLang="en-US" sz="1800" dirty="0">
                  <a:solidFill>
                    <a:srgbClr val="C00000"/>
                  </a:solidFill>
                  <a:latin typeface="Courier New" panose="02070309020205020404" pitchFamily="49" charset="0"/>
                </a:rPr>
                <a:t>protected</a:t>
              </a:r>
              <a:r>
                <a:rPr lang="en-US" altLang="en-US" sz="1800" dirty="0">
                  <a:solidFill>
                    <a:srgbClr val="C00000"/>
                  </a:solidFill>
                </a:rPr>
                <a:t> class access, it looks like this:</a:t>
              </a:r>
            </a:p>
          </p:txBody>
        </p:sp>
        <p:sp>
          <p:nvSpPr>
            <p:cNvPr id="21517" name="Text Box 12"/>
            <p:cNvSpPr txBox="1">
              <a:spLocks noChangeArrowheads="1"/>
            </p:cNvSpPr>
            <p:nvPr/>
          </p:nvSpPr>
          <p:spPr bwMode="auto">
            <a:xfrm>
              <a:off x="3360" y="2400"/>
              <a:ext cx="2208" cy="1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80000"/>
                </a:lnSpc>
                <a:spcBef>
                  <a:spcPct val="0"/>
                </a:spcBef>
                <a:buFontTx/>
                <a:buNone/>
              </a:pPr>
              <a:r>
                <a:rPr lang="en-US" altLang="en-US" sz="1800"/>
                <a:t>private members:</a:t>
              </a:r>
            </a:p>
            <a:p>
              <a:pPr eaLnBrk="1" hangingPunct="1">
                <a:lnSpc>
                  <a:spcPct val="80000"/>
                </a:lnSpc>
                <a:spcBef>
                  <a:spcPct val="0"/>
                </a:spcBef>
                <a:buFontTx/>
                <a:buNone/>
              </a:pPr>
              <a:r>
                <a:rPr lang="en-US" altLang="en-US" sz="1800">
                  <a:latin typeface="Courier New" panose="02070309020205020404" pitchFamily="49" charset="0"/>
                </a:rPr>
                <a:t>  int numQuestions:</a:t>
              </a:r>
            </a:p>
            <a:p>
              <a:pPr eaLnBrk="1" hangingPunct="1">
                <a:lnSpc>
                  <a:spcPct val="80000"/>
                </a:lnSpc>
                <a:spcBef>
                  <a:spcPct val="0"/>
                </a:spcBef>
                <a:buFontTx/>
                <a:buNone/>
              </a:pPr>
              <a:r>
                <a:rPr lang="en-US" altLang="en-US" sz="1800">
                  <a:latin typeface="Courier New" panose="02070309020205020404" pitchFamily="49" charset="0"/>
                </a:rPr>
                <a:t>  float pointsEach;</a:t>
              </a:r>
            </a:p>
            <a:p>
              <a:pPr eaLnBrk="1" hangingPunct="1">
                <a:lnSpc>
                  <a:spcPct val="80000"/>
                </a:lnSpc>
                <a:spcBef>
                  <a:spcPct val="0"/>
                </a:spcBef>
                <a:buFontTx/>
                <a:buNone/>
              </a:pPr>
              <a:r>
                <a:rPr lang="en-US" altLang="en-US" sz="1800">
                  <a:latin typeface="Courier New" panose="02070309020205020404" pitchFamily="49" charset="0"/>
                </a:rPr>
                <a:t>  int numMissed;</a:t>
              </a:r>
            </a:p>
            <a:p>
              <a:pPr eaLnBrk="1" hangingPunct="1">
                <a:lnSpc>
                  <a:spcPct val="80000"/>
                </a:lnSpc>
                <a:spcBef>
                  <a:spcPct val="0"/>
                </a:spcBef>
                <a:buFontTx/>
                <a:buNone/>
              </a:pPr>
              <a:r>
                <a:rPr lang="en-US" altLang="en-US" sz="1800"/>
                <a:t>public members:</a:t>
              </a:r>
            </a:p>
            <a:p>
              <a:pPr eaLnBrk="1" hangingPunct="1">
                <a:lnSpc>
                  <a:spcPct val="80000"/>
                </a:lnSpc>
                <a:spcBef>
                  <a:spcPct val="0"/>
                </a:spcBef>
                <a:buFontTx/>
                <a:buNone/>
              </a:pPr>
              <a:r>
                <a:rPr lang="en-US" altLang="en-US" sz="1800">
                  <a:latin typeface="Courier New" panose="02070309020205020404" pitchFamily="49" charset="0"/>
                </a:rPr>
                <a:t>  Test(int, int);</a:t>
              </a:r>
            </a:p>
            <a:p>
              <a:pPr eaLnBrk="1" hangingPunct="1">
                <a:lnSpc>
                  <a:spcPct val="80000"/>
                </a:lnSpc>
                <a:spcBef>
                  <a:spcPct val="0"/>
                </a:spcBef>
                <a:buFontTx/>
                <a:buNone/>
              </a:pPr>
              <a:r>
                <a:rPr lang="en-US" altLang="en-US" sz="1800"/>
                <a:t>protected members:</a:t>
              </a:r>
            </a:p>
            <a:p>
              <a:pPr eaLnBrk="1" hangingPunct="1">
                <a:lnSpc>
                  <a:spcPct val="80000"/>
                </a:lnSpc>
                <a:spcBef>
                  <a:spcPct val="0"/>
                </a:spcBef>
                <a:buFontTx/>
                <a:buNone/>
              </a:pPr>
              <a:r>
                <a:rPr lang="en-US" altLang="en-US" sz="1800">
                  <a:latin typeface="Courier New" panose="02070309020205020404" pitchFamily="49" charset="0"/>
                </a:rPr>
                <a:t>  void setScore(float);</a:t>
              </a:r>
            </a:p>
            <a:p>
              <a:pPr eaLnBrk="1" hangingPunct="1">
                <a:lnSpc>
                  <a:spcPct val="80000"/>
                </a:lnSpc>
                <a:spcBef>
                  <a:spcPct val="0"/>
                </a:spcBef>
                <a:buFontTx/>
                <a:buNone/>
              </a:pPr>
              <a:r>
                <a:rPr lang="en-US" altLang="en-US" sz="1800">
                  <a:latin typeface="Courier New" panose="02070309020205020404" pitchFamily="49" charset="0"/>
                </a:rPr>
                <a:t>  float getScore();</a:t>
              </a:r>
            </a:p>
            <a:p>
              <a:pPr eaLnBrk="1" hangingPunct="1">
                <a:lnSpc>
                  <a:spcPct val="80000"/>
                </a:lnSpc>
                <a:spcBef>
                  <a:spcPct val="0"/>
                </a:spcBef>
                <a:buFontTx/>
                <a:buNone/>
              </a:pPr>
              <a:r>
                <a:rPr lang="en-US" altLang="en-US" sz="1800">
                  <a:latin typeface="Courier New" panose="02070309020205020404" pitchFamily="49" charset="0"/>
                </a:rPr>
                <a:t>  float getLetter();</a:t>
              </a:r>
            </a:p>
          </p:txBody>
        </p:sp>
        <p:sp>
          <p:nvSpPr>
            <p:cNvPr id="21518" name="Rectangle 13"/>
            <p:cNvSpPr>
              <a:spLocks noChangeArrowheads="1"/>
            </p:cNvSpPr>
            <p:nvPr/>
          </p:nvSpPr>
          <p:spPr bwMode="auto">
            <a:xfrm>
              <a:off x="3360" y="2400"/>
              <a:ext cx="2064" cy="14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1519" name="Line 14"/>
            <p:cNvSpPr>
              <a:spLocks noChangeShapeType="1"/>
            </p:cNvSpPr>
            <p:nvPr/>
          </p:nvSpPr>
          <p:spPr bwMode="auto">
            <a:xfrm>
              <a:off x="1536" y="3264"/>
              <a:ext cx="1584" cy="0"/>
            </a:xfrm>
            <a:prstGeom prst="line">
              <a:avLst/>
            </a:prstGeom>
            <a:noFill/>
            <a:ln w="25400">
              <a:solidFill>
                <a:srgbClr val="FA821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20" name="Text Box 15"/>
            <p:cNvSpPr txBox="1">
              <a:spLocks noChangeArrowheads="1"/>
            </p:cNvSpPr>
            <p:nvPr/>
          </p:nvSpPr>
          <p:spPr bwMode="auto">
            <a:xfrm>
              <a:off x="3264" y="960"/>
              <a:ext cx="20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t>class Test : protected Grade</a:t>
              </a:r>
            </a:p>
          </p:txBody>
        </p:sp>
      </p:grpSp>
    </p:spTree>
    <p:extLst>
      <p:ext uri="{BB962C8B-B14F-4D97-AF65-F5344CB8AC3E}">
        <p14:creationId xmlns:p14="http://schemas.microsoft.com/office/powerpoint/2010/main" val="2133966167"/>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828800" y="381000"/>
            <a:ext cx="8229600" cy="914400"/>
          </a:xfrm>
        </p:spPr>
        <p:txBody>
          <a:bodyPr/>
          <a:lstStyle/>
          <a:p>
            <a:r>
              <a:rPr lang="en-US" altLang="en-US"/>
              <a:t>More Inheritance vs. Access (3)</a:t>
            </a:r>
          </a:p>
        </p:txBody>
      </p:sp>
      <p:sp>
        <p:nvSpPr>
          <p:cNvPr id="22531" name="Text Box 4"/>
          <p:cNvSpPr txBox="1">
            <a:spLocks noChangeArrowheads="1"/>
          </p:cNvSpPr>
          <p:nvPr/>
        </p:nvSpPr>
        <p:spPr bwMode="auto">
          <a:xfrm>
            <a:off x="2651125" y="1276351"/>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a:latin typeface="Courier New" panose="02070309020205020404" pitchFamily="49" charset="0"/>
            </a:endParaRPr>
          </a:p>
        </p:txBody>
      </p:sp>
      <p:grpSp>
        <p:nvGrpSpPr>
          <p:cNvPr id="22532" name="Group 17"/>
          <p:cNvGrpSpPr>
            <a:grpSpLocks/>
          </p:cNvGrpSpPr>
          <p:nvPr/>
        </p:nvGrpSpPr>
        <p:grpSpPr bwMode="auto">
          <a:xfrm>
            <a:off x="1889126" y="1755776"/>
            <a:ext cx="8474075" cy="4594225"/>
            <a:chOff x="230" y="960"/>
            <a:chExt cx="5338" cy="2894"/>
          </a:xfrm>
        </p:grpSpPr>
        <p:sp>
          <p:nvSpPr>
            <p:cNvPr id="22533" name="Text Box 12"/>
            <p:cNvSpPr txBox="1">
              <a:spLocks noChangeArrowheads="1"/>
            </p:cNvSpPr>
            <p:nvPr/>
          </p:nvSpPr>
          <p:spPr bwMode="auto">
            <a:xfrm>
              <a:off x="3360" y="2400"/>
              <a:ext cx="2208" cy="1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80000"/>
                </a:lnSpc>
                <a:spcBef>
                  <a:spcPct val="0"/>
                </a:spcBef>
                <a:buFontTx/>
                <a:buNone/>
              </a:pPr>
              <a:r>
                <a:rPr lang="en-US" altLang="en-US" sz="1800"/>
                <a:t>private members:</a:t>
              </a:r>
            </a:p>
            <a:p>
              <a:pPr eaLnBrk="1" hangingPunct="1">
                <a:lnSpc>
                  <a:spcPct val="80000"/>
                </a:lnSpc>
                <a:spcBef>
                  <a:spcPct val="0"/>
                </a:spcBef>
                <a:buFontTx/>
                <a:buNone/>
              </a:pPr>
              <a:r>
                <a:rPr lang="en-US" altLang="en-US" sz="1800">
                  <a:latin typeface="Courier New" panose="02070309020205020404" pitchFamily="49" charset="0"/>
                </a:rPr>
                <a:t>  int numQuestions:</a:t>
              </a:r>
            </a:p>
            <a:p>
              <a:pPr eaLnBrk="1" hangingPunct="1">
                <a:lnSpc>
                  <a:spcPct val="80000"/>
                </a:lnSpc>
                <a:spcBef>
                  <a:spcPct val="0"/>
                </a:spcBef>
                <a:buFontTx/>
                <a:buNone/>
              </a:pPr>
              <a:r>
                <a:rPr lang="en-US" altLang="en-US" sz="1800">
                  <a:latin typeface="Courier New" panose="02070309020205020404" pitchFamily="49" charset="0"/>
                </a:rPr>
                <a:t>  float pointsEach;</a:t>
              </a:r>
            </a:p>
            <a:p>
              <a:pPr eaLnBrk="1" hangingPunct="1">
                <a:lnSpc>
                  <a:spcPct val="80000"/>
                </a:lnSpc>
                <a:spcBef>
                  <a:spcPct val="0"/>
                </a:spcBef>
                <a:buFontTx/>
                <a:buNone/>
              </a:pPr>
              <a:r>
                <a:rPr lang="en-US" altLang="en-US" sz="1800">
                  <a:latin typeface="Courier New" panose="02070309020205020404" pitchFamily="49" charset="0"/>
                </a:rPr>
                <a:t>  int numMissed;</a:t>
              </a:r>
            </a:p>
            <a:p>
              <a:pPr eaLnBrk="1" hangingPunct="1">
                <a:lnSpc>
                  <a:spcPct val="80000"/>
                </a:lnSpc>
                <a:spcBef>
                  <a:spcPct val="0"/>
                </a:spcBef>
                <a:buFontTx/>
                <a:buNone/>
              </a:pPr>
              <a:r>
                <a:rPr lang="en-US" altLang="en-US" sz="1800">
                  <a:latin typeface="Courier New" panose="02070309020205020404" pitchFamily="49" charset="0"/>
                </a:rPr>
                <a:t>  void setScore(float);</a:t>
              </a:r>
            </a:p>
            <a:p>
              <a:pPr eaLnBrk="1" hangingPunct="1">
                <a:lnSpc>
                  <a:spcPct val="80000"/>
                </a:lnSpc>
                <a:spcBef>
                  <a:spcPct val="0"/>
                </a:spcBef>
                <a:buFontTx/>
                <a:buNone/>
              </a:pPr>
              <a:r>
                <a:rPr lang="en-US" altLang="en-US" sz="1800">
                  <a:latin typeface="Courier New" panose="02070309020205020404" pitchFamily="49" charset="0"/>
                </a:rPr>
                <a:t>  float getScore();</a:t>
              </a:r>
            </a:p>
            <a:p>
              <a:pPr eaLnBrk="1" hangingPunct="1">
                <a:lnSpc>
                  <a:spcPct val="80000"/>
                </a:lnSpc>
                <a:spcBef>
                  <a:spcPct val="0"/>
                </a:spcBef>
                <a:buFontTx/>
                <a:buNone/>
              </a:pPr>
              <a:r>
                <a:rPr lang="en-US" altLang="en-US" sz="1800">
                  <a:latin typeface="Courier New" panose="02070309020205020404" pitchFamily="49" charset="0"/>
                </a:rPr>
                <a:t>  float getLetter();</a:t>
              </a:r>
            </a:p>
            <a:p>
              <a:pPr eaLnBrk="1" hangingPunct="1">
                <a:lnSpc>
                  <a:spcPct val="80000"/>
                </a:lnSpc>
                <a:spcBef>
                  <a:spcPct val="0"/>
                </a:spcBef>
                <a:buFontTx/>
                <a:buNone/>
              </a:pPr>
              <a:r>
                <a:rPr lang="en-US" altLang="en-US" sz="1800"/>
                <a:t>public members:</a:t>
              </a:r>
            </a:p>
            <a:p>
              <a:pPr eaLnBrk="1" hangingPunct="1">
                <a:lnSpc>
                  <a:spcPct val="80000"/>
                </a:lnSpc>
                <a:spcBef>
                  <a:spcPct val="0"/>
                </a:spcBef>
                <a:buFontTx/>
                <a:buNone/>
              </a:pPr>
              <a:r>
                <a:rPr lang="en-US" altLang="en-US" sz="1800">
                  <a:latin typeface="Courier New" panose="02070309020205020404" pitchFamily="49" charset="0"/>
                </a:rPr>
                <a:t>  Test(int, int);</a:t>
              </a:r>
            </a:p>
            <a:p>
              <a:pPr eaLnBrk="1" hangingPunct="1">
                <a:lnSpc>
                  <a:spcPct val="80000"/>
                </a:lnSpc>
                <a:spcBef>
                  <a:spcPct val="0"/>
                </a:spcBef>
                <a:buFontTx/>
                <a:buNone/>
              </a:pPr>
              <a:r>
                <a:rPr lang="en-US" altLang="en-US" sz="1800">
                  <a:latin typeface="Courier New" panose="02070309020205020404" pitchFamily="49" charset="0"/>
                </a:rPr>
                <a:t>  </a:t>
              </a:r>
            </a:p>
          </p:txBody>
        </p:sp>
        <p:grpSp>
          <p:nvGrpSpPr>
            <p:cNvPr id="22534" name="Group 16"/>
            <p:cNvGrpSpPr>
              <a:grpSpLocks/>
            </p:cNvGrpSpPr>
            <p:nvPr/>
          </p:nvGrpSpPr>
          <p:grpSpPr bwMode="auto">
            <a:xfrm>
              <a:off x="230" y="960"/>
              <a:ext cx="5194" cy="2736"/>
              <a:chOff x="230" y="960"/>
              <a:chExt cx="5194" cy="2736"/>
            </a:xfrm>
          </p:grpSpPr>
          <p:sp>
            <p:nvSpPr>
              <p:cNvPr id="22535" name="Text Box 3"/>
              <p:cNvSpPr txBox="1">
                <a:spLocks noChangeArrowheads="1"/>
              </p:cNvSpPr>
              <p:nvPr/>
            </p:nvSpPr>
            <p:spPr bwMode="auto">
              <a:xfrm>
                <a:off x="230" y="1203"/>
                <a:ext cx="2114" cy="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80000"/>
                  </a:lnSpc>
                  <a:spcBef>
                    <a:spcPct val="0"/>
                  </a:spcBef>
                  <a:buFontTx/>
                  <a:buNone/>
                </a:pPr>
                <a:r>
                  <a:rPr lang="en-US" altLang="en-US" sz="1800"/>
                  <a:t>private members:</a:t>
                </a:r>
              </a:p>
              <a:p>
                <a:pPr eaLnBrk="1" hangingPunct="1">
                  <a:lnSpc>
                    <a:spcPct val="80000"/>
                  </a:lnSpc>
                  <a:spcBef>
                    <a:spcPct val="0"/>
                  </a:spcBef>
                  <a:buFontTx/>
                  <a:buNone/>
                </a:pPr>
                <a:r>
                  <a:rPr lang="en-US" altLang="en-US" sz="1800">
                    <a:latin typeface="Courier New" panose="02070309020205020404" pitchFamily="49" charset="0"/>
                  </a:rPr>
                  <a:t>  char letter;</a:t>
                </a:r>
              </a:p>
              <a:p>
                <a:pPr eaLnBrk="1" hangingPunct="1">
                  <a:lnSpc>
                    <a:spcPct val="80000"/>
                  </a:lnSpc>
                  <a:spcBef>
                    <a:spcPct val="0"/>
                  </a:spcBef>
                  <a:buFontTx/>
                  <a:buNone/>
                </a:pPr>
                <a:r>
                  <a:rPr lang="en-US" altLang="en-US" sz="1800">
                    <a:latin typeface="Courier New" panose="02070309020205020404" pitchFamily="49" charset="0"/>
                  </a:rPr>
                  <a:t>  float score;</a:t>
                </a:r>
              </a:p>
              <a:p>
                <a:pPr eaLnBrk="1" hangingPunct="1">
                  <a:lnSpc>
                    <a:spcPct val="80000"/>
                  </a:lnSpc>
                  <a:spcBef>
                    <a:spcPct val="0"/>
                  </a:spcBef>
                  <a:buFontTx/>
                  <a:buNone/>
                </a:pPr>
                <a:r>
                  <a:rPr lang="en-US" altLang="en-US" sz="1800">
                    <a:latin typeface="Courier New" panose="02070309020205020404" pitchFamily="49" charset="0"/>
                  </a:rPr>
                  <a:t>  void calcGrade();</a:t>
                </a:r>
              </a:p>
              <a:p>
                <a:pPr eaLnBrk="1" hangingPunct="1">
                  <a:lnSpc>
                    <a:spcPct val="80000"/>
                  </a:lnSpc>
                  <a:spcBef>
                    <a:spcPct val="0"/>
                  </a:spcBef>
                  <a:buFontTx/>
                  <a:buNone/>
                </a:pPr>
                <a:r>
                  <a:rPr lang="en-US" altLang="en-US" sz="1800"/>
                  <a:t>public members:</a:t>
                </a:r>
              </a:p>
              <a:p>
                <a:pPr eaLnBrk="1" hangingPunct="1">
                  <a:lnSpc>
                    <a:spcPct val="80000"/>
                  </a:lnSpc>
                  <a:spcBef>
                    <a:spcPct val="0"/>
                  </a:spcBef>
                  <a:buFontTx/>
                  <a:buNone/>
                </a:pPr>
                <a:r>
                  <a:rPr lang="en-US" altLang="en-US" sz="1800">
                    <a:latin typeface="Courier New" panose="02070309020205020404" pitchFamily="49" charset="0"/>
                  </a:rPr>
                  <a:t>  void setScore(float);</a:t>
                </a:r>
              </a:p>
              <a:p>
                <a:pPr eaLnBrk="1" hangingPunct="1">
                  <a:lnSpc>
                    <a:spcPct val="80000"/>
                  </a:lnSpc>
                  <a:spcBef>
                    <a:spcPct val="0"/>
                  </a:spcBef>
                  <a:buFontTx/>
                  <a:buNone/>
                </a:pPr>
                <a:r>
                  <a:rPr lang="en-US" altLang="en-US" sz="1800">
                    <a:latin typeface="Courier New" panose="02070309020205020404" pitchFamily="49" charset="0"/>
                  </a:rPr>
                  <a:t>  float getScore();</a:t>
                </a:r>
              </a:p>
              <a:p>
                <a:pPr eaLnBrk="1" hangingPunct="1">
                  <a:lnSpc>
                    <a:spcPct val="80000"/>
                  </a:lnSpc>
                  <a:spcBef>
                    <a:spcPct val="0"/>
                  </a:spcBef>
                  <a:buFontTx/>
                  <a:buNone/>
                </a:pPr>
                <a:r>
                  <a:rPr lang="en-US" altLang="en-US" sz="1800">
                    <a:latin typeface="Courier New" panose="02070309020205020404" pitchFamily="49" charset="0"/>
                  </a:rPr>
                  <a:t>  char getLetter();</a:t>
                </a:r>
              </a:p>
            </p:txBody>
          </p:sp>
          <p:sp>
            <p:nvSpPr>
              <p:cNvPr id="22536" name="Rectangle 5"/>
              <p:cNvSpPr>
                <a:spLocks noChangeArrowheads="1"/>
              </p:cNvSpPr>
              <p:nvPr/>
            </p:nvSpPr>
            <p:spPr bwMode="auto">
              <a:xfrm>
                <a:off x="240" y="1200"/>
                <a:ext cx="2016" cy="11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2537" name="Text Box 6"/>
              <p:cNvSpPr txBox="1">
                <a:spLocks noChangeArrowheads="1"/>
              </p:cNvSpPr>
              <p:nvPr/>
            </p:nvSpPr>
            <p:spPr bwMode="auto">
              <a:xfrm>
                <a:off x="646" y="960"/>
                <a:ext cx="9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t>class Grade</a:t>
                </a:r>
              </a:p>
            </p:txBody>
          </p:sp>
          <p:sp>
            <p:nvSpPr>
              <p:cNvPr id="22538" name="Rectangle 7"/>
              <p:cNvSpPr>
                <a:spLocks noChangeArrowheads="1"/>
              </p:cNvSpPr>
              <p:nvPr/>
            </p:nvSpPr>
            <p:spPr bwMode="auto">
              <a:xfrm>
                <a:off x="240" y="960"/>
                <a:ext cx="201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2539" name="Text Box 8"/>
              <p:cNvSpPr txBox="1">
                <a:spLocks noChangeArrowheads="1"/>
              </p:cNvSpPr>
              <p:nvPr/>
            </p:nvSpPr>
            <p:spPr bwMode="auto">
              <a:xfrm>
                <a:off x="3360" y="1200"/>
                <a:ext cx="1776" cy="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80000"/>
                  </a:lnSpc>
                  <a:spcBef>
                    <a:spcPct val="0"/>
                  </a:spcBef>
                  <a:buFontTx/>
                  <a:buNone/>
                </a:pPr>
                <a:r>
                  <a:rPr lang="en-US" altLang="en-US" sz="1800"/>
                  <a:t>private members:</a:t>
                </a:r>
              </a:p>
              <a:p>
                <a:pPr eaLnBrk="1" hangingPunct="1">
                  <a:lnSpc>
                    <a:spcPct val="80000"/>
                  </a:lnSpc>
                  <a:spcBef>
                    <a:spcPct val="0"/>
                  </a:spcBef>
                  <a:buFontTx/>
                  <a:buNone/>
                </a:pPr>
                <a:r>
                  <a:rPr lang="en-US" altLang="en-US" sz="1800">
                    <a:latin typeface="Courier New" panose="02070309020205020404" pitchFamily="49" charset="0"/>
                  </a:rPr>
                  <a:t>  int numQuestions;</a:t>
                </a:r>
              </a:p>
              <a:p>
                <a:pPr eaLnBrk="1" hangingPunct="1">
                  <a:lnSpc>
                    <a:spcPct val="80000"/>
                  </a:lnSpc>
                  <a:spcBef>
                    <a:spcPct val="0"/>
                  </a:spcBef>
                  <a:buFontTx/>
                  <a:buNone/>
                </a:pPr>
                <a:r>
                  <a:rPr lang="en-US" altLang="en-US" sz="1800">
                    <a:latin typeface="Courier New" panose="02070309020205020404" pitchFamily="49" charset="0"/>
                  </a:rPr>
                  <a:t>  float pointsEach;</a:t>
                </a:r>
              </a:p>
              <a:p>
                <a:pPr eaLnBrk="1" hangingPunct="1">
                  <a:lnSpc>
                    <a:spcPct val="80000"/>
                  </a:lnSpc>
                  <a:spcBef>
                    <a:spcPct val="0"/>
                  </a:spcBef>
                  <a:buFontTx/>
                  <a:buNone/>
                </a:pPr>
                <a:r>
                  <a:rPr lang="en-US" altLang="en-US" sz="1800">
                    <a:latin typeface="Courier New" panose="02070309020205020404" pitchFamily="49" charset="0"/>
                  </a:rPr>
                  <a:t>  int numMissed;</a:t>
                </a:r>
              </a:p>
              <a:p>
                <a:pPr eaLnBrk="1" hangingPunct="1">
                  <a:lnSpc>
                    <a:spcPct val="80000"/>
                  </a:lnSpc>
                  <a:spcBef>
                    <a:spcPct val="0"/>
                  </a:spcBef>
                  <a:buFontTx/>
                  <a:buNone/>
                </a:pPr>
                <a:r>
                  <a:rPr lang="en-US" altLang="en-US" sz="1800"/>
                  <a:t>public members:</a:t>
                </a:r>
              </a:p>
              <a:p>
                <a:pPr eaLnBrk="1" hangingPunct="1">
                  <a:lnSpc>
                    <a:spcPct val="80000"/>
                  </a:lnSpc>
                  <a:spcBef>
                    <a:spcPct val="0"/>
                  </a:spcBef>
                  <a:buFontTx/>
                  <a:buNone/>
                </a:pPr>
                <a:r>
                  <a:rPr lang="en-US" altLang="en-US" sz="1800">
                    <a:latin typeface="Courier New" panose="02070309020205020404" pitchFamily="49" charset="0"/>
                  </a:rPr>
                  <a:t>  Test(int, int);</a:t>
                </a:r>
              </a:p>
            </p:txBody>
          </p:sp>
          <p:sp>
            <p:nvSpPr>
              <p:cNvPr id="22540" name="Rectangle 9"/>
              <p:cNvSpPr>
                <a:spLocks noChangeArrowheads="1"/>
              </p:cNvSpPr>
              <p:nvPr/>
            </p:nvSpPr>
            <p:spPr bwMode="auto">
              <a:xfrm>
                <a:off x="3360" y="1200"/>
                <a:ext cx="1776" cy="11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2541" name="Rectangle 10"/>
              <p:cNvSpPr>
                <a:spLocks noChangeArrowheads="1"/>
              </p:cNvSpPr>
              <p:nvPr/>
            </p:nvSpPr>
            <p:spPr bwMode="auto">
              <a:xfrm>
                <a:off x="3360" y="960"/>
                <a:ext cx="177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2542" name="Text Box 11"/>
              <p:cNvSpPr txBox="1">
                <a:spLocks noChangeArrowheads="1"/>
              </p:cNvSpPr>
              <p:nvPr/>
            </p:nvSpPr>
            <p:spPr bwMode="auto">
              <a:xfrm>
                <a:off x="576" y="2640"/>
                <a:ext cx="1968"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FA8218"/>
                    </a:solidFill>
                  </a:rPr>
                  <a:t>When </a:t>
                </a:r>
                <a:r>
                  <a:rPr lang="en-US" altLang="en-US" sz="1800">
                    <a:solidFill>
                      <a:srgbClr val="FA8218"/>
                    </a:solidFill>
                    <a:latin typeface="Courier New" panose="02070309020205020404" pitchFamily="49" charset="0"/>
                  </a:rPr>
                  <a:t>Test</a:t>
                </a:r>
                <a:r>
                  <a:rPr lang="en-US" altLang="en-US" sz="1800">
                    <a:solidFill>
                      <a:srgbClr val="FA8218"/>
                    </a:solidFill>
                  </a:rPr>
                  <a:t> class inherits</a:t>
                </a:r>
              </a:p>
              <a:p>
                <a:pPr eaLnBrk="1" hangingPunct="1">
                  <a:spcBef>
                    <a:spcPct val="0"/>
                  </a:spcBef>
                  <a:buFontTx/>
                  <a:buNone/>
                </a:pPr>
                <a:r>
                  <a:rPr lang="en-US" altLang="en-US" sz="1800">
                    <a:solidFill>
                      <a:srgbClr val="FA8218"/>
                    </a:solidFill>
                  </a:rPr>
                  <a:t>from </a:t>
                </a:r>
                <a:r>
                  <a:rPr lang="en-US" altLang="en-US" sz="1800">
                    <a:solidFill>
                      <a:srgbClr val="FA8218"/>
                    </a:solidFill>
                    <a:latin typeface="Courier New" panose="02070309020205020404" pitchFamily="49" charset="0"/>
                  </a:rPr>
                  <a:t>Grade</a:t>
                </a:r>
                <a:r>
                  <a:rPr lang="en-US" altLang="en-US" sz="1800">
                    <a:solidFill>
                      <a:srgbClr val="FA8218"/>
                    </a:solidFill>
                  </a:rPr>
                  <a:t> class using </a:t>
                </a:r>
              </a:p>
              <a:p>
                <a:pPr eaLnBrk="1" hangingPunct="1">
                  <a:spcBef>
                    <a:spcPct val="0"/>
                  </a:spcBef>
                  <a:buFontTx/>
                  <a:buNone/>
                </a:pPr>
                <a:r>
                  <a:rPr lang="en-US" altLang="en-US" sz="1800">
                    <a:solidFill>
                      <a:srgbClr val="FA8218"/>
                    </a:solidFill>
                    <a:latin typeface="Courier New" panose="02070309020205020404" pitchFamily="49" charset="0"/>
                  </a:rPr>
                  <a:t>private</a:t>
                </a:r>
                <a:r>
                  <a:rPr lang="en-US" altLang="en-US" sz="1800">
                    <a:solidFill>
                      <a:srgbClr val="FA8218"/>
                    </a:solidFill>
                  </a:rPr>
                  <a:t> class access, it looks like this:</a:t>
                </a:r>
              </a:p>
            </p:txBody>
          </p:sp>
          <p:sp>
            <p:nvSpPr>
              <p:cNvPr id="22543" name="Rectangle 13"/>
              <p:cNvSpPr>
                <a:spLocks noChangeArrowheads="1"/>
              </p:cNvSpPr>
              <p:nvPr/>
            </p:nvSpPr>
            <p:spPr bwMode="auto">
              <a:xfrm>
                <a:off x="3360" y="2400"/>
                <a:ext cx="2064" cy="129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2544" name="Line 14"/>
              <p:cNvSpPr>
                <a:spLocks noChangeShapeType="1"/>
              </p:cNvSpPr>
              <p:nvPr/>
            </p:nvSpPr>
            <p:spPr bwMode="auto">
              <a:xfrm>
                <a:off x="1536" y="3264"/>
                <a:ext cx="1584" cy="0"/>
              </a:xfrm>
              <a:prstGeom prst="line">
                <a:avLst/>
              </a:prstGeom>
              <a:noFill/>
              <a:ln w="25400">
                <a:solidFill>
                  <a:srgbClr val="FA821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45" name="Text Box 15"/>
              <p:cNvSpPr txBox="1">
                <a:spLocks noChangeArrowheads="1"/>
              </p:cNvSpPr>
              <p:nvPr/>
            </p:nvSpPr>
            <p:spPr bwMode="auto">
              <a:xfrm>
                <a:off x="3216" y="960"/>
                <a:ext cx="20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t>class Test : private Grade</a:t>
                </a:r>
              </a:p>
            </p:txBody>
          </p:sp>
        </p:grpSp>
      </p:grpSp>
    </p:spTree>
    <p:extLst>
      <p:ext uri="{BB962C8B-B14F-4D97-AF65-F5344CB8AC3E}">
        <p14:creationId xmlns:p14="http://schemas.microsoft.com/office/powerpoint/2010/main" val="3298116809"/>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noChangeArrowheads="1"/>
          </p:cNvSpPr>
          <p:nvPr>
            <p:ph type="ctrTitle"/>
          </p:nvPr>
        </p:nvSpPr>
        <p:spPr/>
        <p:txBody>
          <a:bodyPr/>
          <a:lstStyle/>
          <a:p>
            <a:r>
              <a:rPr lang="en-US" altLang="en-US" dirty="0"/>
              <a:t>Constructors </a:t>
            </a:r>
            <a:r>
              <a:rPr lang="en-US" altLang="en-US" dirty="0" smtClean="0"/>
              <a:t>&amp; </a:t>
            </a:r>
            <a:r>
              <a:rPr lang="en-US" altLang="en-US" dirty="0"/>
              <a:t>Destructors in Base and Derived Classes</a:t>
            </a:r>
          </a:p>
        </p:txBody>
      </p:sp>
      <p:sp>
        <p:nvSpPr>
          <p:cNvPr id="23555" name="Subtitle 2"/>
          <p:cNvSpPr>
            <a:spLocks noGrp="1" noChangeArrowheads="1"/>
          </p:cNvSpPr>
          <p:nvPr>
            <p:ph type="subTitle" idx="1"/>
          </p:nvPr>
        </p:nvSpPr>
        <p:spPr/>
        <p:txBody>
          <a:bodyPr/>
          <a:lstStyle/>
          <a:p>
            <a:endParaRPr lang="en-US" altLang="en-US" dirty="0"/>
          </a:p>
        </p:txBody>
      </p:sp>
    </p:spTree>
    <p:extLst>
      <p:ext uri="{BB962C8B-B14F-4D97-AF65-F5344CB8AC3E}">
        <p14:creationId xmlns:p14="http://schemas.microsoft.com/office/powerpoint/2010/main" val="18792772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t>Constructors and Destructors in Base and Derived Classes</a:t>
            </a:r>
          </a:p>
        </p:txBody>
      </p:sp>
      <p:sp>
        <p:nvSpPr>
          <p:cNvPr id="24579" name="Rectangle 3"/>
          <p:cNvSpPr>
            <a:spLocks noGrp="1" noChangeArrowheads="1"/>
          </p:cNvSpPr>
          <p:nvPr>
            <p:ph idx="1"/>
          </p:nvPr>
        </p:nvSpPr>
        <p:spPr>
          <a:xfrm>
            <a:off x="685800" y="1752600"/>
            <a:ext cx="10896600" cy="4572000"/>
          </a:xfrm>
        </p:spPr>
        <p:txBody>
          <a:bodyPr>
            <a:normAutofit/>
          </a:bodyPr>
          <a:lstStyle/>
          <a:p>
            <a:pPr>
              <a:lnSpc>
                <a:spcPct val="90000"/>
              </a:lnSpc>
            </a:pPr>
            <a:r>
              <a:rPr lang="en-US" altLang="en-US" sz="3200" dirty="0"/>
              <a:t>Derived classes can have their own constructors and destructors</a:t>
            </a:r>
          </a:p>
          <a:p>
            <a:pPr>
              <a:lnSpc>
                <a:spcPct val="90000"/>
              </a:lnSpc>
            </a:pPr>
            <a:r>
              <a:rPr lang="en-US" altLang="en-US" sz="3200" dirty="0"/>
              <a:t>When an object of a derived class is created, the base class’s constructor is executed first, followed by the derived class’s constructor</a:t>
            </a:r>
          </a:p>
          <a:p>
            <a:pPr>
              <a:lnSpc>
                <a:spcPct val="90000"/>
              </a:lnSpc>
            </a:pPr>
            <a:r>
              <a:rPr lang="en-US" altLang="en-US" sz="3200" dirty="0"/>
              <a:t>When an object of a derived class is destroyed, its destructor is called first, then that of the base class </a:t>
            </a:r>
          </a:p>
        </p:txBody>
      </p:sp>
    </p:spTree>
    <p:extLst>
      <p:ext uri="{BB962C8B-B14F-4D97-AF65-F5344CB8AC3E}">
        <p14:creationId xmlns:p14="http://schemas.microsoft.com/office/powerpoint/2010/main" val="1889339816"/>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 &amp; Destructor example</a:t>
            </a:r>
          </a:p>
        </p:txBody>
      </p:sp>
      <p:sp>
        <p:nvSpPr>
          <p:cNvPr id="3" name="Content Placeholder 2"/>
          <p:cNvSpPr>
            <a:spLocks noGrp="1"/>
          </p:cNvSpPr>
          <p:nvPr>
            <p:ph idx="1"/>
          </p:nvPr>
        </p:nvSpPr>
        <p:spPr/>
        <p:txBody>
          <a:bodyPr/>
          <a:lstStyle/>
          <a:p>
            <a:r>
              <a:rPr lang="en-US" dirty="0"/>
              <a:t>See constructors-destructors.cpp</a:t>
            </a:r>
          </a:p>
        </p:txBody>
      </p:sp>
    </p:spTree>
    <p:extLst>
      <p:ext uri="{BB962C8B-B14F-4D97-AF65-F5344CB8AC3E}">
        <p14:creationId xmlns:p14="http://schemas.microsoft.com/office/powerpoint/2010/main" val="1572084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Example: Insects</a:t>
            </a:r>
          </a:p>
        </p:txBody>
      </p:sp>
      <p:sp>
        <p:nvSpPr>
          <p:cNvPr id="2" name="TextBox 1"/>
          <p:cNvSpPr txBox="1"/>
          <p:nvPr/>
        </p:nvSpPr>
        <p:spPr>
          <a:xfrm>
            <a:off x="6808153" y="1400970"/>
            <a:ext cx="2390361" cy="646331"/>
          </a:xfrm>
          <a:prstGeom prst="rect">
            <a:avLst/>
          </a:prstGeom>
          <a:noFill/>
        </p:spPr>
        <p:txBody>
          <a:bodyPr wrap="square" rtlCol="0">
            <a:spAutoFit/>
          </a:bodyPr>
          <a:lstStyle/>
          <a:p>
            <a:r>
              <a:rPr lang="en-US" dirty="0"/>
              <a:t>All insects have certain characteristics</a:t>
            </a:r>
          </a:p>
        </p:txBody>
      </p:sp>
      <p:sp>
        <p:nvSpPr>
          <p:cNvPr id="5" name="TextBox 4"/>
          <p:cNvSpPr txBox="1"/>
          <p:nvPr/>
        </p:nvSpPr>
        <p:spPr>
          <a:xfrm>
            <a:off x="838200" y="5354479"/>
            <a:ext cx="3505200" cy="1200329"/>
          </a:xfrm>
          <a:prstGeom prst="rect">
            <a:avLst/>
          </a:prstGeom>
          <a:noFill/>
        </p:spPr>
        <p:txBody>
          <a:bodyPr wrap="square" rtlCol="0">
            <a:spAutoFit/>
          </a:bodyPr>
          <a:lstStyle/>
          <a:p>
            <a:r>
              <a:rPr lang="en-US" dirty="0"/>
              <a:t>In addition to the common insect characteristics, the bee has its own unique characteristics such as the ability to sting.</a:t>
            </a:r>
          </a:p>
        </p:txBody>
      </p:sp>
      <p:sp>
        <p:nvSpPr>
          <p:cNvPr id="6" name="TextBox 5"/>
          <p:cNvSpPr txBox="1"/>
          <p:nvPr/>
        </p:nvSpPr>
        <p:spPr>
          <a:xfrm>
            <a:off x="7141114" y="5354478"/>
            <a:ext cx="4114800" cy="1200329"/>
          </a:xfrm>
          <a:prstGeom prst="rect">
            <a:avLst/>
          </a:prstGeom>
          <a:noFill/>
        </p:spPr>
        <p:txBody>
          <a:bodyPr wrap="square" rtlCol="0">
            <a:spAutoFit/>
          </a:bodyPr>
          <a:lstStyle/>
          <a:p>
            <a:r>
              <a:rPr lang="en-US" dirty="0"/>
              <a:t>In addition to the common insect characteristics, the grasshopper has its own unique characteristics such as the ability to jump.</a:t>
            </a:r>
          </a:p>
        </p:txBody>
      </p:sp>
      <p:graphicFrame>
        <p:nvGraphicFramePr>
          <p:cNvPr id="7" name="Diagram 6"/>
          <p:cNvGraphicFramePr/>
          <p:nvPr>
            <p:extLst>
              <p:ext uri="{D42A27DB-BD31-4B8C-83A1-F6EECF244321}">
                <p14:modId xmlns:p14="http://schemas.microsoft.com/office/powerpoint/2010/main" val="3605360812"/>
              </p:ext>
            </p:extLst>
          </p:nvPr>
        </p:nvGraphicFramePr>
        <p:xfrm>
          <a:off x="5497343" y="1398300"/>
          <a:ext cx="1197314" cy="5847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3730" name="Picture 2" descr="A bumblebee" title="A bumblebe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53609" y="3322907"/>
            <a:ext cx="1856026" cy="2073049"/>
          </a:xfrm>
          <a:prstGeom prst="rect">
            <a:avLst/>
          </a:prstGeom>
          <a:noFill/>
          <a:extLst>
            <a:ext uri="{909E8E84-426E-40DD-AFC4-6F175D3DCCD1}">
              <a14:hiddenFill xmlns:a14="http://schemas.microsoft.com/office/drawing/2010/main">
                <a:solidFill>
                  <a:srgbClr val="FFFFFF"/>
                </a:solidFill>
              </a14:hiddenFill>
            </a:ext>
          </a:extLst>
        </p:spPr>
      </p:pic>
      <p:pic>
        <p:nvPicPr>
          <p:cNvPr id="73732" name="Picture 4" descr="A grasshoppe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29599" y="3748638"/>
            <a:ext cx="1869233" cy="1605841"/>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p:cNvCxnSpPr/>
          <p:nvPr/>
        </p:nvCxnSpPr>
        <p:spPr>
          <a:xfrm>
            <a:off x="6096000" y="2639395"/>
            <a:ext cx="2955083"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9051083" y="2639395"/>
            <a:ext cx="0" cy="132300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819400" y="2639395"/>
            <a:ext cx="3269343" cy="2719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819400" y="2643535"/>
            <a:ext cx="0" cy="91071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6096000" y="1983075"/>
            <a:ext cx="15940" cy="68351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525000" y="2895600"/>
            <a:ext cx="2209800" cy="276999"/>
          </a:xfrm>
          <a:prstGeom prst="rect">
            <a:avLst/>
          </a:prstGeom>
          <a:noFill/>
        </p:spPr>
        <p:txBody>
          <a:bodyPr wrap="square" rtlCol="0">
            <a:spAutoFit/>
          </a:bodyPr>
          <a:lstStyle/>
          <a:p>
            <a:r>
              <a:rPr lang="en-US" sz="1200" dirty="0">
                <a:solidFill>
                  <a:srgbClr val="00B050"/>
                </a:solidFill>
              </a:rPr>
              <a:t>Images: public domain clipart</a:t>
            </a:r>
          </a:p>
        </p:txBody>
      </p:sp>
    </p:spTree>
    <p:extLst>
      <p:ext uri="{BB962C8B-B14F-4D97-AF65-F5344CB8AC3E}">
        <p14:creationId xmlns:p14="http://schemas.microsoft.com/office/powerpoint/2010/main" val="3238673304"/>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dirty="0"/>
              <a:t>Constructors and Destructors in Base and Derived </a:t>
            </a:r>
            <a:r>
              <a:rPr lang="en-US" altLang="en-US" dirty="0" smtClean="0"/>
              <a:t>Classes (2)</a:t>
            </a:r>
            <a:endParaRPr lang="en-US" altLang="en-US" dirty="0"/>
          </a:p>
        </p:txBody>
      </p:sp>
      <p:pic>
        <p:nvPicPr>
          <p:cNvPr id="3" name="Content Placeholder 2"/>
          <p:cNvPicPr>
            <a:picLocks noGrp="1" noChangeAspect="1"/>
          </p:cNvPicPr>
          <p:nvPr>
            <p:ph idx="1"/>
          </p:nvPr>
        </p:nvPicPr>
        <p:blipFill>
          <a:blip r:embed="rId2"/>
          <a:stretch>
            <a:fillRect/>
          </a:stretch>
        </p:blipFill>
        <p:spPr>
          <a:xfrm>
            <a:off x="838200" y="1690688"/>
            <a:ext cx="8839200" cy="4977939"/>
          </a:xfrm>
          <a:prstGeom prst="rect">
            <a:avLst/>
          </a:prstGeom>
        </p:spPr>
      </p:pic>
    </p:spTree>
    <p:extLst>
      <p:ext uri="{BB962C8B-B14F-4D97-AF65-F5344CB8AC3E}">
        <p14:creationId xmlns:p14="http://schemas.microsoft.com/office/powerpoint/2010/main" val="1857919619"/>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62000" y="208176"/>
            <a:ext cx="8153400" cy="6441647"/>
          </a:xfrm>
          <a:prstGeom prst="rect">
            <a:avLst/>
          </a:prstGeom>
        </p:spPr>
      </p:pic>
    </p:spTree>
    <p:extLst>
      <p:ext uri="{BB962C8B-B14F-4D97-AF65-F5344CB8AC3E}">
        <p14:creationId xmlns:p14="http://schemas.microsoft.com/office/powerpoint/2010/main" val="2151854868"/>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ChangeArrowheads="1"/>
          </p:cNvSpPr>
          <p:nvPr/>
        </p:nvSpPr>
        <p:spPr bwMode="auto">
          <a:xfrm>
            <a:off x="1828801" y="303214"/>
            <a:ext cx="7743825"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a:t>Program Output</a:t>
            </a:r>
          </a:p>
        </p:txBody>
      </p:sp>
      <p:pic>
        <p:nvPicPr>
          <p:cNvPr id="3" name="Picture 2"/>
          <p:cNvPicPr>
            <a:picLocks noChangeAspect="1"/>
          </p:cNvPicPr>
          <p:nvPr/>
        </p:nvPicPr>
        <p:blipFill>
          <a:blip r:embed="rId3"/>
          <a:stretch>
            <a:fillRect/>
          </a:stretch>
        </p:blipFill>
        <p:spPr>
          <a:xfrm>
            <a:off x="1295401" y="1748117"/>
            <a:ext cx="6500812" cy="2276195"/>
          </a:xfrm>
          <a:prstGeom prst="rect">
            <a:avLst/>
          </a:prstGeom>
        </p:spPr>
      </p:pic>
    </p:spTree>
    <p:extLst>
      <p:ext uri="{BB962C8B-B14F-4D97-AF65-F5344CB8AC3E}">
        <p14:creationId xmlns:p14="http://schemas.microsoft.com/office/powerpoint/2010/main" val="279205031"/>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t>Passing Arguments to </a:t>
            </a:r>
            <a:br>
              <a:rPr lang="en-US" altLang="en-US"/>
            </a:br>
            <a:r>
              <a:rPr lang="en-US" altLang="en-US"/>
              <a:t>Base Class Constructor</a:t>
            </a:r>
          </a:p>
        </p:txBody>
      </p:sp>
      <p:sp>
        <p:nvSpPr>
          <p:cNvPr id="29699" name="Rectangle 3"/>
          <p:cNvSpPr>
            <a:spLocks noGrp="1" noChangeArrowheads="1"/>
          </p:cNvSpPr>
          <p:nvPr>
            <p:ph idx="1"/>
          </p:nvPr>
        </p:nvSpPr>
        <p:spPr>
          <a:xfrm>
            <a:off x="609600" y="1752600"/>
            <a:ext cx="10972800" cy="4114800"/>
          </a:xfrm>
        </p:spPr>
        <p:txBody>
          <a:bodyPr>
            <a:normAutofit/>
          </a:bodyPr>
          <a:lstStyle/>
          <a:p>
            <a:pPr>
              <a:lnSpc>
                <a:spcPct val="85000"/>
              </a:lnSpc>
            </a:pPr>
            <a:r>
              <a:rPr lang="en-US" altLang="en-US" sz="3200" dirty="0"/>
              <a:t>Allows selection between multiple base class constructors</a:t>
            </a:r>
          </a:p>
          <a:p>
            <a:pPr>
              <a:lnSpc>
                <a:spcPct val="85000"/>
              </a:lnSpc>
            </a:pPr>
            <a:r>
              <a:rPr lang="en-US" altLang="en-US" sz="3200" dirty="0"/>
              <a:t>Specify arguments to base constructor on derived constructor heading:</a:t>
            </a:r>
          </a:p>
          <a:p>
            <a:pPr lvl="1">
              <a:lnSpc>
                <a:spcPct val="85000"/>
              </a:lnSpc>
              <a:buClr>
                <a:srgbClr val="3333CC"/>
              </a:buClr>
              <a:buFontTx/>
              <a:buNone/>
            </a:pPr>
            <a:r>
              <a:rPr lang="en-US" altLang="en-US" sz="2800" dirty="0"/>
              <a:t>	</a:t>
            </a:r>
            <a:r>
              <a:rPr lang="en-US" altLang="en-US" sz="2800" dirty="0">
                <a:latin typeface="Consolas" panose="020B0609020204030204" pitchFamily="49" charset="0"/>
              </a:rPr>
              <a:t>Square::Square(</a:t>
            </a:r>
            <a:r>
              <a:rPr lang="en-US" altLang="en-US" sz="2800" dirty="0" err="1">
                <a:latin typeface="Consolas" panose="020B0609020204030204" pitchFamily="49" charset="0"/>
              </a:rPr>
              <a:t>int</a:t>
            </a:r>
            <a:r>
              <a:rPr lang="en-US" altLang="en-US" sz="2800" dirty="0">
                <a:latin typeface="Consolas" panose="020B0609020204030204" pitchFamily="49" charset="0"/>
              </a:rPr>
              <a:t> side) : Rectangle(side, side) </a:t>
            </a:r>
          </a:p>
          <a:p>
            <a:pPr>
              <a:lnSpc>
                <a:spcPct val="85000"/>
              </a:lnSpc>
            </a:pPr>
            <a:r>
              <a:rPr lang="en-US" altLang="en-US" sz="3200" dirty="0"/>
              <a:t>Must be done if base class has no default constructor</a:t>
            </a:r>
          </a:p>
        </p:txBody>
      </p:sp>
    </p:spTree>
    <p:extLst>
      <p:ext uri="{BB962C8B-B14F-4D97-AF65-F5344CB8AC3E}">
        <p14:creationId xmlns:p14="http://schemas.microsoft.com/office/powerpoint/2010/main" val="2827212464"/>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dirty="0"/>
              <a:t>Passing Arguments to </a:t>
            </a:r>
            <a:br>
              <a:rPr lang="en-US" altLang="en-US" dirty="0"/>
            </a:br>
            <a:r>
              <a:rPr lang="en-US" altLang="en-US" dirty="0"/>
              <a:t>Base Class </a:t>
            </a:r>
            <a:r>
              <a:rPr lang="en-US" altLang="en-US" dirty="0" smtClean="0"/>
              <a:t>Constructor (2)</a:t>
            </a:r>
            <a:endParaRPr lang="en-US" altLang="en-US" dirty="0"/>
          </a:p>
        </p:txBody>
      </p:sp>
      <p:sp>
        <p:nvSpPr>
          <p:cNvPr id="31747" name="Rectangle 3"/>
          <p:cNvSpPr>
            <a:spLocks noGrp="1" noChangeArrowheads="1"/>
          </p:cNvSpPr>
          <p:nvPr>
            <p:ph idx="1"/>
          </p:nvPr>
        </p:nvSpPr>
        <p:spPr>
          <a:xfrm>
            <a:off x="1828800" y="3657600"/>
            <a:ext cx="8534400" cy="457200"/>
          </a:xfrm>
        </p:spPr>
        <p:txBody>
          <a:bodyPr>
            <a:normAutofit/>
          </a:bodyPr>
          <a:lstStyle/>
          <a:p>
            <a:pPr>
              <a:lnSpc>
                <a:spcPct val="85000"/>
              </a:lnSpc>
              <a:buFont typeface="Times" panose="02020603050405020304" pitchFamily="18" charset="0"/>
              <a:buNone/>
            </a:pPr>
            <a:r>
              <a:rPr lang="en-US" altLang="en-US" sz="2400">
                <a:latin typeface="Courier New" panose="02070309020205020404" pitchFamily="49" charset="0"/>
              </a:rPr>
              <a:t>Square::Square(int side):Rectangle(side,side)</a:t>
            </a:r>
            <a:r>
              <a:rPr lang="en-US" altLang="en-US" sz="2800">
                <a:latin typeface="Courier New" panose="02070309020205020404" pitchFamily="49" charset="0"/>
              </a:rPr>
              <a:t>	</a:t>
            </a:r>
          </a:p>
        </p:txBody>
      </p:sp>
      <p:sp>
        <p:nvSpPr>
          <p:cNvPr id="31748" name="AutoShape 4"/>
          <p:cNvSpPr>
            <a:spLocks/>
          </p:cNvSpPr>
          <p:nvPr/>
        </p:nvSpPr>
        <p:spPr bwMode="auto">
          <a:xfrm rot="5400000">
            <a:off x="3848100" y="1257300"/>
            <a:ext cx="381000" cy="4267200"/>
          </a:xfrm>
          <a:prstGeom prst="leftBrace">
            <a:avLst>
              <a:gd name="adj1" fmla="val 93333"/>
              <a:gd name="adj2" fmla="val 50000"/>
            </a:avLst>
          </a:prstGeom>
          <a:noFill/>
          <a:ln w="25400">
            <a:solidFill>
              <a:srgbClr val="FA8218"/>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31749" name="AutoShape 5"/>
          <p:cNvSpPr>
            <a:spLocks/>
          </p:cNvSpPr>
          <p:nvPr/>
        </p:nvSpPr>
        <p:spPr bwMode="auto">
          <a:xfrm rot="5400000">
            <a:off x="8039100" y="1562100"/>
            <a:ext cx="381000" cy="3657600"/>
          </a:xfrm>
          <a:prstGeom prst="leftBrace">
            <a:avLst>
              <a:gd name="adj1" fmla="val 80000"/>
              <a:gd name="adj2" fmla="val 50000"/>
            </a:avLst>
          </a:prstGeom>
          <a:noFill/>
          <a:ln w="25400">
            <a:solidFill>
              <a:srgbClr val="FA8218"/>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31750" name="AutoShape 6"/>
          <p:cNvSpPr>
            <a:spLocks/>
          </p:cNvSpPr>
          <p:nvPr/>
        </p:nvSpPr>
        <p:spPr bwMode="auto">
          <a:xfrm rot="5400000">
            <a:off x="9067800" y="3429000"/>
            <a:ext cx="152400" cy="1676400"/>
          </a:xfrm>
          <a:prstGeom prst="rightBrace">
            <a:avLst>
              <a:gd name="adj1" fmla="val 91667"/>
              <a:gd name="adj2" fmla="val 50000"/>
            </a:avLst>
          </a:prstGeom>
          <a:noFill/>
          <a:ln w="25400">
            <a:solidFill>
              <a:srgbClr val="FA8218"/>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31751" name="AutoShape 7"/>
          <p:cNvSpPr>
            <a:spLocks/>
          </p:cNvSpPr>
          <p:nvPr/>
        </p:nvSpPr>
        <p:spPr bwMode="auto">
          <a:xfrm rot="5400000">
            <a:off x="5334000" y="3352800"/>
            <a:ext cx="152400" cy="1676400"/>
          </a:xfrm>
          <a:prstGeom prst="rightBrace">
            <a:avLst>
              <a:gd name="adj1" fmla="val 91667"/>
              <a:gd name="adj2" fmla="val 50000"/>
            </a:avLst>
          </a:prstGeom>
          <a:noFill/>
          <a:ln w="25400">
            <a:solidFill>
              <a:srgbClr val="FA8218"/>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31752" name="Text Box 8"/>
          <p:cNvSpPr txBox="1">
            <a:spLocks noChangeArrowheads="1"/>
          </p:cNvSpPr>
          <p:nvPr/>
        </p:nvSpPr>
        <p:spPr bwMode="auto">
          <a:xfrm>
            <a:off x="2514600" y="2543175"/>
            <a:ext cx="2736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a:solidFill>
                  <a:srgbClr val="C00000"/>
                </a:solidFill>
              </a:rPr>
              <a:t>derived class constructor</a:t>
            </a:r>
          </a:p>
        </p:txBody>
      </p:sp>
      <p:sp>
        <p:nvSpPr>
          <p:cNvPr id="31753" name="Text Box 9"/>
          <p:cNvSpPr txBox="1">
            <a:spLocks noChangeArrowheads="1"/>
          </p:cNvSpPr>
          <p:nvPr/>
        </p:nvSpPr>
        <p:spPr bwMode="auto">
          <a:xfrm>
            <a:off x="6858001" y="2543175"/>
            <a:ext cx="2479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a:solidFill>
                  <a:srgbClr val="C00000"/>
                </a:solidFill>
              </a:rPr>
              <a:t>base class constructor</a:t>
            </a:r>
          </a:p>
        </p:txBody>
      </p:sp>
      <p:sp>
        <p:nvSpPr>
          <p:cNvPr id="31754" name="Text Box 10"/>
          <p:cNvSpPr txBox="1">
            <a:spLocks noChangeArrowheads="1"/>
          </p:cNvSpPr>
          <p:nvPr/>
        </p:nvSpPr>
        <p:spPr bwMode="auto">
          <a:xfrm>
            <a:off x="3810000" y="4495800"/>
            <a:ext cx="304800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80000"/>
              </a:lnSpc>
              <a:spcBef>
                <a:spcPct val="0"/>
              </a:spcBef>
              <a:buFontTx/>
              <a:buNone/>
            </a:pPr>
            <a:r>
              <a:rPr lang="en-US" altLang="en-US" sz="1800" dirty="0">
                <a:solidFill>
                  <a:srgbClr val="C00000"/>
                </a:solidFill>
              </a:rPr>
              <a:t>derived constructor parameter</a:t>
            </a:r>
          </a:p>
        </p:txBody>
      </p:sp>
      <p:sp>
        <p:nvSpPr>
          <p:cNvPr id="31755" name="Text Box 11"/>
          <p:cNvSpPr txBox="1">
            <a:spLocks noChangeArrowheads="1"/>
          </p:cNvSpPr>
          <p:nvPr/>
        </p:nvSpPr>
        <p:spPr bwMode="auto">
          <a:xfrm>
            <a:off x="7924800" y="4495800"/>
            <a:ext cx="251460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80000"/>
              </a:lnSpc>
              <a:spcBef>
                <a:spcPct val="0"/>
              </a:spcBef>
              <a:buFontTx/>
              <a:buNone/>
            </a:pPr>
            <a:r>
              <a:rPr lang="en-US" altLang="en-US" sz="1800" dirty="0">
                <a:solidFill>
                  <a:srgbClr val="C00000"/>
                </a:solidFill>
              </a:rPr>
              <a:t>base constructor parameters</a:t>
            </a:r>
          </a:p>
        </p:txBody>
      </p:sp>
    </p:spTree>
    <p:extLst>
      <p:ext uri="{BB962C8B-B14F-4D97-AF65-F5344CB8AC3E}">
        <p14:creationId xmlns:p14="http://schemas.microsoft.com/office/powerpoint/2010/main" val="2966658259"/>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See </a:t>
            </a:r>
          </a:p>
          <a:p>
            <a:pPr lvl="1"/>
            <a:r>
              <a:rPr lang="en-US" dirty="0" err="1"/>
              <a:t>Rectangle.h</a:t>
            </a:r>
            <a:endParaRPr lang="en-US" dirty="0"/>
          </a:p>
          <a:p>
            <a:pPr lvl="1"/>
            <a:r>
              <a:rPr lang="en-US" dirty="0" err="1"/>
              <a:t>Cube.h</a:t>
            </a:r>
            <a:endParaRPr lang="en-US" dirty="0"/>
          </a:p>
          <a:p>
            <a:pPr lvl="1"/>
            <a:r>
              <a:rPr lang="en-US"/>
              <a:t>cube.cpp</a:t>
            </a:r>
          </a:p>
        </p:txBody>
      </p:sp>
    </p:spTree>
    <p:extLst>
      <p:ext uri="{BB962C8B-B14F-4D97-AF65-F5344CB8AC3E}">
        <p14:creationId xmlns:p14="http://schemas.microsoft.com/office/powerpoint/2010/main" val="18228631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noChangeArrowheads="1"/>
          </p:cNvSpPr>
          <p:nvPr>
            <p:ph type="ctrTitle"/>
          </p:nvPr>
        </p:nvSpPr>
        <p:spPr/>
        <p:txBody>
          <a:bodyPr>
            <a:normAutofit fontScale="90000"/>
          </a:bodyPr>
          <a:lstStyle/>
          <a:p>
            <a:r>
              <a:rPr lang="en-US" altLang="en-US" dirty="0"/>
              <a:t>Polymorphism and Virtual Member Functions</a:t>
            </a:r>
            <a:br>
              <a:rPr lang="en-US" altLang="en-US" dirty="0"/>
            </a:br>
            <a:endParaRPr lang="en-US" altLang="en-US" dirty="0"/>
          </a:p>
        </p:txBody>
      </p:sp>
      <p:sp>
        <p:nvSpPr>
          <p:cNvPr id="50179" name="Subtitle 2"/>
          <p:cNvSpPr>
            <a:spLocks noGrp="1" noChangeArrowheads="1"/>
          </p:cNvSpPr>
          <p:nvPr>
            <p:ph type="subTitle" idx="1"/>
          </p:nvPr>
        </p:nvSpPr>
        <p:spPr/>
        <p:txBody>
          <a:bodyPr/>
          <a:lstStyle/>
          <a:p>
            <a:endParaRPr lang="en-US" altLang="en-US" dirty="0"/>
          </a:p>
        </p:txBody>
      </p:sp>
    </p:spTree>
    <p:extLst>
      <p:ext uri="{BB962C8B-B14F-4D97-AF65-F5344CB8AC3E}">
        <p14:creationId xmlns:p14="http://schemas.microsoft.com/office/powerpoint/2010/main" val="8722454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a:spLocks noGrp="1" noChangeArrowheads="1"/>
          </p:cNvSpPr>
          <p:nvPr>
            <p:ph type="title"/>
          </p:nvPr>
        </p:nvSpPr>
        <p:spPr/>
        <p:txBody>
          <a:bodyPr/>
          <a:lstStyle/>
          <a:p>
            <a:pPr eaLnBrk="1" hangingPunct="1"/>
            <a:r>
              <a:rPr lang="en-US" altLang="en-US"/>
              <a:t>Polymorphism</a:t>
            </a:r>
          </a:p>
        </p:txBody>
      </p:sp>
      <p:sp>
        <p:nvSpPr>
          <p:cNvPr id="79875" name="Rectangle 4"/>
          <p:cNvSpPr>
            <a:spLocks noGrp="1" noChangeArrowheads="1"/>
          </p:cNvSpPr>
          <p:nvPr>
            <p:ph idx="1"/>
          </p:nvPr>
        </p:nvSpPr>
        <p:spPr/>
        <p:txBody>
          <a:bodyPr>
            <a:normAutofit/>
          </a:bodyPr>
          <a:lstStyle/>
          <a:p>
            <a:pPr eaLnBrk="1" hangingPunct="1"/>
            <a:r>
              <a:rPr lang="en-US" altLang="en-US" sz="4000" dirty="0"/>
              <a:t>Polymorphism refers to the ability to associate multiple meanings with one function name using a mechanism called late binding</a:t>
            </a:r>
          </a:p>
          <a:p>
            <a:pPr eaLnBrk="1" hangingPunct="1"/>
            <a:r>
              <a:rPr lang="en-US" altLang="en-US" sz="4000" dirty="0"/>
              <a:t>Polymorphism is a key component of the philosophy of object oriented programming</a:t>
            </a:r>
          </a:p>
          <a:p>
            <a:pPr eaLnBrk="1" hangingPunct="1"/>
            <a:endParaRPr lang="en-US" altLang="en-US" sz="4000" dirty="0"/>
          </a:p>
        </p:txBody>
      </p:sp>
    </p:spTree>
    <p:extLst>
      <p:ext uri="{BB962C8B-B14F-4D97-AF65-F5344CB8AC3E}">
        <p14:creationId xmlns:p14="http://schemas.microsoft.com/office/powerpoint/2010/main" val="2241350859"/>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Subtype polymorphism</a:t>
            </a:r>
          </a:p>
        </p:txBody>
      </p:sp>
      <p:sp>
        <p:nvSpPr>
          <p:cNvPr id="3" name="Content Placeholder 2"/>
          <p:cNvSpPr>
            <a:spLocks noGrp="1"/>
          </p:cNvSpPr>
          <p:nvPr>
            <p:ph idx="1"/>
          </p:nvPr>
        </p:nvSpPr>
        <p:spPr/>
        <p:txBody>
          <a:bodyPr>
            <a:normAutofit/>
          </a:bodyPr>
          <a:lstStyle/>
          <a:p>
            <a:r>
              <a:rPr lang="en-US" dirty="0"/>
              <a:t>AKA </a:t>
            </a:r>
            <a:r>
              <a:rPr lang="en-US" b="1" dirty="0" err="1"/>
              <a:t>subclassing</a:t>
            </a:r>
            <a:r>
              <a:rPr lang="en-US" dirty="0"/>
              <a:t> or </a:t>
            </a:r>
            <a:r>
              <a:rPr lang="en-US" b="1" dirty="0"/>
              <a:t>inheritance</a:t>
            </a:r>
          </a:p>
          <a:p>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77298" y="597476"/>
            <a:ext cx="1189846" cy="2243007"/>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96610" y="3910834"/>
            <a:ext cx="1027272" cy="182880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28141" y="3698975"/>
            <a:ext cx="1288159" cy="2252518"/>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23505" y="3910834"/>
            <a:ext cx="941546" cy="1828800"/>
          </a:xfrm>
          <a:prstGeom prst="rect">
            <a:avLst/>
          </a:prstGeom>
        </p:spPr>
      </p:pic>
      <p:sp>
        <p:nvSpPr>
          <p:cNvPr id="10" name="TextBox 9"/>
          <p:cNvSpPr txBox="1"/>
          <p:nvPr/>
        </p:nvSpPr>
        <p:spPr>
          <a:xfrm>
            <a:off x="7963055" y="1303480"/>
            <a:ext cx="2696059" cy="830997"/>
          </a:xfrm>
          <a:prstGeom prst="rect">
            <a:avLst/>
          </a:prstGeom>
          <a:noFill/>
        </p:spPr>
        <p:txBody>
          <a:bodyPr wrap="none" rtlCol="0">
            <a:spAutoFit/>
          </a:bodyPr>
          <a:lstStyle/>
          <a:p>
            <a:pPr algn="ctr"/>
            <a:r>
              <a:rPr lang="en-US" sz="2400" dirty="0"/>
              <a:t>Person </a:t>
            </a:r>
            <a:br>
              <a:rPr lang="en-US" sz="2400" dirty="0"/>
            </a:br>
            <a:r>
              <a:rPr lang="en-US" sz="2400" dirty="0"/>
              <a:t>(parent / base class)</a:t>
            </a:r>
          </a:p>
        </p:txBody>
      </p:sp>
      <p:sp>
        <p:nvSpPr>
          <p:cNvPr id="11" name="TextBox 10"/>
          <p:cNvSpPr txBox="1"/>
          <p:nvPr/>
        </p:nvSpPr>
        <p:spPr>
          <a:xfrm>
            <a:off x="2497744" y="5751181"/>
            <a:ext cx="2825004" cy="830997"/>
          </a:xfrm>
          <a:prstGeom prst="rect">
            <a:avLst/>
          </a:prstGeom>
          <a:noFill/>
        </p:spPr>
        <p:txBody>
          <a:bodyPr wrap="none" rtlCol="0">
            <a:spAutoFit/>
          </a:bodyPr>
          <a:lstStyle/>
          <a:p>
            <a:pPr algn="ctr"/>
            <a:r>
              <a:rPr lang="en-US" sz="2400" dirty="0"/>
              <a:t>Canadian </a:t>
            </a:r>
            <a:br>
              <a:rPr lang="en-US" sz="2400" dirty="0"/>
            </a:br>
            <a:r>
              <a:rPr lang="en-US" sz="2400" dirty="0"/>
              <a:t>(child / derived class)</a:t>
            </a:r>
          </a:p>
        </p:txBody>
      </p:sp>
      <p:sp>
        <p:nvSpPr>
          <p:cNvPr id="12" name="TextBox 11"/>
          <p:cNvSpPr txBox="1"/>
          <p:nvPr/>
        </p:nvSpPr>
        <p:spPr>
          <a:xfrm>
            <a:off x="5759718" y="5751181"/>
            <a:ext cx="2825004" cy="830997"/>
          </a:xfrm>
          <a:prstGeom prst="rect">
            <a:avLst/>
          </a:prstGeom>
          <a:noFill/>
        </p:spPr>
        <p:txBody>
          <a:bodyPr wrap="none" rtlCol="0">
            <a:spAutoFit/>
          </a:bodyPr>
          <a:lstStyle/>
          <a:p>
            <a:pPr algn="ctr"/>
            <a:r>
              <a:rPr lang="en-US" sz="2400" dirty="0"/>
              <a:t>Swiss </a:t>
            </a:r>
            <a:br>
              <a:rPr lang="en-US" sz="2400" dirty="0"/>
            </a:br>
            <a:r>
              <a:rPr lang="en-US" sz="2400" dirty="0"/>
              <a:t>(child / derived class)</a:t>
            </a:r>
          </a:p>
        </p:txBody>
      </p:sp>
      <p:sp>
        <p:nvSpPr>
          <p:cNvPr id="13" name="TextBox 12"/>
          <p:cNvSpPr txBox="1"/>
          <p:nvPr/>
        </p:nvSpPr>
        <p:spPr>
          <a:xfrm>
            <a:off x="8981776" y="5754467"/>
            <a:ext cx="2825004" cy="830997"/>
          </a:xfrm>
          <a:prstGeom prst="rect">
            <a:avLst/>
          </a:prstGeom>
          <a:noFill/>
        </p:spPr>
        <p:txBody>
          <a:bodyPr wrap="none" rtlCol="0">
            <a:spAutoFit/>
          </a:bodyPr>
          <a:lstStyle/>
          <a:p>
            <a:pPr algn="ctr"/>
            <a:r>
              <a:rPr lang="en-US" sz="2400" dirty="0"/>
              <a:t>French </a:t>
            </a:r>
            <a:br>
              <a:rPr lang="en-US" sz="2400" dirty="0"/>
            </a:br>
            <a:r>
              <a:rPr lang="en-US" sz="2400" dirty="0"/>
              <a:t>(child / derived class)</a:t>
            </a:r>
          </a:p>
        </p:txBody>
      </p:sp>
      <p:grpSp>
        <p:nvGrpSpPr>
          <p:cNvPr id="14" name="Group 13"/>
          <p:cNvGrpSpPr/>
          <p:nvPr/>
        </p:nvGrpSpPr>
        <p:grpSpPr>
          <a:xfrm rot="13134708">
            <a:off x="7640493" y="3226764"/>
            <a:ext cx="2599767" cy="358588"/>
            <a:chOff x="5876726" y="4244435"/>
            <a:chExt cx="2599767" cy="358588"/>
          </a:xfrm>
        </p:grpSpPr>
        <p:cxnSp>
          <p:nvCxnSpPr>
            <p:cNvPr id="15" name="Straight Connector 14"/>
            <p:cNvCxnSpPr/>
            <p:nvPr/>
          </p:nvCxnSpPr>
          <p:spPr>
            <a:xfrm flipV="1">
              <a:off x="5876726" y="4423728"/>
              <a:ext cx="2269863" cy="10757"/>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16" name="Isosceles Triangle 15"/>
            <p:cNvSpPr/>
            <p:nvPr/>
          </p:nvSpPr>
          <p:spPr>
            <a:xfrm rot="5400000">
              <a:off x="8132247" y="4258776"/>
              <a:ext cx="358588" cy="329905"/>
            </a:xfrm>
            <a:prstGeom prst="triangl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rot="19328955">
            <a:off x="4306628" y="3138345"/>
            <a:ext cx="2599767" cy="358588"/>
            <a:chOff x="5876726" y="4244435"/>
            <a:chExt cx="2599767" cy="358588"/>
          </a:xfrm>
        </p:grpSpPr>
        <p:cxnSp>
          <p:nvCxnSpPr>
            <p:cNvPr id="18" name="Straight Connector 17"/>
            <p:cNvCxnSpPr/>
            <p:nvPr/>
          </p:nvCxnSpPr>
          <p:spPr>
            <a:xfrm flipV="1">
              <a:off x="5876726" y="4423728"/>
              <a:ext cx="2269863" cy="10757"/>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19" name="Isosceles Triangle 18"/>
            <p:cNvSpPr/>
            <p:nvPr/>
          </p:nvSpPr>
          <p:spPr>
            <a:xfrm rot="5400000">
              <a:off x="8132247" y="4258776"/>
              <a:ext cx="358588" cy="329905"/>
            </a:xfrm>
            <a:prstGeom prst="triangl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0" name="Straight Connector 19"/>
          <p:cNvCxnSpPr/>
          <p:nvPr/>
        </p:nvCxnSpPr>
        <p:spPr>
          <a:xfrm flipH="1" flipV="1">
            <a:off x="7291549" y="3099982"/>
            <a:ext cx="19752" cy="702551"/>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1" name="Isosceles Triangle 20"/>
          <p:cNvSpPr/>
          <p:nvPr/>
        </p:nvSpPr>
        <p:spPr>
          <a:xfrm>
            <a:off x="7112254" y="2770077"/>
            <a:ext cx="358588" cy="329905"/>
          </a:xfrm>
          <a:prstGeom prst="triangl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15832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Subtype polymorphism helps to provide simple interfaces</a:t>
            </a:r>
          </a:p>
        </p:txBody>
      </p:sp>
      <p:sp>
        <p:nvSpPr>
          <p:cNvPr id="3" name="Content Placeholder 2"/>
          <p:cNvSpPr>
            <a:spLocks noGrp="1"/>
          </p:cNvSpPr>
          <p:nvPr>
            <p:ph idx="1"/>
          </p:nvPr>
        </p:nvSpPr>
        <p:spPr/>
        <p:txBody>
          <a:bodyPr>
            <a:normAutofit fontScale="92500" lnSpcReduction="10000"/>
          </a:bodyPr>
          <a:lstStyle/>
          <a:p>
            <a:r>
              <a:rPr lang="en-US" dirty="0"/>
              <a:t>We only need to know one method to use with an unknown number of sub-classes.</a:t>
            </a:r>
          </a:p>
          <a:p>
            <a:pPr lvl="1"/>
            <a:r>
              <a:rPr lang="en-US" dirty="0"/>
              <a:t>E.g. Person::hello(), defined by default as “Bonjour!”</a:t>
            </a:r>
          </a:p>
          <a:p>
            <a:endParaRPr lang="en-US" dirty="0"/>
          </a:p>
          <a:p>
            <a:r>
              <a:rPr lang="en-US" dirty="0"/>
              <a:t>With polymorphism, we can use the People lens to look at each person and not have to worry about what subtype of Person they are.</a:t>
            </a:r>
          </a:p>
          <a:p>
            <a:pPr lvl="1"/>
            <a:r>
              <a:rPr lang="en-US" dirty="0"/>
              <a:t>Because every Person can do hello().</a:t>
            </a:r>
          </a:p>
          <a:p>
            <a:endParaRPr lang="en-US" dirty="0"/>
          </a:p>
          <a:p>
            <a:r>
              <a:rPr lang="en-US" dirty="0"/>
              <a:t>However, this might not be very useful if we can only do what the parent class does by default.</a:t>
            </a:r>
          </a:p>
          <a:p>
            <a:pPr lvl="1"/>
            <a:r>
              <a:rPr lang="en-US" dirty="0"/>
              <a:t>Do all people do hello in the same way?</a:t>
            </a:r>
          </a:p>
        </p:txBody>
      </p:sp>
    </p:spTree>
    <p:extLst>
      <p:ext uri="{BB962C8B-B14F-4D97-AF65-F5344CB8AC3E}">
        <p14:creationId xmlns:p14="http://schemas.microsoft.com/office/powerpoint/2010/main" val="1317701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t>The "is a" Relationship</a:t>
            </a:r>
          </a:p>
        </p:txBody>
      </p:sp>
      <p:sp>
        <p:nvSpPr>
          <p:cNvPr id="9219" name="Rectangle 3"/>
          <p:cNvSpPr>
            <a:spLocks noGrp="1" noChangeArrowheads="1"/>
          </p:cNvSpPr>
          <p:nvPr>
            <p:ph idx="1"/>
          </p:nvPr>
        </p:nvSpPr>
        <p:spPr/>
        <p:txBody>
          <a:bodyPr>
            <a:normAutofit/>
          </a:bodyPr>
          <a:lstStyle/>
          <a:p>
            <a:r>
              <a:rPr lang="en-US" altLang="en-US" sz="3600" dirty="0"/>
              <a:t>Inheritance establishes an "is a" relationship between classes.</a:t>
            </a:r>
          </a:p>
          <a:p>
            <a:pPr lvl="1"/>
            <a:r>
              <a:rPr lang="en-US" altLang="en-US" sz="3200" dirty="0"/>
              <a:t>A poodle is a dog</a:t>
            </a:r>
          </a:p>
          <a:p>
            <a:pPr lvl="1"/>
            <a:r>
              <a:rPr lang="en-US" altLang="en-US" sz="3200" dirty="0"/>
              <a:t>A car is a vehicle</a:t>
            </a:r>
          </a:p>
          <a:p>
            <a:pPr lvl="1"/>
            <a:r>
              <a:rPr lang="en-US" altLang="en-US" sz="3200" dirty="0"/>
              <a:t>A flower is a plant</a:t>
            </a:r>
          </a:p>
          <a:p>
            <a:pPr lvl="1"/>
            <a:r>
              <a:rPr lang="en-US" altLang="en-US" sz="3200" dirty="0"/>
              <a:t>A football player is an athlete</a:t>
            </a:r>
          </a:p>
        </p:txBody>
      </p:sp>
    </p:spTree>
    <p:extLst>
      <p:ext uri="{BB962C8B-B14F-4D97-AF65-F5344CB8AC3E}">
        <p14:creationId xmlns:p14="http://schemas.microsoft.com/office/powerpoint/2010/main" val="996851911"/>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66419" y="2096294"/>
            <a:ext cx="3886200" cy="3810000"/>
          </a:xfrm>
        </p:spPr>
      </p:pic>
      <p:sp>
        <p:nvSpPr>
          <p:cNvPr id="5" name="TextBox 4"/>
          <p:cNvSpPr txBox="1"/>
          <p:nvPr/>
        </p:nvSpPr>
        <p:spPr>
          <a:xfrm>
            <a:off x="5570289" y="1834684"/>
            <a:ext cx="2647135" cy="523220"/>
          </a:xfrm>
          <a:prstGeom prst="rect">
            <a:avLst/>
          </a:prstGeom>
          <a:noFill/>
        </p:spPr>
        <p:txBody>
          <a:bodyPr wrap="none" rtlCol="0">
            <a:spAutoFit/>
          </a:bodyPr>
          <a:lstStyle/>
          <a:p>
            <a:r>
              <a:rPr lang="en-US" sz="2800" dirty="0">
                <a:solidFill>
                  <a:srgbClr val="7030A0"/>
                </a:solidFill>
              </a:rPr>
              <a:t>Same command!</a:t>
            </a:r>
          </a:p>
        </p:txBody>
      </p:sp>
      <p:sp>
        <p:nvSpPr>
          <p:cNvPr id="6" name="TextBox 5"/>
          <p:cNvSpPr txBox="1"/>
          <p:nvPr/>
        </p:nvSpPr>
        <p:spPr>
          <a:xfrm>
            <a:off x="6142565" y="3843721"/>
            <a:ext cx="3578737" cy="954107"/>
          </a:xfrm>
          <a:prstGeom prst="rect">
            <a:avLst/>
          </a:prstGeom>
          <a:noFill/>
        </p:spPr>
        <p:txBody>
          <a:bodyPr wrap="none" rtlCol="0">
            <a:spAutoFit/>
          </a:bodyPr>
          <a:lstStyle/>
          <a:p>
            <a:pPr algn="ctr"/>
            <a:r>
              <a:rPr lang="en-US" sz="2800" dirty="0">
                <a:solidFill>
                  <a:srgbClr val="0070C0"/>
                </a:solidFill>
              </a:rPr>
              <a:t>Results differ based on </a:t>
            </a:r>
            <a:br>
              <a:rPr lang="en-US" sz="2800" dirty="0">
                <a:solidFill>
                  <a:srgbClr val="0070C0"/>
                </a:solidFill>
              </a:rPr>
            </a:br>
            <a:r>
              <a:rPr lang="en-US" sz="2800" dirty="0">
                <a:solidFill>
                  <a:srgbClr val="0070C0"/>
                </a:solidFill>
              </a:rPr>
              <a:t>the type of animal.</a:t>
            </a:r>
          </a:p>
        </p:txBody>
      </p:sp>
      <p:sp>
        <p:nvSpPr>
          <p:cNvPr id="3" name="Rectangle 2"/>
          <p:cNvSpPr/>
          <p:nvPr/>
        </p:nvSpPr>
        <p:spPr>
          <a:xfrm>
            <a:off x="5570289" y="2639147"/>
            <a:ext cx="6096000" cy="923330"/>
          </a:xfrm>
          <a:prstGeom prst="rect">
            <a:avLst/>
          </a:prstGeom>
          <a:solidFill>
            <a:schemeClr val="tx1"/>
          </a:solidFill>
        </p:spPr>
        <p:txBody>
          <a:bodyPr>
            <a:spAutoFit/>
          </a:bodyPr>
          <a:lstStyle/>
          <a:p>
            <a:r>
              <a:rPr lang="en-US" dirty="0">
                <a:solidFill>
                  <a:srgbClr val="569CD6"/>
                </a:solidFill>
                <a:latin typeface="Consolas" panose="020B0609020204030204" pitchFamily="49" charset="0"/>
              </a:rPr>
              <a:t>void</a:t>
            </a:r>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NowSpeak</a:t>
            </a:r>
            <a:r>
              <a:rPr lang="en-US" dirty="0">
                <a:solidFill>
                  <a:srgbClr val="D4D4D4"/>
                </a:solidFill>
                <a:latin typeface="Consolas" panose="020B0609020204030204" pitchFamily="49" charset="0"/>
              </a:rPr>
              <a:t>(</a:t>
            </a:r>
            <a:r>
              <a:rPr lang="en-US" dirty="0" err="1">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Animal</a:t>
            </a:r>
            <a:r>
              <a:rPr lang="en-US" dirty="0">
                <a:solidFill>
                  <a:srgbClr val="569CD6"/>
                </a:solidFill>
                <a:latin typeface="Consolas" panose="020B0609020204030204" pitchFamily="49" charset="0"/>
              </a:rPr>
              <a:t>&amp;</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animal</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animal</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speak</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
        <p:nvSpPr>
          <p:cNvPr id="7" name="TextBox 6">
            <a:extLst>
              <a:ext uri="{FF2B5EF4-FFF2-40B4-BE49-F238E27FC236}">
                <a16:creationId xmlns:a16="http://schemas.microsoft.com/office/drawing/2014/main" id="{AB3E7845-0A04-4677-8FC9-C0ACBB344DDB}"/>
              </a:ext>
            </a:extLst>
          </p:cNvPr>
          <p:cNvSpPr txBox="1"/>
          <p:nvPr/>
        </p:nvSpPr>
        <p:spPr>
          <a:xfrm>
            <a:off x="1066800" y="6121350"/>
            <a:ext cx="5486400" cy="307777"/>
          </a:xfrm>
          <a:prstGeom prst="rect">
            <a:avLst/>
          </a:prstGeom>
          <a:noFill/>
        </p:spPr>
        <p:txBody>
          <a:bodyPr wrap="square" rtlCol="0">
            <a:spAutoFit/>
          </a:bodyPr>
          <a:lstStyle/>
          <a:p>
            <a:r>
              <a:rPr lang="en-US" sz="1400" dirty="0"/>
              <a:t>Image source: arbabwaseer@gmail.com</a:t>
            </a:r>
          </a:p>
        </p:txBody>
      </p:sp>
    </p:spTree>
    <p:extLst>
      <p:ext uri="{BB962C8B-B14F-4D97-AF65-F5344CB8AC3E}">
        <p14:creationId xmlns:p14="http://schemas.microsoft.com/office/powerpoint/2010/main" val="3496342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 is Useful</a:t>
            </a:r>
          </a:p>
        </p:txBody>
      </p:sp>
      <p:sp>
        <p:nvSpPr>
          <p:cNvPr id="3" name="Content Placeholder 2"/>
          <p:cNvSpPr>
            <a:spLocks noGrp="1"/>
          </p:cNvSpPr>
          <p:nvPr>
            <p:ph idx="1"/>
          </p:nvPr>
        </p:nvSpPr>
        <p:spPr/>
        <p:txBody>
          <a:bodyPr>
            <a:normAutofit fontScale="92500" lnSpcReduction="20000"/>
          </a:bodyPr>
          <a:lstStyle/>
          <a:p>
            <a:r>
              <a:rPr lang="en-US" dirty="0"/>
              <a:t>What if we want to use the derived version instead of the base version? </a:t>
            </a:r>
          </a:p>
          <a:p>
            <a:pPr lvl="1"/>
            <a:r>
              <a:rPr lang="en-US" dirty="0"/>
              <a:t>the Canadian version of hello(), instead of the Person version</a:t>
            </a:r>
          </a:p>
          <a:p>
            <a:pPr lvl="1"/>
            <a:r>
              <a:rPr lang="en-US" dirty="0"/>
              <a:t>The Duck version of speak(), instead of the Animal version</a:t>
            </a:r>
          </a:p>
          <a:p>
            <a:pPr marL="457200" lvl="1" indent="0">
              <a:buNone/>
            </a:pPr>
            <a:endParaRPr lang="en-US" dirty="0"/>
          </a:p>
          <a:p>
            <a:r>
              <a:rPr lang="en-US" dirty="0"/>
              <a:t>There needs to be a way to indicate that the derived version should </a:t>
            </a:r>
            <a:r>
              <a:rPr lang="en-US" b="1" i="1" dirty="0"/>
              <a:t>override</a:t>
            </a:r>
            <a:r>
              <a:rPr lang="en-US" dirty="0"/>
              <a:t> the parent version.</a:t>
            </a:r>
          </a:p>
          <a:p>
            <a:endParaRPr lang="en-US" dirty="0"/>
          </a:p>
          <a:p>
            <a:r>
              <a:rPr lang="en-US" dirty="0"/>
              <a:t>When the person says “Now Speak”, each animal should speak according to what type of animal it is.</a:t>
            </a:r>
          </a:p>
          <a:p>
            <a:endParaRPr lang="en-US" dirty="0"/>
          </a:p>
          <a:p>
            <a:r>
              <a:rPr lang="en-US" dirty="0"/>
              <a:t>With polymorphism, we can indicate a method (e.g. speak) and it will do what is appropriate for that type (e.g. “quack”, “meow”, “woof”).</a:t>
            </a:r>
          </a:p>
          <a:p>
            <a:endParaRPr lang="en-US" dirty="0"/>
          </a:p>
          <a:p>
            <a:endParaRPr lang="en-US" dirty="0"/>
          </a:p>
        </p:txBody>
      </p:sp>
    </p:spTree>
    <p:extLst>
      <p:ext uri="{BB962C8B-B14F-4D97-AF65-F5344CB8AC3E}">
        <p14:creationId xmlns:p14="http://schemas.microsoft.com/office/powerpoint/2010/main" val="788579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65125"/>
            <a:ext cx="10820400" cy="1325563"/>
          </a:xfrm>
        </p:spPr>
        <p:txBody>
          <a:bodyPr/>
          <a:lstStyle/>
          <a:p>
            <a:r>
              <a:rPr lang="en-US" dirty="0"/>
              <a:t>Subtype </a:t>
            </a:r>
            <a:r>
              <a:rPr lang="en-US" dirty="0" smtClean="0"/>
              <a:t>polymorphism (2)</a:t>
            </a:r>
            <a:endParaRPr lang="en-US" dirty="0"/>
          </a:p>
        </p:txBody>
      </p:sp>
      <p:sp>
        <p:nvSpPr>
          <p:cNvPr id="3" name="Content Placeholder 2"/>
          <p:cNvSpPr>
            <a:spLocks noGrp="1"/>
          </p:cNvSpPr>
          <p:nvPr>
            <p:ph idx="1"/>
          </p:nvPr>
        </p:nvSpPr>
        <p:spPr/>
        <p:txBody>
          <a:bodyPr>
            <a:normAutofit/>
          </a:bodyPr>
          <a:lstStyle/>
          <a:p>
            <a:r>
              <a:rPr lang="en-US" dirty="0"/>
              <a:t>AKA </a:t>
            </a:r>
            <a:r>
              <a:rPr lang="en-US" b="1" dirty="0" err="1"/>
              <a:t>subclassing</a:t>
            </a:r>
            <a:r>
              <a:rPr lang="en-US" dirty="0"/>
              <a:t> or </a:t>
            </a:r>
            <a:r>
              <a:rPr lang="en-US" b="1" dirty="0"/>
              <a:t>inheritance</a:t>
            </a:r>
          </a:p>
          <a:p>
            <a:endParaRPr lang="en-US" dirty="0"/>
          </a:p>
          <a:p>
            <a:r>
              <a:rPr lang="en-US" dirty="0"/>
              <a:t>Inheritance example:</a:t>
            </a:r>
          </a:p>
          <a:p>
            <a:pPr marL="0" indent="0">
              <a:buNone/>
            </a:pPr>
            <a:r>
              <a:rPr lang="en-US" sz="2000" dirty="0" err="1">
                <a:latin typeface="Source Code Pro" panose="020B0509030403020204" pitchFamily="49" charset="0"/>
                <a:ea typeface="Source Code Pro" panose="020B0509030403020204" pitchFamily="49" charset="0"/>
              </a:rPr>
              <a:t>cout</a:t>
            </a:r>
            <a:r>
              <a:rPr lang="en-US" sz="2000" dirty="0">
                <a:latin typeface="Source Code Pro" panose="020B0509030403020204" pitchFamily="49" charset="0"/>
                <a:ea typeface="Source Code Pro" panose="020B0509030403020204" pitchFamily="49" charset="0"/>
              </a:rPr>
              <a:t> &lt;&lt; "Now Speak!" &lt;&lt; </a:t>
            </a:r>
            <a:r>
              <a:rPr lang="en-US" sz="2000" dirty="0" err="1">
                <a:latin typeface="Source Code Pro" panose="020B0509030403020204" pitchFamily="49" charset="0"/>
                <a:ea typeface="Source Code Pro" panose="020B0509030403020204" pitchFamily="49" charset="0"/>
              </a:rPr>
              <a:t>endl</a:t>
            </a:r>
            <a:r>
              <a:rPr lang="en-US" sz="2000" dirty="0">
                <a:latin typeface="Source Code Pro" panose="020B0509030403020204" pitchFamily="49" charset="0"/>
                <a:ea typeface="Source Code Pro" panose="020B0509030403020204" pitchFamily="49" charset="0"/>
              </a:rPr>
              <a:t>;</a:t>
            </a:r>
          </a:p>
          <a:p>
            <a:pPr marL="0" indent="0">
              <a:buNone/>
            </a:pPr>
            <a:r>
              <a:rPr lang="en-US" sz="2000" dirty="0" err="1">
                <a:latin typeface="Source Code Pro" panose="020B0509030403020204" pitchFamily="49" charset="0"/>
                <a:ea typeface="Source Code Pro" panose="020B0509030403020204" pitchFamily="49" charset="0"/>
              </a:rPr>
              <a:t>cout</a:t>
            </a:r>
            <a:r>
              <a:rPr lang="en-US" sz="2000" dirty="0">
                <a:latin typeface="Source Code Pro" panose="020B0509030403020204" pitchFamily="49" charset="0"/>
                <a:ea typeface="Source Code Pro" panose="020B0509030403020204" pitchFamily="49" charset="0"/>
              </a:rPr>
              <a:t> &lt;&lt; " dog: "; </a:t>
            </a:r>
            <a:r>
              <a:rPr lang="en-US" sz="2000" dirty="0" err="1">
                <a:latin typeface="Source Code Pro" panose="020B0509030403020204" pitchFamily="49" charset="0"/>
                <a:ea typeface="Source Code Pro" panose="020B0509030403020204" pitchFamily="49" charset="0"/>
              </a:rPr>
              <a:t>NowSpeak</a:t>
            </a:r>
            <a:r>
              <a:rPr lang="en-US" sz="2000" dirty="0">
                <a:latin typeface="Source Code Pro" panose="020B0509030403020204" pitchFamily="49" charset="0"/>
                <a:ea typeface="Source Code Pro" panose="020B0509030403020204" pitchFamily="49" charset="0"/>
              </a:rPr>
              <a:t>(dog);</a:t>
            </a:r>
          </a:p>
          <a:p>
            <a:pPr marL="0" indent="0">
              <a:buNone/>
            </a:pPr>
            <a:r>
              <a:rPr lang="en-US" sz="2000" dirty="0" err="1">
                <a:latin typeface="Source Code Pro" panose="020B0509030403020204" pitchFamily="49" charset="0"/>
                <a:ea typeface="Source Code Pro" panose="020B0509030403020204" pitchFamily="49" charset="0"/>
              </a:rPr>
              <a:t>cout</a:t>
            </a:r>
            <a:r>
              <a:rPr lang="en-US" sz="2000" dirty="0">
                <a:latin typeface="Source Code Pro" panose="020B0509030403020204" pitchFamily="49" charset="0"/>
                <a:ea typeface="Source Code Pro" panose="020B0509030403020204" pitchFamily="49" charset="0"/>
              </a:rPr>
              <a:t> &lt;&lt; " cat: "; </a:t>
            </a:r>
            <a:r>
              <a:rPr lang="en-US" sz="2000" dirty="0" err="1">
                <a:latin typeface="Source Code Pro" panose="020B0509030403020204" pitchFamily="49" charset="0"/>
                <a:ea typeface="Source Code Pro" panose="020B0509030403020204" pitchFamily="49" charset="0"/>
              </a:rPr>
              <a:t>NowSpeak</a:t>
            </a:r>
            <a:r>
              <a:rPr lang="en-US" sz="2000" dirty="0">
                <a:latin typeface="Source Code Pro" panose="020B0509030403020204" pitchFamily="49" charset="0"/>
                <a:ea typeface="Source Code Pro" panose="020B0509030403020204" pitchFamily="49" charset="0"/>
              </a:rPr>
              <a:t>(cat);</a:t>
            </a:r>
          </a:p>
          <a:p>
            <a:pPr marL="0" indent="0">
              <a:buNone/>
            </a:pPr>
            <a:r>
              <a:rPr lang="en-US" sz="2000" dirty="0" err="1">
                <a:latin typeface="Source Code Pro" panose="020B0509030403020204" pitchFamily="49" charset="0"/>
                <a:ea typeface="Source Code Pro" panose="020B0509030403020204" pitchFamily="49" charset="0"/>
              </a:rPr>
              <a:t>cout</a:t>
            </a:r>
            <a:r>
              <a:rPr lang="en-US" sz="2000" dirty="0">
                <a:latin typeface="Source Code Pro" panose="020B0509030403020204" pitchFamily="49" charset="0"/>
                <a:ea typeface="Source Code Pro" panose="020B0509030403020204" pitchFamily="49" charset="0"/>
              </a:rPr>
              <a:t> &lt;&lt; "duck: "; </a:t>
            </a:r>
            <a:r>
              <a:rPr lang="en-US" sz="2000" dirty="0" err="1">
                <a:latin typeface="Source Code Pro" panose="020B0509030403020204" pitchFamily="49" charset="0"/>
                <a:ea typeface="Source Code Pro" panose="020B0509030403020204" pitchFamily="49" charset="0"/>
              </a:rPr>
              <a:t>NowSpeak</a:t>
            </a:r>
            <a:r>
              <a:rPr lang="en-US" sz="2000" dirty="0">
                <a:latin typeface="Source Code Pro" panose="020B0509030403020204" pitchFamily="49" charset="0"/>
                <a:ea typeface="Source Code Pro" panose="020B0509030403020204" pitchFamily="49" charset="0"/>
              </a:rPr>
              <a:t>(duck);</a:t>
            </a:r>
          </a:p>
        </p:txBody>
      </p:sp>
      <p:sp>
        <p:nvSpPr>
          <p:cNvPr id="4" name="Rectangle 3"/>
          <p:cNvSpPr/>
          <p:nvPr/>
        </p:nvSpPr>
        <p:spPr>
          <a:xfrm>
            <a:off x="838200" y="5198918"/>
            <a:ext cx="2078421" cy="1323439"/>
          </a:xfrm>
          <a:prstGeom prst="rect">
            <a:avLst/>
          </a:prstGeom>
        </p:spPr>
        <p:txBody>
          <a:bodyPr wrap="square">
            <a:spAutoFit/>
          </a:bodyPr>
          <a:lstStyle/>
          <a:p>
            <a:r>
              <a:rPr lang="en-US" sz="2000" dirty="0">
                <a:latin typeface="Source Code Pro" panose="020B0509030403020204" pitchFamily="49" charset="0"/>
                <a:ea typeface="Source Code Pro" panose="020B0509030403020204" pitchFamily="49" charset="0"/>
              </a:rPr>
              <a:t>Now Speak!</a:t>
            </a:r>
          </a:p>
          <a:p>
            <a:r>
              <a:rPr lang="en-US" sz="2000" dirty="0">
                <a:latin typeface="Source Code Pro" panose="020B0509030403020204" pitchFamily="49" charset="0"/>
                <a:ea typeface="Source Code Pro" panose="020B0509030403020204" pitchFamily="49" charset="0"/>
              </a:rPr>
              <a:t> dog: Woof</a:t>
            </a:r>
          </a:p>
          <a:p>
            <a:r>
              <a:rPr lang="en-US" sz="2000" dirty="0">
                <a:latin typeface="Source Code Pro" panose="020B0509030403020204" pitchFamily="49" charset="0"/>
                <a:ea typeface="Source Code Pro" panose="020B0509030403020204" pitchFamily="49" charset="0"/>
              </a:rPr>
              <a:t> cat: Meow</a:t>
            </a:r>
          </a:p>
          <a:p>
            <a:r>
              <a:rPr lang="en-US" sz="2000" dirty="0">
                <a:latin typeface="Source Code Pro" panose="020B0509030403020204" pitchFamily="49" charset="0"/>
                <a:ea typeface="Source Code Pro" panose="020B0509030403020204" pitchFamily="49" charset="0"/>
              </a:rPr>
              <a:t>duck: Quack</a:t>
            </a:r>
          </a:p>
        </p:txBody>
      </p:sp>
      <p:sp>
        <p:nvSpPr>
          <p:cNvPr id="6" name="Rectangle 5"/>
          <p:cNvSpPr/>
          <p:nvPr/>
        </p:nvSpPr>
        <p:spPr>
          <a:xfrm>
            <a:off x="6605751" y="517525"/>
            <a:ext cx="5207876" cy="5940088"/>
          </a:xfrm>
          <a:prstGeom prst="rect">
            <a:avLst/>
          </a:prstGeom>
          <a:solidFill>
            <a:schemeClr val="tx1"/>
          </a:solidFill>
        </p:spPr>
        <p:txBody>
          <a:bodyPr wrap="square">
            <a:spAutoFit/>
          </a:bodyPr>
          <a:lstStyle/>
          <a:p>
            <a:r>
              <a:rPr lang="en-US" sz="1600" dirty="0">
                <a:solidFill>
                  <a:srgbClr val="569CD6"/>
                </a:solidFill>
                <a:latin typeface="Consolas" panose="020B0609020204030204" pitchFamily="49" charset="0"/>
              </a:rPr>
              <a:t>class</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Pet</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public:</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virtual</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void</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speak</a:t>
            </a:r>
            <a:r>
              <a:rPr lang="en-US" sz="1600" dirty="0">
                <a:solidFill>
                  <a:srgbClr val="D4D4D4"/>
                </a:solidFill>
                <a:latin typeface="Consolas" panose="020B0609020204030204" pitchFamily="49" charset="0"/>
              </a:rPr>
              <a:t>() = </a:t>
            </a:r>
            <a:r>
              <a:rPr lang="en-US" sz="1600" dirty="0">
                <a:solidFill>
                  <a:srgbClr val="B5CEA8"/>
                </a:solidFill>
                <a:latin typeface="Consolas" panose="020B0609020204030204" pitchFamily="49" charset="0"/>
              </a:rPr>
              <a:t>0</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r>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class</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Dog</a:t>
            </a:r>
            <a:r>
              <a:rPr lang="en-US" sz="1600" dirty="0">
                <a:solidFill>
                  <a:srgbClr val="D4D4D4"/>
                </a:solidFill>
                <a:latin typeface="Consolas" panose="020B0609020204030204" pitchFamily="49" charset="0"/>
              </a:rPr>
              <a:t> : </a:t>
            </a:r>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Pet</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public:</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void</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speak</a:t>
            </a:r>
            <a:r>
              <a:rPr lang="en-US" sz="1600" dirty="0">
                <a:solidFill>
                  <a:srgbClr val="D4D4D4"/>
                </a:solidFill>
                <a:latin typeface="Consolas" panose="020B0609020204030204" pitchFamily="49" charset="0"/>
              </a:rPr>
              <a:t>() { </a:t>
            </a:r>
            <a:r>
              <a:rPr lang="en-US" sz="1600" dirty="0" err="1">
                <a:solidFill>
                  <a:srgbClr val="D4D4D4"/>
                </a:solidFill>
                <a:latin typeface="Consolas" panose="020B0609020204030204" pitchFamily="49" charset="0"/>
              </a:rPr>
              <a:t>cout</a:t>
            </a:r>
            <a:r>
              <a:rPr lang="en-US" sz="1600" dirty="0">
                <a:solidFill>
                  <a:srgbClr val="D4D4D4"/>
                </a:solidFill>
                <a:latin typeface="Consolas" panose="020B0609020204030204" pitchFamily="49" charset="0"/>
              </a:rPr>
              <a:t> &lt;&lt; </a:t>
            </a:r>
            <a:r>
              <a:rPr lang="en-US" sz="1600" dirty="0">
                <a:solidFill>
                  <a:srgbClr val="CE9178"/>
                </a:solidFill>
                <a:latin typeface="Consolas" panose="020B0609020204030204" pitchFamily="49" charset="0"/>
              </a:rPr>
              <a:t>"Woof"</a:t>
            </a:r>
            <a:r>
              <a:rPr lang="en-US" sz="1600" dirty="0">
                <a:solidFill>
                  <a:srgbClr val="D4D4D4"/>
                </a:solidFill>
                <a:latin typeface="Consolas" panose="020B0609020204030204" pitchFamily="49" charset="0"/>
              </a:rPr>
              <a:t> &lt;&lt; </a:t>
            </a:r>
            <a:r>
              <a:rPr lang="en-US" sz="1600" dirty="0" err="1">
                <a:solidFill>
                  <a:srgbClr val="D4D4D4"/>
                </a:solidFill>
                <a:latin typeface="Consolas" panose="020B0609020204030204" pitchFamily="49" charset="0"/>
              </a:rPr>
              <a:t>endl</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r>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class</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Cat</a:t>
            </a:r>
            <a:r>
              <a:rPr lang="en-US" sz="1600" dirty="0">
                <a:solidFill>
                  <a:srgbClr val="D4D4D4"/>
                </a:solidFill>
                <a:latin typeface="Consolas" panose="020B0609020204030204" pitchFamily="49" charset="0"/>
              </a:rPr>
              <a:t> : </a:t>
            </a:r>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Pet</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public:</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void</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speak</a:t>
            </a:r>
            <a:r>
              <a:rPr lang="en-US" sz="1600" dirty="0">
                <a:solidFill>
                  <a:srgbClr val="D4D4D4"/>
                </a:solidFill>
                <a:latin typeface="Consolas" panose="020B0609020204030204" pitchFamily="49" charset="0"/>
              </a:rPr>
              <a:t>() { </a:t>
            </a:r>
            <a:r>
              <a:rPr lang="en-US" sz="1600" dirty="0" err="1">
                <a:solidFill>
                  <a:srgbClr val="D4D4D4"/>
                </a:solidFill>
                <a:latin typeface="Consolas" panose="020B0609020204030204" pitchFamily="49" charset="0"/>
              </a:rPr>
              <a:t>cout</a:t>
            </a:r>
            <a:r>
              <a:rPr lang="en-US" sz="1600" dirty="0">
                <a:solidFill>
                  <a:srgbClr val="D4D4D4"/>
                </a:solidFill>
                <a:latin typeface="Consolas" panose="020B0609020204030204" pitchFamily="49" charset="0"/>
              </a:rPr>
              <a:t> &lt;&lt; </a:t>
            </a:r>
            <a:r>
              <a:rPr lang="en-US" sz="1600" dirty="0">
                <a:solidFill>
                  <a:srgbClr val="CE9178"/>
                </a:solidFill>
                <a:latin typeface="Consolas" panose="020B0609020204030204" pitchFamily="49" charset="0"/>
              </a:rPr>
              <a:t>"Meow"</a:t>
            </a:r>
            <a:r>
              <a:rPr lang="en-US" sz="1600" dirty="0">
                <a:solidFill>
                  <a:srgbClr val="D4D4D4"/>
                </a:solidFill>
                <a:latin typeface="Consolas" panose="020B0609020204030204" pitchFamily="49" charset="0"/>
              </a:rPr>
              <a:t> &lt;&lt; </a:t>
            </a:r>
            <a:r>
              <a:rPr lang="en-US" sz="1600" dirty="0" err="1">
                <a:solidFill>
                  <a:srgbClr val="D4D4D4"/>
                </a:solidFill>
                <a:latin typeface="Consolas" panose="020B0609020204030204" pitchFamily="49" charset="0"/>
              </a:rPr>
              <a:t>endl</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r>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class</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Duck</a:t>
            </a:r>
            <a:r>
              <a:rPr lang="en-US" sz="1600" dirty="0">
                <a:solidFill>
                  <a:srgbClr val="D4D4D4"/>
                </a:solidFill>
                <a:latin typeface="Consolas" panose="020B0609020204030204" pitchFamily="49" charset="0"/>
              </a:rPr>
              <a:t> : </a:t>
            </a:r>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Pet</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public:</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void</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speak</a:t>
            </a:r>
            <a:r>
              <a:rPr lang="en-US" sz="1600" dirty="0">
                <a:solidFill>
                  <a:srgbClr val="D4D4D4"/>
                </a:solidFill>
                <a:latin typeface="Consolas" panose="020B0609020204030204" pitchFamily="49" charset="0"/>
              </a:rPr>
              <a:t>() { </a:t>
            </a:r>
            <a:r>
              <a:rPr lang="en-US" sz="1600" dirty="0" err="1">
                <a:solidFill>
                  <a:srgbClr val="D4D4D4"/>
                </a:solidFill>
                <a:latin typeface="Consolas" panose="020B0609020204030204" pitchFamily="49" charset="0"/>
              </a:rPr>
              <a:t>cout</a:t>
            </a:r>
            <a:r>
              <a:rPr lang="en-US" sz="1600" dirty="0">
                <a:solidFill>
                  <a:srgbClr val="D4D4D4"/>
                </a:solidFill>
                <a:latin typeface="Consolas" panose="020B0609020204030204" pitchFamily="49" charset="0"/>
              </a:rPr>
              <a:t> &lt;&lt; </a:t>
            </a:r>
            <a:r>
              <a:rPr lang="en-US" sz="1600" dirty="0">
                <a:solidFill>
                  <a:srgbClr val="CE9178"/>
                </a:solidFill>
                <a:latin typeface="Consolas" panose="020B0609020204030204" pitchFamily="49" charset="0"/>
              </a:rPr>
              <a:t>"Quack"</a:t>
            </a:r>
            <a:r>
              <a:rPr lang="en-US" sz="1600" dirty="0">
                <a:solidFill>
                  <a:srgbClr val="D4D4D4"/>
                </a:solidFill>
                <a:latin typeface="Consolas" panose="020B0609020204030204" pitchFamily="49" charset="0"/>
              </a:rPr>
              <a:t> &lt;&lt; </a:t>
            </a:r>
            <a:r>
              <a:rPr lang="en-US" sz="1600" dirty="0" err="1">
                <a:solidFill>
                  <a:srgbClr val="D4D4D4"/>
                </a:solidFill>
                <a:latin typeface="Consolas" panose="020B0609020204030204" pitchFamily="49" charset="0"/>
              </a:rPr>
              <a:t>endl</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r>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void</a:t>
            </a:r>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NowSpeak</a:t>
            </a:r>
            <a:r>
              <a:rPr lang="en-US" sz="1600" dirty="0">
                <a:solidFill>
                  <a:srgbClr val="D4D4D4"/>
                </a:solidFill>
                <a:latin typeface="Consolas" panose="020B0609020204030204" pitchFamily="49" charset="0"/>
              </a:rPr>
              <a:t>(</a:t>
            </a:r>
            <a:r>
              <a:rPr lang="en-US" sz="1600" dirty="0">
                <a:solidFill>
                  <a:srgbClr val="4EC9B0"/>
                </a:solidFill>
                <a:latin typeface="Consolas" panose="020B0609020204030204" pitchFamily="49" charset="0"/>
              </a:rPr>
              <a:t>Pet</a:t>
            </a:r>
            <a:r>
              <a:rPr lang="en-US" sz="1600" dirty="0">
                <a:solidFill>
                  <a:srgbClr val="569CD6"/>
                </a:solidFill>
                <a:latin typeface="Consolas" panose="020B0609020204030204" pitchFamily="49" charset="0"/>
              </a:rPr>
              <a:t>&amp;</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pet</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pet</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speak</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a:t>
            </a:r>
            <a:endParaRPr lang="en-US"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60276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ltLang="en-US"/>
              <a:t>A Late Binding Example</a:t>
            </a:r>
          </a:p>
        </p:txBody>
      </p:sp>
      <p:sp>
        <p:nvSpPr>
          <p:cNvPr id="81923" name="Rectangle 3"/>
          <p:cNvSpPr>
            <a:spLocks noGrp="1" noChangeArrowheads="1"/>
          </p:cNvSpPr>
          <p:nvPr>
            <p:ph idx="1"/>
          </p:nvPr>
        </p:nvSpPr>
        <p:spPr/>
        <p:txBody>
          <a:bodyPr>
            <a:normAutofit/>
          </a:bodyPr>
          <a:lstStyle/>
          <a:p>
            <a:pPr eaLnBrk="1" hangingPunct="1"/>
            <a:r>
              <a:rPr lang="en-US" altLang="en-US" sz="3600" dirty="0"/>
              <a:t>Imagine a graphics program with several types </a:t>
            </a:r>
            <a:br>
              <a:rPr lang="en-US" altLang="en-US" sz="3600" dirty="0"/>
            </a:br>
            <a:r>
              <a:rPr lang="en-US" altLang="en-US" sz="3600" dirty="0"/>
              <a:t>of figures</a:t>
            </a:r>
          </a:p>
          <a:p>
            <a:pPr lvl="1" eaLnBrk="1" hangingPunct="1"/>
            <a:r>
              <a:rPr lang="en-US" altLang="en-US" sz="3200" dirty="0"/>
              <a:t>Each figure may be an object of a different class, such as a circle, oval, rectangle, etc.</a:t>
            </a:r>
          </a:p>
          <a:p>
            <a:pPr lvl="1" eaLnBrk="1" hangingPunct="1"/>
            <a:r>
              <a:rPr lang="en-US" altLang="en-US" sz="3200" dirty="0"/>
              <a:t>Each is a descendant of a class Figure</a:t>
            </a:r>
          </a:p>
          <a:p>
            <a:pPr lvl="1" eaLnBrk="1" hangingPunct="1"/>
            <a:r>
              <a:rPr lang="en-US" altLang="en-US" sz="3200" dirty="0"/>
              <a:t>Each has a function draw( ) implemented with code specific to each shape</a:t>
            </a:r>
          </a:p>
          <a:p>
            <a:pPr lvl="1" eaLnBrk="1" hangingPunct="1"/>
            <a:r>
              <a:rPr lang="en-US" altLang="en-US" sz="3200" dirty="0"/>
              <a:t>Class Figure has functions common to all figures</a:t>
            </a:r>
          </a:p>
          <a:p>
            <a:pPr lvl="1" eaLnBrk="1" hangingPunct="1"/>
            <a:endParaRPr lang="en-US" altLang="en-US" sz="3200" dirty="0"/>
          </a:p>
        </p:txBody>
      </p:sp>
    </p:spTree>
    <p:extLst>
      <p:ext uri="{BB962C8B-B14F-4D97-AF65-F5344CB8AC3E}">
        <p14:creationId xmlns:p14="http://schemas.microsoft.com/office/powerpoint/2010/main" val="1354492910"/>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altLang="en-US"/>
              <a:t>A Problem</a:t>
            </a:r>
          </a:p>
        </p:txBody>
      </p:sp>
      <p:sp>
        <p:nvSpPr>
          <p:cNvPr id="83971" name="Rectangle 3"/>
          <p:cNvSpPr>
            <a:spLocks noGrp="1" noChangeArrowheads="1"/>
          </p:cNvSpPr>
          <p:nvPr>
            <p:ph idx="1"/>
          </p:nvPr>
        </p:nvSpPr>
        <p:spPr/>
        <p:txBody>
          <a:bodyPr>
            <a:noAutofit/>
          </a:bodyPr>
          <a:lstStyle/>
          <a:p>
            <a:pPr eaLnBrk="1" hangingPunct="1"/>
            <a:r>
              <a:rPr lang="en-US" altLang="en-US" sz="3200" dirty="0"/>
              <a:t>Suppose that class </a:t>
            </a:r>
            <a:r>
              <a:rPr lang="en-US" altLang="en-US" sz="3200" dirty="0">
                <a:latin typeface="Consolas" panose="020B0609020204030204" pitchFamily="49" charset="0"/>
              </a:rPr>
              <a:t>Figure</a:t>
            </a:r>
            <a:r>
              <a:rPr lang="en-US" altLang="en-US" sz="3200" dirty="0"/>
              <a:t> has a function </a:t>
            </a:r>
            <a:r>
              <a:rPr lang="en-US" altLang="en-US" sz="3200" dirty="0">
                <a:latin typeface="Consolas" panose="020B0609020204030204" pitchFamily="49" charset="0"/>
              </a:rPr>
              <a:t>center()</a:t>
            </a:r>
          </a:p>
          <a:p>
            <a:pPr lvl="1" eaLnBrk="1" hangingPunct="1"/>
            <a:r>
              <a:rPr lang="en-US" altLang="en-US" sz="3200" dirty="0"/>
              <a:t>Function </a:t>
            </a:r>
            <a:r>
              <a:rPr lang="en-US" altLang="en-US" sz="3200" dirty="0">
                <a:latin typeface="Consolas" panose="020B0609020204030204" pitchFamily="49" charset="0"/>
              </a:rPr>
              <a:t>center()</a:t>
            </a:r>
            <a:r>
              <a:rPr lang="en-US" altLang="en-US" sz="3200" dirty="0"/>
              <a:t> moves a figure to the center of the screen by erasing the figure and redrawing it in the center of the screen</a:t>
            </a:r>
          </a:p>
          <a:p>
            <a:pPr lvl="1" eaLnBrk="1" hangingPunct="1"/>
            <a:r>
              <a:rPr lang="en-US" altLang="en-US" sz="3200" dirty="0"/>
              <a:t>Function </a:t>
            </a:r>
            <a:r>
              <a:rPr lang="en-US" altLang="en-US" sz="3200" dirty="0">
                <a:latin typeface="Consolas" panose="020B0609020204030204" pitchFamily="49" charset="0"/>
              </a:rPr>
              <a:t>center()</a:t>
            </a:r>
            <a:r>
              <a:rPr lang="en-US" altLang="en-US" sz="3200" dirty="0"/>
              <a:t> is inherited by each of the derived classes</a:t>
            </a:r>
          </a:p>
          <a:p>
            <a:pPr lvl="2" eaLnBrk="1" hangingPunct="1"/>
            <a:r>
              <a:rPr lang="en-US" altLang="en-US" sz="3200" dirty="0"/>
              <a:t>Function </a:t>
            </a:r>
            <a:r>
              <a:rPr lang="en-US" altLang="en-US" sz="3200" dirty="0">
                <a:latin typeface="Consolas" panose="020B0609020204030204" pitchFamily="49" charset="0"/>
              </a:rPr>
              <a:t>center()</a:t>
            </a:r>
            <a:r>
              <a:rPr lang="en-US" altLang="en-US" sz="3200" dirty="0"/>
              <a:t> uses each derived object's draw function to draw the figure</a:t>
            </a:r>
          </a:p>
          <a:p>
            <a:pPr lvl="2" eaLnBrk="1" hangingPunct="1"/>
            <a:r>
              <a:rPr lang="en-US" altLang="en-US" sz="3200" dirty="0"/>
              <a:t>The </a:t>
            </a:r>
            <a:r>
              <a:rPr lang="en-US" altLang="en-US" sz="3200" dirty="0">
                <a:latin typeface="Consolas" panose="020B0609020204030204" pitchFamily="49" charset="0"/>
              </a:rPr>
              <a:t>Figure</a:t>
            </a:r>
            <a:r>
              <a:rPr lang="en-US" altLang="en-US" sz="3200" dirty="0"/>
              <a:t> class does not know about its derived classes, so it cannot know how to draw each figure</a:t>
            </a:r>
          </a:p>
        </p:txBody>
      </p:sp>
    </p:spTree>
    <p:extLst>
      <p:ext uri="{BB962C8B-B14F-4D97-AF65-F5344CB8AC3E}">
        <p14:creationId xmlns:p14="http://schemas.microsoft.com/office/powerpoint/2010/main" val="831544508"/>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a:t>Virtual Functions</a:t>
            </a:r>
          </a:p>
        </p:txBody>
      </p:sp>
      <p:sp>
        <p:nvSpPr>
          <p:cNvPr id="86019" name="Rectangle 3"/>
          <p:cNvSpPr>
            <a:spLocks noGrp="1" noChangeArrowheads="1"/>
          </p:cNvSpPr>
          <p:nvPr>
            <p:ph idx="1"/>
          </p:nvPr>
        </p:nvSpPr>
        <p:spPr/>
        <p:txBody>
          <a:bodyPr>
            <a:noAutofit/>
          </a:bodyPr>
          <a:lstStyle/>
          <a:p>
            <a:pPr eaLnBrk="1" hangingPunct="1"/>
            <a:r>
              <a:rPr lang="en-US" altLang="en-US" sz="3200" dirty="0"/>
              <a:t>Because the Figure class includes a method to draw figures, but the Figure class cannot know how to draw the figures, virtual functions are used</a:t>
            </a:r>
          </a:p>
          <a:p>
            <a:pPr eaLnBrk="1" hangingPunct="1"/>
            <a:r>
              <a:rPr lang="en-US" altLang="en-US" sz="3200" dirty="0"/>
              <a:t>Making a function </a:t>
            </a:r>
            <a:r>
              <a:rPr lang="en-US" altLang="en-US" sz="3200" b="1" i="1" dirty="0"/>
              <a:t>virtual</a:t>
            </a:r>
            <a:r>
              <a:rPr lang="en-US" altLang="en-US" sz="3200" dirty="0"/>
              <a:t> tells the compiler that you don't know how the function is implemented and to wait until the function is used in a</a:t>
            </a:r>
            <a:br>
              <a:rPr lang="en-US" altLang="en-US" sz="3200" dirty="0"/>
            </a:br>
            <a:r>
              <a:rPr lang="en-US" altLang="en-US" sz="3200" dirty="0"/>
              <a:t>program, then get the implementation from the object.  </a:t>
            </a:r>
          </a:p>
          <a:p>
            <a:pPr lvl="1" eaLnBrk="1" hangingPunct="1"/>
            <a:r>
              <a:rPr lang="en-US" altLang="en-US" sz="3200" dirty="0"/>
              <a:t>This is called </a:t>
            </a:r>
            <a:r>
              <a:rPr lang="en-US" altLang="en-US" sz="3200" b="1" i="1" dirty="0"/>
              <a:t>late binding</a:t>
            </a:r>
          </a:p>
        </p:txBody>
      </p:sp>
    </p:spTree>
    <p:extLst>
      <p:ext uri="{BB962C8B-B14F-4D97-AF65-F5344CB8AC3E}">
        <p14:creationId xmlns:p14="http://schemas.microsoft.com/office/powerpoint/2010/main" val="1444701385"/>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functions mark which functions can be overridden by a derived class</a:t>
            </a:r>
          </a:p>
        </p:txBody>
      </p:sp>
      <p:sp>
        <p:nvSpPr>
          <p:cNvPr id="3" name="Content Placeholder 2"/>
          <p:cNvSpPr>
            <a:spLocks noGrp="1"/>
          </p:cNvSpPr>
          <p:nvPr>
            <p:ph idx="1"/>
          </p:nvPr>
        </p:nvSpPr>
        <p:spPr/>
        <p:txBody>
          <a:bodyPr>
            <a:normAutofit lnSpcReduction="10000"/>
          </a:bodyPr>
          <a:lstStyle/>
          <a:p>
            <a:r>
              <a:rPr lang="en-US" dirty="0"/>
              <a:t>Indicate in the base that the derived version should be used instead </a:t>
            </a:r>
            <a:br>
              <a:rPr lang="en-US" dirty="0"/>
            </a:br>
            <a:r>
              <a:rPr lang="en-US" dirty="0"/>
              <a:t>if base version is also available.</a:t>
            </a:r>
          </a:p>
          <a:p>
            <a:pPr lvl="1"/>
            <a:r>
              <a:rPr lang="en-US" dirty="0"/>
              <a:t>In C++ this is known as a virtual function</a:t>
            </a:r>
          </a:p>
          <a:p>
            <a:endParaRPr lang="en-US" dirty="0"/>
          </a:p>
          <a:p>
            <a:r>
              <a:rPr lang="en-US" dirty="0"/>
              <a:t>When looking at a method invocation on an instance of a base class and the compiler sees a virtual method, it knows to look for the derived class version of the function. </a:t>
            </a:r>
          </a:p>
          <a:p>
            <a:endParaRPr lang="en-US" dirty="0"/>
          </a:p>
          <a:p>
            <a:r>
              <a:rPr lang="en-US" dirty="0"/>
              <a:t>If the derived class does not have its own version, it will use the base class version.</a:t>
            </a:r>
          </a:p>
        </p:txBody>
      </p:sp>
      <p:sp>
        <p:nvSpPr>
          <p:cNvPr id="4" name="Rectangle 3"/>
          <p:cNvSpPr/>
          <p:nvPr/>
        </p:nvSpPr>
        <p:spPr>
          <a:xfrm>
            <a:off x="7209658" y="2655755"/>
            <a:ext cx="2844048" cy="369332"/>
          </a:xfrm>
          <a:prstGeom prst="rect">
            <a:avLst/>
          </a:prstGeom>
          <a:solidFill>
            <a:schemeClr val="tx1"/>
          </a:solidFill>
        </p:spPr>
        <p:txBody>
          <a:bodyPr wrap="none">
            <a:spAutoFit/>
          </a:bodyPr>
          <a:lstStyle/>
          <a:p>
            <a:r>
              <a:rPr lang="en-US" dirty="0">
                <a:solidFill>
                  <a:srgbClr val="569CD6"/>
                </a:solidFill>
                <a:latin typeface="Consolas" panose="020B0609020204030204" pitchFamily="49" charset="0"/>
              </a:rPr>
              <a:t>virtual</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void</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20790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altLang="en-US"/>
              <a:t>Virtual Functions in C++</a:t>
            </a:r>
          </a:p>
        </p:txBody>
      </p:sp>
      <p:sp>
        <p:nvSpPr>
          <p:cNvPr id="88067" name="Rectangle 3"/>
          <p:cNvSpPr>
            <a:spLocks noGrp="1" noChangeArrowheads="1"/>
          </p:cNvSpPr>
          <p:nvPr>
            <p:ph idx="1"/>
          </p:nvPr>
        </p:nvSpPr>
        <p:spPr/>
        <p:txBody>
          <a:bodyPr>
            <a:normAutofit/>
          </a:bodyPr>
          <a:lstStyle/>
          <a:p>
            <a:pPr eaLnBrk="1" hangingPunct="1"/>
            <a:r>
              <a:rPr lang="en-US" altLang="en-US" sz="3200" dirty="0"/>
              <a:t>As another example, let's design a record-keeping program for an auto parts store</a:t>
            </a:r>
          </a:p>
          <a:p>
            <a:pPr lvl="1" eaLnBrk="1" hangingPunct="1"/>
            <a:r>
              <a:rPr lang="en-US" altLang="en-US" sz="3200" dirty="0"/>
              <a:t> We want a versatile program, but we do not know all the possible types of sales we might have to account for</a:t>
            </a:r>
          </a:p>
          <a:p>
            <a:pPr lvl="2" eaLnBrk="1" hangingPunct="1"/>
            <a:r>
              <a:rPr lang="en-US" altLang="en-US" sz="2800" dirty="0"/>
              <a:t>Later we may add mail-order and discount sales</a:t>
            </a:r>
          </a:p>
          <a:p>
            <a:pPr lvl="2" eaLnBrk="1" hangingPunct="1"/>
            <a:r>
              <a:rPr lang="en-US" altLang="en-US" sz="2800" dirty="0"/>
              <a:t>Functions to compute bills will have to be added later when we know what type of sales to add</a:t>
            </a:r>
          </a:p>
          <a:p>
            <a:pPr lvl="2" eaLnBrk="1" hangingPunct="1"/>
            <a:r>
              <a:rPr lang="en-US" altLang="en-US" sz="2800" dirty="0"/>
              <a:t>To accommodate the future possibilities, we will make the bill() function a virtual function</a:t>
            </a:r>
          </a:p>
        </p:txBody>
      </p:sp>
    </p:spTree>
    <p:extLst>
      <p:ext uri="{BB962C8B-B14F-4D97-AF65-F5344CB8AC3E}">
        <p14:creationId xmlns:p14="http://schemas.microsoft.com/office/powerpoint/2010/main" val="1643642725"/>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4"/>
          <p:cNvSpPr>
            <a:spLocks noGrp="1" noChangeArrowheads="1"/>
          </p:cNvSpPr>
          <p:nvPr>
            <p:ph type="title"/>
          </p:nvPr>
        </p:nvSpPr>
        <p:spPr/>
        <p:txBody>
          <a:bodyPr/>
          <a:lstStyle/>
          <a:p>
            <a:pPr eaLnBrk="1" hangingPunct="1"/>
            <a:r>
              <a:rPr lang="en-US" altLang="en-US"/>
              <a:t>The Sale Class</a:t>
            </a:r>
          </a:p>
        </p:txBody>
      </p:sp>
      <p:sp>
        <p:nvSpPr>
          <p:cNvPr id="90115" name="Rectangle 5"/>
          <p:cNvSpPr>
            <a:spLocks noGrp="1" noChangeArrowheads="1"/>
          </p:cNvSpPr>
          <p:nvPr>
            <p:ph idx="1"/>
          </p:nvPr>
        </p:nvSpPr>
        <p:spPr/>
        <p:txBody>
          <a:bodyPr>
            <a:normAutofit/>
          </a:bodyPr>
          <a:lstStyle/>
          <a:p>
            <a:pPr eaLnBrk="1" hangingPunct="1"/>
            <a:r>
              <a:rPr lang="en-US" altLang="en-US" sz="3200" dirty="0"/>
              <a:t>All sales will be derived from the base class Sale</a:t>
            </a:r>
          </a:p>
          <a:p>
            <a:pPr eaLnBrk="1" hangingPunct="1"/>
            <a:r>
              <a:rPr lang="en-US" altLang="en-US" sz="3200" dirty="0"/>
              <a:t>The bill() function of the Sale class is virtual</a:t>
            </a:r>
          </a:p>
          <a:p>
            <a:pPr eaLnBrk="1" hangingPunct="1"/>
            <a:r>
              <a:rPr lang="en-US" altLang="en-US" sz="3200" dirty="0"/>
              <a:t>The member function savings() and operator &lt;  each use bill()</a:t>
            </a:r>
          </a:p>
          <a:p>
            <a:pPr eaLnBrk="1" hangingPunct="1"/>
            <a:r>
              <a:rPr lang="en-US" altLang="en-US" sz="3200" dirty="0"/>
              <a:t>The Sale class interface and implementation are shown in </a:t>
            </a:r>
            <a:r>
              <a:rPr lang="en-US" altLang="en-US" sz="3200" dirty="0" err="1"/>
              <a:t>sale.h</a:t>
            </a:r>
            <a:r>
              <a:rPr lang="en-US" altLang="en-US" sz="3200" dirty="0"/>
              <a:t> and sale.cpp</a:t>
            </a:r>
          </a:p>
        </p:txBody>
      </p:sp>
    </p:spTree>
    <p:extLst>
      <p:ext uri="{BB962C8B-B14F-4D97-AF65-F5344CB8AC3E}">
        <p14:creationId xmlns:p14="http://schemas.microsoft.com/office/powerpoint/2010/main" val="2872726197"/>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Sale.h</a:t>
            </a:r>
            <a:endParaRPr lang="en-US" dirty="0"/>
          </a:p>
        </p:txBody>
      </p:sp>
      <p:sp>
        <p:nvSpPr>
          <p:cNvPr id="3" name="Content Placeholder 2"/>
          <p:cNvSpPr>
            <a:spLocks noGrp="1"/>
          </p:cNvSpPr>
          <p:nvPr>
            <p:ph idx="1"/>
          </p:nvPr>
        </p:nvSpPr>
        <p:spPr>
          <a:xfrm>
            <a:off x="838200" y="1447800"/>
            <a:ext cx="10515600" cy="4729163"/>
          </a:xfrm>
        </p:spPr>
        <p:txBody>
          <a:bodyPr>
            <a:noAutofit/>
          </a:bodyPr>
          <a:lstStyle/>
          <a:p>
            <a:pPr marL="0" indent="0">
              <a:lnSpc>
                <a:spcPct val="120000"/>
              </a:lnSpc>
              <a:spcBef>
                <a:spcPts val="0"/>
              </a:spcBef>
              <a:buNone/>
            </a:pPr>
            <a:r>
              <a:rPr lang="en-US" sz="1900" dirty="0">
                <a:latin typeface="Consolas" panose="020B0609020204030204" pitchFamily="49" charset="0"/>
              </a:rPr>
              <a:t> class Sale</a:t>
            </a:r>
          </a:p>
          <a:p>
            <a:pPr marL="0" indent="0">
              <a:lnSpc>
                <a:spcPct val="120000"/>
              </a:lnSpc>
              <a:spcBef>
                <a:spcPts val="0"/>
              </a:spcBef>
              <a:buNone/>
            </a:pPr>
            <a:r>
              <a:rPr lang="en-US" sz="1900" dirty="0">
                <a:latin typeface="Consolas" panose="020B0609020204030204" pitchFamily="49" charset="0"/>
              </a:rPr>
              <a:t> {</a:t>
            </a:r>
          </a:p>
          <a:p>
            <a:pPr marL="0" indent="0">
              <a:lnSpc>
                <a:spcPct val="120000"/>
              </a:lnSpc>
              <a:spcBef>
                <a:spcPts val="0"/>
              </a:spcBef>
              <a:buNone/>
            </a:pPr>
            <a:r>
              <a:rPr lang="en-US" sz="1900" dirty="0">
                <a:latin typeface="Consolas" panose="020B0609020204030204" pitchFamily="49" charset="0"/>
              </a:rPr>
              <a:t>    public:</a:t>
            </a:r>
          </a:p>
          <a:p>
            <a:pPr marL="0" indent="0">
              <a:lnSpc>
                <a:spcPct val="120000"/>
              </a:lnSpc>
              <a:spcBef>
                <a:spcPts val="0"/>
              </a:spcBef>
              <a:buNone/>
            </a:pPr>
            <a:r>
              <a:rPr lang="en-US" sz="1900" dirty="0">
                <a:latin typeface="Consolas" panose="020B0609020204030204" pitchFamily="49" charset="0"/>
              </a:rPr>
              <a:t>        Sale();</a:t>
            </a:r>
          </a:p>
          <a:p>
            <a:pPr marL="0" indent="0">
              <a:lnSpc>
                <a:spcPct val="120000"/>
              </a:lnSpc>
              <a:spcBef>
                <a:spcPts val="0"/>
              </a:spcBef>
              <a:buNone/>
            </a:pPr>
            <a:r>
              <a:rPr lang="en-US" sz="1900" dirty="0">
                <a:latin typeface="Consolas" panose="020B0609020204030204" pitchFamily="49" charset="0"/>
              </a:rPr>
              <a:t>        Sale(double </a:t>
            </a:r>
            <a:r>
              <a:rPr lang="en-US" sz="1900" dirty="0" err="1">
                <a:latin typeface="Consolas" panose="020B0609020204030204" pitchFamily="49" charset="0"/>
              </a:rPr>
              <a:t>thePrice</a:t>
            </a:r>
            <a:r>
              <a:rPr lang="en-US" sz="1900" dirty="0">
                <a:latin typeface="Consolas" panose="020B0609020204030204" pitchFamily="49" charset="0"/>
              </a:rPr>
              <a:t>);</a:t>
            </a:r>
          </a:p>
          <a:p>
            <a:pPr marL="0" indent="0">
              <a:lnSpc>
                <a:spcPct val="120000"/>
              </a:lnSpc>
              <a:spcBef>
                <a:spcPts val="0"/>
              </a:spcBef>
              <a:buNone/>
            </a:pPr>
            <a:r>
              <a:rPr lang="en-US" sz="1900" dirty="0">
                <a:latin typeface="Consolas" panose="020B0609020204030204" pitchFamily="49" charset="0"/>
              </a:rPr>
              <a:t>        virtual double bill() </a:t>
            </a:r>
            <a:r>
              <a:rPr lang="en-US" sz="1900" dirty="0" err="1">
                <a:latin typeface="Consolas" panose="020B0609020204030204" pitchFamily="49" charset="0"/>
              </a:rPr>
              <a:t>const</a:t>
            </a:r>
            <a:r>
              <a:rPr lang="en-US" sz="1900" dirty="0">
                <a:latin typeface="Consolas" panose="020B0609020204030204" pitchFamily="49" charset="0"/>
              </a:rPr>
              <a:t>;</a:t>
            </a:r>
          </a:p>
          <a:p>
            <a:pPr marL="0" indent="0">
              <a:lnSpc>
                <a:spcPct val="120000"/>
              </a:lnSpc>
              <a:spcBef>
                <a:spcPts val="0"/>
              </a:spcBef>
              <a:buNone/>
            </a:pPr>
            <a:r>
              <a:rPr lang="en-US" sz="1900" dirty="0">
                <a:latin typeface="Consolas" panose="020B0609020204030204" pitchFamily="49" charset="0"/>
              </a:rPr>
              <a:t>        double savings(</a:t>
            </a:r>
            <a:r>
              <a:rPr lang="en-US" sz="1900" dirty="0" err="1">
                <a:latin typeface="Consolas" panose="020B0609020204030204" pitchFamily="49" charset="0"/>
              </a:rPr>
              <a:t>const</a:t>
            </a:r>
            <a:r>
              <a:rPr lang="en-US" sz="1900" dirty="0">
                <a:latin typeface="Consolas" panose="020B0609020204030204" pitchFamily="49" charset="0"/>
              </a:rPr>
              <a:t> Sale&amp; other) </a:t>
            </a:r>
            <a:r>
              <a:rPr lang="en-US" sz="1900" dirty="0" err="1">
                <a:latin typeface="Consolas" panose="020B0609020204030204" pitchFamily="49" charset="0"/>
              </a:rPr>
              <a:t>const</a:t>
            </a:r>
            <a:r>
              <a:rPr lang="en-US" sz="1900" dirty="0">
                <a:latin typeface="Consolas" panose="020B0609020204030204" pitchFamily="49" charset="0"/>
              </a:rPr>
              <a:t>;</a:t>
            </a:r>
          </a:p>
          <a:p>
            <a:pPr marL="0" indent="0">
              <a:lnSpc>
                <a:spcPct val="120000"/>
              </a:lnSpc>
              <a:spcBef>
                <a:spcPts val="0"/>
              </a:spcBef>
              <a:buNone/>
            </a:pPr>
            <a:r>
              <a:rPr lang="en-US" sz="1900" dirty="0">
                <a:latin typeface="Consolas" panose="020B0609020204030204" pitchFamily="49" charset="0"/>
              </a:rPr>
              <a:t>        //Returns the savings if you buy other instead of the calling object.</a:t>
            </a:r>
          </a:p>
          <a:p>
            <a:pPr marL="0" indent="0">
              <a:lnSpc>
                <a:spcPct val="120000"/>
              </a:lnSpc>
              <a:spcBef>
                <a:spcPts val="0"/>
              </a:spcBef>
              <a:buNone/>
            </a:pPr>
            <a:r>
              <a:rPr lang="en-US" sz="1900" dirty="0">
                <a:latin typeface="Consolas" panose="020B0609020204030204" pitchFamily="49" charset="0"/>
              </a:rPr>
              <a:t>    protected:</a:t>
            </a:r>
          </a:p>
          <a:p>
            <a:pPr marL="0" indent="0">
              <a:lnSpc>
                <a:spcPct val="120000"/>
              </a:lnSpc>
              <a:spcBef>
                <a:spcPts val="0"/>
              </a:spcBef>
              <a:buNone/>
            </a:pPr>
            <a:r>
              <a:rPr lang="en-US" sz="1900" dirty="0">
                <a:latin typeface="Consolas" panose="020B0609020204030204" pitchFamily="49" charset="0"/>
              </a:rPr>
              <a:t>        double price;</a:t>
            </a:r>
          </a:p>
          <a:p>
            <a:pPr marL="0" indent="0">
              <a:lnSpc>
                <a:spcPct val="120000"/>
              </a:lnSpc>
              <a:spcBef>
                <a:spcPts val="0"/>
              </a:spcBef>
              <a:buNone/>
            </a:pPr>
            <a:r>
              <a:rPr lang="en-US" sz="1900" dirty="0">
                <a:latin typeface="Consolas" panose="020B0609020204030204" pitchFamily="49" charset="0"/>
              </a:rPr>
              <a:t> };</a:t>
            </a:r>
          </a:p>
          <a:p>
            <a:pPr marL="0" indent="0">
              <a:lnSpc>
                <a:spcPct val="120000"/>
              </a:lnSpc>
              <a:spcBef>
                <a:spcPts val="0"/>
              </a:spcBef>
              <a:buNone/>
            </a:pPr>
            <a:r>
              <a:rPr lang="en-US" sz="1900" dirty="0">
                <a:latin typeface="Consolas" panose="020B0609020204030204" pitchFamily="49" charset="0"/>
              </a:rPr>
              <a:t> bool operator &lt; (</a:t>
            </a:r>
            <a:r>
              <a:rPr lang="en-US" sz="1900" dirty="0" err="1">
                <a:latin typeface="Consolas" panose="020B0609020204030204" pitchFamily="49" charset="0"/>
              </a:rPr>
              <a:t>const</a:t>
            </a:r>
            <a:r>
              <a:rPr lang="en-US" sz="1900" dirty="0">
                <a:latin typeface="Consolas" panose="020B0609020204030204" pitchFamily="49" charset="0"/>
              </a:rPr>
              <a:t> Sale&amp; first, </a:t>
            </a:r>
            <a:r>
              <a:rPr lang="en-US" sz="1900" dirty="0" err="1">
                <a:latin typeface="Consolas" panose="020B0609020204030204" pitchFamily="49" charset="0"/>
              </a:rPr>
              <a:t>const</a:t>
            </a:r>
            <a:r>
              <a:rPr lang="en-US" sz="1900" dirty="0">
                <a:latin typeface="Consolas" panose="020B0609020204030204" pitchFamily="49" charset="0"/>
              </a:rPr>
              <a:t> Sale&amp; second);</a:t>
            </a:r>
          </a:p>
          <a:p>
            <a:pPr marL="0" indent="0">
              <a:lnSpc>
                <a:spcPct val="120000"/>
              </a:lnSpc>
              <a:spcBef>
                <a:spcPts val="0"/>
              </a:spcBef>
              <a:buNone/>
            </a:pPr>
            <a:r>
              <a:rPr lang="en-US" sz="1900" dirty="0">
                <a:latin typeface="Consolas" panose="020B0609020204030204" pitchFamily="49" charset="0"/>
              </a:rPr>
              <a:t> //Compares two sales to see which is larger.</a:t>
            </a:r>
          </a:p>
        </p:txBody>
      </p:sp>
    </p:spTree>
    <p:extLst>
      <p:ext uri="{BB962C8B-B14F-4D97-AF65-F5344CB8AC3E}">
        <p14:creationId xmlns:p14="http://schemas.microsoft.com/office/powerpoint/2010/main" val="6549264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13782-58A0-614F-9877-4E70513FE6C3}"/>
              </a:ext>
            </a:extLst>
          </p:cNvPr>
          <p:cNvSpPr>
            <a:spLocks noGrp="1"/>
          </p:cNvSpPr>
          <p:nvPr>
            <p:ph type="title"/>
          </p:nvPr>
        </p:nvSpPr>
        <p:spPr/>
        <p:txBody>
          <a:bodyPr>
            <a:noAutofit/>
          </a:bodyPr>
          <a:lstStyle/>
          <a:p>
            <a:r>
              <a:rPr lang="en-US" altLang="en-US" dirty="0"/>
              <a:t>Inheritance – Terminology and Notation</a:t>
            </a:r>
            <a:endParaRPr lang="en-US" dirty="0"/>
          </a:p>
        </p:txBody>
      </p:sp>
      <p:sp>
        <p:nvSpPr>
          <p:cNvPr id="3" name="Content Placeholder 2">
            <a:extLst>
              <a:ext uri="{FF2B5EF4-FFF2-40B4-BE49-F238E27FC236}">
                <a16:creationId xmlns:a16="http://schemas.microsoft.com/office/drawing/2014/main" id="{ECF70303-F45B-EA47-B52E-07F0A66748BA}"/>
              </a:ext>
            </a:extLst>
          </p:cNvPr>
          <p:cNvSpPr>
            <a:spLocks noGrp="1"/>
          </p:cNvSpPr>
          <p:nvPr>
            <p:ph idx="1"/>
          </p:nvPr>
        </p:nvSpPr>
        <p:spPr>
          <a:xfrm>
            <a:off x="609600" y="1616392"/>
            <a:ext cx="9144000" cy="4922520"/>
          </a:xfrm>
        </p:spPr>
        <p:txBody>
          <a:bodyPr>
            <a:normAutofit/>
          </a:bodyPr>
          <a:lstStyle/>
          <a:p>
            <a:r>
              <a:rPr lang="en-US" sz="3200" dirty="0"/>
              <a:t>The class that is used to define a new class is called a parent class (or superclass or </a:t>
            </a:r>
            <a:r>
              <a:rPr lang="en-US" sz="3200" b="1" dirty="0"/>
              <a:t>base</a:t>
            </a:r>
            <a:r>
              <a:rPr lang="en-US" sz="3200" dirty="0"/>
              <a:t> class.) The class based on the parent class is called a child class (or subclass or </a:t>
            </a:r>
            <a:r>
              <a:rPr lang="en-US" sz="3200" b="1" dirty="0"/>
              <a:t>derived</a:t>
            </a:r>
            <a:r>
              <a:rPr lang="en-US" sz="3200" dirty="0"/>
              <a:t> class.)</a:t>
            </a:r>
          </a:p>
          <a:p>
            <a:r>
              <a:rPr lang="en-US" sz="3200" dirty="0"/>
              <a:t>In diagrams, the arrow points from the child to the parent</a:t>
            </a:r>
            <a:r>
              <a:rPr lang="en-US" dirty="0"/>
              <a:t>.</a:t>
            </a:r>
          </a:p>
        </p:txBody>
      </p:sp>
      <p:sp>
        <p:nvSpPr>
          <p:cNvPr id="4" name="Slide Number Placeholder 3">
            <a:extLst>
              <a:ext uri="{FF2B5EF4-FFF2-40B4-BE49-F238E27FC236}">
                <a16:creationId xmlns:a16="http://schemas.microsoft.com/office/drawing/2014/main" id="{202C6BFE-522A-BE4E-BDCF-302B405032D6}"/>
              </a:ext>
            </a:extLst>
          </p:cNvPr>
          <p:cNvSpPr>
            <a:spLocks noGrp="1"/>
          </p:cNvSpPr>
          <p:nvPr>
            <p:ph type="sldNum" sz="quarter" idx="12"/>
          </p:nvPr>
        </p:nvSpPr>
        <p:spPr/>
        <p:txBody>
          <a:bodyPr/>
          <a:lstStyle/>
          <a:p>
            <a:fld id="{13977939-A071-43C1-9268-F54CC2756BB5}" type="slidenum">
              <a:rPr lang="en-US" smtClean="0"/>
              <a:pPr/>
              <a:t>6</a:t>
            </a:fld>
            <a:endParaRPr lang="en-US" dirty="0"/>
          </a:p>
        </p:txBody>
      </p:sp>
      <p:pic>
        <p:nvPicPr>
          <p:cNvPr id="5" name="Picture 4" descr="Shows Parent/Child relationship">
            <a:extLst>
              <a:ext uri="{FF2B5EF4-FFF2-40B4-BE49-F238E27FC236}">
                <a16:creationId xmlns:a16="http://schemas.microsoft.com/office/drawing/2014/main" id="{ADCA37BE-DB6B-3C42-99F0-5BCF138514BB}"/>
              </a:ext>
            </a:extLst>
          </p:cNvPr>
          <p:cNvPicPr>
            <a:picLocks noChangeAspect="1"/>
          </p:cNvPicPr>
          <p:nvPr/>
        </p:nvPicPr>
        <p:blipFill>
          <a:blip r:embed="rId3"/>
          <a:stretch>
            <a:fillRect/>
          </a:stretch>
        </p:blipFill>
        <p:spPr>
          <a:xfrm>
            <a:off x="9753600" y="1788319"/>
            <a:ext cx="1752600" cy="3054036"/>
          </a:xfrm>
          <a:prstGeom prst="rect">
            <a:avLst/>
          </a:prstGeom>
        </p:spPr>
      </p:pic>
      <p:pic>
        <p:nvPicPr>
          <p:cNvPr id="6" name="Picture 5" descr="Parent/Child, Superclass/Subclass, Base class/Derived class are all synonyms&#10;"/>
          <p:cNvPicPr>
            <a:picLocks noChangeAspect="1"/>
          </p:cNvPicPr>
          <p:nvPr/>
        </p:nvPicPr>
        <p:blipFill>
          <a:blip r:embed="rId4"/>
          <a:stretch>
            <a:fillRect/>
          </a:stretch>
        </p:blipFill>
        <p:spPr>
          <a:xfrm>
            <a:off x="2790065" y="4125021"/>
            <a:ext cx="5151566" cy="2231329"/>
          </a:xfrm>
          <a:prstGeom prst="rect">
            <a:avLst/>
          </a:prstGeom>
        </p:spPr>
      </p:pic>
    </p:spTree>
    <p:extLst>
      <p:ext uri="{BB962C8B-B14F-4D97-AF65-F5344CB8AC3E}">
        <p14:creationId xmlns:p14="http://schemas.microsoft.com/office/powerpoint/2010/main" val="58746344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Sale.cpp</a:t>
            </a:r>
          </a:p>
        </p:txBody>
      </p:sp>
      <p:sp>
        <p:nvSpPr>
          <p:cNvPr id="3" name="Content Placeholder 2"/>
          <p:cNvSpPr>
            <a:spLocks noGrp="1"/>
          </p:cNvSpPr>
          <p:nvPr>
            <p:ph idx="1"/>
          </p:nvPr>
        </p:nvSpPr>
        <p:spPr>
          <a:xfrm>
            <a:off x="838200" y="1447800"/>
            <a:ext cx="10515600" cy="4729163"/>
          </a:xfrm>
        </p:spPr>
        <p:txBody>
          <a:bodyPr>
            <a:noAutofit/>
          </a:bodyPr>
          <a:lstStyle/>
          <a:p>
            <a:pPr marL="0" indent="0">
              <a:lnSpc>
                <a:spcPct val="100000"/>
              </a:lnSpc>
              <a:spcBef>
                <a:spcPts val="0"/>
              </a:spcBef>
              <a:buNone/>
            </a:pPr>
            <a:r>
              <a:rPr lang="en-US" sz="1900" dirty="0">
                <a:latin typeface="Consolas" panose="020B0609020204030204" pitchFamily="49" charset="0"/>
              </a:rPr>
              <a:t>#include "</a:t>
            </a:r>
            <a:r>
              <a:rPr lang="en-US" sz="1900" dirty="0" err="1">
                <a:latin typeface="Consolas" panose="020B0609020204030204" pitchFamily="49" charset="0"/>
              </a:rPr>
              <a:t>sale.h</a:t>
            </a:r>
            <a:r>
              <a:rPr lang="en-US" sz="1900" dirty="0">
                <a:latin typeface="Consolas" panose="020B0609020204030204" pitchFamily="49" charset="0"/>
              </a:rPr>
              <a:t>"</a:t>
            </a:r>
          </a:p>
          <a:p>
            <a:pPr marL="0" indent="0">
              <a:lnSpc>
                <a:spcPct val="100000"/>
              </a:lnSpc>
              <a:spcBef>
                <a:spcPts val="0"/>
              </a:spcBef>
              <a:buNone/>
            </a:pPr>
            <a:endParaRPr lang="en-US" sz="1900" dirty="0">
              <a:latin typeface="Consolas" panose="020B0609020204030204" pitchFamily="49" charset="0"/>
            </a:endParaRPr>
          </a:p>
          <a:p>
            <a:pPr marL="0" indent="0">
              <a:lnSpc>
                <a:spcPct val="100000"/>
              </a:lnSpc>
              <a:spcBef>
                <a:spcPts val="0"/>
              </a:spcBef>
              <a:buNone/>
            </a:pPr>
            <a:r>
              <a:rPr lang="en-US" sz="1900" dirty="0">
                <a:latin typeface="Consolas" panose="020B0609020204030204" pitchFamily="49" charset="0"/>
              </a:rPr>
              <a:t>    Sale::Sale() </a:t>
            </a:r>
          </a:p>
          <a:p>
            <a:pPr marL="0" indent="0">
              <a:lnSpc>
                <a:spcPct val="100000"/>
              </a:lnSpc>
              <a:spcBef>
                <a:spcPts val="0"/>
              </a:spcBef>
              <a:buNone/>
            </a:pPr>
            <a:r>
              <a:rPr lang="en-US" sz="1900" dirty="0">
                <a:latin typeface="Consolas" panose="020B0609020204030204" pitchFamily="49" charset="0"/>
              </a:rPr>
              <a:t>    { price = 0.0;}</a:t>
            </a:r>
          </a:p>
          <a:p>
            <a:pPr marL="0" indent="0">
              <a:lnSpc>
                <a:spcPct val="100000"/>
              </a:lnSpc>
              <a:spcBef>
                <a:spcPts val="0"/>
              </a:spcBef>
              <a:buNone/>
            </a:pPr>
            <a:endParaRPr lang="en-US" sz="1900" dirty="0">
              <a:latin typeface="Consolas" panose="020B0609020204030204" pitchFamily="49" charset="0"/>
            </a:endParaRPr>
          </a:p>
          <a:p>
            <a:pPr marL="0" indent="0">
              <a:lnSpc>
                <a:spcPct val="100000"/>
              </a:lnSpc>
              <a:spcBef>
                <a:spcPts val="0"/>
              </a:spcBef>
              <a:buNone/>
            </a:pPr>
            <a:r>
              <a:rPr lang="en-US" sz="1900" dirty="0">
                <a:latin typeface="Consolas" panose="020B0609020204030204" pitchFamily="49" charset="0"/>
              </a:rPr>
              <a:t>    Sale::Sale(double </a:t>
            </a:r>
            <a:r>
              <a:rPr lang="en-US" sz="1900" dirty="0" err="1">
                <a:latin typeface="Consolas" panose="020B0609020204030204" pitchFamily="49" charset="0"/>
              </a:rPr>
              <a:t>thePrice</a:t>
            </a:r>
            <a:r>
              <a:rPr lang="en-US" sz="1900" dirty="0">
                <a:latin typeface="Consolas" panose="020B0609020204030204" pitchFamily="49" charset="0"/>
              </a:rPr>
              <a:t>) </a:t>
            </a:r>
          </a:p>
          <a:p>
            <a:pPr marL="0" indent="0">
              <a:lnSpc>
                <a:spcPct val="100000"/>
              </a:lnSpc>
              <a:spcBef>
                <a:spcPts val="0"/>
              </a:spcBef>
              <a:buNone/>
            </a:pPr>
            <a:r>
              <a:rPr lang="en-US" sz="1900" dirty="0">
                <a:latin typeface="Consolas" panose="020B0609020204030204" pitchFamily="49" charset="0"/>
              </a:rPr>
              <a:t>    { price = </a:t>
            </a:r>
            <a:r>
              <a:rPr lang="en-US" sz="1900" dirty="0" err="1">
                <a:latin typeface="Consolas" panose="020B0609020204030204" pitchFamily="49" charset="0"/>
              </a:rPr>
              <a:t>thePrice</a:t>
            </a:r>
            <a:r>
              <a:rPr lang="en-US" sz="1900" dirty="0">
                <a:latin typeface="Consolas" panose="020B0609020204030204" pitchFamily="49" charset="0"/>
              </a:rPr>
              <a:t>; }</a:t>
            </a:r>
          </a:p>
          <a:p>
            <a:pPr marL="0" indent="0">
              <a:lnSpc>
                <a:spcPct val="100000"/>
              </a:lnSpc>
              <a:spcBef>
                <a:spcPts val="0"/>
              </a:spcBef>
              <a:buNone/>
            </a:pPr>
            <a:endParaRPr lang="en-US" sz="1900" dirty="0">
              <a:latin typeface="Consolas" panose="020B0609020204030204" pitchFamily="49" charset="0"/>
            </a:endParaRPr>
          </a:p>
          <a:p>
            <a:pPr marL="0" indent="0">
              <a:lnSpc>
                <a:spcPct val="100000"/>
              </a:lnSpc>
              <a:spcBef>
                <a:spcPts val="0"/>
              </a:spcBef>
              <a:buNone/>
            </a:pPr>
            <a:r>
              <a:rPr lang="en-US" sz="1900" dirty="0">
                <a:latin typeface="Consolas" panose="020B0609020204030204" pitchFamily="49" charset="0"/>
              </a:rPr>
              <a:t>    double Sale::bill() </a:t>
            </a:r>
            <a:r>
              <a:rPr lang="en-US" sz="1900" dirty="0" err="1">
                <a:latin typeface="Consolas" panose="020B0609020204030204" pitchFamily="49" charset="0"/>
              </a:rPr>
              <a:t>const</a:t>
            </a:r>
            <a:r>
              <a:rPr lang="en-US" sz="1900" dirty="0">
                <a:latin typeface="Consolas" panose="020B0609020204030204" pitchFamily="49" charset="0"/>
              </a:rPr>
              <a:t> </a:t>
            </a:r>
          </a:p>
          <a:p>
            <a:pPr marL="0" indent="0">
              <a:lnSpc>
                <a:spcPct val="100000"/>
              </a:lnSpc>
              <a:spcBef>
                <a:spcPts val="0"/>
              </a:spcBef>
              <a:buNone/>
            </a:pPr>
            <a:r>
              <a:rPr lang="en-US" sz="1900" dirty="0">
                <a:latin typeface="Consolas" panose="020B0609020204030204" pitchFamily="49" charset="0"/>
              </a:rPr>
              <a:t>    { return price; }</a:t>
            </a:r>
          </a:p>
          <a:p>
            <a:pPr marL="0" indent="0">
              <a:lnSpc>
                <a:spcPct val="100000"/>
              </a:lnSpc>
              <a:spcBef>
                <a:spcPts val="0"/>
              </a:spcBef>
              <a:buNone/>
            </a:pPr>
            <a:endParaRPr lang="en-US" sz="1900" dirty="0">
              <a:latin typeface="Consolas" panose="020B0609020204030204" pitchFamily="49" charset="0"/>
            </a:endParaRPr>
          </a:p>
          <a:p>
            <a:pPr marL="0" indent="0">
              <a:lnSpc>
                <a:spcPct val="100000"/>
              </a:lnSpc>
              <a:spcBef>
                <a:spcPts val="0"/>
              </a:spcBef>
              <a:buNone/>
            </a:pPr>
            <a:r>
              <a:rPr lang="en-US" sz="1900" dirty="0">
                <a:latin typeface="Consolas" panose="020B0609020204030204" pitchFamily="49" charset="0"/>
              </a:rPr>
              <a:t>    double Sale::savings(</a:t>
            </a:r>
            <a:r>
              <a:rPr lang="en-US" sz="1900" dirty="0" err="1">
                <a:latin typeface="Consolas" panose="020B0609020204030204" pitchFamily="49" charset="0"/>
              </a:rPr>
              <a:t>const</a:t>
            </a:r>
            <a:r>
              <a:rPr lang="en-US" sz="1900" dirty="0">
                <a:latin typeface="Consolas" panose="020B0609020204030204" pitchFamily="49" charset="0"/>
              </a:rPr>
              <a:t> Sale&amp; other) </a:t>
            </a:r>
            <a:r>
              <a:rPr lang="en-US" sz="1900" dirty="0" err="1">
                <a:latin typeface="Consolas" panose="020B0609020204030204" pitchFamily="49" charset="0"/>
              </a:rPr>
              <a:t>const</a:t>
            </a:r>
            <a:endParaRPr lang="en-US" sz="1900" dirty="0">
              <a:latin typeface="Consolas" panose="020B0609020204030204" pitchFamily="49" charset="0"/>
            </a:endParaRPr>
          </a:p>
          <a:p>
            <a:pPr marL="0" indent="0">
              <a:lnSpc>
                <a:spcPct val="100000"/>
              </a:lnSpc>
              <a:spcBef>
                <a:spcPts val="0"/>
              </a:spcBef>
              <a:buNone/>
            </a:pPr>
            <a:r>
              <a:rPr lang="en-US" sz="1900" dirty="0">
                <a:latin typeface="Consolas" panose="020B0609020204030204" pitchFamily="49" charset="0"/>
              </a:rPr>
              <a:t>    { return ( bill() - </a:t>
            </a:r>
            <a:r>
              <a:rPr lang="en-US" sz="1900" dirty="0" err="1">
                <a:latin typeface="Consolas" panose="020B0609020204030204" pitchFamily="49" charset="0"/>
              </a:rPr>
              <a:t>other.bill</a:t>
            </a:r>
            <a:r>
              <a:rPr lang="en-US" sz="1900" dirty="0">
                <a:latin typeface="Consolas" panose="020B0609020204030204" pitchFamily="49" charset="0"/>
              </a:rPr>
              <a:t>() ); }</a:t>
            </a:r>
          </a:p>
          <a:p>
            <a:pPr marL="0" indent="0">
              <a:lnSpc>
                <a:spcPct val="100000"/>
              </a:lnSpc>
              <a:spcBef>
                <a:spcPts val="0"/>
              </a:spcBef>
              <a:buNone/>
            </a:pPr>
            <a:endParaRPr lang="en-US" sz="1900" dirty="0">
              <a:latin typeface="Consolas" panose="020B0609020204030204" pitchFamily="49" charset="0"/>
            </a:endParaRPr>
          </a:p>
          <a:p>
            <a:pPr marL="0" indent="0">
              <a:lnSpc>
                <a:spcPct val="100000"/>
              </a:lnSpc>
              <a:spcBef>
                <a:spcPts val="0"/>
              </a:spcBef>
              <a:buNone/>
            </a:pPr>
            <a:r>
              <a:rPr lang="en-US" sz="1900" dirty="0">
                <a:latin typeface="Consolas" panose="020B0609020204030204" pitchFamily="49" charset="0"/>
              </a:rPr>
              <a:t>    bool operator &lt; (</a:t>
            </a:r>
            <a:r>
              <a:rPr lang="en-US" sz="1900" dirty="0" err="1">
                <a:latin typeface="Consolas" panose="020B0609020204030204" pitchFamily="49" charset="0"/>
              </a:rPr>
              <a:t>const</a:t>
            </a:r>
            <a:r>
              <a:rPr lang="en-US" sz="1900" dirty="0">
                <a:latin typeface="Consolas" panose="020B0609020204030204" pitchFamily="49" charset="0"/>
              </a:rPr>
              <a:t> Sale&amp; first, </a:t>
            </a:r>
            <a:r>
              <a:rPr lang="en-US" sz="1900" dirty="0" err="1">
                <a:latin typeface="Consolas" panose="020B0609020204030204" pitchFamily="49" charset="0"/>
              </a:rPr>
              <a:t>const</a:t>
            </a:r>
            <a:r>
              <a:rPr lang="en-US" sz="1900" dirty="0">
                <a:latin typeface="Consolas" panose="020B0609020204030204" pitchFamily="49" charset="0"/>
              </a:rPr>
              <a:t> Sale&amp; second)</a:t>
            </a:r>
          </a:p>
          <a:p>
            <a:pPr marL="0" indent="0">
              <a:lnSpc>
                <a:spcPct val="100000"/>
              </a:lnSpc>
              <a:spcBef>
                <a:spcPts val="0"/>
              </a:spcBef>
              <a:buNone/>
            </a:pPr>
            <a:r>
              <a:rPr lang="en-US" sz="1900" dirty="0">
                <a:latin typeface="Consolas" panose="020B0609020204030204" pitchFamily="49" charset="0"/>
              </a:rPr>
              <a:t>    { return (</a:t>
            </a:r>
            <a:r>
              <a:rPr lang="en-US" sz="1900" dirty="0" err="1">
                <a:latin typeface="Consolas" panose="020B0609020204030204" pitchFamily="49" charset="0"/>
              </a:rPr>
              <a:t>first.bill</a:t>
            </a:r>
            <a:r>
              <a:rPr lang="en-US" sz="1900" dirty="0">
                <a:latin typeface="Consolas" panose="020B0609020204030204" pitchFamily="49" charset="0"/>
              </a:rPr>
              <a:t>() &lt; </a:t>
            </a:r>
            <a:r>
              <a:rPr lang="en-US" sz="1900" dirty="0" err="1">
                <a:latin typeface="Consolas" panose="020B0609020204030204" pitchFamily="49" charset="0"/>
              </a:rPr>
              <a:t>second.bill</a:t>
            </a:r>
            <a:r>
              <a:rPr lang="en-US" sz="1900" dirty="0">
                <a:latin typeface="Consolas" panose="020B0609020204030204" pitchFamily="49" charset="0"/>
              </a:rPr>
              <a:t>()); }</a:t>
            </a:r>
          </a:p>
        </p:txBody>
      </p:sp>
    </p:spTree>
    <p:extLst>
      <p:ext uri="{BB962C8B-B14F-4D97-AF65-F5344CB8AC3E}">
        <p14:creationId xmlns:p14="http://schemas.microsoft.com/office/powerpoint/2010/main" val="35436513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en-US"/>
              <a:t>Virtual Function bill</a:t>
            </a:r>
          </a:p>
        </p:txBody>
      </p:sp>
      <p:sp>
        <p:nvSpPr>
          <p:cNvPr id="92163" name="Rectangle 3"/>
          <p:cNvSpPr>
            <a:spLocks noGrp="1" noChangeArrowheads="1"/>
          </p:cNvSpPr>
          <p:nvPr>
            <p:ph idx="1"/>
          </p:nvPr>
        </p:nvSpPr>
        <p:spPr/>
        <p:txBody>
          <a:bodyPr>
            <a:normAutofit lnSpcReduction="10000"/>
          </a:bodyPr>
          <a:lstStyle/>
          <a:p>
            <a:pPr eaLnBrk="1" hangingPunct="1"/>
            <a:r>
              <a:rPr lang="en-US" altLang="en-US" sz="3600" dirty="0"/>
              <a:t>Because function bill()  is virtual in class Sale, function savings() and operator &lt;, defined only in the base class, can in turn use a version of bill() found in a derived class</a:t>
            </a:r>
          </a:p>
          <a:p>
            <a:pPr lvl="1" eaLnBrk="1" hangingPunct="1"/>
            <a:r>
              <a:rPr lang="en-US" altLang="en-US" sz="3200" dirty="0"/>
              <a:t>When a </a:t>
            </a:r>
            <a:r>
              <a:rPr lang="en-US" altLang="en-US" sz="3200" dirty="0" err="1"/>
              <a:t>DiscountSale</a:t>
            </a:r>
            <a:r>
              <a:rPr lang="en-US" altLang="en-US" sz="3200" dirty="0"/>
              <a:t> object calls its savings() function, defined only in the base class,  function savings() calls function bill()</a:t>
            </a:r>
          </a:p>
          <a:p>
            <a:pPr lvl="1" eaLnBrk="1" hangingPunct="1"/>
            <a:r>
              <a:rPr lang="en-US" altLang="en-US" sz="3200" dirty="0"/>
              <a:t>Because bill() is a virtual function in class Sale, C++  uses the version of bill() defined in the object that called savings()</a:t>
            </a:r>
          </a:p>
        </p:txBody>
      </p:sp>
    </p:spTree>
    <p:extLst>
      <p:ext uri="{BB962C8B-B14F-4D97-AF65-F5344CB8AC3E}">
        <p14:creationId xmlns:p14="http://schemas.microsoft.com/office/powerpoint/2010/main" val="1040105782"/>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4"/>
          <p:cNvSpPr>
            <a:spLocks noGrp="1" noChangeArrowheads="1"/>
          </p:cNvSpPr>
          <p:nvPr>
            <p:ph type="title"/>
          </p:nvPr>
        </p:nvSpPr>
        <p:spPr/>
        <p:txBody>
          <a:bodyPr/>
          <a:lstStyle/>
          <a:p>
            <a:pPr eaLnBrk="1" hangingPunct="1"/>
            <a:r>
              <a:rPr lang="en-US" altLang="en-US"/>
              <a:t>DiscountSale::bill</a:t>
            </a:r>
          </a:p>
        </p:txBody>
      </p:sp>
      <p:sp>
        <p:nvSpPr>
          <p:cNvPr id="94211" name="Rectangle 5"/>
          <p:cNvSpPr>
            <a:spLocks noGrp="1" noChangeArrowheads="1"/>
          </p:cNvSpPr>
          <p:nvPr>
            <p:ph idx="1"/>
          </p:nvPr>
        </p:nvSpPr>
        <p:spPr>
          <a:xfrm>
            <a:off x="685800" y="1600200"/>
            <a:ext cx="10820400" cy="4572000"/>
          </a:xfrm>
        </p:spPr>
        <p:txBody>
          <a:bodyPr>
            <a:normAutofit fontScale="92500"/>
          </a:bodyPr>
          <a:lstStyle/>
          <a:p>
            <a:pPr eaLnBrk="1" hangingPunct="1"/>
            <a:r>
              <a:rPr lang="en-US" altLang="en-US" sz="3500" dirty="0"/>
              <a:t>Class </a:t>
            </a:r>
            <a:r>
              <a:rPr lang="en-US" altLang="en-US" sz="3500" dirty="0" err="1"/>
              <a:t>DiscountSale</a:t>
            </a:r>
            <a:r>
              <a:rPr lang="en-US" altLang="en-US" sz="3500" dirty="0"/>
              <a:t> has its own version of virtual function bill()</a:t>
            </a:r>
          </a:p>
          <a:p>
            <a:pPr lvl="1" eaLnBrk="1" hangingPunct="1"/>
            <a:r>
              <a:rPr lang="en-US" altLang="en-US" sz="3200" dirty="0"/>
              <a:t>Even though class Sale is already compiled, Sale::savings() and Sale::operator&lt; can still use function bill() from the </a:t>
            </a:r>
            <a:r>
              <a:rPr lang="en-US" altLang="en-US" sz="3200" dirty="0" err="1"/>
              <a:t>DiscountSale</a:t>
            </a:r>
            <a:r>
              <a:rPr lang="en-US" altLang="en-US" sz="3200" dirty="0"/>
              <a:t> class</a:t>
            </a:r>
          </a:p>
          <a:p>
            <a:pPr lvl="1" eaLnBrk="1" hangingPunct="1"/>
            <a:r>
              <a:rPr lang="en-US" altLang="en-US" sz="3200" dirty="0"/>
              <a:t>The keyword </a:t>
            </a:r>
            <a:r>
              <a:rPr lang="en-US" altLang="en-US" sz="3200" b="1" dirty="0"/>
              <a:t>virtual</a:t>
            </a:r>
            <a:r>
              <a:rPr lang="en-US" altLang="en-US" sz="3200" dirty="0"/>
              <a:t> tells C++ to wait until bill() is used in a program to get the implementation of bill() from the calling object</a:t>
            </a:r>
          </a:p>
          <a:p>
            <a:pPr lvl="1" eaLnBrk="1" hangingPunct="1"/>
            <a:r>
              <a:rPr lang="en-US" altLang="en-US" sz="3200" dirty="0" err="1"/>
              <a:t>DiscountSale</a:t>
            </a:r>
            <a:r>
              <a:rPr lang="en-US" altLang="en-US" sz="3200" dirty="0"/>
              <a:t> is defined and used in </a:t>
            </a:r>
          </a:p>
          <a:p>
            <a:pPr lvl="2"/>
            <a:r>
              <a:rPr lang="en-US" altLang="en-US" sz="2800" dirty="0" err="1"/>
              <a:t>Discountsale.h</a:t>
            </a:r>
            <a:endParaRPr lang="en-US" altLang="en-US" sz="2800" dirty="0"/>
          </a:p>
          <a:p>
            <a:pPr lvl="2"/>
            <a:r>
              <a:rPr lang="en-US" altLang="en-US" sz="2800" dirty="0"/>
              <a:t>Discountsale.cpp</a:t>
            </a:r>
          </a:p>
          <a:p>
            <a:pPr lvl="1" eaLnBrk="1" hangingPunct="1"/>
            <a:endParaRPr lang="en-US" altLang="en-US" dirty="0"/>
          </a:p>
        </p:txBody>
      </p:sp>
    </p:spTree>
    <p:extLst>
      <p:ext uri="{BB962C8B-B14F-4D97-AF65-F5344CB8AC3E}">
        <p14:creationId xmlns:p14="http://schemas.microsoft.com/office/powerpoint/2010/main" val="4128871560"/>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latin typeface="Consolas" panose="020B0609020204030204" pitchFamily="49" charset="0"/>
              </a:rPr>
              <a:t> class </a:t>
            </a:r>
            <a:r>
              <a:rPr lang="en-US" dirty="0" err="1">
                <a:latin typeface="Consolas" panose="020B0609020204030204" pitchFamily="49" charset="0"/>
              </a:rPr>
              <a:t>DiscountSale</a:t>
            </a:r>
            <a:r>
              <a:rPr lang="en-US" dirty="0">
                <a:latin typeface="Consolas" panose="020B0609020204030204" pitchFamily="49" charset="0"/>
              </a:rPr>
              <a:t> : public Sale</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public:</a:t>
            </a:r>
          </a:p>
          <a:p>
            <a:pPr marL="0" indent="0">
              <a:buNone/>
            </a:pPr>
            <a:r>
              <a:rPr lang="en-US" dirty="0">
                <a:latin typeface="Consolas" panose="020B0609020204030204" pitchFamily="49" charset="0"/>
              </a:rPr>
              <a:t>        </a:t>
            </a:r>
            <a:r>
              <a:rPr lang="en-US" dirty="0" err="1">
                <a:latin typeface="Consolas" panose="020B0609020204030204" pitchFamily="49" charset="0"/>
              </a:rPr>
              <a:t>DiscountSale</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DiscountSale</a:t>
            </a:r>
            <a:r>
              <a:rPr lang="en-US" dirty="0">
                <a:latin typeface="Consolas" panose="020B0609020204030204" pitchFamily="49" charset="0"/>
              </a:rPr>
              <a:t>(double </a:t>
            </a:r>
            <a:r>
              <a:rPr lang="en-US" dirty="0" err="1">
                <a:latin typeface="Consolas" panose="020B0609020204030204" pitchFamily="49" charset="0"/>
              </a:rPr>
              <a:t>thePrice</a:t>
            </a:r>
            <a:r>
              <a:rPr lang="en-US" dirty="0">
                <a:latin typeface="Consolas" panose="020B0609020204030204" pitchFamily="49" charset="0"/>
              </a:rPr>
              <a:t>, double </a:t>
            </a:r>
            <a:r>
              <a:rPr lang="en-US" dirty="0" err="1">
                <a:latin typeface="Consolas" panose="020B0609020204030204" pitchFamily="49" charset="0"/>
              </a:rPr>
              <a:t>theDiscount</a:t>
            </a:r>
            <a:r>
              <a:rPr lang="en-US" dirty="0">
                <a:latin typeface="Consolas" panose="020B0609020204030204" pitchFamily="49" charset="0"/>
              </a:rPr>
              <a:t>);</a:t>
            </a:r>
          </a:p>
          <a:p>
            <a:pPr marL="0" indent="0">
              <a:buNone/>
            </a:pPr>
            <a:r>
              <a:rPr lang="en-US" dirty="0">
                <a:latin typeface="Consolas" panose="020B0609020204030204" pitchFamily="49" charset="0"/>
              </a:rPr>
              <a:t>        //Discount is expressed as a percent of the price.</a:t>
            </a:r>
          </a:p>
          <a:p>
            <a:pPr marL="0" indent="0">
              <a:buNone/>
            </a:pPr>
            <a:r>
              <a:rPr lang="en-US" dirty="0">
                <a:latin typeface="Consolas" panose="020B0609020204030204" pitchFamily="49" charset="0"/>
              </a:rPr>
              <a:t>        virtual double bill() </a:t>
            </a:r>
            <a:r>
              <a:rPr lang="en-US" dirty="0" err="1">
                <a:latin typeface="Consolas" panose="020B0609020204030204" pitchFamily="49" charset="0"/>
              </a:rPr>
              <a:t>const</a:t>
            </a:r>
            <a:r>
              <a:rPr lang="en-US" dirty="0">
                <a:latin typeface="Consolas" panose="020B0609020204030204" pitchFamily="49" charset="0"/>
              </a:rPr>
              <a:t>;</a:t>
            </a:r>
          </a:p>
          <a:p>
            <a:pPr marL="0" indent="0">
              <a:buNone/>
            </a:pPr>
            <a:r>
              <a:rPr lang="en-US" dirty="0">
                <a:latin typeface="Consolas" panose="020B0609020204030204" pitchFamily="49" charset="0"/>
              </a:rPr>
              <a:t>    protected:</a:t>
            </a:r>
          </a:p>
          <a:p>
            <a:pPr marL="0" indent="0">
              <a:buNone/>
            </a:pPr>
            <a:r>
              <a:rPr lang="en-US" dirty="0">
                <a:latin typeface="Consolas" panose="020B0609020204030204" pitchFamily="49" charset="0"/>
              </a:rPr>
              <a:t>        double discount;</a:t>
            </a:r>
          </a:p>
          <a:p>
            <a:pPr marL="0" indent="0">
              <a:buNone/>
            </a:pPr>
            <a:r>
              <a:rPr lang="en-US" dirty="0">
                <a:latin typeface="Consolas" panose="020B0609020204030204" pitchFamily="49" charset="0"/>
              </a:rPr>
              <a:t>    };</a:t>
            </a:r>
          </a:p>
        </p:txBody>
      </p:sp>
    </p:spTree>
    <p:extLst>
      <p:ext uri="{BB962C8B-B14F-4D97-AF65-F5344CB8AC3E}">
        <p14:creationId xmlns:p14="http://schemas.microsoft.com/office/powerpoint/2010/main" val="69850024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Autofit/>
          </a:bodyPr>
          <a:lstStyle/>
          <a:p>
            <a:pPr marL="0" indent="0">
              <a:lnSpc>
                <a:spcPct val="100000"/>
              </a:lnSpc>
              <a:spcBef>
                <a:spcPts val="0"/>
              </a:spcBef>
              <a:buNone/>
            </a:pPr>
            <a:r>
              <a:rPr lang="en-US" sz="2200" dirty="0">
                <a:latin typeface="Consolas" panose="020B0609020204030204" pitchFamily="49" charset="0"/>
              </a:rPr>
              <a:t>    </a:t>
            </a:r>
            <a:r>
              <a:rPr lang="en-US" sz="2200" dirty="0" err="1">
                <a:latin typeface="Consolas" panose="020B0609020204030204" pitchFamily="49" charset="0"/>
              </a:rPr>
              <a:t>DiscountSale</a:t>
            </a:r>
            <a:r>
              <a:rPr lang="en-US" sz="2200" dirty="0">
                <a:latin typeface="Consolas" panose="020B0609020204030204" pitchFamily="49" charset="0"/>
              </a:rPr>
              <a:t>::</a:t>
            </a:r>
            <a:r>
              <a:rPr lang="en-US" sz="2200" dirty="0" err="1">
                <a:latin typeface="Consolas" panose="020B0609020204030204" pitchFamily="49" charset="0"/>
              </a:rPr>
              <a:t>DiscountSale</a:t>
            </a:r>
            <a:r>
              <a:rPr lang="en-US" sz="2200" dirty="0">
                <a:latin typeface="Consolas" panose="020B0609020204030204" pitchFamily="49" charset="0"/>
              </a:rPr>
              <a:t>() : Sale(), discount(0)</a:t>
            </a:r>
          </a:p>
          <a:p>
            <a:pPr marL="0" indent="0">
              <a:lnSpc>
                <a:spcPct val="100000"/>
              </a:lnSpc>
              <a:spcBef>
                <a:spcPts val="0"/>
              </a:spcBef>
              <a:buNone/>
            </a:pPr>
            <a:r>
              <a:rPr lang="en-US" sz="2200" dirty="0">
                <a:latin typeface="Consolas" panose="020B0609020204030204" pitchFamily="49" charset="0"/>
              </a:rPr>
              <a:t>    {}</a:t>
            </a:r>
          </a:p>
          <a:p>
            <a:pPr marL="0" indent="0">
              <a:lnSpc>
                <a:spcPct val="100000"/>
              </a:lnSpc>
              <a:spcBef>
                <a:spcPts val="0"/>
              </a:spcBef>
              <a:buNone/>
            </a:pPr>
            <a:endParaRPr lang="en-US" sz="2200" dirty="0">
              <a:latin typeface="Consolas" panose="020B0609020204030204" pitchFamily="49" charset="0"/>
            </a:endParaRPr>
          </a:p>
          <a:p>
            <a:pPr marL="0" indent="0">
              <a:lnSpc>
                <a:spcPct val="100000"/>
              </a:lnSpc>
              <a:spcBef>
                <a:spcPts val="0"/>
              </a:spcBef>
              <a:buNone/>
            </a:pPr>
            <a:r>
              <a:rPr lang="en-US" sz="2200" dirty="0">
                <a:latin typeface="Consolas" panose="020B0609020204030204" pitchFamily="49" charset="0"/>
              </a:rPr>
              <a:t>    </a:t>
            </a:r>
            <a:r>
              <a:rPr lang="en-US" sz="2200" dirty="0" err="1">
                <a:latin typeface="Consolas" panose="020B0609020204030204" pitchFamily="49" charset="0"/>
              </a:rPr>
              <a:t>DiscountSale</a:t>
            </a:r>
            <a:r>
              <a:rPr lang="en-US" sz="2200" dirty="0">
                <a:latin typeface="Consolas" panose="020B0609020204030204" pitchFamily="49" charset="0"/>
              </a:rPr>
              <a:t>::</a:t>
            </a:r>
            <a:r>
              <a:rPr lang="en-US" sz="2200" dirty="0" err="1">
                <a:latin typeface="Consolas" panose="020B0609020204030204" pitchFamily="49" charset="0"/>
              </a:rPr>
              <a:t>DiscountSale</a:t>
            </a:r>
            <a:r>
              <a:rPr lang="en-US" sz="2200" dirty="0">
                <a:latin typeface="Consolas" panose="020B0609020204030204" pitchFamily="49" charset="0"/>
              </a:rPr>
              <a:t>(double </a:t>
            </a:r>
            <a:r>
              <a:rPr lang="en-US" sz="2200" dirty="0" err="1">
                <a:latin typeface="Consolas" panose="020B0609020204030204" pitchFamily="49" charset="0"/>
              </a:rPr>
              <a:t>thePrice</a:t>
            </a:r>
            <a:r>
              <a:rPr lang="en-US" sz="2200" dirty="0">
                <a:latin typeface="Consolas" panose="020B0609020204030204" pitchFamily="49" charset="0"/>
              </a:rPr>
              <a:t>, double </a:t>
            </a:r>
            <a:r>
              <a:rPr lang="en-US" sz="2200" dirty="0" err="1">
                <a:latin typeface="Consolas" panose="020B0609020204030204" pitchFamily="49" charset="0"/>
              </a:rPr>
              <a:t>theDiscount</a:t>
            </a:r>
            <a:r>
              <a:rPr lang="en-US" sz="2200" dirty="0">
                <a:latin typeface="Consolas" panose="020B0609020204030204" pitchFamily="49" charset="0"/>
              </a:rPr>
              <a:t>)</a:t>
            </a:r>
          </a:p>
          <a:p>
            <a:pPr marL="0" indent="0">
              <a:lnSpc>
                <a:spcPct val="100000"/>
              </a:lnSpc>
              <a:spcBef>
                <a:spcPts val="0"/>
              </a:spcBef>
              <a:buNone/>
            </a:pPr>
            <a:r>
              <a:rPr lang="en-US" sz="2200" dirty="0">
                <a:latin typeface="Consolas" panose="020B0609020204030204" pitchFamily="49" charset="0"/>
              </a:rPr>
              <a:t>              : Sale(</a:t>
            </a:r>
            <a:r>
              <a:rPr lang="en-US" sz="2200" dirty="0" err="1">
                <a:latin typeface="Consolas" panose="020B0609020204030204" pitchFamily="49" charset="0"/>
              </a:rPr>
              <a:t>thePrice</a:t>
            </a:r>
            <a:r>
              <a:rPr lang="en-US" sz="2200" dirty="0">
                <a:latin typeface="Consolas" panose="020B0609020204030204" pitchFamily="49" charset="0"/>
              </a:rPr>
              <a:t>), discount(</a:t>
            </a:r>
            <a:r>
              <a:rPr lang="en-US" sz="2200" dirty="0" err="1">
                <a:latin typeface="Consolas" panose="020B0609020204030204" pitchFamily="49" charset="0"/>
              </a:rPr>
              <a:t>theDiscount</a:t>
            </a:r>
            <a:r>
              <a:rPr lang="en-US" sz="2200" dirty="0">
                <a:latin typeface="Consolas" panose="020B0609020204030204" pitchFamily="49" charset="0"/>
              </a:rPr>
              <a:t>)</a:t>
            </a:r>
          </a:p>
          <a:p>
            <a:pPr marL="0" indent="0">
              <a:lnSpc>
                <a:spcPct val="100000"/>
              </a:lnSpc>
              <a:spcBef>
                <a:spcPts val="0"/>
              </a:spcBef>
              <a:buNone/>
            </a:pPr>
            <a:r>
              <a:rPr lang="en-US" sz="2200" dirty="0">
                <a:latin typeface="Consolas" panose="020B0609020204030204" pitchFamily="49" charset="0"/>
              </a:rPr>
              <a:t>    {}</a:t>
            </a:r>
          </a:p>
          <a:p>
            <a:pPr marL="0" indent="0">
              <a:lnSpc>
                <a:spcPct val="100000"/>
              </a:lnSpc>
              <a:spcBef>
                <a:spcPts val="0"/>
              </a:spcBef>
              <a:buNone/>
            </a:pPr>
            <a:endParaRPr lang="en-US" sz="2200" dirty="0">
              <a:latin typeface="Consolas" panose="020B0609020204030204" pitchFamily="49" charset="0"/>
            </a:endParaRPr>
          </a:p>
          <a:p>
            <a:pPr marL="0" indent="0">
              <a:lnSpc>
                <a:spcPct val="100000"/>
              </a:lnSpc>
              <a:spcBef>
                <a:spcPts val="0"/>
              </a:spcBef>
              <a:buNone/>
            </a:pPr>
            <a:r>
              <a:rPr lang="en-US" sz="2200" dirty="0">
                <a:latin typeface="Consolas" panose="020B0609020204030204" pitchFamily="49" charset="0"/>
              </a:rPr>
              <a:t>    double </a:t>
            </a:r>
            <a:r>
              <a:rPr lang="en-US" sz="2200" dirty="0" err="1">
                <a:latin typeface="Consolas" panose="020B0609020204030204" pitchFamily="49" charset="0"/>
              </a:rPr>
              <a:t>DiscountSale</a:t>
            </a:r>
            <a:r>
              <a:rPr lang="en-US" sz="2200" dirty="0">
                <a:latin typeface="Consolas" panose="020B0609020204030204" pitchFamily="49" charset="0"/>
              </a:rPr>
              <a:t>::bill() </a:t>
            </a:r>
            <a:r>
              <a:rPr lang="en-US" sz="2200" dirty="0" err="1">
                <a:latin typeface="Consolas" panose="020B0609020204030204" pitchFamily="49" charset="0"/>
              </a:rPr>
              <a:t>const</a:t>
            </a:r>
            <a:endParaRPr lang="en-US" sz="2200" dirty="0">
              <a:latin typeface="Consolas" panose="020B0609020204030204" pitchFamily="49" charset="0"/>
            </a:endParaRPr>
          </a:p>
          <a:p>
            <a:pPr marL="0" indent="0">
              <a:lnSpc>
                <a:spcPct val="100000"/>
              </a:lnSpc>
              <a:spcBef>
                <a:spcPts val="0"/>
              </a:spcBef>
              <a:buNone/>
            </a:pPr>
            <a:r>
              <a:rPr lang="en-US" sz="2200" dirty="0">
                <a:latin typeface="Consolas" panose="020B0609020204030204" pitchFamily="49" charset="0"/>
              </a:rPr>
              <a:t>    {</a:t>
            </a:r>
          </a:p>
          <a:p>
            <a:pPr marL="0" indent="0">
              <a:lnSpc>
                <a:spcPct val="100000"/>
              </a:lnSpc>
              <a:spcBef>
                <a:spcPts val="0"/>
              </a:spcBef>
              <a:buNone/>
            </a:pPr>
            <a:r>
              <a:rPr lang="en-US" sz="2200" dirty="0">
                <a:latin typeface="Consolas" panose="020B0609020204030204" pitchFamily="49" charset="0"/>
              </a:rPr>
              <a:t>        double fraction = discount/100;</a:t>
            </a:r>
          </a:p>
          <a:p>
            <a:pPr marL="0" indent="0">
              <a:lnSpc>
                <a:spcPct val="100000"/>
              </a:lnSpc>
              <a:spcBef>
                <a:spcPts val="0"/>
              </a:spcBef>
              <a:buNone/>
            </a:pPr>
            <a:r>
              <a:rPr lang="en-US" sz="2200" dirty="0">
                <a:latin typeface="Consolas" panose="020B0609020204030204" pitchFamily="49" charset="0"/>
              </a:rPr>
              <a:t>        return (1 - fraction)*price;</a:t>
            </a:r>
          </a:p>
          <a:p>
            <a:pPr marL="0" indent="0">
              <a:lnSpc>
                <a:spcPct val="100000"/>
              </a:lnSpc>
              <a:spcBef>
                <a:spcPts val="0"/>
              </a:spcBef>
              <a:buNone/>
            </a:pPr>
            <a:r>
              <a:rPr lang="en-US" sz="2200" dirty="0">
                <a:latin typeface="Consolas" panose="020B0609020204030204" pitchFamily="49" charset="0"/>
              </a:rPr>
              <a:t>    }</a:t>
            </a:r>
          </a:p>
        </p:txBody>
      </p:sp>
    </p:spTree>
    <p:extLst>
      <p:ext uri="{BB962C8B-B14F-4D97-AF65-F5344CB8AC3E}">
        <p14:creationId xmlns:p14="http://schemas.microsoft.com/office/powerpoint/2010/main" val="289630959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1825625"/>
            <a:ext cx="10744200" cy="4351338"/>
          </a:xfrm>
        </p:spPr>
        <p:txBody>
          <a:bodyPr>
            <a:noAutofit/>
          </a:bodyPr>
          <a:lstStyle/>
          <a:p>
            <a:pPr marL="0" indent="0">
              <a:spcBef>
                <a:spcPts val="0"/>
              </a:spcBef>
              <a:buNone/>
            </a:pPr>
            <a:r>
              <a:rPr lang="en-US" sz="2000" dirty="0" err="1">
                <a:latin typeface="Consolas" panose="020B0609020204030204" pitchFamily="49" charset="0"/>
              </a:rPr>
              <a:t>int</a:t>
            </a:r>
            <a:r>
              <a:rPr lang="en-US" sz="2000" dirty="0">
                <a:latin typeface="Consolas" panose="020B0609020204030204" pitchFamily="49" charset="0"/>
              </a:rPr>
              <a:t> main()</a:t>
            </a:r>
          </a:p>
          <a:p>
            <a:pPr marL="0" indent="0">
              <a:spcBef>
                <a:spcPts val="0"/>
              </a:spcBef>
              <a:buNone/>
            </a:pPr>
            <a:r>
              <a:rPr lang="en-US" sz="2000" dirty="0">
                <a:latin typeface="Consolas" panose="020B0609020204030204" pitchFamily="49" charset="0"/>
              </a:rPr>
              <a:t>{</a:t>
            </a:r>
          </a:p>
          <a:p>
            <a:pPr marL="0" indent="0">
              <a:spcBef>
                <a:spcPts val="0"/>
              </a:spcBef>
              <a:buNone/>
            </a:pPr>
            <a:r>
              <a:rPr lang="en-US" sz="2000" dirty="0">
                <a:latin typeface="Consolas" panose="020B0609020204030204" pitchFamily="49" charset="0"/>
              </a:rPr>
              <a:t>    Sale simple(10.00);   //One item at $10.00.</a:t>
            </a:r>
          </a:p>
          <a:p>
            <a:pPr marL="0" indent="0">
              <a:spcBef>
                <a:spcPts val="0"/>
              </a:spcBef>
              <a:buNone/>
            </a:pPr>
            <a:r>
              <a:rPr lang="en-US" sz="2000" dirty="0">
                <a:latin typeface="Consolas" panose="020B0609020204030204" pitchFamily="49" charset="0"/>
              </a:rPr>
              <a:t>    </a:t>
            </a:r>
            <a:r>
              <a:rPr lang="en-US" sz="2000" dirty="0" err="1">
                <a:latin typeface="Consolas" panose="020B0609020204030204" pitchFamily="49" charset="0"/>
              </a:rPr>
              <a:t>DiscountSale</a:t>
            </a:r>
            <a:r>
              <a:rPr lang="en-US" sz="2000" dirty="0">
                <a:latin typeface="Consolas" panose="020B0609020204030204" pitchFamily="49" charset="0"/>
              </a:rPr>
              <a:t> discount(11.00, 10); </a:t>
            </a:r>
            <a:r>
              <a:rPr lang="en-US" sz="1800" dirty="0">
                <a:latin typeface="Consolas" panose="020B0609020204030204" pitchFamily="49" charset="0"/>
              </a:rPr>
              <a:t>//One item at $11.00 with a 10% discount.</a:t>
            </a:r>
          </a:p>
          <a:p>
            <a:pPr marL="0" indent="0">
              <a:spcBef>
                <a:spcPts val="0"/>
              </a:spcBef>
              <a:buNone/>
            </a:pPr>
            <a:endParaRPr lang="en-US" sz="2000" dirty="0">
              <a:latin typeface="Consolas" panose="020B0609020204030204" pitchFamily="49" charset="0"/>
            </a:endParaRPr>
          </a:p>
          <a:p>
            <a:pPr marL="0" indent="0">
              <a:spcBef>
                <a:spcPts val="0"/>
              </a:spcBef>
              <a:buNone/>
            </a:pPr>
            <a:r>
              <a:rPr lang="en-US" sz="2000" dirty="0">
                <a:latin typeface="Consolas" panose="020B0609020204030204" pitchFamily="49" charset="0"/>
              </a:rPr>
              <a:t>    </a:t>
            </a:r>
            <a:r>
              <a:rPr lang="en-US" sz="2000" dirty="0" err="1">
                <a:latin typeface="Consolas" panose="020B0609020204030204" pitchFamily="49" charset="0"/>
              </a:rPr>
              <a:t>cout.setf</a:t>
            </a:r>
            <a:r>
              <a:rPr lang="en-US" sz="2000" dirty="0">
                <a:latin typeface="Consolas" panose="020B0609020204030204" pitchFamily="49" charset="0"/>
              </a:rPr>
              <a:t>(</a:t>
            </a:r>
            <a:r>
              <a:rPr lang="en-US" sz="2000" dirty="0" err="1">
                <a:latin typeface="Consolas" panose="020B0609020204030204" pitchFamily="49" charset="0"/>
              </a:rPr>
              <a:t>ios</a:t>
            </a:r>
            <a:r>
              <a:rPr lang="en-US" sz="2000" dirty="0">
                <a:latin typeface="Consolas" panose="020B0609020204030204" pitchFamily="49" charset="0"/>
              </a:rPr>
              <a:t>::fixed); </a:t>
            </a:r>
            <a:r>
              <a:rPr lang="en-US" sz="2000" dirty="0" err="1">
                <a:latin typeface="Consolas" panose="020B0609020204030204" pitchFamily="49" charset="0"/>
              </a:rPr>
              <a:t>cout.setf</a:t>
            </a:r>
            <a:r>
              <a:rPr lang="en-US" sz="2000" dirty="0">
                <a:latin typeface="Consolas" panose="020B0609020204030204" pitchFamily="49" charset="0"/>
              </a:rPr>
              <a:t>(</a:t>
            </a:r>
            <a:r>
              <a:rPr lang="en-US" sz="2000" dirty="0" err="1">
                <a:latin typeface="Consolas" panose="020B0609020204030204" pitchFamily="49" charset="0"/>
              </a:rPr>
              <a:t>ios</a:t>
            </a:r>
            <a:r>
              <a:rPr lang="en-US" sz="2000" dirty="0">
                <a:latin typeface="Consolas" panose="020B0609020204030204" pitchFamily="49" charset="0"/>
              </a:rPr>
              <a:t>::</a:t>
            </a:r>
            <a:r>
              <a:rPr lang="en-US" sz="2000" dirty="0" err="1">
                <a:latin typeface="Consolas" panose="020B0609020204030204" pitchFamily="49" charset="0"/>
              </a:rPr>
              <a:t>showpoint</a:t>
            </a:r>
            <a:r>
              <a:rPr lang="en-US" sz="2000" dirty="0">
                <a:latin typeface="Consolas" panose="020B0609020204030204" pitchFamily="49" charset="0"/>
              </a:rPr>
              <a:t>); </a:t>
            </a:r>
            <a:r>
              <a:rPr lang="en-US" sz="2000" dirty="0" err="1">
                <a:latin typeface="Consolas" panose="020B0609020204030204" pitchFamily="49" charset="0"/>
              </a:rPr>
              <a:t>cout.precision</a:t>
            </a:r>
            <a:r>
              <a:rPr lang="en-US" sz="2000" dirty="0">
                <a:latin typeface="Consolas" panose="020B0609020204030204" pitchFamily="49" charset="0"/>
              </a:rPr>
              <a:t>(2);</a:t>
            </a:r>
          </a:p>
          <a:p>
            <a:pPr marL="0" indent="0">
              <a:spcBef>
                <a:spcPts val="0"/>
              </a:spcBef>
              <a:buNone/>
            </a:pPr>
            <a:endParaRPr lang="en-US" sz="2000" dirty="0">
              <a:latin typeface="Consolas" panose="020B0609020204030204" pitchFamily="49" charset="0"/>
            </a:endParaRPr>
          </a:p>
          <a:p>
            <a:pPr marL="0" indent="0">
              <a:spcBef>
                <a:spcPts val="0"/>
              </a:spcBef>
              <a:buNone/>
            </a:pPr>
            <a:r>
              <a:rPr lang="en-US" sz="2000" dirty="0">
                <a:latin typeface="Consolas" panose="020B0609020204030204" pitchFamily="49" charset="0"/>
              </a:rPr>
              <a:t>    if (discount &lt; simple)</a:t>
            </a:r>
          </a:p>
          <a:p>
            <a:pPr marL="0" indent="0">
              <a:spcBef>
                <a:spcPts val="0"/>
              </a:spcBef>
              <a:buNone/>
            </a:pPr>
            <a:r>
              <a:rPr lang="en-US" sz="2000" dirty="0">
                <a:latin typeface="Consolas" panose="020B0609020204030204" pitchFamily="49" charset="0"/>
              </a:rPr>
              <a:t>    {</a:t>
            </a:r>
          </a:p>
          <a:p>
            <a:pPr marL="0" indent="0">
              <a:spcBef>
                <a:spcPts val="0"/>
              </a:spcBef>
              <a:buNone/>
            </a:pPr>
            <a:r>
              <a:rPr lang="en-US" sz="2000" dirty="0">
                <a:latin typeface="Consolas" panose="020B0609020204030204" pitchFamily="49" charset="0"/>
              </a:rPr>
              <a:t>        </a:t>
            </a:r>
            <a:r>
              <a:rPr lang="en-US" sz="2000" dirty="0" err="1">
                <a:latin typeface="Consolas" panose="020B0609020204030204" pitchFamily="49" charset="0"/>
              </a:rPr>
              <a:t>cout</a:t>
            </a:r>
            <a:r>
              <a:rPr lang="en-US" sz="2000" dirty="0">
                <a:latin typeface="Consolas" panose="020B0609020204030204" pitchFamily="49" charset="0"/>
              </a:rPr>
              <a:t> &lt;&lt; "Discounted item is cheaper.\n";</a:t>
            </a:r>
          </a:p>
          <a:p>
            <a:pPr marL="0" indent="0">
              <a:spcBef>
                <a:spcPts val="0"/>
              </a:spcBef>
              <a:buNone/>
            </a:pPr>
            <a:r>
              <a:rPr lang="en-US" sz="2000" dirty="0">
                <a:latin typeface="Consolas" panose="020B0609020204030204" pitchFamily="49" charset="0"/>
              </a:rPr>
              <a:t>        </a:t>
            </a:r>
            <a:r>
              <a:rPr lang="en-US" sz="2000" dirty="0" err="1">
                <a:latin typeface="Consolas" panose="020B0609020204030204" pitchFamily="49" charset="0"/>
              </a:rPr>
              <a:t>cout</a:t>
            </a:r>
            <a:r>
              <a:rPr lang="en-US" sz="2000" dirty="0">
                <a:latin typeface="Consolas" panose="020B0609020204030204" pitchFamily="49" charset="0"/>
              </a:rPr>
              <a:t> &lt;&lt; "Savings is $" &lt;&lt; </a:t>
            </a:r>
            <a:r>
              <a:rPr lang="en-US" sz="2000" dirty="0" err="1">
                <a:latin typeface="Consolas" panose="020B0609020204030204" pitchFamily="49" charset="0"/>
              </a:rPr>
              <a:t>simple.savings</a:t>
            </a:r>
            <a:r>
              <a:rPr lang="en-US" sz="2000" dirty="0">
                <a:latin typeface="Consolas" panose="020B0609020204030204" pitchFamily="49" charset="0"/>
              </a:rPr>
              <a:t>(discount) &lt;&lt; </a:t>
            </a:r>
            <a:r>
              <a:rPr lang="en-US" sz="2000" dirty="0" err="1">
                <a:latin typeface="Consolas" panose="020B0609020204030204" pitchFamily="49" charset="0"/>
              </a:rPr>
              <a:t>endl</a:t>
            </a:r>
            <a:r>
              <a:rPr lang="en-US" sz="2000" dirty="0">
                <a:latin typeface="Consolas" panose="020B0609020204030204" pitchFamily="49" charset="0"/>
              </a:rPr>
              <a:t>;</a:t>
            </a:r>
          </a:p>
          <a:p>
            <a:pPr marL="0" indent="0">
              <a:spcBef>
                <a:spcPts val="0"/>
              </a:spcBef>
              <a:buNone/>
            </a:pPr>
            <a:r>
              <a:rPr lang="en-US" sz="2000" dirty="0">
                <a:latin typeface="Consolas" panose="020B0609020204030204" pitchFamily="49" charset="0"/>
              </a:rPr>
              <a:t>    }</a:t>
            </a:r>
          </a:p>
          <a:p>
            <a:pPr marL="0" indent="0">
              <a:spcBef>
                <a:spcPts val="0"/>
              </a:spcBef>
              <a:buNone/>
            </a:pPr>
            <a:r>
              <a:rPr lang="en-US" sz="2000" dirty="0">
                <a:latin typeface="Consolas" panose="020B0609020204030204" pitchFamily="49" charset="0"/>
              </a:rPr>
              <a:t>    else</a:t>
            </a:r>
          </a:p>
          <a:p>
            <a:pPr marL="0" indent="0">
              <a:spcBef>
                <a:spcPts val="0"/>
              </a:spcBef>
              <a:buNone/>
            </a:pPr>
            <a:r>
              <a:rPr lang="en-US" sz="2000" dirty="0">
                <a:latin typeface="Consolas" panose="020B0609020204030204" pitchFamily="49" charset="0"/>
              </a:rPr>
              <a:t>        </a:t>
            </a:r>
            <a:r>
              <a:rPr lang="en-US" sz="2000" dirty="0" err="1">
                <a:latin typeface="Consolas" panose="020B0609020204030204" pitchFamily="49" charset="0"/>
              </a:rPr>
              <a:t>cout</a:t>
            </a:r>
            <a:r>
              <a:rPr lang="en-US" sz="2000" dirty="0">
                <a:latin typeface="Consolas" panose="020B0609020204030204" pitchFamily="49" charset="0"/>
              </a:rPr>
              <a:t> &lt;&lt; "Discounted item is not cheaper.\n";</a:t>
            </a:r>
          </a:p>
          <a:p>
            <a:pPr marL="0" indent="0">
              <a:spcBef>
                <a:spcPts val="0"/>
              </a:spcBef>
              <a:buNone/>
            </a:pPr>
            <a:r>
              <a:rPr lang="en-US" sz="2000" dirty="0">
                <a:latin typeface="Consolas" panose="020B0609020204030204" pitchFamily="49" charset="0"/>
              </a:rPr>
              <a:t>    return 0;</a:t>
            </a:r>
          </a:p>
          <a:p>
            <a:pPr marL="0" indent="0">
              <a:spcBef>
                <a:spcPts val="0"/>
              </a:spcBef>
              <a:buNone/>
            </a:pPr>
            <a:r>
              <a:rPr lang="en-US" sz="2000" dirty="0">
                <a:latin typeface="Consolas" panose="020B0609020204030204" pitchFamily="49" charset="0"/>
              </a:rPr>
              <a:t>}</a:t>
            </a:r>
          </a:p>
        </p:txBody>
      </p:sp>
    </p:spTree>
    <p:extLst>
      <p:ext uri="{BB962C8B-B14F-4D97-AF65-F5344CB8AC3E}">
        <p14:creationId xmlns:p14="http://schemas.microsoft.com/office/powerpoint/2010/main" val="234236146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dirty="0"/>
              <a:t>Polymorphism and Virtual Member Functions</a:t>
            </a:r>
          </a:p>
        </p:txBody>
      </p:sp>
      <p:sp>
        <p:nvSpPr>
          <p:cNvPr id="51203" name="Rectangle 3"/>
          <p:cNvSpPr>
            <a:spLocks noGrp="1" noChangeArrowheads="1"/>
          </p:cNvSpPr>
          <p:nvPr>
            <p:ph idx="1"/>
          </p:nvPr>
        </p:nvSpPr>
        <p:spPr>
          <a:xfrm>
            <a:off x="609600" y="1806575"/>
            <a:ext cx="10744199" cy="3741738"/>
          </a:xfrm>
        </p:spPr>
        <p:txBody>
          <a:bodyPr>
            <a:normAutofit/>
          </a:bodyPr>
          <a:lstStyle/>
          <a:p>
            <a:pPr>
              <a:lnSpc>
                <a:spcPct val="80000"/>
              </a:lnSpc>
            </a:pPr>
            <a:r>
              <a:rPr lang="en-US" altLang="en-US" sz="3200" u="sng" dirty="0"/>
              <a:t>Virtual member function</a:t>
            </a:r>
            <a:r>
              <a:rPr lang="en-US" altLang="en-US" sz="3200" dirty="0"/>
              <a:t>: function in base class that expects to be redefined in derived class</a:t>
            </a:r>
          </a:p>
          <a:p>
            <a:pPr>
              <a:lnSpc>
                <a:spcPct val="80000"/>
              </a:lnSpc>
            </a:pPr>
            <a:r>
              <a:rPr lang="en-US" altLang="en-US" sz="3200" dirty="0"/>
              <a:t>Function defined with key word </a:t>
            </a:r>
            <a:r>
              <a:rPr lang="en-US" altLang="en-US" sz="3200" dirty="0">
                <a:latin typeface="Courier New" panose="02070309020205020404" pitchFamily="49" charset="0"/>
              </a:rPr>
              <a:t>virtual</a:t>
            </a:r>
            <a:r>
              <a:rPr lang="en-US" altLang="en-US" sz="3200" dirty="0"/>
              <a:t>:</a:t>
            </a:r>
          </a:p>
          <a:p>
            <a:pPr lvl="1">
              <a:lnSpc>
                <a:spcPct val="80000"/>
              </a:lnSpc>
              <a:buClr>
                <a:srgbClr val="3333CC"/>
              </a:buClr>
              <a:buFontTx/>
              <a:buNone/>
            </a:pPr>
            <a:r>
              <a:rPr lang="en-US" altLang="en-US" sz="2800" dirty="0">
                <a:latin typeface="Courier New" panose="02070309020205020404" pitchFamily="49" charset="0"/>
              </a:rPr>
              <a:t>virtual void Y() {...}</a:t>
            </a:r>
          </a:p>
          <a:p>
            <a:pPr>
              <a:lnSpc>
                <a:spcPct val="80000"/>
              </a:lnSpc>
            </a:pPr>
            <a:r>
              <a:rPr lang="en-US" altLang="en-US" sz="3200" dirty="0"/>
              <a:t>Supports </a:t>
            </a:r>
            <a:r>
              <a:rPr lang="en-US" altLang="en-US" sz="3200" u="sng" dirty="0"/>
              <a:t>dynamic binding</a:t>
            </a:r>
            <a:r>
              <a:rPr lang="en-US" altLang="en-US" sz="3200" dirty="0"/>
              <a:t>: functions bound at run time to function that they call</a:t>
            </a:r>
          </a:p>
          <a:p>
            <a:pPr>
              <a:lnSpc>
                <a:spcPct val="80000"/>
              </a:lnSpc>
            </a:pPr>
            <a:r>
              <a:rPr lang="en-US" altLang="en-US" sz="3200" dirty="0"/>
              <a:t>Without virtual member functions, C++ uses </a:t>
            </a:r>
            <a:r>
              <a:rPr lang="en-US" altLang="en-US" sz="3200" u="sng" dirty="0"/>
              <a:t>static</a:t>
            </a:r>
            <a:r>
              <a:rPr lang="en-US" altLang="en-US" sz="3200" dirty="0"/>
              <a:t> (compile time) </a:t>
            </a:r>
            <a:r>
              <a:rPr lang="en-US" altLang="en-US" sz="3200" u="sng" dirty="0"/>
              <a:t>binding</a:t>
            </a:r>
            <a:endParaRPr lang="en-US" altLang="en-US" sz="3200" dirty="0"/>
          </a:p>
        </p:txBody>
      </p:sp>
    </p:spTree>
    <p:extLst>
      <p:ext uri="{BB962C8B-B14F-4D97-AF65-F5344CB8AC3E}">
        <p14:creationId xmlns:p14="http://schemas.microsoft.com/office/powerpoint/2010/main" val="1746629675"/>
      </p:ext>
    </p:extLst>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1828800" y="4270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tabLst>
                <a:tab pos="1371600" algn="l"/>
              </a:tabLst>
            </a:pPr>
            <a:r>
              <a:rPr lang="en-US" altLang="en-US" sz="1800" dirty="0">
                <a:solidFill>
                  <a:srgbClr val="603A2F"/>
                </a:solidFill>
              </a:rPr>
              <a:t>Consider this function (from </a:t>
            </a:r>
            <a:r>
              <a:rPr lang="en-US" altLang="en-US" sz="1800" dirty="0" smtClean="0">
                <a:solidFill>
                  <a:srgbClr val="603A2F"/>
                </a:solidFill>
              </a:rPr>
              <a:t>PassFailDemo2.cpp)</a:t>
            </a:r>
            <a:endParaRPr lang="en-US" altLang="en-US" sz="1800" dirty="0">
              <a:solidFill>
                <a:srgbClr val="603A2F"/>
              </a:solidFill>
            </a:endParaRPr>
          </a:p>
        </p:txBody>
      </p:sp>
      <p:pic>
        <p:nvPicPr>
          <p:cNvPr id="532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1300" y="1600200"/>
            <a:ext cx="66294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 Box 4"/>
          <p:cNvSpPr txBox="1">
            <a:spLocks noChangeArrowheads="1"/>
          </p:cNvSpPr>
          <p:nvPr/>
        </p:nvSpPr>
        <p:spPr bwMode="auto">
          <a:xfrm>
            <a:off x="1828800" y="3733800"/>
            <a:ext cx="86868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dirty="0">
                <a:solidFill>
                  <a:srgbClr val="FA8218"/>
                </a:solidFill>
              </a:rPr>
              <a:t>Because the parameter in the </a:t>
            </a:r>
            <a:r>
              <a:rPr lang="en-US" altLang="en-US" sz="2000" dirty="0" err="1">
                <a:solidFill>
                  <a:srgbClr val="FA8218"/>
                </a:solidFill>
                <a:latin typeface="Courier New" panose="02070309020205020404" pitchFamily="49" charset="0"/>
              </a:rPr>
              <a:t>displayGrade</a:t>
            </a:r>
            <a:r>
              <a:rPr lang="en-US" altLang="en-US" sz="2000" dirty="0">
                <a:solidFill>
                  <a:srgbClr val="FA8218"/>
                </a:solidFill>
              </a:rPr>
              <a:t> function is a </a:t>
            </a:r>
            <a:r>
              <a:rPr lang="en-US" altLang="en-US" sz="2000" dirty="0" err="1">
                <a:solidFill>
                  <a:srgbClr val="FA8218"/>
                </a:solidFill>
                <a:latin typeface="Courier New" panose="02070309020205020404" pitchFamily="49" charset="0"/>
                <a:cs typeface="Courier New" panose="02070309020205020404" pitchFamily="49" charset="0"/>
              </a:rPr>
              <a:t>GradedActivity</a:t>
            </a:r>
            <a:r>
              <a:rPr lang="en-US" altLang="en-US" sz="2000" dirty="0">
                <a:solidFill>
                  <a:srgbClr val="FA8218"/>
                </a:solidFill>
              </a:rPr>
              <a:t> reference variable, it can reference any object that is derived from </a:t>
            </a:r>
            <a:r>
              <a:rPr lang="en-US" altLang="en-US" sz="2000" dirty="0" err="1">
                <a:solidFill>
                  <a:srgbClr val="FA8218"/>
                </a:solidFill>
              </a:rPr>
              <a:t>GradedActivity</a:t>
            </a:r>
            <a:r>
              <a:rPr lang="en-US" altLang="en-US" sz="2000" dirty="0">
                <a:solidFill>
                  <a:srgbClr val="FA8218"/>
                </a:solidFill>
              </a:rPr>
              <a:t>. </a:t>
            </a:r>
          </a:p>
          <a:p>
            <a:pPr eaLnBrk="1" hangingPunct="1">
              <a:spcBef>
                <a:spcPct val="0"/>
              </a:spcBef>
              <a:buFontTx/>
              <a:buNone/>
            </a:pPr>
            <a:endParaRPr lang="en-US" altLang="en-US" sz="2000" dirty="0">
              <a:solidFill>
                <a:srgbClr val="FA8218"/>
              </a:solidFill>
            </a:endParaRPr>
          </a:p>
          <a:p>
            <a:pPr eaLnBrk="1" hangingPunct="1">
              <a:spcBef>
                <a:spcPct val="0"/>
              </a:spcBef>
              <a:buFontTx/>
              <a:buNone/>
            </a:pPr>
            <a:r>
              <a:rPr lang="en-US" altLang="en-US" sz="2000" dirty="0">
                <a:solidFill>
                  <a:srgbClr val="FA8218"/>
                </a:solidFill>
              </a:rPr>
              <a:t>A problem occurs in </a:t>
            </a:r>
            <a:r>
              <a:rPr lang="en-US" altLang="en-US" sz="2000" dirty="0" smtClean="0">
                <a:solidFill>
                  <a:srgbClr val="FA8218"/>
                </a:solidFill>
              </a:rPr>
              <a:t>PassFailDemo2, however</a:t>
            </a:r>
            <a:r>
              <a:rPr lang="en-US" altLang="en-US" sz="2000" dirty="0">
                <a:solidFill>
                  <a:srgbClr val="FA8218"/>
                </a:solidFill>
              </a:rPr>
              <a:t>...</a:t>
            </a:r>
          </a:p>
        </p:txBody>
      </p:sp>
    </p:spTree>
    <p:extLst>
      <p:ext uri="{BB962C8B-B14F-4D97-AF65-F5344CB8AC3E}">
        <p14:creationId xmlns:p14="http://schemas.microsoft.com/office/powerpoint/2010/main" val="2108519493"/>
      </p:ext>
    </p:extLst>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lstStyle/>
          <a:p>
            <a:r>
              <a:rPr lang="en-US" dirty="0" smtClean="0"/>
              <a:t>PassFailDemo2.cpp</a:t>
            </a:r>
            <a:endParaRPr lang="en-US" dirty="0"/>
          </a:p>
        </p:txBody>
      </p:sp>
      <p:pic>
        <p:nvPicPr>
          <p:cNvPr id="3" name="Picture 2"/>
          <p:cNvPicPr>
            <a:picLocks noChangeAspect="1"/>
          </p:cNvPicPr>
          <p:nvPr/>
        </p:nvPicPr>
        <p:blipFill>
          <a:blip r:embed="rId3"/>
          <a:stretch>
            <a:fillRect/>
          </a:stretch>
        </p:blipFill>
        <p:spPr>
          <a:xfrm>
            <a:off x="838200" y="1143000"/>
            <a:ext cx="8534400" cy="5405438"/>
          </a:xfrm>
          <a:prstGeom prst="rect">
            <a:avLst/>
          </a:prstGeom>
        </p:spPr>
      </p:pic>
    </p:spTree>
    <p:extLst>
      <p:ext uri="{BB962C8B-B14F-4D97-AF65-F5344CB8AC3E}">
        <p14:creationId xmlns:p14="http://schemas.microsoft.com/office/powerpoint/2010/main" val="134396031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lstStyle/>
          <a:p>
            <a:r>
              <a:rPr lang="en-US" dirty="0" smtClean="0"/>
              <a:t>PassFailDemo2.cpp (cont’d)</a:t>
            </a:r>
            <a:endParaRPr lang="en-US" dirty="0"/>
          </a:p>
        </p:txBody>
      </p:sp>
      <p:pic>
        <p:nvPicPr>
          <p:cNvPr id="5" name="Picture 4"/>
          <p:cNvPicPr>
            <a:picLocks noChangeAspect="1"/>
          </p:cNvPicPr>
          <p:nvPr/>
        </p:nvPicPr>
        <p:blipFill>
          <a:blip r:embed="rId3"/>
          <a:stretch>
            <a:fillRect/>
          </a:stretch>
        </p:blipFill>
        <p:spPr>
          <a:xfrm>
            <a:off x="852487" y="1066800"/>
            <a:ext cx="7605713" cy="3133514"/>
          </a:xfrm>
          <a:prstGeom prst="rect">
            <a:avLst/>
          </a:prstGeom>
        </p:spPr>
      </p:pic>
      <p:sp>
        <p:nvSpPr>
          <p:cNvPr id="6" name="Text Box 3"/>
          <p:cNvSpPr txBox="1">
            <a:spLocks noChangeArrowheads="1"/>
          </p:cNvSpPr>
          <p:nvPr/>
        </p:nvSpPr>
        <p:spPr bwMode="auto">
          <a:xfrm>
            <a:off x="866774" y="4903365"/>
            <a:ext cx="84582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dirty="0">
                <a:solidFill>
                  <a:srgbClr val="FA8218"/>
                </a:solidFill>
              </a:rPr>
              <a:t>The </a:t>
            </a:r>
            <a:r>
              <a:rPr lang="en-US" altLang="en-US" sz="2000" dirty="0" err="1">
                <a:solidFill>
                  <a:srgbClr val="FA8218"/>
                </a:solidFill>
                <a:latin typeface="Courier New" panose="02070309020205020404" pitchFamily="49" charset="0"/>
              </a:rPr>
              <a:t>getLetterGrade</a:t>
            </a:r>
            <a:r>
              <a:rPr lang="en-US" altLang="en-US" sz="2000" dirty="0">
                <a:solidFill>
                  <a:srgbClr val="FA8218"/>
                </a:solidFill>
              </a:rPr>
              <a:t> member function returned ‘C’ instead of ‘P’.</a:t>
            </a:r>
          </a:p>
          <a:p>
            <a:pPr eaLnBrk="1" hangingPunct="1">
              <a:spcBef>
                <a:spcPct val="0"/>
              </a:spcBef>
              <a:buFontTx/>
              <a:buNone/>
            </a:pPr>
            <a:r>
              <a:rPr lang="en-US" altLang="en-US" sz="2000" dirty="0">
                <a:solidFill>
                  <a:srgbClr val="FA8218"/>
                </a:solidFill>
              </a:rPr>
              <a:t> </a:t>
            </a:r>
          </a:p>
          <a:p>
            <a:pPr eaLnBrk="1" hangingPunct="1">
              <a:spcBef>
                <a:spcPct val="0"/>
              </a:spcBef>
              <a:buFontTx/>
              <a:buNone/>
            </a:pPr>
            <a:r>
              <a:rPr lang="en-US" altLang="en-US" sz="2000" dirty="0" err="1">
                <a:solidFill>
                  <a:srgbClr val="FA8218"/>
                </a:solidFill>
              </a:rPr>
              <a:t>GradedActivity</a:t>
            </a:r>
            <a:r>
              <a:rPr lang="en-US" altLang="en-US" sz="2000" dirty="0">
                <a:solidFill>
                  <a:srgbClr val="FA8218"/>
                </a:solidFill>
              </a:rPr>
              <a:t> class’s </a:t>
            </a:r>
            <a:r>
              <a:rPr lang="en-US" altLang="en-US" sz="2000" dirty="0" err="1">
                <a:solidFill>
                  <a:srgbClr val="FA8218"/>
                </a:solidFill>
                <a:latin typeface="Courier New" panose="02070309020205020404" pitchFamily="49" charset="0"/>
              </a:rPr>
              <a:t>getLetterGrade</a:t>
            </a:r>
            <a:r>
              <a:rPr lang="en-US" altLang="en-US" sz="2000" dirty="0">
                <a:solidFill>
                  <a:srgbClr val="FA8218"/>
                </a:solidFill>
              </a:rPr>
              <a:t> function was executed instead of the </a:t>
            </a:r>
            <a:r>
              <a:rPr lang="en-US" altLang="en-US" sz="2000" dirty="0" err="1">
                <a:solidFill>
                  <a:srgbClr val="FA8218"/>
                </a:solidFill>
              </a:rPr>
              <a:t>PassFailActivity</a:t>
            </a:r>
            <a:r>
              <a:rPr lang="en-US" altLang="en-US" sz="2000" dirty="0">
                <a:solidFill>
                  <a:srgbClr val="FA8218"/>
                </a:solidFill>
              </a:rPr>
              <a:t> class’s version of the function.</a:t>
            </a:r>
          </a:p>
        </p:txBody>
      </p:sp>
      <p:pic>
        <p:nvPicPr>
          <p:cNvPr id="7" name="Picture 6"/>
          <p:cNvPicPr>
            <a:picLocks noChangeAspect="1"/>
          </p:cNvPicPr>
          <p:nvPr/>
        </p:nvPicPr>
        <p:blipFill>
          <a:blip r:embed="rId4"/>
          <a:stretch>
            <a:fillRect/>
          </a:stretch>
        </p:blipFill>
        <p:spPr>
          <a:xfrm>
            <a:off x="6846868" y="2362200"/>
            <a:ext cx="5345132" cy="1066800"/>
          </a:xfrm>
          <a:prstGeom prst="rect">
            <a:avLst/>
          </a:prstGeom>
        </p:spPr>
      </p:pic>
    </p:spTree>
    <p:extLst>
      <p:ext uri="{BB962C8B-B14F-4D97-AF65-F5344CB8AC3E}">
        <p14:creationId xmlns:p14="http://schemas.microsoft.com/office/powerpoint/2010/main" val="265807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dirty="0"/>
              <a:t>Inheritance – Terminology and </a:t>
            </a:r>
            <a:r>
              <a:rPr lang="en-US" altLang="en-US" dirty="0" smtClean="0"/>
              <a:t>Notation (2)</a:t>
            </a:r>
            <a:endParaRPr lang="en-US" altLang="en-US" dirty="0"/>
          </a:p>
        </p:txBody>
      </p:sp>
      <p:sp>
        <p:nvSpPr>
          <p:cNvPr id="10243" name="Rectangle 3"/>
          <p:cNvSpPr>
            <a:spLocks noGrp="1" noChangeArrowheads="1"/>
          </p:cNvSpPr>
          <p:nvPr>
            <p:ph idx="1"/>
          </p:nvPr>
        </p:nvSpPr>
        <p:spPr>
          <a:xfrm>
            <a:off x="685800" y="1600200"/>
            <a:ext cx="10896600" cy="4572000"/>
          </a:xfrm>
        </p:spPr>
        <p:txBody>
          <a:bodyPr/>
          <a:lstStyle/>
          <a:p>
            <a:pPr>
              <a:lnSpc>
                <a:spcPct val="85000"/>
              </a:lnSpc>
            </a:pPr>
            <a:r>
              <a:rPr lang="en-US" altLang="en-US" sz="2400" u="sng" dirty="0"/>
              <a:t>Base</a:t>
            </a:r>
            <a:r>
              <a:rPr lang="en-US" altLang="en-US" sz="2400" dirty="0"/>
              <a:t> class (or parent) – inherited from</a:t>
            </a:r>
          </a:p>
          <a:p>
            <a:pPr>
              <a:lnSpc>
                <a:spcPct val="85000"/>
              </a:lnSpc>
            </a:pPr>
            <a:r>
              <a:rPr lang="en-US" altLang="en-US" sz="2400" u="sng" dirty="0"/>
              <a:t>Derived</a:t>
            </a:r>
            <a:r>
              <a:rPr lang="en-US" altLang="en-US" sz="2400" dirty="0"/>
              <a:t> class (or child) – inherits from the base class</a:t>
            </a:r>
          </a:p>
          <a:p>
            <a:pPr>
              <a:lnSpc>
                <a:spcPct val="85000"/>
              </a:lnSpc>
            </a:pPr>
            <a:r>
              <a:rPr lang="en-US" altLang="en-US" sz="2400" dirty="0"/>
              <a:t>Notation:</a:t>
            </a:r>
          </a:p>
          <a:p>
            <a:pPr lvl="1">
              <a:buFontTx/>
              <a:buNone/>
            </a:pPr>
            <a:r>
              <a:rPr lang="en-US" altLang="en-US" sz="2000" dirty="0">
                <a:latin typeface="Consolas" panose="020B0609020204030204" pitchFamily="49" charset="0"/>
              </a:rPr>
              <a:t>	class Student 	      	// base class</a:t>
            </a:r>
          </a:p>
          <a:p>
            <a:pPr lvl="1">
              <a:buFontTx/>
              <a:buNone/>
            </a:pPr>
            <a:r>
              <a:rPr lang="en-US" altLang="en-US" sz="2000" dirty="0">
                <a:latin typeface="Consolas" panose="020B0609020204030204" pitchFamily="49" charset="0"/>
              </a:rPr>
              <a:t>	{</a:t>
            </a:r>
          </a:p>
          <a:p>
            <a:pPr lvl="1">
              <a:buFontTx/>
              <a:buNone/>
            </a:pPr>
            <a:r>
              <a:rPr lang="en-US" altLang="en-US" sz="2000" dirty="0">
                <a:latin typeface="Consolas" panose="020B0609020204030204" pitchFamily="49" charset="0"/>
              </a:rPr>
              <a:t>		. . .</a:t>
            </a:r>
          </a:p>
          <a:p>
            <a:pPr lvl="1">
              <a:buFontTx/>
              <a:buNone/>
            </a:pPr>
            <a:r>
              <a:rPr lang="en-US" altLang="en-US" sz="2000" dirty="0">
                <a:latin typeface="Consolas" panose="020B0609020204030204" pitchFamily="49" charset="0"/>
              </a:rPr>
              <a:t>	};</a:t>
            </a:r>
          </a:p>
          <a:p>
            <a:pPr lvl="1">
              <a:buFontTx/>
              <a:buNone/>
            </a:pPr>
            <a:r>
              <a:rPr lang="en-US" altLang="en-US" sz="2000" dirty="0">
                <a:latin typeface="Consolas" panose="020B0609020204030204" pitchFamily="49" charset="0"/>
              </a:rPr>
              <a:t>	class </a:t>
            </a:r>
            <a:r>
              <a:rPr lang="en-US" altLang="en-US" sz="2000" dirty="0" err="1">
                <a:latin typeface="Consolas" panose="020B0609020204030204" pitchFamily="49" charset="0"/>
              </a:rPr>
              <a:t>UnderGrad</a:t>
            </a:r>
            <a:r>
              <a:rPr lang="en-US" altLang="en-US" sz="2000" dirty="0">
                <a:latin typeface="Consolas" panose="020B0609020204030204" pitchFamily="49" charset="0"/>
              </a:rPr>
              <a:t> : public Student </a:t>
            </a:r>
          </a:p>
          <a:p>
            <a:pPr lvl="1">
              <a:buFontTx/>
              <a:buNone/>
            </a:pPr>
            <a:r>
              <a:rPr lang="en-US" altLang="en-US" sz="2000" dirty="0">
                <a:latin typeface="Consolas" panose="020B0609020204030204" pitchFamily="49" charset="0"/>
              </a:rPr>
              <a:t>	{					// derived class</a:t>
            </a:r>
          </a:p>
          <a:p>
            <a:pPr lvl="1">
              <a:buFontTx/>
              <a:buNone/>
            </a:pPr>
            <a:r>
              <a:rPr lang="en-US" altLang="en-US" sz="2000" dirty="0">
                <a:latin typeface="Consolas" panose="020B0609020204030204" pitchFamily="49" charset="0"/>
              </a:rPr>
              <a:t>		. . .</a:t>
            </a:r>
          </a:p>
          <a:p>
            <a:pPr lvl="1">
              <a:buFontTx/>
              <a:buNone/>
            </a:pPr>
            <a:r>
              <a:rPr lang="en-US" altLang="en-US" sz="2000" dirty="0">
                <a:latin typeface="Consolas" panose="020B0609020204030204" pitchFamily="49" charset="0"/>
              </a:rPr>
              <a:t>	};</a:t>
            </a:r>
          </a:p>
        </p:txBody>
      </p:sp>
    </p:spTree>
    <p:extLst>
      <p:ext uri="{BB962C8B-B14F-4D97-AF65-F5344CB8AC3E}">
        <p14:creationId xmlns:p14="http://schemas.microsoft.com/office/powerpoint/2010/main" val="3795163931"/>
      </p:ext>
    </p:extLst>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n-US" smtClean="0"/>
              <a:t>Static Binding</a:t>
            </a:r>
          </a:p>
        </p:txBody>
      </p:sp>
      <p:sp>
        <p:nvSpPr>
          <p:cNvPr id="56323" name="Rectangle 3"/>
          <p:cNvSpPr>
            <a:spLocks noGrp="1" noChangeArrowheads="1"/>
          </p:cNvSpPr>
          <p:nvPr>
            <p:ph idx="1"/>
          </p:nvPr>
        </p:nvSpPr>
        <p:spPr/>
        <p:txBody>
          <a:bodyPr>
            <a:normAutofit/>
          </a:bodyPr>
          <a:lstStyle/>
          <a:p>
            <a:r>
              <a:rPr lang="en-US" altLang="en-US" sz="3600" dirty="0" smtClean="0"/>
              <a:t>PassFailDemo2 displays </a:t>
            </a:r>
            <a:r>
              <a:rPr lang="en-US" altLang="en-US" sz="3600" dirty="0" smtClean="0"/>
              <a:t>'C' instead of 'P' because the call to the </a:t>
            </a:r>
            <a:r>
              <a:rPr lang="en-US" altLang="en-US" sz="3600" dirty="0" err="1" smtClean="0">
                <a:latin typeface="Courier New" panose="02070309020205020404" pitchFamily="49" charset="0"/>
              </a:rPr>
              <a:t>getLetterGrade</a:t>
            </a:r>
            <a:r>
              <a:rPr lang="en-US" altLang="en-US" sz="3600" dirty="0" smtClean="0"/>
              <a:t> function is statically bound (at compile time) with the </a:t>
            </a:r>
            <a:r>
              <a:rPr lang="en-US" altLang="en-US" sz="3600" dirty="0" err="1" smtClean="0"/>
              <a:t>GradedActivity</a:t>
            </a:r>
            <a:r>
              <a:rPr lang="en-US" altLang="en-US" sz="3600" dirty="0" smtClean="0"/>
              <a:t> class's version of the function.</a:t>
            </a:r>
            <a:br>
              <a:rPr lang="en-US" altLang="en-US" sz="3600" dirty="0" smtClean="0"/>
            </a:br>
            <a:endParaRPr lang="en-US" altLang="en-US" sz="3600" dirty="0" smtClean="0"/>
          </a:p>
          <a:p>
            <a:r>
              <a:rPr lang="en-US" altLang="en-US" sz="3600" dirty="0" smtClean="0"/>
              <a:t>We can remedy this by making the function </a:t>
            </a:r>
            <a:r>
              <a:rPr lang="en-US" altLang="en-US" sz="3600" i="1" dirty="0" smtClean="0"/>
              <a:t>virtual</a:t>
            </a:r>
            <a:r>
              <a:rPr lang="en-US" altLang="en-US" sz="3600" dirty="0" smtClean="0"/>
              <a:t>.</a:t>
            </a:r>
          </a:p>
        </p:txBody>
      </p:sp>
    </p:spTree>
    <p:extLst>
      <p:ext uri="{BB962C8B-B14F-4D97-AF65-F5344CB8AC3E}">
        <p14:creationId xmlns:p14="http://schemas.microsoft.com/office/powerpoint/2010/main" val="4039138455"/>
      </p:ext>
    </p:extLst>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dirty="0"/>
              <a:t>Virtual </a:t>
            </a:r>
            <a:r>
              <a:rPr lang="en-US" altLang="en-US" dirty="0" smtClean="0"/>
              <a:t>Functions (2)</a:t>
            </a:r>
            <a:endParaRPr lang="en-US" altLang="en-US" dirty="0"/>
          </a:p>
        </p:txBody>
      </p:sp>
      <p:sp>
        <p:nvSpPr>
          <p:cNvPr id="57347" name="Rectangle 3"/>
          <p:cNvSpPr>
            <a:spLocks noGrp="1" noChangeArrowheads="1"/>
          </p:cNvSpPr>
          <p:nvPr>
            <p:ph idx="1"/>
          </p:nvPr>
        </p:nvSpPr>
        <p:spPr/>
        <p:txBody>
          <a:bodyPr>
            <a:normAutofit/>
          </a:bodyPr>
          <a:lstStyle/>
          <a:p>
            <a:r>
              <a:rPr lang="en-US" altLang="en-US" sz="3600" dirty="0"/>
              <a:t>A virtual function is dynamically bound to calls at runtime.</a:t>
            </a:r>
            <a:br>
              <a:rPr lang="en-US" altLang="en-US" sz="3600" dirty="0"/>
            </a:br>
            <a:endParaRPr lang="en-US" altLang="en-US" sz="3600" dirty="0"/>
          </a:p>
          <a:p>
            <a:r>
              <a:rPr lang="en-US" altLang="en-US" sz="3600" dirty="0"/>
              <a:t>At runtime, C++ determines the type of object making the call, and binds the function to the appropriate version of the function.</a:t>
            </a:r>
          </a:p>
        </p:txBody>
      </p:sp>
    </p:spTree>
    <p:extLst>
      <p:ext uri="{BB962C8B-B14F-4D97-AF65-F5344CB8AC3E}">
        <p14:creationId xmlns:p14="http://schemas.microsoft.com/office/powerpoint/2010/main" val="4233126424"/>
      </p:ext>
    </p:extLst>
  </p:cSld>
  <p:clrMapOvr>
    <a:masterClrMapping/>
  </p:clrMapOvr>
  <p:transition spd="med"/>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en-US" dirty="0" smtClean="0"/>
              <a:t>Virtual </a:t>
            </a:r>
            <a:r>
              <a:rPr lang="en-US" altLang="en-US" dirty="0" smtClean="0"/>
              <a:t>Functions (3)</a:t>
            </a:r>
            <a:endParaRPr lang="en-US" altLang="en-US" dirty="0" smtClean="0"/>
          </a:p>
        </p:txBody>
      </p:sp>
      <p:sp>
        <p:nvSpPr>
          <p:cNvPr id="58371" name="Rectangle 3"/>
          <p:cNvSpPr>
            <a:spLocks noGrp="1" noChangeArrowheads="1"/>
          </p:cNvSpPr>
          <p:nvPr>
            <p:ph idx="1"/>
          </p:nvPr>
        </p:nvSpPr>
        <p:spPr/>
        <p:txBody>
          <a:bodyPr>
            <a:normAutofit/>
          </a:bodyPr>
          <a:lstStyle/>
          <a:p>
            <a:r>
              <a:rPr lang="en-US" altLang="en-US" sz="3600" dirty="0" smtClean="0"/>
              <a:t>To make a function virtual, place the virtual key word before the return type in the base class's declaration:</a:t>
            </a:r>
            <a:br>
              <a:rPr lang="en-US" altLang="en-US" sz="3600" dirty="0" smtClean="0"/>
            </a:br>
            <a:r>
              <a:rPr lang="en-US" altLang="en-US" sz="3600" dirty="0" smtClean="0"/>
              <a:t/>
            </a:r>
            <a:br>
              <a:rPr lang="en-US" altLang="en-US" sz="3600" dirty="0" smtClean="0"/>
            </a:br>
            <a:r>
              <a:rPr lang="en-US" altLang="en-US" sz="3200" dirty="0">
                <a:latin typeface="Consolas" panose="020B0609020204030204" pitchFamily="49" charset="0"/>
              </a:rPr>
              <a:t>virtual char </a:t>
            </a:r>
            <a:r>
              <a:rPr lang="en-US" altLang="en-US" sz="3200" dirty="0" err="1">
                <a:latin typeface="Consolas" panose="020B0609020204030204" pitchFamily="49" charset="0"/>
              </a:rPr>
              <a:t>getLetterGrade</a:t>
            </a:r>
            <a:r>
              <a:rPr lang="en-US" altLang="en-US" sz="3200" dirty="0">
                <a:latin typeface="Consolas" panose="020B0609020204030204" pitchFamily="49" charset="0"/>
              </a:rPr>
              <a:t>() </a:t>
            </a:r>
            <a:r>
              <a:rPr lang="en-US" altLang="en-US" sz="3200" dirty="0" err="1">
                <a:latin typeface="Consolas" panose="020B0609020204030204" pitchFamily="49" charset="0"/>
              </a:rPr>
              <a:t>const</a:t>
            </a:r>
            <a:r>
              <a:rPr lang="en-US" altLang="en-US" sz="3200" dirty="0">
                <a:latin typeface="Consolas" panose="020B0609020204030204" pitchFamily="49" charset="0"/>
              </a:rPr>
              <a:t>;</a:t>
            </a:r>
          </a:p>
          <a:p>
            <a:r>
              <a:rPr lang="en-US" altLang="en-US" sz="3600" dirty="0" smtClean="0"/>
              <a:t>The compiler will not bind the function to calls. Instead, the program will bind them at runtime.</a:t>
            </a:r>
          </a:p>
        </p:txBody>
      </p:sp>
    </p:spTree>
    <p:extLst>
      <p:ext uri="{BB962C8B-B14F-4D97-AF65-F5344CB8AC3E}">
        <p14:creationId xmlns:p14="http://schemas.microsoft.com/office/powerpoint/2010/main" val="3306926936"/>
      </p:ext>
    </p:extLst>
  </p:cSld>
  <p:clrMapOvr>
    <a:masterClrMapping/>
  </p:clrMapOvr>
  <p:transition spd="med"/>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495300" y="315120"/>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0488AE"/>
                </a:solidFill>
              </a:rPr>
              <a:t>Updated Version of </a:t>
            </a:r>
            <a:r>
              <a:rPr lang="en-US" altLang="en-US" dirty="0" err="1">
                <a:solidFill>
                  <a:srgbClr val="0488AE"/>
                </a:solidFill>
              </a:rPr>
              <a:t>GradedActivity</a:t>
            </a:r>
            <a:endParaRPr lang="en-US" altLang="en-US" dirty="0">
              <a:solidFill>
                <a:srgbClr val="0488AE"/>
              </a:solidFill>
            </a:endParaRPr>
          </a:p>
        </p:txBody>
      </p:sp>
      <p:pic>
        <p:nvPicPr>
          <p:cNvPr id="593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037" y="845344"/>
            <a:ext cx="6045200" cy="5444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Oval 4"/>
          <p:cNvSpPr>
            <a:spLocks noChangeArrowheads="1"/>
          </p:cNvSpPr>
          <p:nvPr/>
        </p:nvSpPr>
        <p:spPr bwMode="auto">
          <a:xfrm>
            <a:off x="1905000" y="5715000"/>
            <a:ext cx="914400" cy="457200"/>
          </a:xfrm>
          <a:prstGeom prst="ellipse">
            <a:avLst/>
          </a:prstGeom>
          <a:noFill/>
          <a:ln w="25400">
            <a:solidFill>
              <a:srgbClr val="FA8218"/>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59397" name="Text Box 5"/>
          <p:cNvSpPr txBox="1">
            <a:spLocks noChangeArrowheads="1"/>
          </p:cNvSpPr>
          <p:nvPr/>
        </p:nvSpPr>
        <p:spPr bwMode="auto">
          <a:xfrm>
            <a:off x="5765801" y="3976688"/>
            <a:ext cx="22209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dirty="0">
                <a:solidFill>
                  <a:srgbClr val="FA8218"/>
                </a:solidFill>
              </a:rPr>
              <a:t>The function                                  is now virtual.</a:t>
            </a:r>
          </a:p>
        </p:txBody>
      </p:sp>
      <p:sp>
        <p:nvSpPr>
          <p:cNvPr id="59398" name="Line 6"/>
          <p:cNvSpPr>
            <a:spLocks noChangeShapeType="1"/>
          </p:cNvSpPr>
          <p:nvPr/>
        </p:nvSpPr>
        <p:spPr bwMode="auto">
          <a:xfrm flipH="1">
            <a:off x="2819399" y="4495800"/>
            <a:ext cx="2946401" cy="1253557"/>
          </a:xfrm>
          <a:prstGeom prst="line">
            <a:avLst/>
          </a:prstGeom>
          <a:noFill/>
          <a:ln w="25400">
            <a:solidFill>
              <a:srgbClr val="FA8218"/>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9399" name="Text Box 7"/>
          <p:cNvSpPr txBox="1">
            <a:spLocks noChangeArrowheads="1"/>
          </p:cNvSpPr>
          <p:nvPr/>
        </p:nvSpPr>
        <p:spPr bwMode="auto">
          <a:xfrm>
            <a:off x="7112000" y="4799013"/>
            <a:ext cx="3835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000">
                <a:solidFill>
                  <a:srgbClr val="FA8218"/>
                </a:solidFill>
              </a:rPr>
              <a:t>The function also becomes virtual in all derived classes automatically!</a:t>
            </a:r>
          </a:p>
        </p:txBody>
      </p:sp>
    </p:spTree>
    <p:extLst>
      <p:ext uri="{BB962C8B-B14F-4D97-AF65-F5344CB8AC3E}">
        <p14:creationId xmlns:p14="http://schemas.microsoft.com/office/powerpoint/2010/main" val="862899452"/>
      </p:ext>
    </p:extLst>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066800"/>
            <a:ext cx="7439025"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p:nvSpPr>
        <p:spPr bwMode="auto">
          <a:xfrm>
            <a:off x="495300" y="315120"/>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0488AE"/>
                </a:solidFill>
              </a:rPr>
              <a:t>Updated Version of </a:t>
            </a:r>
            <a:r>
              <a:rPr lang="en-US" altLang="en-US" dirty="0" err="1">
                <a:solidFill>
                  <a:srgbClr val="0488AE"/>
                </a:solidFill>
              </a:rPr>
              <a:t>GradedActivity</a:t>
            </a:r>
            <a:endParaRPr lang="en-US" altLang="en-US" dirty="0">
              <a:solidFill>
                <a:srgbClr val="0488AE"/>
              </a:solidFill>
            </a:endParaRPr>
          </a:p>
        </p:txBody>
      </p:sp>
    </p:spTree>
    <p:extLst>
      <p:ext uri="{BB962C8B-B14F-4D97-AF65-F5344CB8AC3E}">
        <p14:creationId xmlns:p14="http://schemas.microsoft.com/office/powerpoint/2010/main" val="3003538609"/>
      </p:ext>
    </p:extLst>
  </p:cSld>
  <p:clrMapOvr>
    <a:masterClrMapping/>
  </p:clrMapOvr>
  <p:transition spd="med"/>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8081F-BF99-4542-921A-560E11513D55}"/>
              </a:ext>
            </a:extLst>
          </p:cNvPr>
          <p:cNvSpPr>
            <a:spLocks noGrp="1"/>
          </p:cNvSpPr>
          <p:nvPr>
            <p:ph type="title"/>
          </p:nvPr>
        </p:nvSpPr>
        <p:spPr/>
        <p:txBody>
          <a:bodyPr>
            <a:normAutofit/>
          </a:bodyPr>
          <a:lstStyle/>
          <a:p>
            <a:pPr>
              <a:defRPr/>
            </a:pPr>
            <a:r>
              <a:rPr lang="en-US" dirty="0"/>
              <a:t>Polymorphism Requires References or Pointers</a:t>
            </a:r>
          </a:p>
        </p:txBody>
      </p:sp>
      <p:sp>
        <p:nvSpPr>
          <p:cNvPr id="63491" name="Content Placeholder 2"/>
          <p:cNvSpPr>
            <a:spLocks noGrp="1" noChangeArrowheads="1"/>
          </p:cNvSpPr>
          <p:nvPr>
            <p:ph idx="1"/>
          </p:nvPr>
        </p:nvSpPr>
        <p:spPr/>
        <p:txBody>
          <a:bodyPr>
            <a:normAutofit/>
          </a:bodyPr>
          <a:lstStyle/>
          <a:p>
            <a:r>
              <a:rPr lang="en-US" altLang="en-US" sz="4000" dirty="0" smtClean="0"/>
              <a:t>Polymorphic behavior is only possible when an object is referenced by a reference variable or a pointer, as demonstrated in the </a:t>
            </a:r>
            <a:r>
              <a:rPr lang="en-US" altLang="en-US" sz="4000" dirty="0" err="1" smtClean="0">
                <a:latin typeface="Consolas" panose="020B0609020204030204" pitchFamily="49" charset="0"/>
              </a:rPr>
              <a:t>displayGrade</a:t>
            </a:r>
            <a:r>
              <a:rPr lang="en-US" altLang="en-US" sz="4000" dirty="0" smtClean="0">
                <a:latin typeface="Consolas" panose="020B0609020204030204" pitchFamily="49" charset="0"/>
              </a:rPr>
              <a:t>()</a:t>
            </a:r>
            <a:r>
              <a:rPr lang="en-US" altLang="en-US" sz="4000" dirty="0" smtClean="0">
                <a:latin typeface="Courier New" panose="02070309020205020404" pitchFamily="49" charset="0"/>
              </a:rPr>
              <a:t> </a:t>
            </a:r>
            <a:r>
              <a:rPr lang="en-US" altLang="en-US" sz="4000" dirty="0" smtClean="0"/>
              <a:t>function.</a:t>
            </a:r>
          </a:p>
          <a:p>
            <a:endParaRPr lang="en-US" altLang="en-US" sz="3200" dirty="0" smtClean="0"/>
          </a:p>
        </p:txBody>
      </p:sp>
    </p:spTree>
    <p:extLst>
      <p:ext uri="{BB962C8B-B14F-4D97-AF65-F5344CB8AC3E}">
        <p14:creationId xmlns:p14="http://schemas.microsoft.com/office/powerpoint/2010/main" val="83734694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en-US" smtClean="0"/>
              <a:t>Base Class Pointers</a:t>
            </a:r>
          </a:p>
        </p:txBody>
      </p:sp>
      <p:sp>
        <p:nvSpPr>
          <p:cNvPr id="64515" name="Rectangle 3"/>
          <p:cNvSpPr>
            <a:spLocks noGrp="1" noChangeArrowheads="1"/>
          </p:cNvSpPr>
          <p:nvPr>
            <p:ph idx="1"/>
          </p:nvPr>
        </p:nvSpPr>
        <p:spPr/>
        <p:txBody>
          <a:bodyPr>
            <a:normAutofit/>
          </a:bodyPr>
          <a:lstStyle/>
          <a:p>
            <a:r>
              <a:rPr lang="en-US" altLang="en-US" sz="3600" dirty="0" smtClean="0"/>
              <a:t>Can define a pointer to a </a:t>
            </a:r>
            <a:r>
              <a:rPr lang="en-US" altLang="en-US" sz="3600" i="1" dirty="0" smtClean="0"/>
              <a:t>base</a:t>
            </a:r>
            <a:r>
              <a:rPr lang="en-US" altLang="en-US" sz="3600" dirty="0" smtClean="0"/>
              <a:t> class object</a:t>
            </a:r>
          </a:p>
          <a:p>
            <a:r>
              <a:rPr lang="en-US" altLang="en-US" sz="3600" dirty="0" smtClean="0"/>
              <a:t>Can assign it the address of a </a:t>
            </a:r>
            <a:r>
              <a:rPr lang="en-US" altLang="en-US" sz="3600" i="1" dirty="0" smtClean="0"/>
              <a:t>derived</a:t>
            </a:r>
            <a:r>
              <a:rPr lang="en-US" altLang="en-US" sz="3600" dirty="0" smtClean="0"/>
              <a:t> class object</a:t>
            </a:r>
          </a:p>
        </p:txBody>
      </p:sp>
      <p:pic>
        <p:nvPicPr>
          <p:cNvPr id="645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307" y="3263108"/>
            <a:ext cx="11527386"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307" y="4201612"/>
            <a:ext cx="9421293" cy="1192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Diagram 2"/>
          <p:cNvGraphicFramePr/>
          <p:nvPr>
            <p:extLst>
              <p:ext uri="{D42A27DB-BD31-4B8C-83A1-F6EECF244321}">
                <p14:modId xmlns:p14="http://schemas.microsoft.com/office/powerpoint/2010/main" val="1713643776"/>
              </p:ext>
            </p:extLst>
          </p:nvPr>
        </p:nvGraphicFramePr>
        <p:xfrm>
          <a:off x="8382000" y="5671740"/>
          <a:ext cx="2438400" cy="36933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44636612"/>
      </p:ext>
    </p:extLst>
  </p:cSld>
  <p:clrMapOvr>
    <a:masterClrMapping/>
  </p:clrMapOvr>
  <p:transition spd="med"/>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en-US" dirty="0"/>
              <a:t>Base Class </a:t>
            </a:r>
            <a:r>
              <a:rPr lang="en-US" altLang="en-US" dirty="0" smtClean="0"/>
              <a:t>Pointers (2)</a:t>
            </a:r>
            <a:endParaRPr lang="en-US" altLang="en-US" dirty="0"/>
          </a:p>
        </p:txBody>
      </p:sp>
      <p:sp>
        <p:nvSpPr>
          <p:cNvPr id="66563" name="Rectangle 3"/>
          <p:cNvSpPr>
            <a:spLocks noGrp="1" noChangeArrowheads="1"/>
          </p:cNvSpPr>
          <p:nvPr>
            <p:ph idx="1"/>
          </p:nvPr>
        </p:nvSpPr>
        <p:spPr/>
        <p:txBody>
          <a:bodyPr>
            <a:normAutofit/>
          </a:bodyPr>
          <a:lstStyle/>
          <a:p>
            <a:r>
              <a:rPr lang="en-US" altLang="en-US" sz="3600" dirty="0"/>
              <a:t>Base class pointers and references only know about members of the base class</a:t>
            </a:r>
          </a:p>
          <a:p>
            <a:pPr lvl="1"/>
            <a:r>
              <a:rPr lang="en-US" altLang="en-US" sz="3200" dirty="0"/>
              <a:t>So, you can’t use a base class pointer to call a derived class function</a:t>
            </a:r>
            <a:br>
              <a:rPr lang="en-US" altLang="en-US" sz="3200" dirty="0"/>
            </a:br>
            <a:endParaRPr lang="en-US" altLang="en-US" sz="3200" dirty="0"/>
          </a:p>
          <a:p>
            <a:r>
              <a:rPr lang="en-US" altLang="en-US" sz="3600" dirty="0"/>
              <a:t>Redefined functions in </a:t>
            </a:r>
            <a:r>
              <a:rPr lang="en-US" altLang="en-US" sz="3600" i="1" dirty="0"/>
              <a:t>derived</a:t>
            </a:r>
            <a:r>
              <a:rPr lang="en-US" altLang="en-US" sz="3600" dirty="0"/>
              <a:t> class will be ignored unless </a:t>
            </a:r>
            <a:r>
              <a:rPr lang="en-US" altLang="en-US" sz="3600" i="1" dirty="0"/>
              <a:t>base</a:t>
            </a:r>
            <a:r>
              <a:rPr lang="en-US" altLang="en-US" sz="3600" dirty="0"/>
              <a:t> class declares the function </a:t>
            </a:r>
            <a:r>
              <a:rPr lang="en-US" altLang="en-US" sz="3600" b="1" dirty="0">
                <a:latin typeface="Courier New" panose="02070309020205020404" pitchFamily="49" charset="0"/>
              </a:rPr>
              <a:t>virtual</a:t>
            </a:r>
          </a:p>
          <a:p>
            <a:pPr>
              <a:buFont typeface="Times" panose="02020603050405020304" pitchFamily="18" charset="0"/>
              <a:buNone/>
            </a:pPr>
            <a:endParaRPr lang="en-US" altLang="en-US" sz="3200" dirty="0"/>
          </a:p>
        </p:txBody>
      </p:sp>
    </p:spTree>
    <p:extLst>
      <p:ext uri="{BB962C8B-B14F-4D97-AF65-F5344CB8AC3E}">
        <p14:creationId xmlns:p14="http://schemas.microsoft.com/office/powerpoint/2010/main" val="1197315312"/>
      </p:ext>
    </p:extLst>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en-US"/>
              <a:t>Redefining vs. Overriding</a:t>
            </a:r>
          </a:p>
        </p:txBody>
      </p:sp>
      <p:sp>
        <p:nvSpPr>
          <p:cNvPr id="68611" name="Rectangle 3"/>
          <p:cNvSpPr>
            <a:spLocks noGrp="1" noChangeArrowheads="1"/>
          </p:cNvSpPr>
          <p:nvPr>
            <p:ph idx="1"/>
          </p:nvPr>
        </p:nvSpPr>
        <p:spPr/>
        <p:txBody>
          <a:bodyPr>
            <a:normAutofit/>
          </a:bodyPr>
          <a:lstStyle/>
          <a:p>
            <a:r>
              <a:rPr lang="en-US" altLang="en-US" sz="4000" dirty="0"/>
              <a:t>In C++, redefined functions are statically bound and overridden functions are dynamically bound.</a:t>
            </a:r>
            <a:br>
              <a:rPr lang="en-US" altLang="en-US" sz="4000" dirty="0"/>
            </a:br>
            <a:endParaRPr lang="en-US" altLang="en-US" sz="4000" dirty="0"/>
          </a:p>
          <a:p>
            <a:r>
              <a:rPr lang="en-US" altLang="en-US" sz="4000" dirty="0"/>
              <a:t>So, a virtual function is overridden, and a non-virtual function is redefined.</a:t>
            </a:r>
          </a:p>
          <a:p>
            <a:endParaRPr lang="en-US" altLang="en-US" sz="3200" dirty="0"/>
          </a:p>
          <a:p>
            <a:pPr marL="0" indent="0">
              <a:buNone/>
            </a:pPr>
            <a:endParaRPr lang="en-US" altLang="en-US" sz="3200" dirty="0"/>
          </a:p>
        </p:txBody>
      </p:sp>
    </p:spTree>
    <p:extLst>
      <p:ext uri="{BB962C8B-B14F-4D97-AF65-F5344CB8AC3E}">
        <p14:creationId xmlns:p14="http://schemas.microsoft.com/office/powerpoint/2010/main" val="3574511667"/>
      </p:ext>
    </p:extLst>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en-US"/>
              <a:t>Virtual Destructors</a:t>
            </a:r>
          </a:p>
        </p:txBody>
      </p:sp>
      <p:sp>
        <p:nvSpPr>
          <p:cNvPr id="69635" name="Rectangle 3"/>
          <p:cNvSpPr>
            <a:spLocks noGrp="1" noChangeArrowheads="1"/>
          </p:cNvSpPr>
          <p:nvPr>
            <p:ph idx="1"/>
          </p:nvPr>
        </p:nvSpPr>
        <p:spPr/>
        <p:txBody>
          <a:bodyPr>
            <a:normAutofit/>
          </a:bodyPr>
          <a:lstStyle/>
          <a:p>
            <a:r>
              <a:rPr lang="en-US" altLang="en-US" sz="4000" dirty="0"/>
              <a:t>It's a good idea to make destructors virtual if the class could ever become a base class.</a:t>
            </a:r>
          </a:p>
          <a:p>
            <a:r>
              <a:rPr lang="en-US" altLang="en-US" sz="4000" dirty="0"/>
              <a:t>Otherwise, the compiler will perform static binding on the destructor if the class ever is derived from</a:t>
            </a:r>
            <a:r>
              <a:rPr lang="en-US" altLang="en-US" sz="4000" dirty="0" smtClean="0"/>
              <a:t>.</a:t>
            </a:r>
          </a:p>
          <a:p>
            <a:pPr marL="0" indent="0">
              <a:buNone/>
            </a:pPr>
            <a:endParaRPr lang="en-US" altLang="en-US" sz="4000" dirty="0"/>
          </a:p>
        </p:txBody>
      </p:sp>
    </p:spTree>
    <p:extLst>
      <p:ext uri="{BB962C8B-B14F-4D97-AF65-F5344CB8AC3E}">
        <p14:creationId xmlns:p14="http://schemas.microsoft.com/office/powerpoint/2010/main" val="4067714858"/>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t>Back to the ‘is a’ Relationship</a:t>
            </a:r>
          </a:p>
        </p:txBody>
      </p:sp>
      <p:sp>
        <p:nvSpPr>
          <p:cNvPr id="11267" name="Rectangle 3"/>
          <p:cNvSpPr>
            <a:spLocks noGrp="1" noChangeArrowheads="1"/>
          </p:cNvSpPr>
          <p:nvPr>
            <p:ph idx="1"/>
          </p:nvPr>
        </p:nvSpPr>
        <p:spPr>
          <a:xfrm>
            <a:off x="685800" y="1828800"/>
            <a:ext cx="10896599" cy="3741738"/>
          </a:xfrm>
        </p:spPr>
        <p:txBody>
          <a:bodyPr>
            <a:normAutofit/>
          </a:bodyPr>
          <a:lstStyle/>
          <a:p>
            <a:pPr>
              <a:lnSpc>
                <a:spcPct val="90000"/>
              </a:lnSpc>
              <a:spcBef>
                <a:spcPct val="50000"/>
              </a:spcBef>
            </a:pPr>
            <a:r>
              <a:rPr lang="en-US" altLang="en-US" sz="3200" dirty="0"/>
              <a:t>An object of a derived class 'is a(n)' object of the base class</a:t>
            </a:r>
          </a:p>
          <a:p>
            <a:pPr>
              <a:lnSpc>
                <a:spcPct val="90000"/>
              </a:lnSpc>
              <a:spcBef>
                <a:spcPct val="50000"/>
              </a:spcBef>
            </a:pPr>
            <a:r>
              <a:rPr lang="en-US" altLang="en-US" sz="3200" dirty="0"/>
              <a:t>Example: </a:t>
            </a:r>
          </a:p>
          <a:p>
            <a:pPr lvl="1">
              <a:lnSpc>
                <a:spcPct val="90000"/>
              </a:lnSpc>
              <a:spcBef>
                <a:spcPct val="50000"/>
              </a:spcBef>
            </a:pPr>
            <a:r>
              <a:rPr lang="en-US" altLang="en-US" sz="2800" dirty="0"/>
              <a:t>an </a:t>
            </a:r>
            <a:r>
              <a:rPr lang="en-US" altLang="en-US" sz="2800" dirty="0" err="1">
                <a:latin typeface="Courier New" panose="02070309020205020404" pitchFamily="49" charset="0"/>
              </a:rPr>
              <a:t>UnderGrad</a:t>
            </a:r>
            <a:r>
              <a:rPr lang="en-US" altLang="en-US" sz="2800" dirty="0"/>
              <a:t> is a </a:t>
            </a:r>
            <a:r>
              <a:rPr lang="en-US" altLang="en-US" sz="2800" dirty="0">
                <a:latin typeface="Courier New" panose="02070309020205020404" pitchFamily="49" charset="0"/>
              </a:rPr>
              <a:t>Student</a:t>
            </a:r>
          </a:p>
          <a:p>
            <a:pPr lvl="1">
              <a:lnSpc>
                <a:spcPct val="90000"/>
              </a:lnSpc>
              <a:spcBef>
                <a:spcPct val="50000"/>
              </a:spcBef>
            </a:pPr>
            <a:r>
              <a:rPr lang="en-US" altLang="en-US" sz="2800" dirty="0"/>
              <a:t>a </a:t>
            </a:r>
            <a:r>
              <a:rPr lang="en-US" altLang="en-US" sz="2800" dirty="0">
                <a:latin typeface="Courier New" panose="02070309020205020404" pitchFamily="49" charset="0"/>
              </a:rPr>
              <a:t>Mammal</a:t>
            </a:r>
            <a:r>
              <a:rPr lang="en-US" altLang="en-US" sz="2800" dirty="0"/>
              <a:t> is an </a:t>
            </a:r>
            <a:r>
              <a:rPr lang="en-US" altLang="en-US" sz="2800" dirty="0">
                <a:latin typeface="Courier New" panose="02070309020205020404" pitchFamily="49" charset="0"/>
              </a:rPr>
              <a:t>Animal</a:t>
            </a:r>
          </a:p>
          <a:p>
            <a:pPr>
              <a:lnSpc>
                <a:spcPct val="90000"/>
              </a:lnSpc>
              <a:spcBef>
                <a:spcPct val="50000"/>
              </a:spcBef>
            </a:pPr>
            <a:r>
              <a:rPr lang="en-US" altLang="en-US" sz="3200" dirty="0"/>
              <a:t>A derived object has all of the characteristics of the base class</a:t>
            </a:r>
          </a:p>
        </p:txBody>
      </p:sp>
    </p:spTree>
    <p:extLst>
      <p:ext uri="{BB962C8B-B14F-4D97-AF65-F5344CB8AC3E}">
        <p14:creationId xmlns:p14="http://schemas.microsoft.com/office/powerpoint/2010/main" val="4031310864"/>
      </p:ext>
    </p:extLst>
  </p:cSld>
  <p:clrMapOvr>
    <a:masterClrMapping/>
  </p:clrMapOvr>
  <p:transition spd="med"/>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noChangeArrowheads="1"/>
          </p:cNvSpPr>
          <p:nvPr>
            <p:ph type="title"/>
          </p:nvPr>
        </p:nvSpPr>
        <p:spPr/>
        <p:txBody>
          <a:bodyPr/>
          <a:lstStyle/>
          <a:p>
            <a:r>
              <a:rPr lang="en-US" altLang="en-US" b="1" dirty="0"/>
              <a:t>C++17's </a:t>
            </a:r>
            <a:r>
              <a:rPr lang="en-US" altLang="en-US" b="1" dirty="0">
                <a:latin typeface="Courier New" panose="02070309020205020404" pitchFamily="49" charset="0"/>
                <a:cs typeface="Courier New" panose="02070309020205020404" pitchFamily="49" charset="0"/>
              </a:rPr>
              <a:t>override</a:t>
            </a:r>
            <a:r>
              <a:rPr lang="en-US" altLang="en-US" b="1" dirty="0"/>
              <a:t> and </a:t>
            </a:r>
            <a:r>
              <a:rPr lang="en-US" altLang="en-US" b="1" dirty="0">
                <a:latin typeface="Courier New" panose="02070309020205020404" pitchFamily="49" charset="0"/>
                <a:cs typeface="Courier New" panose="02070309020205020404" pitchFamily="49" charset="0"/>
              </a:rPr>
              <a:t>final</a:t>
            </a:r>
            <a:r>
              <a:rPr lang="en-US" altLang="en-US" b="1" dirty="0"/>
              <a:t> Key Words</a:t>
            </a:r>
            <a:endParaRPr lang="en-US" altLang="en-US" dirty="0"/>
          </a:p>
        </p:txBody>
      </p:sp>
      <p:sp>
        <p:nvSpPr>
          <p:cNvPr id="70659" name="Content Placeholder 2"/>
          <p:cNvSpPr>
            <a:spLocks noGrp="1" noChangeArrowheads="1"/>
          </p:cNvSpPr>
          <p:nvPr>
            <p:ph idx="1"/>
          </p:nvPr>
        </p:nvSpPr>
        <p:spPr/>
        <p:txBody>
          <a:bodyPr>
            <a:normAutofit/>
          </a:bodyPr>
          <a:lstStyle/>
          <a:p>
            <a:r>
              <a:rPr lang="en-US" altLang="en-US" sz="3600" dirty="0"/>
              <a:t>The </a:t>
            </a:r>
            <a:r>
              <a:rPr lang="en-US" altLang="en-US" sz="3600" b="1" dirty="0">
                <a:latin typeface="Courier New" panose="02070309020205020404" pitchFamily="49" charset="0"/>
                <a:cs typeface="Courier New" panose="02070309020205020404" pitchFamily="49" charset="0"/>
              </a:rPr>
              <a:t>override</a:t>
            </a:r>
            <a:r>
              <a:rPr lang="en-US" altLang="en-US" sz="3600" dirty="0"/>
              <a:t> key word tells the compiler that the function is supposed to override a function in the base class</a:t>
            </a:r>
            <a:r>
              <a:rPr lang="en-US" altLang="en-US" sz="3600" dirty="0" smtClean="0"/>
              <a:t>.</a:t>
            </a:r>
            <a:br>
              <a:rPr lang="en-US" altLang="en-US" sz="3600" dirty="0" smtClean="0"/>
            </a:br>
            <a:r>
              <a:rPr lang="en-US" altLang="en-US" sz="3600" dirty="0" smtClean="0"/>
              <a:t>	</a:t>
            </a:r>
            <a:r>
              <a:rPr lang="en-US" sz="2400" b="1" dirty="0">
                <a:latin typeface="Courier New" panose="02070309020205020404" pitchFamily="49" charset="0"/>
                <a:cs typeface="Courier New" panose="02070309020205020404" pitchFamily="49" charset="0"/>
              </a:rPr>
              <a:t>virtual void </a:t>
            </a:r>
            <a:r>
              <a:rPr lang="en-US" sz="2400" b="1" dirty="0" err="1">
                <a:latin typeface="Courier New" panose="02070309020205020404" pitchFamily="49" charset="0"/>
                <a:cs typeface="Courier New" panose="02070309020205020404" pitchFamily="49" charset="0"/>
              </a:rPr>
              <a:t>functionA</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arg</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const</a:t>
            </a:r>
            <a:r>
              <a:rPr lang="en-US" sz="2400" b="1" dirty="0">
                <a:latin typeface="Courier New" panose="02070309020205020404" pitchFamily="49" charset="0"/>
                <a:cs typeface="Courier New" panose="02070309020205020404" pitchFamily="49" charset="0"/>
              </a:rPr>
              <a:t> override</a:t>
            </a:r>
            <a:endParaRPr lang="en-US" altLang="en-US" sz="3200" b="1" dirty="0">
              <a:latin typeface="Courier New" panose="02070309020205020404" pitchFamily="49" charset="0"/>
              <a:cs typeface="Courier New" panose="02070309020205020404" pitchFamily="49" charset="0"/>
            </a:endParaRPr>
          </a:p>
          <a:p>
            <a:r>
              <a:rPr lang="en-US" altLang="en-US" sz="3600" dirty="0"/>
              <a:t>When a member function is declared with the </a:t>
            </a:r>
            <a:r>
              <a:rPr lang="en-US" altLang="en-US" sz="3600" b="1" dirty="0">
                <a:latin typeface="Courier New" panose="02070309020205020404" pitchFamily="49" charset="0"/>
                <a:cs typeface="Courier New" panose="02070309020205020404" pitchFamily="49" charset="0"/>
              </a:rPr>
              <a:t>final</a:t>
            </a:r>
            <a:r>
              <a:rPr lang="en-US" altLang="en-US" sz="3600" dirty="0"/>
              <a:t> key word, it cannot be overridden in a derived class</a:t>
            </a:r>
            <a:r>
              <a:rPr lang="en-US" altLang="en-US" sz="3600" dirty="0" smtClean="0"/>
              <a:t>.</a:t>
            </a:r>
          </a:p>
          <a:p>
            <a:pPr marL="0" indent="0">
              <a:buNone/>
            </a:pPr>
            <a:r>
              <a:rPr lang="en-US" altLang="en-US" sz="3600" dirty="0"/>
              <a:t>	</a:t>
            </a:r>
            <a:r>
              <a:rPr lang="en-US" sz="2400" b="1" dirty="0">
                <a:latin typeface="Courier New" panose="02070309020205020404" pitchFamily="49" charset="0"/>
                <a:cs typeface="Courier New" panose="02070309020205020404" pitchFamily="49" charset="0"/>
              </a:rPr>
              <a:t>virtual void message() </a:t>
            </a:r>
            <a:r>
              <a:rPr lang="en-US" sz="2400" b="1" dirty="0" err="1">
                <a:latin typeface="Courier New" panose="02070309020205020404" pitchFamily="49" charset="0"/>
                <a:cs typeface="Courier New" panose="02070309020205020404" pitchFamily="49" charset="0"/>
              </a:rPr>
              <a:t>const</a:t>
            </a:r>
            <a:r>
              <a:rPr lang="en-US" sz="2400" b="1" dirty="0">
                <a:latin typeface="Courier New" panose="02070309020205020404" pitchFamily="49" charset="0"/>
                <a:cs typeface="Courier New" panose="02070309020205020404" pitchFamily="49" charset="0"/>
              </a:rPr>
              <a:t> final;</a:t>
            </a:r>
            <a:endParaRPr lang="en-US" alt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8135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methods do not have default implementations</a:t>
            </a:r>
          </a:p>
        </p:txBody>
      </p:sp>
      <p:sp>
        <p:nvSpPr>
          <p:cNvPr id="3" name="Content Placeholder 2"/>
          <p:cNvSpPr>
            <a:spLocks noGrp="1"/>
          </p:cNvSpPr>
          <p:nvPr>
            <p:ph idx="1"/>
          </p:nvPr>
        </p:nvSpPr>
        <p:spPr>
          <a:xfrm>
            <a:off x="838200" y="1825624"/>
            <a:ext cx="10515600" cy="5032375"/>
          </a:xfrm>
        </p:spPr>
        <p:txBody>
          <a:bodyPr>
            <a:normAutofit/>
          </a:bodyPr>
          <a:lstStyle/>
          <a:p>
            <a:r>
              <a:rPr lang="en-US" dirty="0"/>
              <a:t>Suppose there is not a meaningful version to use in the base class?</a:t>
            </a:r>
          </a:p>
          <a:p>
            <a:endParaRPr lang="en-US" dirty="0"/>
          </a:p>
          <a:p>
            <a:r>
              <a:rPr lang="en-US" dirty="0"/>
              <a:t>Indicate that the method is abstract.</a:t>
            </a:r>
          </a:p>
          <a:p>
            <a:pPr lvl="1"/>
            <a:r>
              <a:rPr lang="en-US" dirty="0"/>
              <a:t>In C++ this is called a </a:t>
            </a:r>
            <a:r>
              <a:rPr lang="en-US" b="1" i="1" dirty="0"/>
              <a:t>pure virtual function</a:t>
            </a:r>
            <a:r>
              <a:rPr lang="en-US" dirty="0"/>
              <a:t>.</a:t>
            </a:r>
          </a:p>
          <a:p>
            <a:endParaRPr lang="en-US" dirty="0"/>
          </a:p>
          <a:p>
            <a:r>
              <a:rPr lang="en-US" dirty="0"/>
              <a:t>When looking at a method invocation on an instance of a base class and the compiler sees a pure virtual method, it knows it must use the derived version. </a:t>
            </a:r>
          </a:p>
          <a:p>
            <a:endParaRPr lang="en-US" dirty="0"/>
          </a:p>
          <a:p>
            <a:r>
              <a:rPr lang="en-US" dirty="0"/>
              <a:t>If the derived class does not have its own version, it will not compile.</a:t>
            </a:r>
          </a:p>
          <a:p>
            <a:pPr marL="0" indent="0">
              <a:buNone/>
            </a:pPr>
            <a:endParaRPr lang="en-US" dirty="0"/>
          </a:p>
        </p:txBody>
      </p:sp>
      <p:sp>
        <p:nvSpPr>
          <p:cNvPr id="4" name="Rectangle 3"/>
          <p:cNvSpPr/>
          <p:nvPr/>
        </p:nvSpPr>
        <p:spPr>
          <a:xfrm>
            <a:off x="7383079" y="3307396"/>
            <a:ext cx="3350597" cy="369332"/>
          </a:xfrm>
          <a:prstGeom prst="rect">
            <a:avLst/>
          </a:prstGeom>
          <a:solidFill>
            <a:schemeClr val="tx1"/>
          </a:solidFill>
        </p:spPr>
        <p:txBody>
          <a:bodyPr wrap="none">
            <a:spAutoFit/>
          </a:bodyPr>
          <a:lstStyle/>
          <a:p>
            <a:r>
              <a:rPr lang="en-US" dirty="0">
                <a:solidFill>
                  <a:srgbClr val="569CD6"/>
                </a:solidFill>
                <a:latin typeface="Consolas" panose="020B0609020204030204" pitchFamily="49" charset="0"/>
              </a:rPr>
              <a:t>virtual</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void</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speak</a:t>
            </a:r>
            <a:r>
              <a:rPr lang="en-US" dirty="0">
                <a:solidFill>
                  <a:srgbClr val="D4D4D4"/>
                </a:solidFill>
                <a:latin typeface="Consolas" panose="020B0609020204030204" pitchFamily="49" charset="0"/>
              </a:rPr>
              <a:t>() = </a:t>
            </a:r>
            <a:r>
              <a:rPr lang="en-US" dirty="0">
                <a:solidFill>
                  <a:srgbClr val="B5CEA8"/>
                </a:solidFill>
                <a:latin typeface="Consolas" panose="020B0609020204030204" pitchFamily="49" charset="0"/>
              </a:rPr>
              <a:t>0</a:t>
            </a:r>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69374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Class</a:t>
            </a:r>
          </a:p>
        </p:txBody>
      </p:sp>
      <p:sp>
        <p:nvSpPr>
          <p:cNvPr id="3" name="Content Placeholder 2"/>
          <p:cNvSpPr>
            <a:spLocks noGrp="1"/>
          </p:cNvSpPr>
          <p:nvPr>
            <p:ph idx="1"/>
          </p:nvPr>
        </p:nvSpPr>
        <p:spPr/>
        <p:txBody>
          <a:bodyPr>
            <a:normAutofit fontScale="92500" lnSpcReduction="20000"/>
          </a:bodyPr>
          <a:lstStyle/>
          <a:p>
            <a:r>
              <a:rPr lang="en-US" dirty="0"/>
              <a:t>An abstract class cannot be instantiated!</a:t>
            </a:r>
          </a:p>
          <a:p>
            <a:endParaRPr lang="en-US" dirty="0"/>
          </a:p>
          <a:p>
            <a:r>
              <a:rPr lang="en-US" dirty="0"/>
              <a:t>In C++ this is accomplished by having a pure virtual function in the base class.</a:t>
            </a:r>
          </a:p>
          <a:p>
            <a:endParaRPr lang="en-US" dirty="0"/>
          </a:p>
          <a:p>
            <a:r>
              <a:rPr lang="en-US" dirty="0"/>
              <a:t>This makes sense. </a:t>
            </a:r>
          </a:p>
          <a:p>
            <a:pPr lvl="1"/>
            <a:r>
              <a:rPr lang="en-US" sz="2600" dirty="0"/>
              <a:t>If you have a pure virtual function, there is no definition for that function, so the object cannot be created.</a:t>
            </a:r>
          </a:p>
          <a:p>
            <a:endParaRPr lang="en-US" dirty="0"/>
          </a:p>
          <a:p>
            <a:r>
              <a:rPr lang="en-US" dirty="0"/>
              <a:t>Derived classes that will be instantiated MUST each define their own version of the pure virtual function(s) in the base class.</a:t>
            </a:r>
          </a:p>
        </p:txBody>
      </p:sp>
    </p:spTree>
    <p:extLst>
      <p:ext uri="{BB962C8B-B14F-4D97-AF65-F5344CB8AC3E}">
        <p14:creationId xmlns:p14="http://schemas.microsoft.com/office/powerpoint/2010/main" val="1752990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altLang="en-US"/>
              <a:t>Virtual Details</a:t>
            </a:r>
          </a:p>
        </p:txBody>
      </p:sp>
      <p:sp>
        <p:nvSpPr>
          <p:cNvPr id="96259" name="Rectangle 3"/>
          <p:cNvSpPr>
            <a:spLocks noGrp="1" noChangeArrowheads="1"/>
          </p:cNvSpPr>
          <p:nvPr>
            <p:ph idx="1"/>
          </p:nvPr>
        </p:nvSpPr>
        <p:spPr>
          <a:xfrm>
            <a:off x="685800" y="1600200"/>
            <a:ext cx="10972800" cy="4572000"/>
          </a:xfrm>
        </p:spPr>
        <p:txBody>
          <a:bodyPr>
            <a:normAutofit/>
          </a:bodyPr>
          <a:lstStyle/>
          <a:p>
            <a:pPr eaLnBrk="1" hangingPunct="1"/>
            <a:r>
              <a:rPr lang="en-US" altLang="en-US" sz="3600" dirty="0"/>
              <a:t>To define a function differently in a derived class and to make it virtual</a:t>
            </a:r>
          </a:p>
          <a:p>
            <a:pPr lvl="1" eaLnBrk="1" hangingPunct="1"/>
            <a:r>
              <a:rPr lang="en-US" altLang="en-US" sz="3200" dirty="0"/>
              <a:t>Add keyword virtual to the function declaration in the base class</a:t>
            </a:r>
          </a:p>
          <a:p>
            <a:pPr lvl="1" eaLnBrk="1" hangingPunct="1"/>
            <a:r>
              <a:rPr lang="en-US" altLang="en-US" sz="3200" dirty="0"/>
              <a:t>virtual is not needed for the function declaration in the derived class, but is often included</a:t>
            </a:r>
          </a:p>
          <a:p>
            <a:pPr lvl="1" eaLnBrk="1" hangingPunct="1"/>
            <a:r>
              <a:rPr lang="en-US" altLang="en-US" sz="3200" dirty="0"/>
              <a:t>virtual is not added to the function definition</a:t>
            </a:r>
          </a:p>
          <a:p>
            <a:pPr lvl="1" eaLnBrk="1" hangingPunct="1"/>
            <a:r>
              <a:rPr lang="en-US" altLang="en-US" sz="3200" dirty="0"/>
              <a:t>Virtual functions require considerable overhead so excessive use reduces program efficiency</a:t>
            </a:r>
          </a:p>
        </p:txBody>
      </p:sp>
    </p:spTree>
    <p:extLst>
      <p:ext uri="{BB962C8B-B14F-4D97-AF65-F5344CB8AC3E}">
        <p14:creationId xmlns:p14="http://schemas.microsoft.com/office/powerpoint/2010/main" val="4088978806"/>
      </p:ext>
    </p:extLst>
  </p:cSld>
  <p:clrMapOvr>
    <a:masterClrMapping/>
  </p:clrMapOvr>
  <p:transition spd="med">
    <p:wipe dir="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subtype polymorphism</a:t>
            </a:r>
          </a:p>
        </p:txBody>
      </p:sp>
      <p:sp>
        <p:nvSpPr>
          <p:cNvPr id="3" name="Content Placeholder 2"/>
          <p:cNvSpPr>
            <a:spLocks noGrp="1"/>
          </p:cNvSpPr>
          <p:nvPr>
            <p:ph idx="1"/>
          </p:nvPr>
        </p:nvSpPr>
        <p:spPr/>
        <p:txBody>
          <a:bodyPr>
            <a:normAutofit lnSpcReduction="10000"/>
          </a:bodyPr>
          <a:lstStyle/>
          <a:p>
            <a:r>
              <a:rPr lang="en-US" dirty="0"/>
              <a:t>If you want derived classes to have the </a:t>
            </a:r>
            <a:r>
              <a:rPr lang="en-US" b="1" dirty="0"/>
              <a:t>option</a:t>
            </a:r>
            <a:r>
              <a:rPr lang="en-US" dirty="0"/>
              <a:t> of overriding a function </a:t>
            </a:r>
            <a:br>
              <a:rPr lang="en-US" dirty="0"/>
            </a:br>
            <a:r>
              <a:rPr lang="en-US" dirty="0"/>
              <a:t>since a default is provided.</a:t>
            </a:r>
          </a:p>
          <a:p>
            <a:pPr lvl="1"/>
            <a:r>
              <a:rPr lang="en-US" sz="2800" dirty="0"/>
              <a:t>Make it virtual</a:t>
            </a:r>
          </a:p>
          <a:p>
            <a:pPr lvl="1"/>
            <a:endParaRPr lang="en-US" dirty="0"/>
          </a:p>
          <a:p>
            <a:r>
              <a:rPr lang="en-US" dirty="0"/>
              <a:t>If you want to </a:t>
            </a:r>
            <a:r>
              <a:rPr lang="en-US" b="1" dirty="0"/>
              <a:t>force</a:t>
            </a:r>
            <a:r>
              <a:rPr lang="en-US" dirty="0"/>
              <a:t> derived classes to override a function </a:t>
            </a:r>
            <a:br>
              <a:rPr lang="en-US" dirty="0"/>
            </a:br>
            <a:r>
              <a:rPr lang="en-US" dirty="0"/>
              <a:t>(i.e. do not provide a default)</a:t>
            </a:r>
          </a:p>
          <a:p>
            <a:pPr lvl="1"/>
            <a:r>
              <a:rPr lang="en-US" sz="2800" dirty="0"/>
              <a:t>Make it pure virtual</a:t>
            </a:r>
          </a:p>
          <a:p>
            <a:pPr lvl="1"/>
            <a:endParaRPr lang="en-US" sz="3200" dirty="0"/>
          </a:p>
          <a:p>
            <a:r>
              <a:rPr lang="en-US" dirty="0"/>
              <a:t>You cannot instantiate an abstract class.</a:t>
            </a:r>
          </a:p>
          <a:p>
            <a:pPr lvl="1"/>
            <a:r>
              <a:rPr lang="en-US" dirty="0"/>
              <a:t>Use references </a:t>
            </a:r>
            <a:r>
              <a:rPr lang="en-US"/>
              <a:t>and pointers.</a:t>
            </a:r>
            <a:endParaRPr lang="en-US" dirty="0"/>
          </a:p>
        </p:txBody>
      </p:sp>
    </p:spTree>
    <p:extLst>
      <p:ext uri="{BB962C8B-B14F-4D97-AF65-F5344CB8AC3E}">
        <p14:creationId xmlns:p14="http://schemas.microsoft.com/office/powerpoint/2010/main" val="1985320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CAC1C-1A58-2E40-9E8B-9591145287A6}"/>
              </a:ext>
            </a:extLst>
          </p:cNvPr>
          <p:cNvSpPr>
            <a:spLocks noGrp="1"/>
          </p:cNvSpPr>
          <p:nvPr>
            <p:ph type="title"/>
          </p:nvPr>
        </p:nvSpPr>
        <p:spPr/>
        <p:txBody>
          <a:bodyPr>
            <a:noAutofit/>
          </a:bodyPr>
          <a:lstStyle/>
          <a:p>
            <a:r>
              <a:rPr lang="en-US" dirty="0"/>
              <a:t>Two Simple Questions (1)</a:t>
            </a:r>
          </a:p>
        </p:txBody>
      </p:sp>
      <p:sp>
        <p:nvSpPr>
          <p:cNvPr id="3" name="Content Placeholder 2">
            <a:extLst>
              <a:ext uri="{FF2B5EF4-FFF2-40B4-BE49-F238E27FC236}">
                <a16:creationId xmlns:a16="http://schemas.microsoft.com/office/drawing/2014/main" id="{B3E2FA09-98A4-4E4C-A57D-AD0DDB3723DC}"/>
              </a:ext>
            </a:extLst>
          </p:cNvPr>
          <p:cNvSpPr>
            <a:spLocks noGrp="1"/>
          </p:cNvSpPr>
          <p:nvPr>
            <p:ph idx="1"/>
          </p:nvPr>
        </p:nvSpPr>
        <p:spPr>
          <a:xfrm>
            <a:off x="609600" y="1905000"/>
            <a:ext cx="10896600" cy="4572000"/>
          </a:xfrm>
        </p:spPr>
        <p:txBody>
          <a:bodyPr>
            <a:normAutofit/>
          </a:bodyPr>
          <a:lstStyle/>
          <a:p>
            <a:r>
              <a:rPr lang="en-US" altLang="en-US" sz="4400" dirty="0"/>
              <a:t>Can a parent class have more than one child class?</a:t>
            </a:r>
          </a:p>
          <a:p>
            <a:r>
              <a:rPr lang="en-US" altLang="en-US" sz="4400" dirty="0"/>
              <a:t>Can a parent class inherit characteristics from its child class?</a:t>
            </a:r>
          </a:p>
        </p:txBody>
      </p:sp>
      <p:sp>
        <p:nvSpPr>
          <p:cNvPr id="4" name="Slide Number Placeholder 3">
            <a:extLst>
              <a:ext uri="{FF2B5EF4-FFF2-40B4-BE49-F238E27FC236}">
                <a16:creationId xmlns:a16="http://schemas.microsoft.com/office/drawing/2014/main" id="{4625D86A-35F6-504C-A220-143FBD148F3D}"/>
              </a:ext>
            </a:extLst>
          </p:cNvPr>
          <p:cNvSpPr>
            <a:spLocks noGrp="1"/>
          </p:cNvSpPr>
          <p:nvPr>
            <p:ph type="sldNum" sz="quarter" idx="12"/>
          </p:nvPr>
        </p:nvSpPr>
        <p:spPr/>
        <p:txBody>
          <a:bodyPr/>
          <a:lstStyle/>
          <a:p>
            <a:fld id="{13977939-A071-43C1-9268-F54CC2756BB5}" type="slidenum">
              <a:rPr lang="en-US" smtClean="0"/>
              <a:pPr/>
              <a:t>9</a:t>
            </a:fld>
            <a:endParaRPr lang="en-US" dirty="0"/>
          </a:p>
        </p:txBody>
      </p:sp>
    </p:spTree>
    <p:extLst>
      <p:ext uri="{BB962C8B-B14F-4D97-AF65-F5344CB8AC3E}">
        <p14:creationId xmlns:p14="http://schemas.microsoft.com/office/powerpoint/2010/main" val="18158013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7969</Words>
  <Application>Microsoft Office PowerPoint</Application>
  <PresentationFormat>Widescreen</PresentationFormat>
  <Paragraphs>839</Paragraphs>
  <Slides>84</Slides>
  <Notes>66</Notes>
  <HiddenSlides>3</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84</vt:i4>
      </vt:variant>
    </vt:vector>
  </HeadingPairs>
  <TitlesOfParts>
    <vt:vector size="94" baseType="lpstr">
      <vt:lpstr>Arial</vt:lpstr>
      <vt:lpstr>Calibri</vt:lpstr>
      <vt:lpstr>Calibri Light</vt:lpstr>
      <vt:lpstr>Consolas</vt:lpstr>
      <vt:lpstr>Courier New</vt:lpstr>
      <vt:lpstr>Source Code Pro</vt:lpstr>
      <vt:lpstr>Tahoma</vt:lpstr>
      <vt:lpstr>Times</vt:lpstr>
      <vt:lpstr>Times New Roman</vt:lpstr>
      <vt:lpstr>Office Theme</vt:lpstr>
      <vt:lpstr>CSCE 120/121</vt:lpstr>
      <vt:lpstr>What Is Inheritance?</vt:lpstr>
      <vt:lpstr>QUESTION</vt:lpstr>
      <vt:lpstr>Example: Insects</vt:lpstr>
      <vt:lpstr>The "is a" Relationship</vt:lpstr>
      <vt:lpstr>Inheritance – Terminology and Notation</vt:lpstr>
      <vt:lpstr>Inheritance – Terminology and Notation (2)</vt:lpstr>
      <vt:lpstr>Back to the ‘is a’ Relationship</vt:lpstr>
      <vt:lpstr>Two Simple Questions (1)</vt:lpstr>
      <vt:lpstr>Two Simple Questions (2)</vt:lpstr>
      <vt:lpstr>Superclasses and Subclasses</vt:lpstr>
      <vt:lpstr>Hierarchies</vt:lpstr>
      <vt:lpstr>Questions</vt:lpstr>
      <vt:lpstr>Questions</vt:lpstr>
      <vt:lpstr>Hierarchies (2)</vt:lpstr>
      <vt:lpstr>What Does a Child Have?</vt:lpstr>
      <vt:lpstr>Video Example</vt:lpstr>
      <vt:lpstr>class Video</vt:lpstr>
      <vt:lpstr>Using Inheritance</vt:lpstr>
      <vt:lpstr>Using Inheritance (2)</vt:lpstr>
      <vt:lpstr>Instantiating these classes</vt:lpstr>
      <vt:lpstr>Overriding Methods</vt:lpstr>
      <vt:lpstr>Redefining Base Class Functions</vt:lpstr>
      <vt:lpstr>Another Derived Class</vt:lpstr>
      <vt:lpstr>Adding Attributes</vt:lpstr>
      <vt:lpstr>C++ Example</vt:lpstr>
      <vt:lpstr>C++ Example (1)</vt:lpstr>
      <vt:lpstr>C++ Example (2)</vt:lpstr>
      <vt:lpstr>C++ Example (3)</vt:lpstr>
      <vt:lpstr>Protected Members and Class Access</vt:lpstr>
      <vt:lpstr>Protected Members and  Class Access</vt:lpstr>
      <vt:lpstr>Class Access Specifiers</vt:lpstr>
      <vt:lpstr>Inheritance vs. Access </vt:lpstr>
      <vt:lpstr>More Inheritance vs. Access</vt:lpstr>
      <vt:lpstr>More Inheritance vs. Access (2)</vt:lpstr>
      <vt:lpstr>More Inheritance vs. Access (3)</vt:lpstr>
      <vt:lpstr>Constructors &amp; Destructors in Base and Derived Classes</vt:lpstr>
      <vt:lpstr>Constructors and Destructors in Base and Derived Classes</vt:lpstr>
      <vt:lpstr>Constructor &amp; Destructor example</vt:lpstr>
      <vt:lpstr>Constructors and Destructors in Base and Derived Classes (2)</vt:lpstr>
      <vt:lpstr>PowerPoint Presentation</vt:lpstr>
      <vt:lpstr>PowerPoint Presentation</vt:lpstr>
      <vt:lpstr>Passing Arguments to  Base Class Constructor</vt:lpstr>
      <vt:lpstr>Passing Arguments to  Base Class Constructor (2)</vt:lpstr>
      <vt:lpstr>PowerPoint Presentation</vt:lpstr>
      <vt:lpstr>Polymorphism and Virtual Member Functions </vt:lpstr>
      <vt:lpstr>Polymorphism</vt:lpstr>
      <vt:lpstr>Subtype polymorphism</vt:lpstr>
      <vt:lpstr>Subtype polymorphism helps to provide simple interfaces</vt:lpstr>
      <vt:lpstr>Speak!</vt:lpstr>
      <vt:lpstr>Polymorphism is Useful</vt:lpstr>
      <vt:lpstr>Subtype polymorphism (2)</vt:lpstr>
      <vt:lpstr>A Late Binding Example</vt:lpstr>
      <vt:lpstr>A Problem</vt:lpstr>
      <vt:lpstr>Virtual Functions</vt:lpstr>
      <vt:lpstr>Virtual functions mark which functions can be overridden by a derived class</vt:lpstr>
      <vt:lpstr>Virtual Functions in C++</vt:lpstr>
      <vt:lpstr>The Sale Class</vt:lpstr>
      <vt:lpstr>Sale.h</vt:lpstr>
      <vt:lpstr>Sale.cpp</vt:lpstr>
      <vt:lpstr>Virtual Function bill</vt:lpstr>
      <vt:lpstr>DiscountSale::bill</vt:lpstr>
      <vt:lpstr>PowerPoint Presentation</vt:lpstr>
      <vt:lpstr>PowerPoint Presentation</vt:lpstr>
      <vt:lpstr>PowerPoint Presentation</vt:lpstr>
      <vt:lpstr>Polymorphism and Virtual Member Functions</vt:lpstr>
      <vt:lpstr>PowerPoint Presentation</vt:lpstr>
      <vt:lpstr>PassFailDemo2.cpp</vt:lpstr>
      <vt:lpstr>PassFailDemo2.cpp (cont’d)</vt:lpstr>
      <vt:lpstr>Static Binding</vt:lpstr>
      <vt:lpstr>Virtual Functions (2)</vt:lpstr>
      <vt:lpstr>Virtual Functions (3)</vt:lpstr>
      <vt:lpstr>PowerPoint Presentation</vt:lpstr>
      <vt:lpstr>PowerPoint Presentation</vt:lpstr>
      <vt:lpstr>Polymorphism Requires References or Pointers</vt:lpstr>
      <vt:lpstr>Base Class Pointers</vt:lpstr>
      <vt:lpstr>Base Class Pointers (2)</vt:lpstr>
      <vt:lpstr>Redefining vs. Overriding</vt:lpstr>
      <vt:lpstr>Virtual Destructors</vt:lpstr>
      <vt:lpstr>C++17's override and final Key Words</vt:lpstr>
      <vt:lpstr>Abstract methods do not have default implementations</vt:lpstr>
      <vt:lpstr>Abstract Class</vt:lpstr>
      <vt:lpstr>Virtual Details</vt:lpstr>
      <vt:lpstr>Guidelines for subtype polymorphism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2021-11-03T15:58:11Z</dcterms:created>
  <dcterms:modified xsi:type="dcterms:W3CDTF">2022-11-09T20:46:51Z</dcterms:modified>
</cp:coreProperties>
</file>