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1"/>
  </p:sldMasterIdLst>
  <p:notesMasterIdLst>
    <p:notesMasterId r:id="rId37"/>
  </p:notesMasterIdLst>
  <p:sldIdLst>
    <p:sldId id="317" r:id="rId2"/>
    <p:sldId id="319" r:id="rId3"/>
    <p:sldId id="324" r:id="rId4"/>
    <p:sldId id="325" r:id="rId5"/>
    <p:sldId id="326" r:id="rId6"/>
    <p:sldId id="327" r:id="rId7"/>
    <p:sldId id="328" r:id="rId8"/>
    <p:sldId id="37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75" r:id="rId20"/>
    <p:sldId id="339" r:id="rId21"/>
    <p:sldId id="340" r:id="rId22"/>
    <p:sldId id="341" r:id="rId23"/>
    <p:sldId id="342" r:id="rId24"/>
    <p:sldId id="343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76" r:id="rId35"/>
    <p:sldId id="3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E6FCFE"/>
    <a:srgbClr val="007FA3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5" autoAdjust="0"/>
  </p:normalViewPr>
  <p:slideViewPr>
    <p:cSldViewPr showGuides="1">
      <p:cViewPr varScale="1">
        <p:scale>
          <a:sx n="67" d="100"/>
          <a:sy n="67" d="100"/>
        </p:scale>
        <p:origin x="942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ED238-38C3-4322-B507-D2365A4CD6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68C9AD-E4F5-42B2-86BC-B00CDFFCC3CE}">
      <dgm:prSet/>
      <dgm:spPr/>
      <dgm:t>
        <a:bodyPr/>
        <a:lstStyle/>
        <a:p>
          <a:pPr rtl="0"/>
          <a:r>
            <a:rPr lang="en-US" smtClean="0"/>
            <a:t>See BadAlloc.cpp</a:t>
          </a:r>
          <a:endParaRPr lang="en-US"/>
        </a:p>
      </dgm:t>
    </dgm:pt>
    <dgm:pt modelId="{D7BAF618-5D3C-45D8-ACB9-BC9F538DE2D7}" type="parTrans" cxnId="{1F3267F5-3492-4BFC-AAC5-65106554EEAC}">
      <dgm:prSet/>
      <dgm:spPr/>
      <dgm:t>
        <a:bodyPr/>
        <a:lstStyle/>
        <a:p>
          <a:endParaRPr lang="en-US"/>
        </a:p>
      </dgm:t>
    </dgm:pt>
    <dgm:pt modelId="{4CDE0A2D-58F8-4315-AE45-2A2031C0DF9B}" type="sibTrans" cxnId="{1F3267F5-3492-4BFC-AAC5-65106554EEAC}">
      <dgm:prSet/>
      <dgm:spPr/>
      <dgm:t>
        <a:bodyPr/>
        <a:lstStyle/>
        <a:p>
          <a:endParaRPr lang="en-US"/>
        </a:p>
      </dgm:t>
    </dgm:pt>
    <dgm:pt modelId="{33266849-37DF-43C4-AA02-026132268332}" type="pres">
      <dgm:prSet presAssocID="{12AED238-38C3-4322-B507-D2365A4CD621}" presName="linear" presStyleCnt="0">
        <dgm:presLayoutVars>
          <dgm:animLvl val="lvl"/>
          <dgm:resizeHandles val="exact"/>
        </dgm:presLayoutVars>
      </dgm:prSet>
      <dgm:spPr/>
    </dgm:pt>
    <dgm:pt modelId="{AA0AA937-C653-40A5-B49E-04B181C12760}" type="pres">
      <dgm:prSet presAssocID="{0568C9AD-E4F5-42B2-86BC-B00CDFFCC3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6C77FC-BB65-459C-ADC1-C0C2D76DC183}" type="presOf" srcId="{12AED238-38C3-4322-B507-D2365A4CD621}" destId="{33266849-37DF-43C4-AA02-026132268332}" srcOrd="0" destOrd="0" presId="urn:microsoft.com/office/officeart/2005/8/layout/vList2"/>
    <dgm:cxn modelId="{1F3267F5-3492-4BFC-AAC5-65106554EEAC}" srcId="{12AED238-38C3-4322-B507-D2365A4CD621}" destId="{0568C9AD-E4F5-42B2-86BC-B00CDFFCC3CE}" srcOrd="0" destOrd="0" parTransId="{D7BAF618-5D3C-45D8-ACB9-BC9F538DE2D7}" sibTransId="{4CDE0A2D-58F8-4315-AE45-2A2031C0DF9B}"/>
    <dgm:cxn modelId="{0C919614-2A73-4554-8259-972A1C90767B}" type="presOf" srcId="{0568C9AD-E4F5-42B2-86BC-B00CDFFCC3CE}" destId="{AA0AA937-C653-40A5-B49E-04B181C12760}" srcOrd="0" destOrd="0" presId="urn:microsoft.com/office/officeart/2005/8/layout/vList2"/>
    <dgm:cxn modelId="{099544CB-4AEF-4996-ADFA-9D21D2834DB5}" type="presParOf" srcId="{33266849-37DF-43C4-AA02-026132268332}" destId="{AA0AA937-C653-40A5-B49E-04B181C127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A937-C653-40A5-B49E-04B181C12760}">
      <dsp:nvSpPr>
        <dsp:cNvPr id="0" name=""/>
        <dsp:cNvSpPr/>
      </dsp:nvSpPr>
      <dsp:spPr>
        <a:xfrm>
          <a:off x="0" y="4778"/>
          <a:ext cx="1828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See BadAlloc.cpp</a:t>
          </a:r>
          <a:endParaRPr lang="en-US" sz="1500" kern="1200"/>
        </a:p>
      </dsp:txBody>
      <dsp:txXfrm>
        <a:off x="17563" y="22341"/>
        <a:ext cx="17936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B80010-3775-4185-A1BD-EB11B6CCF4F3}" type="datetimeFigureOut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498A3B-950D-4588-9C29-92964F45C5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82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AA7A88-518C-459A-8C09-707534C1BBB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5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E42F8E-612C-4082-AA73-70634241B9A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2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7E5B3F-33BD-4BBC-A23A-D2DF979E77F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2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D799F7-7B23-49A5-A120-66103FF1F82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17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5E5C1-CA32-408C-A967-59B596332E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BC661-32A5-4E48-8951-5E843B07617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58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B90F97-22EA-4836-BB31-371836EBD27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60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A28569-E144-4545-A016-FC191FAEA73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8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C3B17D-10B9-42BF-988A-DAC279DB05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1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935AC4-3E57-49E5-B313-726B11ABD39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9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 are used to signal errors or unexpected events that occur while a program is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F24923-A13D-4D35-8D5D-6285A6E1D27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93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6BC29F-13ED-4D62-AA87-9CAC180BD4C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9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6D084-7BE4-41D9-BEFB-4F2D7AC4363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3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AF45E2-25DD-4896-B4BA-F23823738A6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13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0837CB-855B-42C0-A211-CD5A6652666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40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0C0FD-73CF-4595-970E-8EEFBA70804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56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366D4-F92A-4399-BDAE-F407C9A0961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84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C6A193-5434-4A70-9526-F8A5AF48E0D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93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E6849C-B661-48B3-8E07-91003B4A35A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61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B90886-67B0-4B36-A4BC-76051703B99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37424-D1AD-4A8B-B402-4D0A5782763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14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D4D359-ED89-46A9-9C19-7A6DB8EB31C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01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DCC8EA-D7F5-48AF-99CC-D47485BE117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29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B03BE8-8681-4F94-9B2F-6F4A1A4E4C5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33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2CC3D1-D8F0-494C-ADEA-3607870FDE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C8845A-90F9-4BDE-B611-C23039E024F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1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FBAAD-5740-49A4-8175-C092EDD05FE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5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5C723-50D8-45D8-B77F-D56D8AE352C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5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F535B7-FAF6-4145-B2AD-43603D1EA6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F535B7-FAF6-4145-B2AD-43603D1EA6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1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6B2D67-A707-4C30-9603-523257F6CE6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A454-2C62-4801-B886-227AE535A3A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9831-A455-4EEC-A30E-CE27F4D4F4D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2EDF-9A98-44BE-AA4D-0BD46368E0D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EB6D-ACE0-4EE5-9FF8-7D87AA5D1C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F22A-5B14-4FBF-9FAF-EAF77770F096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076-A612-45CD-8F46-2D1F1C099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3429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5719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4EA8-9AC1-4B79-A0BA-52DE0301F1B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98EC-5ADA-408F-A868-9091A34E5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6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5F34-1312-4509-9DFE-AC27C522C7AD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1767-AFFC-44C2-A6B1-44675EBEF6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02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A631-4DA0-4A32-AD17-C26674E873E8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FF86-0BDA-476E-9F73-B3F7BB34D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2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9692-2C51-4FF4-AF28-EDBCF1F1240A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0067-46D8-44EB-A130-AEEB5673E5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4F2-49BE-4465-B31C-128BA84E5B27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B61-414A-4A61-967D-CF1BF6221C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2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F5D2-9731-41E7-A832-F26AB25D4048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7F8-F35B-4560-BFA3-88A16B351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1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841-DE78-4CBF-AEC5-806AE7BA159C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532C-EEA9-42B3-8F13-EA32CEC98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EDBA-DF00-4436-8AF8-8E859D4A04E9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283-4664-49D8-831A-E24D0CD48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4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42AB-F497-444E-A32B-7DE82B9E079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EF33-0B86-4870-8C6B-CAC25CA06B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32080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CSCE 121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smtClean="0"/>
              <a:t>More on Exceptions</a:t>
            </a:r>
            <a:endParaRPr lang="en-US" altLang="en-US" sz="54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Dr. Tim McGuire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5638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Some of the material and images from </a:t>
            </a:r>
            <a:r>
              <a:rPr lang="en-US" i="1" dirty="0" smtClean="0"/>
              <a:t>Michael Main, University of Colorado, and Tony Gaddis, Haywood Community College</a:t>
            </a:r>
            <a:endParaRPr lang="en-US" i="1" dirty="0"/>
          </a:p>
          <a:p>
            <a:pPr algn="ctr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1" y="381000"/>
            <a:ext cx="1865538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try Block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</a:rPr>
              <a:t>NoCoffee-2.cpp </a:t>
            </a:r>
            <a:r>
              <a:rPr lang="en-US" altLang="en-US" dirty="0" smtClean="0"/>
              <a:t>replaces </a:t>
            </a:r>
            <a:r>
              <a:rPr lang="en-US" altLang="en-US" dirty="0"/>
              <a:t>the </a:t>
            </a:r>
            <a:r>
              <a:rPr lang="en-US" altLang="en-US" dirty="0" smtClean="0"/>
              <a:t>test case </a:t>
            </a:r>
            <a:r>
              <a:rPr lang="en-US" altLang="en-US" dirty="0"/>
              <a:t>in the if-else statement </a:t>
            </a:r>
            <a:r>
              <a:rPr lang="en-US" altLang="en-US" dirty="0" smtClean="0"/>
              <a:t>with: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smtClean="0">
                <a:latin typeface="Consolas" panose="020B0609020204030204" pitchFamily="49" charset="0"/>
              </a:rPr>
              <a:t>if(coffee </a:t>
            </a:r>
            <a:r>
              <a:rPr lang="en-US" altLang="en-US" dirty="0">
                <a:latin typeface="Consolas" panose="020B0609020204030204" pitchFamily="49" charset="0"/>
              </a:rPr>
              <a:t>&lt;= 0)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smtClean="0"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latin typeface="Consolas" panose="020B0609020204030204" pitchFamily="49" charset="0"/>
              </a:rPr>
              <a:t>throw </a:t>
            </a:r>
            <a:r>
              <a:rPr lang="en-US" altLang="en-US" dirty="0" err="1" smtClean="0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/>
              <a:t>This code is found in the try block</a:t>
            </a:r>
            <a:br>
              <a:rPr lang="en-US" altLang="en-US" sz="2400" dirty="0"/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smtClean="0">
                <a:latin typeface="Consolas" panose="020B0609020204030204" pitchFamily="49" charset="0"/>
              </a:rPr>
              <a:t>try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smtClean="0">
                <a:latin typeface="Consolas" panose="020B0609020204030204" pitchFamily="49" charset="0"/>
              </a:rPr>
              <a:t>{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  </a:t>
            </a:r>
            <a:r>
              <a:rPr lang="en-US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en-US" dirty="0" err="1" smtClean="0">
                <a:latin typeface="Consolas" panose="020B0609020204030204" pitchFamily="49" charset="0"/>
              </a:rPr>
              <a:t>Some_Code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dirty="0" smtClean="0">
                <a:latin typeface="Consolas" panose="020B0609020204030204" pitchFamily="49" charset="0"/>
              </a:rPr>
              <a:t>}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dirty="0"/>
              <a:t>which encloses the code to handle the normal situations</a:t>
            </a:r>
            <a:endParaRPr lang="en-US" altLang="en-US" sz="2400" dirty="0"/>
          </a:p>
        </p:txBody>
      </p:sp>
      <p:sp>
        <p:nvSpPr>
          <p:cNvPr id="585730" name="Line 2"/>
          <p:cNvSpPr>
            <a:spLocks noChangeShapeType="1"/>
          </p:cNvSpPr>
          <p:nvPr/>
        </p:nvSpPr>
        <p:spPr bwMode="auto">
          <a:xfrm>
            <a:off x="6648450" y="3048000"/>
            <a:ext cx="5905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1" name="Line 3"/>
          <p:cNvSpPr>
            <a:spLocks noChangeShapeType="1"/>
          </p:cNvSpPr>
          <p:nvPr/>
        </p:nvSpPr>
        <p:spPr bwMode="auto">
          <a:xfrm>
            <a:off x="7239000" y="3048000"/>
            <a:ext cx="0" cy="18478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2" name="Line 4"/>
          <p:cNvSpPr>
            <a:spLocks noChangeShapeType="1"/>
          </p:cNvSpPr>
          <p:nvPr/>
        </p:nvSpPr>
        <p:spPr bwMode="auto">
          <a:xfrm flipH="1">
            <a:off x="6153150" y="4838700"/>
            <a:ext cx="10858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814637"/>
            <a:ext cx="3090447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8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Try Block 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The try block encloses code that you want to "try" but that could cause a problem</a:t>
            </a:r>
          </a:p>
          <a:p>
            <a:pPr eaLnBrk="1" hangingPunct="1"/>
            <a:r>
              <a:rPr lang="en-US" altLang="en-US" sz="3200" dirty="0" smtClean="0"/>
              <a:t>The basic outline of a try block is:</a:t>
            </a:r>
            <a:br>
              <a:rPr lang="en-US" altLang="en-US" sz="3200" dirty="0" smtClean="0"/>
            </a:br>
            <a:r>
              <a:rPr lang="en-US" altLang="en-US" sz="3200" dirty="0" smtClean="0">
                <a:latin typeface="Consolas" panose="020B0609020204030204" pitchFamily="49" charset="0"/>
              </a:rPr>
              <a:t/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       	try</a:t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 		{</a:t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			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Code_To_Try</a:t>
            </a:r>
            <a:r>
              <a:rPr lang="en-US" altLang="en-US" sz="3200" dirty="0" smtClean="0">
                <a:latin typeface="Consolas" panose="020B0609020204030204" pitchFamily="49" charset="0"/>
              </a:rPr>
              <a:t/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 			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Possibly_Throw_An_Exception</a:t>
            </a:r>
            <a:r>
              <a:rPr lang="en-US" altLang="en-US" sz="3200" dirty="0" smtClean="0">
                <a:latin typeface="Consolas" panose="020B0609020204030204" pitchFamily="49" charset="0"/>
              </a:rPr>
              <a:t/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			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More_Code</a:t>
            </a:r>
            <a:r>
              <a:rPr lang="en-US" altLang="en-US" sz="3200" dirty="0" smtClean="0">
                <a:latin typeface="Consolas" panose="020B0609020204030204" pitchFamily="49" charset="0"/>
              </a:rPr>
              <a:t/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dirty="0" smtClean="0">
                <a:latin typeface="Consolas" panose="020B06090202040302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7656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Exception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To throw an  exception, a </a:t>
            </a:r>
            <a:r>
              <a:rPr lang="en-US" altLang="en-US" sz="3200" dirty="0" smtClean="0">
                <a:latin typeface="Consolas" panose="020B0609020204030204" pitchFamily="49" charset="0"/>
              </a:rPr>
              <a:t>throw</a:t>
            </a:r>
            <a:r>
              <a:rPr lang="en-US" altLang="en-US" sz="3200" dirty="0" smtClean="0"/>
              <a:t>-statement is used to throw a value</a:t>
            </a:r>
          </a:p>
          <a:p>
            <a:pPr lvl="1" eaLnBrk="1" hangingPunct="1"/>
            <a:r>
              <a:rPr lang="en-US" altLang="en-US" sz="2800" dirty="0" smtClean="0"/>
              <a:t>In the coffee example: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                     </a:t>
            </a:r>
            <a:r>
              <a:rPr lang="en-US" altLang="en-US" sz="3200" dirty="0">
                <a:latin typeface="Consolas" panose="020B0609020204030204" pitchFamily="49" charset="0"/>
              </a:rPr>
              <a:t>throw 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kolaches</a:t>
            </a:r>
            <a:r>
              <a:rPr lang="en-US" altLang="en-US" sz="3200" dirty="0">
                <a:latin typeface="Consolas" panose="020B0609020204030204" pitchFamily="49" charset="0"/>
              </a:rPr>
              <a:t>;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throws an integer value.</a:t>
            </a:r>
          </a:p>
          <a:p>
            <a:pPr lvl="1" eaLnBrk="1" hangingPunct="1"/>
            <a:r>
              <a:rPr lang="en-US" altLang="en-US" sz="2800" dirty="0" smtClean="0"/>
              <a:t>The value thrown is sometimes called an </a:t>
            </a:r>
            <a:r>
              <a:rPr lang="en-US" altLang="en-US" sz="2800" i="1" dirty="0" smtClean="0"/>
              <a:t>exception</a:t>
            </a:r>
          </a:p>
          <a:p>
            <a:pPr lvl="1" eaLnBrk="1" hangingPunct="1"/>
            <a:r>
              <a:rPr lang="en-US" altLang="en-US" sz="2800" dirty="0" smtClean="0"/>
              <a:t>In C++ you can throw a value of any type</a:t>
            </a:r>
          </a:p>
        </p:txBody>
      </p:sp>
    </p:spTree>
    <p:extLst>
      <p:ext uri="{BB962C8B-B14F-4D97-AF65-F5344CB8AC3E}">
        <p14:creationId xmlns:p14="http://schemas.microsoft.com/office/powerpoint/2010/main" val="1555860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catch-block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Something that is thrown goes from one place to another</a:t>
            </a:r>
          </a:p>
          <a:p>
            <a:pPr eaLnBrk="1" hangingPunct="1"/>
            <a:r>
              <a:rPr lang="en-US" altLang="en-US" sz="3200" dirty="0" smtClean="0"/>
              <a:t>In C++ </a:t>
            </a:r>
            <a:r>
              <a:rPr lang="en-US" altLang="en-US" sz="3200" dirty="0" smtClean="0">
                <a:latin typeface="Consolas" panose="020B0609020204030204" pitchFamily="49" charset="0"/>
              </a:rPr>
              <a:t>throw</a:t>
            </a:r>
            <a:r>
              <a:rPr lang="en-US" altLang="en-US" sz="3200" dirty="0" smtClean="0"/>
              <a:t> causes the flow of control to go to another place</a:t>
            </a:r>
          </a:p>
          <a:p>
            <a:pPr lvl="1" eaLnBrk="1" hangingPunct="1"/>
            <a:r>
              <a:rPr lang="en-US" altLang="en-US" sz="3200" dirty="0" smtClean="0"/>
              <a:t>When an exception is thrown, the try block stops executing and the catch-block begins execution</a:t>
            </a:r>
          </a:p>
          <a:p>
            <a:pPr lvl="1" eaLnBrk="1" hangingPunct="1"/>
            <a:r>
              <a:rPr lang="en-US" altLang="en-US" sz="3200" dirty="0" smtClean="0"/>
              <a:t>This is </a:t>
            </a:r>
            <a:r>
              <a:rPr lang="en-US" altLang="en-US" sz="3200" i="1" dirty="0" smtClean="0"/>
              <a:t>catching</a:t>
            </a:r>
            <a:r>
              <a:rPr lang="en-US" altLang="en-US" sz="3200" dirty="0" smtClean="0"/>
              <a:t> or </a:t>
            </a:r>
            <a:r>
              <a:rPr lang="en-US" altLang="en-US" sz="3200" i="1" dirty="0" smtClean="0"/>
              <a:t>handling</a:t>
            </a:r>
            <a:r>
              <a:rPr lang="en-US" altLang="en-US" sz="3200" dirty="0" smtClean="0"/>
              <a:t> the exception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089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Coffee catch-block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The catch-block from the coffee example looks like, but is not, a function definition with a parameter: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Consolas" panose="020B0609020204030204" pitchFamily="49" charset="0"/>
              </a:rPr>
              <a:t>     catch(</a:t>
            </a:r>
            <a:r>
              <a:rPr lang="en-US" altLang="en-US" dirty="0" err="1" smtClean="0"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</a:rPr>
              <a:t> e)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{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    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latin typeface="Consolas" panose="020B0609020204030204" pitchFamily="49" charset="0"/>
              </a:rPr>
              <a:t> &lt;&lt; e &lt;&lt; </a:t>
            </a:r>
            <a:r>
              <a:rPr lang="en-US" altLang="en-US" dirty="0" err="1" smtClean="0">
                <a:latin typeface="Consolas" panose="020B0609020204030204" pitchFamily="49" charset="0"/>
              </a:rPr>
              <a:t>kolaches</a:t>
            </a:r>
            <a:r>
              <a:rPr lang="en-US" altLang="en-US" dirty="0" smtClean="0">
                <a:latin typeface="Consolas" panose="020B0609020204030204" pitchFamily="49" charset="0"/>
              </a:rPr>
              <a:t>, and no coffee!\n"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         &lt;&lt; "Go buy some coffee.\n";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}</a:t>
            </a:r>
          </a:p>
          <a:p>
            <a:r>
              <a:rPr lang="en-US" altLang="en-US" sz="3200" dirty="0" smtClean="0"/>
              <a:t>If no exception is thrown, the catch-block is ignored during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7803621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catch-block Parameter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The catch-block parameter, (recall that the catch-block is not a function) does two things:</a:t>
            </a:r>
          </a:p>
          <a:p>
            <a:pPr lvl="1" eaLnBrk="1" hangingPunct="1"/>
            <a:r>
              <a:rPr lang="en-US" altLang="en-US" sz="3200" dirty="0" smtClean="0"/>
              <a:t>The type of the catch-block parameter identifies the kind of value the catch-block can catch</a:t>
            </a:r>
          </a:p>
          <a:p>
            <a:pPr lvl="1" eaLnBrk="1" hangingPunct="1"/>
            <a:r>
              <a:rPr lang="en-US" altLang="en-US" sz="3200" dirty="0" smtClean="0"/>
              <a:t>The catch-block parameter provides a name for the value caught so you can write code using the value that is caught</a:t>
            </a:r>
          </a:p>
        </p:txBody>
      </p:sp>
    </p:spTree>
    <p:extLst>
      <p:ext uri="{BB962C8B-B14F-4D97-AF65-F5344CB8AC3E}">
        <p14:creationId xmlns:p14="http://schemas.microsoft.com/office/powerpoint/2010/main" val="35642982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try-blocks and if-else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try-blocks are very similar to if-else statements</a:t>
            </a:r>
          </a:p>
          <a:p>
            <a:pPr lvl="1" eaLnBrk="1" hangingPunct="1"/>
            <a:r>
              <a:rPr lang="en-US" altLang="en-US" sz="3200" dirty="0" smtClean="0"/>
              <a:t>If everything is normal, the entire try-block is executed</a:t>
            </a:r>
          </a:p>
          <a:p>
            <a:pPr lvl="1" eaLnBrk="1" hangingPunct="1"/>
            <a:r>
              <a:rPr lang="en-US" altLang="en-US" sz="3200" dirty="0" smtClean="0"/>
              <a:t>else, if an exception is thrown, the catch-block is executed</a:t>
            </a:r>
          </a:p>
          <a:p>
            <a:pPr eaLnBrk="1" hangingPunct="1"/>
            <a:r>
              <a:rPr lang="en-US" altLang="en-US" sz="3600" dirty="0" smtClean="0"/>
              <a:t>A big difference between try-blocks and if-else statements is the try-block's ability to send a message to one of its branches</a:t>
            </a:r>
          </a:p>
        </p:txBody>
      </p:sp>
    </p:spTree>
    <p:extLst>
      <p:ext uri="{BB962C8B-B14F-4D97-AF65-F5344CB8AC3E}">
        <p14:creationId xmlns:p14="http://schemas.microsoft.com/office/powerpoint/2010/main" val="1772436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try-throw-catch 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This is the basic mechanism for throwing and catching exceptions</a:t>
            </a:r>
          </a:p>
          <a:p>
            <a:pPr lvl="1" eaLnBrk="1" hangingPunct="1"/>
            <a:r>
              <a:rPr lang="en-US" altLang="en-US" sz="2800" dirty="0" smtClean="0"/>
              <a:t>The </a:t>
            </a:r>
            <a:r>
              <a:rPr lang="en-US" altLang="en-US" sz="2800" dirty="0" smtClean="0">
                <a:latin typeface="Consolas" panose="020B0609020204030204" pitchFamily="49" charset="0"/>
              </a:rPr>
              <a:t>try</a:t>
            </a:r>
            <a:r>
              <a:rPr lang="en-US" altLang="en-US" sz="2800" dirty="0" smtClean="0"/>
              <a:t>-block includes a throw-statement</a:t>
            </a:r>
          </a:p>
          <a:p>
            <a:pPr lvl="1" eaLnBrk="1" hangingPunct="1"/>
            <a:r>
              <a:rPr lang="en-US" altLang="en-US" sz="2800" dirty="0" smtClean="0"/>
              <a:t>If an exception is thrown, the </a:t>
            </a:r>
            <a:r>
              <a:rPr lang="en-US" altLang="en-US" sz="2800" dirty="0">
                <a:latin typeface="Consolas" panose="020B0609020204030204" pitchFamily="49" charset="0"/>
              </a:rPr>
              <a:t>try</a:t>
            </a:r>
            <a:r>
              <a:rPr lang="en-US" altLang="en-US" sz="2800" dirty="0" smtClean="0"/>
              <a:t>-block ends and the </a:t>
            </a:r>
            <a:r>
              <a:rPr lang="en-US" altLang="en-US" sz="2800" dirty="0">
                <a:latin typeface="Consolas" panose="020B0609020204030204" pitchFamily="49" charset="0"/>
              </a:rPr>
              <a:t>catch</a:t>
            </a:r>
            <a:r>
              <a:rPr lang="en-US" altLang="en-US" sz="2800" dirty="0" smtClean="0"/>
              <a:t>-block is executed</a:t>
            </a:r>
          </a:p>
          <a:p>
            <a:pPr lvl="1" eaLnBrk="1" hangingPunct="1"/>
            <a:r>
              <a:rPr lang="en-US" altLang="en-US" sz="2800" dirty="0" smtClean="0"/>
              <a:t>If no exception is thrown, then after the </a:t>
            </a:r>
            <a:r>
              <a:rPr lang="en-US" altLang="en-US" sz="2800" dirty="0">
                <a:latin typeface="Consolas" panose="020B0609020204030204" pitchFamily="49" charset="0"/>
              </a:rPr>
              <a:t>try</a:t>
            </a:r>
            <a:r>
              <a:rPr lang="en-US" altLang="en-US" sz="2800" dirty="0" smtClean="0"/>
              <a:t>-block is completed, execution continues with the code following the </a:t>
            </a:r>
            <a:r>
              <a:rPr lang="en-US" altLang="en-US" sz="2800" dirty="0">
                <a:latin typeface="Consolas" panose="020B0609020204030204" pitchFamily="49" charset="0"/>
              </a:rPr>
              <a:t>catch</a:t>
            </a:r>
            <a:r>
              <a:rPr lang="en-US" altLang="en-US" sz="2800" dirty="0" smtClean="0"/>
              <a:t>-block(s)</a:t>
            </a:r>
          </a:p>
        </p:txBody>
      </p:sp>
    </p:spTree>
    <p:extLst>
      <p:ext uri="{BB962C8B-B14F-4D97-AF65-F5344CB8AC3E}">
        <p14:creationId xmlns:p14="http://schemas.microsoft.com/office/powerpoint/2010/main" val="3428935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an Exception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Because a </a:t>
            </a:r>
            <a:r>
              <a:rPr lang="en-US" altLang="en-US" sz="3600" dirty="0" smtClean="0">
                <a:latin typeface="Consolas" panose="020B0609020204030204" pitchFamily="49" charset="0"/>
              </a:rPr>
              <a:t>throw</a:t>
            </a:r>
            <a:r>
              <a:rPr lang="en-US" altLang="en-US" sz="3600" dirty="0" smtClean="0"/>
              <a:t>-statement can throw a value of any type, it is common to define a class whose objects can carry the kind of information you want thrown to the </a:t>
            </a:r>
            <a:r>
              <a:rPr lang="en-US" altLang="en-US" sz="3600" dirty="0">
                <a:latin typeface="Consolas" panose="020B0609020204030204" pitchFamily="49" charset="0"/>
              </a:rPr>
              <a:t>catch</a:t>
            </a:r>
            <a:r>
              <a:rPr lang="en-US" altLang="en-US" sz="3600" dirty="0" smtClean="0"/>
              <a:t>-block</a:t>
            </a:r>
          </a:p>
          <a:p>
            <a:pPr eaLnBrk="1" hangingPunct="1"/>
            <a:r>
              <a:rPr lang="en-US" altLang="en-US" sz="3600" dirty="0" smtClean="0"/>
              <a:t>A more important reason for a specialized exception class is so you can have a different type to identify each possible kind of exceptional situation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02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NoCoffee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NoCoffee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NoCoffee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howMany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getKolaches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count;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825625"/>
            <a:ext cx="6019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nsolas" panose="020B0609020204030204" pitchFamily="49" charset="0"/>
              </a:rPr>
              <a:t>NoCoffee</a:t>
            </a:r>
            <a:r>
              <a:rPr lang="en-US" sz="2600" dirty="0" smtClean="0">
                <a:latin typeface="Consolas" panose="020B0609020204030204" pitchFamily="49" charset="0"/>
              </a:rPr>
              <a:t>::</a:t>
            </a:r>
            <a:r>
              <a:rPr lang="en-US" sz="2600" dirty="0" err="1" smtClean="0">
                <a:latin typeface="Consolas" panose="020B0609020204030204" pitchFamily="49" charset="0"/>
              </a:rPr>
              <a:t>NoCoffee</a:t>
            </a:r>
            <a:r>
              <a:rPr lang="en-US" sz="2600" dirty="0" smtClean="0"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howMany</a:t>
            </a:r>
            <a:r>
              <a:rPr lang="en-US" sz="2600" dirty="0" smtClean="0">
                <a:latin typeface="Consolas" panose="020B0609020204030204" pitchFamily="49" charset="0"/>
              </a:rPr>
              <a:t>) { 	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count = </a:t>
            </a:r>
            <a:r>
              <a:rPr lang="en-US" sz="2600" dirty="0" err="1" smtClean="0">
                <a:latin typeface="Consolas" panose="020B0609020204030204" pitchFamily="49" charset="0"/>
              </a:rPr>
              <a:t>howMany</a:t>
            </a:r>
            <a:r>
              <a:rPr lang="en-US" sz="2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</a:rPr>
              <a:t>NoCoffee</a:t>
            </a:r>
            <a:r>
              <a:rPr lang="en-US" sz="2600" dirty="0" smtClean="0">
                <a:latin typeface="Consolas" panose="020B0609020204030204" pitchFamily="49" charset="0"/>
              </a:rPr>
              <a:t>::</a:t>
            </a:r>
            <a:r>
              <a:rPr lang="en-US" sz="2600" dirty="0" err="1" smtClean="0">
                <a:latin typeface="Consolas" panose="020B0609020204030204" pitchFamily="49" charset="0"/>
              </a:rPr>
              <a:t>getKolaches</a:t>
            </a:r>
            <a:r>
              <a:rPr lang="en-US" sz="2600" dirty="0" smtClean="0">
                <a:latin typeface="Consolas" panose="020B0609020204030204" pitchFamily="49" charset="0"/>
              </a:rPr>
              <a:t>() {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return count;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3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3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Exception Class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An exception class is just a class that happens to be used as an exception class</a:t>
            </a:r>
          </a:p>
          <a:p>
            <a:pPr eaLnBrk="1" hangingPunct="1"/>
            <a:r>
              <a:rPr lang="en-US" altLang="en-US" sz="3600" dirty="0" smtClean="0"/>
              <a:t>An example of a program with a programmer defined exception class is in </a:t>
            </a:r>
            <a:r>
              <a:rPr lang="en-US" altLang="en-US" sz="3600" dirty="0" smtClean="0">
                <a:latin typeface="Consolas" panose="020B0609020204030204" pitchFamily="49" charset="0"/>
              </a:rPr>
              <a:t>NoCoffee-3.cpp</a:t>
            </a:r>
          </a:p>
        </p:txBody>
      </p:sp>
    </p:spTree>
    <p:extLst>
      <p:ext uri="{BB962C8B-B14F-4D97-AF65-F5344CB8AC3E}">
        <p14:creationId xmlns:p14="http://schemas.microsoft.com/office/powerpoint/2010/main" val="3662828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Throwing a Class Type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The program in </a:t>
            </a:r>
            <a:r>
              <a:rPr lang="en-US" altLang="en-US" sz="3600" dirty="0" smtClean="0">
                <a:latin typeface="Consolas" panose="020B0609020204030204" pitchFamily="49" charset="0"/>
              </a:rPr>
              <a:t>NoCoffee-3.cpp</a:t>
            </a:r>
            <a:r>
              <a:rPr lang="en-US" altLang="en-US" sz="3600" dirty="0" smtClean="0"/>
              <a:t> uses the </a:t>
            </a:r>
            <a:r>
              <a:rPr lang="en-US" altLang="en-US" sz="3600" dirty="0" smtClean="0">
                <a:latin typeface="Consolas" panose="020B0609020204030204" pitchFamily="49" charset="0"/>
              </a:rPr>
              <a:t>throw</a:t>
            </a:r>
            <a:r>
              <a:rPr lang="en-US" altLang="en-US" sz="3600" dirty="0" smtClean="0"/>
              <a:t>-statement</a:t>
            </a:r>
            <a:br>
              <a:rPr lang="en-US" altLang="en-US" sz="3600" dirty="0" smtClean="0"/>
            </a:br>
            <a:r>
              <a:rPr lang="en-US" altLang="en-US" sz="3600" dirty="0" smtClean="0"/>
              <a:t>                      </a:t>
            </a:r>
            <a:r>
              <a:rPr lang="en-US" altLang="en-US" sz="3600" dirty="0" smtClean="0">
                <a:latin typeface="Consolas" panose="020B0609020204030204" pitchFamily="49" charset="0"/>
              </a:rPr>
              <a:t>throw </a:t>
            </a:r>
            <a:r>
              <a:rPr lang="en-US" altLang="en-US" sz="3600" dirty="0" err="1" smtClean="0">
                <a:latin typeface="Consolas" panose="020B0609020204030204" pitchFamily="49" charset="0"/>
              </a:rPr>
              <a:t>NoCoffee</a:t>
            </a:r>
            <a:r>
              <a:rPr lang="en-US" altLang="en-US" sz="3600" dirty="0" smtClean="0">
                <a:latin typeface="Consolas" panose="020B0609020204030204" pitchFamily="49" charset="0"/>
              </a:rPr>
              <a:t>(</a:t>
            </a:r>
            <a:r>
              <a:rPr lang="en-US" altLang="en-US" sz="3600" dirty="0" err="1" smtClean="0">
                <a:latin typeface="Consolas" panose="020B0609020204030204" pitchFamily="49" charset="0"/>
              </a:rPr>
              <a:t>kolaches</a:t>
            </a:r>
            <a:r>
              <a:rPr lang="en-US" altLang="en-US" sz="3600" dirty="0" smtClean="0">
                <a:latin typeface="Consolas" panose="020B0609020204030204" pitchFamily="49" charset="0"/>
              </a:rPr>
              <a:t>);</a:t>
            </a:r>
          </a:p>
          <a:p>
            <a:pPr lvl="1" eaLnBrk="1" hangingPunct="1"/>
            <a:r>
              <a:rPr lang="en-US" altLang="en-US" sz="3200" dirty="0" smtClean="0"/>
              <a:t>This invokes a constructor for the class 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NoCoffee</a:t>
            </a:r>
            <a:endParaRPr lang="en-US" altLang="en-US" sz="3200" dirty="0" smtClean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3200" dirty="0" smtClean="0"/>
              <a:t>The constructor takes a single argument of type </a:t>
            </a:r>
            <a:r>
              <a:rPr lang="en-US" altLang="en-US" sz="3200" b="1" dirty="0" err="1" smtClean="0"/>
              <a:t>int</a:t>
            </a:r>
            <a:endParaRPr lang="en-US" altLang="en-US" sz="3200" b="1" dirty="0" smtClean="0"/>
          </a:p>
          <a:p>
            <a:pPr lvl="1" eaLnBrk="1" hangingPunct="1"/>
            <a:r>
              <a:rPr lang="en-US" altLang="en-US" sz="3200" dirty="0" smtClean="0"/>
              <a:t>The 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NoCoffee</a:t>
            </a:r>
            <a:r>
              <a:rPr lang="en-US" altLang="en-US" sz="3200" dirty="0" smtClean="0"/>
              <a:t> object is what is thrown</a:t>
            </a:r>
          </a:p>
          <a:p>
            <a:pPr lvl="1"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>
                <a:latin typeface="Consolas" panose="020B0609020204030204" pitchFamily="49" charset="0"/>
              </a:rPr>
              <a:t>catch</a:t>
            </a:r>
            <a:r>
              <a:rPr lang="en-US" altLang="en-US" sz="3200" dirty="0" smtClean="0"/>
              <a:t>-block then uses the statement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        </a:t>
            </a:r>
            <a:r>
              <a:rPr lang="en-US" altLang="en-US" sz="3200" dirty="0" err="1" smtClean="0">
                <a:latin typeface="Consolas" panose="020B0609020204030204" pitchFamily="49" charset="0"/>
              </a:rPr>
              <a:t>e.get_kolaches</a:t>
            </a:r>
            <a:r>
              <a:rPr lang="en-US" altLang="en-US" sz="3200" dirty="0" smtClean="0">
                <a:latin typeface="Consolas" panose="020B0609020204030204" pitchFamily="49" charset="0"/>
              </a:rPr>
              <a:t>( )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to retrieve the number of </a:t>
            </a:r>
            <a:r>
              <a:rPr lang="en-US" altLang="en-US" sz="3200" dirty="0" err="1" smtClean="0"/>
              <a:t>kolaches</a:t>
            </a:r>
            <a:r>
              <a:rPr lang="en-US" alt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9241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Throws and Catches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 </a:t>
            </a:r>
            <a:r>
              <a:rPr lang="en-US" altLang="en-US" sz="3200" dirty="0" smtClean="0">
                <a:latin typeface="Consolas" panose="020B0609020204030204" pitchFamily="49" charset="0"/>
              </a:rPr>
              <a:t>try</a:t>
            </a:r>
            <a:r>
              <a:rPr lang="en-US" altLang="en-US" sz="3200" dirty="0" smtClean="0"/>
              <a:t>-block can throw any number of exceptions of different types</a:t>
            </a:r>
          </a:p>
          <a:p>
            <a:pPr lvl="1" eaLnBrk="1" hangingPunct="1"/>
            <a:r>
              <a:rPr lang="en-US" altLang="en-US" sz="3200" dirty="0" smtClean="0"/>
              <a:t>In any one execution, only one exception can be thrown</a:t>
            </a:r>
          </a:p>
          <a:p>
            <a:pPr lvl="1" eaLnBrk="1" hangingPunct="1"/>
            <a:r>
              <a:rPr lang="en-US" altLang="en-US" sz="3200" dirty="0" smtClean="0"/>
              <a:t>Each </a:t>
            </a:r>
            <a:r>
              <a:rPr lang="en-US" altLang="en-US" sz="3200" dirty="0" smtClean="0">
                <a:latin typeface="Consolas" panose="020B0609020204030204" pitchFamily="49" charset="0"/>
              </a:rPr>
              <a:t>catch</a:t>
            </a:r>
            <a:r>
              <a:rPr lang="en-US" altLang="en-US" sz="3200" dirty="0" smtClean="0"/>
              <a:t>-block can catch only one exception</a:t>
            </a:r>
          </a:p>
          <a:p>
            <a:pPr lvl="1" eaLnBrk="1" hangingPunct="1"/>
            <a:r>
              <a:rPr lang="en-US" altLang="en-US" sz="3200" dirty="0" smtClean="0"/>
              <a:t>Multiple </a:t>
            </a:r>
            <a:r>
              <a:rPr lang="en-US" altLang="en-US" sz="3200" dirty="0">
                <a:latin typeface="Consolas" panose="020B0609020204030204" pitchFamily="49" charset="0"/>
              </a:rPr>
              <a:t>catch</a:t>
            </a:r>
            <a:r>
              <a:rPr lang="en-US" altLang="en-US" sz="3200" dirty="0" smtClean="0"/>
              <a:t>-blocks may be used</a:t>
            </a:r>
          </a:p>
          <a:p>
            <a:pPr lvl="2" eaLnBrk="1" hangingPunct="1"/>
            <a:r>
              <a:rPr lang="en-US" altLang="en-US" sz="2800" dirty="0" smtClean="0"/>
              <a:t>A parameter is not required in a </a:t>
            </a:r>
            <a:r>
              <a:rPr lang="en-US" altLang="en-US" sz="2800" dirty="0" smtClean="0">
                <a:latin typeface="Consolas" panose="020B0609020204030204" pitchFamily="49" charset="0"/>
              </a:rPr>
              <a:t>catch</a:t>
            </a:r>
            <a:r>
              <a:rPr lang="en-US" altLang="en-US" sz="2800" dirty="0" smtClean="0"/>
              <a:t>-block</a:t>
            </a:r>
          </a:p>
          <a:p>
            <a:pPr eaLnBrk="1" hangingPunct="1"/>
            <a:r>
              <a:rPr lang="en-US" altLang="en-US" sz="3200" dirty="0" smtClean="0"/>
              <a:t>A sample program with two catch-blocks is found in </a:t>
            </a:r>
            <a:r>
              <a:rPr lang="en-US" altLang="en-US" sz="3200" dirty="0" smtClean="0">
                <a:latin typeface="Consolas" panose="020B0609020204030204" pitchFamily="49" charset="0"/>
              </a:rPr>
              <a:t>DeepSpaceNine.cpp</a:t>
            </a:r>
          </a:p>
        </p:txBody>
      </p:sp>
    </p:spTree>
    <p:extLst>
      <p:ext uri="{BB962C8B-B14F-4D97-AF65-F5344CB8AC3E}">
        <p14:creationId xmlns:p14="http://schemas.microsoft.com/office/powerpoint/2010/main" val="38604811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Default catch-block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catching multiple exceptions, write the  catch-blocks for the most specific exceptions first</a:t>
            </a:r>
          </a:p>
          <a:p>
            <a:pPr lvl="1" eaLnBrk="1" hangingPunct="1"/>
            <a:r>
              <a:rPr lang="en-US" altLang="en-US" sz="2800" dirty="0" smtClean="0"/>
              <a:t>Catch-blocks are tried in order and the first one matching the type of exception is executed</a:t>
            </a:r>
          </a:p>
          <a:p>
            <a:pPr eaLnBrk="1" hangingPunct="1"/>
            <a:r>
              <a:rPr lang="en-US" altLang="en-US" dirty="0" smtClean="0"/>
              <a:t>A default (and last) catch-block to catch any exception can be made using "…" as the catch-block parameter</a:t>
            </a:r>
            <a:br>
              <a:rPr lang="en-US" altLang="en-US" dirty="0" smtClean="0"/>
            </a:b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catch(…)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	{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	   &lt;the catch block code&gt; 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29294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Class DivideByZero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</a:t>
            </a:r>
            <a:r>
              <a:rPr lang="en-US" altLang="en-US" dirty="0" smtClean="0"/>
              <a:t>DeepSpaceNine.cpp, </a:t>
            </a:r>
            <a:r>
              <a:rPr lang="en-US" altLang="en-US" dirty="0"/>
              <a:t>exception class </a:t>
            </a:r>
            <a:r>
              <a:rPr lang="en-US" altLang="en-US" dirty="0" err="1"/>
              <a:t>DivideByZero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was defined as </a:t>
            </a:r>
            <a:br>
              <a:rPr lang="en-US" altLang="en-US" dirty="0"/>
            </a:b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smtClean="0">
                <a:latin typeface="Consolas" panose="020B0609020204030204" pitchFamily="49" charset="0"/>
              </a:rPr>
              <a:t>class </a:t>
            </a:r>
            <a:r>
              <a:rPr lang="en-US" altLang="en-US" dirty="0" err="1">
                <a:latin typeface="Consolas" panose="020B0609020204030204" pitchFamily="49" charset="0"/>
              </a:rPr>
              <a:t>DivideByZero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smtClean="0">
                <a:latin typeface="Consolas" panose="020B0609020204030204" pitchFamily="49" charset="0"/>
              </a:rPr>
              <a:t>{ </a:t>
            </a:r>
            <a:r>
              <a:rPr lang="en-US" altLang="en-US" dirty="0">
                <a:latin typeface="Consolas" panose="020B0609020204030204" pitchFamily="49" charset="0"/>
              </a:rPr>
              <a:t>} ;</a:t>
            </a:r>
          </a:p>
          <a:p>
            <a:pPr lvl="1" eaLnBrk="1" hangingPunct="1"/>
            <a:r>
              <a:rPr lang="en-US" altLang="en-US" sz="2800" dirty="0"/>
              <a:t>This class has no member variables or member functions</a:t>
            </a:r>
          </a:p>
          <a:p>
            <a:pPr lvl="1" eaLnBrk="1" hangingPunct="1"/>
            <a:r>
              <a:rPr lang="en-US" altLang="en-US" sz="2800" dirty="0"/>
              <a:t>This is a trivial exception class </a:t>
            </a:r>
          </a:p>
          <a:p>
            <a:pPr lvl="1" eaLnBrk="1" hangingPunct="1"/>
            <a:r>
              <a:rPr lang="en-US" altLang="en-US" sz="2800" dirty="0" err="1"/>
              <a:t>DivideByZero</a:t>
            </a:r>
            <a:r>
              <a:rPr lang="en-US" altLang="en-US" sz="2800" dirty="0"/>
              <a:t> is used simply to activate the </a:t>
            </a:r>
            <a:r>
              <a:rPr lang="en-US" altLang="en-US" sz="2800" dirty="0" smtClean="0"/>
              <a:t>appropriate catch-block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There is nothing to do with the catch-block parameter so it can be omitted as shown in </a:t>
            </a:r>
            <a:r>
              <a:rPr lang="en-US" altLang="en-US" sz="2800" dirty="0" smtClean="0"/>
              <a:t>DeepSpaceNine.cpp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62051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122363"/>
            <a:ext cx="10210800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Programming Techniques for Exception-Handling</a:t>
            </a:r>
          </a:p>
        </p:txBody>
      </p:sp>
      <p:sp>
        <p:nvSpPr>
          <p:cNvPr id="36868" name="Rectangle 3" descr="Pink tissue paper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Techniques for Exception Handling</a:t>
            </a:r>
          </a:p>
        </p:txBody>
      </p:sp>
      <p:sp>
        <p:nvSpPr>
          <p:cNvPr id="7475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A guideline for exception handling is to separate throwing an exception and catching an exception into separate functions </a:t>
            </a:r>
          </a:p>
          <a:p>
            <a:pPr lvl="1" eaLnBrk="1" hangingPunct="1"/>
            <a:r>
              <a:rPr lang="en-US" altLang="en-US" sz="3600" dirty="0" smtClean="0"/>
              <a:t>Place the throw-statement in one function </a:t>
            </a:r>
          </a:p>
          <a:p>
            <a:pPr lvl="1" eaLnBrk="1" hangingPunct="1"/>
            <a:r>
              <a:rPr lang="en-US" altLang="en-US" sz="3600" dirty="0" smtClean="0"/>
              <a:t>Place the function invocation and catch-clause in a try-block of a different function</a:t>
            </a:r>
          </a:p>
        </p:txBody>
      </p:sp>
    </p:spTree>
    <p:extLst>
      <p:ext uri="{BB962C8B-B14F-4D97-AF65-F5344CB8AC3E}">
        <p14:creationId xmlns:p14="http://schemas.microsoft.com/office/powerpoint/2010/main" val="483331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try and throw…Again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Here is a general example the approach to use in using throw: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	void </a:t>
            </a:r>
            <a:r>
              <a:rPr lang="en-US" altLang="en-US" dirty="0" err="1" smtClean="0">
                <a:latin typeface="Consolas" panose="020B0609020204030204" pitchFamily="49" charset="0"/>
              </a:rPr>
              <a:t>functionA</a:t>
            </a:r>
            <a:r>
              <a:rPr lang="en-US" altLang="en-US" dirty="0" smtClean="0">
                <a:latin typeface="Consolas" panose="020B0609020204030204" pitchFamily="49" charset="0"/>
              </a:rPr>
              <a:t>( )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{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     …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     throw </a:t>
            </a:r>
            <a:r>
              <a:rPr lang="en-US" altLang="en-US" dirty="0" err="1" smtClean="0">
                <a:latin typeface="Consolas" panose="020B0609020204030204" pitchFamily="49" charset="0"/>
              </a:rPr>
              <a:t>MyException</a:t>
            </a:r>
            <a:r>
              <a:rPr lang="en-US" altLang="en-US" dirty="0" smtClean="0">
                <a:latin typeface="Consolas" panose="020B0609020204030204" pitchFamily="49" charset="0"/>
              </a:rPr>
              <a:t>(&lt;an argument?&gt;);</a:t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1094414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catch…again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10134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/>
              <a:t>Using </a:t>
            </a:r>
            <a:r>
              <a:rPr lang="en-US" altLang="en-US" sz="2400" dirty="0" err="1"/>
              <a:t>FunctionA</a:t>
            </a:r>
            <a:r>
              <a:rPr lang="en-US" altLang="en-US" sz="2400" dirty="0"/>
              <a:t> from the previous slide, </a:t>
            </a:r>
            <a:r>
              <a:rPr lang="en-US" altLang="en-US" sz="2400" dirty="0" smtClean="0"/>
              <a:t>here is </a:t>
            </a:r>
            <a:r>
              <a:rPr lang="en-US" altLang="en-US" sz="2400" dirty="0"/>
              <a:t>how to catch </a:t>
            </a:r>
            <a:r>
              <a:rPr lang="en-US" altLang="en-US" sz="2400" dirty="0" err="1"/>
              <a:t>MyException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void </a:t>
            </a:r>
            <a:r>
              <a:rPr lang="en-US" altLang="en-US" sz="2400" dirty="0" err="1">
                <a:latin typeface="Consolas" panose="020B0609020204030204" pitchFamily="49" charset="0"/>
              </a:rPr>
              <a:t>functionB</a:t>
            </a:r>
            <a:r>
              <a:rPr lang="en-US" altLang="en-US" sz="2400" dirty="0">
                <a:latin typeface="Consolas" panose="020B0609020204030204" pitchFamily="49" charset="0"/>
              </a:rPr>
              <a:t>( 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latin typeface="Consolas" panose="020B0609020204030204" pitchFamily="49" charset="0"/>
              </a:rPr>
              <a:t>   …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	try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	{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	</a:t>
            </a:r>
            <a:r>
              <a:rPr lang="en-US" altLang="en-US" sz="2400" dirty="0" smtClean="0">
                <a:latin typeface="Consolas" panose="020B0609020204030204" pitchFamily="49" charset="0"/>
              </a:rPr>
              <a:t>  …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	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functionA</a:t>
            </a:r>
            <a:r>
              <a:rPr lang="en-US" altLang="en-US" sz="2400" dirty="0">
                <a:latin typeface="Consolas" panose="020B0609020204030204" pitchFamily="49" charset="0"/>
              </a:rPr>
              <a:t>( );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  </a:t>
            </a:r>
            <a:r>
              <a:rPr lang="en-US" altLang="en-US" sz="2400" dirty="0">
                <a:latin typeface="Consolas" panose="020B0609020204030204" pitchFamily="49" charset="0"/>
              </a:rPr>
              <a:t>…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</a:t>
            </a:r>
            <a:r>
              <a:rPr lang="en-US" altLang="en-US" sz="2400" dirty="0" smtClean="0">
                <a:latin typeface="Consolas" panose="020B0609020204030204" pitchFamily="49" charset="0"/>
              </a:rPr>
              <a:t>		}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</a:t>
            </a:r>
            <a:r>
              <a:rPr lang="en-US" altLang="en-US" sz="2400" dirty="0" smtClean="0">
                <a:latin typeface="Consolas" panose="020B0609020204030204" pitchFamily="49" charset="0"/>
              </a:rPr>
              <a:t>		catch(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MyException</a:t>
            </a:r>
            <a:r>
              <a:rPr lang="en-US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</a:rPr>
              <a:t>e)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	&lt; handle the exception&gt;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      </a:t>
            </a:r>
            <a:r>
              <a:rPr lang="en-US" altLang="en-US" sz="2400" dirty="0" smtClean="0">
                <a:latin typeface="Consolas" panose="020B0609020204030204" pitchFamily="49" charset="0"/>
              </a:rPr>
              <a:t>}</a:t>
            </a:r>
            <a:br>
              <a:rPr lang="en-US" altLang="en-US" sz="2400" dirty="0" smtClean="0">
                <a:latin typeface="Consolas" panose="020B0609020204030204" pitchFamily="49" charset="0"/>
              </a:rPr>
            </a:br>
            <a:r>
              <a:rPr lang="en-US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latin typeface="Consolas" panose="020B0609020204030204" pitchFamily="49" charset="0"/>
              </a:rPr>
              <a:t>}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99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to Throw An Exception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Throwing exceptions is generally reserved for those cases when handling the exceptional case depends on how and where the function was invoked</a:t>
            </a:r>
          </a:p>
          <a:p>
            <a:pPr lvl="1" eaLnBrk="1" hangingPunct="1"/>
            <a:r>
              <a:rPr lang="en-US" altLang="en-US" sz="2800" dirty="0" smtClean="0"/>
              <a:t>In these cases it is usually best to let the programmer calling the function handle the exception</a:t>
            </a:r>
          </a:p>
          <a:p>
            <a:pPr lvl="1" eaLnBrk="1" hangingPunct="1"/>
            <a:r>
              <a:rPr lang="en-US" altLang="en-US" sz="2800" dirty="0" smtClean="0"/>
              <a:t>An uncaught exception ends your program</a:t>
            </a:r>
          </a:p>
          <a:p>
            <a:pPr eaLnBrk="1" hangingPunct="1"/>
            <a:r>
              <a:rPr lang="en-US" altLang="en-US" sz="3200" dirty="0" smtClean="0"/>
              <a:t>If you can easily write code to handle the problem do not 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1789767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Handling Basics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It is often easier to write a program by first assuming that nothing incorrect will happen</a:t>
            </a:r>
          </a:p>
          <a:p>
            <a:pPr eaLnBrk="1" hangingPunct="1"/>
            <a:r>
              <a:rPr lang="en-US" altLang="en-US" sz="3600" dirty="0" smtClean="0"/>
              <a:t>Once it works correctly for the expected cases, add code to handle the exceptional cases</a:t>
            </a:r>
          </a:p>
          <a:p>
            <a:pPr eaLnBrk="1" hangingPunct="1"/>
            <a:r>
              <a:rPr lang="en-US" altLang="en-US" sz="3600" dirty="0" smtClean="0"/>
              <a:t>Exception handling is commonly used to handle error situations</a:t>
            </a:r>
          </a:p>
          <a:p>
            <a:pPr lvl="1" eaLnBrk="1" hangingPunct="1"/>
            <a:r>
              <a:rPr lang="en-US" altLang="en-US" sz="3200" dirty="0" smtClean="0"/>
              <a:t>Once an error is handled, it is no longer an error</a:t>
            </a:r>
          </a:p>
          <a:p>
            <a:pPr lvl="1"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43851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try-catch Blocks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Although a try-block followed by its catch-block can be nested inside another try-block</a:t>
            </a:r>
          </a:p>
          <a:p>
            <a:pPr lvl="1" eaLnBrk="1" hangingPunct="1"/>
            <a:r>
              <a:rPr lang="en-US" altLang="en-US" sz="3200" dirty="0" smtClean="0"/>
              <a:t>It is almost always better to place the nested try-block and its catch-block inside a function definition, then invoke the function in the outer try-block</a:t>
            </a:r>
          </a:p>
          <a:p>
            <a:pPr eaLnBrk="1" hangingPunct="1"/>
            <a:r>
              <a:rPr lang="en-US" altLang="en-US" sz="3200" dirty="0" smtClean="0"/>
              <a:t>An error thrown but not caught in the inner try-catch-blocks is thrown to the outer try-block where it might be caught</a:t>
            </a:r>
          </a:p>
        </p:txBody>
      </p:sp>
    </p:spTree>
    <p:extLst>
      <p:ext uri="{BB962C8B-B14F-4D97-AF65-F5344CB8AC3E}">
        <p14:creationId xmlns:p14="http://schemas.microsoft.com/office/powerpoint/2010/main" val="30789710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Overuse of Exceptions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Throwing an exception allows you to transfer flow of control to almost any place in your program</a:t>
            </a:r>
          </a:p>
          <a:p>
            <a:pPr eaLnBrk="1" hangingPunct="1"/>
            <a:r>
              <a:rPr lang="en-US" altLang="en-US" sz="3200" dirty="0" smtClean="0"/>
              <a:t>Such un-restricted flow of control is generally considered poor programming style as it makes programs difficult to understand</a:t>
            </a:r>
          </a:p>
          <a:p>
            <a:pPr eaLnBrk="1" hangingPunct="1"/>
            <a:r>
              <a:rPr lang="en-US" altLang="en-US" sz="3200" dirty="0" smtClean="0"/>
              <a:t>Exceptions should be used sparingly and only when you cannot come up with an alternative that produces reasonable code</a:t>
            </a:r>
          </a:p>
        </p:txBody>
      </p:sp>
    </p:spTree>
    <p:extLst>
      <p:ext uri="{BB962C8B-B14F-4D97-AF65-F5344CB8AC3E}">
        <p14:creationId xmlns:p14="http://schemas.microsoft.com/office/powerpoint/2010/main" val="977243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Class Hierarchies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It can be useful to define a hierarchy of exception classes.</a:t>
            </a:r>
          </a:p>
          <a:p>
            <a:pPr lvl="1" eaLnBrk="1" hangingPunct="1"/>
            <a:r>
              <a:rPr lang="en-US" altLang="en-US" sz="3200" dirty="0" smtClean="0"/>
              <a:t>You might have an </a:t>
            </a:r>
            <a:r>
              <a:rPr lang="en-US" altLang="en-US" sz="3200" dirty="0" err="1" smtClean="0"/>
              <a:t>ArithmeticError</a:t>
            </a:r>
            <a:r>
              <a:rPr lang="en-US" altLang="en-US" sz="3200" dirty="0" smtClean="0"/>
              <a:t> exception class with </a:t>
            </a:r>
            <a:r>
              <a:rPr lang="en-US" altLang="en-US" sz="3200" dirty="0" err="1" smtClean="0"/>
              <a:t>DivideByZeroError</a:t>
            </a:r>
            <a:r>
              <a:rPr lang="en-US" altLang="en-US" sz="3200" dirty="0" smtClean="0"/>
              <a:t> as a derived class</a:t>
            </a:r>
          </a:p>
          <a:p>
            <a:pPr lvl="1" eaLnBrk="1" hangingPunct="1"/>
            <a:r>
              <a:rPr lang="en-US" altLang="en-US" sz="3200" dirty="0" smtClean="0"/>
              <a:t>Since a </a:t>
            </a:r>
            <a:r>
              <a:rPr lang="en-US" altLang="en-US" sz="3200" dirty="0" err="1" smtClean="0"/>
              <a:t>DivideByZeroError</a:t>
            </a:r>
            <a:r>
              <a:rPr lang="en-US" altLang="en-US" sz="3200" dirty="0" smtClean="0"/>
              <a:t> object is also an </a:t>
            </a:r>
            <a:r>
              <a:rPr lang="en-US" altLang="en-US" sz="3200" dirty="0" err="1" smtClean="0"/>
              <a:t>ArithmeticError</a:t>
            </a:r>
            <a:r>
              <a:rPr lang="en-US" altLang="en-US" sz="3200" dirty="0" smtClean="0"/>
              <a:t> object, every catch-block for an </a:t>
            </a:r>
            <a:r>
              <a:rPr lang="en-US" altLang="en-US" sz="3200" dirty="0" err="1" smtClean="0"/>
              <a:t>ArithmeticError</a:t>
            </a:r>
            <a:r>
              <a:rPr lang="en-US" altLang="en-US" sz="3200" dirty="0" smtClean="0"/>
              <a:t> will also catch a </a:t>
            </a:r>
            <a:r>
              <a:rPr lang="en-US" altLang="en-US" sz="3200" dirty="0" err="1" smtClean="0"/>
              <a:t>DivideByZeroError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43195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Checking For Available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10210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new operator allocates memory from </a:t>
            </a:r>
            <a:r>
              <a:rPr lang="en-US" altLang="en-US" sz="2400" dirty="0" smtClean="0"/>
              <a:t>the heap: </a:t>
            </a:r>
            <a:br>
              <a:rPr lang="en-US" altLang="en-US" sz="2400" dirty="0" smtClean="0"/>
            </a:br>
            <a:r>
              <a:rPr lang="en-US" altLang="en-US" sz="2400" dirty="0" smtClean="0"/>
              <a:t>     </a:t>
            </a:r>
            <a:r>
              <a:rPr lang="en-US" altLang="en-US" sz="2400" dirty="0" err="1"/>
              <a:t>NodePtr</a:t>
            </a:r>
            <a:r>
              <a:rPr lang="en-US" altLang="en-US" sz="2400" dirty="0"/>
              <a:t> pointer = new Node;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What if there is no memory available?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bad_alloc</a:t>
            </a:r>
            <a:r>
              <a:rPr lang="en-US" altLang="en-US" dirty="0"/>
              <a:t> is a predefined exception and can be </a:t>
            </a:r>
            <a:r>
              <a:rPr lang="en-US" altLang="en-US" dirty="0" smtClean="0"/>
              <a:t>used in </a:t>
            </a:r>
            <a:r>
              <a:rPr lang="en-US" altLang="en-US" dirty="0"/>
              <a:t>this way since new throws a </a:t>
            </a:r>
            <a:r>
              <a:rPr lang="en-US" altLang="en-US" dirty="0" err="1"/>
              <a:t>bad_alloc</a:t>
            </a:r>
            <a:r>
              <a:rPr lang="en-US" altLang="en-US" dirty="0"/>
              <a:t> exception:</a:t>
            </a:r>
            <a:br>
              <a:rPr lang="en-US" altLang="en-US" dirty="0"/>
            </a:br>
            <a:r>
              <a:rPr lang="en-US" altLang="en-US" dirty="0" smtClean="0">
                <a:latin typeface="Consolas" panose="020B0609020204030204" pitchFamily="49" charset="0"/>
              </a:rPr>
              <a:t>		try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</a:t>
            </a:r>
            <a:r>
              <a:rPr lang="en-US" altLang="en-US" dirty="0" smtClean="0">
                <a:latin typeface="Consolas" panose="020B0609020204030204" pitchFamily="49" charset="0"/>
              </a:rPr>
              <a:t>{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</a:t>
            </a:r>
            <a:r>
              <a:rPr lang="en-US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en-US" dirty="0" err="1">
                <a:latin typeface="Consolas" panose="020B0609020204030204" pitchFamily="49" charset="0"/>
              </a:rPr>
              <a:t>NodePtr</a:t>
            </a:r>
            <a:r>
              <a:rPr lang="en-US" altLang="en-US" dirty="0">
                <a:latin typeface="Consolas" panose="020B0609020204030204" pitchFamily="49" charset="0"/>
              </a:rPr>
              <a:t> pointer = new Node;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</a:t>
            </a:r>
            <a:r>
              <a:rPr lang="en-US" altLang="en-US" dirty="0" smtClean="0">
                <a:latin typeface="Consolas" panose="020B0609020204030204" pitchFamily="49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latin typeface="Consolas" panose="020B0609020204030204" pitchFamily="49" charset="0"/>
              </a:rPr>
              <a:t>catch(</a:t>
            </a:r>
            <a:r>
              <a:rPr lang="en-US" altLang="en-US" dirty="0" err="1">
                <a:latin typeface="Consolas" panose="020B0609020204030204" pitchFamily="49" charset="0"/>
              </a:rPr>
              <a:t>bad_alloc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latin typeface="Consolas" panose="020B0609020204030204" pitchFamily="49" charset="0"/>
              </a:rPr>
              <a:t>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        </a:t>
            </a: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"Ran out of memory!";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9525000" y="4495800"/>
          <a:ext cx="1828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446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     //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&lt;new&gt;          //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bad_alloc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[10000];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catch 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cerr</a:t>
            </a:r>
            <a:r>
              <a:rPr lang="en-US" dirty="0">
                <a:latin typeface="Consolas" panose="020B0609020204030204" pitchFamily="49" charset="0"/>
              </a:rPr>
              <a:t> &lt;&lt; "</a:t>
            </a:r>
            <a:r>
              <a:rPr lang="en-US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 caught: " &lt;&lt; </a:t>
            </a:r>
            <a:r>
              <a:rPr lang="en-US" dirty="0" err="1">
                <a:latin typeface="Consolas" panose="020B0609020204030204" pitchFamily="49" charset="0"/>
              </a:rPr>
              <a:t>ba.what</a:t>
            </a:r>
            <a:r>
              <a:rPr lang="en-US" dirty="0">
                <a:latin typeface="Consolas" panose="020B0609020204030204" pitchFamily="49" charset="0"/>
              </a:rPr>
              <a:t>() &lt;&lt; '\n';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Rethrowing an Exception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The code within a catch-block can throw an exception</a:t>
            </a:r>
          </a:p>
          <a:p>
            <a:pPr lvl="1" eaLnBrk="1" hangingPunct="1"/>
            <a:r>
              <a:rPr lang="en-US" altLang="en-US" sz="3200" dirty="0" smtClean="0"/>
              <a:t>This feature can be used to pass the same or a different exception up the chain of exception handling blocks</a:t>
            </a:r>
          </a:p>
        </p:txBody>
      </p:sp>
    </p:spTree>
    <p:extLst>
      <p:ext uri="{BB962C8B-B14F-4D97-AF65-F5344CB8AC3E}">
        <p14:creationId xmlns:p14="http://schemas.microsoft.com/office/powerpoint/2010/main" val="25198419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Functions and Exception Handling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107442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A common use of exception handling:</a:t>
            </a:r>
          </a:p>
          <a:p>
            <a:pPr lvl="1" eaLnBrk="1" hangingPunct="1"/>
            <a:r>
              <a:rPr lang="en-US" altLang="en-US" sz="3600" dirty="0" smtClean="0"/>
              <a:t>Functions with a special case that is handled in different ways depending on how the function is used</a:t>
            </a:r>
          </a:p>
          <a:p>
            <a:pPr lvl="1" eaLnBrk="1" hangingPunct="1"/>
            <a:r>
              <a:rPr lang="en-US" altLang="en-US" sz="3600" dirty="0" smtClean="0"/>
              <a:t>If the function is used in different programs, each program may require a different action when the special case occurs </a:t>
            </a:r>
          </a:p>
        </p:txBody>
      </p:sp>
    </p:spTree>
    <p:extLst>
      <p:ext uri="{BB962C8B-B14F-4D97-AF65-F5344CB8AC3E}">
        <p14:creationId xmlns:p14="http://schemas.microsoft.com/office/powerpoint/2010/main" val="3369310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Handling Mechanism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In C++, exception handling proceeds by:</a:t>
            </a:r>
          </a:p>
          <a:p>
            <a:pPr lvl="1" eaLnBrk="1" hangingPunct="1"/>
            <a:r>
              <a:rPr lang="en-US" altLang="en-US" sz="3200" dirty="0" smtClean="0"/>
              <a:t>Some library software or your code signals that something unusual has happened</a:t>
            </a:r>
          </a:p>
          <a:p>
            <a:pPr lvl="1" eaLnBrk="1" hangingPunct="1"/>
            <a:r>
              <a:rPr lang="en-US" altLang="en-US" sz="3200" dirty="0" smtClean="0"/>
              <a:t>This is called throwing an exception</a:t>
            </a:r>
          </a:p>
          <a:p>
            <a:pPr lvl="1" eaLnBrk="1" hangingPunct="1"/>
            <a:r>
              <a:rPr lang="en-US" altLang="en-US" sz="3200" dirty="0" smtClean="0"/>
              <a:t>At some other place in your program you place the code that deals with the exceptional case</a:t>
            </a:r>
          </a:p>
          <a:p>
            <a:pPr lvl="1" eaLnBrk="1" hangingPunct="1"/>
            <a:r>
              <a:rPr lang="en-US" altLang="en-US" sz="3200" dirty="0" smtClean="0"/>
              <a:t>This is called handling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536691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Toy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Exception handling is meant to be used sparingly in situations that are generally not reasonable introductory examples</a:t>
            </a:r>
          </a:p>
          <a:p>
            <a:pPr eaLnBrk="1" hangingPunct="1"/>
            <a:r>
              <a:rPr lang="en-US" altLang="en-US" sz="3600" dirty="0" smtClean="0"/>
              <a:t>For this example:</a:t>
            </a:r>
          </a:p>
          <a:p>
            <a:pPr lvl="1" eaLnBrk="1" hangingPunct="1"/>
            <a:r>
              <a:rPr lang="en-US" altLang="en-US" sz="3200" dirty="0" smtClean="0"/>
              <a:t>Suppose coffee is so important that we almost never run out</a:t>
            </a:r>
          </a:p>
          <a:p>
            <a:pPr lvl="1" eaLnBrk="1" hangingPunct="1"/>
            <a:r>
              <a:rPr lang="en-US" altLang="en-US" sz="3200" dirty="0" smtClean="0"/>
              <a:t>We still would like our program to handle the situation of running out of coffee</a:t>
            </a:r>
          </a:p>
        </p:txBody>
      </p:sp>
    </p:spTree>
    <p:extLst>
      <p:ext uri="{BB962C8B-B14F-4D97-AF65-F5344CB8AC3E}">
        <p14:creationId xmlns:p14="http://schemas.microsoft.com/office/powerpoint/2010/main" val="3925631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Coffee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dirty="0" smtClean="0"/>
              <a:t>Code </a:t>
            </a:r>
            <a:r>
              <a:rPr lang="en-US" altLang="en-US" dirty="0"/>
              <a:t>to handle the normal situations involving coffee, might be:</a:t>
            </a:r>
            <a:r>
              <a:rPr lang="en-US" altLang="en-US" sz="2600" dirty="0"/>
              <a:t/>
            </a:r>
            <a:br>
              <a:rPr lang="en-US" altLang="en-US" sz="2600" dirty="0"/>
            </a:br>
            <a:r>
              <a:rPr lang="en-US" altLang="en-US" sz="2600" dirty="0" smtClean="0">
                <a:latin typeface="Consolas" panose="020B0609020204030204" pitchFamily="49" charset="0"/>
              </a:rPr>
              <a:t>   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&lt;&lt; "Enter number of 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: 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 smtClean="0"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&gt;&gt; 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&lt;&lt; "Enter number of mugs of coffee: 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 smtClean="0"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&gt;&gt; coffee</a:t>
            </a:r>
            <a:r>
              <a:rPr lang="en-US" altLang="en-US" dirty="0" smtClean="0">
                <a:latin typeface="Consolas" panose="020B0609020204030204" pitchFamily="49" charset="0"/>
              </a:rPr>
              <a:t>;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latin typeface="Consolas" panose="020B0609020204030204" pitchFamily="49" charset="0"/>
              </a:rPr>
              <a:t>kpm</a:t>
            </a:r>
            <a:r>
              <a:rPr lang="en-US" altLang="en-US" dirty="0"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</a:rPr>
              <a:t>kolachesPerMug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, coffee);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 &lt;&lt; " 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.\n"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&lt;&lt; coffee &lt;&lt; " mugs of coffee.\n"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&lt;&lt; "You have " &lt;&lt; </a:t>
            </a:r>
            <a:r>
              <a:rPr lang="en-US" altLang="en-US" dirty="0" err="1">
                <a:latin typeface="Consolas" panose="020B0609020204030204" pitchFamily="49" charset="0"/>
              </a:rPr>
              <a:t>kpm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&lt;&lt; " </a:t>
            </a:r>
            <a:r>
              <a:rPr lang="en-US" altLang="en-US" dirty="0" err="1">
                <a:latin typeface="Consolas" panose="020B0609020204030204" pitchFamily="49" charset="0"/>
              </a:rPr>
              <a:t>kolaches</a:t>
            </a:r>
            <a:r>
              <a:rPr lang="en-US" altLang="en-US" dirty="0">
                <a:latin typeface="Consolas" panose="020B0609020204030204" pitchFamily="49" charset="0"/>
              </a:rPr>
              <a:t> for each mug of coffee.\n";</a:t>
            </a:r>
          </a:p>
        </p:txBody>
      </p:sp>
    </p:spTree>
    <p:extLst>
      <p:ext uri="{BB962C8B-B14F-4D97-AF65-F5344CB8AC3E}">
        <p14:creationId xmlns:p14="http://schemas.microsoft.com/office/powerpoint/2010/main" val="8556574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Coffee Example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double </a:t>
            </a:r>
            <a:r>
              <a:rPr lang="en-US" altLang="en-US" sz="2400" dirty="0" err="1">
                <a:latin typeface="Consolas" panose="020B0609020204030204" pitchFamily="49" charset="0"/>
              </a:rPr>
              <a:t>kolachesPerMug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kolaches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coffee)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if (coffee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latin typeface="Consolas" panose="020B0609020204030204" pitchFamily="49" charset="0"/>
              </a:rPr>
              <a:t>cerr</a:t>
            </a:r>
            <a:r>
              <a:rPr lang="en-US" altLang="en-US" sz="2400" dirty="0">
                <a:latin typeface="Consolas" panose="020B0609020204030204" pitchFamily="49" charset="0"/>
              </a:rPr>
              <a:t> &lt;&lt; </a:t>
            </a:r>
            <a:r>
              <a:rPr lang="en-US" altLang="en-US" sz="2400" dirty="0" err="1">
                <a:latin typeface="Consolas" panose="020B0609020204030204" pitchFamily="49" charset="0"/>
              </a:rPr>
              <a:t>kolaches</a:t>
            </a:r>
            <a:r>
              <a:rPr lang="en-US" altLang="en-US" sz="2400" dirty="0">
                <a:latin typeface="Consolas" panose="020B0609020204030204" pitchFamily="49" charset="0"/>
              </a:rPr>
              <a:t> &lt;&lt; " </a:t>
            </a:r>
            <a:r>
              <a:rPr lang="en-US" altLang="en-US" sz="2400" dirty="0" err="1">
                <a:latin typeface="Consolas" panose="020B0609020204030204" pitchFamily="49" charset="0"/>
              </a:rPr>
              <a:t>kolaches</a:t>
            </a:r>
            <a:r>
              <a:rPr lang="en-US" altLang="en-US" sz="2400" dirty="0">
                <a:latin typeface="Consolas" panose="020B0609020204030204" pitchFamily="49" charset="0"/>
              </a:rPr>
              <a:t>, and No Coffee!\n"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          &lt;&lt; "Go buy some coffee.\n";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     exit(1);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    return </a:t>
            </a:r>
            <a:r>
              <a:rPr lang="en-US" altLang="en-US" sz="2400" dirty="0" err="1">
                <a:latin typeface="Consolas" panose="020B0609020204030204" pitchFamily="49" charset="0"/>
              </a:rPr>
              <a:t>kolaches</a:t>
            </a:r>
            <a:r>
              <a:rPr lang="en-US" altLang="en-US" sz="2400" dirty="0">
                <a:latin typeface="Consolas" panose="020B0609020204030204" pitchFamily="49" charset="0"/>
              </a:rPr>
              <a:t>/</a:t>
            </a:r>
            <a:r>
              <a:rPr lang="en-US" altLang="en-US" sz="2400" dirty="0" err="1">
                <a:latin typeface="Consolas" panose="020B0609020204030204" pitchFamily="49" charset="0"/>
              </a:rPr>
              <a:t>static_cast</a:t>
            </a:r>
            <a:r>
              <a:rPr lang="en-US" altLang="en-US" sz="2400" dirty="0">
                <a:latin typeface="Consolas" panose="020B0609020204030204" pitchFamily="49" charset="0"/>
              </a:rPr>
              <a:t>&lt;double&gt;(coffee);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988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No Coffee Problem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If there is no coffee, the code on the previous slide contains a test case for this situation</a:t>
            </a:r>
          </a:p>
          <a:p>
            <a:pPr lvl="1" eaLnBrk="1" hangingPunct="1"/>
            <a:r>
              <a:rPr lang="en-US" altLang="en-US" sz="3200" dirty="0" smtClean="0">
                <a:latin typeface="Consolas" panose="020B0609020204030204" pitchFamily="49" charset="0"/>
              </a:rPr>
              <a:t>NoCoffee-1.cpp </a:t>
            </a:r>
            <a:r>
              <a:rPr lang="en-US" altLang="en-US" sz="3200" dirty="0" smtClean="0"/>
              <a:t>shows the program with the test case</a:t>
            </a:r>
            <a:endParaRPr lang="en-US" altLang="en-US" sz="3200" dirty="0"/>
          </a:p>
          <a:p>
            <a:pPr lvl="1" eaLnBrk="1" hangingPunct="1"/>
            <a:r>
              <a:rPr lang="en-US" altLang="en-US" sz="3200" dirty="0" smtClean="0">
                <a:latin typeface="Consolas" panose="020B0609020204030204" pitchFamily="49" charset="0"/>
              </a:rPr>
              <a:t>NoCoffee-2.cpp</a:t>
            </a:r>
            <a:r>
              <a:rPr lang="en-US" altLang="en-US" sz="3200" dirty="0" smtClean="0"/>
              <a:t> shows the program rewritten using an exception</a:t>
            </a:r>
          </a:p>
        </p:txBody>
      </p:sp>
    </p:spTree>
    <p:extLst>
      <p:ext uri="{BB962C8B-B14F-4D97-AF65-F5344CB8AC3E}">
        <p14:creationId xmlns:p14="http://schemas.microsoft.com/office/powerpoint/2010/main" val="37921147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1935</Words>
  <Application>Microsoft Office PowerPoint</Application>
  <PresentationFormat>Widescreen</PresentationFormat>
  <Paragraphs>213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Tahoma</vt:lpstr>
      <vt:lpstr>Times New Roman</vt:lpstr>
      <vt:lpstr>Office Theme</vt:lpstr>
      <vt:lpstr>CSCE 121</vt:lpstr>
      <vt:lpstr>Exceptions</vt:lpstr>
      <vt:lpstr>Exception Handling Basics</vt:lpstr>
      <vt:lpstr>Functions and Exception Handling</vt:lpstr>
      <vt:lpstr>Exception Handling Mechanism</vt:lpstr>
      <vt:lpstr>A Toy Example</vt:lpstr>
      <vt:lpstr>The Coffee Example</vt:lpstr>
      <vt:lpstr>The Coffee Example (cont.)</vt:lpstr>
      <vt:lpstr>The No Coffee Problem</vt:lpstr>
      <vt:lpstr>The try Block</vt:lpstr>
      <vt:lpstr>The Try Block Outline</vt:lpstr>
      <vt:lpstr>The Exception</vt:lpstr>
      <vt:lpstr>The catch-block</vt:lpstr>
      <vt:lpstr>The Coffee catch-block</vt:lpstr>
      <vt:lpstr>The catch-block Parameter</vt:lpstr>
      <vt:lpstr>try-blocks and if-else</vt:lpstr>
      <vt:lpstr>try-throw-catch Review</vt:lpstr>
      <vt:lpstr>Defining an Exception Class</vt:lpstr>
      <vt:lpstr>A NoCoffee Class</vt:lpstr>
      <vt:lpstr>The Exception Class</vt:lpstr>
      <vt:lpstr>Throwing a Class Type</vt:lpstr>
      <vt:lpstr>Multiple Throws and Catches</vt:lpstr>
      <vt:lpstr>A Default catch-block</vt:lpstr>
      <vt:lpstr>Exception Class DivideByZero</vt:lpstr>
      <vt:lpstr>Programming Techniques for Exception-Handling</vt:lpstr>
      <vt:lpstr>Programming Techniques for Exception Handling</vt:lpstr>
      <vt:lpstr>try and throw…Again</vt:lpstr>
      <vt:lpstr>catch…again</vt:lpstr>
      <vt:lpstr>When to Throw An Exception</vt:lpstr>
      <vt:lpstr>Nested try-catch Blocks</vt:lpstr>
      <vt:lpstr>Overuse of Exceptions</vt:lpstr>
      <vt:lpstr>Exception Class Hierarchies</vt:lpstr>
      <vt:lpstr>Checking For Available Memory</vt:lpstr>
      <vt:lpstr>PowerPoint Presentation</vt:lpstr>
      <vt:lpstr>Rethrowing an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2021-11-03T15:58:11Z</dcterms:created>
  <dcterms:modified xsi:type="dcterms:W3CDTF">2022-11-09T17:43:16Z</dcterms:modified>
</cp:coreProperties>
</file>