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8"/>
  </p:notesMasterIdLst>
  <p:sldIdLst>
    <p:sldId id="317" r:id="rId2"/>
    <p:sldId id="318" r:id="rId3"/>
    <p:sldId id="333" r:id="rId4"/>
    <p:sldId id="319" r:id="rId5"/>
    <p:sldId id="320" r:id="rId6"/>
    <p:sldId id="321" r:id="rId7"/>
    <p:sldId id="322" r:id="rId8"/>
    <p:sldId id="324" r:id="rId9"/>
    <p:sldId id="325" r:id="rId10"/>
    <p:sldId id="334" r:id="rId11"/>
    <p:sldId id="335" r:id="rId12"/>
    <p:sldId id="327" r:id="rId13"/>
    <p:sldId id="336" r:id="rId14"/>
    <p:sldId id="329" r:id="rId15"/>
    <p:sldId id="330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77" autoAdjust="0"/>
  </p:normalViewPr>
  <p:slideViewPr>
    <p:cSldViewPr showGuides="1">
      <p:cViewPr varScale="1">
        <p:scale>
          <a:sx n="68" d="100"/>
          <a:sy n="68" d="100"/>
        </p:scale>
        <p:origin x="88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B80010-3775-4185-A1BD-EB11B6CCF4F3}" type="datetimeFigureOut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498A3B-950D-4588-9C29-92964F45C5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Dynamically allocated data structures may be linked together in memory to form a chain.</a:t>
            </a:r>
            <a:endParaRPr lang="en-US" altLang="en-US" b="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82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66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&lt;click&gt;Quite often, it is easier to convert an existing function into a template than to write a template from scratch. With this in mind, you should start designing a function template by writing it first as a regular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3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swapVars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template in SwapVars.cpp would have been started as something like the code on the left. The template &lt;class T&gt; header is added, then all the references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replaced with the data type parameter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4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C98671-6282-402F-8C87-603B28E7CD20}" type="slidenum">
              <a:rPr lang="en-CA" altLang="en-US" smtClean="0"/>
              <a:pPr/>
              <a:t>14</a:t>
            </a:fld>
            <a:endParaRPr lang="en-CA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 may also be used to create generic classes and abstract data types. Class templates allow you to create one general version of a class without having to duplicate code to handle multiple data types.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0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template is a “generic” function that can work with any data type. The programmer writes the specifications of the function, but substitutes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data types. When the compiler encounters a call to the function, it generates code to handle the specific data type(s) used in the call.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81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6FC9CF-F888-452E-A7A1-0A66B21E76A6}" type="slidenum">
              <a:rPr lang="en-CA" altLang="en-US" smtClean="0"/>
              <a:pPr/>
              <a:t>4</a:t>
            </a:fld>
            <a:endParaRPr lang="en-CA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6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A086FA-AB27-4719-AD26-6A14F1CC365E}" type="slidenum">
              <a:rPr lang="en-CA" altLang="en-US" smtClean="0"/>
              <a:pPr/>
              <a:t>5</a:t>
            </a:fld>
            <a:endParaRPr lang="en-CA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template is not an actual function, but a “mold” the compiler uses to generate one or more functions.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of a function template is marked by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prefix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begins with the key word template . Next is a set of angled brackets that contains one or more generic data types used in the template. A generic data type starts with the key word class followed by a parameter name that stands for the data type.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66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A2A58C-AFB9-4A7C-98AF-570FCC80E919}" type="slidenum">
              <a:rPr lang="en-CA" altLang="en-US" smtClean="0"/>
              <a:pPr/>
              <a:t>6</a:t>
            </a:fld>
            <a:endParaRPr lang="en-CA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13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8A6895-A9A9-4934-B037-E1C72824EFE3}" type="slidenum">
              <a:rPr lang="en-CA" altLang="en-US" smtClean="0"/>
              <a:pPr/>
              <a:t>7</a:t>
            </a:fld>
            <a:endParaRPr lang="en-CA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Here,</a:t>
            </a:r>
            <a:r>
              <a:rPr lang="en-US" altLang="en-US" baseline="0" dirty="0" smtClean="0"/>
              <a:t> for instance, miles might be sent in as an integer or a double, and so might gallons.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81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AFEE65-3D7A-470E-BEF6-DCF059E1EC64}" type="slidenum">
              <a:rPr lang="en-CA" altLang="en-US" smtClean="0"/>
              <a:pPr/>
              <a:t>8</a:t>
            </a:fld>
            <a:endParaRPr lang="en-CA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234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F33B5E-C97D-4804-9E62-1C2A9CD79D01}" type="slidenum">
              <a:rPr lang="en-CA" altLang="en-US" smtClean="0"/>
              <a:pPr/>
              <a:t>9</a:t>
            </a:fld>
            <a:endParaRPr lang="en-CA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template is merely the specification of a function and by itself does not cause memory to be used. An actual instance of the function is created in memory when the compiler encounters a call to the template function.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6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SwapVars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shows another example of a function template. The function,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swapVars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uses two references to type T as parameters. The function swaps the contents of the variables referenced by the parameters.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8A3B-950D-4588-9C29-92964F45C53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16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9831-A455-4EEC-A30E-CE27F4D4F4D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EB6D-ACE0-4EE5-9FF8-7D87AA5D1C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2076-A612-45CD-8F46-2D1F1C099B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98EC-5ADA-408F-A868-9091A34E5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6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1767-AFFC-44C2-A6B1-44675EBEF6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02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FF86-0BDA-476E-9F73-B3F7BB34D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2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0067-46D8-44EB-A130-AEEB5673E5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9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B61-414A-4A61-967D-CF1BF6221C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2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57F8-F35B-4560-BFA3-88A16B3510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1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532C-EEA9-42B3-8F13-EA32CEC98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5283-4664-49D8-831A-E24D0CD48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4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584D-4ADE-461C-8951-CCD9D569025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EF33-0B86-4870-8C6B-CAC25CA06B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1320800" y="6513514"/>
            <a:ext cx="39624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en-US" sz="1200" dirty="0">
              <a:latin typeface="Times New Roman" pitchFamily="18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CSCE 121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Introduction to Templates</a:t>
            </a:r>
            <a:endParaRPr lang="en-US" altLang="en-US" sz="54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Dr. Tim McGuire</a:t>
            </a:r>
          </a:p>
        </p:txBody>
      </p:sp>
    </p:spTree>
    <p:extLst>
      <p:ext uri="{BB962C8B-B14F-4D97-AF65-F5344CB8AC3E}">
        <p14:creationId xmlns:p14="http://schemas.microsoft.com/office/powerpoint/2010/main" val="7491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SwapVars.cpp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program demonstrates the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template.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T&gt;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&amp;var1, T &amp;var2)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 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temp = var1;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var1 = var2;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var2 = 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Two chars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// Two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Two doubles</a:t>
            </a:r>
          </a:p>
        </p:txBody>
      </p:sp>
    </p:spTree>
    <p:extLst>
      <p:ext uri="{BB962C8B-B14F-4D97-AF65-F5344CB8AC3E}">
        <p14:creationId xmlns:p14="http://schemas.microsoft.com/office/powerpoint/2010/main" val="36574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SwapVars.cpp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and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chars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two characters: 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and </a:t>
            </a:r>
            <a:r>
              <a:rPr lang="en-US" sz="29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sz="2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29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9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two integers: 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and </a:t>
            </a:r>
            <a:r>
              <a:rPr lang="en-US" sz="29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sz="2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doubles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two floating-point numbers: 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63" y="0"/>
            <a:ext cx="623659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Where to Start When Defining Templates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Templates are often appropriate for multiple functions that perform the same task with different parameter data types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Develop function using usual data types first, then convert to a template: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add template prefix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convert data type names in the function to a type parameter (</a:t>
            </a:r>
            <a:r>
              <a:rPr lang="en-US" altLang="en-US" sz="3200" i="1" dirty="0" smtClean="0"/>
              <a:t>i.e.</a:t>
            </a:r>
            <a:r>
              <a:rPr lang="en-US" altLang="en-US" sz="3200" dirty="0" smtClean="0"/>
              <a:t>, a T type)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3365922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function into a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825625"/>
            <a:ext cx="548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var1,int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&amp;var2)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temp = var1;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var1 = var2;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var2 = 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T&gt;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swapVars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 &amp;var1, T &amp;var2)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 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temp = var1;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var1 = var2;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var2 = temp;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Templates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10515600" cy="4572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dirty="0" smtClean="0"/>
              <a:t>Classes can also be represented by templates.  When a class object is created, type information is supplied to define the type of data members of the class.</a:t>
            </a:r>
          </a:p>
          <a:p>
            <a:pPr>
              <a:lnSpc>
                <a:spcPct val="85000"/>
              </a:lnSpc>
            </a:pPr>
            <a:r>
              <a:rPr lang="en-US" altLang="en-US" sz="3600" dirty="0" smtClean="0"/>
              <a:t>Unlike functions, classes are instantiated by supplying the type name (</a:t>
            </a:r>
            <a:r>
              <a:rPr lang="en-US" altLang="en-US" sz="3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600" dirty="0" smtClean="0"/>
              <a:t>, </a:t>
            </a:r>
            <a:r>
              <a:rPr lang="en-US" altLang="en-US" sz="3600" dirty="0" smtClean="0">
                <a:latin typeface="Courier New" panose="02070309020205020404" pitchFamily="49" charset="0"/>
              </a:rPr>
              <a:t>double</a:t>
            </a:r>
            <a:r>
              <a:rPr lang="en-US" altLang="en-US" sz="3600" dirty="0" smtClean="0"/>
              <a:t>, </a:t>
            </a:r>
            <a:r>
              <a:rPr lang="en-US" altLang="en-US" sz="3600" dirty="0" smtClean="0">
                <a:latin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, etc.) at object definition</a:t>
            </a:r>
          </a:p>
        </p:txBody>
      </p:sp>
    </p:spTree>
    <p:extLst>
      <p:ext uri="{BB962C8B-B14F-4D97-AF65-F5344CB8AC3E}">
        <p14:creationId xmlns:p14="http://schemas.microsoft.com/office/powerpoint/2010/main" val="2336599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Template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172200" cy="4572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template &lt;class 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class grade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{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  private: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	T score;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 public: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	grade(T);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	void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setGrade</a:t>
            </a:r>
            <a:r>
              <a:rPr lang="en-US" altLang="en-US" sz="2800" b="1" dirty="0">
                <a:latin typeface="Courier New" panose="02070309020205020404" pitchFamily="49" charset="0"/>
              </a:rPr>
              <a:t>(T);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	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getGrade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95472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Template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Pass type information to class template when defining objects:</a:t>
            </a:r>
          </a:p>
          <a:p>
            <a:pPr lvl="1"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grade&lt;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testList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[20];</a:t>
            </a:r>
          </a:p>
          <a:p>
            <a:pPr lvl="1"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grade&lt;double&gt;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quizList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[20];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Use as ordinary objects once defined</a:t>
            </a:r>
          </a:p>
        </p:txBody>
      </p:sp>
    </p:spTree>
    <p:extLst>
      <p:ext uri="{BB962C8B-B14F-4D97-AF65-F5344CB8AC3E}">
        <p14:creationId xmlns:p14="http://schemas.microsoft.com/office/powerpoint/2010/main" val="2108004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Function Templates</a:t>
            </a:r>
          </a:p>
        </p:txBody>
      </p:sp>
      <p:sp>
        <p:nvSpPr>
          <p:cNvPr id="31747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2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 smtClean="0"/>
              <a:t>Suppose a </a:t>
            </a:r>
            <a:r>
              <a:rPr lang="en-US" dirty="0"/>
              <a:t>program uses the following overloaded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/>
              <a:t> functions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* number;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square(double 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* number;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only differences between these two functions are the data types of their return </a:t>
            </a:r>
            <a:r>
              <a:rPr lang="en-US" dirty="0" smtClean="0"/>
              <a:t>values and </a:t>
            </a:r>
            <a:r>
              <a:rPr lang="en-US" dirty="0"/>
              <a:t>their parameters. In situations like this, it is more convenient to write a </a:t>
            </a:r>
            <a:r>
              <a:rPr lang="en-US" i="1" dirty="0"/>
              <a:t>function </a:t>
            </a:r>
            <a:r>
              <a:rPr lang="en-US" i="1" dirty="0" smtClean="0"/>
              <a:t>template </a:t>
            </a:r>
            <a:r>
              <a:rPr lang="en-US" dirty="0" smtClean="0"/>
              <a:t>than </a:t>
            </a:r>
            <a:r>
              <a:rPr lang="en-US" dirty="0"/>
              <a:t>an overloaded </a:t>
            </a:r>
            <a:r>
              <a:rPr lang="en-US" dirty="0" smtClean="0"/>
              <a:t>function,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Templates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u="sng" dirty="0" smtClean="0"/>
              <a:t>Function template</a:t>
            </a:r>
            <a:r>
              <a:rPr lang="en-US" altLang="en-US" sz="3600" dirty="0" smtClean="0"/>
              <a:t>: a pattern for a function that can work with many data types</a:t>
            </a:r>
          </a:p>
          <a:p>
            <a:r>
              <a:rPr lang="en-US" altLang="en-US" sz="3600" dirty="0" smtClean="0"/>
              <a:t>When written, parameters are left for the data types</a:t>
            </a:r>
          </a:p>
          <a:p>
            <a:r>
              <a:rPr lang="en-US" altLang="en-US" sz="3600" dirty="0" smtClean="0"/>
              <a:t>When called, compiler generates code for specific data types in function call </a:t>
            </a:r>
          </a:p>
        </p:txBody>
      </p:sp>
    </p:spTree>
    <p:extLst>
      <p:ext uri="{BB962C8B-B14F-4D97-AF65-F5344CB8AC3E}">
        <p14:creationId xmlns:p14="http://schemas.microsoft.com/office/powerpoint/2010/main" val="3290362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Template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687514" y="1600200"/>
            <a:ext cx="8294687" cy="4572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template &lt;class T&gt;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 times10(T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	return 10 *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8153401" y="1447801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template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prefix</a:t>
            </a:r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 flipH="1">
            <a:off x="5562600" y="1828800"/>
            <a:ext cx="26670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8518526" y="2362201"/>
            <a:ext cx="1228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generic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data type</a:t>
            </a: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 flipH="1" flipV="1">
            <a:off x="5029200" y="2057400"/>
            <a:ext cx="3505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48" name="AutoShape 8"/>
          <p:cNvSpPr>
            <a:spLocks/>
          </p:cNvSpPr>
          <p:nvPr/>
        </p:nvSpPr>
        <p:spPr bwMode="auto">
          <a:xfrm rot="16215476">
            <a:off x="4887914" y="1219201"/>
            <a:ext cx="79375" cy="1603375"/>
          </a:xfrm>
          <a:prstGeom prst="leftBrace">
            <a:avLst>
              <a:gd name="adj1" fmla="val 168333"/>
              <a:gd name="adj2" fmla="val 50389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7558089" y="3117851"/>
            <a:ext cx="1343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type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parameter</a:t>
            </a:r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 flipH="1" flipV="1">
            <a:off x="4191000" y="2438400"/>
            <a:ext cx="36576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H="1" flipV="1">
            <a:off x="2362200" y="2438400"/>
            <a:ext cx="54864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3852" name="Group 12">
            <a:extLst>
              <a:ext uri="{FF2B5EF4-FFF2-40B4-BE49-F238E27FC236}">
                <a16:creationId xmlns:a16="http://schemas.microsoft.com/office/drawing/2014/main" id="{11EE5E05-8F51-47BB-87D4-2C58977CE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9319"/>
              </p:ext>
            </p:extLst>
          </p:nvPr>
        </p:nvGraphicFramePr>
        <p:xfrm>
          <a:off x="1600200" y="3886201"/>
          <a:ext cx="8915400" cy="2666999"/>
        </p:xfrm>
        <a:graphic>
          <a:graphicData uri="http://schemas.openxmlformats.org/drawingml/2006/table">
            <a:tbl>
              <a:tblPr/>
              <a:tblGrid>
                <a:gridCol w="4108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9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What gets generated when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times10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 is called with an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What gets generated when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times10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 is called with 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double: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 times10(int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  return 10 * 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double times10(double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  return 10 *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num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}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utoUpdateAnimBg="0"/>
      <p:bldP spid="803846" grpId="0" autoUpdateAnimBg="0"/>
      <p:bldP spid="803848" grpId="0" animBg="1"/>
      <p:bldP spid="8038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Template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90688"/>
            <a:ext cx="9677400" cy="4633912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template &lt;class T&gt;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T times10(T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		return 10 *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Call a template function in the usual manner: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ival</a:t>
            </a:r>
            <a:r>
              <a:rPr lang="en-US" altLang="en-US" sz="2800" b="1" dirty="0">
                <a:latin typeface="Courier New" panose="02070309020205020404" pitchFamily="49" charset="0"/>
              </a:rPr>
              <a:t> = 3;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double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dval</a:t>
            </a:r>
            <a:r>
              <a:rPr lang="en-US" altLang="en-US" sz="2800" b="1" dirty="0">
                <a:latin typeface="Courier New" panose="02070309020205020404" pitchFamily="49" charset="0"/>
              </a:rPr>
              <a:t> = 2.55;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latin typeface="Courier New" panose="02070309020205020404" pitchFamily="49" charset="0"/>
              </a:rPr>
              <a:t> &lt;&lt; times10(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ival</a:t>
            </a:r>
            <a:r>
              <a:rPr lang="en-US" altLang="en-US" sz="2800" b="1" dirty="0">
                <a:latin typeface="Courier New" panose="02070309020205020404" pitchFamily="49" charset="0"/>
              </a:rPr>
              <a:t>); // displays 30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latin typeface="Courier New" panose="02070309020205020404" pitchFamily="49" charset="0"/>
              </a:rPr>
              <a:t> &lt;&lt; times10(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dval</a:t>
            </a:r>
            <a:r>
              <a:rPr lang="en-US" altLang="en-US" sz="2800" b="1" dirty="0">
                <a:latin typeface="Courier New" panose="02070309020205020404" pitchFamily="49" charset="0"/>
              </a:rPr>
              <a:t>); // displays 25.5</a:t>
            </a:r>
          </a:p>
        </p:txBody>
      </p:sp>
    </p:spTree>
    <p:extLst>
      <p:ext uri="{BB962C8B-B14F-4D97-AF65-F5344CB8AC3E}">
        <p14:creationId xmlns:p14="http://schemas.microsoft.com/office/powerpoint/2010/main" val="3365232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Template Notes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982"/>
            <a:ext cx="10287000" cy="4763818"/>
          </a:xfrm>
        </p:spPr>
        <p:txBody>
          <a:bodyPr>
            <a:noAutofit/>
          </a:bodyPr>
          <a:lstStyle/>
          <a:p>
            <a:pPr marL="292100" indent="-292100">
              <a:lnSpc>
                <a:spcPct val="85000"/>
              </a:lnSpc>
              <a:spcBef>
                <a:spcPct val="50000"/>
              </a:spcBef>
            </a:pPr>
            <a:r>
              <a:rPr lang="en-US" altLang="en-US" sz="3200" dirty="0"/>
              <a:t>Can define a template to use multiple data types:</a:t>
            </a:r>
          </a:p>
          <a:p>
            <a:pPr marL="292100" indent="-292100">
              <a:lnSpc>
                <a:spcPct val="85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  <a:r>
              <a:rPr lang="en-US" altLang="en-US" b="1" dirty="0">
                <a:latin typeface="Courier New" panose="02070309020205020404" pitchFamily="49" charset="0"/>
              </a:rPr>
              <a:t>template&lt;class T1, class T2&gt;</a:t>
            </a:r>
            <a:endParaRPr lang="en-US" altLang="en-US" sz="3200" b="1" dirty="0">
              <a:latin typeface="Courier New" panose="02070309020205020404" pitchFamily="49" charset="0"/>
            </a:endParaRPr>
          </a:p>
          <a:p>
            <a:pPr marL="292100" indent="-292100">
              <a:lnSpc>
                <a:spcPct val="85000"/>
              </a:lnSpc>
              <a:spcBef>
                <a:spcPct val="50000"/>
              </a:spcBef>
            </a:pPr>
            <a:r>
              <a:rPr lang="en-US" altLang="en-US" sz="3200" dirty="0"/>
              <a:t>Example: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template&lt;class T1, class T2&gt;     // T1 and T2 will be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mpg(T1 miles, T2 gallons) // replaced in the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                                // called function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  return </a:t>
            </a:r>
            <a:r>
              <a:rPr lang="en-US" altLang="en-US" b="1" dirty="0">
                <a:latin typeface="Courier New" panose="02070309020205020404" pitchFamily="49" charset="0"/>
              </a:rPr>
              <a:t>miles / gallons    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// </a:t>
            </a:r>
            <a:r>
              <a:rPr lang="en-US" altLang="en-US" b="1" dirty="0">
                <a:latin typeface="Courier New" panose="02070309020205020404" pitchFamily="49" charset="0"/>
              </a:rPr>
              <a:t>with the data 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                               // types of the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                  // arguments</a:t>
            </a:r>
          </a:p>
        </p:txBody>
      </p:sp>
    </p:spTree>
    <p:extLst>
      <p:ext uri="{BB962C8B-B14F-4D97-AF65-F5344CB8AC3E}">
        <p14:creationId xmlns:p14="http://schemas.microsoft.com/office/powerpoint/2010/main" val="1657991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Template Notes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10363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600" dirty="0" smtClean="0"/>
              <a:t>All data types specified in template prefix must be used in template definition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600" dirty="0" smtClean="0"/>
              <a:t>Function calls must pass parameters for all data types specified in the template prefix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600" dirty="0" smtClean="0"/>
              <a:t>Like regular functions, function templates must be defined before being called</a:t>
            </a:r>
          </a:p>
        </p:txBody>
      </p:sp>
    </p:spTree>
    <p:extLst>
      <p:ext uri="{BB962C8B-B14F-4D97-AF65-F5344CB8AC3E}">
        <p14:creationId xmlns:p14="http://schemas.microsoft.com/office/powerpoint/2010/main" val="898237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Template Notes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6274"/>
            <a:ext cx="10515599" cy="4073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 function template is a pattern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No actual code is generated until the function named in the template is called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A function template uses no memory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dirty="0"/>
              <a:t>When passing a class object to a function template, ensure that all operators in the template are defined or overloaded in the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283576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13107</TotalTime>
  <Words>1300</Words>
  <Application>Microsoft Office PowerPoint</Application>
  <PresentationFormat>Widescreen</PresentationFormat>
  <Paragraphs>177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Times New Roman</vt:lpstr>
      <vt:lpstr>ヒラギノ角ゴ Pro W3</vt:lpstr>
      <vt:lpstr>Office Theme</vt:lpstr>
      <vt:lpstr>CSCE 121</vt:lpstr>
      <vt:lpstr>Function Templates</vt:lpstr>
      <vt:lpstr>Introduction</vt:lpstr>
      <vt:lpstr>Function Templates</vt:lpstr>
      <vt:lpstr>Function Template Example</vt:lpstr>
      <vt:lpstr>Function Template Example</vt:lpstr>
      <vt:lpstr>Function Template Notes</vt:lpstr>
      <vt:lpstr>Function Template Notes</vt:lpstr>
      <vt:lpstr>Function Template Notes</vt:lpstr>
      <vt:lpstr>SwapVars.cpp</vt:lpstr>
      <vt:lpstr>SwapVars.cpp (cont’d)</vt:lpstr>
      <vt:lpstr>Where to Start When Defining Templates</vt:lpstr>
      <vt:lpstr>Converting a function into a template</vt:lpstr>
      <vt:lpstr>Class Templates</vt:lpstr>
      <vt:lpstr>Class Template Example</vt:lpstr>
      <vt:lpstr>Class Template Example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subject>Linked Lists</dc:subject>
  <dc:creator>Tony Gaddis</dc:creator>
  <cp:lastModifiedBy>McGuire, Timothy J</cp:lastModifiedBy>
  <cp:revision>53</cp:revision>
  <dcterms:created xsi:type="dcterms:W3CDTF">2011-02-16T20:47:20Z</dcterms:created>
  <dcterms:modified xsi:type="dcterms:W3CDTF">2022-11-17T23:08:30Z</dcterms:modified>
</cp:coreProperties>
</file>