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notesMasterIdLst>
    <p:notesMasterId r:id="rId28"/>
  </p:notesMasterIdLst>
  <p:sldIdLst>
    <p:sldId id="317" r:id="rId2"/>
    <p:sldId id="316" r:id="rId3"/>
    <p:sldId id="318" r:id="rId4"/>
    <p:sldId id="319" r:id="rId5"/>
    <p:sldId id="320" r:id="rId6"/>
    <p:sldId id="321" r:id="rId7"/>
    <p:sldId id="324" r:id="rId8"/>
    <p:sldId id="266" r:id="rId9"/>
    <p:sldId id="325" r:id="rId10"/>
    <p:sldId id="323" r:id="rId11"/>
    <p:sldId id="269" r:id="rId12"/>
    <p:sldId id="326" r:id="rId13"/>
    <p:sldId id="327" r:id="rId14"/>
    <p:sldId id="328" r:id="rId15"/>
    <p:sldId id="329" r:id="rId16"/>
    <p:sldId id="330" r:id="rId17"/>
    <p:sldId id="331" r:id="rId18"/>
    <p:sldId id="332" r:id="rId19"/>
    <p:sldId id="293" r:id="rId20"/>
    <p:sldId id="294" r:id="rId21"/>
    <p:sldId id="295" r:id="rId22"/>
    <p:sldId id="296" r:id="rId23"/>
    <p:sldId id="333" r:id="rId24"/>
    <p:sldId id="313" r:id="rId25"/>
    <p:sldId id="307" r:id="rId26"/>
    <p:sldId id="30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E6FCFE"/>
    <a:srgbClr val="DAFBFE"/>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235" autoAdjust="0"/>
  </p:normalViewPr>
  <p:slideViewPr>
    <p:cSldViewPr showGuides="1">
      <p:cViewPr varScale="1">
        <p:scale>
          <a:sx n="63" d="100"/>
          <a:sy n="63" d="100"/>
        </p:scale>
        <p:origin x="1086" y="4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D9E5E4-E5E5-400B-A348-DE0290C5779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8154138-D2A5-4CF1-879B-8E38485FFB85}">
      <dgm:prSet custT="1"/>
      <dgm:spPr/>
      <dgm:t>
        <a:bodyPr/>
        <a:lstStyle/>
        <a:p>
          <a:pPr rtl="0"/>
          <a:r>
            <a:rPr lang="en-US" sz="2000" b="0" i="0" dirty="0"/>
            <a:t>0x2A46</a:t>
          </a:r>
          <a:endParaRPr lang="en-US" sz="2000" dirty="0"/>
        </a:p>
      </dgm:t>
    </dgm:pt>
    <dgm:pt modelId="{07385372-1FD1-4D2D-B289-BC69C4F51C86}" type="parTrans" cxnId="{A1C6F1DF-5A62-47E8-A32A-36B96FCC4A1A}">
      <dgm:prSet/>
      <dgm:spPr/>
      <dgm:t>
        <a:bodyPr/>
        <a:lstStyle/>
        <a:p>
          <a:endParaRPr lang="en-US"/>
        </a:p>
      </dgm:t>
    </dgm:pt>
    <dgm:pt modelId="{0CC9B632-6B36-4E31-871E-2CFCF00A9915}" type="sibTrans" cxnId="{A1C6F1DF-5A62-47E8-A32A-36B96FCC4A1A}">
      <dgm:prSet/>
      <dgm:spPr/>
      <dgm:t>
        <a:bodyPr/>
        <a:lstStyle/>
        <a:p>
          <a:endParaRPr lang="en-US"/>
        </a:p>
      </dgm:t>
    </dgm:pt>
    <dgm:pt modelId="{03F5EA08-B73E-4BF3-9E48-37FDAE7E4ECA}" type="pres">
      <dgm:prSet presAssocID="{A9D9E5E4-E5E5-400B-A348-DE0290C57790}" presName="linear" presStyleCnt="0">
        <dgm:presLayoutVars>
          <dgm:animLvl val="lvl"/>
          <dgm:resizeHandles val="exact"/>
        </dgm:presLayoutVars>
      </dgm:prSet>
      <dgm:spPr/>
      <dgm:t>
        <a:bodyPr/>
        <a:lstStyle/>
        <a:p>
          <a:endParaRPr lang="en-US"/>
        </a:p>
      </dgm:t>
    </dgm:pt>
    <dgm:pt modelId="{73109067-B398-4A05-99E9-1F47E59ACC81}" type="pres">
      <dgm:prSet presAssocID="{C8154138-D2A5-4CF1-879B-8E38485FFB85}" presName="parentText" presStyleLbl="node1" presStyleIdx="0" presStyleCnt="1">
        <dgm:presLayoutVars>
          <dgm:chMax val="0"/>
          <dgm:bulletEnabled val="1"/>
        </dgm:presLayoutVars>
      </dgm:prSet>
      <dgm:spPr/>
      <dgm:t>
        <a:bodyPr/>
        <a:lstStyle/>
        <a:p>
          <a:endParaRPr lang="en-US"/>
        </a:p>
      </dgm:t>
    </dgm:pt>
  </dgm:ptLst>
  <dgm:cxnLst>
    <dgm:cxn modelId="{4B196821-5043-4C8E-BDAF-1E3E637D4598}" type="presOf" srcId="{C8154138-D2A5-4CF1-879B-8E38485FFB85}" destId="{73109067-B398-4A05-99E9-1F47E59ACC81}" srcOrd="0" destOrd="0" presId="urn:microsoft.com/office/officeart/2005/8/layout/vList2"/>
    <dgm:cxn modelId="{A1C6F1DF-5A62-47E8-A32A-36B96FCC4A1A}" srcId="{A9D9E5E4-E5E5-400B-A348-DE0290C57790}" destId="{C8154138-D2A5-4CF1-879B-8E38485FFB85}" srcOrd="0" destOrd="0" parTransId="{07385372-1FD1-4D2D-B289-BC69C4F51C86}" sibTransId="{0CC9B632-6B36-4E31-871E-2CFCF00A9915}"/>
    <dgm:cxn modelId="{36DCD6F7-B7A1-4AF5-8403-86AAB53A7549}" type="presOf" srcId="{A9D9E5E4-E5E5-400B-A348-DE0290C57790}" destId="{03F5EA08-B73E-4BF3-9E48-37FDAE7E4ECA}" srcOrd="0" destOrd="0" presId="urn:microsoft.com/office/officeart/2005/8/layout/vList2"/>
    <dgm:cxn modelId="{E0162052-94F7-46E0-9785-B5F1F1509FEE}" type="presParOf" srcId="{03F5EA08-B73E-4BF3-9E48-37FDAE7E4ECA}" destId="{73109067-B398-4A05-99E9-1F47E59ACC8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DFEF5A-457D-4979-BD69-D601FA1D96A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592B6B6-2D7A-4E89-AED7-7E81226C1CAA}">
      <dgm:prSet custT="1"/>
      <dgm:spPr/>
      <dgm:t>
        <a:bodyPr/>
        <a:lstStyle/>
        <a:p>
          <a:pPr rtl="0"/>
          <a:r>
            <a:rPr lang="en-US" sz="2800" b="0" i="1" dirty="0"/>
            <a:t>data</a:t>
          </a:r>
          <a:endParaRPr lang="en-US" sz="2200" i="1" dirty="0"/>
        </a:p>
      </dgm:t>
    </dgm:pt>
    <dgm:pt modelId="{CE6AB331-8622-4954-A007-FBE4294B56EE}" type="parTrans" cxnId="{FDC95B65-8917-4469-A351-9DE0EC583ADD}">
      <dgm:prSet/>
      <dgm:spPr/>
      <dgm:t>
        <a:bodyPr/>
        <a:lstStyle/>
        <a:p>
          <a:endParaRPr lang="en-US"/>
        </a:p>
      </dgm:t>
    </dgm:pt>
    <dgm:pt modelId="{16D8BCC1-55A2-48F7-A751-E28058BF5493}" type="sibTrans" cxnId="{FDC95B65-8917-4469-A351-9DE0EC583ADD}">
      <dgm:prSet/>
      <dgm:spPr/>
      <dgm:t>
        <a:bodyPr/>
        <a:lstStyle/>
        <a:p>
          <a:endParaRPr lang="en-US"/>
        </a:p>
      </dgm:t>
    </dgm:pt>
    <dgm:pt modelId="{CEA432CE-C958-4A48-AC93-D6C47E91C1F5}" type="pres">
      <dgm:prSet presAssocID="{97DFEF5A-457D-4979-BD69-D601FA1D96A8}" presName="linear" presStyleCnt="0">
        <dgm:presLayoutVars>
          <dgm:animLvl val="lvl"/>
          <dgm:resizeHandles val="exact"/>
        </dgm:presLayoutVars>
      </dgm:prSet>
      <dgm:spPr/>
      <dgm:t>
        <a:bodyPr/>
        <a:lstStyle/>
        <a:p>
          <a:endParaRPr lang="en-US"/>
        </a:p>
      </dgm:t>
    </dgm:pt>
    <dgm:pt modelId="{3C5A0541-745C-4E48-BC51-87D858B9E318}" type="pres">
      <dgm:prSet presAssocID="{C592B6B6-2D7A-4E89-AED7-7E81226C1CAA}" presName="parentText" presStyleLbl="node1" presStyleIdx="0" presStyleCnt="1" custLinFactNeighborY="-7189">
        <dgm:presLayoutVars>
          <dgm:chMax val="0"/>
          <dgm:bulletEnabled val="1"/>
        </dgm:presLayoutVars>
      </dgm:prSet>
      <dgm:spPr/>
      <dgm:t>
        <a:bodyPr/>
        <a:lstStyle/>
        <a:p>
          <a:endParaRPr lang="en-US"/>
        </a:p>
      </dgm:t>
    </dgm:pt>
  </dgm:ptLst>
  <dgm:cxnLst>
    <dgm:cxn modelId="{FDC95B65-8917-4469-A351-9DE0EC583ADD}" srcId="{97DFEF5A-457D-4979-BD69-D601FA1D96A8}" destId="{C592B6B6-2D7A-4E89-AED7-7E81226C1CAA}" srcOrd="0" destOrd="0" parTransId="{CE6AB331-8622-4954-A007-FBE4294B56EE}" sibTransId="{16D8BCC1-55A2-48F7-A751-E28058BF5493}"/>
    <dgm:cxn modelId="{07D6DE65-D506-41DD-B3C5-27A3C51BCBAD}" type="presOf" srcId="{97DFEF5A-457D-4979-BD69-D601FA1D96A8}" destId="{CEA432CE-C958-4A48-AC93-D6C47E91C1F5}" srcOrd="0" destOrd="0" presId="urn:microsoft.com/office/officeart/2005/8/layout/vList2"/>
    <dgm:cxn modelId="{92A181AE-A948-408D-A78D-BA600A9A0A53}" type="presOf" srcId="{C592B6B6-2D7A-4E89-AED7-7E81226C1CAA}" destId="{3C5A0541-745C-4E48-BC51-87D858B9E318}" srcOrd="0" destOrd="0" presId="urn:microsoft.com/office/officeart/2005/8/layout/vList2"/>
    <dgm:cxn modelId="{7B58E5A6-09E4-4AF4-9A87-54823D3320F3}" type="presParOf" srcId="{CEA432CE-C958-4A48-AC93-D6C47E91C1F5}" destId="{3C5A0541-745C-4E48-BC51-87D858B9E318}"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7DFEF5A-457D-4979-BD69-D601FA1D96A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592B6B6-2D7A-4E89-AED7-7E81226C1CAA}">
      <dgm:prSet custT="1"/>
      <dgm:spPr/>
      <dgm:t>
        <a:bodyPr/>
        <a:lstStyle/>
        <a:p>
          <a:pPr rtl="0"/>
          <a:r>
            <a:rPr lang="en-US" sz="2800" b="0" i="1" dirty="0"/>
            <a:t>data</a:t>
          </a:r>
          <a:endParaRPr lang="en-US" sz="2200" i="1" dirty="0"/>
        </a:p>
      </dgm:t>
    </dgm:pt>
    <dgm:pt modelId="{CE6AB331-8622-4954-A007-FBE4294B56EE}" type="parTrans" cxnId="{FDC95B65-8917-4469-A351-9DE0EC583ADD}">
      <dgm:prSet/>
      <dgm:spPr/>
      <dgm:t>
        <a:bodyPr/>
        <a:lstStyle/>
        <a:p>
          <a:endParaRPr lang="en-US"/>
        </a:p>
      </dgm:t>
    </dgm:pt>
    <dgm:pt modelId="{16D8BCC1-55A2-48F7-A751-E28058BF5493}" type="sibTrans" cxnId="{FDC95B65-8917-4469-A351-9DE0EC583ADD}">
      <dgm:prSet/>
      <dgm:spPr/>
      <dgm:t>
        <a:bodyPr/>
        <a:lstStyle/>
        <a:p>
          <a:endParaRPr lang="en-US"/>
        </a:p>
      </dgm:t>
    </dgm:pt>
    <dgm:pt modelId="{CEA432CE-C958-4A48-AC93-D6C47E91C1F5}" type="pres">
      <dgm:prSet presAssocID="{97DFEF5A-457D-4979-BD69-D601FA1D96A8}" presName="linear" presStyleCnt="0">
        <dgm:presLayoutVars>
          <dgm:animLvl val="lvl"/>
          <dgm:resizeHandles val="exact"/>
        </dgm:presLayoutVars>
      </dgm:prSet>
      <dgm:spPr/>
      <dgm:t>
        <a:bodyPr/>
        <a:lstStyle/>
        <a:p>
          <a:endParaRPr lang="en-US"/>
        </a:p>
      </dgm:t>
    </dgm:pt>
    <dgm:pt modelId="{3C5A0541-745C-4E48-BC51-87D858B9E318}" type="pres">
      <dgm:prSet presAssocID="{C592B6B6-2D7A-4E89-AED7-7E81226C1CAA}" presName="parentText" presStyleLbl="node1" presStyleIdx="0" presStyleCnt="1">
        <dgm:presLayoutVars>
          <dgm:chMax val="0"/>
          <dgm:bulletEnabled val="1"/>
        </dgm:presLayoutVars>
      </dgm:prSet>
      <dgm:spPr/>
      <dgm:t>
        <a:bodyPr/>
        <a:lstStyle/>
        <a:p>
          <a:endParaRPr lang="en-US"/>
        </a:p>
      </dgm:t>
    </dgm:pt>
  </dgm:ptLst>
  <dgm:cxnLst>
    <dgm:cxn modelId="{FDC95B65-8917-4469-A351-9DE0EC583ADD}" srcId="{97DFEF5A-457D-4979-BD69-D601FA1D96A8}" destId="{C592B6B6-2D7A-4E89-AED7-7E81226C1CAA}" srcOrd="0" destOrd="0" parTransId="{CE6AB331-8622-4954-A007-FBE4294B56EE}" sibTransId="{16D8BCC1-55A2-48F7-A751-E28058BF5493}"/>
    <dgm:cxn modelId="{07D6DE65-D506-41DD-B3C5-27A3C51BCBAD}" type="presOf" srcId="{97DFEF5A-457D-4979-BD69-D601FA1D96A8}" destId="{CEA432CE-C958-4A48-AC93-D6C47E91C1F5}" srcOrd="0" destOrd="0" presId="urn:microsoft.com/office/officeart/2005/8/layout/vList2"/>
    <dgm:cxn modelId="{92A181AE-A948-408D-A78D-BA600A9A0A53}" type="presOf" srcId="{C592B6B6-2D7A-4E89-AED7-7E81226C1CAA}" destId="{3C5A0541-745C-4E48-BC51-87D858B9E318}" srcOrd="0" destOrd="0" presId="urn:microsoft.com/office/officeart/2005/8/layout/vList2"/>
    <dgm:cxn modelId="{7B58E5A6-09E4-4AF4-9A87-54823D3320F3}" type="presParOf" srcId="{CEA432CE-C958-4A48-AC93-D6C47E91C1F5}" destId="{3C5A0541-745C-4E48-BC51-87D858B9E318}"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9D9E5E4-E5E5-400B-A348-DE0290C5779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8154138-D2A5-4CF1-879B-8E38485FFB85}">
      <dgm:prSet custT="1"/>
      <dgm:spPr/>
      <dgm:t>
        <a:bodyPr/>
        <a:lstStyle/>
        <a:p>
          <a:pPr rtl="0"/>
          <a:r>
            <a:rPr lang="en-US" sz="2400" b="0" i="0" dirty="0"/>
            <a:t>(Pointer)</a:t>
          </a:r>
          <a:endParaRPr lang="en-US" sz="2200" dirty="0"/>
        </a:p>
      </dgm:t>
    </dgm:pt>
    <dgm:pt modelId="{07385372-1FD1-4D2D-B289-BC69C4F51C86}" type="parTrans" cxnId="{A1C6F1DF-5A62-47E8-A32A-36B96FCC4A1A}">
      <dgm:prSet/>
      <dgm:spPr/>
      <dgm:t>
        <a:bodyPr/>
        <a:lstStyle/>
        <a:p>
          <a:endParaRPr lang="en-US"/>
        </a:p>
      </dgm:t>
    </dgm:pt>
    <dgm:pt modelId="{0CC9B632-6B36-4E31-871E-2CFCF00A9915}" type="sibTrans" cxnId="{A1C6F1DF-5A62-47E8-A32A-36B96FCC4A1A}">
      <dgm:prSet/>
      <dgm:spPr/>
      <dgm:t>
        <a:bodyPr/>
        <a:lstStyle/>
        <a:p>
          <a:endParaRPr lang="en-US"/>
        </a:p>
      </dgm:t>
    </dgm:pt>
    <dgm:pt modelId="{03F5EA08-B73E-4BF3-9E48-37FDAE7E4ECA}" type="pres">
      <dgm:prSet presAssocID="{A9D9E5E4-E5E5-400B-A348-DE0290C57790}" presName="linear" presStyleCnt="0">
        <dgm:presLayoutVars>
          <dgm:animLvl val="lvl"/>
          <dgm:resizeHandles val="exact"/>
        </dgm:presLayoutVars>
      </dgm:prSet>
      <dgm:spPr/>
      <dgm:t>
        <a:bodyPr/>
        <a:lstStyle/>
        <a:p>
          <a:endParaRPr lang="en-US"/>
        </a:p>
      </dgm:t>
    </dgm:pt>
    <dgm:pt modelId="{73109067-B398-4A05-99E9-1F47E59ACC81}" type="pres">
      <dgm:prSet presAssocID="{C8154138-D2A5-4CF1-879B-8E38485FFB85}" presName="parentText" presStyleLbl="node1" presStyleIdx="0" presStyleCnt="1">
        <dgm:presLayoutVars>
          <dgm:chMax val="0"/>
          <dgm:bulletEnabled val="1"/>
        </dgm:presLayoutVars>
      </dgm:prSet>
      <dgm:spPr/>
      <dgm:t>
        <a:bodyPr/>
        <a:lstStyle/>
        <a:p>
          <a:endParaRPr lang="en-US"/>
        </a:p>
      </dgm:t>
    </dgm:pt>
  </dgm:ptLst>
  <dgm:cxnLst>
    <dgm:cxn modelId="{4B196821-5043-4C8E-BDAF-1E3E637D4598}" type="presOf" srcId="{C8154138-D2A5-4CF1-879B-8E38485FFB85}" destId="{73109067-B398-4A05-99E9-1F47E59ACC81}" srcOrd="0" destOrd="0" presId="urn:microsoft.com/office/officeart/2005/8/layout/vList2"/>
    <dgm:cxn modelId="{A1C6F1DF-5A62-47E8-A32A-36B96FCC4A1A}" srcId="{A9D9E5E4-E5E5-400B-A348-DE0290C57790}" destId="{C8154138-D2A5-4CF1-879B-8E38485FFB85}" srcOrd="0" destOrd="0" parTransId="{07385372-1FD1-4D2D-B289-BC69C4F51C86}" sibTransId="{0CC9B632-6B36-4E31-871E-2CFCF00A9915}"/>
    <dgm:cxn modelId="{36DCD6F7-B7A1-4AF5-8403-86AAB53A7549}" type="presOf" srcId="{A9D9E5E4-E5E5-400B-A348-DE0290C57790}" destId="{03F5EA08-B73E-4BF3-9E48-37FDAE7E4ECA}" srcOrd="0" destOrd="0" presId="urn:microsoft.com/office/officeart/2005/8/layout/vList2"/>
    <dgm:cxn modelId="{E0162052-94F7-46E0-9785-B5F1F1509FEE}" type="presParOf" srcId="{03F5EA08-B73E-4BF3-9E48-37FDAE7E4ECA}" destId="{73109067-B398-4A05-99E9-1F47E59ACC81}"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653B6EF-E5E8-430C-8006-931AD953A3C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147BFC8-A6F7-406E-AB66-F2C9496750B8}">
      <dgm:prSet/>
      <dgm:spPr/>
      <dgm:t>
        <a:bodyPr/>
        <a:lstStyle/>
        <a:p>
          <a:pPr rtl="0"/>
          <a:r>
            <a:rPr lang="en-US" dirty="0"/>
            <a:t>So, no, it’s not a special case.</a:t>
          </a:r>
        </a:p>
      </dgm:t>
    </dgm:pt>
    <dgm:pt modelId="{8D4BE464-4DFF-490D-8B11-52BF7A8C2E3D}" type="parTrans" cxnId="{ACDC67E0-4570-41AB-9393-AC1C64188272}">
      <dgm:prSet/>
      <dgm:spPr/>
      <dgm:t>
        <a:bodyPr/>
        <a:lstStyle/>
        <a:p>
          <a:endParaRPr lang="en-US"/>
        </a:p>
      </dgm:t>
    </dgm:pt>
    <dgm:pt modelId="{F403AFED-B5CA-49A3-BABE-F4DBB7A5900C}" type="sibTrans" cxnId="{ACDC67E0-4570-41AB-9393-AC1C64188272}">
      <dgm:prSet/>
      <dgm:spPr/>
      <dgm:t>
        <a:bodyPr/>
        <a:lstStyle/>
        <a:p>
          <a:endParaRPr lang="en-US"/>
        </a:p>
      </dgm:t>
    </dgm:pt>
    <dgm:pt modelId="{3D3FBB05-E76D-449C-92FA-6BC01D1DC54D}" type="pres">
      <dgm:prSet presAssocID="{F653B6EF-E5E8-430C-8006-931AD953A3C0}" presName="linear" presStyleCnt="0">
        <dgm:presLayoutVars>
          <dgm:animLvl val="lvl"/>
          <dgm:resizeHandles val="exact"/>
        </dgm:presLayoutVars>
      </dgm:prSet>
      <dgm:spPr/>
      <dgm:t>
        <a:bodyPr/>
        <a:lstStyle/>
        <a:p>
          <a:endParaRPr lang="en-US"/>
        </a:p>
      </dgm:t>
    </dgm:pt>
    <dgm:pt modelId="{AFB16FBC-F3BC-4485-8137-E08443F75EB6}" type="pres">
      <dgm:prSet presAssocID="{7147BFC8-A6F7-406E-AB66-F2C9496750B8}" presName="parentText" presStyleLbl="node1" presStyleIdx="0" presStyleCnt="1">
        <dgm:presLayoutVars>
          <dgm:chMax val="0"/>
          <dgm:bulletEnabled val="1"/>
        </dgm:presLayoutVars>
      </dgm:prSet>
      <dgm:spPr/>
      <dgm:t>
        <a:bodyPr/>
        <a:lstStyle/>
        <a:p>
          <a:endParaRPr lang="en-US"/>
        </a:p>
      </dgm:t>
    </dgm:pt>
  </dgm:ptLst>
  <dgm:cxnLst>
    <dgm:cxn modelId="{ACDC67E0-4570-41AB-9393-AC1C64188272}" srcId="{F653B6EF-E5E8-430C-8006-931AD953A3C0}" destId="{7147BFC8-A6F7-406E-AB66-F2C9496750B8}" srcOrd="0" destOrd="0" parTransId="{8D4BE464-4DFF-490D-8B11-52BF7A8C2E3D}" sibTransId="{F403AFED-B5CA-49A3-BABE-F4DBB7A5900C}"/>
    <dgm:cxn modelId="{CE3E3A25-FFE9-4788-9C89-AB07F1B47862}" type="presOf" srcId="{7147BFC8-A6F7-406E-AB66-F2C9496750B8}" destId="{AFB16FBC-F3BC-4485-8137-E08443F75EB6}" srcOrd="0" destOrd="0" presId="urn:microsoft.com/office/officeart/2005/8/layout/vList2"/>
    <dgm:cxn modelId="{F24CECD0-1B6F-4BFB-92C0-37EE20F66D45}" type="presOf" srcId="{F653B6EF-E5E8-430C-8006-931AD953A3C0}" destId="{3D3FBB05-E76D-449C-92FA-6BC01D1DC54D}" srcOrd="0" destOrd="0" presId="urn:microsoft.com/office/officeart/2005/8/layout/vList2"/>
    <dgm:cxn modelId="{547224A7-836F-43D4-A80F-41E711603C6F}" type="presParOf" srcId="{3D3FBB05-E76D-449C-92FA-6BC01D1DC54D}" destId="{AFB16FBC-F3BC-4485-8137-E08443F75EB6}"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109067-B398-4A05-99E9-1F47E59ACC81}">
      <dsp:nvSpPr>
        <dsp:cNvPr id="0" name=""/>
        <dsp:cNvSpPr/>
      </dsp:nvSpPr>
      <dsp:spPr>
        <a:xfrm>
          <a:off x="0" y="5279"/>
          <a:ext cx="1043797" cy="486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b="0" i="0" kern="1200" dirty="0"/>
            <a:t>0x2A46</a:t>
          </a:r>
          <a:endParaRPr lang="en-US" sz="2000" kern="1200" dirty="0"/>
        </a:p>
      </dsp:txBody>
      <dsp:txXfrm>
        <a:off x="23760" y="29039"/>
        <a:ext cx="996277" cy="4392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5A0541-745C-4E48-BC51-87D858B9E318}">
      <dsp:nvSpPr>
        <dsp:cNvPr id="0" name=""/>
        <dsp:cNvSpPr/>
      </dsp:nvSpPr>
      <dsp:spPr>
        <a:xfrm>
          <a:off x="0" y="0"/>
          <a:ext cx="1025312" cy="4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b="0" i="1" kern="1200" dirty="0"/>
            <a:t>data</a:t>
          </a:r>
          <a:endParaRPr lang="en-US" sz="2200" i="1" kern="1200" dirty="0"/>
        </a:p>
      </dsp:txBody>
      <dsp:txXfrm>
        <a:off x="24263" y="24263"/>
        <a:ext cx="976786" cy="4484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5A0541-745C-4E48-BC51-87D858B9E318}">
      <dsp:nvSpPr>
        <dsp:cNvPr id="0" name=""/>
        <dsp:cNvSpPr/>
      </dsp:nvSpPr>
      <dsp:spPr>
        <a:xfrm>
          <a:off x="0" y="176"/>
          <a:ext cx="1043797" cy="5228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b="0" i="1" kern="1200" dirty="0"/>
            <a:t>data</a:t>
          </a:r>
          <a:endParaRPr lang="en-US" sz="2200" i="1" kern="1200" dirty="0"/>
        </a:p>
      </dsp:txBody>
      <dsp:txXfrm>
        <a:off x="25524" y="25700"/>
        <a:ext cx="992749" cy="4718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109067-B398-4A05-99E9-1F47E59ACC81}">
      <dsp:nvSpPr>
        <dsp:cNvPr id="0" name=""/>
        <dsp:cNvSpPr/>
      </dsp:nvSpPr>
      <dsp:spPr>
        <a:xfrm>
          <a:off x="0" y="129"/>
          <a:ext cx="1410420" cy="4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0" i="0" kern="1200" dirty="0"/>
            <a:t>(Pointer)</a:t>
          </a:r>
          <a:endParaRPr lang="en-US" sz="2200" kern="1200" dirty="0"/>
        </a:p>
      </dsp:txBody>
      <dsp:txXfrm>
        <a:off x="24263" y="24392"/>
        <a:ext cx="1361894" cy="44849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B16FBC-F3BC-4485-8137-E08443F75EB6}">
      <dsp:nvSpPr>
        <dsp:cNvPr id="0" name=""/>
        <dsp:cNvSpPr/>
      </dsp:nvSpPr>
      <dsp:spPr>
        <a:xfrm>
          <a:off x="0" y="1579"/>
          <a:ext cx="3429000" cy="10740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dirty="0"/>
            <a:t>So, no, it’s not a special case.</a:t>
          </a:r>
        </a:p>
      </dsp:txBody>
      <dsp:txXfrm>
        <a:off x="52431" y="54010"/>
        <a:ext cx="3324138" cy="96919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F7B80010-3775-4185-A1BD-EB11B6CCF4F3}" type="datetimeFigureOut">
              <a:rPr lang="en-US"/>
              <a:pPr>
                <a:defRPr/>
              </a:pPr>
              <a:t>11/7/2022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0498A3B-950D-4588-9C29-92964F45C53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F48A117-EE04-4D64-A45E-FE6E5E776986}" type="slidenum">
              <a:rPr lang="en-US" altLang="en-US" sz="1200"/>
              <a:pPr/>
              <a:t>1</a:t>
            </a:fld>
            <a:endParaRPr lang="en-US" altLang="en-US" sz="120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1" i="0" u="none" strike="noStrike" kern="1200" baseline="0" dirty="0">
                <a:solidFill>
                  <a:schemeClr val="tx1"/>
                </a:solidFill>
                <a:latin typeface="+mn-lt"/>
                <a:ea typeface="+mn-ea"/>
                <a:cs typeface="+mn-cs"/>
              </a:rPr>
              <a:t>CONCEPT:</a:t>
            </a:r>
            <a:r>
              <a:rPr lang="en-US" sz="1200" b="0" i="0" u="none" strike="noStrike" kern="1200" baseline="0" dirty="0">
                <a:solidFill>
                  <a:schemeClr val="tx1"/>
                </a:solidFill>
                <a:latin typeface="+mn-lt"/>
                <a:ea typeface="+mn-ea"/>
                <a:cs typeface="+mn-cs"/>
              </a:rPr>
              <a:t> Dynamically allocated data structures may be linked together in memory to form a chain.</a:t>
            </a:r>
            <a:endParaRPr lang="en-US" altLang="en-US" b="0" dirty="0"/>
          </a:p>
        </p:txBody>
      </p:sp>
    </p:spTree>
    <p:extLst>
      <p:ext uri="{BB962C8B-B14F-4D97-AF65-F5344CB8AC3E}">
        <p14:creationId xmlns:p14="http://schemas.microsoft.com/office/powerpoint/2010/main" val="2827829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kern="1200" dirty="0">
                <a:solidFill>
                  <a:schemeClr val="tx1"/>
                </a:solidFill>
                <a:effectLst/>
                <a:latin typeface="+mn-lt"/>
                <a:ea typeface="+mn-ea"/>
                <a:cs typeface="+mn-cs"/>
              </a:rPr>
              <a:t>Then, link the new node to the rest of the list by copying the pointer out of the link field of the previous node,</a:t>
            </a:r>
            <a:r>
              <a:rPr lang="en-US" sz="1200" b="0" kern="1200" baseline="0" dirty="0">
                <a:solidFill>
                  <a:schemeClr val="tx1"/>
                </a:solidFill>
                <a:effectLst/>
                <a:latin typeface="+mn-lt"/>
                <a:ea typeface="+mn-ea"/>
                <a:cs typeface="+mn-cs"/>
              </a:rPr>
              <a:t> just like we did before.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kern="1200" baseline="0" dirty="0">
                <a:solidFill>
                  <a:schemeClr val="tx1"/>
                </a:solidFill>
                <a:effectLst/>
                <a:latin typeface="+mn-lt"/>
                <a:ea typeface="+mn-ea"/>
                <a:cs typeface="+mn-cs"/>
              </a:rPr>
              <a:t>It’s a null pointer, but that’s what we want – the rest of the list is the empty list.</a:t>
            </a:r>
            <a:endParaRPr lang="en-US" sz="1200" b="0" kern="1200" dirty="0">
              <a:solidFill>
                <a:schemeClr val="tx1"/>
              </a:solidFill>
              <a:effectLst/>
              <a:latin typeface="+mn-lt"/>
              <a:ea typeface="+mn-ea"/>
              <a:cs typeface="+mn-cs"/>
            </a:endParaRPr>
          </a:p>
          <a:p>
            <a:endParaRPr lang="en-US" b="0" dirty="0"/>
          </a:p>
        </p:txBody>
      </p:sp>
      <p:sp>
        <p:nvSpPr>
          <p:cNvPr id="4" name="Slide Number Placeholder 3"/>
          <p:cNvSpPr>
            <a:spLocks noGrp="1"/>
          </p:cNvSpPr>
          <p:nvPr>
            <p:ph type="sldNum" sz="quarter" idx="10"/>
          </p:nvPr>
        </p:nvSpPr>
        <p:spPr/>
        <p:txBody>
          <a:bodyPr/>
          <a:lstStyle/>
          <a:p>
            <a:fld id="{E0498A3B-950D-4588-9C29-92964F45C53A}" type="slidenum">
              <a:rPr lang="en-US" altLang="en-US" smtClean="0"/>
              <a:pPr/>
              <a:t>13</a:t>
            </a:fld>
            <a:endParaRPr lang="en-US" altLang="en-US"/>
          </a:p>
        </p:txBody>
      </p:sp>
    </p:spTree>
    <p:extLst>
      <p:ext uri="{BB962C8B-B14F-4D97-AF65-F5344CB8AC3E}">
        <p14:creationId xmlns:p14="http://schemas.microsoft.com/office/powerpoint/2010/main" val="232684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kern="1200" dirty="0">
                <a:solidFill>
                  <a:schemeClr val="tx1"/>
                </a:solidFill>
                <a:effectLst/>
                <a:latin typeface="+mn-lt"/>
                <a:ea typeface="+mn-ea"/>
                <a:cs typeface="+mn-cs"/>
              </a:rPr>
              <a:t>Then link the previous node to the new node by updating the link field of the previous node like we did before.</a:t>
            </a:r>
          </a:p>
          <a:p>
            <a:endParaRPr lang="en-US" dirty="0"/>
          </a:p>
        </p:txBody>
      </p:sp>
      <p:sp>
        <p:nvSpPr>
          <p:cNvPr id="4" name="Slide Number Placeholder 3"/>
          <p:cNvSpPr>
            <a:spLocks noGrp="1"/>
          </p:cNvSpPr>
          <p:nvPr>
            <p:ph type="sldNum" sz="quarter" idx="10"/>
          </p:nvPr>
        </p:nvSpPr>
        <p:spPr/>
        <p:txBody>
          <a:bodyPr/>
          <a:lstStyle/>
          <a:p>
            <a:fld id="{E0498A3B-950D-4588-9C29-92964F45C53A}" type="slidenum">
              <a:rPr lang="en-US" altLang="en-US" smtClean="0"/>
              <a:pPr/>
              <a:t>14</a:t>
            </a:fld>
            <a:endParaRPr lang="en-US" altLang="en-US"/>
          </a:p>
        </p:txBody>
      </p:sp>
    </p:spTree>
    <p:extLst>
      <p:ext uri="{BB962C8B-B14F-4D97-AF65-F5344CB8AC3E}">
        <p14:creationId xmlns:p14="http://schemas.microsoft.com/office/powerpoint/2010/main" val="2563095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kern="1200" dirty="0">
                <a:solidFill>
                  <a:schemeClr val="tx1"/>
                </a:solidFill>
                <a:effectLst/>
                <a:latin typeface="+mn-lt"/>
                <a:ea typeface="+mn-ea"/>
                <a:cs typeface="+mn-cs"/>
              </a:rPr>
              <a:t>So we are done, and no, it’s not a special case.</a:t>
            </a:r>
          </a:p>
          <a:p>
            <a:endParaRPr lang="en-US" dirty="0"/>
          </a:p>
        </p:txBody>
      </p:sp>
      <p:sp>
        <p:nvSpPr>
          <p:cNvPr id="4" name="Slide Number Placeholder 3"/>
          <p:cNvSpPr>
            <a:spLocks noGrp="1"/>
          </p:cNvSpPr>
          <p:nvPr>
            <p:ph type="sldNum" sz="quarter" idx="10"/>
          </p:nvPr>
        </p:nvSpPr>
        <p:spPr/>
        <p:txBody>
          <a:bodyPr/>
          <a:lstStyle/>
          <a:p>
            <a:fld id="{E0498A3B-950D-4588-9C29-92964F45C53A}" type="slidenum">
              <a:rPr lang="en-US" altLang="en-US" smtClean="0"/>
              <a:pPr/>
              <a:t>15</a:t>
            </a:fld>
            <a:endParaRPr lang="en-US" altLang="en-US"/>
          </a:p>
        </p:txBody>
      </p:sp>
    </p:spTree>
    <p:extLst>
      <p:ext uri="{BB962C8B-B14F-4D97-AF65-F5344CB8AC3E}">
        <p14:creationId xmlns:p14="http://schemas.microsoft.com/office/powerpoint/2010/main" val="27331905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0" kern="1200" dirty="0">
                <a:solidFill>
                  <a:schemeClr val="tx1"/>
                </a:solidFill>
                <a:effectLst/>
                <a:latin typeface="+mn-lt"/>
                <a:ea typeface="+mn-ea"/>
                <a:cs typeface="+mn-cs"/>
              </a:rPr>
              <a:t>What about inserting a node at the beginning of a linked list? </a:t>
            </a:r>
          </a:p>
          <a:p>
            <a:pPr lvl="0"/>
            <a:r>
              <a:rPr lang="en-US" sz="1200" b="0" kern="1200" dirty="0">
                <a:solidFill>
                  <a:schemeClr val="tx1"/>
                </a:solidFill>
                <a:effectLst/>
                <a:latin typeface="+mn-lt"/>
                <a:ea typeface="+mn-ea"/>
                <a:cs typeface="+mn-cs"/>
              </a:rPr>
              <a:t>Is that a special case?</a:t>
            </a:r>
          </a:p>
          <a:p>
            <a:pPr lvl="0"/>
            <a:r>
              <a:rPr lang="en-US" sz="1200" b="0" kern="1200" dirty="0">
                <a:solidFill>
                  <a:schemeClr val="tx1"/>
                </a:solidFill>
                <a:effectLst/>
                <a:latin typeface="+mn-lt"/>
                <a:ea typeface="+mn-ea"/>
                <a:cs typeface="+mn-cs"/>
              </a:rPr>
              <a:t>Like before, we first create a new node with the data you want.</a:t>
            </a:r>
          </a:p>
          <a:p>
            <a:pPr lvl="0"/>
            <a:r>
              <a:rPr lang="en-US" sz="1200" b="0" kern="1200" dirty="0">
                <a:solidFill>
                  <a:schemeClr val="tx1"/>
                </a:solidFill>
                <a:effectLst/>
                <a:latin typeface="+mn-lt"/>
                <a:ea typeface="+mn-ea"/>
                <a:cs typeface="+mn-cs"/>
              </a:rPr>
              <a:t>Then, Copy the head pointer into the next field of the new node</a:t>
            </a:r>
          </a:p>
          <a:p>
            <a:endParaRPr lang="en-US" b="0" dirty="0"/>
          </a:p>
        </p:txBody>
      </p:sp>
      <p:sp>
        <p:nvSpPr>
          <p:cNvPr id="4" name="Slide Number Placeholder 3"/>
          <p:cNvSpPr>
            <a:spLocks noGrp="1"/>
          </p:cNvSpPr>
          <p:nvPr>
            <p:ph type="sldNum" sz="quarter" idx="10"/>
          </p:nvPr>
        </p:nvSpPr>
        <p:spPr/>
        <p:txBody>
          <a:bodyPr/>
          <a:lstStyle/>
          <a:p>
            <a:fld id="{E0498A3B-950D-4588-9C29-92964F45C53A}" type="slidenum">
              <a:rPr lang="en-US" altLang="en-US" smtClean="0"/>
              <a:pPr/>
              <a:t>16</a:t>
            </a:fld>
            <a:endParaRPr lang="en-US" altLang="en-US"/>
          </a:p>
        </p:txBody>
      </p:sp>
    </p:spTree>
    <p:extLst>
      <p:ext uri="{BB962C8B-B14F-4D97-AF65-F5344CB8AC3E}">
        <p14:creationId xmlns:p14="http://schemas.microsoft.com/office/powerpoint/2010/main" val="866010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kern="1200" dirty="0">
                <a:solidFill>
                  <a:schemeClr val="tx1"/>
                </a:solidFill>
                <a:effectLst/>
                <a:latin typeface="+mn-lt"/>
                <a:ea typeface="+mn-ea"/>
                <a:cs typeface="+mn-cs"/>
              </a:rPr>
              <a:t>Next, we copy the pointer to the new node into the head pointer.</a:t>
            </a:r>
          </a:p>
          <a:p>
            <a:endParaRPr lang="en-US" dirty="0"/>
          </a:p>
        </p:txBody>
      </p:sp>
      <p:sp>
        <p:nvSpPr>
          <p:cNvPr id="4" name="Slide Number Placeholder 3"/>
          <p:cNvSpPr>
            <a:spLocks noGrp="1"/>
          </p:cNvSpPr>
          <p:nvPr>
            <p:ph type="sldNum" sz="quarter" idx="10"/>
          </p:nvPr>
        </p:nvSpPr>
        <p:spPr/>
        <p:txBody>
          <a:bodyPr/>
          <a:lstStyle/>
          <a:p>
            <a:fld id="{E0498A3B-950D-4588-9C29-92964F45C53A}" type="slidenum">
              <a:rPr lang="en-US" altLang="en-US" smtClean="0"/>
              <a:pPr/>
              <a:t>17</a:t>
            </a:fld>
            <a:endParaRPr lang="en-US" altLang="en-US"/>
          </a:p>
        </p:txBody>
      </p:sp>
    </p:spTree>
    <p:extLst>
      <p:ext uri="{BB962C8B-B14F-4D97-AF65-F5344CB8AC3E}">
        <p14:creationId xmlns:p14="http://schemas.microsoft.com/office/powerpoint/2010/main" val="6107797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0" kern="1200" dirty="0">
                <a:solidFill>
                  <a:schemeClr val="tx1"/>
                </a:solidFill>
                <a:effectLst/>
                <a:latin typeface="+mn-lt"/>
                <a:ea typeface="+mn-ea"/>
                <a:cs typeface="+mn-cs"/>
              </a:rPr>
              <a:t>Like this.</a:t>
            </a:r>
          </a:p>
          <a:p>
            <a:pPr lvl="0"/>
            <a:r>
              <a:rPr lang="en-US" sz="1200" b="0" kern="1200" dirty="0">
                <a:solidFill>
                  <a:schemeClr val="tx1"/>
                </a:solidFill>
                <a:effectLst/>
                <a:latin typeface="+mn-lt"/>
                <a:ea typeface="+mn-ea"/>
                <a:cs typeface="+mn-cs"/>
              </a:rPr>
              <a:t>We’ve changed the head pointer.</a:t>
            </a:r>
          </a:p>
          <a:p>
            <a:pPr lvl="0"/>
            <a:r>
              <a:rPr lang="en-US" sz="1200" b="0" kern="1200" dirty="0">
                <a:solidFill>
                  <a:schemeClr val="tx1"/>
                </a:solidFill>
                <a:effectLst/>
                <a:latin typeface="+mn-lt"/>
                <a:ea typeface="+mn-ea"/>
                <a:cs typeface="+mn-cs"/>
              </a:rPr>
              <a:t>So, yes, it is a special case..</a:t>
            </a:r>
          </a:p>
          <a:p>
            <a:endParaRPr lang="en-US" dirty="0"/>
          </a:p>
        </p:txBody>
      </p:sp>
      <p:sp>
        <p:nvSpPr>
          <p:cNvPr id="4" name="Slide Number Placeholder 3"/>
          <p:cNvSpPr>
            <a:spLocks noGrp="1"/>
          </p:cNvSpPr>
          <p:nvPr>
            <p:ph type="sldNum" sz="quarter" idx="10"/>
          </p:nvPr>
        </p:nvSpPr>
        <p:spPr/>
        <p:txBody>
          <a:bodyPr/>
          <a:lstStyle/>
          <a:p>
            <a:fld id="{E0498A3B-950D-4588-9C29-92964F45C53A}" type="slidenum">
              <a:rPr lang="en-US" altLang="en-US" smtClean="0"/>
              <a:pPr/>
              <a:t>18</a:t>
            </a:fld>
            <a:endParaRPr lang="en-US" altLang="en-US"/>
          </a:p>
        </p:txBody>
      </p:sp>
    </p:spTree>
    <p:extLst>
      <p:ext uri="{BB962C8B-B14F-4D97-AF65-F5344CB8AC3E}">
        <p14:creationId xmlns:p14="http://schemas.microsoft.com/office/powerpoint/2010/main" val="34055416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735BC0B-3C84-40CF-980A-6C1B3AEA1C50}" type="slidenum">
              <a:rPr lang="en-CA" altLang="en-US"/>
              <a:pPr eaLnBrk="1" hangingPunct="1"/>
              <a:t>19</a:t>
            </a:fld>
            <a:endParaRPr lang="en-CA" altLang="en-US"/>
          </a:p>
        </p:txBody>
      </p:sp>
      <p:sp>
        <p:nvSpPr>
          <p:cNvPr id="60419" name="Rectangle 1026"/>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0"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b="0" i="0" u="none" strike="noStrike" kern="1200" baseline="0" dirty="0">
                <a:solidFill>
                  <a:schemeClr val="tx1"/>
                </a:solidFill>
                <a:latin typeface="+mn-lt"/>
                <a:ea typeface="+mn-ea"/>
                <a:cs typeface="+mn-cs"/>
              </a:rPr>
              <a:t>Deleting a node from a linked list requires two steps:</a:t>
            </a:r>
          </a:p>
          <a:p>
            <a:r>
              <a:rPr lang="en-US" sz="1200" b="0" i="0" u="none" strike="noStrike" kern="1200" baseline="0" dirty="0">
                <a:solidFill>
                  <a:schemeClr val="tx1"/>
                </a:solidFill>
                <a:latin typeface="+mn-lt"/>
                <a:ea typeface="+mn-ea"/>
                <a:cs typeface="+mn-cs"/>
              </a:rPr>
              <a:t>1. Remove the node from the list without breaking the links created by the next pointers.</a:t>
            </a:r>
          </a:p>
          <a:p>
            <a:r>
              <a:rPr lang="en-US" sz="1200" b="0" i="0" u="none" strike="noStrike" kern="1200" baseline="0" dirty="0">
                <a:solidFill>
                  <a:schemeClr val="tx1"/>
                </a:solidFill>
                <a:latin typeface="+mn-lt"/>
                <a:ea typeface="+mn-ea"/>
                <a:cs typeface="+mn-cs"/>
              </a:rPr>
              <a:t>2. Delete the node from memory.</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t>This Requires two pointers: one to locate the node to be deleted, one to point to the node before the node to be deleted</a:t>
            </a:r>
          </a:p>
          <a:p>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6C4D609-5C79-4CB9-A6B2-2C8B2215D105}" type="slidenum">
              <a:rPr lang="en-CA" altLang="en-US"/>
              <a:pPr eaLnBrk="1" hangingPunct="1"/>
              <a:t>20</a:t>
            </a:fld>
            <a:endParaRPr lang="en-CA" altLang="en-US"/>
          </a:p>
        </p:txBody>
      </p:sp>
      <p:sp>
        <p:nvSpPr>
          <p:cNvPr id="6144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Suppose we want to delete the node which</a:t>
            </a:r>
            <a:r>
              <a:rPr lang="en-US" altLang="en-US" baseline="0" dirty="0"/>
              <a:t> contains 13. </a:t>
            </a:r>
          </a:p>
          <a:p>
            <a:r>
              <a:rPr lang="en-US" altLang="en-US" baseline="0" dirty="0"/>
              <a:t>We have to know what node comes before it in the linked list.</a:t>
            </a:r>
          </a:p>
          <a:p>
            <a:r>
              <a:rPr lang="en-US" altLang="en-US" baseline="0" dirty="0"/>
              <a:t>Call that node, “</a:t>
            </a:r>
            <a:r>
              <a:rPr lang="en-US" altLang="en-US" baseline="0" dirty="0" err="1"/>
              <a:t>previousNode</a:t>
            </a:r>
            <a:r>
              <a:rPr lang="en-US" altLang="en-US" baseline="0" dirty="0"/>
              <a:t>”.</a:t>
            </a:r>
            <a:endParaRPr lang="en-US"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1495709-65C9-4DBD-9C3C-42CC6290B43A}" type="slidenum">
              <a:rPr lang="en-CA" altLang="en-US"/>
              <a:pPr eaLnBrk="1" hangingPunct="1"/>
              <a:t>21</a:t>
            </a:fld>
            <a:endParaRPr lang="en-CA" altLang="en-US"/>
          </a:p>
        </p:txBody>
      </p:sp>
      <p:sp>
        <p:nvSpPr>
          <p:cNvPr id="62467" name="Rectangle 1026"/>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8"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0"/>
            <a:r>
              <a:rPr lang="en-US" sz="1200" b="0" kern="1200" dirty="0">
                <a:solidFill>
                  <a:schemeClr val="tx1"/>
                </a:solidFill>
                <a:effectLst/>
                <a:latin typeface="+mn-lt"/>
                <a:ea typeface="+mn-ea"/>
                <a:cs typeface="+mn-cs"/>
              </a:rPr>
              <a:t>We have to make the next field of </a:t>
            </a:r>
            <a:r>
              <a:rPr lang="en-US" sz="1200" b="0" kern="1200" dirty="0" err="1">
                <a:solidFill>
                  <a:schemeClr val="tx1"/>
                </a:solidFill>
                <a:effectLst/>
                <a:latin typeface="+mn-lt"/>
                <a:ea typeface="+mn-ea"/>
                <a:cs typeface="+mn-cs"/>
              </a:rPr>
              <a:t>previousNode</a:t>
            </a:r>
            <a:r>
              <a:rPr lang="en-US" sz="1200" b="0" kern="1200" dirty="0">
                <a:solidFill>
                  <a:schemeClr val="tx1"/>
                </a:solidFill>
                <a:effectLst/>
                <a:latin typeface="+mn-lt"/>
                <a:ea typeface="+mn-ea"/>
                <a:cs typeface="+mn-cs"/>
              </a:rPr>
              <a:t> point to the node that comes after the node we want to delete.</a:t>
            </a:r>
          </a:p>
          <a:p>
            <a:pPr lvl="0"/>
            <a:r>
              <a:rPr lang="en-US" sz="1200" b="0" kern="1200" dirty="0">
                <a:solidFill>
                  <a:schemeClr val="tx1"/>
                </a:solidFill>
                <a:effectLst/>
                <a:latin typeface="+mn-lt"/>
                <a:ea typeface="+mn-ea"/>
                <a:cs typeface="+mn-cs"/>
              </a:rPr>
              <a:t>We do that by copying the pointer out of the next field of the node we are going to delete.</a:t>
            </a:r>
          </a:p>
          <a:p>
            <a:endParaRPr lang="en-US"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8F7929D-92FA-41A9-A64C-E1331FD8AD74}" type="slidenum">
              <a:rPr lang="en-CA" altLang="en-US"/>
              <a:pPr eaLnBrk="1" hangingPunct="1"/>
              <a:t>22</a:t>
            </a:fld>
            <a:endParaRPr lang="en-CA" altLang="en-US"/>
          </a:p>
        </p:txBody>
      </p:sp>
      <p:sp>
        <p:nvSpPr>
          <p:cNvPr id="63491"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0"/>
            <a:r>
              <a:rPr lang="en-US" sz="1200" b="0" kern="1200" dirty="0">
                <a:solidFill>
                  <a:schemeClr val="tx1"/>
                </a:solidFill>
                <a:effectLst/>
                <a:latin typeface="+mn-lt"/>
                <a:ea typeface="+mn-ea"/>
                <a:cs typeface="+mn-cs"/>
              </a:rPr>
              <a:t>We delete the node.</a:t>
            </a:r>
          </a:p>
          <a:p>
            <a:pPr lvl="0"/>
            <a:r>
              <a:rPr lang="en-US" sz="1200" b="0" kern="1200" dirty="0">
                <a:solidFill>
                  <a:schemeClr val="tx1"/>
                </a:solidFill>
                <a:effectLst/>
                <a:latin typeface="+mn-lt"/>
                <a:ea typeface="+mn-ea"/>
                <a:cs typeface="+mn-cs"/>
              </a:rPr>
              <a:t>But the </a:t>
            </a:r>
            <a:r>
              <a:rPr lang="en-US" sz="1200" b="0" kern="1200" dirty="0" err="1">
                <a:solidFill>
                  <a:schemeClr val="tx1"/>
                </a:solidFill>
                <a:effectLst/>
                <a:latin typeface="+mn-lt"/>
                <a:ea typeface="+mn-ea"/>
                <a:cs typeface="+mn-cs"/>
              </a:rPr>
              <a:t>nodePtr</a:t>
            </a:r>
            <a:r>
              <a:rPr lang="en-US" sz="1200" b="0" kern="1200" dirty="0">
                <a:solidFill>
                  <a:schemeClr val="tx1"/>
                </a:solidFill>
                <a:effectLst/>
                <a:latin typeface="+mn-lt"/>
                <a:ea typeface="+mn-ea"/>
                <a:cs typeface="+mn-cs"/>
              </a:rPr>
              <a:t> is still pointing to the deleted node.</a:t>
            </a:r>
          </a:p>
          <a:p>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 linked list is a series of connected </a:t>
            </a:r>
            <a:r>
              <a:rPr lang="en-US" sz="1200" b="0" i="1" u="none" strike="noStrike" kern="1200" baseline="0" dirty="0">
                <a:solidFill>
                  <a:schemeClr val="tx1"/>
                </a:solidFill>
                <a:latin typeface="+mn-lt"/>
                <a:ea typeface="+mn-ea"/>
                <a:cs typeface="+mn-cs"/>
              </a:rPr>
              <a:t>nodes</a:t>
            </a:r>
            <a:r>
              <a:rPr lang="en-US" sz="1200" b="0" i="0" u="none" strike="noStrike" kern="1200" baseline="0" dirty="0">
                <a:solidFill>
                  <a:schemeClr val="tx1"/>
                </a:solidFill>
                <a:latin typeface="+mn-lt"/>
                <a:ea typeface="+mn-ea"/>
                <a:cs typeface="+mn-cs"/>
              </a:rPr>
              <a:t>, where each node is a data structure. A linked list can grow or shrink in size as the program runs. This is possible because the nodes in a linked list are dynamically allocated. If new data need to be added to a linked list, the program simply allocates another node and inserts it into the series. If a particular piece of data needs to be removed from the linked list, the program deletes the node containing that data.</a:t>
            </a:r>
            <a:endParaRPr lang="en-US" dirty="0"/>
          </a:p>
        </p:txBody>
      </p:sp>
      <p:sp>
        <p:nvSpPr>
          <p:cNvPr id="4" name="Slide Number Placeholder 3"/>
          <p:cNvSpPr>
            <a:spLocks noGrp="1"/>
          </p:cNvSpPr>
          <p:nvPr>
            <p:ph type="sldNum" sz="quarter" idx="10"/>
          </p:nvPr>
        </p:nvSpPr>
        <p:spPr/>
        <p:txBody>
          <a:bodyPr/>
          <a:lstStyle/>
          <a:p>
            <a:fld id="{E0498A3B-950D-4588-9C29-92964F45C53A}" type="slidenum">
              <a:rPr lang="en-US" altLang="en-US" smtClean="0"/>
              <a:pPr/>
              <a:t>4</a:t>
            </a:fld>
            <a:endParaRPr lang="en-US" altLang="en-US"/>
          </a:p>
        </p:txBody>
      </p:sp>
    </p:spTree>
    <p:extLst>
      <p:ext uri="{BB962C8B-B14F-4D97-AF65-F5344CB8AC3E}">
        <p14:creationId xmlns:p14="http://schemas.microsoft.com/office/powerpoint/2010/main" val="5330612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8F7929D-92FA-41A9-A64C-E1331FD8AD74}" type="slidenum">
              <a:rPr lang="en-CA" altLang="en-US"/>
              <a:pPr eaLnBrk="1" hangingPunct="1"/>
              <a:t>23</a:t>
            </a:fld>
            <a:endParaRPr lang="en-CA" altLang="en-US"/>
          </a:p>
        </p:txBody>
      </p:sp>
      <p:sp>
        <p:nvSpPr>
          <p:cNvPr id="63491"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So we also need to set </a:t>
            </a:r>
            <a:r>
              <a:rPr lang="en-US" sz="1200" kern="1200" dirty="0" err="1">
                <a:solidFill>
                  <a:schemeClr val="tx1"/>
                </a:solidFill>
                <a:effectLst/>
                <a:latin typeface="+mn-lt"/>
                <a:ea typeface="+mn-ea"/>
                <a:cs typeface="+mn-cs"/>
              </a:rPr>
              <a:t>nodePtr</a:t>
            </a:r>
            <a:r>
              <a:rPr lang="en-US" sz="1200" kern="1200" dirty="0">
                <a:solidFill>
                  <a:schemeClr val="tx1"/>
                </a:solidFill>
                <a:effectLst/>
                <a:latin typeface="+mn-lt"/>
                <a:ea typeface="+mn-ea"/>
                <a:cs typeface="+mn-cs"/>
              </a:rPr>
              <a:t> to the null pointer</a:t>
            </a:r>
            <a:r>
              <a:rPr lang="en-US" sz="1200" kern="1200" baseline="0" dirty="0">
                <a:solidFill>
                  <a:schemeClr val="tx1"/>
                </a:solidFill>
                <a:effectLst/>
                <a:latin typeface="+mn-lt"/>
                <a:ea typeface="+mn-ea"/>
                <a:cs typeface="+mn-cs"/>
              </a:rPr>
              <a:t> to complete the operation</a:t>
            </a:r>
            <a:endParaRPr lang="en-US" sz="1200" kern="1200" dirty="0">
              <a:solidFill>
                <a:schemeClr val="tx1"/>
              </a:solidFill>
              <a:effectLst/>
              <a:latin typeface="+mn-lt"/>
              <a:ea typeface="+mn-ea"/>
              <a:cs typeface="+mn-cs"/>
            </a:endParaRPr>
          </a:p>
          <a:p>
            <a:endParaRPr lang="en-US" altLang="en-US" dirty="0"/>
          </a:p>
        </p:txBody>
      </p:sp>
    </p:spTree>
    <p:extLst>
      <p:ext uri="{BB962C8B-B14F-4D97-AF65-F5344CB8AC3E}">
        <p14:creationId xmlns:p14="http://schemas.microsoft.com/office/powerpoint/2010/main" val="28500260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There are many ways to link dynamically allocated data structures together. </a:t>
            </a:r>
          </a:p>
          <a:p>
            <a:r>
              <a:rPr lang="en-US" sz="1200" b="0" i="0" u="none" strike="noStrike" kern="1200" baseline="0" dirty="0">
                <a:solidFill>
                  <a:schemeClr val="tx1"/>
                </a:solidFill>
                <a:latin typeface="+mn-lt"/>
                <a:ea typeface="+mn-ea"/>
                <a:cs typeface="+mn-cs"/>
              </a:rPr>
              <a:t>Two variations of the linked list are the doubly linked list and the circular linked list.</a:t>
            </a:r>
            <a:endParaRPr lang="en-US" b="0" dirty="0"/>
          </a:p>
          <a:p>
            <a:endParaRPr lang="en-US" dirty="0"/>
          </a:p>
        </p:txBody>
      </p:sp>
      <p:sp>
        <p:nvSpPr>
          <p:cNvPr id="4" name="Slide Number Placeholder 3"/>
          <p:cNvSpPr>
            <a:spLocks noGrp="1"/>
          </p:cNvSpPr>
          <p:nvPr>
            <p:ph type="sldNum" sz="quarter" idx="10"/>
          </p:nvPr>
        </p:nvSpPr>
        <p:spPr/>
        <p:txBody>
          <a:bodyPr/>
          <a:lstStyle/>
          <a:p>
            <a:fld id="{E0498A3B-950D-4588-9C29-92964F45C53A}" type="slidenum">
              <a:rPr lang="en-US" altLang="en-US" smtClean="0"/>
              <a:pPr/>
              <a:t>24</a:t>
            </a:fld>
            <a:endParaRPr lang="en-US" altLang="en-US"/>
          </a:p>
        </p:txBody>
      </p:sp>
    </p:spTree>
    <p:extLst>
      <p:ext uri="{BB962C8B-B14F-4D97-AF65-F5344CB8AC3E}">
        <p14:creationId xmlns:p14="http://schemas.microsoft.com/office/powerpoint/2010/main" val="12503918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Bef>
                <a:spcPct val="50000"/>
              </a:spcBef>
            </a:pPr>
            <a:r>
              <a:rPr lang="en-US" altLang="en-US" sz="2800" dirty="0"/>
              <a:t>In the doubly-linked list, each node contains two pointers: one to the next node in the list, one to the previous node in the list</a:t>
            </a:r>
          </a:p>
          <a:p>
            <a:pPr lvl="0">
              <a:spcBef>
                <a:spcPct val="50000"/>
              </a:spcBef>
            </a:pPr>
            <a:r>
              <a:rPr lang="en-US" altLang="en-US" sz="2800" dirty="0"/>
              <a:t>Note that this makes it</a:t>
            </a:r>
            <a:r>
              <a:rPr lang="en-US" altLang="en-US" sz="2800" baseline="0" dirty="0"/>
              <a:t> possible to move both forward and backward in the linked list.</a:t>
            </a:r>
            <a:endParaRPr lang="en-US" altLang="en-US" sz="2800" dirty="0"/>
          </a:p>
          <a:p>
            <a:r>
              <a:rPr lang="en-US" sz="1200" b="0" i="0" u="none" strike="noStrike" kern="1200" baseline="0" dirty="0">
                <a:solidFill>
                  <a:schemeClr val="tx1"/>
                </a:solidFill>
                <a:latin typeface="+mn-lt"/>
                <a:ea typeface="+mn-ea"/>
                <a:cs typeface="+mn-cs"/>
              </a:rPr>
              <a:t>.</a:t>
            </a:r>
            <a:endParaRPr lang="en-US" b="0" dirty="0"/>
          </a:p>
        </p:txBody>
      </p:sp>
      <p:sp>
        <p:nvSpPr>
          <p:cNvPr id="4" name="Slide Number Placeholder 3"/>
          <p:cNvSpPr>
            <a:spLocks noGrp="1"/>
          </p:cNvSpPr>
          <p:nvPr>
            <p:ph type="sldNum" sz="quarter" idx="10"/>
          </p:nvPr>
        </p:nvSpPr>
        <p:spPr/>
        <p:txBody>
          <a:bodyPr/>
          <a:lstStyle/>
          <a:p>
            <a:fld id="{E0498A3B-950D-4588-9C29-92964F45C53A}" type="slidenum">
              <a:rPr lang="en-US" altLang="en-US" smtClean="0"/>
              <a:pPr/>
              <a:t>25</a:t>
            </a:fld>
            <a:endParaRPr lang="en-US" altLang="en-US"/>
          </a:p>
        </p:txBody>
      </p:sp>
    </p:spTree>
    <p:extLst>
      <p:ext uri="{BB962C8B-B14F-4D97-AF65-F5344CB8AC3E}">
        <p14:creationId xmlns:p14="http://schemas.microsoft.com/office/powerpoint/2010/main" val="28604947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0" kern="1200" dirty="0">
                <a:solidFill>
                  <a:schemeClr val="tx1"/>
                </a:solidFill>
                <a:effectLst/>
                <a:latin typeface="+mn-lt"/>
                <a:ea typeface="+mn-ea"/>
                <a:cs typeface="+mn-cs"/>
              </a:rPr>
              <a:t>In the circular list,  instead of the last node containing the null pointer, it contains a pointer back to the first node in the list</a:t>
            </a:r>
          </a:p>
          <a:p>
            <a:pPr lvl="0"/>
            <a:r>
              <a:rPr lang="en-US" sz="1200" b="0" kern="1200" dirty="0">
                <a:solidFill>
                  <a:schemeClr val="tx1"/>
                </a:solidFill>
                <a:effectLst/>
                <a:latin typeface="+mn-lt"/>
                <a:ea typeface="+mn-ea"/>
                <a:cs typeface="+mn-cs"/>
              </a:rPr>
              <a:t>Note that the head can move, so we typically call it the list pointer instead of the head pointer.</a:t>
            </a:r>
          </a:p>
          <a:p>
            <a:r>
              <a:rPr lang="en-US" sz="1200" b="1" kern="1200" dirty="0">
                <a:solidFill>
                  <a:schemeClr val="tx1"/>
                </a:solidFill>
                <a:effectLst/>
                <a:latin typeface="+mn-lt"/>
                <a:ea typeface="+mn-ea"/>
                <a:cs typeface="+mn-cs"/>
              </a:rPr>
              <a:t>Out-</a:t>
            </a:r>
            <a:r>
              <a:rPr lang="en-US" sz="1200" b="1" kern="1200" dirty="0" err="1">
                <a:solidFill>
                  <a:schemeClr val="tx1"/>
                </a:solidFill>
                <a:effectLst/>
                <a:latin typeface="+mn-lt"/>
                <a:ea typeface="+mn-ea"/>
                <a:cs typeface="+mn-cs"/>
              </a:rPr>
              <a:t>tro</a:t>
            </a:r>
            <a:endParaRPr lang="en-US"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has been an introduction to the concept of linked lists.  Thanks for watching.</a:t>
            </a:r>
          </a:p>
          <a:p>
            <a:endParaRPr lang="en-US" dirty="0"/>
          </a:p>
        </p:txBody>
      </p:sp>
      <p:sp>
        <p:nvSpPr>
          <p:cNvPr id="4" name="Slide Number Placeholder 3"/>
          <p:cNvSpPr>
            <a:spLocks noGrp="1"/>
          </p:cNvSpPr>
          <p:nvPr>
            <p:ph type="sldNum" sz="quarter" idx="10"/>
          </p:nvPr>
        </p:nvSpPr>
        <p:spPr/>
        <p:txBody>
          <a:bodyPr/>
          <a:lstStyle/>
          <a:p>
            <a:fld id="{E0498A3B-950D-4588-9C29-92964F45C53A}" type="slidenum">
              <a:rPr lang="en-US" altLang="en-US" smtClean="0"/>
              <a:pPr/>
              <a:t>26</a:t>
            </a:fld>
            <a:endParaRPr lang="en-US" altLang="en-US"/>
          </a:p>
        </p:txBody>
      </p:sp>
    </p:spTree>
    <p:extLst>
      <p:ext uri="{BB962C8B-B14F-4D97-AF65-F5344CB8AC3E}">
        <p14:creationId xmlns:p14="http://schemas.microsoft.com/office/powerpoint/2010/main" val="2810789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This slide depicts the nodes in the linked list as being very close to each other, neatly arranged in a row. </a:t>
            </a:r>
          </a:p>
          <a:p>
            <a:r>
              <a:rPr lang="en-US" sz="1200" b="0" i="0" u="none" strike="noStrike" kern="1200" baseline="0" dirty="0">
                <a:solidFill>
                  <a:schemeClr val="tx1"/>
                </a:solidFill>
                <a:latin typeface="+mn-lt"/>
                <a:ea typeface="+mn-ea"/>
                <a:cs typeface="+mn-cs"/>
              </a:rPr>
              <a:t>In reality, the nodes may be scattered around various parts of memory.</a:t>
            </a:r>
          </a:p>
          <a:p>
            <a:endParaRPr lang="en-US" dirty="0"/>
          </a:p>
        </p:txBody>
      </p:sp>
      <p:sp>
        <p:nvSpPr>
          <p:cNvPr id="4" name="Slide Number Placeholder 3"/>
          <p:cNvSpPr>
            <a:spLocks noGrp="1"/>
          </p:cNvSpPr>
          <p:nvPr>
            <p:ph type="sldNum" sz="quarter" idx="10"/>
          </p:nvPr>
        </p:nvSpPr>
        <p:spPr/>
        <p:txBody>
          <a:bodyPr/>
          <a:lstStyle/>
          <a:p>
            <a:fld id="{E0498A3B-950D-4588-9C29-92964F45C53A}" type="slidenum">
              <a:rPr lang="en-US" altLang="en-US" smtClean="0"/>
              <a:pPr/>
              <a:t>5</a:t>
            </a:fld>
            <a:endParaRPr lang="en-US" altLang="en-US"/>
          </a:p>
        </p:txBody>
      </p:sp>
    </p:spTree>
    <p:extLst>
      <p:ext uri="{BB962C8B-B14F-4D97-AF65-F5344CB8AC3E}">
        <p14:creationId xmlns:p14="http://schemas.microsoft.com/office/powerpoint/2010/main" val="2191280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mn-lt"/>
                <a:ea typeface="+mn-ea"/>
                <a:cs typeface="+mn-cs"/>
              </a:rPr>
              <a:t>Although linked lists are more complex to code and manage than arrays, they have some distinct advantages. First, a linked list can easily grow or shrink in size. In fact, the programmer doesn’t need to know how many nodes will be in the list. They are simply created in memory as they are needed.</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One might argue that linked lists are not superior to vectors, because vectors, too, can expand or shrink. The advantage that linked lists have over vectors, however, is the speed at which a node may be inserted into or deleted from the list. To insert a value into the middle of a vector requires all the elements below the insertion point to be moved one position toward the vector’s end, thus making room for the new value. Likewise, removing a value from a vector requires all the elements below the removal point to be moved one position toward the vector ’s beginning. When a node is inserted into or deleted from a linked list, none of the other nodes have to be moved.</a:t>
            </a:r>
            <a:endParaRPr lang="en-US" dirty="0"/>
          </a:p>
        </p:txBody>
      </p:sp>
      <p:sp>
        <p:nvSpPr>
          <p:cNvPr id="4" name="Slide Number Placeholder 3"/>
          <p:cNvSpPr>
            <a:spLocks noGrp="1"/>
          </p:cNvSpPr>
          <p:nvPr>
            <p:ph type="sldNum" sz="quarter" idx="10"/>
          </p:nvPr>
        </p:nvSpPr>
        <p:spPr/>
        <p:txBody>
          <a:bodyPr/>
          <a:lstStyle/>
          <a:p>
            <a:fld id="{E0498A3B-950D-4588-9C29-92964F45C53A}" type="slidenum">
              <a:rPr lang="en-US" altLang="en-US" smtClean="0"/>
              <a:pPr/>
              <a:t>7</a:t>
            </a:fld>
            <a:endParaRPr lang="en-US" altLang="en-US"/>
          </a:p>
        </p:txBody>
      </p:sp>
    </p:spTree>
    <p:extLst>
      <p:ext uri="{BB962C8B-B14F-4D97-AF65-F5344CB8AC3E}">
        <p14:creationId xmlns:p14="http://schemas.microsoft.com/office/powerpoint/2010/main" val="1591619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0" kern="1200" dirty="0">
                <a:solidFill>
                  <a:schemeClr val="tx1"/>
                </a:solidFill>
                <a:effectLst/>
                <a:latin typeface="+mn-lt"/>
                <a:ea typeface="+mn-ea"/>
                <a:cs typeface="+mn-cs"/>
              </a:rPr>
              <a:t>To insert a data, first create a new node with the data you want.</a:t>
            </a:r>
          </a:p>
          <a:p>
            <a:pPr lvl="0"/>
            <a:r>
              <a:rPr lang="en-US" sz="1200" b="0" kern="1200" dirty="0">
                <a:solidFill>
                  <a:schemeClr val="tx1"/>
                </a:solidFill>
                <a:effectLst/>
                <a:latin typeface="+mn-lt"/>
                <a:ea typeface="+mn-ea"/>
                <a:cs typeface="+mn-cs"/>
              </a:rPr>
              <a:t>Then, link the new node to the rest of the list by copying</a:t>
            </a:r>
            <a:r>
              <a:rPr lang="en-US" sz="1200" b="0" kern="1200" baseline="0" dirty="0">
                <a:solidFill>
                  <a:schemeClr val="tx1"/>
                </a:solidFill>
                <a:effectLst/>
                <a:latin typeface="+mn-lt"/>
                <a:ea typeface="+mn-ea"/>
                <a:cs typeface="+mn-cs"/>
              </a:rPr>
              <a:t> the pointer out of the link field of the previous node.</a:t>
            </a: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0498A3B-950D-4588-9C29-92964F45C53A}" type="slidenum">
              <a:rPr lang="en-US" altLang="en-US" smtClean="0"/>
              <a:pPr/>
              <a:t>8</a:t>
            </a:fld>
            <a:endParaRPr lang="en-US" altLang="en-US"/>
          </a:p>
        </p:txBody>
      </p:sp>
    </p:spTree>
    <p:extLst>
      <p:ext uri="{BB962C8B-B14F-4D97-AF65-F5344CB8AC3E}">
        <p14:creationId xmlns:p14="http://schemas.microsoft.com/office/powerpoint/2010/main" val="4160085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0" kern="1200" dirty="0">
                <a:solidFill>
                  <a:schemeClr val="tx1"/>
                </a:solidFill>
                <a:effectLst/>
                <a:latin typeface="+mn-lt"/>
                <a:ea typeface="+mn-ea"/>
                <a:cs typeface="+mn-cs"/>
              </a:rPr>
              <a:t>Like this</a:t>
            </a:r>
          </a:p>
          <a:p>
            <a:pPr lvl="0"/>
            <a:r>
              <a:rPr lang="en-US" sz="1200" b="0" kern="1200" dirty="0">
                <a:solidFill>
                  <a:schemeClr val="tx1"/>
                </a:solidFill>
                <a:effectLst/>
                <a:latin typeface="+mn-lt"/>
                <a:ea typeface="+mn-ea"/>
                <a:cs typeface="+mn-cs"/>
              </a:rPr>
              <a:t>Then link the previous node to the new node </a:t>
            </a:r>
            <a:r>
              <a:rPr lang="en-US" sz="1200" kern="1200" dirty="0">
                <a:solidFill>
                  <a:schemeClr val="tx1"/>
                </a:solidFill>
                <a:effectLst/>
                <a:latin typeface="+mn-lt"/>
                <a:ea typeface="+mn-ea"/>
                <a:cs typeface="+mn-cs"/>
              </a:rPr>
              <a:t>by updating the link field of the previous node</a:t>
            </a: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0498A3B-950D-4588-9C29-92964F45C53A}" type="slidenum">
              <a:rPr lang="en-US" altLang="en-US" smtClean="0"/>
              <a:pPr/>
              <a:t>9</a:t>
            </a:fld>
            <a:endParaRPr lang="en-US" altLang="en-US"/>
          </a:p>
        </p:txBody>
      </p:sp>
    </p:spTree>
    <p:extLst>
      <p:ext uri="{BB962C8B-B14F-4D97-AF65-F5344CB8AC3E}">
        <p14:creationId xmlns:p14="http://schemas.microsoft.com/office/powerpoint/2010/main" val="1720923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this, and now the new data</a:t>
            </a:r>
            <a:r>
              <a:rPr lang="en-US" baseline="0" dirty="0"/>
              <a:t> has been successfully added.</a:t>
            </a:r>
            <a:endParaRPr lang="en-US" dirty="0"/>
          </a:p>
        </p:txBody>
      </p:sp>
      <p:sp>
        <p:nvSpPr>
          <p:cNvPr id="4" name="Slide Number Placeholder 3"/>
          <p:cNvSpPr>
            <a:spLocks noGrp="1"/>
          </p:cNvSpPr>
          <p:nvPr>
            <p:ph type="sldNum" sz="quarter" idx="10"/>
          </p:nvPr>
        </p:nvSpPr>
        <p:spPr/>
        <p:txBody>
          <a:bodyPr/>
          <a:lstStyle/>
          <a:p>
            <a:fld id="{E0498A3B-950D-4588-9C29-92964F45C53A}" type="slidenum">
              <a:rPr lang="en-US" altLang="en-US" smtClean="0"/>
              <a:pPr/>
              <a:t>10</a:t>
            </a:fld>
            <a:endParaRPr lang="en-US" altLang="en-US"/>
          </a:p>
        </p:txBody>
      </p:sp>
    </p:spTree>
    <p:extLst>
      <p:ext uri="{BB962C8B-B14F-4D97-AF65-F5344CB8AC3E}">
        <p14:creationId xmlns:p14="http://schemas.microsoft.com/office/powerpoint/2010/main" val="1618103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0" kern="1200" dirty="0">
                <a:solidFill>
                  <a:schemeClr val="tx1"/>
                </a:solidFill>
                <a:effectLst/>
                <a:latin typeface="+mn-lt"/>
                <a:ea typeface="+mn-ea"/>
                <a:cs typeface="+mn-cs"/>
              </a:rPr>
              <a:t>If a list currently contains 0 nodes, the list still exists</a:t>
            </a:r>
          </a:p>
          <a:p>
            <a:pPr lvl="0"/>
            <a:r>
              <a:rPr lang="en-US" sz="1200" b="0" kern="1200" dirty="0">
                <a:solidFill>
                  <a:schemeClr val="tx1"/>
                </a:solidFill>
                <a:effectLst/>
                <a:latin typeface="+mn-lt"/>
                <a:ea typeface="+mn-ea"/>
                <a:cs typeface="+mn-cs"/>
              </a:rPr>
              <a:t>It is the </a:t>
            </a:r>
            <a:r>
              <a:rPr lang="en-US" sz="1200" b="0" u="sng" kern="1200" dirty="0">
                <a:solidFill>
                  <a:schemeClr val="tx1"/>
                </a:solidFill>
                <a:effectLst/>
                <a:latin typeface="+mn-lt"/>
                <a:ea typeface="+mn-ea"/>
                <a:cs typeface="+mn-cs"/>
              </a:rPr>
              <a:t>empty list</a:t>
            </a:r>
            <a:endParaRPr lang="en-US" sz="1200" b="0" kern="1200" dirty="0">
              <a:solidFill>
                <a:schemeClr val="tx1"/>
              </a:solidFill>
              <a:effectLst/>
              <a:latin typeface="+mn-lt"/>
              <a:ea typeface="+mn-ea"/>
              <a:cs typeface="+mn-cs"/>
            </a:endParaRPr>
          </a:p>
          <a:p>
            <a:pPr lvl="0"/>
            <a:r>
              <a:rPr lang="en-US" sz="1200" b="0" kern="1200" dirty="0">
                <a:solidFill>
                  <a:schemeClr val="tx1"/>
                </a:solidFill>
                <a:effectLst/>
                <a:latin typeface="+mn-lt"/>
                <a:ea typeface="+mn-ea"/>
                <a:cs typeface="+mn-cs"/>
              </a:rPr>
              <a:t>In this case the head pointer is the </a:t>
            </a:r>
            <a:r>
              <a:rPr lang="en-US" sz="1200" b="0" kern="1200" dirty="0" err="1">
                <a:solidFill>
                  <a:schemeClr val="tx1"/>
                </a:solidFill>
                <a:effectLst/>
                <a:latin typeface="+mn-lt"/>
                <a:ea typeface="+mn-ea"/>
                <a:cs typeface="+mn-cs"/>
              </a:rPr>
              <a:t>nullptr</a:t>
            </a: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If the head is null, the list is empty, but it still exists.</a:t>
            </a:r>
          </a:p>
          <a:p>
            <a:endParaRPr lang="en-US" dirty="0"/>
          </a:p>
        </p:txBody>
      </p:sp>
      <p:sp>
        <p:nvSpPr>
          <p:cNvPr id="4" name="Slide Number Placeholder 3"/>
          <p:cNvSpPr>
            <a:spLocks noGrp="1"/>
          </p:cNvSpPr>
          <p:nvPr>
            <p:ph type="sldNum" sz="quarter" idx="10"/>
          </p:nvPr>
        </p:nvSpPr>
        <p:spPr/>
        <p:txBody>
          <a:bodyPr/>
          <a:lstStyle/>
          <a:p>
            <a:fld id="{E0498A3B-950D-4588-9C29-92964F45C53A}" type="slidenum">
              <a:rPr lang="en-US" altLang="en-US" smtClean="0"/>
              <a:pPr/>
              <a:t>11</a:t>
            </a:fld>
            <a:endParaRPr lang="en-US" altLang="en-US"/>
          </a:p>
        </p:txBody>
      </p:sp>
    </p:spTree>
    <p:extLst>
      <p:ext uri="{BB962C8B-B14F-4D97-AF65-F5344CB8AC3E}">
        <p14:creationId xmlns:p14="http://schemas.microsoft.com/office/powerpoint/2010/main" val="3496340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0" kern="1200" dirty="0">
                <a:solidFill>
                  <a:schemeClr val="tx1"/>
                </a:solidFill>
                <a:effectLst/>
                <a:latin typeface="+mn-lt"/>
                <a:ea typeface="+mn-ea"/>
                <a:cs typeface="+mn-cs"/>
              </a:rPr>
              <a:t>Let’s look at some special cases…. What about inserting a node at the end of a linked list? </a:t>
            </a:r>
          </a:p>
          <a:p>
            <a:pPr lvl="0"/>
            <a:r>
              <a:rPr lang="en-US" sz="1200" b="0" kern="1200" dirty="0">
                <a:solidFill>
                  <a:schemeClr val="tx1"/>
                </a:solidFill>
                <a:effectLst/>
                <a:latin typeface="+mn-lt"/>
                <a:ea typeface="+mn-ea"/>
                <a:cs typeface="+mn-cs"/>
              </a:rPr>
              <a:t>Is that a special case?  Let’s see….</a:t>
            </a:r>
          </a:p>
          <a:p>
            <a:pPr lvl="0"/>
            <a:r>
              <a:rPr lang="en-US" sz="1200" b="0" kern="1200" dirty="0">
                <a:solidFill>
                  <a:schemeClr val="tx1"/>
                </a:solidFill>
                <a:effectLst/>
                <a:latin typeface="+mn-lt"/>
                <a:ea typeface="+mn-ea"/>
                <a:cs typeface="+mn-cs"/>
              </a:rPr>
              <a:t>First we create a node</a:t>
            </a:r>
            <a:r>
              <a:rPr lang="en-US" sz="1200" b="0" kern="1200" baseline="0" dirty="0">
                <a:solidFill>
                  <a:schemeClr val="tx1"/>
                </a:solidFill>
                <a:effectLst/>
                <a:latin typeface="+mn-lt"/>
                <a:ea typeface="+mn-ea"/>
                <a:cs typeface="+mn-cs"/>
              </a:rPr>
              <a:t> containing the data you want, just like before.</a:t>
            </a:r>
            <a:endParaRPr lang="en-US" sz="1200" b="0" kern="1200" dirty="0">
              <a:solidFill>
                <a:schemeClr val="tx1"/>
              </a:solidFill>
              <a:effectLst/>
              <a:latin typeface="+mn-lt"/>
              <a:ea typeface="+mn-ea"/>
              <a:cs typeface="+mn-cs"/>
            </a:endParaRPr>
          </a:p>
          <a:p>
            <a:endParaRPr lang="en-US" b="0" dirty="0"/>
          </a:p>
        </p:txBody>
      </p:sp>
      <p:sp>
        <p:nvSpPr>
          <p:cNvPr id="4" name="Slide Number Placeholder 3"/>
          <p:cNvSpPr>
            <a:spLocks noGrp="1"/>
          </p:cNvSpPr>
          <p:nvPr>
            <p:ph type="sldNum" sz="quarter" idx="10"/>
          </p:nvPr>
        </p:nvSpPr>
        <p:spPr/>
        <p:txBody>
          <a:bodyPr/>
          <a:lstStyle/>
          <a:p>
            <a:fld id="{E0498A3B-950D-4588-9C29-92964F45C53A}" type="slidenum">
              <a:rPr lang="en-US" altLang="en-US" smtClean="0"/>
              <a:pPr/>
              <a:t>12</a:t>
            </a:fld>
            <a:endParaRPr lang="en-US" altLang="en-US"/>
          </a:p>
        </p:txBody>
      </p:sp>
    </p:spTree>
    <p:extLst>
      <p:ext uri="{BB962C8B-B14F-4D97-AF65-F5344CB8AC3E}">
        <p14:creationId xmlns:p14="http://schemas.microsoft.com/office/powerpoint/2010/main" val="3939490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8E584D-4ADE-461C-8951-CCD9D5690258}"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F99831-A455-4EEC-A30E-CE27F4D4F4D7}" type="slidenum">
              <a:rPr lang="en-US" altLang="en-US" smtClean="0"/>
              <a:pPr/>
              <a:t>‹#›</a:t>
            </a:fld>
            <a:endParaRPr lang="en-US" altLang="en-US"/>
          </a:p>
        </p:txBody>
      </p:sp>
      <p:sp>
        <p:nvSpPr>
          <p:cNvPr id="7" name="Text Box 5"/>
          <p:cNvSpPr txBox="1">
            <a:spLocks noChangeArrowheads="1"/>
          </p:cNvSpPr>
          <p:nvPr userDrawn="1"/>
        </p:nvSpPr>
        <p:spPr bwMode="auto">
          <a:xfrm>
            <a:off x="0" y="6513514"/>
            <a:ext cx="3962400" cy="687387"/>
          </a:xfrm>
          <a:prstGeom prst="rect">
            <a:avLst/>
          </a:prstGeom>
          <a:noFill/>
          <a:ln w="9525">
            <a:noFill/>
            <a:miter lim="800000"/>
            <a:headEnd/>
            <a:tailEnd/>
          </a:ln>
          <a:effectLst/>
        </p:spPr>
        <p:txBody>
          <a:bodyPr>
            <a:spAutoFit/>
          </a:bodyPr>
          <a:lstStyle/>
          <a:p>
            <a:pPr algn="ctr">
              <a:defRPr/>
            </a:pPr>
            <a:endParaRPr lang="en-US" sz="1200" dirty="0">
              <a:latin typeface="Times New Roman" pitchFamily="18" charset="0"/>
              <a:cs typeface="Arial" charset="0"/>
            </a:endParaRPr>
          </a:p>
          <a:p>
            <a:pPr algn="ctr">
              <a:spcBef>
                <a:spcPct val="50000"/>
              </a:spcBef>
              <a:defRPr/>
            </a:pPr>
            <a:endParaRPr lang="en-US" dirty="0">
              <a:latin typeface="Arial" charset="0"/>
              <a:cs typeface="Arial" charset="0"/>
            </a:endParaRPr>
          </a:p>
        </p:txBody>
      </p:sp>
    </p:spTree>
    <p:extLst>
      <p:ext uri="{BB962C8B-B14F-4D97-AF65-F5344CB8AC3E}">
        <p14:creationId xmlns:p14="http://schemas.microsoft.com/office/powerpoint/2010/main" val="3282274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8E584D-4ADE-461C-8951-CCD9D5690258}"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5EEB6D-ACE0-4EE5-9FF8-7D87AA5D1CD3}" type="slidenum">
              <a:rPr lang="en-US" altLang="en-US" smtClean="0"/>
              <a:pPr/>
              <a:t>‹#›</a:t>
            </a:fld>
            <a:endParaRPr lang="en-US" altLang="en-US"/>
          </a:p>
        </p:txBody>
      </p:sp>
    </p:spTree>
    <p:extLst>
      <p:ext uri="{BB962C8B-B14F-4D97-AF65-F5344CB8AC3E}">
        <p14:creationId xmlns:p14="http://schemas.microsoft.com/office/powerpoint/2010/main" val="584107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8E584D-4ADE-461C-8951-CCD9D5690258}"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0E2076-A612-45CD-8F46-2D1F1C099B90}" type="slidenum">
              <a:rPr lang="en-US" altLang="en-US" smtClean="0"/>
              <a:pPr/>
              <a:t>‹#›</a:t>
            </a:fld>
            <a:endParaRPr lang="en-US" altLang="en-US"/>
          </a:p>
        </p:txBody>
      </p:sp>
    </p:spTree>
    <p:extLst>
      <p:ext uri="{BB962C8B-B14F-4D97-AF65-F5344CB8AC3E}">
        <p14:creationId xmlns:p14="http://schemas.microsoft.com/office/powerpoint/2010/main" val="252846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609600" y="1600201"/>
            <a:ext cx="109728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609600" y="3962401"/>
            <a:ext cx="109728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a:t>
            </a:fld>
            <a:endParaRPr lang="en-US" sz="900">
              <a:solidFill>
                <a:schemeClr val="lt1"/>
              </a:solidFill>
            </a:endParaRPr>
          </a:p>
        </p:txBody>
      </p:sp>
    </p:spTree>
    <p:extLst>
      <p:ext uri="{BB962C8B-B14F-4D97-AF65-F5344CB8AC3E}">
        <p14:creationId xmlns:p14="http://schemas.microsoft.com/office/powerpoint/2010/main" val="2988448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8E584D-4ADE-461C-8951-CCD9D5690258}"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A98EC-5ADA-408F-A868-9091A34E53BC}" type="slidenum">
              <a:rPr lang="en-US" altLang="en-US" smtClean="0"/>
              <a:pPr/>
              <a:t>‹#›</a:t>
            </a:fld>
            <a:endParaRPr lang="en-US" altLang="en-US"/>
          </a:p>
        </p:txBody>
      </p:sp>
    </p:spTree>
    <p:extLst>
      <p:ext uri="{BB962C8B-B14F-4D97-AF65-F5344CB8AC3E}">
        <p14:creationId xmlns:p14="http://schemas.microsoft.com/office/powerpoint/2010/main" val="841607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8E584D-4ADE-461C-8951-CCD9D5690258}"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931767-AFFC-44C2-A6B1-44675EBEF639}" type="slidenum">
              <a:rPr lang="en-US" altLang="en-US" smtClean="0"/>
              <a:pPr/>
              <a:t>‹#›</a:t>
            </a:fld>
            <a:endParaRPr lang="en-US" altLang="en-US"/>
          </a:p>
        </p:txBody>
      </p:sp>
    </p:spTree>
    <p:extLst>
      <p:ext uri="{BB962C8B-B14F-4D97-AF65-F5344CB8AC3E}">
        <p14:creationId xmlns:p14="http://schemas.microsoft.com/office/powerpoint/2010/main" val="2507020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8E584D-4ADE-461C-8951-CCD9D5690258}"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5FF86-0BDA-476E-9F73-B3F7BB34DAAF}" type="slidenum">
              <a:rPr lang="en-US" altLang="en-US" smtClean="0"/>
              <a:pPr/>
              <a:t>‹#›</a:t>
            </a:fld>
            <a:endParaRPr lang="en-US" altLang="en-US"/>
          </a:p>
        </p:txBody>
      </p:sp>
    </p:spTree>
    <p:extLst>
      <p:ext uri="{BB962C8B-B14F-4D97-AF65-F5344CB8AC3E}">
        <p14:creationId xmlns:p14="http://schemas.microsoft.com/office/powerpoint/2010/main" val="2194237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8E584D-4ADE-461C-8951-CCD9D5690258}" type="datetimeFigureOut">
              <a:rPr lang="en-US" smtClean="0"/>
              <a:t>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330067-46D8-44EB-A130-AEEB5673E561}" type="slidenum">
              <a:rPr lang="en-US" altLang="en-US" smtClean="0"/>
              <a:pPr/>
              <a:t>‹#›</a:t>
            </a:fld>
            <a:endParaRPr lang="en-US" altLang="en-US"/>
          </a:p>
        </p:txBody>
      </p:sp>
    </p:spTree>
    <p:extLst>
      <p:ext uri="{BB962C8B-B14F-4D97-AF65-F5344CB8AC3E}">
        <p14:creationId xmlns:p14="http://schemas.microsoft.com/office/powerpoint/2010/main" val="4268299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8E584D-4ADE-461C-8951-CCD9D5690258}" type="datetimeFigureOut">
              <a:rPr lang="en-US" smtClean="0"/>
              <a:t>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853B61-414A-4A61-967D-CF1BF6221C3C}" type="slidenum">
              <a:rPr lang="en-US" altLang="en-US" smtClean="0"/>
              <a:pPr/>
              <a:t>‹#›</a:t>
            </a:fld>
            <a:endParaRPr lang="en-US" altLang="en-US"/>
          </a:p>
        </p:txBody>
      </p:sp>
    </p:spTree>
    <p:extLst>
      <p:ext uri="{BB962C8B-B14F-4D97-AF65-F5344CB8AC3E}">
        <p14:creationId xmlns:p14="http://schemas.microsoft.com/office/powerpoint/2010/main" val="1106258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8E584D-4ADE-461C-8951-CCD9D5690258}" type="datetimeFigureOut">
              <a:rPr lang="en-US" smtClean="0"/>
              <a:t>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2757F8-F35B-4560-BFA3-88A16B351093}" type="slidenum">
              <a:rPr lang="en-US" altLang="en-US" smtClean="0"/>
              <a:pPr/>
              <a:t>‹#›</a:t>
            </a:fld>
            <a:endParaRPr lang="en-US" altLang="en-US"/>
          </a:p>
        </p:txBody>
      </p:sp>
    </p:spTree>
    <p:extLst>
      <p:ext uri="{BB962C8B-B14F-4D97-AF65-F5344CB8AC3E}">
        <p14:creationId xmlns:p14="http://schemas.microsoft.com/office/powerpoint/2010/main" val="688152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8E584D-4ADE-461C-8951-CCD9D5690258}"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35532C-EEA9-42B3-8F13-EA32CEC9821E}" type="slidenum">
              <a:rPr lang="en-US" altLang="en-US" smtClean="0"/>
              <a:pPr/>
              <a:t>‹#›</a:t>
            </a:fld>
            <a:endParaRPr lang="en-US" altLang="en-US"/>
          </a:p>
        </p:txBody>
      </p:sp>
    </p:spTree>
    <p:extLst>
      <p:ext uri="{BB962C8B-B14F-4D97-AF65-F5344CB8AC3E}">
        <p14:creationId xmlns:p14="http://schemas.microsoft.com/office/powerpoint/2010/main" val="1357318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8E584D-4ADE-461C-8951-CCD9D5690258}"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9B5283-4664-49D8-831A-E24D0CD48DAE}" type="slidenum">
              <a:rPr lang="en-US" altLang="en-US" smtClean="0"/>
              <a:pPr/>
              <a:t>‹#›</a:t>
            </a:fld>
            <a:endParaRPr lang="en-US" altLang="en-US"/>
          </a:p>
        </p:txBody>
      </p:sp>
    </p:spTree>
    <p:extLst>
      <p:ext uri="{BB962C8B-B14F-4D97-AF65-F5344CB8AC3E}">
        <p14:creationId xmlns:p14="http://schemas.microsoft.com/office/powerpoint/2010/main" val="2450426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8E584D-4ADE-461C-8951-CCD9D5690258}" type="datetimeFigureOut">
              <a:rPr lang="en-US" smtClean="0"/>
              <a:t>11/7/2022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EAEF33-0B86-4870-8C6B-CAC25CA06B2F}" type="slidenum">
              <a:rPr lang="en-US" altLang="en-US" smtClean="0"/>
              <a:pPr/>
              <a:t>‹#›</a:t>
            </a:fld>
            <a:endParaRPr lang="en-US" altLang="en-US"/>
          </a:p>
        </p:txBody>
      </p:sp>
      <p:sp>
        <p:nvSpPr>
          <p:cNvPr id="7" name="Text Box 14"/>
          <p:cNvSpPr txBox="1">
            <a:spLocks noChangeArrowheads="1"/>
          </p:cNvSpPr>
          <p:nvPr userDrawn="1"/>
        </p:nvSpPr>
        <p:spPr bwMode="auto">
          <a:xfrm>
            <a:off x="1320800" y="6513514"/>
            <a:ext cx="3962400" cy="687387"/>
          </a:xfrm>
          <a:prstGeom prst="rect">
            <a:avLst/>
          </a:prstGeom>
          <a:noFill/>
          <a:ln w="9525">
            <a:noFill/>
            <a:miter lim="800000"/>
            <a:headEnd/>
            <a:tailEnd/>
          </a:ln>
          <a:effectLst/>
        </p:spPr>
        <p:txBody>
          <a:bodyPr>
            <a:spAutoFit/>
          </a:bodyPr>
          <a:lstStyle/>
          <a:p>
            <a:pPr algn="ctr">
              <a:defRPr/>
            </a:pPr>
            <a:endParaRPr lang="en-US" sz="1200" dirty="0">
              <a:latin typeface="Times New Roman" pitchFamily="18" charset="0"/>
              <a:cs typeface="Arial" charset="0"/>
            </a:endParaRPr>
          </a:p>
          <a:p>
            <a:pPr algn="ctr">
              <a:spcBef>
                <a:spcPct val="50000"/>
              </a:spcBef>
              <a:defRPr/>
            </a:pPr>
            <a:endParaRPr lang="en-US" dirty="0">
              <a:latin typeface="Arial" charset="0"/>
              <a:cs typeface="Arial" charset="0"/>
            </a:endParaRPr>
          </a:p>
        </p:txBody>
      </p:sp>
    </p:spTree>
    <p:extLst>
      <p:ext uri="{BB962C8B-B14F-4D97-AF65-F5344CB8AC3E}">
        <p14:creationId xmlns:p14="http://schemas.microsoft.com/office/powerpoint/2010/main" val="2454177508"/>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2.png"/><Relationship Id="rId7" Type="http://schemas.openxmlformats.org/officeDocument/2006/relationships/diagramColors" Target="../diagrams/colors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7E9DC0F-9078-4192-8348-A3FEB3769E91}" type="slidenum">
              <a:rPr lang="en-US" altLang="en-US" sz="1400"/>
              <a:pPr eaLnBrk="1" hangingPunct="1"/>
              <a:t>1</a:t>
            </a:fld>
            <a:endParaRPr lang="en-US" altLang="en-US" sz="1400"/>
          </a:p>
        </p:txBody>
      </p:sp>
      <p:sp>
        <p:nvSpPr>
          <p:cNvPr id="38915" name="Rectangle 4"/>
          <p:cNvSpPr>
            <a:spLocks noGrp="1" noChangeArrowheads="1"/>
          </p:cNvSpPr>
          <p:nvPr>
            <p:ph type="ctrTitle"/>
          </p:nvPr>
        </p:nvSpPr>
        <p:spPr/>
        <p:txBody>
          <a:bodyPr>
            <a:normAutofit/>
          </a:bodyPr>
          <a:lstStyle/>
          <a:p>
            <a:pPr algn="ctr" eaLnBrk="1" hangingPunct="1"/>
            <a:r>
              <a:rPr lang="en-US" altLang="en-US" b="1" dirty="0">
                <a:solidFill>
                  <a:srgbClr val="007FA3"/>
                </a:solidFill>
                <a:latin typeface="Times New Roman"/>
                <a:ea typeface="Times New Roman"/>
                <a:cs typeface="Times New Roman"/>
                <a:sym typeface="Times New Roman"/>
              </a:rPr>
              <a:t>CSCE </a:t>
            </a:r>
            <a:r>
              <a:rPr lang="en-US" altLang="en-US" b="1" dirty="0" smtClean="0">
                <a:solidFill>
                  <a:srgbClr val="007FA3"/>
                </a:solidFill>
                <a:latin typeface="Times New Roman"/>
                <a:ea typeface="Times New Roman"/>
                <a:cs typeface="Times New Roman"/>
                <a:sym typeface="Times New Roman"/>
              </a:rPr>
              <a:t>120/121</a:t>
            </a:r>
            <a:endParaRPr lang="en-US" altLang="en-US" b="1" dirty="0">
              <a:solidFill>
                <a:srgbClr val="007FA3"/>
              </a:solidFill>
              <a:latin typeface="Times New Roman"/>
              <a:ea typeface="Times New Roman"/>
              <a:cs typeface="Times New Roman"/>
              <a:sym typeface="Times New Roman"/>
            </a:endParaRPr>
          </a:p>
        </p:txBody>
      </p:sp>
      <p:sp>
        <p:nvSpPr>
          <p:cNvPr id="38916" name="Rectangle 5"/>
          <p:cNvSpPr>
            <a:spLocks noGrp="1" noChangeArrowheads="1"/>
          </p:cNvSpPr>
          <p:nvPr>
            <p:ph type="subTitle" idx="1"/>
          </p:nvPr>
        </p:nvSpPr>
        <p:spPr/>
        <p:txBody>
          <a:bodyPr>
            <a:normAutofit/>
          </a:bodyPr>
          <a:lstStyle/>
          <a:p>
            <a:pPr eaLnBrk="1" hangingPunct="1">
              <a:lnSpc>
                <a:spcPct val="90000"/>
              </a:lnSpc>
            </a:pPr>
            <a:r>
              <a:rPr lang="en-US" altLang="en-US" sz="5400" dirty="0"/>
              <a:t>Linked Lists</a:t>
            </a:r>
          </a:p>
          <a:p>
            <a:pPr eaLnBrk="1" hangingPunct="1">
              <a:lnSpc>
                <a:spcPct val="90000"/>
              </a:lnSpc>
            </a:pPr>
            <a:endParaRPr lang="en-US" altLang="en-US" dirty="0"/>
          </a:p>
        </p:txBody>
      </p:sp>
    </p:spTree>
    <p:extLst>
      <p:ext uri="{BB962C8B-B14F-4D97-AF65-F5344CB8AC3E}">
        <p14:creationId xmlns:p14="http://schemas.microsoft.com/office/powerpoint/2010/main" val="749136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normAutofit/>
          </a:bodyPr>
          <a:lstStyle/>
          <a:p>
            <a:pPr>
              <a:defRPr/>
            </a:pPr>
            <a:r>
              <a:rPr lang="en-US" sz="3600" b="1" dirty="0">
                <a:solidFill>
                  <a:srgbClr val="007FA3"/>
                </a:solidFill>
                <a:latin typeface="Times New Roman"/>
                <a:ea typeface="Times New Roman"/>
                <a:cs typeface="Times New Roman"/>
              </a:rPr>
              <a:t>Linked Lists vs. Arrays and </a:t>
            </a:r>
            <a:r>
              <a:rPr lang="en-US" sz="3600" b="1" dirty="0">
                <a:solidFill>
                  <a:srgbClr val="007FA3"/>
                </a:solidFill>
                <a:latin typeface="Times New Roman"/>
                <a:ea typeface="Times New Roman"/>
                <a:cs typeface="Times New Roman"/>
                <a:sym typeface="Times New Roman"/>
              </a:rPr>
              <a:t>Vectors (4)</a:t>
            </a:r>
          </a:p>
        </p:txBody>
      </p:sp>
      <p:sp>
        <p:nvSpPr>
          <p:cNvPr id="2" name="Rectangle 3"/>
          <p:cNvSpPr>
            <a:spLocks noGrp="1" noChangeArrowheads="1"/>
          </p:cNvSpPr>
          <p:nvPr>
            <p:ph idx="1"/>
          </p:nvPr>
        </p:nvSpPr>
        <p:spPr>
          <a:xfrm>
            <a:off x="609600" y="1600200"/>
            <a:ext cx="10972800" cy="2819400"/>
          </a:xfrm>
        </p:spPr>
        <p:txBody>
          <a:bodyPr/>
          <a:lstStyle/>
          <a:p>
            <a:r>
              <a:rPr lang="en-US" altLang="en-US" dirty="0"/>
              <a:t>Linked lists can grow and shrink as needed, unlike arrays, which have a fixed size</a:t>
            </a:r>
          </a:p>
          <a:p>
            <a:pPr>
              <a:spcBef>
                <a:spcPct val="50000"/>
              </a:spcBef>
            </a:pPr>
            <a:r>
              <a:rPr lang="en-US" altLang="en-US" dirty="0"/>
              <a:t>Linked lists can insert a node between other nodes easily</a:t>
            </a:r>
          </a:p>
        </p:txBody>
      </p:sp>
      <p:pic>
        <p:nvPicPr>
          <p:cNvPr id="3" name="Picture 2"/>
          <p:cNvPicPr>
            <a:picLocks noChangeAspect="1"/>
          </p:cNvPicPr>
          <p:nvPr/>
        </p:nvPicPr>
        <p:blipFill>
          <a:blip r:embed="rId3"/>
          <a:stretch>
            <a:fillRect/>
          </a:stretch>
        </p:blipFill>
        <p:spPr>
          <a:xfrm>
            <a:off x="2133600" y="2971800"/>
            <a:ext cx="7391400" cy="3525252"/>
          </a:xfrm>
          <a:prstGeom prst="rect">
            <a:avLst/>
          </a:prstGeom>
        </p:spPr>
      </p:pic>
      <p:sp>
        <p:nvSpPr>
          <p:cNvPr id="5" name="TextBox 4"/>
          <p:cNvSpPr txBox="1"/>
          <p:nvPr/>
        </p:nvSpPr>
        <p:spPr>
          <a:xfrm>
            <a:off x="8991600" y="4572000"/>
            <a:ext cx="2819400" cy="1754326"/>
          </a:xfrm>
          <a:prstGeom prst="rect">
            <a:avLst/>
          </a:prstGeom>
          <a:noFill/>
        </p:spPr>
        <p:txBody>
          <a:bodyPr wrap="square" rtlCol="0">
            <a:spAutoFit/>
          </a:bodyPr>
          <a:lstStyle/>
          <a:p>
            <a:pPr marL="342900" indent="-342900">
              <a:buFont typeface="+mj-lt"/>
              <a:buAutoNum type="arabicPeriod"/>
            </a:pPr>
            <a:r>
              <a:rPr lang="en-US" dirty="0"/>
              <a:t>Create a new node with the data you want</a:t>
            </a:r>
          </a:p>
          <a:p>
            <a:pPr marL="342900" indent="-342900">
              <a:buFont typeface="+mj-lt"/>
              <a:buAutoNum type="arabicPeriod"/>
            </a:pPr>
            <a:r>
              <a:rPr lang="en-US" dirty="0"/>
              <a:t>Link the new node to the rest of the list</a:t>
            </a:r>
          </a:p>
          <a:p>
            <a:pPr marL="342900" indent="-342900">
              <a:buFont typeface="+mj-lt"/>
              <a:buAutoNum type="arabicPeriod"/>
            </a:pPr>
            <a:r>
              <a:rPr lang="en-US" dirty="0"/>
              <a:t>Link the previous node to the new node</a:t>
            </a:r>
          </a:p>
        </p:txBody>
      </p:sp>
    </p:spTree>
    <p:extLst>
      <p:ext uri="{BB962C8B-B14F-4D97-AF65-F5344CB8AC3E}">
        <p14:creationId xmlns:p14="http://schemas.microsoft.com/office/powerpoint/2010/main" val="83367553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r>
              <a:rPr lang="en-US" altLang="en-US" sz="3600" b="1" dirty="0">
                <a:solidFill>
                  <a:srgbClr val="007FA3"/>
                </a:solidFill>
                <a:latin typeface="Times New Roman"/>
                <a:ea typeface="Times New Roman"/>
                <a:cs typeface="Times New Roman"/>
              </a:rPr>
              <a:t>Empty List</a:t>
            </a:r>
          </a:p>
        </p:txBody>
      </p:sp>
      <p:sp>
        <p:nvSpPr>
          <p:cNvPr id="10243" name="Rectangle 3"/>
          <p:cNvSpPr>
            <a:spLocks noGrp="1" noChangeArrowheads="1"/>
          </p:cNvSpPr>
          <p:nvPr>
            <p:ph idx="1"/>
          </p:nvPr>
        </p:nvSpPr>
        <p:spPr>
          <a:xfrm>
            <a:off x="609600" y="1943100"/>
            <a:ext cx="10896600" cy="1663700"/>
          </a:xfrm>
        </p:spPr>
        <p:txBody>
          <a:bodyPr/>
          <a:lstStyle/>
          <a:p>
            <a:r>
              <a:rPr lang="en-US" altLang="en-US" dirty="0"/>
              <a:t>If a list currently contains 0 nodes, the list still exists</a:t>
            </a:r>
          </a:p>
          <a:p>
            <a:r>
              <a:rPr lang="en-US" altLang="en-US" dirty="0"/>
              <a:t>It is the </a:t>
            </a:r>
            <a:r>
              <a:rPr lang="en-US" altLang="en-US" u="sng" dirty="0"/>
              <a:t>empty list</a:t>
            </a:r>
            <a:endParaRPr lang="en-US" altLang="en-US" dirty="0"/>
          </a:p>
          <a:p>
            <a:r>
              <a:rPr lang="en-US" altLang="en-US" dirty="0"/>
              <a:t>In this case the head pointer is the </a:t>
            </a:r>
            <a:r>
              <a:rPr lang="en-US" altLang="en-US" dirty="0" err="1">
                <a:solidFill>
                  <a:srgbClr val="007FA3"/>
                </a:solidFill>
              </a:rPr>
              <a:t>nullptr</a:t>
            </a:r>
            <a:endParaRPr lang="en-US" altLang="en-US" dirty="0">
              <a:solidFill>
                <a:srgbClr val="007FA3"/>
              </a:solidFill>
            </a:endParaRPr>
          </a:p>
        </p:txBody>
      </p:sp>
      <p:pic>
        <p:nvPicPr>
          <p:cNvPr id="2" name="Picture 1"/>
          <p:cNvPicPr>
            <a:picLocks noChangeAspect="1"/>
          </p:cNvPicPr>
          <p:nvPr/>
        </p:nvPicPr>
        <p:blipFill>
          <a:blip r:embed="rId3"/>
          <a:stretch>
            <a:fillRect/>
          </a:stretch>
        </p:blipFill>
        <p:spPr>
          <a:xfrm>
            <a:off x="4063600" y="3696010"/>
            <a:ext cx="1880000" cy="2431611"/>
          </a:xfrm>
          <a:prstGeom prst="rect">
            <a:avLst/>
          </a:prstGeom>
        </p:spPr>
      </p:pic>
      <p:cxnSp>
        <p:nvCxnSpPr>
          <p:cNvPr id="4" name="Straight Connector 3"/>
          <p:cNvCxnSpPr/>
          <p:nvPr/>
        </p:nvCxnSpPr>
        <p:spPr>
          <a:xfrm flipH="1">
            <a:off x="4267200" y="3962400"/>
            <a:ext cx="121920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4935415" y="4572000"/>
            <a:ext cx="17585" cy="0"/>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normAutofit/>
          </a:bodyPr>
          <a:lstStyle/>
          <a:p>
            <a:pPr>
              <a:defRPr/>
            </a:pPr>
            <a:r>
              <a:rPr lang="en-US" sz="3600" b="1" dirty="0">
                <a:solidFill>
                  <a:srgbClr val="007FA3"/>
                </a:solidFill>
                <a:latin typeface="Times New Roman"/>
                <a:ea typeface="Times New Roman"/>
                <a:cs typeface="Times New Roman"/>
              </a:rPr>
              <a:t>Special Cases?</a:t>
            </a:r>
            <a:endParaRPr lang="en-US" sz="3600" b="1" dirty="0">
              <a:solidFill>
                <a:srgbClr val="007FA3"/>
              </a:solidFill>
              <a:latin typeface="Times New Roman"/>
              <a:ea typeface="Times New Roman"/>
              <a:cs typeface="Times New Roman"/>
              <a:sym typeface="Times New Roman"/>
            </a:endParaRPr>
          </a:p>
        </p:txBody>
      </p:sp>
      <p:sp>
        <p:nvSpPr>
          <p:cNvPr id="2" name="Rectangle 3"/>
          <p:cNvSpPr>
            <a:spLocks noGrp="1" noChangeArrowheads="1"/>
          </p:cNvSpPr>
          <p:nvPr>
            <p:ph idx="1"/>
          </p:nvPr>
        </p:nvSpPr>
        <p:spPr>
          <a:xfrm>
            <a:off x="609600" y="1600200"/>
            <a:ext cx="10972800" cy="2819400"/>
          </a:xfrm>
        </p:spPr>
        <p:txBody>
          <a:bodyPr/>
          <a:lstStyle/>
          <a:p>
            <a:r>
              <a:rPr lang="en-US" altLang="en-US" dirty="0"/>
              <a:t>What about inserting a node at the end of a linked list? </a:t>
            </a:r>
          </a:p>
          <a:p>
            <a:r>
              <a:rPr lang="en-US" altLang="en-US" dirty="0"/>
              <a:t>Is that a special case?</a:t>
            </a:r>
          </a:p>
        </p:txBody>
      </p:sp>
      <p:pic>
        <p:nvPicPr>
          <p:cNvPr id="3" name="Picture 2"/>
          <p:cNvPicPr>
            <a:picLocks noChangeAspect="1"/>
          </p:cNvPicPr>
          <p:nvPr/>
        </p:nvPicPr>
        <p:blipFill>
          <a:blip r:embed="rId3"/>
          <a:stretch>
            <a:fillRect/>
          </a:stretch>
        </p:blipFill>
        <p:spPr>
          <a:xfrm>
            <a:off x="609600" y="2657229"/>
            <a:ext cx="9526329" cy="3524742"/>
          </a:xfrm>
          <a:prstGeom prst="rect">
            <a:avLst/>
          </a:prstGeom>
        </p:spPr>
      </p:pic>
      <p:sp>
        <p:nvSpPr>
          <p:cNvPr id="6" name="TextBox 5"/>
          <p:cNvSpPr txBox="1"/>
          <p:nvPr/>
        </p:nvSpPr>
        <p:spPr>
          <a:xfrm>
            <a:off x="9144000" y="3914863"/>
            <a:ext cx="2819400" cy="646331"/>
          </a:xfrm>
          <a:prstGeom prst="rect">
            <a:avLst/>
          </a:prstGeom>
          <a:noFill/>
        </p:spPr>
        <p:txBody>
          <a:bodyPr wrap="square" rtlCol="0">
            <a:spAutoFit/>
          </a:bodyPr>
          <a:lstStyle/>
          <a:p>
            <a:pPr marL="342900" indent="-342900">
              <a:buFont typeface="+mj-lt"/>
              <a:buAutoNum type="arabicPeriod"/>
            </a:pPr>
            <a:r>
              <a:rPr lang="en-US" dirty="0"/>
              <a:t>Create a new node with the data you want</a:t>
            </a:r>
          </a:p>
        </p:txBody>
      </p:sp>
    </p:spTree>
    <p:extLst>
      <p:ext uri="{BB962C8B-B14F-4D97-AF65-F5344CB8AC3E}">
        <p14:creationId xmlns:p14="http://schemas.microsoft.com/office/powerpoint/2010/main" val="295120439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normAutofit/>
          </a:bodyPr>
          <a:lstStyle/>
          <a:p>
            <a:pPr>
              <a:defRPr/>
            </a:pPr>
            <a:r>
              <a:rPr lang="en-US" sz="3600" b="1" dirty="0">
                <a:solidFill>
                  <a:srgbClr val="007FA3"/>
                </a:solidFill>
                <a:latin typeface="Times New Roman"/>
                <a:ea typeface="Times New Roman"/>
                <a:cs typeface="Times New Roman"/>
              </a:rPr>
              <a:t>Special Cases?  (2)</a:t>
            </a:r>
            <a:endParaRPr lang="en-US" sz="3600" b="1" dirty="0">
              <a:solidFill>
                <a:srgbClr val="007FA3"/>
              </a:solidFill>
              <a:latin typeface="Times New Roman"/>
              <a:ea typeface="Times New Roman"/>
              <a:cs typeface="Times New Roman"/>
              <a:sym typeface="Times New Roman"/>
            </a:endParaRPr>
          </a:p>
        </p:txBody>
      </p:sp>
      <p:sp>
        <p:nvSpPr>
          <p:cNvPr id="2" name="Rectangle 3"/>
          <p:cNvSpPr>
            <a:spLocks noGrp="1" noChangeArrowheads="1"/>
          </p:cNvSpPr>
          <p:nvPr>
            <p:ph idx="1"/>
          </p:nvPr>
        </p:nvSpPr>
        <p:spPr>
          <a:xfrm>
            <a:off x="609600" y="1600200"/>
            <a:ext cx="10972800" cy="2819400"/>
          </a:xfrm>
        </p:spPr>
        <p:txBody>
          <a:bodyPr/>
          <a:lstStyle/>
          <a:p>
            <a:r>
              <a:rPr lang="en-US" altLang="en-US" dirty="0"/>
              <a:t>What about inserting a node at the end of a linked list? </a:t>
            </a:r>
          </a:p>
          <a:p>
            <a:r>
              <a:rPr lang="en-US" altLang="en-US" dirty="0"/>
              <a:t>Is that a special case?</a:t>
            </a:r>
          </a:p>
        </p:txBody>
      </p:sp>
      <p:pic>
        <p:nvPicPr>
          <p:cNvPr id="3" name="Picture 2"/>
          <p:cNvPicPr>
            <a:picLocks noChangeAspect="1"/>
          </p:cNvPicPr>
          <p:nvPr/>
        </p:nvPicPr>
        <p:blipFill>
          <a:blip r:embed="rId3"/>
          <a:stretch>
            <a:fillRect/>
          </a:stretch>
        </p:blipFill>
        <p:spPr>
          <a:xfrm>
            <a:off x="572729" y="2657229"/>
            <a:ext cx="9526329" cy="3524742"/>
          </a:xfrm>
          <a:prstGeom prst="rect">
            <a:avLst/>
          </a:prstGeom>
        </p:spPr>
      </p:pic>
      <p:sp>
        <p:nvSpPr>
          <p:cNvPr id="6" name="TextBox 5"/>
          <p:cNvSpPr txBox="1"/>
          <p:nvPr/>
        </p:nvSpPr>
        <p:spPr>
          <a:xfrm>
            <a:off x="9144000" y="3914863"/>
            <a:ext cx="2819400" cy="646331"/>
          </a:xfrm>
          <a:prstGeom prst="rect">
            <a:avLst/>
          </a:prstGeom>
          <a:noFill/>
        </p:spPr>
        <p:txBody>
          <a:bodyPr wrap="square" rtlCol="0">
            <a:spAutoFit/>
          </a:bodyPr>
          <a:lstStyle/>
          <a:p>
            <a:pPr marL="342900" indent="-342900">
              <a:buFont typeface="+mj-lt"/>
              <a:buAutoNum type="arabicPeriod"/>
            </a:pPr>
            <a:r>
              <a:rPr lang="en-US" dirty="0"/>
              <a:t>Create a new node with the data you want</a:t>
            </a:r>
          </a:p>
        </p:txBody>
      </p:sp>
      <p:sp>
        <p:nvSpPr>
          <p:cNvPr id="7" name="Freeform 6"/>
          <p:cNvSpPr/>
          <p:nvPr/>
        </p:nvSpPr>
        <p:spPr>
          <a:xfrm>
            <a:off x="7068457" y="2278217"/>
            <a:ext cx="1843314" cy="885897"/>
          </a:xfrm>
          <a:custGeom>
            <a:avLst/>
            <a:gdLst>
              <a:gd name="connsiteX0" fmla="*/ 1843314 w 1843314"/>
              <a:gd name="connsiteY0" fmla="*/ 885897 h 885897"/>
              <a:gd name="connsiteX1" fmla="*/ 1291772 w 1843314"/>
              <a:gd name="connsiteY1" fmla="*/ 526 h 885897"/>
              <a:gd name="connsiteX2" fmla="*/ 0 w 1843314"/>
              <a:gd name="connsiteY2" fmla="*/ 755269 h 885897"/>
            </a:gdLst>
            <a:ahLst/>
            <a:cxnLst>
              <a:cxn ang="0">
                <a:pos x="connsiteX0" y="connsiteY0"/>
              </a:cxn>
              <a:cxn ang="0">
                <a:pos x="connsiteX1" y="connsiteY1"/>
              </a:cxn>
              <a:cxn ang="0">
                <a:pos x="connsiteX2" y="connsiteY2"/>
              </a:cxn>
            </a:cxnLst>
            <a:rect l="l" t="t" r="r" b="b"/>
            <a:pathLst>
              <a:path w="1843314" h="885897">
                <a:moveTo>
                  <a:pt x="1843314" y="885897"/>
                </a:moveTo>
                <a:cubicBezTo>
                  <a:pt x="1721152" y="454097"/>
                  <a:pt x="1598991" y="22297"/>
                  <a:pt x="1291772" y="526"/>
                </a:cubicBezTo>
                <a:cubicBezTo>
                  <a:pt x="984553" y="-21245"/>
                  <a:pt x="198362" y="639155"/>
                  <a:pt x="0" y="755269"/>
                </a:cubicBezTo>
              </a:path>
            </a:pathLst>
          </a:cu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8839200" y="2925763"/>
            <a:ext cx="72571" cy="344714"/>
          </a:xfrm>
          <a:prstGeom prst="straightConnector1">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144001" y="4561194"/>
            <a:ext cx="3048000" cy="1200329"/>
          </a:xfrm>
          <a:prstGeom prst="rect">
            <a:avLst/>
          </a:prstGeom>
          <a:noFill/>
        </p:spPr>
        <p:txBody>
          <a:bodyPr wrap="square" rtlCol="0">
            <a:spAutoFit/>
          </a:bodyPr>
          <a:lstStyle/>
          <a:p>
            <a:r>
              <a:rPr lang="en-US" dirty="0"/>
              <a:t> 2.  Link the new node to the </a:t>
            </a:r>
            <a:br>
              <a:rPr lang="en-US" dirty="0"/>
            </a:br>
            <a:r>
              <a:rPr lang="en-US" dirty="0"/>
              <a:t>      rest of the list (which is </a:t>
            </a:r>
            <a:br>
              <a:rPr lang="en-US" dirty="0"/>
            </a:br>
            <a:r>
              <a:rPr lang="en-US" dirty="0"/>
              <a:t>      empty.</a:t>
            </a:r>
          </a:p>
          <a:p>
            <a:endParaRPr lang="en-US" dirty="0"/>
          </a:p>
        </p:txBody>
      </p:sp>
    </p:spTree>
    <p:extLst>
      <p:ext uri="{BB962C8B-B14F-4D97-AF65-F5344CB8AC3E}">
        <p14:creationId xmlns:p14="http://schemas.microsoft.com/office/powerpoint/2010/main" val="352228271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31371" y="2925763"/>
            <a:ext cx="9526329" cy="3524742"/>
          </a:xfrm>
          <a:prstGeom prst="rect">
            <a:avLst/>
          </a:prstGeom>
        </p:spPr>
      </p:pic>
      <p:sp>
        <p:nvSpPr>
          <p:cNvPr id="7171" name="Rectangle 2"/>
          <p:cNvSpPr>
            <a:spLocks noGrp="1" noChangeArrowheads="1"/>
          </p:cNvSpPr>
          <p:nvPr>
            <p:ph type="title"/>
          </p:nvPr>
        </p:nvSpPr>
        <p:spPr/>
        <p:txBody>
          <a:bodyPr>
            <a:normAutofit/>
          </a:bodyPr>
          <a:lstStyle/>
          <a:p>
            <a:pPr>
              <a:defRPr/>
            </a:pPr>
            <a:r>
              <a:rPr lang="en-US" sz="3600" b="1" dirty="0">
                <a:solidFill>
                  <a:srgbClr val="007FA3"/>
                </a:solidFill>
                <a:latin typeface="Times New Roman"/>
                <a:ea typeface="Times New Roman"/>
                <a:cs typeface="Times New Roman"/>
              </a:rPr>
              <a:t>Special Cases? (3)</a:t>
            </a:r>
            <a:endParaRPr lang="en-US" sz="3600" b="1" dirty="0">
              <a:solidFill>
                <a:srgbClr val="007FA3"/>
              </a:solidFill>
              <a:latin typeface="Times New Roman"/>
              <a:ea typeface="Times New Roman"/>
              <a:cs typeface="Times New Roman"/>
              <a:sym typeface="Times New Roman"/>
            </a:endParaRPr>
          </a:p>
        </p:txBody>
      </p:sp>
      <p:sp>
        <p:nvSpPr>
          <p:cNvPr id="2" name="Rectangle 3"/>
          <p:cNvSpPr>
            <a:spLocks noGrp="1" noChangeArrowheads="1"/>
          </p:cNvSpPr>
          <p:nvPr>
            <p:ph idx="1"/>
          </p:nvPr>
        </p:nvSpPr>
        <p:spPr>
          <a:xfrm>
            <a:off x="609600" y="1600200"/>
            <a:ext cx="10972800" cy="2819400"/>
          </a:xfrm>
        </p:spPr>
        <p:txBody>
          <a:bodyPr/>
          <a:lstStyle/>
          <a:p>
            <a:r>
              <a:rPr lang="en-US" altLang="en-US" dirty="0"/>
              <a:t>What about inserting a node at the end of a linked list? </a:t>
            </a:r>
          </a:p>
          <a:p>
            <a:r>
              <a:rPr lang="en-US" altLang="en-US" dirty="0"/>
              <a:t>Is that a special case?</a:t>
            </a:r>
          </a:p>
        </p:txBody>
      </p:sp>
      <p:sp>
        <p:nvSpPr>
          <p:cNvPr id="8" name="TextBox 7"/>
          <p:cNvSpPr txBox="1"/>
          <p:nvPr/>
        </p:nvSpPr>
        <p:spPr>
          <a:xfrm>
            <a:off x="9144000" y="3914863"/>
            <a:ext cx="2819400" cy="1200329"/>
          </a:xfrm>
          <a:prstGeom prst="rect">
            <a:avLst/>
          </a:prstGeom>
          <a:noFill/>
        </p:spPr>
        <p:txBody>
          <a:bodyPr wrap="square" rtlCol="0">
            <a:spAutoFit/>
          </a:bodyPr>
          <a:lstStyle/>
          <a:p>
            <a:pPr marL="342900" indent="-342900">
              <a:buFont typeface="+mj-lt"/>
              <a:buAutoNum type="arabicPeriod"/>
            </a:pPr>
            <a:r>
              <a:rPr lang="en-US" dirty="0"/>
              <a:t>Create a new node with the data you want</a:t>
            </a:r>
          </a:p>
          <a:p>
            <a:pPr marL="342900" indent="-342900">
              <a:buFont typeface="+mj-lt"/>
              <a:buAutoNum type="arabicPeriod"/>
            </a:pPr>
            <a:r>
              <a:rPr lang="en-US" dirty="0"/>
              <a:t>Link the new node to the rest of the list</a:t>
            </a:r>
          </a:p>
        </p:txBody>
      </p:sp>
      <p:cxnSp>
        <p:nvCxnSpPr>
          <p:cNvPr id="9" name="Straight Arrow Connector 8"/>
          <p:cNvCxnSpPr/>
          <p:nvPr/>
        </p:nvCxnSpPr>
        <p:spPr>
          <a:xfrm flipH="1" flipV="1">
            <a:off x="7239000" y="3581400"/>
            <a:ext cx="1066800" cy="1143000"/>
          </a:xfrm>
          <a:prstGeom prst="straightConnector1">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36712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98714" y="3333258"/>
            <a:ext cx="9526329" cy="3524742"/>
          </a:xfrm>
          <a:prstGeom prst="rect">
            <a:avLst/>
          </a:prstGeom>
        </p:spPr>
      </p:pic>
      <p:sp>
        <p:nvSpPr>
          <p:cNvPr id="7171" name="Rectangle 2"/>
          <p:cNvSpPr>
            <a:spLocks noGrp="1" noChangeArrowheads="1"/>
          </p:cNvSpPr>
          <p:nvPr>
            <p:ph type="title"/>
          </p:nvPr>
        </p:nvSpPr>
        <p:spPr/>
        <p:txBody>
          <a:bodyPr>
            <a:normAutofit/>
          </a:bodyPr>
          <a:lstStyle/>
          <a:p>
            <a:pPr>
              <a:defRPr/>
            </a:pPr>
            <a:r>
              <a:rPr lang="en-US" sz="3600" b="1" dirty="0">
                <a:solidFill>
                  <a:srgbClr val="007FA3"/>
                </a:solidFill>
                <a:latin typeface="Times New Roman"/>
                <a:ea typeface="Times New Roman"/>
                <a:cs typeface="Times New Roman"/>
              </a:rPr>
              <a:t>Special Cases? (4)</a:t>
            </a:r>
            <a:endParaRPr lang="en-US" sz="3600" b="1" dirty="0">
              <a:solidFill>
                <a:srgbClr val="007FA3"/>
              </a:solidFill>
              <a:latin typeface="Times New Roman"/>
              <a:ea typeface="Times New Roman"/>
              <a:cs typeface="Times New Roman"/>
              <a:sym typeface="Times New Roman"/>
            </a:endParaRPr>
          </a:p>
        </p:txBody>
      </p:sp>
      <p:sp>
        <p:nvSpPr>
          <p:cNvPr id="2" name="Rectangle 3"/>
          <p:cNvSpPr>
            <a:spLocks noGrp="1" noChangeArrowheads="1"/>
          </p:cNvSpPr>
          <p:nvPr>
            <p:ph idx="1"/>
          </p:nvPr>
        </p:nvSpPr>
        <p:spPr>
          <a:xfrm>
            <a:off x="609600" y="1600200"/>
            <a:ext cx="10972800" cy="2819400"/>
          </a:xfrm>
        </p:spPr>
        <p:txBody>
          <a:bodyPr/>
          <a:lstStyle/>
          <a:p>
            <a:r>
              <a:rPr lang="en-US" altLang="en-US" dirty="0"/>
              <a:t>What about inserting a node at the end of a linked list? </a:t>
            </a:r>
          </a:p>
          <a:p>
            <a:r>
              <a:rPr lang="en-US" altLang="en-US" dirty="0"/>
              <a:t>Is that a special case?</a:t>
            </a:r>
          </a:p>
        </p:txBody>
      </p:sp>
      <p:sp>
        <p:nvSpPr>
          <p:cNvPr id="5" name="TextBox 4"/>
          <p:cNvSpPr txBox="1"/>
          <p:nvPr/>
        </p:nvSpPr>
        <p:spPr>
          <a:xfrm>
            <a:off x="8991600" y="4572000"/>
            <a:ext cx="2819400" cy="1754326"/>
          </a:xfrm>
          <a:prstGeom prst="rect">
            <a:avLst/>
          </a:prstGeom>
          <a:noFill/>
        </p:spPr>
        <p:txBody>
          <a:bodyPr wrap="square" rtlCol="0">
            <a:spAutoFit/>
          </a:bodyPr>
          <a:lstStyle/>
          <a:p>
            <a:pPr marL="342900" indent="-342900">
              <a:buFont typeface="+mj-lt"/>
              <a:buAutoNum type="arabicPeriod"/>
            </a:pPr>
            <a:r>
              <a:rPr lang="en-US" dirty="0"/>
              <a:t>Create a new node with the data you want</a:t>
            </a:r>
          </a:p>
          <a:p>
            <a:pPr marL="342900" indent="-342900">
              <a:buFont typeface="+mj-lt"/>
              <a:buAutoNum type="arabicPeriod"/>
            </a:pPr>
            <a:r>
              <a:rPr lang="en-US" dirty="0"/>
              <a:t>Link the new node to the rest of the list</a:t>
            </a:r>
          </a:p>
          <a:p>
            <a:pPr marL="342900" indent="-342900">
              <a:buFont typeface="+mj-lt"/>
              <a:buAutoNum type="arabicPeriod"/>
            </a:pPr>
            <a:r>
              <a:rPr lang="en-US" dirty="0"/>
              <a:t>Link the previous node to the new node</a:t>
            </a:r>
          </a:p>
        </p:txBody>
      </p:sp>
      <p:graphicFrame>
        <p:nvGraphicFramePr>
          <p:cNvPr id="7" name="Diagram 6"/>
          <p:cNvGraphicFramePr/>
          <p:nvPr/>
        </p:nvGraphicFramePr>
        <p:xfrm>
          <a:off x="4381500" y="2127306"/>
          <a:ext cx="3429000" cy="107721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8878863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normAutofit/>
          </a:bodyPr>
          <a:lstStyle/>
          <a:p>
            <a:pPr>
              <a:defRPr/>
            </a:pPr>
            <a:r>
              <a:rPr lang="en-US" sz="3600" b="1" dirty="0">
                <a:solidFill>
                  <a:srgbClr val="007FA3"/>
                </a:solidFill>
                <a:latin typeface="Times New Roman"/>
                <a:ea typeface="Times New Roman"/>
                <a:cs typeface="Times New Roman"/>
              </a:rPr>
              <a:t>Special Cases? (5)</a:t>
            </a:r>
            <a:endParaRPr lang="en-US" sz="3600" b="1" dirty="0">
              <a:solidFill>
                <a:srgbClr val="007FA3"/>
              </a:solidFill>
              <a:latin typeface="Times New Roman"/>
              <a:ea typeface="Times New Roman"/>
              <a:cs typeface="Times New Roman"/>
              <a:sym typeface="Times New Roman"/>
            </a:endParaRPr>
          </a:p>
        </p:txBody>
      </p:sp>
      <p:sp>
        <p:nvSpPr>
          <p:cNvPr id="2" name="Rectangle 3"/>
          <p:cNvSpPr>
            <a:spLocks noGrp="1" noChangeArrowheads="1"/>
          </p:cNvSpPr>
          <p:nvPr>
            <p:ph idx="1"/>
          </p:nvPr>
        </p:nvSpPr>
        <p:spPr>
          <a:xfrm>
            <a:off x="609600" y="1600200"/>
            <a:ext cx="10972800" cy="2819400"/>
          </a:xfrm>
        </p:spPr>
        <p:txBody>
          <a:bodyPr/>
          <a:lstStyle/>
          <a:p>
            <a:r>
              <a:rPr lang="en-US" altLang="en-US" dirty="0"/>
              <a:t>What about inserting a node at the beginning of a linked list? </a:t>
            </a:r>
          </a:p>
          <a:p>
            <a:r>
              <a:rPr lang="en-US" altLang="en-US" dirty="0"/>
              <a:t>Is that a special case?</a:t>
            </a:r>
          </a:p>
        </p:txBody>
      </p:sp>
      <p:pic>
        <p:nvPicPr>
          <p:cNvPr id="6" name="Picture 5"/>
          <p:cNvPicPr>
            <a:picLocks noChangeAspect="1"/>
          </p:cNvPicPr>
          <p:nvPr/>
        </p:nvPicPr>
        <p:blipFill>
          <a:blip r:embed="rId3"/>
          <a:stretch>
            <a:fillRect/>
          </a:stretch>
        </p:blipFill>
        <p:spPr>
          <a:xfrm>
            <a:off x="609600" y="2925763"/>
            <a:ext cx="9526329" cy="3524742"/>
          </a:xfrm>
          <a:prstGeom prst="rect">
            <a:avLst/>
          </a:prstGeom>
        </p:spPr>
      </p:pic>
      <p:cxnSp>
        <p:nvCxnSpPr>
          <p:cNvPr id="9" name="Straight Arrow Connector 8"/>
          <p:cNvCxnSpPr/>
          <p:nvPr/>
        </p:nvCxnSpPr>
        <p:spPr>
          <a:xfrm flipH="1">
            <a:off x="2743200" y="3581400"/>
            <a:ext cx="152400" cy="990600"/>
          </a:xfrm>
          <a:prstGeom prst="straightConnector1">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848600" y="4248834"/>
            <a:ext cx="3505200" cy="646331"/>
          </a:xfrm>
          <a:prstGeom prst="rect">
            <a:avLst/>
          </a:prstGeom>
          <a:noFill/>
        </p:spPr>
        <p:txBody>
          <a:bodyPr wrap="square" rtlCol="0">
            <a:spAutoFit/>
          </a:bodyPr>
          <a:lstStyle/>
          <a:p>
            <a:pPr marL="342900" indent="-342900">
              <a:buFont typeface="+mj-lt"/>
              <a:buAutoNum type="arabicPeriod"/>
            </a:pPr>
            <a:r>
              <a:rPr lang="en-US" dirty="0"/>
              <a:t>Copy the head pointer into the next field of the new node</a:t>
            </a:r>
          </a:p>
        </p:txBody>
      </p:sp>
    </p:spTree>
    <p:extLst>
      <p:ext uri="{BB962C8B-B14F-4D97-AF65-F5344CB8AC3E}">
        <p14:creationId xmlns:p14="http://schemas.microsoft.com/office/powerpoint/2010/main" val="235747198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41357" y="2657229"/>
            <a:ext cx="9526329" cy="3524742"/>
          </a:xfrm>
          <a:prstGeom prst="rect">
            <a:avLst/>
          </a:prstGeom>
        </p:spPr>
      </p:pic>
      <p:sp>
        <p:nvSpPr>
          <p:cNvPr id="7171" name="Rectangle 2"/>
          <p:cNvSpPr>
            <a:spLocks noGrp="1" noChangeArrowheads="1"/>
          </p:cNvSpPr>
          <p:nvPr>
            <p:ph type="title"/>
          </p:nvPr>
        </p:nvSpPr>
        <p:spPr/>
        <p:txBody>
          <a:bodyPr>
            <a:normAutofit/>
          </a:bodyPr>
          <a:lstStyle/>
          <a:p>
            <a:pPr>
              <a:defRPr/>
            </a:pPr>
            <a:r>
              <a:rPr lang="en-US" sz="3600" b="1" dirty="0">
                <a:solidFill>
                  <a:srgbClr val="007FA3"/>
                </a:solidFill>
                <a:latin typeface="Times New Roman"/>
                <a:ea typeface="Times New Roman"/>
                <a:cs typeface="Times New Roman"/>
              </a:rPr>
              <a:t>Special Cases? (6)</a:t>
            </a:r>
            <a:endParaRPr lang="en-US" sz="3600" b="1" dirty="0">
              <a:solidFill>
                <a:srgbClr val="007FA3"/>
              </a:solidFill>
              <a:latin typeface="Times New Roman"/>
              <a:ea typeface="Times New Roman"/>
              <a:cs typeface="Times New Roman"/>
              <a:sym typeface="Times New Roman"/>
            </a:endParaRPr>
          </a:p>
        </p:txBody>
      </p:sp>
      <p:sp>
        <p:nvSpPr>
          <p:cNvPr id="2" name="Rectangle 3"/>
          <p:cNvSpPr>
            <a:spLocks noGrp="1" noChangeArrowheads="1"/>
          </p:cNvSpPr>
          <p:nvPr>
            <p:ph idx="1"/>
          </p:nvPr>
        </p:nvSpPr>
        <p:spPr>
          <a:xfrm>
            <a:off x="609600" y="1600200"/>
            <a:ext cx="10972800" cy="2819400"/>
          </a:xfrm>
        </p:spPr>
        <p:txBody>
          <a:bodyPr/>
          <a:lstStyle/>
          <a:p>
            <a:r>
              <a:rPr lang="en-US" altLang="en-US" dirty="0"/>
              <a:t>What about inserting a node at the beginning of a linked list? </a:t>
            </a:r>
          </a:p>
          <a:p>
            <a:r>
              <a:rPr lang="en-US" altLang="en-US" dirty="0"/>
              <a:t>Is that a special case?</a:t>
            </a:r>
          </a:p>
        </p:txBody>
      </p:sp>
      <p:sp>
        <p:nvSpPr>
          <p:cNvPr id="10" name="TextBox 9"/>
          <p:cNvSpPr txBox="1"/>
          <p:nvPr/>
        </p:nvSpPr>
        <p:spPr>
          <a:xfrm>
            <a:off x="8383329" y="3886200"/>
            <a:ext cx="3505200" cy="646331"/>
          </a:xfrm>
          <a:prstGeom prst="rect">
            <a:avLst/>
          </a:prstGeom>
          <a:noFill/>
        </p:spPr>
        <p:txBody>
          <a:bodyPr wrap="square" rtlCol="0">
            <a:spAutoFit/>
          </a:bodyPr>
          <a:lstStyle/>
          <a:p>
            <a:pPr marL="342900" indent="-342900">
              <a:buFont typeface="+mj-lt"/>
              <a:buAutoNum type="arabicPeriod"/>
            </a:pPr>
            <a:r>
              <a:rPr lang="en-US" dirty="0"/>
              <a:t>Copy the head pointer into the next field of the new node</a:t>
            </a:r>
          </a:p>
        </p:txBody>
      </p:sp>
      <p:sp>
        <p:nvSpPr>
          <p:cNvPr id="8" name="TextBox 7"/>
          <p:cNvSpPr txBox="1"/>
          <p:nvPr/>
        </p:nvSpPr>
        <p:spPr>
          <a:xfrm>
            <a:off x="8383328" y="4532531"/>
            <a:ext cx="3808671" cy="369332"/>
          </a:xfrm>
          <a:prstGeom prst="rect">
            <a:avLst/>
          </a:prstGeom>
          <a:noFill/>
        </p:spPr>
        <p:txBody>
          <a:bodyPr wrap="square" rtlCol="0">
            <a:spAutoFit/>
          </a:bodyPr>
          <a:lstStyle/>
          <a:p>
            <a:r>
              <a:rPr lang="en-US" dirty="0"/>
              <a:t> 2.  Copy </a:t>
            </a:r>
            <a:r>
              <a:rPr lang="en-US" dirty="0" err="1"/>
              <a:t>newNode</a:t>
            </a:r>
            <a:r>
              <a:rPr lang="en-US" dirty="0"/>
              <a:t> into the  </a:t>
            </a:r>
            <a:r>
              <a:rPr lang="en-US" dirty="0" err="1"/>
              <a:t>headPtr</a:t>
            </a:r>
            <a:endParaRPr lang="en-US" dirty="0"/>
          </a:p>
        </p:txBody>
      </p:sp>
      <p:cxnSp>
        <p:nvCxnSpPr>
          <p:cNvPr id="11" name="Straight Arrow Connector 10"/>
          <p:cNvCxnSpPr/>
          <p:nvPr/>
        </p:nvCxnSpPr>
        <p:spPr>
          <a:xfrm flipV="1">
            <a:off x="2307771" y="3381829"/>
            <a:ext cx="284645"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2" name="Freeform 11"/>
          <p:cNvSpPr/>
          <p:nvPr/>
        </p:nvSpPr>
        <p:spPr>
          <a:xfrm>
            <a:off x="894245" y="3381829"/>
            <a:ext cx="1413526" cy="2148114"/>
          </a:xfrm>
          <a:custGeom>
            <a:avLst/>
            <a:gdLst>
              <a:gd name="connsiteX0" fmla="*/ 1413526 w 1413526"/>
              <a:gd name="connsiteY0" fmla="*/ 0 h 2148114"/>
              <a:gd name="connsiteX1" fmla="*/ 5641 w 1413526"/>
              <a:gd name="connsiteY1" fmla="*/ 551542 h 2148114"/>
              <a:gd name="connsiteX2" fmla="*/ 920041 w 1413526"/>
              <a:gd name="connsiteY2" fmla="*/ 2148114 h 2148114"/>
            </a:gdLst>
            <a:ahLst/>
            <a:cxnLst>
              <a:cxn ang="0">
                <a:pos x="connsiteX0" y="connsiteY0"/>
              </a:cxn>
              <a:cxn ang="0">
                <a:pos x="connsiteX1" y="connsiteY1"/>
              </a:cxn>
              <a:cxn ang="0">
                <a:pos x="connsiteX2" y="connsiteY2"/>
              </a:cxn>
            </a:cxnLst>
            <a:rect l="l" t="t" r="r" b="b"/>
            <a:pathLst>
              <a:path w="1413526" h="2148114">
                <a:moveTo>
                  <a:pt x="1413526" y="0"/>
                </a:moveTo>
                <a:cubicBezTo>
                  <a:pt x="750707" y="96761"/>
                  <a:pt x="87888" y="193523"/>
                  <a:pt x="5641" y="551542"/>
                </a:cubicBezTo>
                <a:cubicBezTo>
                  <a:pt x="-76606" y="909561"/>
                  <a:pt x="765222" y="1894114"/>
                  <a:pt x="920041" y="2148114"/>
                </a:cubicBezTo>
              </a:path>
            </a:pathLst>
          </a:cu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4341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500" fill="hold"/>
                                        <p:tgtEl>
                                          <p:spTgt spid="12"/>
                                        </p:tgtEl>
                                        <p:attrNameLst>
                                          <p:attrName>ppt_w</p:attrName>
                                        </p:attrNameLst>
                                      </p:cBhvr>
                                      <p:tavLst>
                                        <p:tav tm="0">
                                          <p:val>
                                            <p:fltVal val="0"/>
                                          </p:val>
                                        </p:tav>
                                        <p:tav tm="100000">
                                          <p:val>
                                            <p:strVal val="#ppt_w"/>
                                          </p:val>
                                        </p:tav>
                                      </p:tavLst>
                                    </p:anim>
                                    <p:anim calcmode="lin" valueType="num">
                                      <p:cBhvr>
                                        <p:cTn id="19" dur="500" fill="hold"/>
                                        <p:tgtEl>
                                          <p:spTgt spid="12"/>
                                        </p:tgtEl>
                                        <p:attrNameLst>
                                          <p:attrName>ppt_h</p:attrName>
                                        </p:attrNameLst>
                                      </p:cBhvr>
                                      <p:tavLst>
                                        <p:tav tm="0">
                                          <p:val>
                                            <p:fltVal val="0"/>
                                          </p:val>
                                        </p:tav>
                                        <p:tav tm="100000">
                                          <p:val>
                                            <p:strVal val="#ppt_h"/>
                                          </p:val>
                                        </p:tav>
                                      </p:tavLst>
                                    </p:anim>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32500" y="3139492"/>
            <a:ext cx="9526329" cy="3524742"/>
          </a:xfrm>
          <a:prstGeom prst="rect">
            <a:avLst/>
          </a:prstGeom>
        </p:spPr>
      </p:pic>
      <p:sp>
        <p:nvSpPr>
          <p:cNvPr id="7171" name="Rectangle 2"/>
          <p:cNvSpPr>
            <a:spLocks noGrp="1" noChangeArrowheads="1"/>
          </p:cNvSpPr>
          <p:nvPr>
            <p:ph type="title"/>
          </p:nvPr>
        </p:nvSpPr>
        <p:spPr/>
        <p:txBody>
          <a:bodyPr>
            <a:normAutofit/>
          </a:bodyPr>
          <a:lstStyle/>
          <a:p>
            <a:pPr>
              <a:defRPr/>
            </a:pPr>
            <a:r>
              <a:rPr lang="en-US" sz="3600" b="1" dirty="0">
                <a:solidFill>
                  <a:srgbClr val="007FA3"/>
                </a:solidFill>
                <a:latin typeface="Times New Roman"/>
                <a:ea typeface="Times New Roman"/>
                <a:cs typeface="Times New Roman"/>
              </a:rPr>
              <a:t>Special Cases? (7)</a:t>
            </a:r>
            <a:endParaRPr lang="en-US" sz="3600" b="1" dirty="0">
              <a:solidFill>
                <a:srgbClr val="007FA3"/>
              </a:solidFill>
              <a:latin typeface="Times New Roman"/>
              <a:ea typeface="Times New Roman"/>
              <a:cs typeface="Times New Roman"/>
              <a:sym typeface="Times New Roman"/>
            </a:endParaRPr>
          </a:p>
        </p:txBody>
      </p:sp>
      <p:sp>
        <p:nvSpPr>
          <p:cNvPr id="2" name="Rectangle 3"/>
          <p:cNvSpPr>
            <a:spLocks noGrp="1" noChangeArrowheads="1"/>
          </p:cNvSpPr>
          <p:nvPr>
            <p:ph idx="1"/>
          </p:nvPr>
        </p:nvSpPr>
        <p:spPr>
          <a:xfrm>
            <a:off x="609600" y="1600200"/>
            <a:ext cx="10972800" cy="2819400"/>
          </a:xfrm>
        </p:spPr>
        <p:txBody>
          <a:bodyPr/>
          <a:lstStyle/>
          <a:p>
            <a:r>
              <a:rPr lang="en-US" altLang="en-US" dirty="0"/>
              <a:t>What about inserting a node at the beginning of a linked list? </a:t>
            </a:r>
          </a:p>
          <a:p>
            <a:r>
              <a:rPr lang="en-US" altLang="en-US" dirty="0"/>
              <a:t>Is that a special case?</a:t>
            </a:r>
          </a:p>
        </p:txBody>
      </p:sp>
      <p:sp>
        <p:nvSpPr>
          <p:cNvPr id="10" name="TextBox 9"/>
          <p:cNvSpPr txBox="1"/>
          <p:nvPr/>
        </p:nvSpPr>
        <p:spPr>
          <a:xfrm>
            <a:off x="8383329" y="3886200"/>
            <a:ext cx="3505200" cy="646331"/>
          </a:xfrm>
          <a:prstGeom prst="rect">
            <a:avLst/>
          </a:prstGeom>
          <a:noFill/>
        </p:spPr>
        <p:txBody>
          <a:bodyPr wrap="square" rtlCol="0">
            <a:spAutoFit/>
          </a:bodyPr>
          <a:lstStyle/>
          <a:p>
            <a:pPr marL="342900" indent="-342900">
              <a:buFont typeface="+mj-lt"/>
              <a:buAutoNum type="arabicPeriod"/>
            </a:pPr>
            <a:r>
              <a:rPr lang="en-US" dirty="0"/>
              <a:t>Copy the head pointer into the next field of the new node</a:t>
            </a:r>
          </a:p>
        </p:txBody>
      </p:sp>
      <p:sp>
        <p:nvSpPr>
          <p:cNvPr id="8" name="TextBox 7"/>
          <p:cNvSpPr txBox="1"/>
          <p:nvPr/>
        </p:nvSpPr>
        <p:spPr>
          <a:xfrm>
            <a:off x="8383328" y="4532531"/>
            <a:ext cx="3808671" cy="369332"/>
          </a:xfrm>
          <a:prstGeom prst="rect">
            <a:avLst/>
          </a:prstGeom>
          <a:noFill/>
        </p:spPr>
        <p:txBody>
          <a:bodyPr wrap="square" rtlCol="0">
            <a:spAutoFit/>
          </a:bodyPr>
          <a:lstStyle/>
          <a:p>
            <a:r>
              <a:rPr lang="en-US" dirty="0"/>
              <a:t> 2.  Copy </a:t>
            </a:r>
            <a:r>
              <a:rPr lang="en-US" dirty="0" err="1"/>
              <a:t>newNode</a:t>
            </a:r>
            <a:r>
              <a:rPr lang="en-US" dirty="0"/>
              <a:t> into the  </a:t>
            </a:r>
            <a:r>
              <a:rPr lang="en-US" dirty="0" err="1"/>
              <a:t>headPtr</a:t>
            </a:r>
            <a:endParaRPr lang="en-US" dirty="0"/>
          </a:p>
        </p:txBody>
      </p:sp>
      <p:grpSp>
        <p:nvGrpSpPr>
          <p:cNvPr id="13" name="Group 12"/>
          <p:cNvGrpSpPr/>
          <p:nvPr/>
        </p:nvGrpSpPr>
        <p:grpSpPr>
          <a:xfrm>
            <a:off x="4572000" y="2155920"/>
            <a:ext cx="3429000" cy="1074060"/>
            <a:chOff x="0" y="1579"/>
            <a:chExt cx="3429000" cy="1074060"/>
          </a:xfrm>
        </p:grpSpPr>
        <p:sp>
          <p:nvSpPr>
            <p:cNvPr id="14" name="Rounded Rectangle 13"/>
            <p:cNvSpPr/>
            <p:nvPr/>
          </p:nvSpPr>
          <p:spPr>
            <a:xfrm>
              <a:off x="0" y="1579"/>
              <a:ext cx="3429000" cy="107406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Rounded Rectangle 4"/>
            <p:cNvSpPr txBox="1"/>
            <p:nvPr/>
          </p:nvSpPr>
          <p:spPr>
            <a:xfrm>
              <a:off x="52431" y="1579"/>
              <a:ext cx="3324138" cy="969198"/>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dirty="0"/>
                <a:t>So, yes, it’s a special case.</a:t>
              </a:r>
            </a:p>
          </p:txBody>
        </p:sp>
      </p:grpSp>
      <p:sp>
        <p:nvSpPr>
          <p:cNvPr id="16" name="TextBox 15"/>
          <p:cNvSpPr txBox="1"/>
          <p:nvPr/>
        </p:nvSpPr>
        <p:spPr>
          <a:xfrm>
            <a:off x="8397843" y="4830128"/>
            <a:ext cx="3808671" cy="369332"/>
          </a:xfrm>
          <a:prstGeom prst="rect">
            <a:avLst/>
          </a:prstGeom>
          <a:noFill/>
        </p:spPr>
        <p:txBody>
          <a:bodyPr wrap="square" rtlCol="0">
            <a:spAutoFit/>
          </a:bodyPr>
          <a:lstStyle/>
          <a:p>
            <a:r>
              <a:rPr lang="en-US" dirty="0"/>
              <a:t> 3.  We have to change the </a:t>
            </a:r>
            <a:r>
              <a:rPr lang="en-US" dirty="0" err="1"/>
              <a:t>headPtr</a:t>
            </a:r>
            <a:endParaRPr lang="en-US" dirty="0"/>
          </a:p>
        </p:txBody>
      </p:sp>
    </p:spTree>
    <p:extLst>
      <p:ext uri="{BB962C8B-B14F-4D97-AF65-F5344CB8AC3E}">
        <p14:creationId xmlns:p14="http://schemas.microsoft.com/office/powerpoint/2010/main" val="208684672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6"/>
                                        </p:tgtEl>
                                      </p:cBhvr>
                                    </p:animEffect>
                                    <p:animScale>
                                      <p:cBhvr>
                                        <p:cTn id="7" dur="250" autoRev="1" fill="hold"/>
                                        <p:tgtEl>
                                          <p:spTgt spid="16"/>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26"/>
          <p:cNvSpPr>
            <a:spLocks noGrp="1" noChangeArrowheads="1"/>
          </p:cNvSpPr>
          <p:nvPr>
            <p:ph type="title"/>
          </p:nvPr>
        </p:nvSpPr>
        <p:spPr/>
        <p:txBody>
          <a:bodyPr>
            <a:normAutofit/>
          </a:bodyPr>
          <a:lstStyle/>
          <a:p>
            <a:pPr>
              <a:defRPr/>
            </a:pPr>
            <a:r>
              <a:rPr lang="en-US" altLang="en-US" sz="4000" b="1" dirty="0">
                <a:solidFill>
                  <a:srgbClr val="007FA3"/>
                </a:solidFill>
                <a:latin typeface="Times New Roman"/>
                <a:ea typeface="Times New Roman"/>
                <a:cs typeface="Times New Roman"/>
              </a:rPr>
              <a:t>Deleting a Node</a:t>
            </a:r>
          </a:p>
        </p:txBody>
      </p:sp>
      <p:sp>
        <p:nvSpPr>
          <p:cNvPr id="34819" name="Rectangle 1027"/>
          <p:cNvSpPr>
            <a:spLocks noGrp="1" noChangeArrowheads="1"/>
          </p:cNvSpPr>
          <p:nvPr>
            <p:ph idx="1"/>
          </p:nvPr>
        </p:nvSpPr>
        <p:spPr/>
        <p:txBody>
          <a:bodyPr/>
          <a:lstStyle/>
          <a:p>
            <a:r>
              <a:rPr lang="en-US" altLang="en-US" dirty="0"/>
              <a:t>Used to remove a node from a linked list</a:t>
            </a:r>
          </a:p>
          <a:p>
            <a:r>
              <a:rPr lang="en-US" altLang="en-US" dirty="0"/>
              <a:t>If list uses dynamic memory, then delete node from memory</a:t>
            </a:r>
          </a:p>
          <a:p>
            <a:r>
              <a:rPr lang="en-US" altLang="en-US" dirty="0"/>
              <a:t>Requires two pointers: one to locate the node to be deleted, one to point to the node before the node to be deleted</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Introduction</a:t>
            </a:r>
            <a:endParaRPr lang="en-US" sz="2000" b="0" dirty="0"/>
          </a:p>
        </p:txBody>
      </p:sp>
      <p:sp>
        <p:nvSpPr>
          <p:cNvPr id="4" name="Text Placeholder 3"/>
          <p:cNvSpPr>
            <a:spLocks noGrp="1"/>
          </p:cNvSpPr>
          <p:nvPr>
            <p:ph type="body" idx="1"/>
          </p:nvPr>
        </p:nvSpPr>
        <p:spPr>
          <a:xfrm>
            <a:off x="703385" y="1600201"/>
            <a:ext cx="10879015" cy="4593565"/>
          </a:xfrm>
        </p:spPr>
        <p:txBody>
          <a:bodyPr>
            <a:normAutofit/>
          </a:bodyPr>
          <a:lstStyle/>
          <a:p>
            <a:pPr eaLnBrk="1" hangingPunct="1"/>
            <a:r>
              <a:rPr lang="en-US" altLang="en-US" sz="2800" dirty="0">
                <a:ea typeface="ＭＳ Ｐゴシック" pitchFamily="2" charset="-128"/>
              </a:rPr>
              <a:t>In the most generic sense, a list is simply a finite sequence of elements</a:t>
            </a:r>
          </a:p>
          <a:p>
            <a:pPr lvl="1"/>
            <a:r>
              <a:rPr lang="en-US" altLang="en-US" sz="2800" dirty="0">
                <a:ea typeface="ＭＳ Ｐゴシック" pitchFamily="2" charset="-128"/>
              </a:rPr>
              <a:t>More appropriately, it is a storage structure for a finite sequence of elements</a:t>
            </a:r>
          </a:p>
          <a:p>
            <a:r>
              <a:rPr lang="en-US" altLang="en-US" sz="2800" dirty="0">
                <a:ea typeface="ＭＳ Ｐゴシック" pitchFamily="2" charset="-128"/>
              </a:rPr>
              <a:t>An array is one example of a list</a:t>
            </a:r>
          </a:p>
          <a:p>
            <a:r>
              <a:rPr lang="en-US" altLang="en-US" sz="2800" dirty="0">
                <a:ea typeface="ＭＳ Ｐゴシック" pitchFamily="2" charset="-128"/>
              </a:rPr>
              <a:t>BUT</a:t>
            </a:r>
          </a:p>
          <a:p>
            <a:pPr lvl="1"/>
            <a:r>
              <a:rPr lang="en-US" altLang="en-US" sz="2800" dirty="0">
                <a:ea typeface="ＭＳ Ｐゴシック" pitchFamily="2" charset="-128"/>
              </a:rPr>
              <a:t>Arrays tend to be inflexible</a:t>
            </a:r>
          </a:p>
          <a:p>
            <a:pPr lvl="1"/>
            <a:r>
              <a:rPr lang="en-US" altLang="en-US" sz="2800" dirty="0">
                <a:ea typeface="ＭＳ Ｐゴシック" pitchFamily="2" charset="-128"/>
              </a:rPr>
              <a:t>Usually need to know the maximum size that is ever needed</a:t>
            </a:r>
          </a:p>
          <a:p>
            <a:pPr lvl="2"/>
            <a:r>
              <a:rPr lang="en-US" altLang="en-US" sz="2800" dirty="0">
                <a:ea typeface="ＭＳ Ｐゴシック" pitchFamily="2" charset="-128"/>
              </a:rPr>
              <a:t>But that’s hard to guarantee</a:t>
            </a:r>
          </a:p>
          <a:p>
            <a:pPr lvl="2"/>
            <a:r>
              <a:rPr lang="en-US" altLang="en-US" sz="2800" dirty="0">
                <a:ea typeface="ＭＳ Ｐゴシック" pitchFamily="2" charset="-128"/>
              </a:rPr>
              <a:t>Can easily waste storage if not fully utilized</a:t>
            </a:r>
          </a:p>
        </p:txBody>
      </p:sp>
    </p:spTree>
    <p:extLst>
      <p:ext uri="{BB962C8B-B14F-4D97-AF65-F5344CB8AC3E}">
        <p14:creationId xmlns:p14="http://schemas.microsoft.com/office/powerpoint/2010/main" val="2663436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r>
              <a:rPr lang="en-US" altLang="en-US" sz="4000" b="1" dirty="0">
                <a:solidFill>
                  <a:srgbClr val="007FA3"/>
                </a:solidFill>
                <a:latin typeface="Times New Roman"/>
                <a:ea typeface="Times New Roman"/>
                <a:cs typeface="Times New Roman"/>
              </a:rPr>
              <a:t>Deleting a Node (2)</a:t>
            </a:r>
          </a:p>
        </p:txBody>
      </p:sp>
      <p:sp>
        <p:nvSpPr>
          <p:cNvPr id="35844" name="Text Box 25"/>
          <p:cNvSpPr txBox="1">
            <a:spLocks noChangeArrowheads="1"/>
          </p:cNvSpPr>
          <p:nvPr/>
        </p:nvSpPr>
        <p:spPr bwMode="auto">
          <a:xfrm>
            <a:off x="3276600" y="5507038"/>
            <a:ext cx="34740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Locating the node containing </a:t>
            </a:r>
            <a:r>
              <a:rPr lang="en-US" altLang="en-US">
                <a:latin typeface="Courier New" panose="02070309020205020404" pitchFamily="49" charset="0"/>
              </a:rPr>
              <a:t>13</a:t>
            </a:r>
            <a:endParaRPr lang="en-US" altLang="en-US"/>
          </a:p>
        </p:txBody>
      </p:sp>
      <p:pic>
        <p:nvPicPr>
          <p:cNvPr id="2" name="Picture 1"/>
          <p:cNvPicPr>
            <a:picLocks noChangeAspect="1"/>
          </p:cNvPicPr>
          <p:nvPr/>
        </p:nvPicPr>
        <p:blipFill>
          <a:blip r:embed="rId3"/>
          <a:stretch>
            <a:fillRect/>
          </a:stretch>
        </p:blipFill>
        <p:spPr>
          <a:xfrm>
            <a:off x="2547937" y="1905000"/>
            <a:ext cx="7096125" cy="3048000"/>
          </a:xfrm>
          <a:prstGeom prst="rect">
            <a:avLst/>
          </a:prstGeom>
        </p:spPr>
      </p:pic>
      <p:sp>
        <p:nvSpPr>
          <p:cNvPr id="3" name="TextBox 2"/>
          <p:cNvSpPr txBox="1"/>
          <p:nvPr/>
        </p:nvSpPr>
        <p:spPr>
          <a:xfrm>
            <a:off x="2547937" y="3962400"/>
            <a:ext cx="1135063" cy="400110"/>
          </a:xfrm>
          <a:prstGeom prst="rect">
            <a:avLst/>
          </a:prstGeom>
          <a:solidFill>
            <a:schemeClr val="bg1"/>
          </a:solidFill>
        </p:spPr>
        <p:txBody>
          <a:bodyPr wrap="square" rtlCol="0">
            <a:spAutoFit/>
          </a:bodyPr>
          <a:lstStyle/>
          <a:p>
            <a:r>
              <a:rPr lang="en-US" sz="2000" dirty="0" err="1"/>
              <a:t>headPtr</a:t>
            </a:r>
            <a:endParaRPr lang="en-US" sz="2000" dirty="0"/>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a:bodyPr>
          <a:lstStyle/>
          <a:p>
            <a:r>
              <a:rPr lang="en-US" altLang="en-US" sz="4000" b="1" dirty="0">
                <a:solidFill>
                  <a:srgbClr val="007FA3"/>
                </a:solidFill>
                <a:latin typeface="Times New Roman"/>
                <a:ea typeface="Times New Roman"/>
                <a:cs typeface="Times New Roman"/>
              </a:rPr>
              <a:t>Deleting a Node (3)</a:t>
            </a:r>
          </a:p>
        </p:txBody>
      </p:sp>
      <p:sp>
        <p:nvSpPr>
          <p:cNvPr id="36867" name="Text Box 25"/>
          <p:cNvSpPr txBox="1">
            <a:spLocks noChangeArrowheads="1"/>
          </p:cNvSpPr>
          <p:nvPr/>
        </p:nvSpPr>
        <p:spPr bwMode="auto">
          <a:xfrm>
            <a:off x="2514600" y="5334001"/>
            <a:ext cx="5044971"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r>
              <a:rPr lang="en-US" altLang="en-US" dirty="0"/>
              <a:t>Adjusting pointer around the node to be deleted</a:t>
            </a:r>
          </a:p>
        </p:txBody>
      </p:sp>
      <p:pic>
        <p:nvPicPr>
          <p:cNvPr id="2" name="Picture 1"/>
          <p:cNvPicPr>
            <a:picLocks noChangeAspect="1"/>
          </p:cNvPicPr>
          <p:nvPr/>
        </p:nvPicPr>
        <p:blipFill>
          <a:blip r:embed="rId3"/>
          <a:stretch>
            <a:fillRect/>
          </a:stretch>
        </p:blipFill>
        <p:spPr>
          <a:xfrm>
            <a:off x="2176462" y="1905000"/>
            <a:ext cx="7839075" cy="3048000"/>
          </a:xfrm>
          <a:prstGeom prst="rect">
            <a:avLst/>
          </a:prstGeom>
        </p:spPr>
      </p:pic>
      <p:sp>
        <p:nvSpPr>
          <p:cNvPr id="32" name="TextBox 31"/>
          <p:cNvSpPr txBox="1"/>
          <p:nvPr/>
        </p:nvSpPr>
        <p:spPr>
          <a:xfrm>
            <a:off x="2154691" y="4038600"/>
            <a:ext cx="1135063" cy="400110"/>
          </a:xfrm>
          <a:prstGeom prst="rect">
            <a:avLst/>
          </a:prstGeom>
          <a:solidFill>
            <a:schemeClr val="bg1"/>
          </a:solidFill>
        </p:spPr>
        <p:txBody>
          <a:bodyPr wrap="square" rtlCol="0">
            <a:spAutoFit/>
          </a:bodyPr>
          <a:lstStyle/>
          <a:p>
            <a:r>
              <a:rPr lang="en-US" sz="2000" dirty="0" err="1"/>
              <a:t>headPtr</a:t>
            </a:r>
            <a:endParaRPr lang="en-US" sz="2000" dirty="0"/>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26"/>
          <p:cNvSpPr>
            <a:spLocks noGrp="1" noChangeArrowheads="1"/>
          </p:cNvSpPr>
          <p:nvPr>
            <p:ph type="title"/>
          </p:nvPr>
        </p:nvSpPr>
        <p:spPr/>
        <p:txBody>
          <a:bodyPr>
            <a:normAutofit/>
          </a:bodyPr>
          <a:lstStyle/>
          <a:p>
            <a:r>
              <a:rPr lang="en-US" altLang="en-US" sz="4000" b="1" dirty="0">
                <a:solidFill>
                  <a:srgbClr val="007FA3"/>
                </a:solidFill>
                <a:latin typeface="Times New Roman"/>
                <a:ea typeface="Times New Roman"/>
                <a:cs typeface="Times New Roman"/>
              </a:rPr>
              <a:t>Deleting a Node (4)</a:t>
            </a:r>
          </a:p>
        </p:txBody>
      </p:sp>
      <p:sp>
        <p:nvSpPr>
          <p:cNvPr id="37892" name="Text Box 1045"/>
          <p:cNvSpPr txBox="1">
            <a:spLocks noChangeArrowheads="1"/>
          </p:cNvSpPr>
          <p:nvPr/>
        </p:nvSpPr>
        <p:spPr bwMode="auto">
          <a:xfrm>
            <a:off x="2438400" y="5486400"/>
            <a:ext cx="50257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Linked list after deleting the node containing </a:t>
            </a:r>
            <a:r>
              <a:rPr lang="en-US" altLang="en-US">
                <a:latin typeface="Courier New" panose="02070309020205020404" pitchFamily="49" charset="0"/>
              </a:rPr>
              <a:t>13</a:t>
            </a:r>
            <a:endParaRPr lang="en-US" altLang="en-US"/>
          </a:p>
        </p:txBody>
      </p:sp>
      <p:pic>
        <p:nvPicPr>
          <p:cNvPr id="2" name="Picture 1"/>
          <p:cNvPicPr>
            <a:picLocks noChangeAspect="1"/>
          </p:cNvPicPr>
          <p:nvPr/>
        </p:nvPicPr>
        <p:blipFill>
          <a:blip r:embed="rId3"/>
          <a:stretch>
            <a:fillRect/>
          </a:stretch>
        </p:blipFill>
        <p:spPr>
          <a:xfrm>
            <a:off x="2176462" y="1905000"/>
            <a:ext cx="7839075" cy="3048000"/>
          </a:xfrm>
          <a:prstGeom prst="rect">
            <a:avLst/>
          </a:prstGeom>
        </p:spPr>
      </p:pic>
      <p:sp>
        <p:nvSpPr>
          <p:cNvPr id="24" name="TextBox 23"/>
          <p:cNvSpPr txBox="1"/>
          <p:nvPr/>
        </p:nvSpPr>
        <p:spPr>
          <a:xfrm>
            <a:off x="2154691" y="4038600"/>
            <a:ext cx="1135063" cy="400110"/>
          </a:xfrm>
          <a:prstGeom prst="rect">
            <a:avLst/>
          </a:prstGeom>
          <a:solidFill>
            <a:schemeClr val="bg1"/>
          </a:solidFill>
        </p:spPr>
        <p:txBody>
          <a:bodyPr wrap="square" rtlCol="0">
            <a:spAutoFit/>
          </a:bodyPr>
          <a:lstStyle/>
          <a:p>
            <a:r>
              <a:rPr lang="en-US" sz="2000" dirty="0" err="1"/>
              <a:t>headPtr</a:t>
            </a:r>
            <a:endParaRPr lang="en-US" sz="2000" dirty="0"/>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26"/>
          <p:cNvSpPr>
            <a:spLocks noGrp="1" noChangeArrowheads="1"/>
          </p:cNvSpPr>
          <p:nvPr>
            <p:ph type="title"/>
          </p:nvPr>
        </p:nvSpPr>
        <p:spPr/>
        <p:txBody>
          <a:bodyPr>
            <a:normAutofit/>
          </a:bodyPr>
          <a:lstStyle/>
          <a:p>
            <a:r>
              <a:rPr lang="en-US" altLang="en-US" sz="4000" b="1" dirty="0">
                <a:solidFill>
                  <a:srgbClr val="007FA3"/>
                </a:solidFill>
                <a:latin typeface="Times New Roman"/>
                <a:ea typeface="Times New Roman"/>
                <a:cs typeface="Times New Roman"/>
              </a:rPr>
              <a:t>Deleting a Node</a:t>
            </a:r>
          </a:p>
        </p:txBody>
      </p:sp>
      <p:sp>
        <p:nvSpPr>
          <p:cNvPr id="37892" name="Text Box 1045"/>
          <p:cNvSpPr txBox="1">
            <a:spLocks noChangeArrowheads="1"/>
          </p:cNvSpPr>
          <p:nvPr/>
        </p:nvSpPr>
        <p:spPr bwMode="auto">
          <a:xfrm>
            <a:off x="2438400" y="5486400"/>
            <a:ext cx="50257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Linked list after deleting the node containing </a:t>
            </a:r>
            <a:r>
              <a:rPr lang="en-US" altLang="en-US">
                <a:latin typeface="Courier New" panose="02070309020205020404" pitchFamily="49" charset="0"/>
              </a:rPr>
              <a:t>13</a:t>
            </a:r>
            <a:endParaRPr lang="en-US" altLang="en-US"/>
          </a:p>
        </p:txBody>
      </p:sp>
      <p:pic>
        <p:nvPicPr>
          <p:cNvPr id="2" name="Picture 1"/>
          <p:cNvPicPr>
            <a:picLocks noChangeAspect="1"/>
          </p:cNvPicPr>
          <p:nvPr/>
        </p:nvPicPr>
        <p:blipFill>
          <a:blip r:embed="rId3"/>
          <a:stretch>
            <a:fillRect/>
          </a:stretch>
        </p:blipFill>
        <p:spPr>
          <a:xfrm>
            <a:off x="1828800" y="1905000"/>
            <a:ext cx="7839075" cy="3048000"/>
          </a:xfrm>
          <a:prstGeom prst="rect">
            <a:avLst/>
          </a:prstGeom>
        </p:spPr>
      </p:pic>
      <p:sp>
        <p:nvSpPr>
          <p:cNvPr id="24" name="TextBox 23"/>
          <p:cNvSpPr txBox="1"/>
          <p:nvPr/>
        </p:nvSpPr>
        <p:spPr>
          <a:xfrm>
            <a:off x="1676400" y="4038600"/>
            <a:ext cx="1135063" cy="400110"/>
          </a:xfrm>
          <a:prstGeom prst="rect">
            <a:avLst/>
          </a:prstGeom>
          <a:solidFill>
            <a:schemeClr val="bg1"/>
          </a:solidFill>
        </p:spPr>
        <p:txBody>
          <a:bodyPr wrap="square" rtlCol="0">
            <a:spAutoFit/>
          </a:bodyPr>
          <a:lstStyle/>
          <a:p>
            <a:r>
              <a:rPr lang="en-US" sz="2000" dirty="0" err="1"/>
              <a:t>headPtr</a:t>
            </a:r>
            <a:endParaRPr lang="en-US" sz="2000" dirty="0"/>
          </a:p>
        </p:txBody>
      </p:sp>
    </p:spTree>
    <p:extLst>
      <p:ext uri="{BB962C8B-B14F-4D97-AF65-F5344CB8AC3E}">
        <p14:creationId xmlns:p14="http://schemas.microsoft.com/office/powerpoint/2010/main" val="385506578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ctrTitle"/>
          </p:nvPr>
        </p:nvSpPr>
        <p:spPr/>
        <p:txBody>
          <a:bodyPr>
            <a:normAutofit/>
          </a:bodyPr>
          <a:lstStyle/>
          <a:p>
            <a:r>
              <a:rPr lang="en-US" altLang="en-US" b="1" dirty="0">
                <a:solidFill>
                  <a:srgbClr val="007FA3"/>
                </a:solidFill>
                <a:latin typeface="Times New Roman"/>
                <a:ea typeface="Times New Roman"/>
                <a:cs typeface="Times New Roman"/>
              </a:rPr>
              <a:t>Variations of the</a:t>
            </a:r>
            <a:br>
              <a:rPr lang="en-US" altLang="en-US" b="1" dirty="0">
                <a:solidFill>
                  <a:srgbClr val="007FA3"/>
                </a:solidFill>
                <a:latin typeface="Times New Roman"/>
                <a:ea typeface="Times New Roman"/>
                <a:cs typeface="Times New Roman"/>
              </a:rPr>
            </a:br>
            <a:r>
              <a:rPr lang="en-US" altLang="en-US" b="1" dirty="0">
                <a:solidFill>
                  <a:srgbClr val="007FA3"/>
                </a:solidFill>
                <a:latin typeface="Times New Roman"/>
                <a:ea typeface="Times New Roman"/>
                <a:cs typeface="Times New Roman"/>
              </a:rPr>
              <a:t> Linked List</a:t>
            </a:r>
          </a:p>
        </p:txBody>
      </p:sp>
      <p:sp>
        <p:nvSpPr>
          <p:cNvPr id="48131" name="Subtitle 2"/>
          <p:cNvSpPr>
            <a:spLocks noGrp="1"/>
          </p:cNvSpPr>
          <p:nvPr>
            <p:ph type="subTitle" idx="1"/>
          </p:nvPr>
        </p:nvSpPr>
        <p:spPr/>
        <p:txBody>
          <a:bodyPr/>
          <a:lstStyle/>
          <a:p>
            <a:endParaRPr lang="en-US"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a:bodyPr>
          <a:lstStyle/>
          <a:p>
            <a:r>
              <a:rPr lang="en-US" altLang="en-US" sz="4000" b="1" dirty="0">
                <a:solidFill>
                  <a:srgbClr val="007FA3"/>
                </a:solidFill>
                <a:latin typeface="Times New Roman"/>
                <a:ea typeface="Times New Roman"/>
                <a:cs typeface="Times New Roman"/>
              </a:rPr>
              <a:t>Variations of the Linked List (1)</a:t>
            </a:r>
          </a:p>
        </p:txBody>
      </p:sp>
      <p:sp>
        <p:nvSpPr>
          <p:cNvPr id="49155" name="Rectangle 3"/>
          <p:cNvSpPr>
            <a:spLocks noGrp="1" noChangeArrowheads="1"/>
          </p:cNvSpPr>
          <p:nvPr>
            <p:ph idx="1"/>
          </p:nvPr>
        </p:nvSpPr>
        <p:spPr>
          <a:xfrm>
            <a:off x="838200" y="1600200"/>
            <a:ext cx="10668000" cy="2133600"/>
          </a:xfrm>
        </p:spPr>
        <p:txBody>
          <a:bodyPr>
            <a:normAutofit/>
          </a:bodyPr>
          <a:lstStyle/>
          <a:p>
            <a:pPr>
              <a:spcBef>
                <a:spcPct val="50000"/>
              </a:spcBef>
            </a:pPr>
            <a:r>
              <a:rPr lang="en-US" altLang="en-US" sz="3200" dirty="0"/>
              <a:t>Other linked list organizations:</a:t>
            </a:r>
          </a:p>
          <a:p>
            <a:pPr lvl="1">
              <a:spcBef>
                <a:spcPct val="50000"/>
              </a:spcBef>
            </a:pPr>
            <a:r>
              <a:rPr lang="en-US" altLang="en-US" sz="2800" dirty="0"/>
              <a:t>doubly-linked list: each node contains two pointers: one to the next node in the list, one to the previous node in the list</a:t>
            </a:r>
          </a:p>
        </p:txBody>
      </p:sp>
      <p:grpSp>
        <p:nvGrpSpPr>
          <p:cNvPr id="49156" name="Group 31"/>
          <p:cNvGrpSpPr>
            <a:grpSpLocks/>
          </p:cNvGrpSpPr>
          <p:nvPr/>
        </p:nvGrpSpPr>
        <p:grpSpPr bwMode="auto">
          <a:xfrm>
            <a:off x="1911350" y="4191000"/>
            <a:ext cx="7721600" cy="1600200"/>
            <a:chOff x="244" y="2640"/>
            <a:chExt cx="4864" cy="1008"/>
          </a:xfrm>
        </p:grpSpPr>
        <p:sp>
          <p:nvSpPr>
            <p:cNvPr id="49157" name="Rectangle 4"/>
            <p:cNvSpPr>
              <a:spLocks noChangeArrowheads="1"/>
            </p:cNvSpPr>
            <p:nvPr/>
          </p:nvSpPr>
          <p:spPr bwMode="auto">
            <a:xfrm>
              <a:off x="336" y="2784"/>
              <a:ext cx="336"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49158" name="Rectangle 5"/>
            <p:cNvSpPr>
              <a:spLocks noChangeArrowheads="1"/>
            </p:cNvSpPr>
            <p:nvPr/>
          </p:nvSpPr>
          <p:spPr bwMode="auto">
            <a:xfrm>
              <a:off x="1056" y="2784"/>
              <a:ext cx="720"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49159" name="Rectangle 6"/>
            <p:cNvSpPr>
              <a:spLocks noChangeArrowheads="1"/>
            </p:cNvSpPr>
            <p:nvPr/>
          </p:nvSpPr>
          <p:spPr bwMode="auto">
            <a:xfrm>
              <a:off x="2160" y="2784"/>
              <a:ext cx="720"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49160" name="Rectangle 7"/>
            <p:cNvSpPr>
              <a:spLocks noChangeArrowheads="1"/>
            </p:cNvSpPr>
            <p:nvPr/>
          </p:nvSpPr>
          <p:spPr bwMode="auto">
            <a:xfrm>
              <a:off x="3408" y="2784"/>
              <a:ext cx="720"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49161" name="Rectangle 8"/>
            <p:cNvSpPr>
              <a:spLocks noChangeArrowheads="1"/>
            </p:cNvSpPr>
            <p:nvPr/>
          </p:nvSpPr>
          <p:spPr bwMode="auto">
            <a:xfrm>
              <a:off x="1536" y="2784"/>
              <a:ext cx="240"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49162" name="Rectangle 9"/>
            <p:cNvSpPr>
              <a:spLocks noChangeArrowheads="1"/>
            </p:cNvSpPr>
            <p:nvPr/>
          </p:nvSpPr>
          <p:spPr bwMode="auto">
            <a:xfrm>
              <a:off x="2640" y="2784"/>
              <a:ext cx="240"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49163" name="Rectangle 10"/>
            <p:cNvSpPr>
              <a:spLocks noChangeArrowheads="1"/>
            </p:cNvSpPr>
            <p:nvPr/>
          </p:nvSpPr>
          <p:spPr bwMode="auto">
            <a:xfrm>
              <a:off x="3888" y="2784"/>
              <a:ext cx="240"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49164" name="Line 11"/>
            <p:cNvSpPr>
              <a:spLocks noChangeShapeType="1"/>
            </p:cNvSpPr>
            <p:nvPr/>
          </p:nvSpPr>
          <p:spPr bwMode="auto">
            <a:xfrm>
              <a:off x="528" y="2976"/>
              <a:ext cx="528"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165" name="Line 12"/>
            <p:cNvSpPr>
              <a:spLocks noChangeShapeType="1"/>
            </p:cNvSpPr>
            <p:nvPr/>
          </p:nvSpPr>
          <p:spPr bwMode="auto">
            <a:xfrm>
              <a:off x="1728" y="2976"/>
              <a:ext cx="432"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166" name="Line 13"/>
            <p:cNvSpPr>
              <a:spLocks noChangeShapeType="1"/>
            </p:cNvSpPr>
            <p:nvPr/>
          </p:nvSpPr>
          <p:spPr bwMode="auto">
            <a:xfrm>
              <a:off x="2832" y="2976"/>
              <a:ext cx="576"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167" name="Line 14"/>
            <p:cNvSpPr>
              <a:spLocks noChangeShapeType="1"/>
            </p:cNvSpPr>
            <p:nvPr/>
          </p:nvSpPr>
          <p:spPr bwMode="auto">
            <a:xfrm>
              <a:off x="4080" y="2976"/>
              <a:ext cx="576"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168" name="Text Box 15"/>
            <p:cNvSpPr txBox="1">
              <a:spLocks noChangeArrowheads="1"/>
            </p:cNvSpPr>
            <p:nvPr/>
          </p:nvSpPr>
          <p:spPr bwMode="auto">
            <a:xfrm>
              <a:off x="4608" y="2804"/>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120000"/>
                </a:lnSpc>
                <a:spcBef>
                  <a:spcPct val="10000"/>
                </a:spcBef>
              </a:pPr>
              <a:r>
                <a:rPr lang="en-US" altLang="en-US" sz="2000">
                  <a:latin typeface="Courier New" panose="02070309020205020404" pitchFamily="49" charset="0"/>
                </a:rPr>
                <a:t>NULL</a:t>
              </a:r>
            </a:p>
          </p:txBody>
        </p:sp>
        <p:sp>
          <p:nvSpPr>
            <p:cNvPr id="49169" name="Text Box 16"/>
            <p:cNvSpPr txBox="1">
              <a:spLocks noChangeArrowheads="1"/>
            </p:cNvSpPr>
            <p:nvPr/>
          </p:nvSpPr>
          <p:spPr bwMode="auto">
            <a:xfrm>
              <a:off x="244" y="3216"/>
              <a:ext cx="439"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80000"/>
                </a:lnSpc>
              </a:pPr>
              <a:r>
                <a:rPr lang="en-US" altLang="en-US"/>
                <a:t>list</a:t>
              </a:r>
            </a:p>
            <a:p>
              <a:pPr algn="ctr" eaLnBrk="1" hangingPunct="1">
                <a:lnSpc>
                  <a:spcPct val="80000"/>
                </a:lnSpc>
              </a:pPr>
              <a:r>
                <a:rPr lang="en-US" altLang="en-US"/>
                <a:t>head</a:t>
              </a:r>
            </a:p>
          </p:txBody>
        </p:sp>
        <p:sp>
          <p:nvSpPr>
            <p:cNvPr id="49170" name="Text Box 17"/>
            <p:cNvSpPr txBox="1">
              <a:spLocks noChangeArrowheads="1"/>
            </p:cNvSpPr>
            <p:nvPr/>
          </p:nvSpPr>
          <p:spPr bwMode="auto">
            <a:xfrm>
              <a:off x="1214" y="2784"/>
              <a:ext cx="20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latin typeface="Courier New" panose="02070309020205020404" pitchFamily="49" charset="0"/>
                </a:rPr>
                <a:t>5</a:t>
              </a:r>
            </a:p>
          </p:txBody>
        </p:sp>
        <p:sp>
          <p:nvSpPr>
            <p:cNvPr id="49171" name="Text Box 18"/>
            <p:cNvSpPr txBox="1">
              <a:spLocks noChangeArrowheads="1"/>
            </p:cNvSpPr>
            <p:nvPr/>
          </p:nvSpPr>
          <p:spPr bwMode="auto">
            <a:xfrm>
              <a:off x="2275" y="2784"/>
              <a:ext cx="29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latin typeface="Courier New" panose="02070309020205020404" pitchFamily="49" charset="0"/>
                </a:rPr>
                <a:t>13</a:t>
              </a:r>
            </a:p>
          </p:txBody>
        </p:sp>
        <p:sp>
          <p:nvSpPr>
            <p:cNvPr id="49172" name="Text Box 19"/>
            <p:cNvSpPr txBox="1">
              <a:spLocks noChangeArrowheads="1"/>
            </p:cNvSpPr>
            <p:nvPr/>
          </p:nvSpPr>
          <p:spPr bwMode="auto">
            <a:xfrm>
              <a:off x="3523" y="2784"/>
              <a:ext cx="29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latin typeface="Courier New" panose="02070309020205020404" pitchFamily="49" charset="0"/>
                </a:rPr>
                <a:t>19</a:t>
              </a:r>
            </a:p>
          </p:txBody>
        </p:sp>
        <p:sp>
          <p:nvSpPr>
            <p:cNvPr id="49173" name="Rectangle 20"/>
            <p:cNvSpPr>
              <a:spLocks noChangeArrowheads="1"/>
            </p:cNvSpPr>
            <p:nvPr/>
          </p:nvSpPr>
          <p:spPr bwMode="auto">
            <a:xfrm>
              <a:off x="1536" y="2784"/>
              <a:ext cx="9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49174" name="Rectangle 21"/>
            <p:cNvSpPr>
              <a:spLocks noChangeArrowheads="1"/>
            </p:cNvSpPr>
            <p:nvPr/>
          </p:nvSpPr>
          <p:spPr bwMode="auto">
            <a:xfrm>
              <a:off x="2640" y="2784"/>
              <a:ext cx="9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49175" name="Rectangle 22"/>
            <p:cNvSpPr>
              <a:spLocks noChangeArrowheads="1"/>
            </p:cNvSpPr>
            <p:nvPr/>
          </p:nvSpPr>
          <p:spPr bwMode="auto">
            <a:xfrm>
              <a:off x="3888" y="2784"/>
              <a:ext cx="96"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49176" name="Text Box 23"/>
            <p:cNvSpPr txBox="1">
              <a:spLocks noChangeArrowheads="1"/>
            </p:cNvSpPr>
            <p:nvPr/>
          </p:nvSpPr>
          <p:spPr bwMode="auto">
            <a:xfrm>
              <a:off x="1344" y="3360"/>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120000"/>
                </a:lnSpc>
                <a:spcBef>
                  <a:spcPct val="10000"/>
                </a:spcBef>
              </a:pPr>
              <a:r>
                <a:rPr lang="en-US" altLang="en-US" sz="2000" dirty="0">
                  <a:latin typeface="Courier New" panose="02070309020205020404" pitchFamily="49" charset="0"/>
                </a:rPr>
                <a:t>NULL</a:t>
              </a:r>
            </a:p>
          </p:txBody>
        </p:sp>
        <p:sp>
          <p:nvSpPr>
            <p:cNvPr id="49177" name="Line 24"/>
            <p:cNvSpPr>
              <a:spLocks noChangeShapeType="1"/>
            </p:cNvSpPr>
            <p:nvPr/>
          </p:nvSpPr>
          <p:spPr bwMode="auto">
            <a:xfrm>
              <a:off x="1584" y="2976"/>
              <a:ext cx="0" cy="432"/>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178" name="Line 25"/>
            <p:cNvSpPr>
              <a:spLocks noChangeShapeType="1"/>
            </p:cNvSpPr>
            <p:nvPr/>
          </p:nvSpPr>
          <p:spPr bwMode="auto">
            <a:xfrm flipV="1">
              <a:off x="2688" y="2640"/>
              <a:ext cx="0" cy="336"/>
            </a:xfrm>
            <a:prstGeom prst="line">
              <a:avLst/>
            </a:prstGeom>
            <a:noFill/>
            <a:ln w="9525">
              <a:solidFill>
                <a:schemeClr val="tx1"/>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79" name="Line 26"/>
            <p:cNvSpPr>
              <a:spLocks noChangeShapeType="1"/>
            </p:cNvSpPr>
            <p:nvPr/>
          </p:nvSpPr>
          <p:spPr bwMode="auto">
            <a:xfrm flipH="1">
              <a:off x="1296" y="2640"/>
              <a:ext cx="13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80" name="Line 27"/>
            <p:cNvSpPr>
              <a:spLocks noChangeShapeType="1"/>
            </p:cNvSpPr>
            <p:nvPr/>
          </p:nvSpPr>
          <p:spPr bwMode="auto">
            <a:xfrm>
              <a:off x="1296" y="264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181" name="Line 28"/>
            <p:cNvSpPr>
              <a:spLocks noChangeShapeType="1"/>
            </p:cNvSpPr>
            <p:nvPr/>
          </p:nvSpPr>
          <p:spPr bwMode="auto">
            <a:xfrm>
              <a:off x="3936" y="2976"/>
              <a:ext cx="0" cy="288"/>
            </a:xfrm>
            <a:prstGeom prst="line">
              <a:avLst/>
            </a:prstGeom>
            <a:noFill/>
            <a:ln w="9525">
              <a:solidFill>
                <a:schemeClr val="tx1"/>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82" name="Line 29"/>
            <p:cNvSpPr>
              <a:spLocks noChangeShapeType="1"/>
            </p:cNvSpPr>
            <p:nvPr/>
          </p:nvSpPr>
          <p:spPr bwMode="auto">
            <a:xfrm flipH="1">
              <a:off x="2448" y="3264"/>
              <a:ext cx="14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83" name="Line 30"/>
            <p:cNvSpPr>
              <a:spLocks noChangeShapeType="1"/>
            </p:cNvSpPr>
            <p:nvPr/>
          </p:nvSpPr>
          <p:spPr bwMode="auto">
            <a:xfrm flipV="1">
              <a:off x="2448" y="312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32" name="TextBox 31"/>
          <p:cNvSpPr txBox="1"/>
          <p:nvPr/>
        </p:nvSpPr>
        <p:spPr>
          <a:xfrm>
            <a:off x="1731849" y="5162490"/>
            <a:ext cx="1135063" cy="400110"/>
          </a:xfrm>
          <a:prstGeom prst="rect">
            <a:avLst/>
          </a:prstGeom>
          <a:solidFill>
            <a:schemeClr val="bg1"/>
          </a:solidFill>
        </p:spPr>
        <p:txBody>
          <a:bodyPr wrap="square" rtlCol="0">
            <a:spAutoFit/>
          </a:bodyPr>
          <a:lstStyle/>
          <a:p>
            <a:r>
              <a:rPr lang="en-US" sz="2000" dirty="0" err="1"/>
              <a:t>headPtr</a:t>
            </a:r>
            <a:endParaRPr lang="en-US" sz="2000" dirty="0"/>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p:cNvSpPr>
            <a:spLocks noGrp="1" noChangeArrowheads="1"/>
          </p:cNvSpPr>
          <p:nvPr>
            <p:ph type="title"/>
          </p:nvPr>
        </p:nvSpPr>
        <p:spPr/>
        <p:txBody>
          <a:bodyPr>
            <a:normAutofit/>
          </a:bodyPr>
          <a:lstStyle/>
          <a:p>
            <a:r>
              <a:rPr lang="en-US" altLang="en-US" sz="4000" b="1" dirty="0">
                <a:solidFill>
                  <a:srgbClr val="007FA3"/>
                </a:solidFill>
                <a:latin typeface="Times New Roman"/>
                <a:ea typeface="Times New Roman"/>
                <a:cs typeface="Times New Roman"/>
              </a:rPr>
              <a:t>Variations of the Linked List (2)</a:t>
            </a:r>
          </a:p>
        </p:txBody>
      </p:sp>
      <p:sp>
        <p:nvSpPr>
          <p:cNvPr id="50179" name="Rectangle 1027"/>
          <p:cNvSpPr>
            <a:spLocks noGrp="1" noChangeArrowheads="1"/>
          </p:cNvSpPr>
          <p:nvPr>
            <p:ph idx="1"/>
          </p:nvPr>
        </p:nvSpPr>
        <p:spPr/>
        <p:txBody>
          <a:bodyPr/>
          <a:lstStyle/>
          <a:p>
            <a:pPr>
              <a:spcBef>
                <a:spcPct val="50000"/>
              </a:spcBef>
            </a:pPr>
            <a:r>
              <a:rPr lang="en-US" altLang="en-US" dirty="0"/>
              <a:t>Other linked list organizations:</a:t>
            </a:r>
          </a:p>
          <a:p>
            <a:pPr lvl="1">
              <a:spcBef>
                <a:spcPct val="50000"/>
              </a:spcBef>
            </a:pPr>
            <a:r>
              <a:rPr lang="en-US" altLang="en-US" dirty="0"/>
              <a:t>circular linked list: the last node in the list points back to the first node in the list, not to </a:t>
            </a:r>
            <a:r>
              <a:rPr lang="en-US" altLang="en-US" dirty="0" err="1">
                <a:latin typeface="Courier New" panose="02070309020205020404" pitchFamily="49" charset="0"/>
              </a:rPr>
              <a:t>nullPtr</a:t>
            </a:r>
            <a:endParaRPr lang="en-US" altLang="en-US" dirty="0">
              <a:latin typeface="Courier New" panose="02070309020205020404" pitchFamily="49" charset="0"/>
            </a:endParaRPr>
          </a:p>
          <a:p>
            <a:pPr lvl="1">
              <a:spcBef>
                <a:spcPct val="50000"/>
              </a:spcBef>
            </a:pPr>
            <a:r>
              <a:rPr lang="en-US" altLang="en-US" dirty="0"/>
              <a:t>Note that the head can move</a:t>
            </a:r>
          </a:p>
        </p:txBody>
      </p:sp>
      <p:grpSp>
        <p:nvGrpSpPr>
          <p:cNvPr id="50180" name="Group 1045"/>
          <p:cNvGrpSpPr>
            <a:grpSpLocks/>
          </p:cNvGrpSpPr>
          <p:nvPr/>
        </p:nvGrpSpPr>
        <p:grpSpPr bwMode="auto">
          <a:xfrm>
            <a:off x="1911350" y="4495803"/>
            <a:ext cx="6165850" cy="1220788"/>
            <a:chOff x="244" y="2832"/>
            <a:chExt cx="3884" cy="769"/>
          </a:xfrm>
        </p:grpSpPr>
        <p:sp>
          <p:nvSpPr>
            <p:cNvPr id="50181" name="Rectangle 1028"/>
            <p:cNvSpPr>
              <a:spLocks noChangeArrowheads="1"/>
            </p:cNvSpPr>
            <p:nvPr/>
          </p:nvSpPr>
          <p:spPr bwMode="auto">
            <a:xfrm>
              <a:off x="336" y="2832"/>
              <a:ext cx="336"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0182" name="Rectangle 1029"/>
            <p:cNvSpPr>
              <a:spLocks noChangeArrowheads="1"/>
            </p:cNvSpPr>
            <p:nvPr/>
          </p:nvSpPr>
          <p:spPr bwMode="auto">
            <a:xfrm>
              <a:off x="1056" y="2832"/>
              <a:ext cx="720"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0183" name="Rectangle 1030"/>
            <p:cNvSpPr>
              <a:spLocks noChangeArrowheads="1"/>
            </p:cNvSpPr>
            <p:nvPr/>
          </p:nvSpPr>
          <p:spPr bwMode="auto">
            <a:xfrm>
              <a:off x="2160" y="2832"/>
              <a:ext cx="720"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0184" name="Rectangle 1031"/>
            <p:cNvSpPr>
              <a:spLocks noChangeArrowheads="1"/>
            </p:cNvSpPr>
            <p:nvPr/>
          </p:nvSpPr>
          <p:spPr bwMode="auto">
            <a:xfrm>
              <a:off x="3408" y="2832"/>
              <a:ext cx="720"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0185" name="Rectangle 1032"/>
            <p:cNvSpPr>
              <a:spLocks noChangeArrowheads="1"/>
            </p:cNvSpPr>
            <p:nvPr/>
          </p:nvSpPr>
          <p:spPr bwMode="auto">
            <a:xfrm>
              <a:off x="1536" y="2832"/>
              <a:ext cx="240"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0186" name="Rectangle 1033"/>
            <p:cNvSpPr>
              <a:spLocks noChangeArrowheads="1"/>
            </p:cNvSpPr>
            <p:nvPr/>
          </p:nvSpPr>
          <p:spPr bwMode="auto">
            <a:xfrm>
              <a:off x="2640" y="2832"/>
              <a:ext cx="240"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0187" name="Rectangle 1034"/>
            <p:cNvSpPr>
              <a:spLocks noChangeArrowheads="1"/>
            </p:cNvSpPr>
            <p:nvPr/>
          </p:nvSpPr>
          <p:spPr bwMode="auto">
            <a:xfrm>
              <a:off x="3888" y="2832"/>
              <a:ext cx="240" cy="33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0188" name="Line 1035"/>
            <p:cNvSpPr>
              <a:spLocks noChangeShapeType="1"/>
            </p:cNvSpPr>
            <p:nvPr/>
          </p:nvSpPr>
          <p:spPr bwMode="auto">
            <a:xfrm>
              <a:off x="528" y="3024"/>
              <a:ext cx="528"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89" name="Line 1036"/>
            <p:cNvSpPr>
              <a:spLocks noChangeShapeType="1"/>
            </p:cNvSpPr>
            <p:nvPr/>
          </p:nvSpPr>
          <p:spPr bwMode="auto">
            <a:xfrm>
              <a:off x="1680" y="3024"/>
              <a:ext cx="480"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90" name="Line 1037"/>
            <p:cNvSpPr>
              <a:spLocks noChangeShapeType="1"/>
            </p:cNvSpPr>
            <p:nvPr/>
          </p:nvSpPr>
          <p:spPr bwMode="auto">
            <a:xfrm>
              <a:off x="2784" y="3024"/>
              <a:ext cx="624"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91" name="Text Box 1038"/>
            <p:cNvSpPr txBox="1">
              <a:spLocks noChangeArrowheads="1"/>
            </p:cNvSpPr>
            <p:nvPr/>
          </p:nvSpPr>
          <p:spPr bwMode="auto">
            <a:xfrm>
              <a:off x="244" y="3264"/>
              <a:ext cx="439"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80000"/>
                </a:lnSpc>
              </a:pPr>
              <a:r>
                <a:rPr lang="en-US" altLang="en-US"/>
                <a:t>list</a:t>
              </a:r>
            </a:p>
            <a:p>
              <a:pPr algn="ctr" eaLnBrk="1" hangingPunct="1">
                <a:lnSpc>
                  <a:spcPct val="80000"/>
                </a:lnSpc>
              </a:pPr>
              <a:r>
                <a:rPr lang="en-US" altLang="en-US"/>
                <a:t>head</a:t>
              </a:r>
            </a:p>
          </p:txBody>
        </p:sp>
        <p:sp>
          <p:nvSpPr>
            <p:cNvPr id="50192" name="Text Box 1039"/>
            <p:cNvSpPr txBox="1">
              <a:spLocks noChangeArrowheads="1"/>
            </p:cNvSpPr>
            <p:nvPr/>
          </p:nvSpPr>
          <p:spPr bwMode="auto">
            <a:xfrm>
              <a:off x="1214" y="2832"/>
              <a:ext cx="20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latin typeface="Courier New" panose="02070309020205020404" pitchFamily="49" charset="0"/>
                </a:rPr>
                <a:t>5</a:t>
              </a:r>
            </a:p>
          </p:txBody>
        </p:sp>
        <p:sp>
          <p:nvSpPr>
            <p:cNvPr id="50193" name="Text Box 1040"/>
            <p:cNvSpPr txBox="1">
              <a:spLocks noChangeArrowheads="1"/>
            </p:cNvSpPr>
            <p:nvPr/>
          </p:nvSpPr>
          <p:spPr bwMode="auto">
            <a:xfrm>
              <a:off x="2275" y="2832"/>
              <a:ext cx="29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latin typeface="Courier New" panose="02070309020205020404" pitchFamily="49" charset="0"/>
                </a:rPr>
                <a:t>13</a:t>
              </a:r>
            </a:p>
          </p:txBody>
        </p:sp>
        <p:sp>
          <p:nvSpPr>
            <p:cNvPr id="50194" name="Text Box 1041"/>
            <p:cNvSpPr txBox="1">
              <a:spLocks noChangeArrowheads="1"/>
            </p:cNvSpPr>
            <p:nvPr/>
          </p:nvSpPr>
          <p:spPr bwMode="auto">
            <a:xfrm>
              <a:off x="3523" y="2832"/>
              <a:ext cx="29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latin typeface="Courier New" panose="02070309020205020404" pitchFamily="49" charset="0"/>
                </a:rPr>
                <a:t>19</a:t>
              </a:r>
            </a:p>
          </p:txBody>
        </p:sp>
        <p:sp>
          <p:nvSpPr>
            <p:cNvPr id="50195" name="Line 1042"/>
            <p:cNvSpPr>
              <a:spLocks noChangeShapeType="1"/>
            </p:cNvSpPr>
            <p:nvPr/>
          </p:nvSpPr>
          <p:spPr bwMode="auto">
            <a:xfrm>
              <a:off x="4032" y="3024"/>
              <a:ext cx="0" cy="336"/>
            </a:xfrm>
            <a:prstGeom prst="line">
              <a:avLst/>
            </a:prstGeom>
            <a:noFill/>
            <a:ln w="9525">
              <a:solidFill>
                <a:schemeClr val="tx1"/>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96" name="Line 1043"/>
            <p:cNvSpPr>
              <a:spLocks noChangeShapeType="1"/>
            </p:cNvSpPr>
            <p:nvPr/>
          </p:nvSpPr>
          <p:spPr bwMode="auto">
            <a:xfrm flipH="1">
              <a:off x="1296" y="3360"/>
              <a:ext cx="27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97" name="Line 1044"/>
            <p:cNvSpPr>
              <a:spLocks noChangeShapeType="1"/>
            </p:cNvSpPr>
            <p:nvPr/>
          </p:nvSpPr>
          <p:spPr bwMode="auto">
            <a:xfrm flipV="1">
              <a:off x="1296" y="3168"/>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b="1" dirty="0">
                <a:solidFill>
                  <a:srgbClr val="007FA3"/>
                </a:solidFill>
                <a:latin typeface="Times New Roman"/>
                <a:ea typeface="ＭＳ Ｐゴシック" pitchFamily="2" charset="-128"/>
                <a:cs typeface="Times New Roman"/>
                <a:sym typeface="Times New Roman"/>
              </a:rPr>
              <a:t>Nodes</a:t>
            </a:r>
          </a:p>
        </p:txBody>
      </p:sp>
      <p:sp>
        <p:nvSpPr>
          <p:cNvPr id="3" name="Text Placeholder 2"/>
          <p:cNvSpPr>
            <a:spLocks noGrp="1"/>
          </p:cNvSpPr>
          <p:nvPr>
            <p:ph type="body" idx="1"/>
          </p:nvPr>
        </p:nvSpPr>
        <p:spPr/>
        <p:txBody>
          <a:bodyPr>
            <a:normAutofit/>
          </a:bodyPr>
          <a:lstStyle/>
          <a:p>
            <a:r>
              <a:rPr lang="en-US" dirty="0"/>
              <a:t>This is where we are going to really put pointers and dynamic memory to work</a:t>
            </a:r>
          </a:p>
          <a:p>
            <a:r>
              <a:rPr lang="en-US" dirty="0"/>
              <a:t>Pointer variables are often part of a structure called a </a:t>
            </a:r>
            <a:r>
              <a:rPr lang="en-US" b="1" i="1" dirty="0"/>
              <a:t>node</a:t>
            </a:r>
          </a:p>
          <a:p>
            <a:r>
              <a:rPr lang="en-US" dirty="0"/>
              <a:t>The node has two parts:</a:t>
            </a:r>
          </a:p>
          <a:p>
            <a:pPr lvl="1"/>
            <a:r>
              <a:rPr lang="en-US" sz="2800" dirty="0"/>
              <a:t>Information, or data, and</a:t>
            </a:r>
          </a:p>
          <a:p>
            <a:pPr lvl="1"/>
            <a:r>
              <a:rPr lang="en-US" sz="2800" dirty="0"/>
              <a:t>A pointer to another node</a:t>
            </a:r>
          </a:p>
        </p:txBody>
      </p:sp>
      <p:graphicFrame>
        <p:nvGraphicFramePr>
          <p:cNvPr id="4" name="Diagram 3"/>
          <p:cNvGraphicFramePr/>
          <p:nvPr>
            <p:extLst>
              <p:ext uri="{D42A27DB-BD31-4B8C-83A1-F6EECF244321}">
                <p14:modId xmlns:p14="http://schemas.microsoft.com/office/powerpoint/2010/main" val="3071434263"/>
              </p:ext>
            </p:extLst>
          </p:nvPr>
        </p:nvGraphicFramePr>
        <p:xfrm>
          <a:off x="2631056" y="4839358"/>
          <a:ext cx="1043797" cy="497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2243015041"/>
              </p:ext>
            </p:extLst>
          </p:nvPr>
        </p:nvGraphicFramePr>
        <p:xfrm>
          <a:off x="1587260" y="4839236"/>
          <a:ext cx="1025312" cy="49740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TextBox 5"/>
          <p:cNvSpPr txBox="1"/>
          <p:nvPr/>
        </p:nvSpPr>
        <p:spPr>
          <a:xfrm>
            <a:off x="1518249" y="5388518"/>
            <a:ext cx="1138687" cy="369332"/>
          </a:xfrm>
          <a:prstGeom prst="rect">
            <a:avLst/>
          </a:prstGeom>
          <a:noFill/>
        </p:spPr>
        <p:txBody>
          <a:bodyPr wrap="square" rtlCol="0">
            <a:spAutoFit/>
          </a:bodyPr>
          <a:lstStyle/>
          <a:p>
            <a:r>
              <a:rPr lang="en-US" dirty="0"/>
              <a:t>0x928C</a:t>
            </a:r>
          </a:p>
        </p:txBody>
      </p:sp>
      <p:sp>
        <p:nvSpPr>
          <p:cNvPr id="7" name="TextBox 6"/>
          <p:cNvSpPr txBox="1"/>
          <p:nvPr/>
        </p:nvSpPr>
        <p:spPr>
          <a:xfrm>
            <a:off x="5241983" y="5379892"/>
            <a:ext cx="1138687" cy="369332"/>
          </a:xfrm>
          <a:prstGeom prst="rect">
            <a:avLst/>
          </a:prstGeom>
          <a:noFill/>
        </p:spPr>
        <p:txBody>
          <a:bodyPr wrap="square" rtlCol="0">
            <a:spAutoFit/>
          </a:bodyPr>
          <a:lstStyle/>
          <a:p>
            <a:r>
              <a:rPr lang="en-US" dirty="0"/>
              <a:t>0x2A46</a:t>
            </a:r>
          </a:p>
        </p:txBody>
      </p:sp>
      <p:graphicFrame>
        <p:nvGraphicFramePr>
          <p:cNvPr id="9" name="Diagram 8"/>
          <p:cNvGraphicFramePr/>
          <p:nvPr>
            <p:extLst/>
          </p:nvPr>
        </p:nvGraphicFramePr>
        <p:xfrm>
          <a:off x="5241983" y="4873864"/>
          <a:ext cx="1043797" cy="52322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0" name="Diagram 9"/>
          <p:cNvGraphicFramePr/>
          <p:nvPr>
            <p:extLst>
              <p:ext uri="{D42A27DB-BD31-4B8C-83A1-F6EECF244321}">
                <p14:modId xmlns:p14="http://schemas.microsoft.com/office/powerpoint/2010/main" val="258232790"/>
              </p:ext>
            </p:extLst>
          </p:nvPr>
        </p:nvGraphicFramePr>
        <p:xfrm>
          <a:off x="6285780" y="4890598"/>
          <a:ext cx="1410420" cy="49728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11" name="Rectangle 10"/>
          <p:cNvSpPr/>
          <p:nvPr/>
        </p:nvSpPr>
        <p:spPr>
          <a:xfrm>
            <a:off x="1587259" y="4839236"/>
            <a:ext cx="2087594" cy="49740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264028" y="4874123"/>
            <a:ext cx="2432172" cy="49740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stCxn id="11" idx="0"/>
          </p:cNvCxnSpPr>
          <p:nvPr/>
        </p:nvCxnSpPr>
        <p:spPr>
          <a:xfrm>
            <a:off x="2631056" y="4839236"/>
            <a:ext cx="0" cy="4974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285780" y="4874123"/>
            <a:ext cx="0" cy="4974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2442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5" grpId="0">
        <p:bldAsOne/>
      </p:bldGraphic>
      <p:bldP spid="6" grpId="0"/>
      <p:bldP spid="7" grpId="0"/>
      <p:bldGraphic spid="9" grpId="0">
        <p:bldAsOne/>
      </p:bldGraphic>
      <p:bldGraphic spid="10" grpId="0">
        <p:bldAsOne/>
      </p:bldGraphic>
      <p:bldP spid="11"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Linked Lists</a:t>
            </a:r>
            <a:endParaRPr lang="en-US" sz="2000" b="0" dirty="0"/>
          </a:p>
        </p:txBody>
      </p:sp>
      <p:sp>
        <p:nvSpPr>
          <p:cNvPr id="4" name="Text Placeholder 3"/>
          <p:cNvSpPr>
            <a:spLocks noGrp="1"/>
          </p:cNvSpPr>
          <p:nvPr>
            <p:ph type="body" idx="1"/>
          </p:nvPr>
        </p:nvSpPr>
        <p:spPr>
          <a:xfrm>
            <a:off x="609600" y="1625692"/>
            <a:ext cx="10972800" cy="1393723"/>
          </a:xfrm>
        </p:spPr>
        <p:txBody>
          <a:bodyPr>
            <a:normAutofit lnSpcReduction="10000"/>
          </a:bodyPr>
          <a:lstStyle/>
          <a:p>
            <a:pPr eaLnBrk="1" hangingPunct="1"/>
            <a:r>
              <a:rPr lang="en-US" altLang="en-US" sz="2800" dirty="0">
                <a:ea typeface="ＭＳ Ｐゴシック" pitchFamily="2" charset="-128"/>
              </a:rPr>
              <a:t>Another way to organize data items</a:t>
            </a:r>
          </a:p>
          <a:p>
            <a:pPr lvl="1" eaLnBrk="1" hangingPunct="1"/>
            <a:r>
              <a:rPr lang="en-US" altLang="en-US" sz="2800" dirty="0">
                <a:ea typeface="ＭＳ Ｐゴシック" pitchFamily="2" charset="-128"/>
              </a:rPr>
              <a:t>Place them within objects—usually called nodes</a:t>
            </a:r>
          </a:p>
          <a:p>
            <a:pPr lvl="1" eaLnBrk="1" hangingPunct="1"/>
            <a:r>
              <a:rPr lang="en-US" altLang="en-US" sz="2800" dirty="0">
                <a:ea typeface="ＭＳ Ｐゴシック" pitchFamily="2" charset="-128"/>
              </a:rPr>
              <a:t>Linked together into a “chain,” one after the other</a:t>
            </a:r>
          </a:p>
        </p:txBody>
      </p:sp>
      <p:sp>
        <p:nvSpPr>
          <p:cNvPr id="5" name="Text Placeholder 4"/>
          <p:cNvSpPr>
            <a:spLocks noGrp="1"/>
          </p:cNvSpPr>
          <p:nvPr>
            <p:ph type="body" idx="2"/>
          </p:nvPr>
        </p:nvSpPr>
        <p:spPr>
          <a:xfrm>
            <a:off x="1875631" y="3433763"/>
            <a:ext cx="8229600" cy="461163"/>
          </a:xfrm>
        </p:spPr>
        <p:txBody>
          <a:bodyPr>
            <a:normAutofit fontScale="92500" lnSpcReduction="20000"/>
          </a:bodyPr>
          <a:lstStyle/>
          <a:p>
            <a:pPr marL="0" indent="0">
              <a:buNone/>
            </a:pPr>
            <a:r>
              <a:rPr lang="en-US" altLang="en-US" sz="2800" dirty="0"/>
              <a:t>Kind of like a freight train</a:t>
            </a:r>
          </a:p>
        </p:txBody>
      </p:sp>
      <p:pic>
        <p:nvPicPr>
          <p:cNvPr id="6" name="Picture 5"/>
          <p:cNvPicPr>
            <a:picLocks noChangeAspect="1"/>
          </p:cNvPicPr>
          <p:nvPr/>
        </p:nvPicPr>
        <p:blipFill>
          <a:blip r:embed="rId3"/>
          <a:stretch>
            <a:fillRect/>
          </a:stretch>
        </p:blipFill>
        <p:spPr>
          <a:xfrm>
            <a:off x="847574" y="3810000"/>
            <a:ext cx="10285714" cy="2190476"/>
          </a:xfrm>
          <a:prstGeom prst="rect">
            <a:avLst/>
          </a:prstGeom>
        </p:spPr>
      </p:pic>
      <p:sp>
        <p:nvSpPr>
          <p:cNvPr id="8" name="TextBox 7"/>
          <p:cNvSpPr txBox="1"/>
          <p:nvPr/>
        </p:nvSpPr>
        <p:spPr>
          <a:xfrm>
            <a:off x="6629400" y="6248400"/>
            <a:ext cx="4191000" cy="276999"/>
          </a:xfrm>
          <a:prstGeom prst="rect">
            <a:avLst/>
          </a:prstGeom>
          <a:noFill/>
        </p:spPr>
        <p:txBody>
          <a:bodyPr wrap="square" rtlCol="0">
            <a:spAutoFit/>
          </a:bodyPr>
          <a:lstStyle/>
          <a:p>
            <a:r>
              <a:rPr lang="en-US" sz="1200" dirty="0">
                <a:solidFill>
                  <a:srgbClr val="00B0F0"/>
                </a:solidFill>
              </a:rPr>
              <a:t>Image from freesvg.org</a:t>
            </a:r>
          </a:p>
        </p:txBody>
      </p:sp>
    </p:spTree>
    <p:extLst>
      <p:ext uri="{BB962C8B-B14F-4D97-AF65-F5344CB8AC3E}">
        <p14:creationId xmlns:p14="http://schemas.microsoft.com/office/powerpoint/2010/main" val="1031457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Linked Lists</a:t>
            </a:r>
            <a:endParaRPr lang="en-US" dirty="0"/>
          </a:p>
        </p:txBody>
      </p:sp>
      <p:sp>
        <p:nvSpPr>
          <p:cNvPr id="3" name="Text Placeholder 2"/>
          <p:cNvSpPr>
            <a:spLocks noGrp="1"/>
          </p:cNvSpPr>
          <p:nvPr>
            <p:ph type="body" idx="1"/>
          </p:nvPr>
        </p:nvSpPr>
        <p:spPr>
          <a:xfrm>
            <a:off x="609600" y="1462406"/>
            <a:ext cx="9601200" cy="446964"/>
          </a:xfrm>
        </p:spPr>
        <p:txBody>
          <a:bodyPr>
            <a:normAutofit fontScale="92500" lnSpcReduction="20000"/>
          </a:bodyPr>
          <a:lstStyle/>
          <a:p>
            <a:pPr marL="0" indent="0">
              <a:buNone/>
            </a:pPr>
            <a:r>
              <a:rPr lang="en-US" altLang="en-US" sz="2400" dirty="0"/>
              <a:t>A node, with a string as the data item</a:t>
            </a:r>
          </a:p>
        </p:txBody>
      </p:sp>
      <p:pic>
        <p:nvPicPr>
          <p:cNvPr id="8" name="Picture 2" descr="A node has two parts, item and next. Value in item is “a b”. Next has an arrow pointing to the right.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1462405"/>
            <a:ext cx="2340635" cy="1341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idx="2"/>
          </p:nvPr>
        </p:nvSpPr>
        <p:spPr>
          <a:xfrm>
            <a:off x="609600" y="2976720"/>
            <a:ext cx="8229600" cy="500418"/>
          </a:xfrm>
        </p:spPr>
        <p:txBody>
          <a:bodyPr/>
          <a:lstStyle/>
          <a:p>
            <a:pPr marL="0" indent="0">
              <a:buNone/>
            </a:pPr>
            <a:r>
              <a:rPr lang="en-US" altLang="en-US" sz="2000" dirty="0"/>
              <a:t>Several nodes linked together to form a linked list</a:t>
            </a:r>
          </a:p>
        </p:txBody>
      </p:sp>
      <p:pic>
        <p:nvPicPr>
          <p:cNvPr id="9" name="Picture 3" descr="A diagram illustrates five nodes linked together. All nodes have two parts, item and next. Values in item part of the five nodes are as follows: “a b”, “c d”, “e f”, “g h” and “i j”. Next in each node points to the following node. In the last node, next is crossed out and labeled, null p t 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453" y="3381555"/>
            <a:ext cx="9679642"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705600" y="5943600"/>
            <a:ext cx="4648200" cy="738664"/>
          </a:xfrm>
          <a:prstGeom prst="rect">
            <a:avLst/>
          </a:prstGeom>
          <a:noFill/>
        </p:spPr>
        <p:txBody>
          <a:bodyPr wrap="square" rtlCol="0">
            <a:spAutoFit/>
          </a:bodyPr>
          <a:lstStyle/>
          <a:p>
            <a:r>
              <a:rPr lang="en-US" sz="1400" dirty="0"/>
              <a:t>This and most subsequent list diagrams are modified from </a:t>
            </a:r>
            <a:r>
              <a:rPr lang="en-US" sz="1400" i="1" dirty="0"/>
              <a:t>Data Abstraction and Problem Solving with Java</a:t>
            </a:r>
            <a:r>
              <a:rPr lang="en-US" sz="1400" dirty="0"/>
              <a:t>, by </a:t>
            </a:r>
            <a:r>
              <a:rPr lang="en-US" sz="1400" dirty="0" err="1"/>
              <a:t>Carrano</a:t>
            </a:r>
            <a:r>
              <a:rPr lang="en-US" sz="1400" dirty="0"/>
              <a:t> and Prichard</a:t>
            </a:r>
          </a:p>
        </p:txBody>
      </p:sp>
    </p:spTree>
    <p:extLst>
      <p:ext uri="{BB962C8B-B14F-4D97-AF65-F5344CB8AC3E}">
        <p14:creationId xmlns:p14="http://schemas.microsoft.com/office/powerpoint/2010/main" val="149194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5975"/>
            <a:ext cx="10972800" cy="1097279"/>
          </a:xfrm>
        </p:spPr>
        <p:txBody>
          <a:bodyPr anchor="b">
            <a:normAutofit/>
          </a:bodyPr>
          <a:lstStyle/>
          <a:p>
            <a:r>
              <a:rPr lang="en-US" altLang="en-US" b="1" dirty="0">
                <a:solidFill>
                  <a:srgbClr val="007FA3"/>
                </a:solidFill>
                <a:latin typeface="Times New Roman"/>
                <a:ea typeface="ＭＳ Ｐゴシック" pitchFamily="2" charset="-128"/>
                <a:cs typeface="Times New Roman"/>
                <a:sym typeface="Times New Roman"/>
              </a:rPr>
              <a:t>Linked Lists</a:t>
            </a:r>
            <a:endParaRPr lang="en-US" b="1" dirty="0">
              <a:solidFill>
                <a:srgbClr val="007FA3"/>
              </a:solidFill>
              <a:latin typeface="Times New Roman"/>
              <a:ea typeface="ＭＳ Ｐゴシック" pitchFamily="2" charset="-128"/>
              <a:cs typeface="Times New Roman"/>
              <a:sym typeface="Times New Roman"/>
            </a:endParaRPr>
          </a:p>
        </p:txBody>
      </p:sp>
      <p:sp>
        <p:nvSpPr>
          <p:cNvPr id="3" name="Text Placeholder 2"/>
          <p:cNvSpPr>
            <a:spLocks noGrp="1"/>
          </p:cNvSpPr>
          <p:nvPr>
            <p:ph type="body" idx="1"/>
          </p:nvPr>
        </p:nvSpPr>
        <p:spPr>
          <a:xfrm>
            <a:off x="894272" y="1738224"/>
            <a:ext cx="10972800" cy="4525963"/>
          </a:xfrm>
        </p:spPr>
        <p:txBody>
          <a:bodyPr/>
          <a:lstStyle/>
          <a:p>
            <a:r>
              <a:rPr lang="en-US" altLang="en-US" sz="2600" dirty="0"/>
              <a:t>There is also a special pointer, called the </a:t>
            </a:r>
            <a:r>
              <a:rPr lang="en-US" altLang="en-US" sz="2600" i="1" dirty="0"/>
              <a:t>head pointer</a:t>
            </a:r>
            <a:r>
              <a:rPr lang="en-US" altLang="en-US" sz="2600" dirty="0"/>
              <a:t>.  </a:t>
            </a:r>
          </a:p>
          <a:p>
            <a:r>
              <a:rPr lang="en-US" altLang="en-US" sz="2600" dirty="0"/>
              <a:t>It points to the first node in the list</a:t>
            </a:r>
          </a:p>
          <a:p>
            <a:r>
              <a:rPr lang="en-US" altLang="en-US" sz="2600" dirty="0"/>
              <a:t>The last node in the list contains the null pointer in its next field.</a:t>
            </a:r>
          </a:p>
          <a:p>
            <a:endParaRPr lang="en-US" altLang="en-US" sz="2400" dirty="0"/>
          </a:p>
        </p:txBody>
      </p:sp>
      <p:pic>
        <p:nvPicPr>
          <p:cNvPr id="6" name="Picture 2" descr="A diagram illustrates a node titled, head P t r, pointing to five other nodes linked together. Five nodes pointing from head P t r have two parts, item and next. Values in item part of the five nodes are as follows: “a b”, “c d”, “e f”, “g h” and “i j”. Next in each node points to the following node. In the last node, next is crossed out and labeled, null p t r. head P t r node has only one part with a pointer, and it is sha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5559" y="3502111"/>
            <a:ext cx="9060881" cy="2174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190446" y="3357981"/>
            <a:ext cx="7065034" cy="461665"/>
          </a:xfrm>
          <a:prstGeom prst="rect">
            <a:avLst/>
          </a:prstGeom>
          <a:noFill/>
        </p:spPr>
        <p:txBody>
          <a:bodyPr wrap="square" rtlCol="0">
            <a:spAutoFit/>
          </a:bodyPr>
          <a:lstStyle/>
          <a:p>
            <a:r>
              <a:rPr lang="en-US" altLang="en-US" sz="2400" dirty="0"/>
              <a:t>A head pointer to the first of several linked nodes</a:t>
            </a:r>
          </a:p>
        </p:txBody>
      </p:sp>
    </p:spTree>
    <p:extLst>
      <p:ext uri="{BB962C8B-B14F-4D97-AF65-F5344CB8AC3E}">
        <p14:creationId xmlns:p14="http://schemas.microsoft.com/office/powerpoint/2010/main" val="960992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normAutofit/>
          </a:bodyPr>
          <a:lstStyle/>
          <a:p>
            <a:pPr>
              <a:defRPr/>
            </a:pPr>
            <a:r>
              <a:rPr lang="en-US" sz="3600" b="1" dirty="0">
                <a:solidFill>
                  <a:srgbClr val="007FA3"/>
                </a:solidFill>
                <a:latin typeface="Times New Roman"/>
                <a:ea typeface="Times New Roman"/>
                <a:cs typeface="Times New Roman"/>
              </a:rPr>
              <a:t>Linked Lists vs. Arrays and </a:t>
            </a:r>
            <a:r>
              <a:rPr lang="en-US" sz="3600" b="1" dirty="0">
                <a:solidFill>
                  <a:srgbClr val="007FA3"/>
                </a:solidFill>
                <a:latin typeface="Times New Roman"/>
                <a:ea typeface="Times New Roman"/>
                <a:cs typeface="Times New Roman"/>
                <a:sym typeface="Times New Roman"/>
              </a:rPr>
              <a:t>Vectors</a:t>
            </a:r>
          </a:p>
        </p:txBody>
      </p:sp>
      <p:sp>
        <p:nvSpPr>
          <p:cNvPr id="2" name="Rectangle 3"/>
          <p:cNvSpPr>
            <a:spLocks noGrp="1" noChangeArrowheads="1"/>
          </p:cNvSpPr>
          <p:nvPr>
            <p:ph idx="1"/>
          </p:nvPr>
        </p:nvSpPr>
        <p:spPr>
          <a:xfrm>
            <a:off x="609600" y="1600200"/>
            <a:ext cx="10972800" cy="2819400"/>
          </a:xfrm>
        </p:spPr>
        <p:txBody>
          <a:bodyPr/>
          <a:lstStyle/>
          <a:p>
            <a:r>
              <a:rPr lang="en-US" altLang="en-US" dirty="0"/>
              <a:t>Linked lists can grow and shrink as needed, unlike arrays, which have a fixed size</a:t>
            </a:r>
          </a:p>
          <a:p>
            <a:pPr>
              <a:spcBef>
                <a:spcPct val="50000"/>
              </a:spcBef>
            </a:pPr>
            <a:r>
              <a:rPr lang="en-US" altLang="en-US" dirty="0"/>
              <a:t>Linked lists can insert a node between other nodes easily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3200400"/>
            <a:ext cx="7620000" cy="3657600"/>
          </a:xfrm>
          <a:prstGeom prst="rect">
            <a:avLst/>
          </a:prstGeom>
        </p:spPr>
      </p:pic>
    </p:spTree>
    <p:extLst>
      <p:ext uri="{BB962C8B-B14F-4D97-AF65-F5344CB8AC3E}">
        <p14:creationId xmlns:p14="http://schemas.microsoft.com/office/powerpoint/2010/main" val="363149789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normAutofit/>
          </a:bodyPr>
          <a:lstStyle/>
          <a:p>
            <a:pPr>
              <a:defRPr/>
            </a:pPr>
            <a:r>
              <a:rPr lang="en-US" sz="3600" b="1" dirty="0">
                <a:solidFill>
                  <a:srgbClr val="007FA3"/>
                </a:solidFill>
                <a:latin typeface="Times New Roman"/>
                <a:ea typeface="Times New Roman"/>
                <a:cs typeface="Times New Roman"/>
              </a:rPr>
              <a:t>Linked Lists vs. Arrays and </a:t>
            </a:r>
            <a:r>
              <a:rPr lang="en-US" sz="3600" b="1" dirty="0">
                <a:solidFill>
                  <a:srgbClr val="007FA3"/>
                </a:solidFill>
                <a:latin typeface="Times New Roman"/>
                <a:ea typeface="Times New Roman"/>
                <a:cs typeface="Times New Roman"/>
                <a:sym typeface="Times New Roman"/>
              </a:rPr>
              <a:t>Vectors (2)</a:t>
            </a:r>
          </a:p>
        </p:txBody>
      </p:sp>
      <p:sp>
        <p:nvSpPr>
          <p:cNvPr id="2" name="Rectangle 3"/>
          <p:cNvSpPr>
            <a:spLocks noGrp="1" noChangeArrowheads="1"/>
          </p:cNvSpPr>
          <p:nvPr>
            <p:ph idx="1"/>
          </p:nvPr>
        </p:nvSpPr>
        <p:spPr>
          <a:xfrm>
            <a:off x="609600" y="1600200"/>
            <a:ext cx="10972800" cy="2819400"/>
          </a:xfrm>
        </p:spPr>
        <p:txBody>
          <a:bodyPr/>
          <a:lstStyle/>
          <a:p>
            <a:r>
              <a:rPr lang="en-US" altLang="en-US" dirty="0"/>
              <a:t>Linked lists can grow and shrink as needed, unlike arrays, which have a fixed size</a:t>
            </a:r>
          </a:p>
          <a:p>
            <a:pPr>
              <a:spcBef>
                <a:spcPct val="50000"/>
              </a:spcBef>
            </a:pPr>
            <a:r>
              <a:rPr lang="en-US" altLang="en-US" dirty="0"/>
              <a:t>Linked lists can insert a node between other nodes easily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3124200"/>
            <a:ext cx="7392432" cy="3524742"/>
          </a:xfrm>
          <a:prstGeom prst="rect">
            <a:avLst/>
          </a:prstGeom>
        </p:spPr>
      </p:pic>
      <p:sp>
        <p:nvSpPr>
          <p:cNvPr id="5" name="TextBox 4"/>
          <p:cNvSpPr txBox="1"/>
          <p:nvPr/>
        </p:nvSpPr>
        <p:spPr>
          <a:xfrm>
            <a:off x="8991600" y="4572000"/>
            <a:ext cx="2819400" cy="646331"/>
          </a:xfrm>
          <a:prstGeom prst="rect">
            <a:avLst/>
          </a:prstGeom>
          <a:noFill/>
        </p:spPr>
        <p:txBody>
          <a:bodyPr wrap="square" rtlCol="0">
            <a:spAutoFit/>
          </a:bodyPr>
          <a:lstStyle/>
          <a:p>
            <a:pPr marL="342900" indent="-342900">
              <a:buFont typeface="+mj-lt"/>
              <a:buAutoNum type="arabicPeriod"/>
            </a:pPr>
            <a:r>
              <a:rPr lang="en-US" dirty="0"/>
              <a:t>Create a new node with the data you want</a:t>
            </a:r>
          </a:p>
        </p:txBody>
      </p:sp>
      <p:cxnSp>
        <p:nvCxnSpPr>
          <p:cNvPr id="7" name="Straight Arrow Connector 6"/>
          <p:cNvCxnSpPr/>
          <p:nvPr/>
        </p:nvCxnSpPr>
        <p:spPr>
          <a:xfrm>
            <a:off x="6629400" y="3810000"/>
            <a:ext cx="990600" cy="990600"/>
          </a:xfrm>
          <a:prstGeom prst="straightConnector1">
            <a:avLst/>
          </a:prstGeom>
          <a:ln w="254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8967787" y="5206781"/>
            <a:ext cx="3224213" cy="646331"/>
          </a:xfrm>
          <a:prstGeom prst="rect">
            <a:avLst/>
          </a:prstGeom>
        </p:spPr>
        <p:txBody>
          <a:bodyPr wrap="square">
            <a:spAutoFit/>
          </a:bodyPr>
          <a:lstStyle/>
          <a:p>
            <a:r>
              <a:rPr lang="en-US" dirty="0"/>
              <a:t>2.   Link the new node to the</a:t>
            </a:r>
            <a:br>
              <a:rPr lang="en-US" dirty="0"/>
            </a:br>
            <a:r>
              <a:rPr lang="en-US" dirty="0"/>
              <a:t>      rest of the list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1"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normAutofit/>
          </a:bodyPr>
          <a:lstStyle/>
          <a:p>
            <a:pPr>
              <a:defRPr/>
            </a:pPr>
            <a:r>
              <a:rPr lang="en-US" sz="3600" b="1" dirty="0">
                <a:solidFill>
                  <a:srgbClr val="007FA3"/>
                </a:solidFill>
                <a:latin typeface="Times New Roman"/>
                <a:ea typeface="Times New Roman"/>
                <a:cs typeface="Times New Roman"/>
              </a:rPr>
              <a:t>Linked Lists vs. Arrays and </a:t>
            </a:r>
            <a:r>
              <a:rPr lang="en-US" sz="3600" b="1" dirty="0">
                <a:solidFill>
                  <a:srgbClr val="007FA3"/>
                </a:solidFill>
                <a:latin typeface="Times New Roman"/>
                <a:ea typeface="Times New Roman"/>
                <a:cs typeface="Times New Roman"/>
                <a:sym typeface="Times New Roman"/>
              </a:rPr>
              <a:t>Vectors (3)</a:t>
            </a:r>
          </a:p>
        </p:txBody>
      </p:sp>
      <p:sp>
        <p:nvSpPr>
          <p:cNvPr id="2" name="Rectangle 3"/>
          <p:cNvSpPr>
            <a:spLocks noGrp="1" noChangeArrowheads="1"/>
          </p:cNvSpPr>
          <p:nvPr>
            <p:ph idx="1"/>
          </p:nvPr>
        </p:nvSpPr>
        <p:spPr>
          <a:xfrm>
            <a:off x="609600" y="1600200"/>
            <a:ext cx="10972800" cy="2819400"/>
          </a:xfrm>
        </p:spPr>
        <p:txBody>
          <a:bodyPr/>
          <a:lstStyle/>
          <a:p>
            <a:r>
              <a:rPr lang="en-US" altLang="en-US" dirty="0"/>
              <a:t>Linked lists can grow and shrink as needed, unlike arrays, which have a fixed size</a:t>
            </a:r>
          </a:p>
          <a:p>
            <a:pPr>
              <a:spcBef>
                <a:spcPct val="50000"/>
              </a:spcBef>
            </a:pPr>
            <a:r>
              <a:rPr lang="en-US" altLang="en-US" dirty="0"/>
              <a:t>Linked lists can insert a node between other nodes easily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3292411"/>
            <a:ext cx="7394389" cy="3525675"/>
          </a:xfrm>
          <a:prstGeom prst="rect">
            <a:avLst/>
          </a:prstGeom>
        </p:spPr>
      </p:pic>
      <p:sp>
        <p:nvSpPr>
          <p:cNvPr id="6" name="TextBox 5"/>
          <p:cNvSpPr txBox="1"/>
          <p:nvPr/>
        </p:nvSpPr>
        <p:spPr>
          <a:xfrm>
            <a:off x="8991600" y="4572000"/>
            <a:ext cx="2819400" cy="1200329"/>
          </a:xfrm>
          <a:prstGeom prst="rect">
            <a:avLst/>
          </a:prstGeom>
          <a:noFill/>
        </p:spPr>
        <p:txBody>
          <a:bodyPr wrap="square" rtlCol="0">
            <a:spAutoFit/>
          </a:bodyPr>
          <a:lstStyle/>
          <a:p>
            <a:pPr marL="342900" indent="-342900">
              <a:buFont typeface="+mj-lt"/>
              <a:buAutoNum type="arabicPeriod"/>
            </a:pPr>
            <a:r>
              <a:rPr lang="en-US" dirty="0"/>
              <a:t>Create a new node with the data you want</a:t>
            </a:r>
          </a:p>
          <a:p>
            <a:pPr marL="342900" indent="-342900">
              <a:buFont typeface="+mj-lt"/>
              <a:buAutoNum type="arabicPeriod"/>
            </a:pPr>
            <a:r>
              <a:rPr lang="en-US" dirty="0"/>
              <a:t>Link the new node to the rest of the list</a:t>
            </a:r>
          </a:p>
        </p:txBody>
      </p:sp>
      <p:cxnSp>
        <p:nvCxnSpPr>
          <p:cNvPr id="7" name="Straight Arrow Connector 6"/>
          <p:cNvCxnSpPr/>
          <p:nvPr/>
        </p:nvCxnSpPr>
        <p:spPr>
          <a:xfrm flipH="1" flipV="1">
            <a:off x="6477000" y="3886200"/>
            <a:ext cx="457200" cy="2362200"/>
          </a:xfrm>
          <a:prstGeom prst="straightConnector1">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8991600" y="5654675"/>
            <a:ext cx="2705228" cy="646331"/>
          </a:xfrm>
          <a:prstGeom prst="rect">
            <a:avLst/>
          </a:prstGeom>
        </p:spPr>
        <p:txBody>
          <a:bodyPr wrap="none">
            <a:spAutoFit/>
          </a:bodyPr>
          <a:lstStyle/>
          <a:p>
            <a:pPr lvl="0"/>
            <a:r>
              <a:rPr lang="en-US" dirty="0">
                <a:solidFill>
                  <a:prstClr val="black"/>
                </a:solidFill>
              </a:rPr>
              <a:t> 3.  Link the previous node </a:t>
            </a:r>
            <a:br>
              <a:rPr lang="en-US" dirty="0">
                <a:solidFill>
                  <a:prstClr val="black"/>
                </a:solidFill>
              </a:rPr>
            </a:br>
            <a:r>
              <a:rPr lang="en-US" dirty="0">
                <a:solidFill>
                  <a:prstClr val="black"/>
                </a:solidFill>
              </a:rPr>
              <a:t>      to the new node</a:t>
            </a:r>
          </a:p>
        </p:txBody>
      </p:sp>
    </p:spTree>
    <p:extLst>
      <p:ext uri="{BB962C8B-B14F-4D97-AF65-F5344CB8AC3E}">
        <p14:creationId xmlns:p14="http://schemas.microsoft.com/office/powerpoint/2010/main" val="58834168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1"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8815</TotalTime>
  <Words>2057</Words>
  <Application>Microsoft Office PowerPoint</Application>
  <PresentationFormat>Widescreen</PresentationFormat>
  <Paragraphs>212</Paragraphs>
  <Slides>26</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ＭＳ Ｐゴシック</vt:lpstr>
      <vt:lpstr>Arial</vt:lpstr>
      <vt:lpstr>Calibri</vt:lpstr>
      <vt:lpstr>Calibri Light</vt:lpstr>
      <vt:lpstr>Courier New</vt:lpstr>
      <vt:lpstr>Noto Sans Symbols</vt:lpstr>
      <vt:lpstr>Times New Roman</vt:lpstr>
      <vt:lpstr>Office Theme</vt:lpstr>
      <vt:lpstr>CSCE 120/121</vt:lpstr>
      <vt:lpstr>Introduction</vt:lpstr>
      <vt:lpstr>Nodes</vt:lpstr>
      <vt:lpstr>Linked Lists</vt:lpstr>
      <vt:lpstr>Linked Lists</vt:lpstr>
      <vt:lpstr>Linked Lists</vt:lpstr>
      <vt:lpstr>Linked Lists vs. Arrays and Vectors</vt:lpstr>
      <vt:lpstr>Linked Lists vs. Arrays and Vectors (2)</vt:lpstr>
      <vt:lpstr>Linked Lists vs. Arrays and Vectors (3)</vt:lpstr>
      <vt:lpstr>Linked Lists vs. Arrays and Vectors (4)</vt:lpstr>
      <vt:lpstr>Empty List</vt:lpstr>
      <vt:lpstr>Special Cases?</vt:lpstr>
      <vt:lpstr>Special Cases?  (2)</vt:lpstr>
      <vt:lpstr>Special Cases? (3)</vt:lpstr>
      <vt:lpstr>Special Cases? (4)</vt:lpstr>
      <vt:lpstr>Special Cases? (5)</vt:lpstr>
      <vt:lpstr>Special Cases? (6)</vt:lpstr>
      <vt:lpstr>Special Cases? (7)</vt:lpstr>
      <vt:lpstr>Deleting a Node</vt:lpstr>
      <vt:lpstr>Deleting a Node (2)</vt:lpstr>
      <vt:lpstr>Deleting a Node (3)</vt:lpstr>
      <vt:lpstr>Deleting a Node (4)</vt:lpstr>
      <vt:lpstr>Deleting a Node</vt:lpstr>
      <vt:lpstr>Variations of the  Linked List</vt:lpstr>
      <vt:lpstr>Variations of the Linked List (1)</vt:lpstr>
      <vt:lpstr>Variations of the Linked List (2)</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17</dc:title>
  <dc:subject>Linked Lists</dc:subject>
  <dc:creator>Tony Gaddis</dc:creator>
  <cp:lastModifiedBy>McGuire, Timothy J</cp:lastModifiedBy>
  <cp:revision>52</cp:revision>
  <dcterms:created xsi:type="dcterms:W3CDTF">2011-02-16T20:47:20Z</dcterms:created>
  <dcterms:modified xsi:type="dcterms:W3CDTF">2022-11-07T18:48:46Z</dcterms:modified>
</cp:coreProperties>
</file>