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8"/>
  </p:notesMasterIdLst>
  <p:sldIdLst>
    <p:sldId id="317" r:id="rId2"/>
    <p:sldId id="322" r:id="rId3"/>
    <p:sldId id="341" r:id="rId4"/>
    <p:sldId id="342" r:id="rId5"/>
    <p:sldId id="271" r:id="rId6"/>
    <p:sldId id="272" r:id="rId7"/>
    <p:sldId id="311" r:id="rId8"/>
    <p:sldId id="274" r:id="rId9"/>
    <p:sldId id="277" r:id="rId10"/>
    <p:sldId id="278" r:id="rId11"/>
    <p:sldId id="279" r:id="rId12"/>
    <p:sldId id="280" r:id="rId13"/>
    <p:sldId id="343" r:id="rId14"/>
    <p:sldId id="344" r:id="rId15"/>
    <p:sldId id="284" r:id="rId16"/>
    <p:sldId id="285" r:id="rId17"/>
    <p:sldId id="286" r:id="rId18"/>
    <p:sldId id="345" r:id="rId19"/>
    <p:sldId id="291" r:id="rId20"/>
    <p:sldId id="292" r:id="rId21"/>
    <p:sldId id="346" r:id="rId22"/>
    <p:sldId id="333" r:id="rId23"/>
    <p:sldId id="334" r:id="rId24"/>
    <p:sldId id="335" r:id="rId25"/>
    <p:sldId id="336" r:id="rId26"/>
    <p:sldId id="337" r:id="rId27"/>
    <p:sldId id="347" r:id="rId28"/>
    <p:sldId id="302" r:id="rId29"/>
    <p:sldId id="348" r:id="rId30"/>
    <p:sldId id="349" r:id="rId31"/>
    <p:sldId id="338" r:id="rId32"/>
    <p:sldId id="339" r:id="rId33"/>
    <p:sldId id="340" r:id="rId34"/>
    <p:sldId id="350" r:id="rId35"/>
    <p:sldId id="314" r:id="rId36"/>
    <p:sldId id="31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77" autoAdjust="0"/>
  </p:normalViewPr>
  <p:slideViewPr>
    <p:cSldViewPr showGuides="1">
      <p:cViewPr varScale="1">
        <p:scale>
          <a:sx n="68" d="100"/>
          <a:sy n="68" d="100"/>
        </p:scale>
        <p:origin x="88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B80010-3775-4185-A1BD-EB11B6CCF4F3}" type="datetimeFigureOut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498A3B-950D-4588-9C29-92964F45C5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CONCEPT: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Dynamically allocated data structures may be linked together in memory to form a chain.</a:t>
            </a:r>
            <a:endParaRPr lang="en-US" altLang="en-US" b="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829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495709-65C9-4DBD-9C3C-42CC6290B43A}" type="slidenum">
              <a:rPr lang="en-CA" altLang="en-US"/>
              <a:pPr eaLnBrk="1" hangingPunct="1"/>
              <a:t>24</a:t>
            </a:fld>
            <a:endParaRPr lang="en-CA" altLang="en-US"/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make the next field of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previousNode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 to the node that comes after the node we want to delete.</a:t>
            </a:r>
          </a:p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 that by copying the pointer out of the next field of the node we are going to delete.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5838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F7929D-92FA-41A9-A64C-E1331FD8AD74}" type="slidenum">
              <a:rPr lang="en-CA" altLang="en-US"/>
              <a:pPr eaLnBrk="1" hangingPunct="1"/>
              <a:t>25</a:t>
            </a:fld>
            <a:endParaRPr lang="en-CA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delete the node.</a:t>
            </a:r>
          </a:p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nodePtr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still pointing to the deleted node.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6067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F7929D-92FA-41A9-A64C-E1331FD8AD74}" type="slidenum">
              <a:rPr lang="en-CA" altLang="en-US"/>
              <a:pPr eaLnBrk="1" hangingPunct="1"/>
              <a:t>26</a:t>
            </a:fld>
            <a:endParaRPr lang="en-CA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also need to 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nodePtr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null pointer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complete the operation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0449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many ways to link dynamically allocated data structures together.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variations of the linked list are the doubly linked list and the circular linked list.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98A3B-950D-4588-9C29-92964F45C53A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673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r>
              <a:rPr lang="en-US" altLang="en-US" sz="2800" dirty="0"/>
              <a:t>In the doubly-linked list, each node contains two pointers: one to the next node in the list, one to the previous node in the list</a:t>
            </a:r>
          </a:p>
          <a:p>
            <a:pPr lvl="0">
              <a:spcBef>
                <a:spcPct val="50000"/>
              </a:spcBef>
            </a:pPr>
            <a:r>
              <a:rPr lang="en-US" altLang="en-US" sz="2800" dirty="0"/>
              <a:t>Note that this makes it</a:t>
            </a:r>
            <a:r>
              <a:rPr lang="en-US" altLang="en-US" sz="2800" baseline="0" dirty="0"/>
              <a:t> possible to move both forward and backward in the linked list.</a:t>
            </a:r>
            <a:endParaRPr lang="en-US" altLang="en-US" sz="28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98A3B-950D-4588-9C29-92964F45C53A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066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circular list,  instead of the last node containing the null pointer, it contains a pointer back to the first node in the list</a:t>
            </a:r>
          </a:p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head can move, so we typically call it the list pointer instead of the head pointer.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98A3B-950D-4588-9C29-92964F45C53A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226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5FB3AB-8E4E-4E66-9B52-ED0D11053406}" type="slidenum">
              <a:rPr lang="en-CA" altLang="en-US"/>
              <a:pPr eaLnBrk="1" hangingPunct="1"/>
              <a:t>36</a:t>
            </a:fld>
            <a:endParaRPr lang="en-CA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1B18B5-AFFE-4180-92E3-CEA3EE54DFE7}" type="slidenum">
              <a:rPr lang="en-CA" altLang="en-US"/>
              <a:pPr eaLnBrk="1" hangingPunct="1"/>
              <a:t>10</a:t>
            </a:fld>
            <a:endParaRPr lang="en-CA" altLang="en-US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F735E7-9B2A-4873-B015-75C677B3DBE6}" type="slidenum">
              <a:rPr lang="en-CA" altLang="en-US"/>
              <a:pPr eaLnBrk="1" hangingPunct="1"/>
              <a:t>15</a:t>
            </a:fld>
            <a:endParaRPr lang="en-CA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7439E1-37D3-4A30-B0B9-41B74C94E51D}" type="slidenum">
              <a:rPr lang="en-CA" altLang="en-US"/>
              <a:pPr eaLnBrk="1" hangingPunct="1"/>
              <a:t>16</a:t>
            </a:fld>
            <a:endParaRPr lang="en-CA" altLang="en-US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541252-50E9-4510-AAF1-0B2DB5EAF2C3}" type="slidenum">
              <a:rPr lang="en-CA" altLang="en-US"/>
              <a:pPr eaLnBrk="1" hangingPunct="1"/>
              <a:t>17</a:t>
            </a:fld>
            <a:endParaRPr lang="en-CA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3F7AFD-D8B4-48B2-BFAD-4B4B4993E584}" type="slidenum">
              <a:rPr lang="en-CA" altLang="en-US"/>
              <a:pPr eaLnBrk="1" hangingPunct="1"/>
              <a:t>19</a:t>
            </a:fld>
            <a:endParaRPr lang="en-CA" altLang="en-US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B9522D-7144-44DB-B32F-5617B41F6C94}" type="slidenum">
              <a:rPr lang="en-CA" altLang="en-US"/>
              <a:pPr eaLnBrk="1" hangingPunct="1"/>
              <a:t>20</a:t>
            </a:fld>
            <a:endParaRPr lang="en-CA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35BC0B-3C84-40CF-980A-6C1B3AEA1C50}" type="slidenum">
              <a:rPr lang="en-CA" altLang="en-US"/>
              <a:pPr eaLnBrk="1" hangingPunct="1"/>
              <a:t>22</a:t>
            </a:fld>
            <a:endParaRPr lang="en-CA" altLang="en-US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Deleting a node from a linked list requires two steps: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Remove the node from the list without breaking the links created by the next pointers.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Delete the node from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Requires two pointers: one to locate the node to be deleted, one to point to the node before the node to be deleted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6599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C4D609-5C79-4CB9-A6B2-2C8B2215D105}" type="slidenum">
              <a:rPr lang="en-CA" altLang="en-US"/>
              <a:pPr eaLnBrk="1" hangingPunct="1"/>
              <a:t>23</a:t>
            </a:fld>
            <a:endParaRPr lang="en-CA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Suppose we want to delete the node which</a:t>
            </a:r>
            <a:r>
              <a:rPr lang="en-US" altLang="en-US" baseline="0" dirty="0"/>
              <a:t> contains 13. </a:t>
            </a:r>
          </a:p>
          <a:p>
            <a:r>
              <a:rPr lang="en-US" altLang="en-US" baseline="0" dirty="0"/>
              <a:t>We have to know what node comes before it in the linked list.</a:t>
            </a:r>
          </a:p>
          <a:p>
            <a:r>
              <a:rPr lang="en-US" altLang="en-US" baseline="0" dirty="0"/>
              <a:t>Call that node, “</a:t>
            </a:r>
            <a:r>
              <a:rPr lang="en-US" altLang="en-US" baseline="0" dirty="0" err="1"/>
              <a:t>previousNode</a:t>
            </a:r>
            <a:r>
              <a:rPr lang="en-US" altLang="en-US" baseline="0" dirty="0"/>
              <a:t>”.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340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9831-A455-4EEC-A30E-CE27F4D4F4D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0" y="6513514"/>
            <a:ext cx="39624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US" sz="1200" dirty="0">
              <a:latin typeface="Times New Roman" pitchFamily="18" charset="0"/>
              <a:cs typeface="Arial" charset="0"/>
            </a:endParaRPr>
          </a:p>
          <a:p>
            <a:pPr algn="ctr">
              <a:spcBef>
                <a:spcPct val="50000"/>
              </a:spcBef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7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EB6D-ACE0-4EE5-9FF8-7D87AA5D1CD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10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076-A612-45CD-8F46-2D1F1C099B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4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98EC-5ADA-408F-A868-9091A34E53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60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1767-AFFC-44C2-A6B1-44675EBEF6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02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FF86-0BDA-476E-9F73-B3F7BB34D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23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0067-46D8-44EB-A130-AEEB5673E5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29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B61-414A-4A61-967D-CF1BF6221C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25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7F8-F35B-4560-BFA3-88A16B3510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15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532C-EEA9-42B3-8F13-EA32CEC982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31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283-4664-49D8-831A-E24D0CD48D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42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584D-4ADE-461C-8951-CCD9D56902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AEF33-0B86-4870-8C6B-CAC25CA06B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1320800" y="6513514"/>
            <a:ext cx="39624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US" sz="1200" dirty="0">
              <a:latin typeface="Times New Roman" pitchFamily="18" charset="0"/>
              <a:cs typeface="Arial" charset="0"/>
            </a:endParaRPr>
          </a:p>
          <a:p>
            <a:pPr algn="ctr">
              <a:spcBef>
                <a:spcPct val="50000"/>
              </a:spcBef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7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CSCE 121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038"/>
            <a:ext cx="9144000" cy="27543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/>
              <a:t>Linked Lists:  Implementation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/>
              <a:t>Dr. Tim </a:t>
            </a:r>
            <a:r>
              <a:rPr lang="en-US" altLang="en-US" sz="3000" dirty="0" smtClean="0"/>
              <a:t>McGuire</a:t>
            </a:r>
            <a:br>
              <a:rPr lang="en-US" altLang="en-US" sz="3000" dirty="0" smtClean="0"/>
            </a:br>
            <a:endParaRPr lang="en-US" altLang="en-US" sz="3000" dirty="0" smtClean="0"/>
          </a:p>
          <a:p>
            <a:r>
              <a:rPr lang="en-US" sz="1600" dirty="0" smtClean="0">
                <a:latin typeface="+mj-lt"/>
              </a:rPr>
              <a:t>Some material adapted from </a:t>
            </a:r>
            <a:r>
              <a:rPr lang="en-US" sz="1600" i="1" dirty="0">
                <a:latin typeface="+mj-lt"/>
              </a:rPr>
              <a:t>Data Abstraction and Problem Solving with Java</a:t>
            </a:r>
            <a:r>
              <a:rPr lang="en-US" sz="1600" dirty="0">
                <a:latin typeface="+mj-lt"/>
              </a:rPr>
              <a:t>, by </a:t>
            </a:r>
            <a:r>
              <a:rPr lang="en-US" sz="1600" dirty="0" err="1">
                <a:latin typeface="+mj-lt"/>
              </a:rPr>
              <a:t>Carrano</a:t>
            </a:r>
            <a:r>
              <a:rPr lang="en-US" sz="1600" dirty="0">
                <a:latin typeface="+mj-lt"/>
              </a:rPr>
              <a:t> and Prichard</a:t>
            </a:r>
          </a:p>
        </p:txBody>
      </p:sp>
    </p:spTree>
    <p:extLst>
      <p:ext uri="{BB962C8B-B14F-4D97-AF65-F5344CB8AC3E}">
        <p14:creationId xmlns:p14="http://schemas.microsoft.com/office/powerpoint/2010/main" val="7491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Appending a Node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36739"/>
            <a:ext cx="10896599" cy="37417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Add a node to the end of the list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Basic process: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Create the new node (as already described)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Add node to the end of the list: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If list is empty, set head pointer to this node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Else,</a:t>
            </a:r>
          </a:p>
          <a:p>
            <a:pPr lvl="3">
              <a:lnSpc>
                <a:spcPct val="90000"/>
              </a:lnSpc>
            </a:pPr>
            <a:r>
              <a:rPr lang="en-US" altLang="en-US" sz="2800" dirty="0"/>
              <a:t>traverse the list to the end</a:t>
            </a:r>
          </a:p>
          <a:p>
            <a:pPr lvl="3">
              <a:lnSpc>
                <a:spcPct val="90000"/>
              </a:lnSpc>
            </a:pPr>
            <a:r>
              <a:rPr lang="en-US" altLang="en-US" sz="2800" dirty="0"/>
              <a:t>set pointer of last node to point to new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Appending a </a:t>
            </a:r>
            <a:r>
              <a:rPr lang="en-US" altLang="en-US" dirty="0" smtClean="0"/>
              <a:t>Node (2)</a:t>
            </a:r>
            <a:endParaRPr lang="en-US" altLang="en-US" dirty="0"/>
          </a:p>
        </p:txBody>
      </p:sp>
      <p:grpSp>
        <p:nvGrpSpPr>
          <p:cNvPr id="20483" name="Group 31"/>
          <p:cNvGrpSpPr>
            <a:grpSpLocks/>
          </p:cNvGrpSpPr>
          <p:nvPr/>
        </p:nvGrpSpPr>
        <p:grpSpPr bwMode="auto">
          <a:xfrm>
            <a:off x="1912939" y="1828801"/>
            <a:ext cx="8450262" cy="3057525"/>
            <a:chOff x="245" y="1344"/>
            <a:chExt cx="5323" cy="1926"/>
          </a:xfrm>
        </p:grpSpPr>
        <p:sp>
          <p:nvSpPr>
            <p:cNvPr id="20485" name="Rectangle 3"/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0" name="Rectangle 8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1" name="Rectangle 9"/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1"/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>
              <a:off x="2784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>
              <a:off x="40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4"/>
            <p:cNvSpPr txBox="1">
              <a:spLocks noChangeArrowheads="1"/>
            </p:cNvSpPr>
            <p:nvPr/>
          </p:nvSpPr>
          <p:spPr bwMode="auto">
            <a:xfrm>
              <a:off x="4656" y="1940"/>
              <a:ext cx="9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nullptr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20497" name="Text Box 15"/>
            <p:cNvSpPr txBox="1">
              <a:spLocks noChangeArrowheads="1"/>
            </p:cNvSpPr>
            <p:nvPr/>
          </p:nvSpPr>
          <p:spPr bwMode="auto">
            <a:xfrm>
              <a:off x="245" y="2352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20498" name="Text Box 16"/>
            <p:cNvSpPr txBox="1">
              <a:spLocks noChangeArrowheads="1"/>
            </p:cNvSpPr>
            <p:nvPr/>
          </p:nvSpPr>
          <p:spPr bwMode="auto">
            <a:xfrm>
              <a:off x="1214" y="1920"/>
              <a:ext cx="2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20499" name="Text Box 17"/>
            <p:cNvSpPr txBox="1">
              <a:spLocks noChangeArrowheads="1"/>
            </p:cNvSpPr>
            <p:nvPr/>
          </p:nvSpPr>
          <p:spPr bwMode="auto">
            <a:xfrm>
              <a:off x="2275" y="1920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20500" name="Text Box 18"/>
            <p:cNvSpPr txBox="1">
              <a:spLocks noChangeArrowheads="1"/>
            </p:cNvSpPr>
            <p:nvPr/>
          </p:nvSpPr>
          <p:spPr bwMode="auto">
            <a:xfrm>
              <a:off x="3523" y="1920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20501" name="Rectangle 19"/>
            <p:cNvSpPr>
              <a:spLocks noChangeArrowheads="1"/>
            </p:cNvSpPr>
            <p:nvPr/>
          </p:nvSpPr>
          <p:spPr bwMode="auto">
            <a:xfrm>
              <a:off x="960" y="2688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2" name="Rectangle 20"/>
            <p:cNvSpPr>
              <a:spLocks noChangeArrowheads="1"/>
            </p:cNvSpPr>
            <p:nvPr/>
          </p:nvSpPr>
          <p:spPr bwMode="auto">
            <a:xfrm>
              <a:off x="1680" y="2688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3" name="Rectangle 21"/>
            <p:cNvSpPr>
              <a:spLocks noChangeArrowheads="1"/>
            </p:cNvSpPr>
            <p:nvPr/>
          </p:nvSpPr>
          <p:spPr bwMode="auto">
            <a:xfrm>
              <a:off x="2160" y="2688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4" name="Line 22"/>
            <p:cNvSpPr>
              <a:spLocks noChangeShapeType="1"/>
            </p:cNvSpPr>
            <p:nvPr/>
          </p:nvSpPr>
          <p:spPr bwMode="auto">
            <a:xfrm>
              <a:off x="1152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Text Box 23"/>
            <p:cNvSpPr txBox="1">
              <a:spLocks noChangeArrowheads="1"/>
            </p:cNvSpPr>
            <p:nvPr/>
          </p:nvSpPr>
          <p:spPr bwMode="auto">
            <a:xfrm>
              <a:off x="866" y="3072"/>
              <a:ext cx="72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20506" name="Text Box 24"/>
            <p:cNvSpPr txBox="1">
              <a:spLocks noChangeArrowheads="1"/>
            </p:cNvSpPr>
            <p:nvPr/>
          </p:nvSpPr>
          <p:spPr bwMode="auto">
            <a:xfrm>
              <a:off x="1795" y="2688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23</a:t>
              </a:r>
            </a:p>
          </p:txBody>
        </p:sp>
        <p:sp>
          <p:nvSpPr>
            <p:cNvPr id="20507" name="Line 25"/>
            <p:cNvSpPr>
              <a:spLocks noChangeShapeType="1"/>
            </p:cNvSpPr>
            <p:nvPr/>
          </p:nvSpPr>
          <p:spPr bwMode="auto">
            <a:xfrm>
              <a:off x="2304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Text Box 26"/>
            <p:cNvSpPr txBox="1">
              <a:spLocks noChangeArrowheads="1"/>
            </p:cNvSpPr>
            <p:nvPr/>
          </p:nvSpPr>
          <p:spPr bwMode="auto">
            <a:xfrm>
              <a:off x="2973" y="2715"/>
              <a:ext cx="7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nullptr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20509" name="Rectangle 27"/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0" name="Line 28"/>
            <p:cNvSpPr>
              <a:spLocks noChangeShapeType="1"/>
            </p:cNvSpPr>
            <p:nvPr/>
          </p:nvSpPr>
          <p:spPr bwMode="auto">
            <a:xfrm flipH="1">
              <a:off x="3648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Text Box 29"/>
            <p:cNvSpPr txBox="1">
              <a:spLocks noChangeArrowheads="1"/>
            </p:cNvSpPr>
            <p:nvPr/>
          </p:nvSpPr>
          <p:spPr bwMode="auto">
            <a:xfrm>
              <a:off x="4754" y="1728"/>
              <a:ext cx="72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nodePtr</a:t>
              </a:r>
            </a:p>
          </p:txBody>
        </p:sp>
      </p:grpSp>
      <p:sp>
        <p:nvSpPr>
          <p:cNvPr id="20484" name="Text Box 30"/>
          <p:cNvSpPr txBox="1">
            <a:spLocks noChangeArrowheads="1"/>
          </p:cNvSpPr>
          <p:nvPr/>
        </p:nvSpPr>
        <p:spPr bwMode="auto">
          <a:xfrm>
            <a:off x="3276601" y="5486400"/>
            <a:ext cx="39805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New node created, end of list located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Appending a </a:t>
            </a:r>
            <a:r>
              <a:rPr lang="en-US" altLang="en-US" dirty="0" smtClean="0"/>
              <a:t>Node (3)</a:t>
            </a:r>
            <a:endParaRPr lang="en-US" altLang="en-US" dirty="0"/>
          </a:p>
        </p:txBody>
      </p:sp>
      <p:grpSp>
        <p:nvGrpSpPr>
          <p:cNvPr id="21507" name="Group 30"/>
          <p:cNvGrpSpPr>
            <a:grpSpLocks/>
          </p:cNvGrpSpPr>
          <p:nvPr/>
        </p:nvGrpSpPr>
        <p:grpSpPr bwMode="auto">
          <a:xfrm>
            <a:off x="1912939" y="1828801"/>
            <a:ext cx="8307387" cy="3057525"/>
            <a:chOff x="245" y="1344"/>
            <a:chExt cx="5233" cy="1926"/>
          </a:xfrm>
        </p:grpSpPr>
        <p:sp>
          <p:nvSpPr>
            <p:cNvPr id="21509" name="Rectangle 3"/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0" name="Rectangle 4"/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1" name="Rectangle 5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2" name="Rectangle 6"/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3" name="Rectangle 7"/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4" name="Rectangle 8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5" name="Rectangle 9"/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6" name="Line 10"/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1"/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2"/>
            <p:cNvSpPr>
              <a:spLocks noChangeShapeType="1"/>
            </p:cNvSpPr>
            <p:nvPr/>
          </p:nvSpPr>
          <p:spPr bwMode="auto">
            <a:xfrm>
              <a:off x="2784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13"/>
            <p:cNvSpPr>
              <a:spLocks noChangeShapeType="1"/>
            </p:cNvSpPr>
            <p:nvPr/>
          </p:nvSpPr>
          <p:spPr bwMode="auto">
            <a:xfrm flipH="1">
              <a:off x="1920" y="2112"/>
              <a:ext cx="211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Text Box 14"/>
            <p:cNvSpPr txBox="1">
              <a:spLocks noChangeArrowheads="1"/>
            </p:cNvSpPr>
            <p:nvPr/>
          </p:nvSpPr>
          <p:spPr bwMode="auto">
            <a:xfrm>
              <a:off x="245" y="2352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21521" name="Text Box 15"/>
            <p:cNvSpPr txBox="1">
              <a:spLocks noChangeArrowheads="1"/>
            </p:cNvSpPr>
            <p:nvPr/>
          </p:nvSpPr>
          <p:spPr bwMode="auto">
            <a:xfrm>
              <a:off x="1214" y="1920"/>
              <a:ext cx="2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21522" name="Text Box 16"/>
            <p:cNvSpPr txBox="1">
              <a:spLocks noChangeArrowheads="1"/>
            </p:cNvSpPr>
            <p:nvPr/>
          </p:nvSpPr>
          <p:spPr bwMode="auto">
            <a:xfrm>
              <a:off x="2275" y="1920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21523" name="Text Box 17"/>
            <p:cNvSpPr txBox="1">
              <a:spLocks noChangeArrowheads="1"/>
            </p:cNvSpPr>
            <p:nvPr/>
          </p:nvSpPr>
          <p:spPr bwMode="auto">
            <a:xfrm>
              <a:off x="3523" y="1920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21524" name="Rectangle 18"/>
            <p:cNvSpPr>
              <a:spLocks noChangeArrowheads="1"/>
            </p:cNvSpPr>
            <p:nvPr/>
          </p:nvSpPr>
          <p:spPr bwMode="auto">
            <a:xfrm>
              <a:off x="960" y="2688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5" name="Rectangle 19"/>
            <p:cNvSpPr>
              <a:spLocks noChangeArrowheads="1"/>
            </p:cNvSpPr>
            <p:nvPr/>
          </p:nvSpPr>
          <p:spPr bwMode="auto">
            <a:xfrm>
              <a:off x="1680" y="2688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6" name="Rectangle 20"/>
            <p:cNvSpPr>
              <a:spLocks noChangeArrowheads="1"/>
            </p:cNvSpPr>
            <p:nvPr/>
          </p:nvSpPr>
          <p:spPr bwMode="auto">
            <a:xfrm>
              <a:off x="2160" y="2688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7" name="Line 21"/>
            <p:cNvSpPr>
              <a:spLocks noChangeShapeType="1"/>
            </p:cNvSpPr>
            <p:nvPr/>
          </p:nvSpPr>
          <p:spPr bwMode="auto">
            <a:xfrm>
              <a:off x="1152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Text Box 22"/>
            <p:cNvSpPr txBox="1">
              <a:spLocks noChangeArrowheads="1"/>
            </p:cNvSpPr>
            <p:nvPr/>
          </p:nvSpPr>
          <p:spPr bwMode="auto">
            <a:xfrm>
              <a:off x="866" y="3072"/>
              <a:ext cx="72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21529" name="Text Box 23"/>
            <p:cNvSpPr txBox="1">
              <a:spLocks noChangeArrowheads="1"/>
            </p:cNvSpPr>
            <p:nvPr/>
          </p:nvSpPr>
          <p:spPr bwMode="auto">
            <a:xfrm>
              <a:off x="1795" y="2688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23</a:t>
              </a:r>
            </a:p>
          </p:txBody>
        </p:sp>
        <p:sp>
          <p:nvSpPr>
            <p:cNvPr id="21530" name="Line 24"/>
            <p:cNvSpPr>
              <a:spLocks noChangeShapeType="1"/>
            </p:cNvSpPr>
            <p:nvPr/>
          </p:nvSpPr>
          <p:spPr bwMode="auto">
            <a:xfrm>
              <a:off x="2304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Text Box 25"/>
            <p:cNvSpPr txBox="1">
              <a:spLocks noChangeArrowheads="1"/>
            </p:cNvSpPr>
            <p:nvPr/>
          </p:nvSpPr>
          <p:spPr bwMode="auto">
            <a:xfrm>
              <a:off x="2890" y="2707"/>
              <a:ext cx="7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nullptr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21532" name="Rectangle 26"/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33" name="Line 27"/>
            <p:cNvSpPr>
              <a:spLocks noChangeShapeType="1"/>
            </p:cNvSpPr>
            <p:nvPr/>
          </p:nvSpPr>
          <p:spPr bwMode="auto">
            <a:xfrm flipH="1">
              <a:off x="3648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Text Box 28"/>
            <p:cNvSpPr txBox="1">
              <a:spLocks noChangeArrowheads="1"/>
            </p:cNvSpPr>
            <p:nvPr/>
          </p:nvSpPr>
          <p:spPr bwMode="auto">
            <a:xfrm>
              <a:off x="4754" y="1728"/>
              <a:ext cx="72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nodePtr</a:t>
              </a:r>
            </a:p>
          </p:txBody>
        </p:sp>
      </p:grpSp>
      <p:sp>
        <p:nvSpPr>
          <p:cNvPr id="21508" name="Text Box 29"/>
          <p:cNvSpPr txBox="1">
            <a:spLocks noChangeArrowheads="1"/>
          </p:cNvSpPr>
          <p:nvPr/>
        </p:nvSpPr>
        <p:spPr bwMode="auto">
          <a:xfrm>
            <a:off x="3276600" y="5486400"/>
            <a:ext cx="32367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New node added to end of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NumberList.h</a:t>
            </a:r>
            <a:r>
              <a:rPr lang="en-US" dirty="0" smtClean="0"/>
              <a:t> (partial)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NumberList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Declare a structure for the list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value;           // The value in this node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  // To point to the next node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            // List head pointer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Constructor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 head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Destructor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~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Linked list operations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NumberList</a:t>
            </a:r>
            <a:r>
              <a:rPr lang="en-US" dirty="0" smtClean="0"/>
              <a:t>::</a:t>
            </a:r>
            <a:r>
              <a:rPr lang="en-US" dirty="0" err="1" smtClean="0"/>
              <a:t>appendNode</a:t>
            </a:r>
            <a:r>
              <a:rPr lang="en-US" dirty="0" smtClean="0"/>
              <a:t>(double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// To point to a new 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// To move through the list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Allocate a new node and store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there.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If there are no nodes in the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make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first node.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(head ==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head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  {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Otherwise, insert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at end.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head of list.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Find the last node in the list.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!=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Insert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the last node.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8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Inserting a Node into a Linked List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Used to maintain a linked list in order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Requires two pointers to traverse the list: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pointer to locate the node with data value greater than that of node to be inserted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pointer to 'trail behind' one node, to point to node before point of insertion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New node is inserted between the nodes pointed at by these pointers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Inserting a Node into a Linked List</a:t>
            </a:r>
          </a:p>
        </p:txBody>
      </p:sp>
      <p:grpSp>
        <p:nvGrpSpPr>
          <p:cNvPr id="2" name="Group 1058"/>
          <p:cNvGrpSpPr>
            <a:grpSpLocks/>
          </p:cNvGrpSpPr>
          <p:nvPr/>
        </p:nvGrpSpPr>
        <p:grpSpPr bwMode="auto">
          <a:xfrm>
            <a:off x="1912939" y="1752601"/>
            <a:ext cx="8208962" cy="3438525"/>
            <a:chOff x="245" y="1104"/>
            <a:chExt cx="5171" cy="2166"/>
          </a:xfrm>
        </p:grpSpPr>
        <p:sp>
          <p:nvSpPr>
            <p:cNvPr id="26629" name="Rectangle 1027"/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0" name="Rectangle 1028"/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1" name="Rectangle 1029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2" name="Rectangle 1030"/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3" name="Rectangle 1031"/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4" name="Rectangle 1032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5" name="Rectangle 1033"/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6" name="Line 1034"/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035"/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Line 1036"/>
            <p:cNvSpPr>
              <a:spLocks noChangeShapeType="1"/>
            </p:cNvSpPr>
            <p:nvPr/>
          </p:nvSpPr>
          <p:spPr bwMode="auto">
            <a:xfrm>
              <a:off x="2784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037"/>
            <p:cNvSpPr>
              <a:spLocks noChangeShapeType="1"/>
            </p:cNvSpPr>
            <p:nvPr/>
          </p:nvSpPr>
          <p:spPr bwMode="auto">
            <a:xfrm>
              <a:off x="40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Text Box 1038"/>
            <p:cNvSpPr txBox="1">
              <a:spLocks noChangeArrowheads="1"/>
            </p:cNvSpPr>
            <p:nvPr/>
          </p:nvSpPr>
          <p:spPr bwMode="auto">
            <a:xfrm>
              <a:off x="4621" y="1948"/>
              <a:ext cx="7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nullptr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26641" name="Text Box 1039"/>
            <p:cNvSpPr txBox="1">
              <a:spLocks noChangeArrowheads="1"/>
            </p:cNvSpPr>
            <p:nvPr/>
          </p:nvSpPr>
          <p:spPr bwMode="auto">
            <a:xfrm>
              <a:off x="245" y="2352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26642" name="Text Box 1040"/>
            <p:cNvSpPr txBox="1">
              <a:spLocks noChangeArrowheads="1"/>
            </p:cNvSpPr>
            <p:nvPr/>
          </p:nvSpPr>
          <p:spPr bwMode="auto">
            <a:xfrm>
              <a:off x="1214" y="1920"/>
              <a:ext cx="2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26643" name="Text Box 1041"/>
            <p:cNvSpPr txBox="1">
              <a:spLocks noChangeArrowheads="1"/>
            </p:cNvSpPr>
            <p:nvPr/>
          </p:nvSpPr>
          <p:spPr bwMode="auto">
            <a:xfrm>
              <a:off x="2275" y="1920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26644" name="Text Box 1042"/>
            <p:cNvSpPr txBox="1">
              <a:spLocks noChangeArrowheads="1"/>
            </p:cNvSpPr>
            <p:nvPr/>
          </p:nvSpPr>
          <p:spPr bwMode="auto">
            <a:xfrm>
              <a:off x="3523" y="1920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26645" name="Rectangle 1043"/>
            <p:cNvSpPr>
              <a:spLocks noChangeArrowheads="1"/>
            </p:cNvSpPr>
            <p:nvPr/>
          </p:nvSpPr>
          <p:spPr bwMode="auto">
            <a:xfrm>
              <a:off x="960" y="2688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6" name="Rectangle 1044"/>
            <p:cNvSpPr>
              <a:spLocks noChangeArrowheads="1"/>
            </p:cNvSpPr>
            <p:nvPr/>
          </p:nvSpPr>
          <p:spPr bwMode="auto">
            <a:xfrm>
              <a:off x="1680" y="2688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7" name="Rectangle 1045"/>
            <p:cNvSpPr>
              <a:spLocks noChangeArrowheads="1"/>
            </p:cNvSpPr>
            <p:nvPr/>
          </p:nvSpPr>
          <p:spPr bwMode="auto">
            <a:xfrm>
              <a:off x="2160" y="2688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8" name="Line 1046"/>
            <p:cNvSpPr>
              <a:spLocks noChangeShapeType="1"/>
            </p:cNvSpPr>
            <p:nvPr/>
          </p:nvSpPr>
          <p:spPr bwMode="auto">
            <a:xfrm>
              <a:off x="1152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Text Box 1047"/>
            <p:cNvSpPr txBox="1">
              <a:spLocks noChangeArrowheads="1"/>
            </p:cNvSpPr>
            <p:nvPr/>
          </p:nvSpPr>
          <p:spPr bwMode="auto">
            <a:xfrm>
              <a:off x="866" y="3072"/>
              <a:ext cx="72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26650" name="Text Box 1048"/>
            <p:cNvSpPr txBox="1">
              <a:spLocks noChangeArrowheads="1"/>
            </p:cNvSpPr>
            <p:nvPr/>
          </p:nvSpPr>
          <p:spPr bwMode="auto">
            <a:xfrm>
              <a:off x="1795" y="2688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17</a:t>
              </a:r>
            </a:p>
          </p:txBody>
        </p:sp>
        <p:sp>
          <p:nvSpPr>
            <p:cNvPr id="26651" name="Line 1049"/>
            <p:cNvSpPr>
              <a:spLocks noChangeShapeType="1"/>
            </p:cNvSpPr>
            <p:nvPr/>
          </p:nvSpPr>
          <p:spPr bwMode="auto">
            <a:xfrm>
              <a:off x="2304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Text Box 1050"/>
            <p:cNvSpPr txBox="1">
              <a:spLocks noChangeArrowheads="1"/>
            </p:cNvSpPr>
            <p:nvPr/>
          </p:nvSpPr>
          <p:spPr bwMode="auto">
            <a:xfrm>
              <a:off x="3011" y="2708"/>
              <a:ext cx="7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nullptr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26653" name="Rectangle 1051"/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4" name="Line 1052"/>
            <p:cNvSpPr>
              <a:spLocks noChangeShapeType="1"/>
            </p:cNvSpPr>
            <p:nvPr/>
          </p:nvSpPr>
          <p:spPr bwMode="auto">
            <a:xfrm flipH="1">
              <a:off x="3648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Text Box 1053"/>
            <p:cNvSpPr txBox="1">
              <a:spLocks noChangeArrowheads="1"/>
            </p:cNvSpPr>
            <p:nvPr/>
          </p:nvSpPr>
          <p:spPr bwMode="auto">
            <a:xfrm>
              <a:off x="4658" y="1104"/>
              <a:ext cx="72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nodePtr</a:t>
              </a:r>
            </a:p>
          </p:txBody>
        </p:sp>
        <p:sp>
          <p:nvSpPr>
            <p:cNvPr id="26656" name="Rectangle 1054"/>
            <p:cNvSpPr>
              <a:spLocks noChangeArrowheads="1"/>
            </p:cNvSpPr>
            <p:nvPr/>
          </p:nvSpPr>
          <p:spPr bwMode="auto">
            <a:xfrm>
              <a:off x="3600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7" name="Line 1055"/>
            <p:cNvSpPr>
              <a:spLocks noChangeShapeType="1"/>
            </p:cNvSpPr>
            <p:nvPr/>
          </p:nvSpPr>
          <p:spPr bwMode="auto">
            <a:xfrm flipH="1">
              <a:off x="2400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Text Box 1056"/>
            <p:cNvSpPr txBox="1">
              <a:spLocks noChangeArrowheads="1"/>
            </p:cNvSpPr>
            <p:nvPr/>
          </p:nvSpPr>
          <p:spPr bwMode="auto">
            <a:xfrm>
              <a:off x="3244" y="1104"/>
              <a:ext cx="115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previousNode</a:t>
              </a:r>
            </a:p>
          </p:txBody>
        </p:sp>
      </p:grpSp>
      <p:sp>
        <p:nvSpPr>
          <p:cNvPr id="26628" name="Text Box 1057"/>
          <p:cNvSpPr txBox="1">
            <a:spLocks noChangeArrowheads="1"/>
          </p:cNvSpPr>
          <p:nvPr/>
        </p:nvSpPr>
        <p:spPr bwMode="auto">
          <a:xfrm>
            <a:off x="3276601" y="5486400"/>
            <a:ext cx="45576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New node created, correct position located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Inserting a Node into a Linked List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912939" y="1752601"/>
            <a:ext cx="8243887" cy="3438525"/>
            <a:chOff x="245" y="1104"/>
            <a:chExt cx="5193" cy="2166"/>
          </a:xfrm>
        </p:grpSpPr>
        <p:sp>
          <p:nvSpPr>
            <p:cNvPr id="27653" name="Rectangle 3"/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59" name="Rectangle 9"/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1"/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2"/>
            <p:cNvSpPr>
              <a:spLocks noChangeShapeType="1"/>
            </p:cNvSpPr>
            <p:nvPr/>
          </p:nvSpPr>
          <p:spPr bwMode="auto">
            <a:xfrm flipH="1">
              <a:off x="1920" y="2112"/>
              <a:ext cx="86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>
              <a:off x="40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Text Box 14"/>
            <p:cNvSpPr txBox="1">
              <a:spLocks noChangeArrowheads="1"/>
            </p:cNvSpPr>
            <p:nvPr/>
          </p:nvSpPr>
          <p:spPr bwMode="auto">
            <a:xfrm>
              <a:off x="4643" y="1947"/>
              <a:ext cx="7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nullptr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27665" name="Text Box 15"/>
            <p:cNvSpPr txBox="1">
              <a:spLocks noChangeArrowheads="1"/>
            </p:cNvSpPr>
            <p:nvPr/>
          </p:nvSpPr>
          <p:spPr bwMode="auto">
            <a:xfrm>
              <a:off x="245" y="2352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27666" name="Text Box 16"/>
            <p:cNvSpPr txBox="1">
              <a:spLocks noChangeArrowheads="1"/>
            </p:cNvSpPr>
            <p:nvPr/>
          </p:nvSpPr>
          <p:spPr bwMode="auto">
            <a:xfrm>
              <a:off x="1214" y="1920"/>
              <a:ext cx="2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27667" name="Text Box 17"/>
            <p:cNvSpPr txBox="1">
              <a:spLocks noChangeArrowheads="1"/>
            </p:cNvSpPr>
            <p:nvPr/>
          </p:nvSpPr>
          <p:spPr bwMode="auto">
            <a:xfrm>
              <a:off x="2275" y="1920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27668" name="Text Box 18"/>
            <p:cNvSpPr txBox="1">
              <a:spLocks noChangeArrowheads="1"/>
            </p:cNvSpPr>
            <p:nvPr/>
          </p:nvSpPr>
          <p:spPr bwMode="auto">
            <a:xfrm>
              <a:off x="3523" y="1920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27669" name="Rectangle 19"/>
            <p:cNvSpPr>
              <a:spLocks noChangeArrowheads="1"/>
            </p:cNvSpPr>
            <p:nvPr/>
          </p:nvSpPr>
          <p:spPr bwMode="auto">
            <a:xfrm>
              <a:off x="960" y="2688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70" name="Rectangle 20"/>
            <p:cNvSpPr>
              <a:spLocks noChangeArrowheads="1"/>
            </p:cNvSpPr>
            <p:nvPr/>
          </p:nvSpPr>
          <p:spPr bwMode="auto">
            <a:xfrm>
              <a:off x="1680" y="2688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71" name="Rectangle 21"/>
            <p:cNvSpPr>
              <a:spLocks noChangeArrowheads="1"/>
            </p:cNvSpPr>
            <p:nvPr/>
          </p:nvSpPr>
          <p:spPr bwMode="auto">
            <a:xfrm>
              <a:off x="2160" y="2688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72" name="Line 22"/>
            <p:cNvSpPr>
              <a:spLocks noChangeShapeType="1"/>
            </p:cNvSpPr>
            <p:nvPr/>
          </p:nvSpPr>
          <p:spPr bwMode="auto">
            <a:xfrm>
              <a:off x="1152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Text Box 23"/>
            <p:cNvSpPr txBox="1">
              <a:spLocks noChangeArrowheads="1"/>
            </p:cNvSpPr>
            <p:nvPr/>
          </p:nvSpPr>
          <p:spPr bwMode="auto">
            <a:xfrm>
              <a:off x="866" y="3072"/>
              <a:ext cx="72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27674" name="Text Box 24"/>
            <p:cNvSpPr txBox="1">
              <a:spLocks noChangeArrowheads="1"/>
            </p:cNvSpPr>
            <p:nvPr/>
          </p:nvSpPr>
          <p:spPr bwMode="auto">
            <a:xfrm>
              <a:off x="1795" y="2688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17</a:t>
              </a:r>
            </a:p>
          </p:txBody>
        </p:sp>
        <p:sp>
          <p:nvSpPr>
            <p:cNvPr id="27675" name="Line 25"/>
            <p:cNvSpPr>
              <a:spLocks noChangeShapeType="1"/>
            </p:cNvSpPr>
            <p:nvPr/>
          </p:nvSpPr>
          <p:spPr bwMode="auto">
            <a:xfrm flipV="1">
              <a:off x="2304" y="2256"/>
              <a:ext cx="13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Rectangle 26"/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77" name="Line 27"/>
            <p:cNvSpPr>
              <a:spLocks noChangeShapeType="1"/>
            </p:cNvSpPr>
            <p:nvPr/>
          </p:nvSpPr>
          <p:spPr bwMode="auto">
            <a:xfrm flipH="1">
              <a:off x="3648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Text Box 28"/>
            <p:cNvSpPr txBox="1">
              <a:spLocks noChangeArrowheads="1"/>
            </p:cNvSpPr>
            <p:nvPr/>
          </p:nvSpPr>
          <p:spPr bwMode="auto">
            <a:xfrm>
              <a:off x="4658" y="1104"/>
              <a:ext cx="72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nodePtr</a:t>
              </a:r>
            </a:p>
          </p:txBody>
        </p:sp>
        <p:sp>
          <p:nvSpPr>
            <p:cNvPr id="27679" name="Rectangle 29"/>
            <p:cNvSpPr>
              <a:spLocks noChangeArrowheads="1"/>
            </p:cNvSpPr>
            <p:nvPr/>
          </p:nvSpPr>
          <p:spPr bwMode="auto">
            <a:xfrm>
              <a:off x="3600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80" name="Line 30"/>
            <p:cNvSpPr>
              <a:spLocks noChangeShapeType="1"/>
            </p:cNvSpPr>
            <p:nvPr/>
          </p:nvSpPr>
          <p:spPr bwMode="auto">
            <a:xfrm flipH="1">
              <a:off x="2400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Text Box 31"/>
            <p:cNvSpPr txBox="1">
              <a:spLocks noChangeArrowheads="1"/>
            </p:cNvSpPr>
            <p:nvPr/>
          </p:nvSpPr>
          <p:spPr bwMode="auto">
            <a:xfrm>
              <a:off x="3244" y="1104"/>
              <a:ext cx="115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previousNode</a:t>
              </a:r>
            </a:p>
          </p:txBody>
        </p:sp>
      </p:grpSp>
      <p:sp>
        <p:nvSpPr>
          <p:cNvPr id="27652" name="Text Box 32"/>
          <p:cNvSpPr txBox="1">
            <a:spLocks noChangeArrowheads="1"/>
          </p:cNvSpPr>
          <p:nvPr/>
        </p:nvSpPr>
        <p:spPr bwMode="auto">
          <a:xfrm>
            <a:off x="3276601" y="5486400"/>
            <a:ext cx="45961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New node inserted in order in the linked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NumberList</a:t>
            </a:r>
            <a:r>
              <a:rPr lang="en-US" dirty="0" smtClean="0"/>
              <a:t>::</a:t>
            </a:r>
            <a:r>
              <a:rPr lang="en-US" dirty="0" err="1" smtClean="0"/>
              <a:t>insertNode</a:t>
            </a:r>
            <a:r>
              <a:rPr lang="en-US" dirty="0" smtClean="0"/>
              <a:t>(double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825624"/>
            <a:ext cx="5715000" cy="47275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NumberList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insertNode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new 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traverse the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previousNode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Allocate a new node and store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there.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If there are no nodes in the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make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first 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(!head)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head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  // Otherwise, insert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Position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at the head of list.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Initialize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previousNode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previousNode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825625"/>
            <a:ext cx="6019800" cy="4727574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Skip all nodes whose value is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less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than num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&amp;&amp;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is to be the 1st in the list,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insert it before all other nodes.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head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after the previous node.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Traversing a Linked List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10820400" cy="4114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/>
              <a:t>Visit each node in a linked list: display contents, validate data, etc.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Basic process: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set a pointer to the contents of the head pointer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while pointer is not </a:t>
            </a:r>
            <a:r>
              <a:rPr lang="en-US" altLang="en-US" sz="2800" dirty="0" err="1">
                <a:latin typeface="Courier New" panose="02070309020205020404" pitchFamily="49" charset="0"/>
              </a:rPr>
              <a:t>nullptr</a:t>
            </a:r>
            <a:endParaRPr lang="en-US" altLang="en-US" sz="2800" dirty="0"/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process data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go to the next node by setting the pointer to the pointer field of the current node in the list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end while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 dirty="0">
                <a:latin typeface="Arial" panose="020B0604020202020204" pitchFamily="34" charset="0"/>
              </a:rPr>
              <a:t>4-</a:t>
            </a:r>
            <a:fld id="{C76BE2FD-F42C-41E5-823B-D0E2EB5C67C0}" type="slidenum">
              <a:rPr lang="en-US" altLang="en-US" sz="1000">
                <a:latin typeface="Arial" panose="020B0604020202020204" pitchFamily="34" charset="0"/>
              </a:rPr>
              <a:pPr/>
              <a:t>2</a:t>
            </a:fld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rgbClr val="007FA3"/>
                </a:solidFill>
                <a:latin typeface="Times New Roman"/>
                <a:ea typeface="ＭＳ Ｐゴシック" pitchFamily="2" charset="-128"/>
                <a:cs typeface="Times New Roman"/>
                <a:sym typeface="Times New Roman"/>
              </a:rPr>
              <a:t>Pointer-Based Linked Lists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 node in a linked list is sometimes defined as a template </a:t>
            </a: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struct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template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typename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T&gt;</a:t>
            </a:r>
            <a:endParaRPr lang="en-US" altLang="en-US" sz="20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buFontTx/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struct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Node {</a:t>
            </a:r>
          </a:p>
          <a:p>
            <a:pPr lvl="1" eaLnBrk="1" hangingPunct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T item;</a:t>
            </a:r>
          </a:p>
          <a:p>
            <a:pPr lvl="1" eaLnBrk="1" hangingPunct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Node&lt;T&gt; *next;</a:t>
            </a:r>
          </a:p>
          <a:p>
            <a:pPr lvl="1" eaLnBrk="1" hangingPunct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}; 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A node is dynamically allocated</a:t>
            </a:r>
          </a:p>
          <a:p>
            <a:pPr lvl="1" eaLnBrk="1" hangingPunct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Node&lt;T&gt; *p;</a:t>
            </a:r>
          </a:p>
          <a:p>
            <a:pPr lvl="1" eaLnBrk="1" hangingPunct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 = 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new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Node&lt;T&gt;;</a:t>
            </a:r>
          </a:p>
        </p:txBody>
      </p:sp>
      <p:pic>
        <p:nvPicPr>
          <p:cNvPr id="1843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47397" y="2743200"/>
            <a:ext cx="1664641" cy="1078302"/>
          </a:xfrm>
          <a:noFill/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620000" y="2819401"/>
            <a:ext cx="18288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altLang="en-US" dirty="0">
                <a:latin typeface="Arial" panose="020B0604020202020204" pitchFamily="34" charset="0"/>
              </a:rPr>
              <a:t>A node</a:t>
            </a:r>
          </a:p>
        </p:txBody>
      </p:sp>
    </p:spTree>
    <p:extLst>
      <p:ext uri="{BB962C8B-B14F-4D97-AF65-F5344CB8AC3E}">
        <p14:creationId xmlns:p14="http://schemas.microsoft.com/office/powerpoint/2010/main" val="26422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Traversing a Linked List</a:t>
            </a:r>
          </a:p>
        </p:txBody>
      </p:sp>
      <p:grpSp>
        <p:nvGrpSpPr>
          <p:cNvPr id="33795" name="Group 22"/>
          <p:cNvGrpSpPr>
            <a:grpSpLocks/>
          </p:cNvGrpSpPr>
          <p:nvPr/>
        </p:nvGrpSpPr>
        <p:grpSpPr bwMode="auto">
          <a:xfrm>
            <a:off x="1911350" y="1676401"/>
            <a:ext cx="8243888" cy="2516188"/>
            <a:chOff x="244" y="1104"/>
            <a:chExt cx="5193" cy="1585"/>
          </a:xfrm>
        </p:grpSpPr>
        <p:sp>
          <p:nvSpPr>
            <p:cNvPr id="33797" name="Rectangle 3"/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798" name="Rectangle 4"/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4" name="Line 10"/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Line 11"/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12"/>
            <p:cNvSpPr>
              <a:spLocks noChangeShapeType="1"/>
            </p:cNvSpPr>
            <p:nvPr/>
          </p:nvSpPr>
          <p:spPr bwMode="auto">
            <a:xfrm>
              <a:off x="40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Text Box 13"/>
            <p:cNvSpPr txBox="1">
              <a:spLocks noChangeArrowheads="1"/>
            </p:cNvSpPr>
            <p:nvPr/>
          </p:nvSpPr>
          <p:spPr bwMode="auto">
            <a:xfrm>
              <a:off x="4642" y="1939"/>
              <a:ext cx="7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nullptr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33808" name="Text Box 14"/>
            <p:cNvSpPr txBox="1">
              <a:spLocks noChangeArrowheads="1"/>
            </p:cNvSpPr>
            <p:nvPr/>
          </p:nvSpPr>
          <p:spPr bwMode="auto">
            <a:xfrm>
              <a:off x="244" y="2352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33809" name="Text Box 15"/>
            <p:cNvSpPr txBox="1">
              <a:spLocks noChangeArrowheads="1"/>
            </p:cNvSpPr>
            <p:nvPr/>
          </p:nvSpPr>
          <p:spPr bwMode="auto">
            <a:xfrm>
              <a:off x="1214" y="1920"/>
              <a:ext cx="2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33810" name="Text Box 16"/>
            <p:cNvSpPr txBox="1">
              <a:spLocks noChangeArrowheads="1"/>
            </p:cNvSpPr>
            <p:nvPr/>
          </p:nvSpPr>
          <p:spPr bwMode="auto">
            <a:xfrm>
              <a:off x="2275" y="1920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33811" name="Text Box 17"/>
            <p:cNvSpPr txBox="1">
              <a:spLocks noChangeArrowheads="1"/>
            </p:cNvSpPr>
            <p:nvPr/>
          </p:nvSpPr>
          <p:spPr bwMode="auto">
            <a:xfrm>
              <a:off x="3523" y="1920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33812" name="Rectangle 18"/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13" name="Line 19"/>
            <p:cNvSpPr>
              <a:spLocks noChangeShapeType="1"/>
            </p:cNvSpPr>
            <p:nvPr/>
          </p:nvSpPr>
          <p:spPr bwMode="auto">
            <a:xfrm flipH="1">
              <a:off x="1344" y="1536"/>
              <a:ext cx="36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Text Box 20"/>
            <p:cNvSpPr txBox="1">
              <a:spLocks noChangeArrowheads="1"/>
            </p:cNvSpPr>
            <p:nvPr/>
          </p:nvSpPr>
          <p:spPr bwMode="auto">
            <a:xfrm>
              <a:off x="4658" y="1104"/>
              <a:ext cx="72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nodePtr</a:t>
              </a:r>
            </a:p>
          </p:txBody>
        </p:sp>
      </p:grpSp>
      <p:sp>
        <p:nvSpPr>
          <p:cNvPr id="33796" name="Text Box 21"/>
          <p:cNvSpPr txBox="1">
            <a:spLocks noChangeArrowheads="1"/>
          </p:cNvSpPr>
          <p:nvPr/>
        </p:nvSpPr>
        <p:spPr bwMode="auto">
          <a:xfrm>
            <a:off x="1219200" y="4632325"/>
            <a:ext cx="99821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latin typeface="Courier New" panose="02070309020205020404" pitchFamily="49" charset="0"/>
              </a:rPr>
              <a:t>nodePtr</a:t>
            </a:r>
            <a:r>
              <a:rPr lang="en-US" altLang="en-US" dirty="0"/>
              <a:t> points to the node containing </a:t>
            </a:r>
            <a:r>
              <a:rPr lang="en-US" altLang="en-US" dirty="0">
                <a:latin typeface="Courier New" panose="02070309020205020404" pitchFamily="49" charset="0"/>
              </a:rPr>
              <a:t>5</a:t>
            </a:r>
            <a:r>
              <a:rPr lang="en-US" altLang="en-US" dirty="0"/>
              <a:t>, then </a:t>
            </a:r>
            <a:r>
              <a:rPr lang="en-US" altLang="en-US" dirty="0" smtClean="0"/>
              <a:t>the node </a:t>
            </a:r>
            <a:r>
              <a:rPr lang="en-US" altLang="en-US" dirty="0"/>
              <a:t>containing </a:t>
            </a:r>
            <a:r>
              <a:rPr lang="en-US" altLang="en-US" dirty="0">
                <a:latin typeface="Courier New" panose="02070309020205020404" pitchFamily="49" charset="0"/>
              </a:rPr>
              <a:t>13</a:t>
            </a:r>
            <a:r>
              <a:rPr lang="en-US" altLang="en-US" dirty="0"/>
              <a:t>, then the node containing </a:t>
            </a:r>
            <a:r>
              <a:rPr lang="en-US" altLang="en-US" dirty="0">
                <a:latin typeface="Courier New" panose="02070309020205020404" pitchFamily="49" charset="0"/>
              </a:rPr>
              <a:t>19</a:t>
            </a:r>
            <a:r>
              <a:rPr lang="en-US" altLang="en-US" dirty="0" smtClean="0"/>
              <a:t>, then </a:t>
            </a:r>
            <a:r>
              <a:rPr lang="en-US" altLang="en-US" dirty="0"/>
              <a:t>points to </a:t>
            </a:r>
            <a:r>
              <a:rPr lang="en-US" altLang="en-US" dirty="0" err="1">
                <a:latin typeface="Courier New" panose="02070309020205020404" pitchFamily="49" charset="0"/>
              </a:rPr>
              <a:t>nullptr</a:t>
            </a:r>
            <a:r>
              <a:rPr lang="en-US" altLang="en-US" dirty="0"/>
              <a:t>, and the list traversal stops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5905499" y="3217335"/>
            <a:ext cx="974725" cy="592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NumberList</a:t>
            </a:r>
            <a:r>
              <a:rPr lang="en-US" dirty="0" smtClean="0"/>
              <a:t>::</a:t>
            </a:r>
            <a:r>
              <a:rPr lang="en-US" dirty="0" err="1" smtClean="0"/>
              <a:t>displayList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791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// To move through the list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Position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at the head of the list.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While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points to a node,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traverse the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Display the value in this node.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 &lt;&lt;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Move to the next node.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5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Deleting a Node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Used to remove a node from a linked list</a:t>
            </a:r>
          </a:p>
          <a:p>
            <a:r>
              <a:rPr lang="en-US" altLang="en-US" sz="3200" dirty="0"/>
              <a:t>If list uses dynamic memory, then delete node from memory</a:t>
            </a:r>
          </a:p>
          <a:p>
            <a:r>
              <a:rPr lang="en-US" altLang="en-US" sz="3200" dirty="0"/>
              <a:t>Requires two pointers: one to locate the node to be deleted, one to point to the node before the node to be deleted</a:t>
            </a:r>
          </a:p>
        </p:txBody>
      </p:sp>
    </p:spTree>
    <p:extLst>
      <p:ext uri="{BB962C8B-B14F-4D97-AF65-F5344CB8AC3E}">
        <p14:creationId xmlns:p14="http://schemas.microsoft.com/office/powerpoint/2010/main" val="2959938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Deleting a Node (2)</a:t>
            </a:r>
          </a:p>
        </p:txBody>
      </p:sp>
      <p:sp>
        <p:nvSpPr>
          <p:cNvPr id="35844" name="Text Box 25"/>
          <p:cNvSpPr txBox="1">
            <a:spLocks noChangeArrowheads="1"/>
          </p:cNvSpPr>
          <p:nvPr/>
        </p:nvSpPr>
        <p:spPr bwMode="auto">
          <a:xfrm>
            <a:off x="3276600" y="5507038"/>
            <a:ext cx="34740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Locating the node containing </a:t>
            </a:r>
            <a:r>
              <a:rPr lang="en-US" altLang="en-US">
                <a:latin typeface="Courier New" panose="02070309020205020404" pitchFamily="49" charset="0"/>
              </a:rPr>
              <a:t>13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1905000"/>
            <a:ext cx="7096125" cy="304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7937" y="3962400"/>
            <a:ext cx="11350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headPtr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4169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Deleting a Node (3)</a:t>
            </a:r>
          </a:p>
        </p:txBody>
      </p:sp>
      <p:sp>
        <p:nvSpPr>
          <p:cNvPr id="36867" name="Text Box 25"/>
          <p:cNvSpPr txBox="1">
            <a:spLocks noChangeArrowheads="1"/>
          </p:cNvSpPr>
          <p:nvPr/>
        </p:nvSpPr>
        <p:spPr bwMode="auto">
          <a:xfrm>
            <a:off x="2514600" y="5334001"/>
            <a:ext cx="5044971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dirty="0"/>
              <a:t>Adjusting pointer around the node to be deleted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2" y="1905000"/>
            <a:ext cx="7839075" cy="304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154691" y="4038600"/>
            <a:ext cx="11350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headPtr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8626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Deleting a Node (4)</a:t>
            </a:r>
          </a:p>
        </p:txBody>
      </p:sp>
      <p:sp>
        <p:nvSpPr>
          <p:cNvPr id="37892" name="Text Box 1045"/>
          <p:cNvSpPr txBox="1">
            <a:spLocks noChangeArrowheads="1"/>
          </p:cNvSpPr>
          <p:nvPr/>
        </p:nvSpPr>
        <p:spPr bwMode="auto">
          <a:xfrm>
            <a:off x="2438400" y="5486400"/>
            <a:ext cx="50257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Linked list after deleting the node containing </a:t>
            </a:r>
            <a:r>
              <a:rPr lang="en-US" altLang="en-US">
                <a:latin typeface="Courier New" panose="02070309020205020404" pitchFamily="49" charset="0"/>
              </a:rPr>
              <a:t>13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2" y="1905000"/>
            <a:ext cx="7839075" cy="304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54691" y="4038600"/>
            <a:ext cx="11350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headPtr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2443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Deleting a </a:t>
            </a:r>
            <a:r>
              <a:rPr lang="en-US" altLang="en-US" sz="4000" b="1" dirty="0" smtClean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Node (5)</a:t>
            </a:r>
            <a:endParaRPr lang="en-US" altLang="en-US" sz="40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7892" name="Text Box 1045"/>
          <p:cNvSpPr txBox="1">
            <a:spLocks noChangeArrowheads="1"/>
          </p:cNvSpPr>
          <p:nvPr/>
        </p:nvSpPr>
        <p:spPr bwMode="auto">
          <a:xfrm>
            <a:off x="2438400" y="5486400"/>
            <a:ext cx="50257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Linked list after deleting the node containing </a:t>
            </a:r>
            <a:r>
              <a:rPr lang="en-US" altLang="en-US">
                <a:latin typeface="Courier New" panose="02070309020205020404" pitchFamily="49" charset="0"/>
              </a:rPr>
              <a:t>13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05000"/>
            <a:ext cx="7839075" cy="304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76400" y="4038600"/>
            <a:ext cx="11350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headPtr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7240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NumberList</a:t>
            </a:r>
            <a:r>
              <a:rPr lang="en-US" dirty="0" smtClean="0"/>
              <a:t>::</a:t>
            </a:r>
            <a:r>
              <a:rPr lang="en-US" dirty="0" err="1" smtClean="0"/>
              <a:t>deleteNode</a:t>
            </a:r>
            <a:r>
              <a:rPr lang="en-US" dirty="0" smtClean="0"/>
              <a:t>(double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88774"/>
            <a:ext cx="5715000" cy="48625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traverse the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point to the 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// previous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If the list is empty, do nothing.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(!head)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Determine if the first node is the one.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(head-&gt;value ==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head-&gt;next;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delete head;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head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Initialize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head of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372807"/>
            <a:ext cx="6019800" cy="472757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Skip all nodes whose value member 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not equal to num.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&amp;&amp;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 !=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not at the end of the 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list, link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prev.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to the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after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then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29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Destroying a Linked List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Must remove all nodes used in the list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To do this, use list traversal to visit each node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For each node,</a:t>
            </a:r>
          </a:p>
          <a:p>
            <a:pPr lvl="1">
              <a:spcBef>
                <a:spcPct val="50000"/>
              </a:spcBef>
            </a:pPr>
            <a:r>
              <a:rPr lang="en-US" altLang="en-US" sz="2400" dirty="0"/>
              <a:t>Unlink the node from the list</a:t>
            </a:r>
          </a:p>
          <a:p>
            <a:pPr lvl="1">
              <a:spcBef>
                <a:spcPct val="50000"/>
              </a:spcBef>
            </a:pPr>
            <a:r>
              <a:rPr lang="en-US" altLang="en-US" sz="2400" dirty="0"/>
              <a:t>If the list uses dynamic memory, then free the node’s memory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Set the list head to </a:t>
            </a:r>
            <a:r>
              <a:rPr lang="en-US" altLang="en-US" sz="2800" dirty="0" err="1">
                <a:latin typeface="Courier New" panose="02070309020205020404" pitchFamily="49" charset="0"/>
              </a:rPr>
              <a:t>nullptr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NumberList</a:t>
            </a:r>
            <a:r>
              <a:rPr lang="en-US" dirty="0"/>
              <a:t>::~</a:t>
            </a:r>
            <a:r>
              <a:rPr lang="en-US" dirty="0" err="1"/>
              <a:t>NumberList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NumberList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// To traverse the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// To point to the next node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Position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at the head of the list.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While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not at the end of the list...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Save a pointer to the next node.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Delete the current node.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delete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Position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at the next node.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99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</a:t>
            </a:r>
            <a:r>
              <a:rPr lang="en-US" sz="2000" dirty="0" err="1">
                <a:latin typeface="Consolas" panose="020B0609020204030204" pitchFamily="49" charset="0"/>
              </a:rPr>
              <a:t>ifndef</a:t>
            </a:r>
            <a:r>
              <a:rPr lang="en-US" sz="2000" dirty="0">
                <a:latin typeface="Consolas" panose="020B0609020204030204" pitchFamily="49" charset="0"/>
              </a:rPr>
              <a:t> NODE_H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#define NODE_H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template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b="1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T data;          // Node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Node&lt;T&gt; *next;   // Pointer to the next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Node (T </a:t>
            </a:r>
            <a:r>
              <a:rPr lang="en-US" sz="2000" dirty="0" err="1">
                <a:latin typeface="Consolas" panose="020B0609020204030204" pitchFamily="49" charset="0"/>
              </a:rPr>
              <a:t>nodeValue</a:t>
            </a:r>
            <a:r>
              <a:rPr lang="en-US" sz="2000" dirty="0">
                <a:latin typeface="Consolas" panose="020B0609020204030204" pitchFamily="49" charset="0"/>
              </a:rPr>
              <a:t>)  // Constructor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{ data = </a:t>
            </a:r>
            <a:r>
              <a:rPr lang="en-US" sz="2000" dirty="0" err="1">
                <a:latin typeface="Consolas" panose="020B0609020204030204" pitchFamily="49" charset="0"/>
              </a:rPr>
              <a:t>nodeValue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next = </a:t>
            </a:r>
            <a:r>
              <a:rPr lang="en-US" sz="2000" b="1" dirty="0" err="1">
                <a:latin typeface="Consolas" panose="020B0609020204030204" pitchFamily="49" charset="0"/>
              </a:rPr>
              <a:t>nullptr</a:t>
            </a:r>
            <a:r>
              <a:rPr lang="en-US" sz="20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</a:t>
            </a:r>
            <a:r>
              <a:rPr lang="en-US" sz="2000" dirty="0" err="1">
                <a:latin typeface="Consolas" panose="020B0609020204030204" pitchFamily="49" charset="0"/>
              </a:rPr>
              <a:t>endif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NumberList.h</a:t>
            </a:r>
            <a:r>
              <a:rPr lang="en-US" dirty="0"/>
              <a:t>,</a:t>
            </a:r>
            <a:r>
              <a:rPr lang="en-US" dirty="0" smtClean="0"/>
              <a:t> NumberList.cpp, and ListDriver3.cpp for a complete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Variations of the</a:t>
            </a:r>
            <a:br>
              <a:rPr lang="en-US" altLang="en-US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altLang="en-US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 Linked List</a:t>
            </a:r>
          </a:p>
        </p:txBody>
      </p:sp>
      <p:sp>
        <p:nvSpPr>
          <p:cNvPr id="4813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50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Variations of the Linked List (1)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10668000" cy="21336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/>
              <a:t>Other linked list organizations:</a:t>
            </a:r>
          </a:p>
          <a:p>
            <a:pPr lvl="1">
              <a:spcBef>
                <a:spcPct val="50000"/>
              </a:spcBef>
            </a:pPr>
            <a:r>
              <a:rPr lang="en-US" altLang="en-US" sz="2800" dirty="0"/>
              <a:t>doubly-linked list: each node contains two pointers: one to the next node in the list, one to the previous node in the list</a:t>
            </a:r>
          </a:p>
        </p:txBody>
      </p:sp>
      <p:grpSp>
        <p:nvGrpSpPr>
          <p:cNvPr id="49156" name="Group 31"/>
          <p:cNvGrpSpPr>
            <a:grpSpLocks/>
          </p:cNvGrpSpPr>
          <p:nvPr/>
        </p:nvGrpSpPr>
        <p:grpSpPr bwMode="auto">
          <a:xfrm>
            <a:off x="1911350" y="4191001"/>
            <a:ext cx="8299451" cy="1589088"/>
            <a:chOff x="244" y="2640"/>
            <a:chExt cx="5228" cy="1001"/>
          </a:xfrm>
        </p:grpSpPr>
        <p:sp>
          <p:nvSpPr>
            <p:cNvPr id="49157" name="Rectangle 4"/>
            <p:cNvSpPr>
              <a:spLocks noChangeArrowheads="1"/>
            </p:cNvSpPr>
            <p:nvPr/>
          </p:nvSpPr>
          <p:spPr bwMode="auto">
            <a:xfrm>
              <a:off x="336" y="278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58" name="Rectangle 5"/>
            <p:cNvSpPr>
              <a:spLocks noChangeArrowheads="1"/>
            </p:cNvSpPr>
            <p:nvPr/>
          </p:nvSpPr>
          <p:spPr bwMode="auto">
            <a:xfrm>
              <a:off x="1056" y="278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59" name="Rectangle 6"/>
            <p:cNvSpPr>
              <a:spLocks noChangeArrowheads="1"/>
            </p:cNvSpPr>
            <p:nvPr/>
          </p:nvSpPr>
          <p:spPr bwMode="auto">
            <a:xfrm>
              <a:off x="2160" y="278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0" name="Rectangle 7"/>
            <p:cNvSpPr>
              <a:spLocks noChangeArrowheads="1"/>
            </p:cNvSpPr>
            <p:nvPr/>
          </p:nvSpPr>
          <p:spPr bwMode="auto">
            <a:xfrm>
              <a:off x="3408" y="278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1" name="Rectangle 8"/>
            <p:cNvSpPr>
              <a:spLocks noChangeArrowheads="1"/>
            </p:cNvSpPr>
            <p:nvPr/>
          </p:nvSpPr>
          <p:spPr bwMode="auto">
            <a:xfrm>
              <a:off x="1536" y="278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2" name="Rectangle 9"/>
            <p:cNvSpPr>
              <a:spLocks noChangeArrowheads="1"/>
            </p:cNvSpPr>
            <p:nvPr/>
          </p:nvSpPr>
          <p:spPr bwMode="auto">
            <a:xfrm>
              <a:off x="2640" y="278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3" name="Rectangle 10"/>
            <p:cNvSpPr>
              <a:spLocks noChangeArrowheads="1"/>
            </p:cNvSpPr>
            <p:nvPr/>
          </p:nvSpPr>
          <p:spPr bwMode="auto">
            <a:xfrm>
              <a:off x="3888" y="278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4" name="Line 11"/>
            <p:cNvSpPr>
              <a:spLocks noChangeShapeType="1"/>
            </p:cNvSpPr>
            <p:nvPr/>
          </p:nvSpPr>
          <p:spPr bwMode="auto">
            <a:xfrm>
              <a:off x="528" y="29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5" name="Line 12"/>
            <p:cNvSpPr>
              <a:spLocks noChangeShapeType="1"/>
            </p:cNvSpPr>
            <p:nvPr/>
          </p:nvSpPr>
          <p:spPr bwMode="auto">
            <a:xfrm>
              <a:off x="1728" y="29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Line 13"/>
            <p:cNvSpPr>
              <a:spLocks noChangeShapeType="1"/>
            </p:cNvSpPr>
            <p:nvPr/>
          </p:nvSpPr>
          <p:spPr bwMode="auto">
            <a:xfrm>
              <a:off x="2832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7" name="Line 14"/>
            <p:cNvSpPr>
              <a:spLocks noChangeShapeType="1"/>
            </p:cNvSpPr>
            <p:nvPr/>
          </p:nvSpPr>
          <p:spPr bwMode="auto">
            <a:xfrm>
              <a:off x="4080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Text Box 15"/>
            <p:cNvSpPr txBox="1">
              <a:spLocks noChangeArrowheads="1"/>
            </p:cNvSpPr>
            <p:nvPr/>
          </p:nvSpPr>
          <p:spPr bwMode="auto">
            <a:xfrm>
              <a:off x="4677" y="2828"/>
              <a:ext cx="7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nullptr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49169" name="Text Box 16"/>
            <p:cNvSpPr txBox="1">
              <a:spLocks noChangeArrowheads="1"/>
            </p:cNvSpPr>
            <p:nvPr/>
          </p:nvSpPr>
          <p:spPr bwMode="auto">
            <a:xfrm>
              <a:off x="244" y="3216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49170" name="Text Box 17"/>
            <p:cNvSpPr txBox="1">
              <a:spLocks noChangeArrowheads="1"/>
            </p:cNvSpPr>
            <p:nvPr/>
          </p:nvSpPr>
          <p:spPr bwMode="auto">
            <a:xfrm>
              <a:off x="1214" y="2784"/>
              <a:ext cx="2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49171" name="Text Box 18"/>
            <p:cNvSpPr txBox="1">
              <a:spLocks noChangeArrowheads="1"/>
            </p:cNvSpPr>
            <p:nvPr/>
          </p:nvSpPr>
          <p:spPr bwMode="auto">
            <a:xfrm>
              <a:off x="2275" y="2784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49172" name="Text Box 19"/>
            <p:cNvSpPr txBox="1">
              <a:spLocks noChangeArrowheads="1"/>
            </p:cNvSpPr>
            <p:nvPr/>
          </p:nvSpPr>
          <p:spPr bwMode="auto">
            <a:xfrm>
              <a:off x="3523" y="2784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49173" name="Rectangle 20"/>
            <p:cNvSpPr>
              <a:spLocks noChangeArrowheads="1"/>
            </p:cNvSpPr>
            <p:nvPr/>
          </p:nvSpPr>
          <p:spPr bwMode="auto">
            <a:xfrm>
              <a:off x="1536" y="2784"/>
              <a:ext cx="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4" name="Rectangle 21"/>
            <p:cNvSpPr>
              <a:spLocks noChangeArrowheads="1"/>
            </p:cNvSpPr>
            <p:nvPr/>
          </p:nvSpPr>
          <p:spPr bwMode="auto">
            <a:xfrm>
              <a:off x="2640" y="2784"/>
              <a:ext cx="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5" name="Rectangle 22"/>
            <p:cNvSpPr>
              <a:spLocks noChangeArrowheads="1"/>
            </p:cNvSpPr>
            <p:nvPr/>
          </p:nvSpPr>
          <p:spPr bwMode="auto">
            <a:xfrm>
              <a:off x="3888" y="2784"/>
              <a:ext cx="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6" name="Text Box 23"/>
            <p:cNvSpPr txBox="1">
              <a:spLocks noChangeArrowheads="1"/>
            </p:cNvSpPr>
            <p:nvPr/>
          </p:nvSpPr>
          <p:spPr bwMode="auto">
            <a:xfrm>
              <a:off x="1195" y="3360"/>
              <a:ext cx="7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nullptr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49177" name="Line 24"/>
            <p:cNvSpPr>
              <a:spLocks noChangeShapeType="1"/>
            </p:cNvSpPr>
            <p:nvPr/>
          </p:nvSpPr>
          <p:spPr bwMode="auto">
            <a:xfrm>
              <a:off x="1584" y="29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8" name="Line 25"/>
            <p:cNvSpPr>
              <a:spLocks noChangeShapeType="1"/>
            </p:cNvSpPr>
            <p:nvPr/>
          </p:nvSpPr>
          <p:spPr bwMode="auto">
            <a:xfrm flipV="1">
              <a:off x="268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9" name="Line 26"/>
            <p:cNvSpPr>
              <a:spLocks noChangeShapeType="1"/>
            </p:cNvSpPr>
            <p:nvPr/>
          </p:nvSpPr>
          <p:spPr bwMode="auto">
            <a:xfrm flipH="1">
              <a:off x="1296" y="264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Line 27"/>
            <p:cNvSpPr>
              <a:spLocks noChangeShapeType="1"/>
            </p:cNvSpPr>
            <p:nvPr/>
          </p:nvSpPr>
          <p:spPr bwMode="auto">
            <a:xfrm>
              <a:off x="1296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Line 28"/>
            <p:cNvSpPr>
              <a:spLocks noChangeShapeType="1"/>
            </p:cNvSpPr>
            <p:nvPr/>
          </p:nvSpPr>
          <p:spPr bwMode="auto">
            <a:xfrm>
              <a:off x="3936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2" name="Line 29"/>
            <p:cNvSpPr>
              <a:spLocks noChangeShapeType="1"/>
            </p:cNvSpPr>
            <p:nvPr/>
          </p:nvSpPr>
          <p:spPr bwMode="auto">
            <a:xfrm flipH="1">
              <a:off x="2448" y="326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Line 30"/>
            <p:cNvSpPr>
              <a:spLocks noChangeShapeType="1"/>
            </p:cNvSpPr>
            <p:nvPr/>
          </p:nvSpPr>
          <p:spPr bwMode="auto">
            <a:xfrm flipV="1">
              <a:off x="2448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31849" y="5162490"/>
            <a:ext cx="11350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headPtr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168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Variations of the Linked List (2)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Other linked list organizations: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circular linked list: the last node in the list points back to the first node in the list, not to </a:t>
            </a:r>
            <a:r>
              <a:rPr lang="en-US" altLang="en-US" dirty="0" err="1">
                <a:latin typeface="Courier New" panose="02070309020205020404" pitchFamily="49" charset="0"/>
              </a:rPr>
              <a:t>nullptr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n-US" altLang="en-US" dirty="0"/>
              <a:t>Note that the head can move</a:t>
            </a:r>
          </a:p>
        </p:txBody>
      </p:sp>
      <p:grpSp>
        <p:nvGrpSpPr>
          <p:cNvPr id="50180" name="Group 1045"/>
          <p:cNvGrpSpPr>
            <a:grpSpLocks/>
          </p:cNvGrpSpPr>
          <p:nvPr/>
        </p:nvGrpSpPr>
        <p:grpSpPr bwMode="auto">
          <a:xfrm>
            <a:off x="1911350" y="4495803"/>
            <a:ext cx="6165850" cy="1220788"/>
            <a:chOff x="244" y="2832"/>
            <a:chExt cx="3884" cy="769"/>
          </a:xfrm>
        </p:grpSpPr>
        <p:sp>
          <p:nvSpPr>
            <p:cNvPr id="50181" name="Rectangle 1028"/>
            <p:cNvSpPr>
              <a:spLocks noChangeArrowheads="1"/>
            </p:cNvSpPr>
            <p:nvPr/>
          </p:nvSpPr>
          <p:spPr bwMode="auto">
            <a:xfrm>
              <a:off x="336" y="2832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2" name="Rectangle 1029"/>
            <p:cNvSpPr>
              <a:spLocks noChangeArrowheads="1"/>
            </p:cNvSpPr>
            <p:nvPr/>
          </p:nvSpPr>
          <p:spPr bwMode="auto">
            <a:xfrm>
              <a:off x="1056" y="283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3" name="Rectangle 1030"/>
            <p:cNvSpPr>
              <a:spLocks noChangeArrowheads="1"/>
            </p:cNvSpPr>
            <p:nvPr/>
          </p:nvSpPr>
          <p:spPr bwMode="auto">
            <a:xfrm>
              <a:off x="2160" y="283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4" name="Rectangle 1031"/>
            <p:cNvSpPr>
              <a:spLocks noChangeArrowheads="1"/>
            </p:cNvSpPr>
            <p:nvPr/>
          </p:nvSpPr>
          <p:spPr bwMode="auto">
            <a:xfrm>
              <a:off x="3408" y="283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5" name="Rectangle 1032"/>
            <p:cNvSpPr>
              <a:spLocks noChangeArrowheads="1"/>
            </p:cNvSpPr>
            <p:nvPr/>
          </p:nvSpPr>
          <p:spPr bwMode="auto">
            <a:xfrm>
              <a:off x="1536" y="283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6" name="Rectangle 1033"/>
            <p:cNvSpPr>
              <a:spLocks noChangeArrowheads="1"/>
            </p:cNvSpPr>
            <p:nvPr/>
          </p:nvSpPr>
          <p:spPr bwMode="auto">
            <a:xfrm>
              <a:off x="2640" y="283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7" name="Rectangle 1034"/>
            <p:cNvSpPr>
              <a:spLocks noChangeArrowheads="1"/>
            </p:cNvSpPr>
            <p:nvPr/>
          </p:nvSpPr>
          <p:spPr bwMode="auto">
            <a:xfrm>
              <a:off x="3888" y="283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8" name="Line 1035"/>
            <p:cNvSpPr>
              <a:spLocks noChangeShapeType="1"/>
            </p:cNvSpPr>
            <p:nvPr/>
          </p:nvSpPr>
          <p:spPr bwMode="auto">
            <a:xfrm>
              <a:off x="528" y="30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9" name="Line 1036"/>
            <p:cNvSpPr>
              <a:spLocks noChangeShapeType="1"/>
            </p:cNvSpPr>
            <p:nvPr/>
          </p:nvSpPr>
          <p:spPr bwMode="auto">
            <a:xfrm>
              <a:off x="1680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Line 1037"/>
            <p:cNvSpPr>
              <a:spLocks noChangeShapeType="1"/>
            </p:cNvSpPr>
            <p:nvPr/>
          </p:nvSpPr>
          <p:spPr bwMode="auto">
            <a:xfrm>
              <a:off x="2784" y="30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1" name="Text Box 1038"/>
            <p:cNvSpPr txBox="1">
              <a:spLocks noChangeArrowheads="1"/>
            </p:cNvSpPr>
            <p:nvPr/>
          </p:nvSpPr>
          <p:spPr bwMode="auto">
            <a:xfrm>
              <a:off x="244" y="3264"/>
              <a:ext cx="4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50192" name="Text Box 1039"/>
            <p:cNvSpPr txBox="1">
              <a:spLocks noChangeArrowheads="1"/>
            </p:cNvSpPr>
            <p:nvPr/>
          </p:nvSpPr>
          <p:spPr bwMode="auto">
            <a:xfrm>
              <a:off x="1214" y="2832"/>
              <a:ext cx="2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50193" name="Text Box 1040"/>
            <p:cNvSpPr txBox="1">
              <a:spLocks noChangeArrowheads="1"/>
            </p:cNvSpPr>
            <p:nvPr/>
          </p:nvSpPr>
          <p:spPr bwMode="auto">
            <a:xfrm>
              <a:off x="2275" y="2832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50194" name="Text Box 1041"/>
            <p:cNvSpPr txBox="1">
              <a:spLocks noChangeArrowheads="1"/>
            </p:cNvSpPr>
            <p:nvPr/>
          </p:nvSpPr>
          <p:spPr bwMode="auto">
            <a:xfrm>
              <a:off x="3523" y="2832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50195" name="Line 1042"/>
            <p:cNvSpPr>
              <a:spLocks noChangeShapeType="1"/>
            </p:cNvSpPr>
            <p:nvPr/>
          </p:nvSpPr>
          <p:spPr bwMode="auto">
            <a:xfrm>
              <a:off x="4032" y="30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Line 1043"/>
            <p:cNvSpPr>
              <a:spLocks noChangeShapeType="1"/>
            </p:cNvSpPr>
            <p:nvPr/>
          </p:nvSpPr>
          <p:spPr bwMode="auto">
            <a:xfrm flipH="1">
              <a:off x="1296" y="3360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Line 1044"/>
            <p:cNvSpPr>
              <a:spLocks noChangeShapeType="1"/>
            </p:cNvSpPr>
            <p:nvPr/>
          </p:nvSpPr>
          <p:spPr bwMode="auto">
            <a:xfrm flipV="1">
              <a:off x="1296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85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LinkedListTemplated</a:t>
            </a:r>
            <a:r>
              <a:rPr lang="en-US" dirty="0" smtClean="0"/>
              <a:t> directory for 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The STL </a:t>
            </a:r>
            <a:r>
              <a:rPr lang="en-US" altLang="en-US" dirty="0">
                <a:latin typeface="Courier New" panose="02070309020205020404" pitchFamily="49" charset="0"/>
              </a:rPr>
              <a:t>list</a:t>
            </a:r>
            <a:r>
              <a:rPr lang="en-US" altLang="en-US" dirty="0"/>
              <a:t> Container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12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STL </a:t>
            </a:r>
            <a:r>
              <a:rPr lang="en-US" altLang="en-US">
                <a:latin typeface="Courier New" panose="02070309020205020404" pitchFamily="49" charset="0"/>
              </a:rPr>
              <a:t>list</a:t>
            </a:r>
            <a:r>
              <a:rPr lang="en-US" altLang="en-US"/>
              <a:t> Container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10972800" cy="4800600"/>
          </a:xfrm>
        </p:spPr>
        <p:txBody>
          <a:bodyPr>
            <a:normAutofit/>
          </a:bodyPr>
          <a:lstStyle/>
          <a:p>
            <a:pPr>
              <a:spcBef>
                <a:spcPct val="30000"/>
              </a:spcBef>
            </a:pPr>
            <a:r>
              <a:rPr lang="en-US" altLang="en-US" sz="3200" dirty="0"/>
              <a:t>Template for a doubly linked list</a:t>
            </a:r>
          </a:p>
          <a:p>
            <a:pPr>
              <a:spcBef>
                <a:spcPct val="30000"/>
              </a:spcBef>
            </a:pPr>
            <a:r>
              <a:rPr lang="en-US" altLang="en-US" sz="3200" dirty="0"/>
              <a:t>Member functions for</a:t>
            </a:r>
          </a:p>
          <a:p>
            <a:pPr lvl="1">
              <a:spcBef>
                <a:spcPct val="30000"/>
              </a:spcBef>
            </a:pPr>
            <a:r>
              <a:rPr lang="en-US" altLang="en-US" sz="2800" dirty="0"/>
              <a:t>locating beginning, end of list: </a:t>
            </a:r>
            <a:r>
              <a:rPr lang="en-US" altLang="en-US" sz="2800" dirty="0">
                <a:latin typeface="Courier New" panose="02070309020205020404" pitchFamily="49" charset="0"/>
              </a:rPr>
              <a:t>front, back, end</a:t>
            </a:r>
            <a:endParaRPr lang="en-US" altLang="en-US" sz="2800" dirty="0"/>
          </a:p>
          <a:p>
            <a:pPr lvl="1">
              <a:spcBef>
                <a:spcPct val="30000"/>
              </a:spcBef>
            </a:pPr>
            <a:r>
              <a:rPr lang="en-US" altLang="en-US" sz="2800" dirty="0"/>
              <a:t>adding elements to the list: </a:t>
            </a:r>
            <a:r>
              <a:rPr lang="en-US" altLang="en-US" sz="2800" dirty="0">
                <a:latin typeface="Courier New" panose="02070309020205020404" pitchFamily="49" charset="0"/>
              </a:rPr>
              <a:t>insert, merge, </a:t>
            </a:r>
            <a:r>
              <a:rPr lang="en-US" altLang="en-US" sz="2800" dirty="0" err="1">
                <a:latin typeface="Courier New" panose="02070309020205020404" pitchFamily="49" charset="0"/>
              </a:rPr>
              <a:t>push_back</a:t>
            </a:r>
            <a:r>
              <a:rPr lang="en-US" altLang="en-US" sz="2800" dirty="0">
                <a:latin typeface="Courier New" panose="02070309020205020404" pitchFamily="49" charset="0"/>
              </a:rPr>
              <a:t>, </a:t>
            </a:r>
            <a:r>
              <a:rPr lang="en-US" altLang="en-US" sz="2800" dirty="0" err="1">
                <a:latin typeface="Courier New" panose="02070309020205020404" pitchFamily="49" charset="0"/>
              </a:rPr>
              <a:t>push_front</a:t>
            </a:r>
            <a:endParaRPr lang="en-US" altLang="en-US" sz="2800" dirty="0"/>
          </a:p>
          <a:p>
            <a:pPr lvl="1">
              <a:spcBef>
                <a:spcPct val="30000"/>
              </a:spcBef>
            </a:pPr>
            <a:r>
              <a:rPr lang="en-US" altLang="en-US" sz="2800" dirty="0"/>
              <a:t>removing elements from the list: </a:t>
            </a:r>
            <a:r>
              <a:rPr lang="en-US" altLang="en-US" sz="2800" dirty="0">
                <a:latin typeface="Courier New" panose="02070309020205020404" pitchFamily="49" charset="0"/>
              </a:rPr>
              <a:t>erase, </a:t>
            </a:r>
            <a:r>
              <a:rPr lang="en-US" altLang="en-US" sz="2800" dirty="0" err="1">
                <a:latin typeface="Courier New" panose="02070309020205020404" pitchFamily="49" charset="0"/>
              </a:rPr>
              <a:t>pop_back</a:t>
            </a:r>
            <a:r>
              <a:rPr lang="en-US" altLang="en-US" sz="2800" dirty="0">
                <a:latin typeface="Courier New" panose="02070309020205020404" pitchFamily="49" charset="0"/>
              </a:rPr>
              <a:t>, </a:t>
            </a:r>
            <a:r>
              <a:rPr lang="en-US" altLang="en-US" sz="2800" dirty="0" err="1">
                <a:latin typeface="Courier New" panose="02070309020205020404" pitchFamily="49" charset="0"/>
              </a:rPr>
              <a:t>pop_front</a:t>
            </a:r>
            <a:r>
              <a:rPr lang="en-US" altLang="en-US" sz="2800" dirty="0">
                <a:latin typeface="Courier New" panose="02070309020205020404" pitchFamily="49" charset="0"/>
              </a:rPr>
              <a:t>, unique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Non-template version of </a:t>
            </a:r>
            <a:r>
              <a:rPr lang="en-US" dirty="0" err="1" smtClean="0"/>
              <a:t>Node.h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</a:t>
            </a:r>
            <a:r>
              <a:rPr lang="en-US" sz="2000" dirty="0" err="1">
                <a:latin typeface="Consolas" panose="020B0609020204030204" pitchFamily="49" charset="0"/>
              </a:rPr>
              <a:t>ifndef</a:t>
            </a:r>
            <a:r>
              <a:rPr lang="en-US" sz="2000" dirty="0">
                <a:latin typeface="Consolas" panose="020B0609020204030204" pitchFamily="49" charset="0"/>
              </a:rPr>
              <a:t> NODE_H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#define NODE_H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data;          // Node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Node </a:t>
            </a:r>
            <a:r>
              <a:rPr lang="en-US" sz="2000" dirty="0">
                <a:latin typeface="Consolas" panose="020B0609020204030204" pitchFamily="49" charset="0"/>
              </a:rPr>
              <a:t>*next;   // Pointer to the next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Node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nodeValue</a:t>
            </a:r>
            <a:r>
              <a:rPr lang="en-US" sz="2000" dirty="0">
                <a:latin typeface="Consolas" panose="020B0609020204030204" pitchFamily="49" charset="0"/>
              </a:rPr>
              <a:t>)  // Constructor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{ data = </a:t>
            </a:r>
            <a:r>
              <a:rPr lang="en-US" sz="2000" dirty="0" err="1">
                <a:latin typeface="Consolas" panose="020B0609020204030204" pitchFamily="49" charset="0"/>
              </a:rPr>
              <a:t>nodeValue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next = </a:t>
            </a:r>
            <a:r>
              <a:rPr lang="en-US" sz="2000" b="1" dirty="0" err="1">
                <a:latin typeface="Consolas" panose="020B0609020204030204" pitchFamily="49" charset="0"/>
              </a:rPr>
              <a:t>nullptr</a:t>
            </a:r>
            <a:r>
              <a:rPr lang="en-US" sz="20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</a:t>
            </a:r>
            <a:r>
              <a:rPr lang="en-US" sz="2000" dirty="0" err="1">
                <a:latin typeface="Consolas" panose="020B0609020204030204" pitchFamily="49" charset="0"/>
              </a:rPr>
              <a:t>endif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0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7FA3"/>
                </a:solidFill>
                <a:latin typeface="Times New Roman"/>
                <a:ea typeface="ＭＳ Ｐゴシック" pitchFamily="2" charset="-128"/>
                <a:cs typeface="Times New Roman"/>
              </a:rPr>
              <a:t>Defining a Linked List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10820400" cy="2286000"/>
          </a:xfrm>
        </p:spPr>
        <p:txBody>
          <a:bodyPr/>
          <a:lstStyle/>
          <a:p>
            <a:r>
              <a:rPr lang="en-US" altLang="en-US" dirty="0"/>
              <a:t>Define a pointer for the head of the list: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Node&lt;T&gt; *head = </a:t>
            </a:r>
            <a:r>
              <a:rPr lang="en-US" altLang="en-US" dirty="0" err="1">
                <a:latin typeface="Courier New" panose="02070309020205020404" pitchFamily="49" charset="0"/>
              </a:rPr>
              <a:t>nullptr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dirty="0"/>
              <a:t>Head pointer initialized to </a:t>
            </a:r>
            <a:r>
              <a:rPr lang="en-US" altLang="en-US" dirty="0" err="1">
                <a:latin typeface="Courier New" panose="02070309020205020404" pitchFamily="49" charset="0"/>
              </a:rPr>
              <a:t>nullptr</a:t>
            </a:r>
            <a:r>
              <a:rPr lang="en-US" altLang="en-US" dirty="0"/>
              <a:t> to indicate an empty list</a:t>
            </a:r>
          </a:p>
        </p:txBody>
      </p:sp>
      <p:grpSp>
        <p:nvGrpSpPr>
          <p:cNvPr id="12292" name="Group 8"/>
          <p:cNvGrpSpPr>
            <a:grpSpLocks/>
          </p:cNvGrpSpPr>
          <p:nvPr/>
        </p:nvGrpSpPr>
        <p:grpSpPr bwMode="auto">
          <a:xfrm>
            <a:off x="2909888" y="4800600"/>
            <a:ext cx="2466977" cy="923925"/>
            <a:chOff x="873" y="3024"/>
            <a:chExt cx="1554" cy="582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912" y="326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4" name="Line 5"/>
            <p:cNvSpPr>
              <a:spLocks noChangeShapeType="1"/>
            </p:cNvSpPr>
            <p:nvPr/>
          </p:nvSpPr>
          <p:spPr bwMode="auto">
            <a:xfrm>
              <a:off x="1104" y="34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1632" y="3315"/>
              <a:ext cx="7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nullptr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12296" name="Text Box 7"/>
            <p:cNvSpPr txBox="1">
              <a:spLocks noChangeArrowheads="1"/>
            </p:cNvSpPr>
            <p:nvPr/>
          </p:nvSpPr>
          <p:spPr bwMode="auto">
            <a:xfrm>
              <a:off x="873" y="3024"/>
              <a:ext cx="46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>
                  <a:latin typeface="Courier New" panose="02070309020205020404" pitchFamily="49" charset="0"/>
                </a:rPr>
                <a:t>head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7FA3"/>
                </a:solidFill>
                <a:latin typeface="Times New Roman"/>
                <a:ea typeface="ＭＳ Ｐゴシック" pitchFamily="2" charset="-128"/>
                <a:cs typeface="Times New Roman"/>
              </a:rPr>
              <a:t>NULL Pointer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Is used to indicate end-of-list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Should always be tested for before using a pointer: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Node&lt;T&gt; *p;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while (p != </a:t>
            </a:r>
            <a:r>
              <a:rPr lang="en-US" altLang="en-US" dirty="0" err="1">
                <a:latin typeface="Courier New" panose="02070309020205020404" pitchFamily="49" charset="0"/>
              </a:rPr>
              <a:t>nullptr</a:t>
            </a:r>
            <a:r>
              <a:rPr lang="en-US" altLang="en-US" dirty="0">
                <a:latin typeface="Courier New" panose="02070309020205020404" pitchFamily="49" charset="0"/>
              </a:rPr>
              <a:t>) ...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also test the pointer itself: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while (!p) ... // same meaning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		 // as above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Linked List Operations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7FA3"/>
                </a:solidFill>
                <a:latin typeface="Times New Roman"/>
                <a:ea typeface="ＭＳ Ｐゴシック" pitchFamily="2" charset="-128"/>
                <a:cs typeface="Times New Roman"/>
              </a:rPr>
              <a:t>Linked List Operations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Basic operations:</a:t>
            </a:r>
          </a:p>
          <a:p>
            <a:pPr lvl="1"/>
            <a:r>
              <a:rPr lang="en-US" altLang="en-US" sz="3600" dirty="0"/>
              <a:t>append a node to the end of the list</a:t>
            </a:r>
          </a:p>
          <a:p>
            <a:pPr lvl="1"/>
            <a:r>
              <a:rPr lang="en-US" altLang="en-US" sz="3600" dirty="0"/>
              <a:t>insert a node within the list</a:t>
            </a:r>
          </a:p>
          <a:p>
            <a:pPr lvl="1"/>
            <a:r>
              <a:rPr lang="en-US" altLang="en-US" sz="3600" dirty="0"/>
              <a:t>traverse the linked list</a:t>
            </a:r>
          </a:p>
          <a:p>
            <a:pPr lvl="1"/>
            <a:r>
              <a:rPr lang="en-US" altLang="en-US" sz="3600" dirty="0"/>
              <a:t>delete a node</a:t>
            </a:r>
          </a:p>
          <a:p>
            <a:pPr lvl="1"/>
            <a:r>
              <a:rPr lang="en-US" altLang="en-US" sz="3600" dirty="0"/>
              <a:t>delete/destroy the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a New Node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36726"/>
            <a:ext cx="9155115" cy="39100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sz="3000" dirty="0"/>
              <a:t>Allocate memory for the new node: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Clr>
                <a:srgbClr val="3333CC"/>
              </a:buClr>
              <a:buFontTx/>
              <a:buNone/>
            </a:pPr>
            <a:r>
              <a:rPr lang="en-US" altLang="en-US" sz="3000" dirty="0"/>
              <a:t>	Node&lt;</a:t>
            </a:r>
            <a:r>
              <a:rPr lang="en-US" altLang="en-US" sz="3000" dirty="0" err="1"/>
              <a:t>int</a:t>
            </a:r>
            <a:r>
              <a:rPr lang="en-US" altLang="en-US" sz="3000" dirty="0"/>
              <a:t>&gt;* </a:t>
            </a:r>
            <a:r>
              <a:rPr lang="en-US" altLang="en-US" sz="3000" dirty="0" err="1">
                <a:latin typeface="Courier New" panose="02070309020205020404" pitchFamily="49" charset="0"/>
              </a:rPr>
              <a:t>newNode</a:t>
            </a:r>
            <a:r>
              <a:rPr lang="en-US" altLang="en-US" sz="3000" dirty="0">
                <a:latin typeface="Courier New" panose="02070309020205020404" pitchFamily="49" charset="0"/>
              </a:rPr>
              <a:t> = new Node&lt;</a:t>
            </a:r>
            <a:r>
              <a:rPr lang="en-US" altLang="en-US" sz="3000" dirty="0" err="1">
                <a:latin typeface="Courier New" panose="02070309020205020404" pitchFamily="49" charset="0"/>
              </a:rPr>
              <a:t>int</a:t>
            </a:r>
            <a:r>
              <a:rPr lang="en-US" altLang="en-US" sz="3000" dirty="0">
                <a:latin typeface="Courier New" panose="02070309020205020404" pitchFamily="49" charset="0"/>
              </a:rPr>
              <a:t>&gt;;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sz="3000" dirty="0"/>
              <a:t>Initialize the contents of the node: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Clr>
                <a:srgbClr val="3333CC"/>
              </a:buClr>
              <a:buFontTx/>
              <a:buNone/>
            </a:pPr>
            <a:r>
              <a:rPr lang="en-US" altLang="en-US" sz="3000" dirty="0"/>
              <a:t>	</a:t>
            </a:r>
            <a:r>
              <a:rPr lang="en-US" altLang="en-US" sz="3000" dirty="0" err="1">
                <a:latin typeface="Courier New" panose="02070309020205020404" pitchFamily="49" charset="0"/>
              </a:rPr>
              <a:t>newNode</a:t>
            </a:r>
            <a:r>
              <a:rPr lang="en-US" altLang="en-US" sz="3000" dirty="0">
                <a:latin typeface="Courier New" panose="02070309020205020404" pitchFamily="49" charset="0"/>
              </a:rPr>
              <a:t>-&gt;data = </a:t>
            </a:r>
            <a:r>
              <a:rPr lang="en-US" altLang="en-US" sz="3000" dirty="0" err="1">
                <a:latin typeface="Courier New" panose="02070309020205020404" pitchFamily="49" charset="0"/>
              </a:rPr>
              <a:t>num</a:t>
            </a:r>
            <a:r>
              <a:rPr lang="en-US" altLang="en-US" sz="30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sz="3000" dirty="0"/>
              <a:t>Set the pointer field to </a:t>
            </a:r>
            <a:r>
              <a:rPr lang="en-US" altLang="en-US" sz="3000" dirty="0">
                <a:latin typeface="Courier New" panose="02070309020205020404" pitchFamily="49" charset="0"/>
              </a:rPr>
              <a:t>the null pointer</a:t>
            </a:r>
            <a:r>
              <a:rPr lang="en-US" altLang="en-US" sz="3000" dirty="0"/>
              <a:t>: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Clr>
                <a:srgbClr val="3333CC"/>
              </a:buClr>
              <a:buFontTx/>
              <a:buNone/>
            </a:pPr>
            <a:r>
              <a:rPr lang="en-US" altLang="en-US" sz="3000" dirty="0"/>
              <a:t>	</a:t>
            </a:r>
            <a:r>
              <a:rPr lang="en-US" altLang="en-US" sz="3000" dirty="0" err="1">
                <a:latin typeface="Courier New" panose="02070309020205020404" pitchFamily="49" charset="0"/>
              </a:rPr>
              <a:t>newNode</a:t>
            </a:r>
            <a:r>
              <a:rPr lang="en-US" altLang="en-US" sz="3000" dirty="0">
                <a:latin typeface="Courier New" panose="02070309020205020404" pitchFamily="49" charset="0"/>
              </a:rPr>
              <a:t>-&gt;next = </a:t>
            </a:r>
            <a:r>
              <a:rPr lang="en-US" altLang="en-US" sz="3000" dirty="0" err="1">
                <a:latin typeface="Courier New" panose="02070309020205020404" pitchFamily="49" charset="0"/>
              </a:rPr>
              <a:t>nullptr</a:t>
            </a:r>
            <a:r>
              <a:rPr lang="en-US" altLang="en-US" sz="3000" dirty="0">
                <a:latin typeface="Courier New" panose="02070309020205020404" pitchFamily="49" charset="0"/>
              </a:rPr>
              <a:t>;</a:t>
            </a:r>
            <a:endParaRPr lang="en-US" altLang="en-US" sz="3000" dirty="0"/>
          </a:p>
        </p:txBody>
      </p:sp>
      <p:grpSp>
        <p:nvGrpSpPr>
          <p:cNvPr id="18436" name="Group 23"/>
          <p:cNvGrpSpPr>
            <a:grpSpLocks/>
          </p:cNvGrpSpPr>
          <p:nvPr/>
        </p:nvGrpSpPr>
        <p:grpSpPr bwMode="auto">
          <a:xfrm>
            <a:off x="9085263" y="1566070"/>
            <a:ext cx="1250950" cy="1489075"/>
            <a:chOff x="4608" y="1008"/>
            <a:chExt cx="788" cy="938"/>
          </a:xfrm>
        </p:grpSpPr>
        <p:sp>
          <p:nvSpPr>
            <p:cNvPr id="18453" name="Rectangle 4"/>
            <p:cNvSpPr>
              <a:spLocks noChangeArrowheads="1"/>
            </p:cNvSpPr>
            <p:nvPr/>
          </p:nvSpPr>
          <p:spPr bwMode="auto">
            <a:xfrm>
              <a:off x="4821" y="1178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4" name="Rectangle 5"/>
            <p:cNvSpPr>
              <a:spLocks noChangeArrowheads="1"/>
            </p:cNvSpPr>
            <p:nvPr/>
          </p:nvSpPr>
          <p:spPr bwMode="auto">
            <a:xfrm>
              <a:off x="4638" y="161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5" name="Rectangle 6"/>
            <p:cNvSpPr>
              <a:spLocks noChangeArrowheads="1"/>
            </p:cNvSpPr>
            <p:nvPr/>
          </p:nvSpPr>
          <p:spPr bwMode="auto">
            <a:xfrm>
              <a:off x="5118" y="161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6" name="Line 7"/>
            <p:cNvSpPr>
              <a:spLocks noChangeShapeType="1"/>
            </p:cNvSpPr>
            <p:nvPr/>
          </p:nvSpPr>
          <p:spPr bwMode="auto">
            <a:xfrm flipH="1">
              <a:off x="4974" y="137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Text Box 10"/>
            <p:cNvSpPr txBox="1">
              <a:spLocks noChangeArrowheads="1"/>
            </p:cNvSpPr>
            <p:nvPr/>
          </p:nvSpPr>
          <p:spPr bwMode="auto">
            <a:xfrm>
              <a:off x="4608" y="1008"/>
              <a:ext cx="7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2000">
                  <a:latin typeface="Courier New" panose="02070309020205020404" pitchFamily="49" charset="0"/>
                </a:rPr>
                <a:t>newNode</a:t>
              </a:r>
            </a:p>
          </p:txBody>
        </p:sp>
      </p:grpSp>
      <p:grpSp>
        <p:nvGrpSpPr>
          <p:cNvPr id="18437" name="Group 24"/>
          <p:cNvGrpSpPr>
            <a:grpSpLocks/>
          </p:cNvGrpSpPr>
          <p:nvPr/>
        </p:nvGrpSpPr>
        <p:grpSpPr bwMode="auto">
          <a:xfrm>
            <a:off x="9105349" y="3286920"/>
            <a:ext cx="1250950" cy="1489075"/>
            <a:chOff x="4608" y="2064"/>
            <a:chExt cx="788" cy="938"/>
          </a:xfrm>
        </p:grpSpPr>
        <p:sp>
          <p:nvSpPr>
            <p:cNvPr id="18447" name="Rectangle 11"/>
            <p:cNvSpPr>
              <a:spLocks noChangeArrowheads="1"/>
            </p:cNvSpPr>
            <p:nvPr/>
          </p:nvSpPr>
          <p:spPr bwMode="auto">
            <a:xfrm>
              <a:off x="4821" y="223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8" name="Rectangle 12"/>
            <p:cNvSpPr>
              <a:spLocks noChangeArrowheads="1"/>
            </p:cNvSpPr>
            <p:nvPr/>
          </p:nvSpPr>
          <p:spPr bwMode="auto">
            <a:xfrm>
              <a:off x="4638" y="266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9" name="Rectangle 13"/>
            <p:cNvSpPr>
              <a:spLocks noChangeArrowheads="1"/>
            </p:cNvSpPr>
            <p:nvPr/>
          </p:nvSpPr>
          <p:spPr bwMode="auto">
            <a:xfrm>
              <a:off x="5118" y="266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0" name="Line 14"/>
            <p:cNvSpPr>
              <a:spLocks noChangeShapeType="1"/>
            </p:cNvSpPr>
            <p:nvPr/>
          </p:nvSpPr>
          <p:spPr bwMode="auto">
            <a:xfrm flipH="1">
              <a:off x="4974" y="242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Text Box 15"/>
            <p:cNvSpPr txBox="1">
              <a:spLocks noChangeArrowheads="1"/>
            </p:cNvSpPr>
            <p:nvPr/>
          </p:nvSpPr>
          <p:spPr bwMode="auto">
            <a:xfrm>
              <a:off x="4608" y="2064"/>
              <a:ext cx="7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newNode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18452" name="Text Box 16"/>
            <p:cNvSpPr txBox="1">
              <a:spLocks noChangeArrowheads="1"/>
            </p:cNvSpPr>
            <p:nvPr/>
          </p:nvSpPr>
          <p:spPr bwMode="auto">
            <a:xfrm>
              <a:off x="4732" y="2688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23</a:t>
              </a:r>
            </a:p>
          </p:txBody>
        </p:sp>
      </p:grpSp>
      <p:grpSp>
        <p:nvGrpSpPr>
          <p:cNvPr id="18438" name="Group 25"/>
          <p:cNvGrpSpPr>
            <a:grpSpLocks/>
          </p:cNvGrpSpPr>
          <p:nvPr/>
        </p:nvGrpSpPr>
        <p:grpSpPr bwMode="auto">
          <a:xfrm>
            <a:off x="7467600" y="5064126"/>
            <a:ext cx="3505200" cy="1489075"/>
            <a:chOff x="3744" y="3044"/>
            <a:chExt cx="2208" cy="938"/>
          </a:xfrm>
        </p:grpSpPr>
        <p:sp>
          <p:nvSpPr>
            <p:cNvPr id="18439" name="Line 8"/>
            <p:cNvSpPr>
              <a:spLocks noChangeShapeType="1"/>
            </p:cNvSpPr>
            <p:nvPr/>
          </p:nvSpPr>
          <p:spPr bwMode="auto">
            <a:xfrm>
              <a:off x="4368" y="37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Text Box 9"/>
            <p:cNvSpPr txBox="1">
              <a:spLocks noChangeArrowheads="1"/>
            </p:cNvSpPr>
            <p:nvPr/>
          </p:nvSpPr>
          <p:spPr bwMode="auto">
            <a:xfrm>
              <a:off x="5022" y="3620"/>
              <a:ext cx="9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 dirty="0" err="1">
                  <a:latin typeface="Courier New" panose="02070309020205020404" pitchFamily="49" charset="0"/>
                </a:rPr>
                <a:t>nullptr</a:t>
              </a:r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18441" name="Rectangle 17"/>
            <p:cNvSpPr>
              <a:spLocks noChangeArrowheads="1"/>
            </p:cNvSpPr>
            <p:nvPr/>
          </p:nvSpPr>
          <p:spPr bwMode="auto">
            <a:xfrm>
              <a:off x="3957" y="321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2" name="Rectangle 18"/>
            <p:cNvSpPr>
              <a:spLocks noChangeArrowheads="1"/>
            </p:cNvSpPr>
            <p:nvPr/>
          </p:nvSpPr>
          <p:spPr bwMode="auto">
            <a:xfrm>
              <a:off x="3774" y="364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3" name="Rectangle 19"/>
            <p:cNvSpPr>
              <a:spLocks noChangeArrowheads="1"/>
            </p:cNvSpPr>
            <p:nvPr/>
          </p:nvSpPr>
          <p:spPr bwMode="auto">
            <a:xfrm>
              <a:off x="4254" y="364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4" name="Line 20"/>
            <p:cNvSpPr>
              <a:spLocks noChangeShapeType="1"/>
            </p:cNvSpPr>
            <p:nvPr/>
          </p:nvSpPr>
          <p:spPr bwMode="auto">
            <a:xfrm flipH="1">
              <a:off x="4110" y="340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Text Box 21"/>
            <p:cNvSpPr txBox="1">
              <a:spLocks noChangeArrowheads="1"/>
            </p:cNvSpPr>
            <p:nvPr/>
          </p:nvSpPr>
          <p:spPr bwMode="auto">
            <a:xfrm>
              <a:off x="3744" y="3044"/>
              <a:ext cx="7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20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18446" name="Text Box 22"/>
            <p:cNvSpPr txBox="1">
              <a:spLocks noChangeArrowheads="1"/>
            </p:cNvSpPr>
            <p:nvPr/>
          </p:nvSpPr>
          <p:spPr bwMode="auto">
            <a:xfrm>
              <a:off x="3868" y="3668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23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</TotalTime>
  <Words>2311</Words>
  <Application>Microsoft Office PowerPoint</Application>
  <PresentationFormat>Widescreen</PresentationFormat>
  <Paragraphs>426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ＭＳ Ｐゴシック</vt:lpstr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CSCE 121</vt:lpstr>
      <vt:lpstr>Pointer-Based Linked Lists</vt:lpstr>
      <vt:lpstr>Node.h</vt:lpstr>
      <vt:lpstr>Non-template version of Node.h</vt:lpstr>
      <vt:lpstr>Defining a Linked List</vt:lpstr>
      <vt:lpstr>NULL Pointer</vt:lpstr>
      <vt:lpstr>Linked List Operations</vt:lpstr>
      <vt:lpstr>Linked List Operations</vt:lpstr>
      <vt:lpstr>Create a New Node</vt:lpstr>
      <vt:lpstr>Appending a Node</vt:lpstr>
      <vt:lpstr>Appending a Node (2)</vt:lpstr>
      <vt:lpstr>Appending a Node (3)</vt:lpstr>
      <vt:lpstr>NumberList.h (partial)</vt:lpstr>
      <vt:lpstr>NumberList::appendNode(double num)</vt:lpstr>
      <vt:lpstr>Inserting a Node into a Linked List</vt:lpstr>
      <vt:lpstr>Inserting a Node into a Linked List</vt:lpstr>
      <vt:lpstr>Inserting a Node into a Linked List</vt:lpstr>
      <vt:lpstr>NumberList::insertNode(double num)</vt:lpstr>
      <vt:lpstr>Traversing a Linked List</vt:lpstr>
      <vt:lpstr>Traversing a Linked List</vt:lpstr>
      <vt:lpstr>NumberList::displayList()</vt:lpstr>
      <vt:lpstr>Deleting a Node</vt:lpstr>
      <vt:lpstr>Deleting a Node (2)</vt:lpstr>
      <vt:lpstr>Deleting a Node (3)</vt:lpstr>
      <vt:lpstr>Deleting a Node (4)</vt:lpstr>
      <vt:lpstr>Deleting a Node (5)</vt:lpstr>
      <vt:lpstr>NumberList::deleteNode(double num)</vt:lpstr>
      <vt:lpstr>Destroying a Linked List</vt:lpstr>
      <vt:lpstr>NumberList::~NumberList()</vt:lpstr>
      <vt:lpstr>PowerPoint Presentation</vt:lpstr>
      <vt:lpstr>Variations of the  Linked List</vt:lpstr>
      <vt:lpstr>Variations of the Linked List (1)</vt:lpstr>
      <vt:lpstr>Variations of the Linked List (2)</vt:lpstr>
      <vt:lpstr>PowerPoint Presentation</vt:lpstr>
      <vt:lpstr>The STL list Container </vt:lpstr>
      <vt:lpstr>The STL list Container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</dc:title>
  <dc:subject>Linked Lists</dc:subject>
  <dc:creator>Tony Gaddis</dc:creator>
  <cp:lastModifiedBy>McGuire, Timothy J</cp:lastModifiedBy>
  <cp:revision>50</cp:revision>
  <dcterms:created xsi:type="dcterms:W3CDTF">2011-02-16T20:47:20Z</dcterms:created>
  <dcterms:modified xsi:type="dcterms:W3CDTF">2022-11-14T23:41:57Z</dcterms:modified>
</cp:coreProperties>
</file>