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6" r:id="rId2"/>
    <p:sldId id="288" r:id="rId3"/>
    <p:sldId id="372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01" r:id="rId27"/>
    <p:sldId id="302" r:id="rId28"/>
    <p:sldId id="303" r:id="rId29"/>
    <p:sldId id="304" r:id="rId30"/>
    <p:sldId id="305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65" r:id="rId49"/>
    <p:sldId id="367" r:id="rId50"/>
    <p:sldId id="341" r:id="rId51"/>
    <p:sldId id="342" r:id="rId52"/>
    <p:sldId id="368" r:id="rId53"/>
    <p:sldId id="343" r:id="rId54"/>
    <p:sldId id="344" r:id="rId55"/>
    <p:sldId id="345" r:id="rId56"/>
    <p:sldId id="346" r:id="rId57"/>
    <p:sldId id="371" r:id="rId58"/>
    <p:sldId id="348" r:id="rId59"/>
    <p:sldId id="350" r:id="rId60"/>
    <p:sldId id="351" r:id="rId61"/>
    <p:sldId id="352" r:id="rId62"/>
    <p:sldId id="363" r:id="rId63"/>
    <p:sldId id="355" r:id="rId64"/>
    <p:sldId id="353" r:id="rId65"/>
    <p:sldId id="354" r:id="rId66"/>
    <p:sldId id="364" r:id="rId67"/>
    <p:sldId id="366" r:id="rId68"/>
    <p:sldId id="369" r:id="rId69"/>
    <p:sldId id="37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9884" autoAdjust="0"/>
  </p:normalViewPr>
  <p:slideViewPr>
    <p:cSldViewPr snapToGrid="0">
      <p:cViewPr varScale="1">
        <p:scale>
          <a:sx n="65" d="100"/>
          <a:sy n="65" d="100"/>
        </p:scale>
        <p:origin x="1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A4429-788B-421F-922F-A96E2272D1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D59747-475A-4CF7-9DB1-DF909501AF93}">
      <dgm:prSet/>
      <dgm:spPr/>
      <dgm:t>
        <a:bodyPr/>
        <a:lstStyle/>
        <a:p>
          <a:pPr rtl="0"/>
          <a:r>
            <a:rPr lang="en-US" smtClean="0"/>
            <a:t>WriteBackwards.cpp</a:t>
          </a:r>
          <a:endParaRPr lang="en-US"/>
        </a:p>
      </dgm:t>
    </dgm:pt>
    <dgm:pt modelId="{0D53BE0E-E9E8-4616-BC8C-81BAE99C5854}" type="parTrans" cxnId="{0433FB6C-B482-4C12-951F-7894E32CFF67}">
      <dgm:prSet/>
      <dgm:spPr/>
      <dgm:t>
        <a:bodyPr/>
        <a:lstStyle/>
        <a:p>
          <a:endParaRPr lang="en-US"/>
        </a:p>
      </dgm:t>
    </dgm:pt>
    <dgm:pt modelId="{796BD6D7-F538-4C98-87B2-FBBC03A0296C}" type="sibTrans" cxnId="{0433FB6C-B482-4C12-951F-7894E32CFF67}">
      <dgm:prSet/>
      <dgm:spPr/>
      <dgm:t>
        <a:bodyPr/>
        <a:lstStyle/>
        <a:p>
          <a:endParaRPr lang="en-US"/>
        </a:p>
      </dgm:t>
    </dgm:pt>
    <dgm:pt modelId="{1B787A1F-6CF2-479C-8783-A6DD58D9D01C}" type="pres">
      <dgm:prSet presAssocID="{35CA4429-788B-421F-922F-A96E2272D1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5BD27E-552B-4E71-9A79-DA4A3988F0B4}" type="pres">
      <dgm:prSet presAssocID="{FED59747-475A-4CF7-9DB1-DF909501AF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3FB6C-B482-4C12-951F-7894E32CFF67}" srcId="{35CA4429-788B-421F-922F-A96E2272D1F2}" destId="{FED59747-475A-4CF7-9DB1-DF909501AF93}" srcOrd="0" destOrd="0" parTransId="{0D53BE0E-E9E8-4616-BC8C-81BAE99C5854}" sibTransId="{796BD6D7-F538-4C98-87B2-FBBC03A0296C}"/>
    <dgm:cxn modelId="{09463101-FA11-4B34-A049-FC7253353AED}" type="presOf" srcId="{35CA4429-788B-421F-922F-A96E2272D1F2}" destId="{1B787A1F-6CF2-479C-8783-A6DD58D9D01C}" srcOrd="0" destOrd="0" presId="urn:microsoft.com/office/officeart/2005/8/layout/vList2"/>
    <dgm:cxn modelId="{8AE9389C-7EFF-4F19-8BBA-93EBC0BB0A17}" type="presOf" srcId="{FED59747-475A-4CF7-9DB1-DF909501AF93}" destId="{CD5BD27E-552B-4E71-9A79-DA4A3988F0B4}" srcOrd="0" destOrd="0" presId="urn:microsoft.com/office/officeart/2005/8/layout/vList2"/>
    <dgm:cxn modelId="{441B9F7B-5F21-4A2F-AF46-B6438745CC46}" type="presParOf" srcId="{1B787A1F-6CF2-479C-8783-A6DD58D9D01C}" destId="{CD5BD27E-552B-4E71-9A79-DA4A3988F0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AD9AD-4763-48F7-B22A-A4ACA3E5B4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B4E934-BAD4-4616-9C9B-3DBFB148CDE3}">
      <dgm:prSet/>
      <dgm:spPr/>
      <dgm:t>
        <a:bodyPr/>
        <a:lstStyle/>
        <a:p>
          <a:pPr rtl="0"/>
          <a:r>
            <a:rPr lang="en-US" smtClean="0"/>
            <a:t>Arrays/BinarySearch.cpp</a:t>
          </a:r>
          <a:endParaRPr lang="en-US"/>
        </a:p>
      </dgm:t>
    </dgm:pt>
    <dgm:pt modelId="{B80AA080-CA79-4E4E-AD68-DBACB6F2F24B}" type="parTrans" cxnId="{60A816A8-D857-46E2-883C-584628DCB988}">
      <dgm:prSet/>
      <dgm:spPr/>
      <dgm:t>
        <a:bodyPr/>
        <a:lstStyle/>
        <a:p>
          <a:endParaRPr lang="en-US"/>
        </a:p>
      </dgm:t>
    </dgm:pt>
    <dgm:pt modelId="{69DBE3CD-0C0E-4382-94A2-A4B13018B92E}" type="sibTrans" cxnId="{60A816A8-D857-46E2-883C-584628DCB988}">
      <dgm:prSet/>
      <dgm:spPr/>
      <dgm:t>
        <a:bodyPr/>
        <a:lstStyle/>
        <a:p>
          <a:endParaRPr lang="en-US"/>
        </a:p>
      </dgm:t>
    </dgm:pt>
    <dgm:pt modelId="{6103851D-5D2C-46C2-91A5-23D9499EB052}" type="pres">
      <dgm:prSet presAssocID="{2B2AD9AD-4763-48F7-B22A-A4ACA3E5B4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ED338-E422-4F3E-AF96-03CA48739557}" type="pres">
      <dgm:prSet presAssocID="{13B4E934-BAD4-4616-9C9B-3DBFB148CDE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8A7C9D-951E-435D-BFEF-131E7900B05A}" type="presOf" srcId="{13B4E934-BAD4-4616-9C9B-3DBFB148CDE3}" destId="{FCCED338-E422-4F3E-AF96-03CA48739557}" srcOrd="0" destOrd="0" presId="urn:microsoft.com/office/officeart/2005/8/layout/vList2"/>
    <dgm:cxn modelId="{F1A67A20-9DE6-4AB8-A00D-DC4B125CE5C3}" type="presOf" srcId="{2B2AD9AD-4763-48F7-B22A-A4ACA3E5B440}" destId="{6103851D-5D2C-46C2-91A5-23D9499EB052}" srcOrd="0" destOrd="0" presId="urn:microsoft.com/office/officeart/2005/8/layout/vList2"/>
    <dgm:cxn modelId="{60A816A8-D857-46E2-883C-584628DCB988}" srcId="{2B2AD9AD-4763-48F7-B22A-A4ACA3E5B440}" destId="{13B4E934-BAD4-4616-9C9B-3DBFB148CDE3}" srcOrd="0" destOrd="0" parTransId="{B80AA080-CA79-4E4E-AD68-DBACB6F2F24B}" sibTransId="{69DBE3CD-0C0E-4382-94A2-A4B13018B92E}"/>
    <dgm:cxn modelId="{230AF8CF-FCA2-4495-A97F-0ACE6C2D5A29}" type="presParOf" srcId="{6103851D-5D2C-46C2-91A5-23D9499EB052}" destId="{FCCED338-E422-4F3E-AF96-03CA487395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A7883-DBB2-4A19-B0AE-0387B80422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7CACF4-6E31-4609-9E76-B4B57F7FAD62}">
      <dgm:prSet/>
      <dgm:spPr/>
      <dgm:t>
        <a:bodyPr/>
        <a:lstStyle/>
        <a:p>
          <a:pPr rtl="0"/>
          <a:r>
            <a:rPr lang="en-US" smtClean="0"/>
            <a:t>Hanoi.cpp</a:t>
          </a:r>
          <a:endParaRPr lang="en-US"/>
        </a:p>
      </dgm:t>
    </dgm:pt>
    <dgm:pt modelId="{0DE60941-ADE3-4918-AE6D-9CE1C8AD16D9}" type="parTrans" cxnId="{42C03023-0FEE-45E8-A621-9325244BEC6D}">
      <dgm:prSet/>
      <dgm:spPr/>
      <dgm:t>
        <a:bodyPr/>
        <a:lstStyle/>
        <a:p>
          <a:endParaRPr lang="en-US"/>
        </a:p>
      </dgm:t>
    </dgm:pt>
    <dgm:pt modelId="{06C3E505-D3BC-476C-BF55-C0D708DAFB4D}" type="sibTrans" cxnId="{42C03023-0FEE-45E8-A621-9325244BEC6D}">
      <dgm:prSet/>
      <dgm:spPr/>
      <dgm:t>
        <a:bodyPr/>
        <a:lstStyle/>
        <a:p>
          <a:endParaRPr lang="en-US"/>
        </a:p>
      </dgm:t>
    </dgm:pt>
    <dgm:pt modelId="{855D45C2-DA2C-42F2-A3E4-11CFA65F0226}">
      <dgm:prSet/>
      <dgm:spPr/>
      <dgm:t>
        <a:bodyPr/>
        <a:lstStyle/>
        <a:p>
          <a:pPr rtl="0"/>
          <a:r>
            <a:rPr lang="en-US" smtClean="0"/>
            <a:t>Hanoi2.cpp</a:t>
          </a:r>
          <a:endParaRPr lang="en-US"/>
        </a:p>
      </dgm:t>
    </dgm:pt>
    <dgm:pt modelId="{007D495F-64A5-471C-8149-10A7DA0EC81B}" type="parTrans" cxnId="{95BF1AE5-7F88-464B-AAA7-37A8F7000A80}">
      <dgm:prSet/>
      <dgm:spPr/>
      <dgm:t>
        <a:bodyPr/>
        <a:lstStyle/>
        <a:p>
          <a:endParaRPr lang="en-US"/>
        </a:p>
      </dgm:t>
    </dgm:pt>
    <dgm:pt modelId="{08123F3F-7563-494C-A78C-6B3E1C91B8C6}" type="sibTrans" cxnId="{95BF1AE5-7F88-464B-AAA7-37A8F7000A80}">
      <dgm:prSet/>
      <dgm:spPr/>
      <dgm:t>
        <a:bodyPr/>
        <a:lstStyle/>
        <a:p>
          <a:endParaRPr lang="en-US"/>
        </a:p>
      </dgm:t>
    </dgm:pt>
    <dgm:pt modelId="{BDE481D8-9D42-42C3-80E7-7434E28707D2}" type="pres">
      <dgm:prSet presAssocID="{F5BA7883-DBB2-4A19-B0AE-0387B80422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CD024-6000-498B-98B7-39766B064B7A}" type="pres">
      <dgm:prSet presAssocID="{2B7CACF4-6E31-4609-9E76-B4B57F7FAD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826D1-B6FD-40CB-8664-09D0DE7B5CF3}" type="pres">
      <dgm:prSet presAssocID="{06C3E505-D3BC-476C-BF55-C0D708DAFB4D}" presName="spacer" presStyleCnt="0"/>
      <dgm:spPr/>
    </dgm:pt>
    <dgm:pt modelId="{5E27839B-F5AC-4F6E-A95F-2FE0F5E01A2D}" type="pres">
      <dgm:prSet presAssocID="{855D45C2-DA2C-42F2-A3E4-11CFA65F02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9A3E4-1CA2-4AF7-996F-57153B5E2C56}" type="presOf" srcId="{2B7CACF4-6E31-4609-9E76-B4B57F7FAD62}" destId="{768CD024-6000-498B-98B7-39766B064B7A}" srcOrd="0" destOrd="0" presId="urn:microsoft.com/office/officeart/2005/8/layout/vList2"/>
    <dgm:cxn modelId="{941BC82A-449D-4EE9-BC30-4BD7A6B3C09A}" type="presOf" srcId="{F5BA7883-DBB2-4A19-B0AE-0387B80422DF}" destId="{BDE481D8-9D42-42C3-80E7-7434E28707D2}" srcOrd="0" destOrd="0" presId="urn:microsoft.com/office/officeart/2005/8/layout/vList2"/>
    <dgm:cxn modelId="{D7109B1F-CA81-4661-8CF7-6E315D40FC0B}" type="presOf" srcId="{855D45C2-DA2C-42F2-A3E4-11CFA65F0226}" destId="{5E27839B-F5AC-4F6E-A95F-2FE0F5E01A2D}" srcOrd="0" destOrd="0" presId="urn:microsoft.com/office/officeart/2005/8/layout/vList2"/>
    <dgm:cxn modelId="{95BF1AE5-7F88-464B-AAA7-37A8F7000A80}" srcId="{F5BA7883-DBB2-4A19-B0AE-0387B80422DF}" destId="{855D45C2-DA2C-42F2-A3E4-11CFA65F0226}" srcOrd="1" destOrd="0" parTransId="{007D495F-64A5-471C-8149-10A7DA0EC81B}" sibTransId="{08123F3F-7563-494C-A78C-6B3E1C91B8C6}"/>
    <dgm:cxn modelId="{42C03023-0FEE-45E8-A621-9325244BEC6D}" srcId="{F5BA7883-DBB2-4A19-B0AE-0387B80422DF}" destId="{2B7CACF4-6E31-4609-9E76-B4B57F7FAD62}" srcOrd="0" destOrd="0" parTransId="{0DE60941-ADE3-4918-AE6D-9CE1C8AD16D9}" sibTransId="{06C3E505-D3BC-476C-BF55-C0D708DAFB4D}"/>
    <dgm:cxn modelId="{CB39E19B-A3DE-4A1A-9CA3-BF1D7D67319E}" type="presParOf" srcId="{BDE481D8-9D42-42C3-80E7-7434E28707D2}" destId="{768CD024-6000-498B-98B7-39766B064B7A}" srcOrd="0" destOrd="0" presId="urn:microsoft.com/office/officeart/2005/8/layout/vList2"/>
    <dgm:cxn modelId="{995FCB4F-0686-4E07-B525-E53A86ABC914}" type="presParOf" srcId="{BDE481D8-9D42-42C3-80E7-7434E28707D2}" destId="{88E826D1-B6FD-40CB-8664-09D0DE7B5CF3}" srcOrd="1" destOrd="0" presId="urn:microsoft.com/office/officeart/2005/8/layout/vList2"/>
    <dgm:cxn modelId="{78BBC5B4-62A4-4DF5-A350-780FF4D7BD20}" type="presParOf" srcId="{BDE481D8-9D42-42C3-80E7-7434E28707D2}" destId="{5E27839B-F5AC-4F6E-A95F-2FE0F5E01A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D27E-552B-4E71-9A79-DA4A3988F0B4}">
      <dsp:nvSpPr>
        <dsp:cNvPr id="0" name=""/>
        <dsp:cNvSpPr/>
      </dsp:nvSpPr>
      <dsp:spPr>
        <a:xfrm>
          <a:off x="0" y="4778"/>
          <a:ext cx="224954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WriteBackwards.cpp</a:t>
          </a:r>
          <a:endParaRPr lang="en-US" sz="1500" kern="1200"/>
        </a:p>
      </dsp:txBody>
      <dsp:txXfrm>
        <a:off x="17563" y="22341"/>
        <a:ext cx="2214418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ED338-E422-4F3E-AF96-03CA48739557}">
      <dsp:nvSpPr>
        <dsp:cNvPr id="0" name=""/>
        <dsp:cNvSpPr/>
      </dsp:nvSpPr>
      <dsp:spPr>
        <a:xfrm>
          <a:off x="0" y="4778"/>
          <a:ext cx="2583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Arrays/BinarySearch.cpp</a:t>
          </a:r>
          <a:endParaRPr lang="en-US" sz="1500" kern="1200"/>
        </a:p>
      </dsp:txBody>
      <dsp:txXfrm>
        <a:off x="17563" y="22341"/>
        <a:ext cx="2548010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CD024-6000-498B-98B7-39766B064B7A}">
      <dsp:nvSpPr>
        <dsp:cNvPr id="0" name=""/>
        <dsp:cNvSpPr/>
      </dsp:nvSpPr>
      <dsp:spPr>
        <a:xfrm>
          <a:off x="0" y="18065"/>
          <a:ext cx="13430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Hanoi.cpp</a:t>
          </a:r>
          <a:endParaRPr lang="en-US" sz="1200" kern="1200"/>
        </a:p>
      </dsp:txBody>
      <dsp:txXfrm>
        <a:off x="14050" y="32115"/>
        <a:ext cx="1314925" cy="259719"/>
      </dsp:txXfrm>
    </dsp:sp>
    <dsp:sp modelId="{5E27839B-F5AC-4F6E-A95F-2FE0F5E01A2D}">
      <dsp:nvSpPr>
        <dsp:cNvPr id="0" name=""/>
        <dsp:cNvSpPr/>
      </dsp:nvSpPr>
      <dsp:spPr>
        <a:xfrm>
          <a:off x="0" y="340445"/>
          <a:ext cx="13430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Hanoi2.cpp</a:t>
          </a:r>
          <a:endParaRPr lang="en-US" sz="1200" kern="1200"/>
        </a:p>
      </dsp:txBody>
      <dsp:txXfrm>
        <a:off x="14050" y="354495"/>
        <a:ext cx="1314925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F2E0-D4E7-4035-B935-1F52E6B6410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D03F-1C64-483B-AC57-5E84ACB5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2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54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F91A9D-D6C2-4CEA-84B5-A8D35FAB9AAE}" type="slidenum">
              <a:rPr lang="en-CA" altLang="en-US"/>
              <a:pPr eaLnBrk="1" hangingPunct="1"/>
              <a:t>37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90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404DE8-9B25-47F5-A8A1-4E42717015E2}" type="slidenum">
              <a:rPr lang="en-CA" altLang="en-US"/>
              <a:pPr eaLnBrk="1" hangingPunct="1"/>
              <a:t>38</a:t>
            </a:fld>
            <a:endParaRPr lang="en-CA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61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DBFD1B-D3B7-4D41-B9CA-D865B34DBD40}" type="slidenum">
              <a:rPr lang="en-CA" altLang="en-US"/>
              <a:pPr eaLnBrk="1" hangingPunct="1"/>
              <a:t>41</a:t>
            </a:fld>
            <a:endParaRPr lang="en-CA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699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8992A0-66BD-40D5-A8F6-F8DAF1DDAA00}" type="slidenum">
              <a:rPr lang="en-CA" altLang="en-US"/>
              <a:pPr eaLnBrk="1" hangingPunct="1"/>
              <a:t>45</a:t>
            </a:fld>
            <a:endParaRPr lang="en-CA" altLang="en-US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520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recursion tree for fib(5)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5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ln>
            <a:miter lim="800000"/>
            <a:headEnd/>
            <a:tailEnd/>
          </a:ln>
        </p:spPr>
        <p:txBody>
          <a:bodyPr wrap="square" lIns="86488" tIns="43244" rIns="86488" bIns="43244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mtClean="0"/>
              <a:t>Merge Sort</a:t>
            </a:r>
            <a:endParaRPr lang="en-US" altLang="zh-TW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57200"/>
          </a:xfrm>
          <a:ln>
            <a:miter lim="800000"/>
            <a:headEnd/>
            <a:tailEnd/>
          </a:ln>
        </p:spPr>
        <p:txBody>
          <a:bodyPr wrap="square" lIns="86488" tIns="43244" rIns="86488" bIns="43244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33071-D884-4AFE-8191-75B2FA6008F5}" type="datetime8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二○二二年十一月七日</a:t>
            </a:fld>
            <a:endParaRPr lang="en-US" altLang="zh-TW" smtClean="0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7D504-911E-4A17-8DEE-78BC71FEC6BF}" type="slidenum">
              <a:rPr lang="zh-TW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91238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4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Tony</a:t>
            </a:r>
            <a:r>
              <a:rPr lang="en-US" baseline="0" dirty="0" smtClean="0"/>
              <a:t> Hoare’s partitioning method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Tony</a:t>
            </a:r>
            <a:r>
              <a:rPr lang="en-US" baseline="0" dirty="0" smtClean="0"/>
              <a:t> Hoare’s partitioning method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factorial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9AA670-1EEC-4C32-B843-5D9BFB83C881}" type="slidenum">
              <a:rPr lang="en-CA" altLang="en-US" smtClean="0"/>
              <a:pPr/>
              <a:t>28</a:t>
            </a:fld>
            <a:endParaRPr lang="en-CA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6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E8444F-DD19-4A29-80F3-1A5AE125973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DEF7FA-6750-4F6F-91D6-3ECE589CAFF2}" type="slidenum">
              <a:rPr lang="en-CA" altLang="en-US"/>
              <a:pPr eaLnBrk="1" hangingPunct="1"/>
              <a:t>33</a:t>
            </a:fld>
            <a:endParaRPr lang="en-CA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615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CAD3-CF23-4BF8-B02C-CBBDA65BDD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0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CAD3-CF23-4BF8-B02C-CBBDA65BDD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A2F60-6D71-423B-854C-A841C3FD6750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065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0" y="3962401"/>
            <a:ext cx="109728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Using Recursion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EB7A-5237-416D-A5F6-8F66949AA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98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8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78063"/>
            <a:ext cx="10972800" cy="558800"/>
          </a:xfrm>
        </p:spPr>
        <p:txBody>
          <a:bodyPr/>
          <a:lstStyle>
            <a:lvl1pPr indent="-255600">
              <a:defRPr sz="1600">
                <a:latin typeface="+mn-lt"/>
              </a:defRPr>
            </a:lvl1pPr>
            <a:lvl2pPr indent="-283464"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4"/>
          </p:nvPr>
        </p:nvSpPr>
        <p:spPr>
          <a:xfrm>
            <a:off x="609601" y="2954338"/>
            <a:ext cx="10977033" cy="609600"/>
          </a:xfrm>
        </p:spPr>
        <p:txBody>
          <a:bodyPr/>
          <a:lstStyle>
            <a:lvl1pPr indent="-255600">
              <a:defRPr sz="1600">
                <a:latin typeface="+mn-lt"/>
              </a:defRPr>
            </a:lvl1pPr>
            <a:lvl2pPr indent="-283464"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09600" y="3733801"/>
            <a:ext cx="10972800" cy="550863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609600" y="4427538"/>
            <a:ext cx="10972800" cy="652462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/>
          </p:nvPr>
        </p:nvSpPr>
        <p:spPr>
          <a:xfrm>
            <a:off x="609600" y="5181601"/>
            <a:ext cx="10972800" cy="500063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8"/>
          </p:nvPr>
        </p:nvSpPr>
        <p:spPr>
          <a:xfrm>
            <a:off x="812800" y="4579938"/>
            <a:ext cx="10972800" cy="652462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/>
          </p:nvPr>
        </p:nvSpPr>
        <p:spPr>
          <a:xfrm>
            <a:off x="812800" y="5334001"/>
            <a:ext cx="10972800" cy="500063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8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00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0722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41F4-D462-44B0-9872-351A4394178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Recursion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recursive function must always include a test to determine if another recursive call should be made, or if the recursion should stop with this call</a:t>
            </a:r>
          </a:p>
          <a:p>
            <a:r>
              <a:rPr lang="en-US" altLang="en-US" dirty="0" smtClean="0"/>
              <a:t>In the factorial function, the test is: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 smtClean="0"/>
              <a:t>	 </a:t>
            </a:r>
            <a:r>
              <a:rPr lang="en-US" altLang="en-US" b="1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if (n == 0)</a:t>
            </a:r>
          </a:p>
        </p:txBody>
      </p:sp>
    </p:spTree>
    <p:extLst>
      <p:ext uri="{BB962C8B-B14F-4D97-AF65-F5344CB8AC3E}">
        <p14:creationId xmlns:p14="http://schemas.microsoft.com/office/powerpoint/2010/main" val="1173530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Recursion uses a process of breaking a problem down into smaller problems until the problem can be solved</a:t>
            </a:r>
          </a:p>
          <a:p>
            <a:r>
              <a:rPr lang="en-US" altLang="en-US" sz="3200" dirty="0"/>
              <a:t>In the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factorial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function, a different value is passed to the function each time it is called</a:t>
            </a:r>
          </a:p>
          <a:p>
            <a:r>
              <a:rPr lang="en-US" altLang="en-US" sz="3200" dirty="0"/>
              <a:t>Eventually, the parameter reaches the value in the test, and the recursion stops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35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if you do not include a base case or get to the base case?</a:t>
            </a:r>
            <a:endParaRPr lang="en-US" dirty="0"/>
          </a:p>
          <a:p>
            <a:endParaRPr lang="en-US" dirty="0"/>
          </a:p>
          <a:p>
            <a:r>
              <a:rPr lang="en-US" sz="3200" dirty="0" smtClean="0"/>
              <a:t>Infinite </a:t>
            </a:r>
            <a:r>
              <a:rPr lang="en-US" sz="3200" dirty="0"/>
              <a:t>recursion (think of an infinite loop)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Each time the recursive call occurs, a new stack frame is created…</a:t>
            </a:r>
          </a:p>
          <a:p>
            <a:pPr lvl="1"/>
            <a:r>
              <a:rPr lang="en-US" sz="2800" dirty="0"/>
              <a:t>Eventually, you will run out of memory!</a:t>
            </a:r>
          </a:p>
          <a:p>
            <a:pPr lvl="1"/>
            <a:r>
              <a:rPr lang="en-US" sz="2800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0797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Good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One or more base cases</a:t>
            </a:r>
          </a:p>
          <a:p>
            <a:pPr lvl="1"/>
            <a:r>
              <a:rPr lang="en-US" sz="3600" dirty="0"/>
              <a:t>Always returns without further recursion</a:t>
            </a:r>
          </a:p>
          <a:p>
            <a:pPr lvl="1"/>
            <a:endParaRPr lang="en-US" sz="3600" dirty="0"/>
          </a:p>
          <a:p>
            <a:r>
              <a:rPr lang="en-US" sz="4000" dirty="0"/>
              <a:t>One or more recursive function calls</a:t>
            </a:r>
          </a:p>
          <a:p>
            <a:pPr lvl="1"/>
            <a:r>
              <a:rPr lang="en-US" sz="3600" dirty="0"/>
              <a:t>Must get closer to base case</a:t>
            </a:r>
          </a:p>
          <a:p>
            <a:pPr lvl="1"/>
            <a:r>
              <a:rPr lang="en-US" sz="3600" dirty="0"/>
              <a:t>Don‘t forget to use the result of your recursive call!</a:t>
            </a:r>
          </a:p>
        </p:txBody>
      </p:sp>
    </p:spTree>
    <p:extLst>
      <p:ext uri="{BB962C8B-B14F-4D97-AF65-F5344CB8AC3E}">
        <p14:creationId xmlns:p14="http://schemas.microsoft.com/office/powerpoint/2010/main" val="13937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Recursion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Direct</a:t>
            </a:r>
          </a:p>
          <a:p>
            <a:pPr lvl="1"/>
            <a:r>
              <a:rPr lang="en-US" altLang="en-US" sz="3200" dirty="0" smtClean="0"/>
              <a:t>a function calls itself</a:t>
            </a:r>
          </a:p>
          <a:p>
            <a:r>
              <a:rPr lang="en-US" altLang="en-US" sz="3600" dirty="0" smtClean="0"/>
              <a:t>Indirect</a:t>
            </a:r>
          </a:p>
          <a:p>
            <a:pPr lvl="1"/>
            <a:r>
              <a:rPr lang="en-US" altLang="en-US" sz="3200" dirty="0" smtClean="0"/>
              <a:t>function A calls function B, and function B calls function A</a:t>
            </a:r>
          </a:p>
          <a:p>
            <a:pPr lvl="1"/>
            <a:r>
              <a:rPr lang="en-US" altLang="en-US" sz="3200" dirty="0" smtClean="0"/>
              <a:t>function A calls function B, which calls …, which calls function A</a:t>
            </a:r>
          </a:p>
        </p:txBody>
      </p:sp>
    </p:spTree>
    <p:extLst>
      <p:ext uri="{BB962C8B-B14F-4D97-AF65-F5344CB8AC3E}">
        <p14:creationId xmlns:p14="http://schemas.microsoft.com/office/powerpoint/2010/main" val="2442616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Memory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121</a:t>
            </a:r>
          </a:p>
        </p:txBody>
      </p:sp>
    </p:spTree>
    <p:extLst>
      <p:ext uri="{BB962C8B-B14F-4D97-AF65-F5344CB8AC3E}">
        <p14:creationId xmlns:p14="http://schemas.microsoft.com/office/powerpoint/2010/main" val="33513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9827" y="606903"/>
            <a:ext cx="5860973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38979" y="606903"/>
            <a:ext cx="5761822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50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843" y="606903"/>
            <a:ext cx="5849957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9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5929" y="606903"/>
            <a:ext cx="5794872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07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Digression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sz="2400" dirty="0"/>
              <a:t>Mathematicians and Telephones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7295771" y="4923981"/>
            <a:ext cx="4114800" cy="365125"/>
          </a:xfrm>
        </p:spPr>
        <p:txBody>
          <a:bodyPr/>
          <a:lstStyle/>
          <a:p>
            <a:r>
              <a:rPr lang="en-US" altLang="en-US" dirty="0" smtClean="0"/>
              <a:t>Image from stock.adove.com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2057399"/>
            <a:ext cx="2996648" cy="1997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3265337"/>
            <a:ext cx="3136591" cy="2822932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flipV="1">
            <a:off x="4270549" y="2873829"/>
            <a:ext cx="3436537" cy="1507252"/>
          </a:xfrm>
          <a:prstGeom prst="bentConnector3">
            <a:avLst/>
          </a:prstGeom>
          <a:ln w="15875"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20263" y="194554"/>
            <a:ext cx="308366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! = 1  		if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</a:t>
            </a:r>
            <a:b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! =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*(</a:t>
            </a:r>
            <a:r>
              <a:rPr lang="en-US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-1)!  	if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&gt; 0</a:t>
            </a:r>
            <a:endParaRPr lang="en-US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843" y="606903"/>
            <a:ext cx="5849957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21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843" y="606903"/>
            <a:ext cx="5849957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765774">
            <a:off x="8425760" y="2061725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71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6945" y="606903"/>
            <a:ext cx="5783855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6777" y="606903"/>
            <a:ext cx="5894024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911" y="606903"/>
            <a:ext cx="5805889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606903"/>
            <a:ext cx="5562601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253798" y="5266317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253798" y="5266317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72512" y="270730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End Printing</a:t>
            </a:r>
          </a:p>
        </p:txBody>
      </p:sp>
    </p:spTree>
    <p:extLst>
      <p:ext uri="{BB962C8B-B14F-4D97-AF65-F5344CB8AC3E}">
        <p14:creationId xmlns:p14="http://schemas.microsoft.com/office/powerpoint/2010/main" val="2165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97" y="1483248"/>
            <a:ext cx="6483071" cy="6483071"/>
          </a:xfrm>
          <a:prstGeom prst="rect">
            <a:avLst/>
          </a:prstGeom>
        </p:spPr>
      </p:pic>
      <p:sp>
        <p:nvSpPr>
          <p:cNvPr id="29698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27310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Solving Recursively Defined Problems</a:t>
            </a:r>
          </a:p>
        </p:txBody>
      </p:sp>
      <p:sp>
        <p:nvSpPr>
          <p:cNvPr id="2969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2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Recursively Defined</a:t>
            </a:r>
            <a:br>
              <a:rPr lang="en-US" altLang="en-US" smtClean="0"/>
            </a:br>
            <a:r>
              <a:rPr lang="en-US" altLang="en-US" smtClean="0"/>
              <a:t>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17755" y="1676400"/>
            <a:ext cx="10825316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/>
              <a:t>The natural definition of some problems leads to a recursive solution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Example: Fibonacci numbers: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0, 1, 1, 2, 3, 5, 8, 13, 21, ...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After the starting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0, 1</a:t>
            </a:r>
            <a:r>
              <a:rPr lang="en-US" altLang="en-US" sz="3200" dirty="0" smtClean="0"/>
              <a:t>, each number is the sum of the two preceding numbers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Recursive solution: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fib(n) = fib(n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1) + fib(n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2);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Base cases: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n &lt;= 0, n == 1</a:t>
            </a:r>
          </a:p>
        </p:txBody>
      </p:sp>
    </p:spTree>
    <p:extLst>
      <p:ext uri="{BB962C8B-B14F-4D97-AF65-F5344CB8AC3E}">
        <p14:creationId xmlns:p14="http://schemas.microsoft.com/office/powerpoint/2010/main" val="2117614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Recursively Defined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47252" y="1905000"/>
            <a:ext cx="9539748" cy="41148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fib(</a:t>
            </a:r>
            <a:r>
              <a:rPr lang="en-US" altLang="en-US" sz="2800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n)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{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 if (n &lt;= 0)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   return 0;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 else if (n == 1)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   return 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 else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return fib(n – 1) + fib(n – 2);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025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Recursive Void Function: </a:t>
            </a:r>
            <a:r>
              <a:rPr lang="en-US" alt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Writing </a:t>
            </a:r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String Backward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601200" cy="134363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Likely candidate for minor task is writing a single character.</a:t>
            </a:r>
          </a:p>
          <a:p>
            <a:pPr lvl="1" eaLnBrk="1" hangingPunct="1"/>
            <a:r>
              <a:rPr lang="en-US" altLang="en-US" sz="2400" dirty="0"/>
              <a:t>Possible solution: strip away the last character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3017027"/>
            <a:ext cx="9601200" cy="491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altLang="en-US" sz="2400" dirty="0" smtClean="0"/>
              <a:t>A </a:t>
            </a:r>
            <a:r>
              <a:rPr lang="fr-FR" altLang="en-US" sz="2400" dirty="0"/>
              <a:t>recursive solution</a:t>
            </a:r>
            <a:endParaRPr lang="en-US" altLang="en-US" sz="2400" dirty="0"/>
          </a:p>
        </p:txBody>
      </p:sp>
      <p:pic>
        <p:nvPicPr>
          <p:cNvPr id="5" name="Picture 2" descr="A block diagram has two blocks, with content as the following from top to bottom: write backward left parenthesis s right parenthesis, write backward left parenthesis s minus last character right parenthesi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81" r="2249" b="2194"/>
          <a:stretch/>
        </p:blipFill>
        <p:spPr bwMode="auto">
          <a:xfrm>
            <a:off x="3510060" y="3401961"/>
            <a:ext cx="4667310" cy="291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4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r>
              <a:rPr lang="en-US" smtClean="0"/>
              <a:t>Factorial Function (4!)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98174" cy="4351338"/>
          </a:xfrm>
        </p:spPr>
        <p:txBody>
          <a:bodyPr/>
          <a:lstStyle/>
          <a:p>
            <a:r>
              <a:rPr lang="en-US" dirty="0" smtClean="0"/>
              <a:t>4! = 4 x 3! = ?</a:t>
            </a:r>
          </a:p>
          <a:p>
            <a:r>
              <a:rPr lang="en-US" dirty="0" smtClean="0"/>
              <a:t>3! </a:t>
            </a:r>
            <a:r>
              <a:rPr lang="en-US" dirty="0"/>
              <a:t>= 3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2! </a:t>
            </a:r>
            <a:r>
              <a:rPr lang="en-US" dirty="0"/>
              <a:t>= ?</a:t>
            </a:r>
          </a:p>
          <a:p>
            <a:r>
              <a:rPr lang="en-US" dirty="0" smtClean="0"/>
              <a:t>2! </a:t>
            </a:r>
            <a:r>
              <a:rPr lang="en-US" dirty="0"/>
              <a:t>= </a:t>
            </a:r>
            <a:r>
              <a:rPr lang="en-US" dirty="0" smtClean="0"/>
              <a:t>2 </a:t>
            </a:r>
            <a:r>
              <a:rPr lang="en-US" dirty="0"/>
              <a:t>x </a:t>
            </a:r>
            <a:r>
              <a:rPr lang="en-US" dirty="0" smtClean="0"/>
              <a:t>1! </a:t>
            </a:r>
            <a:r>
              <a:rPr lang="en-US" dirty="0"/>
              <a:t>= ?</a:t>
            </a:r>
          </a:p>
          <a:p>
            <a:r>
              <a:rPr lang="en-US" dirty="0" smtClean="0"/>
              <a:t>1!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x </a:t>
            </a:r>
            <a:r>
              <a:rPr lang="en-US" dirty="0" smtClean="0"/>
              <a:t>0! </a:t>
            </a:r>
            <a:r>
              <a:rPr lang="en-US" dirty="0"/>
              <a:t>= </a:t>
            </a:r>
            <a:r>
              <a:rPr lang="en-US" dirty="0" smtClean="0"/>
              <a:t>?</a:t>
            </a:r>
          </a:p>
          <a:p>
            <a:r>
              <a:rPr lang="en-US" dirty="0" smtClean="0"/>
              <a:t>0! = 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4146" y="2768836"/>
            <a:ext cx="5014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858728" y="2297231"/>
            <a:ext cx="50144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68562" y="1832137"/>
            <a:ext cx="64401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82527" y="3292056"/>
            <a:ext cx="7226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8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Recursive Void Function: </a:t>
            </a:r>
            <a:r>
              <a:rPr lang="en-US" alt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Writing </a:t>
            </a:r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String Backward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88278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 smtClean="0"/>
              <a:t>Tracing:  Write BAT backwards</a:t>
            </a:r>
          </a:p>
          <a:p>
            <a:pPr eaLnBrk="1" hangingPunct="1"/>
            <a:r>
              <a:rPr lang="en-US" altLang="en-US" sz="2600" dirty="0" smtClean="0"/>
              <a:t>The initial call is made:   s = “BAT”, length of s = 3</a:t>
            </a:r>
            <a:br>
              <a:rPr lang="en-US" altLang="en-US" sz="2600" dirty="0" smtClean="0"/>
            </a:br>
            <a:r>
              <a:rPr lang="en-US" altLang="en-US" sz="2600" dirty="0" smtClean="0"/>
              <a:t>   print T and write BA backwards</a:t>
            </a:r>
          </a:p>
          <a:p>
            <a:pPr eaLnBrk="1" hangingPunct="1"/>
            <a:r>
              <a:rPr lang="en-US" altLang="en-US" sz="2600" dirty="0" smtClean="0"/>
              <a:t>The next call:   s = “BA”, length of s = 2</a:t>
            </a:r>
            <a:br>
              <a:rPr lang="en-US" altLang="en-US" sz="2600" dirty="0" smtClean="0"/>
            </a:br>
            <a:r>
              <a:rPr lang="en-US" altLang="en-US" sz="2600" dirty="0" smtClean="0"/>
              <a:t>  print A and write B backwards</a:t>
            </a:r>
          </a:p>
          <a:p>
            <a:pPr eaLnBrk="1" hangingPunct="1"/>
            <a:r>
              <a:rPr lang="en-US" altLang="en-US" sz="2600" dirty="0" smtClean="0"/>
              <a:t>The next call:  s = “B”, length of s = 1</a:t>
            </a:r>
            <a:br>
              <a:rPr lang="en-US" altLang="en-US" sz="2600" dirty="0" smtClean="0"/>
            </a:br>
            <a:r>
              <a:rPr lang="en-US" altLang="en-US" sz="2600" dirty="0" smtClean="0"/>
              <a:t>  print B and write “” backwards</a:t>
            </a:r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The next call:  s = “”, length of s = 0</a:t>
            </a:r>
            <a:br>
              <a:rPr lang="en-US" altLang="en-US" sz="2600" dirty="0" smtClean="0"/>
            </a:br>
            <a:r>
              <a:rPr lang="en-US" altLang="en-US" sz="2600" dirty="0" smtClean="0"/>
              <a:t>  do nothing, since the string has no characters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924800" y="1825625"/>
            <a:ext cx="1524000" cy="4751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3568" y="240539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240539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432" y="240539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894025" y="5805889"/>
          <a:ext cx="22495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7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problem in computing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Large data sets </a:t>
            </a:r>
          </a:p>
          <a:p>
            <a:r>
              <a:rPr lang="en-US" sz="3600" dirty="0"/>
              <a:t>Want to find specific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802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Arrays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A sequential search is one way to search</a:t>
            </a:r>
            <a:br>
              <a:rPr lang="en-US" altLang="en-US" sz="4000" dirty="0" smtClean="0"/>
            </a:br>
            <a:r>
              <a:rPr lang="en-US" altLang="en-US" sz="4000" dirty="0" smtClean="0"/>
              <a:t>an array for a given value</a:t>
            </a:r>
          </a:p>
          <a:p>
            <a:pPr lvl="1" eaLnBrk="1" hangingPunct="1"/>
            <a:r>
              <a:rPr lang="en-US" altLang="en-US" sz="3600" dirty="0" smtClean="0"/>
              <a:t>Look at each element from first to last to see if the target value is equal to any of the array elements</a:t>
            </a:r>
          </a:p>
          <a:p>
            <a:pPr lvl="1" eaLnBrk="1" hangingPunct="1"/>
            <a:r>
              <a:rPr lang="en-US" altLang="en-US" sz="3600" dirty="0" smtClean="0"/>
              <a:t>The index of the target value can be returned to indicate where the value was found in the array</a:t>
            </a:r>
          </a:p>
          <a:p>
            <a:pPr lvl="1" eaLnBrk="1" hangingPunct="1"/>
            <a:r>
              <a:rPr lang="en-US" altLang="en-US" sz="3600" dirty="0" smtClean="0"/>
              <a:t>A value of -1 can be returned if the value was not found</a:t>
            </a:r>
          </a:p>
        </p:txBody>
      </p:sp>
    </p:spTree>
    <p:extLst>
      <p:ext uri="{BB962C8B-B14F-4D97-AF65-F5344CB8AC3E}">
        <p14:creationId xmlns:p14="http://schemas.microsoft.com/office/powerpoint/2010/main" val="9643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37953" y="1905000"/>
            <a:ext cx="1098343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Array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</a:t>
            </a:r>
            <a:r>
              <a:rPr lang="en-US" altLang="en-US" dirty="0" smtClean="0"/>
              <a:t> </a:t>
            </a:r>
            <a:r>
              <a:rPr lang="en-US" altLang="en-US" dirty="0"/>
              <a:t>contains: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Searching for the </a:t>
            </a:r>
            <a:r>
              <a:rPr lang="en-US" altLang="en-US" dirty="0" err="1"/>
              <a:t>the</a:t>
            </a:r>
            <a:r>
              <a:rPr lang="en-US" altLang="en-US" dirty="0"/>
              <a:t> value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r>
              <a:rPr lang="en-US" altLang="en-US" dirty="0" smtClean="0"/>
              <a:t>, </a:t>
            </a:r>
            <a:r>
              <a:rPr lang="en-US" altLang="en-US" dirty="0"/>
              <a:t>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17.1, 23.2, 5.0,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Searching for the </a:t>
            </a:r>
            <a:r>
              <a:rPr lang="en-US" altLang="en-US" dirty="0" err="1"/>
              <a:t>the</a:t>
            </a:r>
            <a:r>
              <a:rPr lang="en-US" altLang="en-US" dirty="0"/>
              <a:t> value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r>
              <a:rPr lang="en-US" altLang="en-US" dirty="0"/>
              <a:t>, 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17.1, 23.2, 5.0, 11.3, 2.5, 29.4,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latin typeface="Courier New" panose="02070309020205020404" pitchFamily="49" charset="0"/>
              </a:rPr>
              <a:t>3.8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>
            <p:extLst/>
          </p:nvPr>
        </p:nvGraphicFramePr>
        <p:xfrm>
          <a:off x="2057399" y="2667000"/>
          <a:ext cx="7086601" cy="762000"/>
        </p:xfrm>
        <a:graphic>
          <a:graphicData uri="http://schemas.openxmlformats.org/drawingml/2006/table">
            <a:tbl>
              <a:tblPr/>
              <a:tblGrid>
                <a:gridCol w="101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66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637953" y="1600200"/>
            <a:ext cx="10983433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The search function </a:t>
            </a:r>
          </a:p>
          <a:p>
            <a:pPr lvl="1" eaLnBrk="1" hangingPunct="1"/>
            <a:r>
              <a:rPr lang="en-US" altLang="en-US" sz="3200" dirty="0" smtClean="0"/>
              <a:t>Uses a while loop to compare array elements to the target value</a:t>
            </a:r>
          </a:p>
          <a:p>
            <a:pPr lvl="1" eaLnBrk="1" hangingPunct="1"/>
            <a:r>
              <a:rPr lang="en-US" altLang="en-US" sz="3200" dirty="0" smtClean="0"/>
              <a:t>Sets a variable of type bool to true if the target </a:t>
            </a:r>
            <a:br>
              <a:rPr lang="en-US" altLang="en-US" sz="3200" dirty="0" smtClean="0"/>
            </a:br>
            <a:r>
              <a:rPr lang="en-US" altLang="en-US" sz="3200" dirty="0" smtClean="0"/>
              <a:t>value is found, ending the loop</a:t>
            </a:r>
          </a:p>
          <a:p>
            <a:pPr lvl="1" eaLnBrk="1" hangingPunct="1"/>
            <a:r>
              <a:rPr lang="en-US" altLang="en-US" sz="3200" dirty="0" smtClean="0"/>
              <a:t>Checks the </a:t>
            </a:r>
            <a:r>
              <a:rPr lang="en-US" altLang="en-US" sz="3200" dirty="0" err="1" smtClean="0"/>
              <a:t>boolean</a:t>
            </a:r>
            <a:r>
              <a:rPr lang="en-US" altLang="en-US" sz="3200" dirty="0" smtClean="0"/>
              <a:t> variable when the loop ends to see if the target value was found</a:t>
            </a:r>
          </a:p>
          <a:p>
            <a:pPr lvl="1" eaLnBrk="1" hangingPunct="1"/>
            <a:r>
              <a:rPr lang="en-US" altLang="en-US" sz="3200" dirty="0" smtClean="0"/>
              <a:t>Returns the index of the target value if found, </a:t>
            </a:r>
            <a:br>
              <a:rPr lang="en-US" altLang="en-US" sz="3200" dirty="0" smtClean="0"/>
            </a:br>
            <a:r>
              <a:rPr lang="en-US" altLang="en-US" sz="3200" dirty="0" smtClean="0"/>
              <a:t>otherwise returns -1</a:t>
            </a:r>
          </a:p>
        </p:txBody>
      </p:sp>
    </p:spTree>
    <p:extLst>
      <p:ext uri="{BB962C8B-B14F-4D97-AF65-F5344CB8AC3E}">
        <p14:creationId xmlns:p14="http://schemas.microsoft.com/office/powerpoint/2010/main" val="16730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783186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search(</a:t>
            </a:r>
            <a:r>
              <a:rPr lang="en-US" altLang="en-US" sz="2000" b="1" dirty="0" err="1">
                <a:latin typeface="Consolas" panose="020B0609020204030204" pitchFamily="49" charset="0"/>
              </a:rPr>
              <a:t>const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double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a[],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size,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double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index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bool</a:t>
            </a:r>
            <a:r>
              <a:rPr lang="en-US" altLang="en-US" sz="2000" dirty="0">
                <a:latin typeface="Consolas" panose="020B0609020204030204" pitchFamily="49" charset="0"/>
              </a:rPr>
              <a:t> found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while</a:t>
            </a:r>
            <a:r>
              <a:rPr lang="en-US" altLang="en-US" sz="2000" dirty="0">
                <a:latin typeface="Consolas" panose="020B0609020204030204" pitchFamily="49" charset="0"/>
              </a:rPr>
              <a:t> ((!found) &amp;&amp; (index &lt; </a:t>
            </a:r>
            <a:r>
              <a:rPr lang="en-US" altLang="en-US" sz="2000" dirty="0" smtClean="0">
                <a:latin typeface="Consolas" panose="020B0609020204030204" pitchFamily="49" charset="0"/>
              </a:rPr>
              <a:t>size)) {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</a:rPr>
              <a:t> (target == a[index])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found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index++;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   }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</a:rPr>
              <a:t> (found</a:t>
            </a:r>
            <a:r>
              <a:rPr lang="en-US" altLang="en-US" sz="2000" dirty="0" smtClean="0">
                <a:latin typeface="Consolas" panose="020B0609020204030204" pitchFamily="49" charset="0"/>
              </a:rPr>
              <a:t>) 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latin typeface="Consolas" panose="020B0609020204030204" pitchFamily="49" charset="0"/>
              </a:rPr>
              <a:t> index;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- Tradeoffs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Benefits:</a:t>
            </a:r>
          </a:p>
          <a:p>
            <a:pPr lvl="1"/>
            <a:r>
              <a:rPr lang="en-US" altLang="en-US" sz="3200" dirty="0" smtClean="0"/>
              <a:t>Easy algorithm to understand</a:t>
            </a:r>
          </a:p>
          <a:p>
            <a:pPr lvl="1"/>
            <a:r>
              <a:rPr lang="en-US" altLang="en-US" sz="3200" dirty="0" smtClean="0"/>
              <a:t>Array can be in any order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3600" dirty="0" smtClean="0"/>
              <a:t>Disadvantages:</a:t>
            </a:r>
          </a:p>
          <a:p>
            <a:pPr lvl="1"/>
            <a:r>
              <a:rPr lang="en-US" altLang="en-US" sz="3200" dirty="0" smtClean="0"/>
              <a:t>Inefficient (slow): for array of N elements, examines N/2 elements on average for value in array, N elements for value not in array</a:t>
            </a:r>
          </a:p>
        </p:txBody>
      </p:sp>
    </p:spTree>
    <p:extLst>
      <p:ext uri="{BB962C8B-B14F-4D97-AF65-F5344CB8AC3E}">
        <p14:creationId xmlns:p14="http://schemas.microsoft.com/office/powerpoint/2010/main" val="2973118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5423" y="1676400"/>
            <a:ext cx="9615377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	Requires array elements to be in order</a:t>
            </a:r>
          </a:p>
          <a:p>
            <a:pPr marL="457200" indent="-457200">
              <a:buClr>
                <a:schemeClr val="tx1"/>
              </a:buClr>
              <a:buFontTx/>
              <a:buAutoNum type="arabicPeriod"/>
            </a:pPr>
            <a:r>
              <a:rPr lang="en-US" altLang="en-US" dirty="0"/>
              <a:t>Divides the array into three sections:</a:t>
            </a:r>
          </a:p>
          <a:p>
            <a:pPr marL="914400" lvl="1" indent="-342900"/>
            <a:r>
              <a:rPr lang="en-US" altLang="en-US" dirty="0"/>
              <a:t>middle element</a:t>
            </a:r>
          </a:p>
          <a:p>
            <a:pPr marL="914400" lvl="1" indent="-342900"/>
            <a:r>
              <a:rPr lang="en-US" altLang="en-US" dirty="0"/>
              <a:t>elements on one side of the middle element</a:t>
            </a:r>
          </a:p>
          <a:p>
            <a:pPr marL="914400" lvl="1" indent="-342900"/>
            <a:r>
              <a:rPr lang="en-US" altLang="en-US" dirty="0"/>
              <a:t>elements on the other side of the middle element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If the middle element is the correct value, done.  Otherwise, go to step 1. using only the half of the array that may contain the correct value.  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Continue steps 1. and 2. until either the value is found or there are no more elements to examine</a:t>
            </a:r>
          </a:p>
        </p:txBody>
      </p:sp>
    </p:spTree>
    <p:extLst>
      <p:ext uri="{BB962C8B-B14F-4D97-AF65-F5344CB8AC3E}">
        <p14:creationId xmlns:p14="http://schemas.microsoft.com/office/powerpoint/2010/main" val="4233934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-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8587" y="1874839"/>
            <a:ext cx="10951534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Array </a:t>
            </a:r>
            <a:r>
              <a:rPr lang="en-US" altLang="en-US" dirty="0" smtClean="0">
                <a:latin typeface="Courier New" panose="02070309020205020404" pitchFamily="49" charset="0"/>
              </a:rPr>
              <a:t>ordered</a:t>
            </a:r>
            <a:r>
              <a:rPr lang="en-US" altLang="en-US" dirty="0" smtClean="0"/>
              <a:t> contains: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Searching for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r>
              <a:rPr lang="en-US" altLang="en-US" dirty="0" smtClean="0"/>
              <a:t>, binary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r>
              <a:rPr lang="en-US" altLang="en-US" dirty="0" smtClean="0"/>
              <a:t> and stops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Searching for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7.0</a:t>
            </a:r>
            <a:r>
              <a:rPr lang="en-US" altLang="en-US" dirty="0" smtClean="0"/>
              <a:t>, 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11.3, 3.8, 5.0,</a:t>
            </a:r>
            <a:r>
              <a:rPr lang="en-US" altLang="en-US" dirty="0" smtClean="0"/>
              <a:t> and stops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736260" name="Group 4"/>
          <p:cNvGraphicFramePr>
            <a:graphicFrameLocks noGrp="1"/>
          </p:cNvGraphicFramePr>
          <p:nvPr>
            <p:extLst/>
          </p:nvPr>
        </p:nvGraphicFramePr>
        <p:xfrm>
          <a:off x="2143126" y="2505075"/>
          <a:ext cx="7181848" cy="762000"/>
        </p:xfrm>
        <a:graphic>
          <a:graphicData uri="http://schemas.openxmlformats.org/drawingml/2006/table">
            <a:tbl>
              <a:tblPr/>
              <a:tblGrid>
                <a:gridCol w="102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8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Iterative Binary Search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37953" y="1568069"/>
            <a:ext cx="1089837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first index to 0.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last index to the last subscript in the array.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found to false.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position to -1.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While found is not true and first is less than or equal to last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Set middle to the subscript half-way between array[first] and array[last].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If array[middle] equals the desired value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found to true.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position to middle.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Else If array[middle] is greater than the desired value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last to middle - 1.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Else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first to middle + 1.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End If.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End While.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Return position.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0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</a:t>
            </a:r>
            <a:r>
              <a:rPr lang="en-US" altLang="en-US" dirty="0" smtClean="0"/>
              <a:t>Solutions </a:t>
            </a:r>
            <a:r>
              <a:rPr lang="en-US" altLang="en-US" sz="2000" b="0" dirty="0"/>
              <a:t>(1 of 3)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14806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Recursion breaks problem into smaller identical problems</a:t>
            </a:r>
          </a:p>
          <a:p>
            <a:pPr lvl="1" eaLnBrk="1" hangingPunct="1"/>
            <a:r>
              <a:rPr lang="en-US" altLang="en-US" sz="3200" dirty="0"/>
              <a:t>An alternative to </a:t>
            </a:r>
            <a:r>
              <a:rPr lang="en-US" altLang="en-US" sz="3200" dirty="0" smtClean="0"/>
              <a:t>iteration</a:t>
            </a:r>
            <a:endParaRPr lang="en-US" altLang="en-US" sz="3200" dirty="0"/>
          </a:p>
        </p:txBody>
      </p:sp>
      <p:pic>
        <p:nvPicPr>
          <p:cNvPr id="7" name="Picture 2" descr="A block diagram explains steps or solution that needs to be followed for a particular function. For search dictionary function, the solution is as follows: search first half of the dictionary or search second half of the dictionary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5491" r="958" b="5384"/>
          <a:stretch/>
        </p:blipFill>
        <p:spPr bwMode="auto">
          <a:xfrm>
            <a:off x="1815829" y="2860965"/>
            <a:ext cx="8744577" cy="294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0"/>
            <a:ext cx="7743825" cy="992188"/>
          </a:xfrm>
        </p:spPr>
        <p:txBody>
          <a:bodyPr/>
          <a:lstStyle/>
          <a:p>
            <a:r>
              <a:rPr lang="en-US" altLang="en-US" smtClean="0"/>
              <a:t>A Binary Search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42925" y="1492250"/>
            <a:ext cx="11029949" cy="519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(double </a:t>
            </a:r>
            <a:r>
              <a:rPr lang="en-US" altLang="en-US" sz="1600" b="1" dirty="0">
                <a:latin typeface="Courier New" panose="02070309020205020404" pitchFamily="49" charset="0"/>
              </a:rPr>
              <a:t>array[],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size,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double target)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first = 0,             // First array element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last = size - 1,       // Last array element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middle,                // Mid point of search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position = -1;         // Position of search value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bool found = false;        // Flag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while (!found &amp;&amp; first &lt;= last)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middle = (first + last) / 2; 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// </a:t>
            </a:r>
            <a:r>
              <a:rPr lang="en-US" altLang="en-US" sz="1600" b="1" dirty="0">
                <a:latin typeface="Courier New" panose="02070309020205020404" pitchFamily="49" charset="0"/>
              </a:rPr>
              <a:t>Calculate mid point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if (array[middle] ==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target)      </a:t>
            </a:r>
            <a:r>
              <a:rPr lang="en-US" altLang="en-US" sz="1600" b="1" dirty="0">
                <a:latin typeface="Courier New" panose="02070309020205020404" pitchFamily="49" charset="0"/>
              </a:rPr>
              <a:t>// If value is found at mid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found = true;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position = middle;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}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else if (array[middle] &gt;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target)  </a:t>
            </a:r>
            <a:r>
              <a:rPr lang="en-US" altLang="en-US" sz="1600" b="1" dirty="0">
                <a:latin typeface="Courier New" panose="02070309020205020404" pitchFamily="49" charset="0"/>
              </a:rPr>
              <a:t>// If value is in lower half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last = middle - 1;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else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first = middle + 1;       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// </a:t>
            </a:r>
            <a:r>
              <a:rPr lang="en-US" altLang="en-US" sz="1600" b="1" dirty="0">
                <a:latin typeface="Courier New" panose="02070309020205020404" pitchFamily="49" charset="0"/>
              </a:rPr>
              <a:t>If value is in upper half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}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return position;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}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6677650"/>
              </p:ext>
            </p:extLst>
          </p:nvPr>
        </p:nvGraphicFramePr>
        <p:xfrm>
          <a:off x="8389664" y="6169446"/>
          <a:ext cx="258313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98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- Tradeoffs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Benefits:</a:t>
            </a:r>
          </a:p>
          <a:p>
            <a:pPr lvl="1"/>
            <a:r>
              <a:rPr lang="en-US" altLang="en-US" sz="3200" dirty="0" smtClean="0"/>
              <a:t>Much more efficient than linear search.  For example, if an array  has 1000 elements, performs at most 10 comparisons, as opposed to 1000 for linear search</a:t>
            </a:r>
          </a:p>
          <a:p>
            <a:pPr lvl="1"/>
            <a:r>
              <a:rPr lang="en-US" altLang="en-US" sz="3200" dirty="0" smtClean="0"/>
              <a:t>(For 1,000,000 elements, only 20 comparisons!)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3600" dirty="0" smtClean="0"/>
              <a:t>Disadvantages:</a:t>
            </a:r>
          </a:p>
          <a:p>
            <a:pPr lvl="1"/>
            <a:r>
              <a:rPr lang="en-US" altLang="en-US" sz="3200" dirty="0" smtClean="0"/>
              <a:t>Requires that array elements be sorted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744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more clear when you have lots of values</a:t>
            </a:r>
          </a:p>
          <a:p>
            <a:r>
              <a:rPr lang="en-US" dirty="0"/>
              <a:t>Suppose we have </a:t>
            </a:r>
            <a:r>
              <a:rPr lang="en-US" dirty="0" smtClean="0"/>
              <a:t>values </a:t>
            </a:r>
            <a:r>
              <a:rPr lang="en-US" dirty="0"/>
              <a:t>ordered from smallest to largest.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3172196"/>
          <a:ext cx="10195155" cy="305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Number of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Linear Search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Worst case number of elements examined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Binary Search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Worst case number of elements examined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1,000,000,000,000,000,000,000 (1X10</a:t>
                      </a:r>
                      <a:r>
                        <a:rPr lang="en-US" sz="2000" baseline="30000" dirty="0"/>
                        <a:t>21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1X10</a:t>
                      </a:r>
                      <a:r>
                        <a:rPr lang="en-US" sz="2000" baseline="30000" dirty="0"/>
                        <a:t>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1X10</a:t>
                      </a:r>
                      <a:r>
                        <a:rPr lang="en-US" sz="2000" baseline="30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1X10</a:t>
                      </a:r>
                      <a:r>
                        <a:rPr lang="en-US" sz="2000" baseline="30000" dirty="0"/>
                        <a:t>50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built in sort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values[100]; 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// load with values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endParaRPr lang="en-US" dirty="0"/>
          </a:p>
          <a:p>
            <a:r>
              <a:rPr lang="en-US" dirty="0"/>
              <a:t>Or write your own… (Coming soon)</a:t>
            </a:r>
          </a:p>
        </p:txBody>
      </p:sp>
    </p:spTree>
    <p:extLst>
      <p:ext uri="{BB962C8B-B14F-4D97-AF65-F5344CB8AC3E}">
        <p14:creationId xmlns:p14="http://schemas.microsoft.com/office/powerpoint/2010/main" val="16580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 Recursive Binary Search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Recursive Binary Search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Binary search algorithm can easily be written to use recursion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Base cases: desired value is found, or no more array elements to search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Algorithm (array in ascending order):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If middle element of array segment is desired value, then done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Else, if the middle element is too large, repeat binary search in first half of array segment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Else, if the middle element is too small, repeat binary search on the second half of array segment </a:t>
            </a:r>
          </a:p>
        </p:txBody>
      </p:sp>
    </p:spTree>
    <p:extLst>
      <p:ext uri="{BB962C8B-B14F-4D97-AF65-F5344CB8AC3E}">
        <p14:creationId xmlns:p14="http://schemas.microsoft.com/office/powerpoint/2010/main" val="54471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603A2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15" y="2349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603A2F"/>
                </a:solidFill>
              </a:rPr>
              <a:t>A Recursive Binary Search Function (Continued)</a:t>
            </a:r>
            <a:br>
              <a:rPr lang="en-US" altLang="en-US" dirty="0">
                <a:solidFill>
                  <a:srgbClr val="603A2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binarySearch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array[],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first,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last, </a:t>
            </a:r>
            <a:r>
              <a:rPr lang="en-US" sz="2000" b="1" dirty="0"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middle; // Mid point of search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(first &gt; last)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middle = (first + last)/2;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(array[middle]==target)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middle;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if (array[middle]&lt;target)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binarySearch</a:t>
            </a:r>
            <a:r>
              <a:rPr lang="en-US" sz="2000" dirty="0" smtClean="0">
                <a:latin typeface="Consolas" panose="020B0609020204030204" pitchFamily="49" charset="0"/>
              </a:rPr>
              <a:t>(array, middle+1,last,target);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binarySearch</a:t>
            </a:r>
            <a:r>
              <a:rPr lang="en-US" sz="2000" dirty="0">
                <a:latin typeface="Consolas" panose="020B0609020204030204" pitchFamily="49" charset="0"/>
              </a:rPr>
              <a:t>(array, first,middle-1,target);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17116" y="6176963"/>
            <a:ext cx="2583136" cy="359774"/>
            <a:chOff x="0" y="4778"/>
            <a:chExt cx="2583136" cy="359774"/>
          </a:xfrm>
        </p:grpSpPr>
        <p:sp>
          <p:nvSpPr>
            <p:cNvPr id="6" name="Rounded Rectangle 5"/>
            <p:cNvSpPr/>
            <p:nvPr/>
          </p:nvSpPr>
          <p:spPr>
            <a:xfrm>
              <a:off x="0" y="4778"/>
              <a:ext cx="2583136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17563" y="22341"/>
              <a:ext cx="254801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BinarySearch.cpp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88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2-</a:t>
            </a:r>
            <a:fld id="{FE23AE2A-3DCB-47DF-9D92-DC4261D60A14}" type="slidenum">
              <a:rPr lang="en-US" altLang="en-US" sz="1000">
                <a:latin typeface="Arial" panose="020B0604020202020204" pitchFamily="34" charset="0"/>
              </a:rPr>
              <a:pPr/>
              <a:t>47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Recursion and Efficiency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515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Some recursive solutions are so inefficient that they should not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Factors that contribute to the inefficiency of some recursive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Overhead associated with method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Inherent inefficiency of some recursive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Do not use a recursive solution if it is inefficient and there is a clear, efficient iterative solution</a:t>
            </a:r>
          </a:p>
        </p:txBody>
      </p:sp>
    </p:spTree>
    <p:extLst>
      <p:ext uri="{BB962C8B-B14F-4D97-AF65-F5344CB8AC3E}">
        <p14:creationId xmlns:p14="http://schemas.microsoft.com/office/powerpoint/2010/main" val="19596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81743" y="791482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unsigned fib(</a:t>
            </a:r>
            <a:r>
              <a:rPr lang="en-US" sz="2400" dirty="0" err="1"/>
              <a:t>const</a:t>
            </a:r>
            <a:r>
              <a:rPr lang="en-US" sz="2400" dirty="0"/>
              <a:t> unsigned n)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if (n &lt;= 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return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return fib(n-1) + fib(n-2);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70172" y="791482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unsigned fib(</a:t>
            </a:r>
            <a:r>
              <a:rPr lang="en-US" sz="2400" dirty="0" err="1"/>
              <a:t>const</a:t>
            </a:r>
            <a:r>
              <a:rPr lang="en-US" sz="2400" dirty="0"/>
              <a:t> unsigned n)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unsigned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if (n &lt;= 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return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unsigned f2 = 0, f1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for (unsigned </a:t>
            </a:r>
            <a:r>
              <a:rPr lang="en-US" sz="2400" dirty="0" err="1"/>
              <a:t>i</a:t>
            </a:r>
            <a:r>
              <a:rPr lang="en-US" sz="2400" dirty="0"/>
              <a:t> = 2;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f = f1 + 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f2 = f1;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f1 =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return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</a:t>
            </a:r>
            <a:r>
              <a:rPr lang="en-US" altLang="en-US" dirty="0" smtClean="0"/>
              <a:t>Solutions </a:t>
            </a:r>
            <a:r>
              <a:rPr lang="en-US" altLang="en-US" sz="2000" b="0" dirty="0"/>
              <a:t>(2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9826"/>
            <a:ext cx="10836925" cy="45259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recursive function calls itself</a:t>
            </a:r>
          </a:p>
          <a:p>
            <a:pPr eaLnBrk="1" hangingPunct="1"/>
            <a:r>
              <a:rPr lang="en-US" altLang="en-US" sz="3600" dirty="0"/>
              <a:t>Each recursive call solves an identical, but smaller, problem</a:t>
            </a:r>
          </a:p>
          <a:p>
            <a:pPr eaLnBrk="1" hangingPunct="1"/>
            <a:r>
              <a:rPr lang="en-US" altLang="en-US" sz="3600" dirty="0"/>
              <a:t>Test for base case enables recursive calls to stop</a:t>
            </a:r>
          </a:p>
          <a:p>
            <a:pPr eaLnBrk="1" hangingPunct="1"/>
            <a:r>
              <a:rPr lang="en-US" altLang="en-US" sz="3600" dirty="0"/>
              <a:t>Eventually, one of smaller problems must be the base case</a:t>
            </a:r>
          </a:p>
        </p:txBody>
      </p:sp>
    </p:spTree>
    <p:extLst>
      <p:ext uri="{BB962C8B-B14F-4D97-AF65-F5344CB8AC3E}">
        <p14:creationId xmlns:p14="http://schemas.microsoft.com/office/powerpoint/2010/main" val="1560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</a:p>
        </p:txBody>
      </p:sp>
      <p:sp>
        <p:nvSpPr>
          <p:cNvPr id="4608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9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Towers of Hanoi is a mathematical game that is often used to demonstrate the power of recursion.</a:t>
            </a:r>
          </a:p>
          <a:p>
            <a:r>
              <a:rPr lang="en-US" altLang="en-US" smtClean="0"/>
              <a:t>The game uses three pegs and a set of discs, stacked on one of the pegs.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15" y="3829062"/>
            <a:ext cx="4748717" cy="18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4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chemeClr val="tx1"/>
                </a:solidFill>
                <a:latin typeface="+mn-lt"/>
              </a:rPr>
              <a:t>The Towers of </a:t>
            </a:r>
            <a:r>
              <a:rPr lang="en-US" altLang="en-US" sz="4000" b="0" dirty="0" smtClean="0">
                <a:solidFill>
                  <a:schemeClr val="tx1"/>
                </a:solidFill>
                <a:latin typeface="+mn-lt"/>
              </a:rPr>
              <a:t>Hanoi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35980" y="2228107"/>
            <a:ext cx="10972800" cy="3555568"/>
          </a:xfrm>
        </p:spPr>
        <p:txBody>
          <a:bodyPr/>
          <a:lstStyle/>
          <a:p>
            <a:r>
              <a:rPr lang="en-US" sz="2800" dirty="0"/>
              <a:t>The objective of the puzzle is to move the entire stack to another rod, obeying the following simple rules:</a:t>
            </a:r>
          </a:p>
          <a:p>
            <a:pPr lvl="1"/>
            <a:r>
              <a:rPr lang="en-US" sz="2800" dirty="0"/>
              <a:t>Only one disk can be moved at a time.</a:t>
            </a:r>
          </a:p>
          <a:p>
            <a:pPr lvl="1"/>
            <a:r>
              <a:rPr lang="en-US" sz="2800" dirty="0"/>
              <a:t>Each move consists of taking the upper disk from one of the stacks and placing it on top of another stack or on an empty rod.</a:t>
            </a:r>
          </a:p>
          <a:p>
            <a:pPr lvl="1"/>
            <a:r>
              <a:rPr lang="en-US" sz="2800" dirty="0"/>
              <a:t>No larger disk may be placed on top of a smaller disk</a:t>
            </a:r>
            <a:r>
              <a:rPr lang="en-US" sz="2800" dirty="0" smtClean="0"/>
              <a:t>.</a:t>
            </a:r>
          </a:p>
          <a:p>
            <a:pPr lvl="1"/>
            <a:r>
              <a:rPr lang="en-US" altLang="en-US" sz="2800" dirty="0"/>
              <a:t>All discs must be stored on a peg except while being </a:t>
            </a:r>
            <a:r>
              <a:rPr lang="en-US" altLang="en-US" sz="2800" dirty="0" smtClean="0"/>
              <a:t>moved.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98" y="397195"/>
            <a:ext cx="4748717" cy="18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Solving with Three Discs</a:t>
            </a:r>
          </a:p>
        </p:txBody>
      </p:sp>
      <p:pic>
        <p:nvPicPr>
          <p:cNvPr id="49155" name="Picture 3" descr="19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51"/>
            <a:ext cx="667702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39150" y="4924425"/>
            <a:ext cx="352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source: </a:t>
            </a:r>
            <a:br>
              <a:rPr lang="en-US" sz="1400" dirty="0" smtClean="0"/>
            </a:br>
            <a:r>
              <a:rPr lang="en-US" sz="1400" dirty="0" smtClean="0"/>
              <a:t>Tony Gaddis, </a:t>
            </a:r>
            <a:r>
              <a:rPr lang="en-US" sz="1400" i="1" dirty="0" smtClean="0"/>
              <a:t>Starting out with Java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11522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The following statement describes the overall solution to the problem:</a:t>
            </a:r>
          </a:p>
          <a:p>
            <a:pPr lvl="1"/>
            <a:r>
              <a:rPr lang="en-US" altLang="en-US" sz="3200" i="1" dirty="0" smtClean="0"/>
              <a:t>Move n discs from peg 1 to peg 3 using peg 2 as a temporary peg</a:t>
            </a:r>
            <a:r>
              <a:rPr lang="en-US" altLang="en-US" sz="3200" i="1" dirty="0" smtClean="0">
                <a:solidFill>
                  <a:schemeClr val="accent2"/>
                </a:solidFill>
              </a:rPr>
              <a:t>.</a:t>
            </a:r>
            <a:endParaRPr lang="en-US" altLang="en-US" sz="3200" dirty="0" smtClean="0">
              <a:solidFill>
                <a:schemeClr val="accent2"/>
              </a:solidFill>
            </a:endParaRPr>
          </a:p>
          <a:p>
            <a:endParaRPr lang="en-US" altLang="en-US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67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To move n discs from peg A to peg C, using peg B as a temporary peg:</a:t>
            </a:r>
            <a:br>
              <a:rPr lang="en-US" altLang="en-US" i="1" dirty="0"/>
            </a:br>
            <a:r>
              <a:rPr lang="en-US" altLang="en-US" i="1" dirty="0"/>
              <a:t>If n &gt; 0 Then</a:t>
            </a:r>
            <a:br>
              <a:rPr lang="en-US" altLang="en-US" i="1" dirty="0"/>
            </a:br>
            <a:r>
              <a:rPr lang="en-US" altLang="en-US" i="1" dirty="0"/>
              <a:t>   Move n – 1 discs from peg A to peg B, using</a:t>
            </a:r>
            <a:br>
              <a:rPr lang="en-US" altLang="en-US" i="1" dirty="0"/>
            </a:br>
            <a:r>
              <a:rPr lang="en-US" altLang="en-US" i="1" dirty="0"/>
              <a:t>   peg C as a temporary peg.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Move the remaining disc from the peg A to peg C.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Move n – 1 discs from peg B to peg C, using</a:t>
            </a:r>
            <a:br>
              <a:rPr lang="en-US" altLang="en-US" i="1" dirty="0"/>
            </a:br>
            <a:r>
              <a:rPr lang="en-US" altLang="en-US" i="1" dirty="0"/>
              <a:t>   peg A as a temporary peg.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End If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8586788" y="4672013"/>
          <a:ext cx="134302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076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749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Quick-Sort</a:t>
            </a:r>
          </a:p>
        </p:txBody>
      </p:sp>
      <p:grpSp>
        <p:nvGrpSpPr>
          <p:cNvPr id="31" name="Group 410"/>
          <p:cNvGrpSpPr>
            <a:grpSpLocks/>
          </p:cNvGrpSpPr>
          <p:nvPr/>
        </p:nvGrpSpPr>
        <p:grpSpPr bwMode="auto">
          <a:xfrm>
            <a:off x="3749645" y="2945329"/>
            <a:ext cx="5432319" cy="2833171"/>
            <a:chOff x="1176" y="2496"/>
            <a:chExt cx="3426" cy="1440"/>
          </a:xfrm>
        </p:grpSpPr>
        <p:sp>
          <p:nvSpPr>
            <p:cNvPr id="32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6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4  9  </a:t>
              </a:r>
              <a:r>
                <a:rPr kumimoji="0" lang="en-US" altLang="en-US" sz="1800" b="0" i="0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2  </a:t>
              </a:r>
              <a:r>
                <a:rPr kumimoji="0" lang="en-US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4  2  </a:t>
              </a: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6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7  9</a:t>
              </a:r>
            </a:p>
          </p:txBody>
        </p:sp>
        <p:sp>
          <p:nvSpPr>
            <p:cNvPr id="33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2  </a:t>
              </a:r>
              <a:r>
                <a:rPr kumimoji="0" lang="en-US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  </a:t>
              </a: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9  </a:t>
              </a:r>
              <a:r>
                <a:rPr kumimoji="0" lang="en-US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</a:t>
              </a:r>
              <a:r>
                <a:rPr kumimoji="0" lang="en-US" altLang="en-US" sz="1800" b="0" i="0" u="sng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9</a:t>
              </a:r>
            </a:p>
          </p:txBody>
        </p:sp>
        <p:sp>
          <p:nvSpPr>
            <p:cNvPr id="35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 </a:t>
              </a:r>
              <a:r>
                <a:rPr kumimoji="0" lang="en-US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7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8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9 </a:t>
              </a:r>
              <a:r>
                <a:rPr kumimoji="0" lang="en-US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9" name="AutoShape 404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05"/>
            <p:cNvCxnSpPr>
              <a:cxnSpLocks noChangeShapeType="1"/>
              <a:stCxn id="34" idx="0"/>
              <a:endCxn id="32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06"/>
            <p:cNvCxnSpPr>
              <a:cxnSpLocks noChangeShapeType="1"/>
              <a:stCxn id="35" idx="0"/>
              <a:endCxn id="33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07"/>
            <p:cNvCxnSpPr>
              <a:cxnSpLocks noChangeShapeType="1"/>
              <a:stCxn id="37" idx="0"/>
              <a:endCxn id="34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08"/>
            <p:cNvCxnSpPr>
              <a:cxnSpLocks noChangeShapeType="1"/>
              <a:stCxn id="33" idx="2"/>
              <a:endCxn id="36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09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46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 Sort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3288" y="1600201"/>
            <a:ext cx="9527512" cy="4525963"/>
          </a:xfrm>
        </p:spPr>
        <p:txBody>
          <a:bodyPr/>
          <a:lstStyle/>
          <a:p>
            <a:pPr indent="-255600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AKA “partition-exchange” sort</a:t>
            </a:r>
          </a:p>
          <a:p>
            <a:pPr lvl="1" indent="-255600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First developed by C.A.R Hoare c. 1960</a:t>
            </a:r>
          </a:p>
          <a:p>
            <a:pPr lvl="1" indent="-255600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Like binary search, it is a “divide-and-conquer” </a:t>
            </a:r>
            <a:r>
              <a:rPr lang="en-US" sz="2400" dirty="0">
                <a:latin typeface="+mn-lt"/>
              </a:rPr>
              <a:t>algorithm</a:t>
            </a:r>
          </a:p>
          <a:p>
            <a:pPr indent="-255600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It partitions </a:t>
            </a:r>
            <a:r>
              <a:rPr lang="en-US" sz="2400" dirty="0">
                <a:latin typeface="+mn-lt"/>
              </a:rPr>
              <a:t>an array into items that are</a:t>
            </a:r>
          </a:p>
          <a:p>
            <a:pPr lvl="1" indent="-284400">
              <a:buFont typeface="Arial" charset="0"/>
              <a:buChar char="–"/>
              <a:defRPr/>
            </a:pPr>
            <a:r>
              <a:rPr lang="en-US" sz="2400" dirty="0">
                <a:latin typeface="+mn-lt"/>
              </a:rPr>
              <a:t>Less than or equal to the pivot and</a:t>
            </a:r>
          </a:p>
          <a:p>
            <a:pPr lvl="1" indent="-284400">
              <a:buFont typeface="Arial" charset="0"/>
              <a:buChar char="–"/>
              <a:defRPr/>
            </a:pPr>
            <a:r>
              <a:rPr lang="en-US" sz="2400" dirty="0">
                <a:latin typeface="+mn-lt"/>
              </a:rPr>
              <a:t>Those that are greater than or equal to the pivot</a:t>
            </a:r>
          </a:p>
          <a:p>
            <a:pPr indent="-255600"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Partitioning places pivot in its correct position within the </a:t>
            </a:r>
            <a:r>
              <a:rPr lang="en-US" sz="2400" dirty="0" smtClean="0">
                <a:latin typeface="+mn-lt"/>
              </a:rPr>
              <a:t>array</a:t>
            </a:r>
            <a:endParaRPr lang="en-US" sz="2400" dirty="0">
              <a:latin typeface="+mn-lt"/>
            </a:endParaRPr>
          </a:p>
          <a:p>
            <a:pPr indent="-255600"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Then the two “halves” are sorted (using quicksort)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Recursive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Solutions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(3 of 3)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3079"/>
            <a:ext cx="9601200" cy="46186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/>
              <a:t>Questions for constructing recursive </a:t>
            </a:r>
            <a:r>
              <a:rPr lang="en-US" sz="3200" dirty="0" smtClean="0"/>
              <a:t>solutions: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2155372"/>
            <a:ext cx="10972800" cy="2939142"/>
          </a:xfrm>
        </p:spPr>
        <p:txBody>
          <a:bodyPr>
            <a:normAutofit lnSpcReduction="10000"/>
          </a:bodyPr>
          <a:lstStyle/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How to define the problem in terms of a smaller problem of same type?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How does each recursive call diminish the size of the problem?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What instance of problem can serve as base case?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As problem size diminishes, will you reach base case?</a:t>
            </a:r>
          </a:p>
        </p:txBody>
      </p:sp>
    </p:spTree>
    <p:extLst>
      <p:ext uri="{BB962C8B-B14F-4D97-AF65-F5344CB8AC3E}">
        <p14:creationId xmlns:p14="http://schemas.microsoft.com/office/powerpoint/2010/main" val="8553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 array has three divisions as follows: less than or equals to p, p and greater than or equal to p. The part with less than or equals to p is labeled, S 1. The part with greater than or equals to p is labeled, S 2. P is labeled, the pivot p is in its final position. S 1 and S 2 occupy a larger part of the array, while p occupies the middle, for a small part. Start of the array is marked, first; P is marked, pivot index; end is marked, las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8" y="1689522"/>
            <a:ext cx="780891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 smtClean="0"/>
              <a:t>Quick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931877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The important part of Quicksort is how to perform the partitioning step</a:t>
            </a:r>
            <a:endParaRPr lang="en-US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60123" y="5359441"/>
            <a:ext cx="501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partition around a pivot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6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697"/>
          </a:xfrm>
        </p:spPr>
        <p:txBody>
          <a:bodyPr anchor="b"/>
          <a:lstStyle/>
          <a:p>
            <a:r>
              <a:rPr lang="en-US" altLang="en-US" sz="3600" dirty="0"/>
              <a:t>First draft of pseudocode for the quick sort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algorithm is coded primarily in two functions: </a:t>
            </a:r>
            <a:r>
              <a:rPr lang="en-US" sz="3200" dirty="0" err="1">
                <a:latin typeface="Consolas" panose="020B0609020204030204" pitchFamily="49" charset="0"/>
              </a:rPr>
              <a:t>quickSort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partition</a:t>
            </a:r>
            <a:r>
              <a:rPr lang="en-US" sz="3200" dirty="0" smtClean="0"/>
              <a:t>.  </a:t>
            </a:r>
            <a:r>
              <a:rPr lang="en-US" sz="3200" dirty="0" err="1" smtClean="0">
                <a:latin typeface="Consolas" panose="020B0609020204030204" pitchFamily="49" charset="0"/>
              </a:rPr>
              <a:t>quickSort</a:t>
            </a:r>
            <a:r>
              <a:rPr lang="en-US" sz="3200" dirty="0" smtClean="0"/>
              <a:t> is </a:t>
            </a:r>
            <a:r>
              <a:rPr lang="en-US" sz="3200" dirty="0"/>
              <a:t>a recursive function.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i="1" dirty="0" err="1" smtClean="0"/>
              <a:t>quickSort</a:t>
            </a:r>
            <a:r>
              <a:rPr lang="en-US" sz="3600" i="1" dirty="0"/>
              <a:t>:</a:t>
            </a:r>
          </a:p>
          <a:p>
            <a:pPr marL="457200" lvl="1" indent="0">
              <a:buNone/>
            </a:pPr>
            <a:r>
              <a:rPr lang="en-US" sz="3200" dirty="0" smtClean="0"/>
              <a:t>IF</a:t>
            </a:r>
            <a:r>
              <a:rPr lang="en-US" sz="3200" i="1" dirty="0" smtClean="0"/>
              <a:t> </a:t>
            </a:r>
            <a:r>
              <a:rPr lang="en-US" sz="3200" i="1" dirty="0"/>
              <a:t>Starting Index &lt; Ending Index</a:t>
            </a:r>
          </a:p>
          <a:p>
            <a:pPr marL="914400" lvl="2" indent="0">
              <a:buNone/>
            </a:pPr>
            <a:r>
              <a:rPr lang="en-US" sz="3200" i="1" dirty="0"/>
              <a:t>Partition the List around a Pivot.</a:t>
            </a:r>
          </a:p>
          <a:p>
            <a:pPr marL="914400" lvl="2" indent="0">
              <a:buNone/>
            </a:pPr>
            <a:r>
              <a:rPr lang="en-US" sz="3200" i="1" dirty="0" err="1"/>
              <a:t>quickSort</a:t>
            </a:r>
            <a:r>
              <a:rPr lang="en-US" sz="3200" i="1" dirty="0"/>
              <a:t> </a:t>
            </a:r>
            <a:r>
              <a:rPr lang="en-US" sz="3200" i="1" dirty="0" err="1"/>
              <a:t>Sublist</a:t>
            </a:r>
            <a:r>
              <a:rPr lang="en-US" sz="3200" i="1" dirty="0"/>
              <a:t> 1.</a:t>
            </a:r>
          </a:p>
          <a:p>
            <a:pPr marL="914400" lvl="2" indent="0">
              <a:buNone/>
            </a:pPr>
            <a:r>
              <a:rPr lang="en-US" sz="3200" i="1" dirty="0" err="1"/>
              <a:t>quickSort</a:t>
            </a:r>
            <a:r>
              <a:rPr lang="en-US" sz="3200" i="1" dirty="0"/>
              <a:t> </a:t>
            </a:r>
            <a:r>
              <a:rPr lang="en-US" sz="3200" i="1" dirty="0" err="1"/>
              <a:t>Sublist</a:t>
            </a:r>
            <a:r>
              <a:rPr lang="en-US" sz="3200" i="1" dirty="0"/>
              <a:t> 2.</a:t>
            </a:r>
          </a:p>
          <a:p>
            <a:pPr marL="457200" lvl="1" indent="0">
              <a:buNone/>
            </a:pPr>
            <a:r>
              <a:rPr lang="en-US" sz="3200" dirty="0" smtClean="0"/>
              <a:t>ENDIF</a:t>
            </a: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39443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69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latin typeface="+mn-lt"/>
              </a:rPr>
              <a:t>Here is the C++ code for the </a:t>
            </a:r>
            <a:r>
              <a:rPr lang="en-US" sz="3600" dirty="0" err="1">
                <a:latin typeface="+mn-lt"/>
              </a:rPr>
              <a:t>quickSort</a:t>
            </a:r>
            <a:r>
              <a:rPr lang="en-US" sz="3600" dirty="0">
                <a:latin typeface="+mn-lt"/>
              </a:rPr>
              <a:t> function: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quickSort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set[],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start,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end)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pivotPoint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(start &lt; end)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	// </a:t>
            </a:r>
            <a:r>
              <a:rPr lang="en-US" sz="2400" dirty="0">
                <a:latin typeface="Consolas" panose="020B0609020204030204" pitchFamily="49" charset="0"/>
              </a:rPr>
              <a:t>Get the pivot point.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	</a:t>
            </a:r>
            <a:r>
              <a:rPr lang="en-US" sz="2400" dirty="0" err="1" smtClean="0">
                <a:latin typeface="Consolas" panose="020B0609020204030204" pitchFamily="49" charset="0"/>
              </a:rPr>
              <a:t>pivotPoint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partition(set, start, end);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	// </a:t>
            </a:r>
            <a:r>
              <a:rPr lang="en-US" sz="2400" dirty="0">
                <a:latin typeface="Consolas" panose="020B0609020204030204" pitchFamily="49" charset="0"/>
              </a:rPr>
              <a:t>Sort the first </a:t>
            </a:r>
            <a:r>
              <a:rPr lang="en-US" sz="2400" dirty="0" err="1">
                <a:latin typeface="Consolas" panose="020B0609020204030204" pitchFamily="49" charset="0"/>
              </a:rPr>
              <a:t>sublist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	</a:t>
            </a:r>
            <a:r>
              <a:rPr lang="en-US" sz="2400" dirty="0" err="1" smtClean="0">
                <a:latin typeface="Consolas" panose="020B0609020204030204" pitchFamily="49" charset="0"/>
              </a:rPr>
              <a:t>quickSort</a:t>
            </a:r>
            <a:r>
              <a:rPr lang="en-US" sz="2400" dirty="0" smtClean="0">
                <a:latin typeface="Consolas" panose="020B0609020204030204" pitchFamily="49" charset="0"/>
              </a:rPr>
              <a:t>(set</a:t>
            </a:r>
            <a:r>
              <a:rPr lang="en-US" sz="2400" dirty="0">
                <a:latin typeface="Consolas" panose="020B0609020204030204" pitchFamily="49" charset="0"/>
              </a:rPr>
              <a:t>, start, </a:t>
            </a:r>
            <a:r>
              <a:rPr lang="en-US" sz="2400" dirty="0" err="1">
                <a:latin typeface="Consolas" panose="020B0609020204030204" pitchFamily="49" charset="0"/>
              </a:rPr>
              <a:t>pivotPoint</a:t>
            </a:r>
            <a:r>
              <a:rPr lang="en-US" sz="2400" dirty="0">
                <a:latin typeface="Consolas" panose="020B0609020204030204" pitchFamily="49" charset="0"/>
              </a:rPr>
              <a:t> − 1);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	// </a:t>
            </a:r>
            <a:r>
              <a:rPr lang="en-US" sz="2400" dirty="0">
                <a:latin typeface="Consolas" panose="020B0609020204030204" pitchFamily="49" charset="0"/>
              </a:rPr>
              <a:t>Sort the second </a:t>
            </a:r>
            <a:r>
              <a:rPr lang="en-US" sz="2400" dirty="0" err="1">
                <a:latin typeface="Consolas" panose="020B0609020204030204" pitchFamily="49" charset="0"/>
              </a:rPr>
              <a:t>sublist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	</a:t>
            </a:r>
            <a:r>
              <a:rPr lang="en-US" sz="2400" dirty="0" err="1" smtClean="0">
                <a:latin typeface="Consolas" panose="020B0609020204030204" pitchFamily="49" charset="0"/>
              </a:rPr>
              <a:t>quickSort</a:t>
            </a:r>
            <a:r>
              <a:rPr lang="en-US" sz="2400" dirty="0" smtClean="0">
                <a:latin typeface="Consolas" panose="020B0609020204030204" pitchFamily="49" charset="0"/>
              </a:rPr>
              <a:t>(set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pivotPoint</a:t>
            </a:r>
            <a:r>
              <a:rPr lang="en-US" sz="2400" dirty="0">
                <a:latin typeface="Consolas" panose="020B0609020204030204" pitchFamily="49" charset="0"/>
              </a:rPr>
              <a:t> + 1, end);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}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for </a:t>
            </a:r>
            <a:r>
              <a:rPr lang="en-US" dirty="0" err="1" smtClean="0"/>
              <a:t>Lomuto’s</a:t>
            </a:r>
            <a:r>
              <a:rPr lang="en-US" dirty="0" smtClean="0"/>
              <a:t> Partitioning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partition(set[], first, last)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mid = </a:t>
            </a:r>
            <a:r>
              <a:rPr lang="en-US" sz="4000" baseline="-25000" dirty="0" smtClean="0">
                <a:latin typeface="Consolas" panose="020B0609020204030204" pitchFamily="49" charset="0"/>
              </a:rPr>
              <a:t>└</a:t>
            </a:r>
            <a:r>
              <a:rPr lang="en-US" sz="2400" dirty="0" smtClean="0">
                <a:latin typeface="Consolas" panose="020B0609020204030204" pitchFamily="49" charset="0"/>
              </a:rPr>
              <a:t>first + last)/2</a:t>
            </a:r>
            <a:r>
              <a:rPr lang="en-US" sz="4000" baseline="-25000" dirty="0" smtClean="0">
                <a:latin typeface="Consolas" panose="020B0609020204030204" pitchFamily="49" charset="0"/>
              </a:rPr>
              <a:t>┘</a:t>
            </a:r>
            <a:r>
              <a:rPr lang="en-US" sz="2400" dirty="0" smtClean="0">
                <a:latin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swap set[first] with set[mid]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pivot = set[lo]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s = first     // place for swapping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j := first +1 </a:t>
            </a:r>
            <a:r>
              <a:rPr lang="en-US" sz="2400" b="1" dirty="0" smtClean="0">
                <a:latin typeface="Consolas" panose="020B0609020204030204" pitchFamily="49" charset="0"/>
              </a:rPr>
              <a:t>to</a:t>
            </a:r>
            <a:r>
              <a:rPr lang="en-US" sz="2400" dirty="0" smtClean="0">
                <a:latin typeface="Consolas" panose="020B0609020204030204" pitchFamily="49" charset="0"/>
              </a:rPr>
              <a:t> last </a:t>
            </a:r>
            <a:r>
              <a:rPr lang="en-US" sz="2400" b="1" dirty="0" smtClean="0">
                <a:latin typeface="Consolas" panose="020B06090202040302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set[j] &lt; pivot </a:t>
            </a:r>
            <a:r>
              <a:rPr lang="en-US" sz="2400" b="1" dirty="0" smtClean="0">
                <a:latin typeface="Consolas" panose="020B0609020204030204" pitchFamily="49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s = s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swap set[s] with set[j]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endif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latin typeface="Consolas" panose="020B0609020204030204" pitchFamily="49" charset="0"/>
              </a:rPr>
              <a:t>endfor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swap set[s] with set[lo]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s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</a:rPr>
              <a:t> partition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83 52 24 65 17 35 96 </a:t>
            </a:r>
            <a:r>
              <a:rPr lang="en-US" sz="4400" dirty="0" smtClean="0"/>
              <a:t>42</a:t>
            </a:r>
          </a:p>
          <a:p>
            <a:r>
              <a:rPr lang="en-US" sz="4400" dirty="0" smtClean="0">
                <a:solidFill>
                  <a:srgbClr val="C00000"/>
                </a:solidFill>
              </a:rPr>
              <a:t>65</a:t>
            </a:r>
            <a:r>
              <a:rPr lang="en-US" sz="4400" dirty="0">
                <a:solidFill>
                  <a:schemeClr val="accent6"/>
                </a:solidFill>
              </a:rPr>
              <a:t>|</a:t>
            </a:r>
            <a:r>
              <a:rPr lang="en-US" sz="4400" dirty="0" smtClean="0"/>
              <a:t>52 24 </a:t>
            </a:r>
            <a:r>
              <a:rPr lang="en-US" sz="4400" dirty="0" smtClean="0">
                <a:solidFill>
                  <a:srgbClr val="C00000"/>
                </a:solidFill>
              </a:rPr>
              <a:t>83</a:t>
            </a:r>
            <a:r>
              <a:rPr lang="en-US" sz="4400" dirty="0" smtClean="0"/>
              <a:t> </a:t>
            </a:r>
            <a:r>
              <a:rPr lang="en-US" sz="4400" dirty="0"/>
              <a:t>17 35 96 </a:t>
            </a:r>
            <a:r>
              <a:rPr lang="en-US" sz="4400" dirty="0" smtClean="0"/>
              <a:t>42   - </a:t>
            </a:r>
            <a:r>
              <a:rPr lang="en-US" sz="3000" dirty="0" smtClean="0"/>
              <a:t>swap 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with midpoint</a:t>
            </a:r>
          </a:p>
          <a:p>
            <a:r>
              <a:rPr lang="en-US" sz="4400" dirty="0" smtClean="0"/>
              <a:t>65 </a:t>
            </a:r>
            <a:r>
              <a:rPr lang="en-US" sz="4400" dirty="0"/>
              <a:t>52 24 </a:t>
            </a:r>
            <a:r>
              <a:rPr lang="en-US" sz="4400" dirty="0" smtClean="0">
                <a:solidFill>
                  <a:srgbClr val="C00000"/>
                </a:solidFill>
              </a:rPr>
              <a:t>17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>
                <a:solidFill>
                  <a:srgbClr val="C00000"/>
                </a:solidFill>
              </a:rPr>
              <a:t>83 </a:t>
            </a:r>
            <a:r>
              <a:rPr lang="en-US" sz="4400" dirty="0"/>
              <a:t>35 96 </a:t>
            </a:r>
            <a:r>
              <a:rPr lang="en-US" sz="4400" dirty="0" smtClean="0"/>
              <a:t>42</a:t>
            </a:r>
            <a:r>
              <a:rPr lang="en-US" sz="6000" dirty="0"/>
              <a:t> </a:t>
            </a:r>
            <a:r>
              <a:rPr lang="en-US" sz="6000" dirty="0" smtClean="0"/>
              <a:t> </a:t>
            </a:r>
            <a:r>
              <a:rPr lang="en-US" sz="4300" dirty="0" smtClean="0"/>
              <a:t>- </a:t>
            </a:r>
            <a:r>
              <a:rPr lang="en-US" sz="3000" dirty="0" smtClean="0"/>
              <a:t>scan until one is less than pivot,    							then swap with dividing element</a:t>
            </a:r>
            <a:endParaRPr lang="en-US" sz="4400" dirty="0" smtClean="0"/>
          </a:p>
          <a:p>
            <a:r>
              <a:rPr lang="en-US" sz="4400" dirty="0" smtClean="0"/>
              <a:t>65 </a:t>
            </a:r>
            <a:r>
              <a:rPr lang="en-US" sz="4400" dirty="0"/>
              <a:t>52 24 17 </a:t>
            </a:r>
            <a:r>
              <a:rPr lang="en-US" sz="4400" dirty="0" smtClean="0">
                <a:solidFill>
                  <a:srgbClr val="C00000"/>
                </a:solidFill>
              </a:rPr>
              <a:t>35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>
                <a:solidFill>
                  <a:srgbClr val="C00000"/>
                </a:solidFill>
              </a:rPr>
              <a:t>83 </a:t>
            </a:r>
            <a:r>
              <a:rPr lang="en-US" sz="4400" dirty="0"/>
              <a:t>96 </a:t>
            </a:r>
            <a:r>
              <a:rPr lang="en-US" sz="4400" dirty="0" smtClean="0"/>
              <a:t>42   </a:t>
            </a:r>
            <a:r>
              <a:rPr lang="en-US" sz="4000" dirty="0" smtClean="0"/>
              <a:t>- </a:t>
            </a:r>
            <a:r>
              <a:rPr lang="en-US" sz="3000" dirty="0"/>
              <a:t>scan until one is less than pivot,    							then swap with dividing element </a:t>
            </a:r>
            <a:endParaRPr lang="en-US" sz="3000" dirty="0" smtClean="0"/>
          </a:p>
          <a:p>
            <a:r>
              <a:rPr lang="en-US" sz="4400" dirty="0" smtClean="0"/>
              <a:t>65 </a:t>
            </a:r>
            <a:r>
              <a:rPr lang="en-US" sz="4400" dirty="0"/>
              <a:t>52 24 17 35 </a:t>
            </a:r>
            <a:r>
              <a:rPr lang="en-US" sz="4400" dirty="0" smtClean="0">
                <a:solidFill>
                  <a:srgbClr val="C00000"/>
                </a:solidFill>
              </a:rPr>
              <a:t>42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/>
              <a:t>96 </a:t>
            </a:r>
            <a:r>
              <a:rPr lang="en-US" sz="4400" dirty="0" smtClean="0">
                <a:solidFill>
                  <a:srgbClr val="C00000"/>
                </a:solidFill>
              </a:rPr>
              <a:t>83</a:t>
            </a:r>
          </a:p>
          <a:p>
            <a:r>
              <a:rPr lang="en-US" sz="4400" dirty="0" smtClean="0">
                <a:solidFill>
                  <a:srgbClr val="C00000"/>
                </a:solidFill>
              </a:rPr>
              <a:t>42</a:t>
            </a:r>
            <a:r>
              <a:rPr lang="en-US" sz="4400" dirty="0" smtClean="0"/>
              <a:t> </a:t>
            </a:r>
            <a:r>
              <a:rPr lang="en-US" sz="4400" dirty="0"/>
              <a:t>52 24 17 </a:t>
            </a:r>
            <a:r>
              <a:rPr lang="en-US" sz="4400" dirty="0" smtClean="0"/>
              <a:t>35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>
                <a:solidFill>
                  <a:srgbClr val="C00000"/>
                </a:solidFill>
              </a:rPr>
              <a:t>65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/>
              <a:t>96 83   </a:t>
            </a:r>
            <a:r>
              <a:rPr lang="en-US" sz="3000" dirty="0"/>
              <a:t>- at end, put pivot in proper place</a:t>
            </a:r>
          </a:p>
        </p:txBody>
      </p:sp>
    </p:spTree>
    <p:extLst>
      <p:ext uri="{BB962C8B-B14F-4D97-AF65-F5344CB8AC3E}">
        <p14:creationId xmlns:p14="http://schemas.microsoft.com/office/powerpoint/2010/main" val="32638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As mentioned, the hard part of quicksort is the partitioning of the array.</a:t>
            </a:r>
          </a:p>
          <a:p>
            <a:r>
              <a:rPr lang="en-US" sz="3000" dirty="0" smtClean="0"/>
              <a:t>There are several ways to do this. </a:t>
            </a:r>
          </a:p>
          <a:p>
            <a:pPr lvl="1"/>
            <a:r>
              <a:rPr lang="en-US" sz="3000" dirty="0" smtClean="0"/>
              <a:t> The </a:t>
            </a:r>
            <a:r>
              <a:rPr lang="en-US" sz="3000" dirty="0" err="1" smtClean="0"/>
              <a:t>Zybook</a:t>
            </a:r>
            <a:r>
              <a:rPr lang="en-US" sz="3000" dirty="0" smtClean="0"/>
              <a:t> uses a slight variation of Tony Hoare’s original partitioning technique.</a:t>
            </a:r>
          </a:p>
          <a:p>
            <a:pPr lvl="1"/>
            <a:r>
              <a:rPr lang="en-US" sz="3000" dirty="0" smtClean="0"/>
              <a:t> Nico </a:t>
            </a:r>
            <a:r>
              <a:rPr lang="en-US" sz="3000" dirty="0" err="1" smtClean="0"/>
              <a:t>Lomuto’s</a:t>
            </a:r>
            <a:r>
              <a:rPr lang="en-US" sz="3000" dirty="0" smtClean="0"/>
              <a:t> partitioning technique is easier to implement</a:t>
            </a:r>
          </a:p>
          <a:p>
            <a:pPr lvl="2"/>
            <a:r>
              <a:rPr lang="en-US" sz="3000" dirty="0" smtClean="0"/>
              <a:t>It requires more element moves, but fewer comparisons than Hoare’s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5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65 </a:t>
            </a:r>
            <a:r>
              <a:rPr lang="en-US" sz="5400" dirty="0"/>
              <a:t>52 24 </a:t>
            </a:r>
            <a:r>
              <a:rPr lang="en-US" sz="5400" dirty="0" smtClean="0"/>
              <a:t>83 </a:t>
            </a:r>
            <a:r>
              <a:rPr lang="en-US" sz="5400" dirty="0"/>
              <a:t>17 35 96 </a:t>
            </a:r>
            <a:r>
              <a:rPr lang="en-US" sz="5400" dirty="0" smtClean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2777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3  5  7 11 13 17 19 23 29</a:t>
            </a:r>
          </a:p>
        </p:txBody>
      </p:sp>
    </p:spTree>
    <p:extLst>
      <p:ext uri="{BB962C8B-B14F-4D97-AF65-F5344CB8AC3E}">
        <p14:creationId xmlns:p14="http://schemas.microsoft.com/office/powerpoint/2010/main" val="3099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112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35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944" y="304800"/>
            <a:ext cx="9739256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Recursion Pattern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1030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3944" y="1258529"/>
            <a:ext cx="10961828" cy="514227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Classic </a:t>
            </a:r>
            <a:r>
              <a:rPr lang="en-US" altLang="en-US" sz="2400" dirty="0"/>
              <a:t>example--the factorial function: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n! = 1</a:t>
            </a:r>
            <a:r>
              <a:rPr lang="en-US" altLang="en-US" sz="2000" dirty="0">
                <a:cs typeface="Tahoma" panose="020B0604030504040204" pitchFamily="34" charset="0"/>
              </a:rPr>
              <a:t>· </a:t>
            </a:r>
            <a:r>
              <a:rPr lang="en-US" altLang="en-US" sz="2000" dirty="0"/>
              <a:t>2</a:t>
            </a:r>
            <a:r>
              <a:rPr lang="en-US" altLang="en-US" sz="2000" dirty="0">
                <a:cs typeface="Tahoma" panose="020B0604030504040204" pitchFamily="34" charset="0"/>
              </a:rPr>
              <a:t>· </a:t>
            </a:r>
            <a:r>
              <a:rPr lang="en-US" altLang="en-US" sz="2000" dirty="0"/>
              <a:t>3</a:t>
            </a:r>
            <a:r>
              <a:rPr lang="en-US" altLang="en-US" sz="2000" dirty="0">
                <a:cs typeface="Tahoma" panose="020B0604030504040204" pitchFamily="34" charset="0"/>
              </a:rPr>
              <a:t>· ··· · </a:t>
            </a:r>
            <a:r>
              <a:rPr lang="en-US" altLang="en-US" sz="2000" dirty="0"/>
              <a:t>(n-1)</a:t>
            </a:r>
            <a:r>
              <a:rPr lang="en-US" altLang="en-US" sz="2000" dirty="0">
                <a:cs typeface="Tahoma" panose="020B0604030504040204" pitchFamily="34" charset="0"/>
              </a:rPr>
              <a:t>· </a:t>
            </a:r>
            <a:r>
              <a:rPr lang="en-US" altLang="en-US" sz="2000" dirty="0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Tahoma" panose="020B0604030504040204" pitchFamily="34" charset="0"/>
              </a:rPr>
              <a:t>Recursive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cs typeface="Tahoma" panose="020B0604030504040204" pitchFamily="34" charset="0"/>
              </a:rPr>
              <a:t>As </a:t>
            </a:r>
            <a:r>
              <a:rPr lang="en-US" altLang="en-US" sz="2400" dirty="0">
                <a:cs typeface="Tahoma" panose="020B0604030504040204" pitchFamily="34" charset="0"/>
              </a:rPr>
              <a:t>a C++ </a:t>
            </a:r>
            <a:r>
              <a:rPr lang="en-US" altLang="en-US" sz="2400" dirty="0" smtClean="0">
                <a:cs typeface="Tahoma" panose="020B0604030504040204" pitchFamily="34" charset="0"/>
              </a:rPr>
              <a:t>function: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recursive factorial function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fact(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n)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if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  ==  0)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	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1;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// base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else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	return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  *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fact(n </a:t>
            </a:r>
            <a:r>
              <a:rPr lang="en-US" altLang="en-US" i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1);	// recursive case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026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6292747"/>
              </p:ext>
            </p:extLst>
          </p:nvPr>
        </p:nvGraphicFramePr>
        <p:xfrm>
          <a:off x="3904890" y="1911785"/>
          <a:ext cx="3810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777680" imgH="457200" progId="Equation.3">
                  <p:embed/>
                </p:oleObj>
              </mc:Choice>
              <mc:Fallback>
                <p:oleObj name="Equation" r:id="rId3" imgW="1777680" imgH="457200" progId="Equation.3">
                  <p:embed/>
                  <p:pic>
                    <p:nvPicPr>
                      <p:cNvPr id="102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90" y="1911785"/>
                        <a:ext cx="3810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2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Factorial of </a:t>
            </a:r>
            <a:r>
              <a:rPr lang="en-US" altLang="en-US" i="1" dirty="0" smtClean="0"/>
              <a:t>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706" y="1484454"/>
            <a:ext cx="8229600" cy="48985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fact(3</a:t>
            </a:r>
            <a:r>
              <a:rPr lang="en-US" altLang="en-US" sz="2400" dirty="0"/>
              <a:t>)</a:t>
            </a:r>
          </a:p>
        </p:txBody>
      </p:sp>
      <p:pic>
        <p:nvPicPr>
          <p:cNvPr id="10" name="Picture 2" descr="A block diagram illustrates the way output is obtained for a line of code. Line of code considered is, c out left angle bracket left angle bracket f a c t left parenthesis 3 right parenthesis semicolon. The output obtained is 6. Computer code used for the process is as follows: Code has 4 lines. The lines read as follows. Line 1. return 3 asterisk f a c t left parenthesis 2 right parenthesis. Line 2. return 2 asterisk f a c t left parenthesis 1 right parenthesis. Line 3. return 1 asterisk f a c t left parenthesis 0 right parenthesis. Line 4. return 1. The steps followed for obtaining this output from bottom to top, is as follows: 1 is taken from line 4 and given to line 3 as value for f a c t left parenthesis 0 right parenthesis, where 1 is multiplied by 1. This result is given to line 2 as value for f a c t left parenthesis 1 right parenthesis, where 2 is multiplied by 1. This result is given to line 2 as value for f a c t left parenthesis 2 right parenthesis, where 3 is multiplied by 2. This is the final result, 6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972" r="1425" b="1080"/>
          <a:stretch/>
        </p:blipFill>
        <p:spPr bwMode="auto">
          <a:xfrm>
            <a:off x="2275958" y="1974312"/>
            <a:ext cx="8013936" cy="449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068" y="6331748"/>
            <a:ext cx="47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i="1" dirty="0" smtClean="0"/>
              <a:t>Walls &amp; Mirrors</a:t>
            </a:r>
            <a:r>
              <a:rPr lang="en-US" sz="1200" dirty="0" smtClean="0"/>
              <a:t>, by </a:t>
            </a:r>
            <a:r>
              <a:rPr lang="en-US" sz="1200" dirty="0" err="1" smtClean="0"/>
              <a:t>Carrano</a:t>
            </a:r>
            <a:r>
              <a:rPr lang="en-US" sz="1200" dirty="0" smtClean="0"/>
              <a:t> and Henry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9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924800" cy="1143000"/>
          </a:xfrm>
        </p:spPr>
        <p:txBody>
          <a:bodyPr/>
          <a:lstStyle/>
          <a:p>
            <a:r>
              <a:rPr lang="en-US" altLang="en-US" smtClean="0"/>
              <a:t>Recursive Functions - Purpose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Recursive functions are used to reduce a complex problem to a simpler-to-solve problem.</a:t>
            </a:r>
          </a:p>
          <a:p>
            <a:r>
              <a:rPr lang="en-US" altLang="en-US" sz="4000" dirty="0" smtClean="0"/>
              <a:t>The simpler-to-solve problem is known as the </a:t>
            </a:r>
            <a:r>
              <a:rPr lang="en-US" altLang="en-US" sz="4000" b="1" i="1" dirty="0" smtClean="0"/>
              <a:t>base case</a:t>
            </a:r>
          </a:p>
          <a:p>
            <a:r>
              <a:rPr lang="en-US" altLang="en-US" sz="4000" dirty="0" smtClean="0"/>
              <a:t>Recursive calls stop when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1299489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18904</TotalTime>
  <Words>4098</Words>
  <Application>Microsoft Office PowerPoint</Application>
  <PresentationFormat>Widescreen</PresentationFormat>
  <Paragraphs>795</Paragraphs>
  <Slides>69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7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Noto Sans Symbols</vt:lpstr>
      <vt:lpstr>新細明體</vt:lpstr>
      <vt:lpstr>Source Code Pro</vt:lpstr>
      <vt:lpstr>Symbol</vt:lpstr>
      <vt:lpstr>Tahoma</vt:lpstr>
      <vt:lpstr>Times</vt:lpstr>
      <vt:lpstr>Times New Roman</vt:lpstr>
      <vt:lpstr>Wingdings</vt:lpstr>
      <vt:lpstr>ヒラギノ角ゴ Pro W3</vt:lpstr>
      <vt:lpstr>Office Theme</vt:lpstr>
      <vt:lpstr>Equation</vt:lpstr>
      <vt:lpstr>CSCE 121 Introduction to Program Design &amp; Concepts</vt:lpstr>
      <vt:lpstr>First, a Digression</vt:lpstr>
      <vt:lpstr>Computing the Factorial Function (4!)</vt:lpstr>
      <vt:lpstr>Recursive Solutions (1 of 3)</vt:lpstr>
      <vt:lpstr>Recursive Solutions (2 of 3)</vt:lpstr>
      <vt:lpstr>Recursive Solutions (3 of 3)</vt:lpstr>
      <vt:lpstr>The Recursion Pattern</vt:lpstr>
      <vt:lpstr>The Factorial of n</vt:lpstr>
      <vt:lpstr>Recursive Functions - Purpose</vt:lpstr>
      <vt:lpstr>Stopping the Recursion</vt:lpstr>
      <vt:lpstr>Stopping the Recursion</vt:lpstr>
      <vt:lpstr>Challenges</vt:lpstr>
      <vt:lpstr>Rules for Good Recursive Function</vt:lpstr>
      <vt:lpstr>Types of Recursion</vt:lpstr>
      <vt:lpstr>Recursion Memory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Recursively Defined Problems</vt:lpstr>
      <vt:lpstr>Solving Recursively Defined Problems</vt:lpstr>
      <vt:lpstr>Solving Recursively Defined Problems</vt:lpstr>
      <vt:lpstr>A Recursive Void Function: Writing a String Backward</vt:lpstr>
      <vt:lpstr>A Recursive Void Function: Writing a String Backward</vt:lpstr>
      <vt:lpstr>Search</vt:lpstr>
      <vt:lpstr>Searching Arrays</vt:lpstr>
      <vt:lpstr>Linear Search - Example</vt:lpstr>
      <vt:lpstr>The search Function</vt:lpstr>
      <vt:lpstr>The search Function</vt:lpstr>
      <vt:lpstr>Linear Search - Tradeoffs</vt:lpstr>
      <vt:lpstr>Binary Search</vt:lpstr>
      <vt:lpstr>Binary Search - Example</vt:lpstr>
      <vt:lpstr>Iterative Binary Search</vt:lpstr>
      <vt:lpstr>A Binary Search Function</vt:lpstr>
      <vt:lpstr>Binary Search - Tradeoffs</vt:lpstr>
      <vt:lpstr>Linear vs. Binary Search</vt:lpstr>
      <vt:lpstr>Sort???</vt:lpstr>
      <vt:lpstr>A Recursive Binary Search Function</vt:lpstr>
      <vt:lpstr>A Recursive Binary Search Function</vt:lpstr>
      <vt:lpstr>A Recursive Binary Search Function (Continued) </vt:lpstr>
      <vt:lpstr>Recursion and Efficiency</vt:lpstr>
      <vt:lpstr>PowerPoint Presentation</vt:lpstr>
      <vt:lpstr>PowerPoint Presentation</vt:lpstr>
      <vt:lpstr>The Towers of Hanoi</vt:lpstr>
      <vt:lpstr>The Towers of Hanoi</vt:lpstr>
      <vt:lpstr>PowerPoint Presentation</vt:lpstr>
      <vt:lpstr>The Towers of Hanoi</vt:lpstr>
      <vt:lpstr>Solving with Three Discs</vt:lpstr>
      <vt:lpstr>The Towers of Hanoi</vt:lpstr>
      <vt:lpstr>The Towers of Hanoi</vt:lpstr>
      <vt:lpstr>PowerPoint Presentation</vt:lpstr>
      <vt:lpstr>Quick-Sort</vt:lpstr>
      <vt:lpstr>Quick Sort</vt:lpstr>
      <vt:lpstr>Quick Sort</vt:lpstr>
      <vt:lpstr>First draft of pseudocode for the quick sort algorithm</vt:lpstr>
      <vt:lpstr>Here is the C++ code for the quickSort function:</vt:lpstr>
      <vt:lpstr>Pseudocode for Lomuto’s Partitioning algorithm</vt:lpstr>
      <vt:lpstr>Partitioning Example</vt:lpstr>
      <vt:lpstr>Partitioning</vt:lpstr>
      <vt:lpstr>Partitioning Example</vt:lpstr>
      <vt:lpstr>Partitioning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Challenge</dc:title>
  <dc:creator>jmichael</dc:creator>
  <cp:lastModifiedBy>McGuire, Timothy J</cp:lastModifiedBy>
  <cp:revision>93</cp:revision>
  <dcterms:created xsi:type="dcterms:W3CDTF">2016-04-13T03:37:57Z</dcterms:created>
  <dcterms:modified xsi:type="dcterms:W3CDTF">2022-11-07T20:54:06Z</dcterms:modified>
</cp:coreProperties>
</file>