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notesMasterIdLst>
    <p:notesMasterId r:id="rId68"/>
  </p:notesMasterIdLst>
  <p:handoutMasterIdLst>
    <p:handoutMasterId r:id="rId69"/>
  </p:handoutMasterIdLst>
  <p:sldIdLst>
    <p:sldId id="444" r:id="rId2"/>
    <p:sldId id="445" r:id="rId3"/>
    <p:sldId id="446" r:id="rId4"/>
    <p:sldId id="447" r:id="rId5"/>
    <p:sldId id="448" r:id="rId6"/>
    <p:sldId id="449" r:id="rId7"/>
    <p:sldId id="450" r:id="rId8"/>
    <p:sldId id="451" r:id="rId9"/>
    <p:sldId id="452" r:id="rId10"/>
    <p:sldId id="453" r:id="rId11"/>
    <p:sldId id="454" r:id="rId12"/>
    <p:sldId id="455" r:id="rId13"/>
    <p:sldId id="456" r:id="rId14"/>
    <p:sldId id="457" r:id="rId15"/>
    <p:sldId id="458" r:id="rId16"/>
    <p:sldId id="459" r:id="rId17"/>
    <p:sldId id="460" r:id="rId18"/>
    <p:sldId id="461" r:id="rId19"/>
    <p:sldId id="462" r:id="rId20"/>
    <p:sldId id="463" r:id="rId21"/>
    <p:sldId id="464" r:id="rId22"/>
    <p:sldId id="465" r:id="rId23"/>
    <p:sldId id="466" r:id="rId24"/>
    <p:sldId id="467" r:id="rId25"/>
    <p:sldId id="468" r:id="rId26"/>
    <p:sldId id="469" r:id="rId27"/>
    <p:sldId id="470" r:id="rId28"/>
    <p:sldId id="471" r:id="rId29"/>
    <p:sldId id="472" r:id="rId30"/>
    <p:sldId id="473" r:id="rId31"/>
    <p:sldId id="474" r:id="rId32"/>
    <p:sldId id="475" r:id="rId33"/>
    <p:sldId id="476" r:id="rId34"/>
    <p:sldId id="477" r:id="rId35"/>
    <p:sldId id="478" r:id="rId36"/>
    <p:sldId id="479" r:id="rId37"/>
    <p:sldId id="480" r:id="rId38"/>
    <p:sldId id="481" r:id="rId39"/>
    <p:sldId id="482" r:id="rId40"/>
    <p:sldId id="483" r:id="rId41"/>
    <p:sldId id="484" r:id="rId42"/>
    <p:sldId id="485" r:id="rId43"/>
    <p:sldId id="486" r:id="rId44"/>
    <p:sldId id="487" r:id="rId45"/>
    <p:sldId id="488" r:id="rId46"/>
    <p:sldId id="489" r:id="rId47"/>
    <p:sldId id="490" r:id="rId48"/>
    <p:sldId id="491" r:id="rId49"/>
    <p:sldId id="492" r:id="rId50"/>
    <p:sldId id="493" r:id="rId51"/>
    <p:sldId id="494" r:id="rId52"/>
    <p:sldId id="495" r:id="rId53"/>
    <p:sldId id="496" r:id="rId54"/>
    <p:sldId id="497" r:id="rId55"/>
    <p:sldId id="498" r:id="rId56"/>
    <p:sldId id="499" r:id="rId57"/>
    <p:sldId id="500" r:id="rId58"/>
    <p:sldId id="501" r:id="rId59"/>
    <p:sldId id="502" r:id="rId60"/>
    <p:sldId id="503" r:id="rId61"/>
    <p:sldId id="504" r:id="rId62"/>
    <p:sldId id="505" r:id="rId63"/>
    <p:sldId id="506" r:id="rId64"/>
    <p:sldId id="507" r:id="rId65"/>
    <p:sldId id="508" r:id="rId66"/>
    <p:sldId id="509" r:id="rId6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002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6707" autoAdjust="0"/>
  </p:normalViewPr>
  <p:slideViewPr>
    <p:cSldViewPr>
      <p:cViewPr varScale="1">
        <p:scale>
          <a:sx n="66" d="100"/>
          <a:sy n="66" d="100"/>
        </p:scale>
        <p:origin x="114" y="2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D2F1F-F3FB-473A-BC4F-70AE5336EB90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22FE1-64CC-46ED-9500-9245308E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41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EE860AB-4283-406A-9083-15CCA21FECFA}" type="datetimeFigureOut">
              <a:rPr lang="zh-CN" altLang="en-US"/>
              <a:pPr>
                <a:defRPr/>
              </a:pPr>
              <a:t>2022/9/9</a:t>
            </a:fld>
            <a:endParaRPr lang="zh-CN" alt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85800"/>
            <a:ext cx="65024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8C32143-8DB5-4E31-8889-DD8CD73073E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5293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16805" y="6404124"/>
            <a:ext cx="10380005" cy="296333"/>
          </a:xfrm>
          <a:custGeom>
            <a:avLst/>
            <a:gdLst>
              <a:gd name="connsiteX0" fmla="*/ 0 w 5074708"/>
              <a:gd name="connsiteY0" fmla="*/ 0 h 222250"/>
              <a:gd name="connsiteX1" fmla="*/ 5074708 w 5074708"/>
              <a:gd name="connsiteY1" fmla="*/ 0 h 222250"/>
              <a:gd name="connsiteX2" fmla="*/ 5074708 w 5074708"/>
              <a:gd name="connsiteY2" fmla="*/ 222250 h 222250"/>
              <a:gd name="connsiteX3" fmla="*/ 0 w 5074708"/>
              <a:gd name="connsiteY3" fmla="*/ 222250 h 222250"/>
              <a:gd name="connsiteX4" fmla="*/ 0 w 5074708"/>
              <a:gd name="connsiteY4" fmla="*/ 0 h 222250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0 w 5296958"/>
              <a:gd name="connsiteY3" fmla="*/ 222250 h 222250"/>
              <a:gd name="connsiteX4" fmla="*/ 0 w 5296958"/>
              <a:gd name="connsiteY4" fmla="*/ 0 h 222250"/>
              <a:gd name="connsiteX0" fmla="*/ 0 w 7779230"/>
              <a:gd name="connsiteY0" fmla="*/ 0 h 222250"/>
              <a:gd name="connsiteX1" fmla="*/ 7779230 w 7779230"/>
              <a:gd name="connsiteY1" fmla="*/ 0 h 222250"/>
              <a:gd name="connsiteX2" fmla="*/ 7556980 w 7779230"/>
              <a:gd name="connsiteY2" fmla="*/ 222250 h 222250"/>
              <a:gd name="connsiteX3" fmla="*/ 2482272 w 7779230"/>
              <a:gd name="connsiteY3" fmla="*/ 222250 h 222250"/>
              <a:gd name="connsiteX4" fmla="*/ 0 w 7779230"/>
              <a:gd name="connsiteY4" fmla="*/ 0 h 222250"/>
              <a:gd name="connsiteX0" fmla="*/ 5774 w 7785004"/>
              <a:gd name="connsiteY0" fmla="*/ 0 h 222250"/>
              <a:gd name="connsiteX1" fmla="*/ 7785004 w 7785004"/>
              <a:gd name="connsiteY1" fmla="*/ 0 h 222250"/>
              <a:gd name="connsiteX2" fmla="*/ 7562754 w 7785004"/>
              <a:gd name="connsiteY2" fmla="*/ 222250 h 222250"/>
              <a:gd name="connsiteX3" fmla="*/ 0 w 7785004"/>
              <a:gd name="connsiteY3" fmla="*/ 222250 h 222250"/>
              <a:gd name="connsiteX4" fmla="*/ 5774 w 7785004"/>
              <a:gd name="connsiteY4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85004" h="222250">
                <a:moveTo>
                  <a:pt x="5774" y="0"/>
                </a:moveTo>
                <a:lnTo>
                  <a:pt x="7785004" y="0"/>
                </a:lnTo>
                <a:lnTo>
                  <a:pt x="7562754" y="222250"/>
                </a:lnTo>
                <a:lnTo>
                  <a:pt x="0" y="222250"/>
                </a:lnTo>
                <a:lnTo>
                  <a:pt x="5774" y="0"/>
                </a:lnTo>
                <a:close/>
              </a:path>
            </a:pathLst>
          </a:custGeom>
          <a:solidFill>
            <a:srgbClr val="3302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3"/>
          <p:cNvSpPr/>
          <p:nvPr userDrawn="1"/>
        </p:nvSpPr>
        <p:spPr>
          <a:xfrm rot="10800000">
            <a:off x="10140177" y="6404124"/>
            <a:ext cx="2070008" cy="296333"/>
          </a:xfrm>
          <a:custGeom>
            <a:avLst/>
            <a:gdLst>
              <a:gd name="connsiteX0" fmla="*/ 0 w 5074708"/>
              <a:gd name="connsiteY0" fmla="*/ 0 h 222250"/>
              <a:gd name="connsiteX1" fmla="*/ 5074708 w 5074708"/>
              <a:gd name="connsiteY1" fmla="*/ 0 h 222250"/>
              <a:gd name="connsiteX2" fmla="*/ 5074708 w 5074708"/>
              <a:gd name="connsiteY2" fmla="*/ 222250 h 222250"/>
              <a:gd name="connsiteX3" fmla="*/ 0 w 5074708"/>
              <a:gd name="connsiteY3" fmla="*/ 222250 h 222250"/>
              <a:gd name="connsiteX4" fmla="*/ 0 w 5074708"/>
              <a:gd name="connsiteY4" fmla="*/ 0 h 222250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0 w 5296958"/>
              <a:gd name="connsiteY3" fmla="*/ 222250 h 222250"/>
              <a:gd name="connsiteX4" fmla="*/ 0 w 5296958"/>
              <a:gd name="connsiteY4" fmla="*/ 0 h 222250"/>
              <a:gd name="connsiteX0" fmla="*/ 0 w 5296958"/>
              <a:gd name="connsiteY0" fmla="*/ 0 h 226347"/>
              <a:gd name="connsiteX1" fmla="*/ 5296958 w 5296958"/>
              <a:gd name="connsiteY1" fmla="*/ 0 h 226347"/>
              <a:gd name="connsiteX2" fmla="*/ 5074708 w 5296958"/>
              <a:gd name="connsiteY2" fmla="*/ 222250 h 226347"/>
              <a:gd name="connsiteX3" fmla="*/ 3752645 w 5296958"/>
              <a:gd name="connsiteY3" fmla="*/ 226347 h 226347"/>
              <a:gd name="connsiteX4" fmla="*/ 0 w 5296958"/>
              <a:gd name="connsiteY4" fmla="*/ 0 h 226347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3703484 w 5296958"/>
              <a:gd name="connsiteY3" fmla="*/ 222250 h 222250"/>
              <a:gd name="connsiteX4" fmla="*/ 0 w 5296958"/>
              <a:gd name="connsiteY4" fmla="*/ 0 h 222250"/>
              <a:gd name="connsiteX0" fmla="*/ 57355 w 1593474"/>
              <a:gd name="connsiteY0" fmla="*/ 4097 h 222250"/>
              <a:gd name="connsiteX1" fmla="*/ 1593474 w 1593474"/>
              <a:gd name="connsiteY1" fmla="*/ 0 h 222250"/>
              <a:gd name="connsiteX2" fmla="*/ 1371224 w 1593474"/>
              <a:gd name="connsiteY2" fmla="*/ 222250 h 222250"/>
              <a:gd name="connsiteX3" fmla="*/ 0 w 1593474"/>
              <a:gd name="connsiteY3" fmla="*/ 222250 h 222250"/>
              <a:gd name="connsiteX4" fmla="*/ 57355 w 1593474"/>
              <a:gd name="connsiteY4" fmla="*/ 4097 h 222250"/>
              <a:gd name="connsiteX0" fmla="*/ 45064 w 1593474"/>
              <a:gd name="connsiteY0" fmla="*/ 0 h 222250"/>
              <a:gd name="connsiteX1" fmla="*/ 1593474 w 1593474"/>
              <a:gd name="connsiteY1" fmla="*/ 0 h 222250"/>
              <a:gd name="connsiteX2" fmla="*/ 1371224 w 1593474"/>
              <a:gd name="connsiteY2" fmla="*/ 222250 h 222250"/>
              <a:gd name="connsiteX3" fmla="*/ 0 w 1593474"/>
              <a:gd name="connsiteY3" fmla="*/ 222250 h 222250"/>
              <a:gd name="connsiteX4" fmla="*/ 45064 w 1593474"/>
              <a:gd name="connsiteY4" fmla="*/ 0 h 222250"/>
              <a:gd name="connsiteX0" fmla="*/ 4096 w 1552506"/>
              <a:gd name="connsiteY0" fmla="*/ 0 h 222250"/>
              <a:gd name="connsiteX1" fmla="*/ 1552506 w 1552506"/>
              <a:gd name="connsiteY1" fmla="*/ 0 h 222250"/>
              <a:gd name="connsiteX2" fmla="*/ 1330256 w 1552506"/>
              <a:gd name="connsiteY2" fmla="*/ 222250 h 222250"/>
              <a:gd name="connsiteX3" fmla="*/ 0 w 1552506"/>
              <a:gd name="connsiteY3" fmla="*/ 222250 h 222250"/>
              <a:gd name="connsiteX4" fmla="*/ 4096 w 1552506"/>
              <a:gd name="connsiteY4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506" h="222250">
                <a:moveTo>
                  <a:pt x="4096" y="0"/>
                </a:moveTo>
                <a:lnTo>
                  <a:pt x="1552506" y="0"/>
                </a:lnTo>
                <a:lnTo>
                  <a:pt x="1330256" y="222250"/>
                </a:lnTo>
                <a:lnTo>
                  <a:pt x="0" y="222250"/>
                </a:lnTo>
                <a:cubicBezTo>
                  <a:pt x="1365" y="148167"/>
                  <a:pt x="2731" y="74083"/>
                  <a:pt x="4096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75768" y="6356351"/>
            <a:ext cx="701832" cy="365125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/>
                </a:solidFill>
              </a:defRPr>
            </a:lvl1pPr>
          </a:lstStyle>
          <a:p>
            <a:fld id="{03F0DBDA-19F5-6D47-A4E1-B43E2A4AA8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356351"/>
            <a:ext cx="8337357" cy="365125"/>
          </a:xfrm>
          <a:prstGeom prst="rect">
            <a:avLst/>
          </a:prstGeom>
        </p:spPr>
        <p:txBody>
          <a:bodyPr/>
          <a:lstStyle>
            <a:lvl1pPr algn="l">
              <a:defRPr sz="1333">
                <a:solidFill>
                  <a:srgbClr val="FFFFFF"/>
                </a:solidFill>
              </a:defRPr>
            </a:lvl1pPr>
          </a:lstStyle>
          <a:p>
            <a:fld id="{D0247142-BCCF-445C-B65D-A0CC55B9EF84}" type="datetime1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8" name="Google Shape;16;p50">
            <a:extLst>
              <a:ext uri="{FF2B5EF4-FFF2-40B4-BE49-F238E27FC236}">
                <a16:creationId xmlns:a16="http://schemas.microsoft.com/office/drawing/2014/main" id="{3BDE1C97-BBB9-4536-B64B-4ADE3C62242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7821" y="1497217"/>
            <a:ext cx="9476931" cy="2621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" name="Google Shape;17;p50">
            <a:extLst>
              <a:ext uri="{FF2B5EF4-FFF2-40B4-BE49-F238E27FC236}">
                <a16:creationId xmlns:a16="http://schemas.microsoft.com/office/drawing/2014/main" id="{E0A88A86-D2B8-468F-898C-E4CF2BCE4F1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7821" y="4235829"/>
            <a:ext cx="9476931" cy="1818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/>
            </a:lvl1pPr>
            <a:lvl2pPr lvl="1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/>
            </a:lvl2pPr>
            <a:lvl3pPr lvl="2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4pPr>
            <a:lvl5pPr lvl="4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5pPr>
            <a:lvl6pPr lvl="5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6pPr>
            <a:lvl7pPr lvl="6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7pPr>
            <a:lvl8pPr lvl="7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8pPr>
            <a:lvl9pPr lvl="8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1811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09599" y="255991"/>
            <a:ext cx="6748311" cy="80834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439334"/>
            <a:ext cx="10974917" cy="4610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7264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5991"/>
            <a:ext cx="5886643" cy="80834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439334"/>
            <a:ext cx="5886451" cy="46249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834718" y="1439334"/>
            <a:ext cx="4718049" cy="462491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936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2C08201-CAF0-410F-8CC8-0AD3485FE4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" y="255991"/>
            <a:ext cx="6748311" cy="80834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4DE4380-40C1-4C4D-8EA9-9747A7126CD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" y="1439334"/>
            <a:ext cx="10974917" cy="4610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9483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7879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1E59-371F-4E5B-9287-B539F180C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A8C41-E863-4E9F-BA02-E565683B9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27C46-9E37-4445-9161-0199B3D99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28C9-E340-4E49-8BDB-D9964BEFE915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7B971-029B-4362-9033-9F72CD38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05B28-5172-4566-9841-FF2C3454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88B5-8521-4972-9C00-5F264246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3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7510-0096-4D8B-9D99-AB8762D1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01ACA-9B45-4327-BBCE-BB4AABA5D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7F02C-5611-46CE-8C9B-878F82549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563D2-4822-4A85-AFEF-03C81207F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28C9-E340-4E49-8BDB-D9964BEFE915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55893-47D5-47C2-A3FF-F7B20DD5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0BF7A-43D1-41B7-A856-E57B439C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88B5-8521-4972-9C00-5F264246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3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E217A-21FE-47CB-8C29-7CBAC4188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8C1A1-9A31-4BC6-ACD8-BACF13763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64F93-D405-496D-9FCB-96CE8D31B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0061-2230-4EE1-8664-E8F890C0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28C9-E340-4E49-8BDB-D9964BEFE915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606EA-8DE1-48B4-9113-23E54654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58199-7A34-408E-8C4D-F2B345BE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88B5-8521-4972-9C00-5F264246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7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3"/>
          <p:cNvSpPr/>
          <p:nvPr userDrawn="1"/>
        </p:nvSpPr>
        <p:spPr>
          <a:xfrm>
            <a:off x="-16805" y="6404124"/>
            <a:ext cx="10380005" cy="296333"/>
          </a:xfrm>
          <a:custGeom>
            <a:avLst/>
            <a:gdLst>
              <a:gd name="connsiteX0" fmla="*/ 0 w 5074708"/>
              <a:gd name="connsiteY0" fmla="*/ 0 h 222250"/>
              <a:gd name="connsiteX1" fmla="*/ 5074708 w 5074708"/>
              <a:gd name="connsiteY1" fmla="*/ 0 h 222250"/>
              <a:gd name="connsiteX2" fmla="*/ 5074708 w 5074708"/>
              <a:gd name="connsiteY2" fmla="*/ 222250 h 222250"/>
              <a:gd name="connsiteX3" fmla="*/ 0 w 5074708"/>
              <a:gd name="connsiteY3" fmla="*/ 222250 h 222250"/>
              <a:gd name="connsiteX4" fmla="*/ 0 w 5074708"/>
              <a:gd name="connsiteY4" fmla="*/ 0 h 222250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0 w 5296958"/>
              <a:gd name="connsiteY3" fmla="*/ 222250 h 222250"/>
              <a:gd name="connsiteX4" fmla="*/ 0 w 5296958"/>
              <a:gd name="connsiteY4" fmla="*/ 0 h 222250"/>
              <a:gd name="connsiteX0" fmla="*/ 0 w 7779230"/>
              <a:gd name="connsiteY0" fmla="*/ 0 h 222250"/>
              <a:gd name="connsiteX1" fmla="*/ 7779230 w 7779230"/>
              <a:gd name="connsiteY1" fmla="*/ 0 h 222250"/>
              <a:gd name="connsiteX2" fmla="*/ 7556980 w 7779230"/>
              <a:gd name="connsiteY2" fmla="*/ 222250 h 222250"/>
              <a:gd name="connsiteX3" fmla="*/ 2482272 w 7779230"/>
              <a:gd name="connsiteY3" fmla="*/ 222250 h 222250"/>
              <a:gd name="connsiteX4" fmla="*/ 0 w 7779230"/>
              <a:gd name="connsiteY4" fmla="*/ 0 h 222250"/>
              <a:gd name="connsiteX0" fmla="*/ 5774 w 7785004"/>
              <a:gd name="connsiteY0" fmla="*/ 0 h 222250"/>
              <a:gd name="connsiteX1" fmla="*/ 7785004 w 7785004"/>
              <a:gd name="connsiteY1" fmla="*/ 0 h 222250"/>
              <a:gd name="connsiteX2" fmla="*/ 7562754 w 7785004"/>
              <a:gd name="connsiteY2" fmla="*/ 222250 h 222250"/>
              <a:gd name="connsiteX3" fmla="*/ 0 w 7785004"/>
              <a:gd name="connsiteY3" fmla="*/ 222250 h 222250"/>
              <a:gd name="connsiteX4" fmla="*/ 5774 w 7785004"/>
              <a:gd name="connsiteY4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85004" h="222250">
                <a:moveTo>
                  <a:pt x="5774" y="0"/>
                </a:moveTo>
                <a:lnTo>
                  <a:pt x="7785004" y="0"/>
                </a:lnTo>
                <a:lnTo>
                  <a:pt x="7562754" y="222250"/>
                </a:lnTo>
                <a:lnTo>
                  <a:pt x="0" y="222250"/>
                </a:lnTo>
                <a:lnTo>
                  <a:pt x="5774" y="0"/>
                </a:lnTo>
                <a:close/>
              </a:path>
            </a:pathLst>
          </a:custGeom>
          <a:solidFill>
            <a:srgbClr val="3302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/>
          <p:cNvSpPr/>
          <p:nvPr userDrawn="1"/>
        </p:nvSpPr>
        <p:spPr>
          <a:xfrm rot="10800000">
            <a:off x="10140177" y="6404124"/>
            <a:ext cx="2070008" cy="296333"/>
          </a:xfrm>
          <a:custGeom>
            <a:avLst/>
            <a:gdLst>
              <a:gd name="connsiteX0" fmla="*/ 0 w 5074708"/>
              <a:gd name="connsiteY0" fmla="*/ 0 h 222250"/>
              <a:gd name="connsiteX1" fmla="*/ 5074708 w 5074708"/>
              <a:gd name="connsiteY1" fmla="*/ 0 h 222250"/>
              <a:gd name="connsiteX2" fmla="*/ 5074708 w 5074708"/>
              <a:gd name="connsiteY2" fmla="*/ 222250 h 222250"/>
              <a:gd name="connsiteX3" fmla="*/ 0 w 5074708"/>
              <a:gd name="connsiteY3" fmla="*/ 222250 h 222250"/>
              <a:gd name="connsiteX4" fmla="*/ 0 w 5074708"/>
              <a:gd name="connsiteY4" fmla="*/ 0 h 222250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0 w 5296958"/>
              <a:gd name="connsiteY3" fmla="*/ 222250 h 222250"/>
              <a:gd name="connsiteX4" fmla="*/ 0 w 5296958"/>
              <a:gd name="connsiteY4" fmla="*/ 0 h 222250"/>
              <a:gd name="connsiteX0" fmla="*/ 0 w 5296958"/>
              <a:gd name="connsiteY0" fmla="*/ 0 h 226347"/>
              <a:gd name="connsiteX1" fmla="*/ 5296958 w 5296958"/>
              <a:gd name="connsiteY1" fmla="*/ 0 h 226347"/>
              <a:gd name="connsiteX2" fmla="*/ 5074708 w 5296958"/>
              <a:gd name="connsiteY2" fmla="*/ 222250 h 226347"/>
              <a:gd name="connsiteX3" fmla="*/ 3752645 w 5296958"/>
              <a:gd name="connsiteY3" fmla="*/ 226347 h 226347"/>
              <a:gd name="connsiteX4" fmla="*/ 0 w 5296958"/>
              <a:gd name="connsiteY4" fmla="*/ 0 h 226347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3703484 w 5296958"/>
              <a:gd name="connsiteY3" fmla="*/ 222250 h 222250"/>
              <a:gd name="connsiteX4" fmla="*/ 0 w 5296958"/>
              <a:gd name="connsiteY4" fmla="*/ 0 h 222250"/>
              <a:gd name="connsiteX0" fmla="*/ 57355 w 1593474"/>
              <a:gd name="connsiteY0" fmla="*/ 4097 h 222250"/>
              <a:gd name="connsiteX1" fmla="*/ 1593474 w 1593474"/>
              <a:gd name="connsiteY1" fmla="*/ 0 h 222250"/>
              <a:gd name="connsiteX2" fmla="*/ 1371224 w 1593474"/>
              <a:gd name="connsiteY2" fmla="*/ 222250 h 222250"/>
              <a:gd name="connsiteX3" fmla="*/ 0 w 1593474"/>
              <a:gd name="connsiteY3" fmla="*/ 222250 h 222250"/>
              <a:gd name="connsiteX4" fmla="*/ 57355 w 1593474"/>
              <a:gd name="connsiteY4" fmla="*/ 4097 h 222250"/>
              <a:gd name="connsiteX0" fmla="*/ 45064 w 1593474"/>
              <a:gd name="connsiteY0" fmla="*/ 0 h 222250"/>
              <a:gd name="connsiteX1" fmla="*/ 1593474 w 1593474"/>
              <a:gd name="connsiteY1" fmla="*/ 0 h 222250"/>
              <a:gd name="connsiteX2" fmla="*/ 1371224 w 1593474"/>
              <a:gd name="connsiteY2" fmla="*/ 222250 h 222250"/>
              <a:gd name="connsiteX3" fmla="*/ 0 w 1593474"/>
              <a:gd name="connsiteY3" fmla="*/ 222250 h 222250"/>
              <a:gd name="connsiteX4" fmla="*/ 45064 w 1593474"/>
              <a:gd name="connsiteY4" fmla="*/ 0 h 222250"/>
              <a:gd name="connsiteX0" fmla="*/ 4096 w 1552506"/>
              <a:gd name="connsiteY0" fmla="*/ 0 h 222250"/>
              <a:gd name="connsiteX1" fmla="*/ 1552506 w 1552506"/>
              <a:gd name="connsiteY1" fmla="*/ 0 h 222250"/>
              <a:gd name="connsiteX2" fmla="*/ 1330256 w 1552506"/>
              <a:gd name="connsiteY2" fmla="*/ 222250 h 222250"/>
              <a:gd name="connsiteX3" fmla="*/ 0 w 1552506"/>
              <a:gd name="connsiteY3" fmla="*/ 222250 h 222250"/>
              <a:gd name="connsiteX4" fmla="*/ 4096 w 1552506"/>
              <a:gd name="connsiteY4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506" h="222250">
                <a:moveTo>
                  <a:pt x="4096" y="0"/>
                </a:moveTo>
                <a:lnTo>
                  <a:pt x="1552506" y="0"/>
                </a:lnTo>
                <a:lnTo>
                  <a:pt x="1330256" y="222250"/>
                </a:lnTo>
                <a:lnTo>
                  <a:pt x="0" y="222250"/>
                </a:lnTo>
                <a:cubicBezTo>
                  <a:pt x="1365" y="148167"/>
                  <a:pt x="2731" y="74083"/>
                  <a:pt x="4096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0575768" y="6379443"/>
            <a:ext cx="70183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F0DBDA-19F5-6D47-A4E1-B43E2A4AA82E}" type="slidenum">
              <a:rPr lang="en-US" sz="1333" b="0" i="0" smtClean="0">
                <a:latin typeface="Franklin Gothic Book"/>
                <a:cs typeface="Franklin Gothic Book"/>
              </a:rPr>
              <a:pPr/>
              <a:t>‹#›</a:t>
            </a:fld>
            <a:endParaRPr lang="en-US" sz="1333" b="0" i="0" dirty="0">
              <a:latin typeface="Franklin Gothic Book"/>
              <a:cs typeface="Franklin Gothic Book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914401" y="6379443"/>
            <a:ext cx="685954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8C43A7-BF65-4C7A-AAB1-1243A25E84B8}" type="datetime1">
              <a:rPr lang="en-US" sz="1333" b="0" i="0" smtClean="0">
                <a:latin typeface="Franklin Gothic Book"/>
                <a:cs typeface="Franklin Gothic Book"/>
              </a:rPr>
              <a:t>9/9/2022</a:t>
            </a:fld>
            <a:endParaRPr lang="en-US" sz="1333" b="0" i="0" dirty="0">
              <a:latin typeface="Franklin Gothic Book"/>
              <a:cs typeface="Franklin Gothic Book"/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255991"/>
            <a:ext cx="6858000" cy="8083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589B53-5BE9-4313-B79C-958914F3568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798" y="168705"/>
            <a:ext cx="3041892" cy="63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5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</p:sldLayoutIdLst>
  <p:timing>
    <p:tnLst>
      <p:par>
        <p:cTn id="1" dur="indefinite" restart="never" nodeType="tmRoot"/>
      </p:par>
    </p:tnLst>
  </p:timing>
  <p:txStyles>
    <p:titleStyle>
      <a:lvl1pPr algn="l" defTabSz="609585" rtl="0" eaLnBrk="1" latinLnBrk="0" hangingPunct="1"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"/>
          <a:ea typeface="+mj-ea"/>
          <a:cs typeface="Franklin Gothic Medium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/>
          </a:solidFill>
          <a:latin typeface="Franklin Gothic Book"/>
          <a:ea typeface="+mn-ea"/>
          <a:cs typeface="Franklin Gothic Book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600" b="0" i="0" kern="1200">
          <a:solidFill>
            <a:schemeClr val="tx1"/>
          </a:solidFill>
          <a:latin typeface="Franklin Gothic Book"/>
          <a:ea typeface="+mn-ea"/>
          <a:cs typeface="Franklin Gothic Book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Franklin Gothic Book"/>
          <a:ea typeface="+mn-ea"/>
          <a:cs typeface="Franklin Gothic Book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tx1"/>
          </a:solidFill>
          <a:latin typeface="Franklin Gothic Book"/>
          <a:ea typeface="+mn-ea"/>
          <a:cs typeface="Franklin Gothic Book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Franklin Gothic Book"/>
          <a:ea typeface="+mn-ea"/>
          <a:cs typeface="Franklin Gothic Book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0A3472A-268D-479A-83B5-211EFE34C68E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1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051" name="Title 1"/>
          <p:cNvSpPr>
            <a:spLocks noGrp="1"/>
          </p:cNvSpPr>
          <p:nvPr>
            <p:ph type="title" idx="4294967295"/>
          </p:nvPr>
        </p:nvSpPr>
        <p:spPr>
          <a:xfrm>
            <a:off x="1371600" y="1676400"/>
            <a:ext cx="9448800" cy="2209800"/>
          </a:xfrm>
        </p:spPr>
        <p:txBody>
          <a:bodyPr/>
          <a:lstStyle/>
          <a:p>
            <a:pPr algn="ctr"/>
            <a:r>
              <a:rPr lang="en-US" altLang="en-US" sz="3600" b="1" dirty="0">
                <a:solidFill>
                  <a:srgbClr val="5C0025"/>
                </a:solidFill>
              </a:rPr>
              <a:t>CSCE </a:t>
            </a:r>
            <a:r>
              <a:rPr lang="en-US" altLang="en-US" sz="3600" b="1" dirty="0" smtClean="0">
                <a:solidFill>
                  <a:srgbClr val="5C0025"/>
                </a:solidFill>
              </a:rPr>
              <a:t>120/121</a:t>
            </a:r>
            <a:r>
              <a:rPr lang="en-US" altLang="en-US" sz="3600" dirty="0">
                <a:solidFill>
                  <a:srgbClr val="5C0025"/>
                </a:solidFill>
              </a:rPr>
              <a:t/>
            </a:r>
            <a:br>
              <a:rPr lang="en-US" altLang="en-US" sz="3600" dirty="0">
                <a:solidFill>
                  <a:srgbClr val="5C0025"/>
                </a:solidFill>
              </a:rPr>
            </a:br>
            <a:r>
              <a:rPr lang="en-US" sz="3600" dirty="0">
                <a:solidFill>
                  <a:srgbClr val="5C0025"/>
                </a:solidFill>
              </a:rPr>
              <a:t>Introduction to Program Design &amp; </a:t>
            </a:r>
            <a:r>
              <a:rPr lang="en-US" sz="3600" dirty="0" smtClean="0">
                <a:solidFill>
                  <a:srgbClr val="5C0025"/>
                </a:solidFill>
              </a:rPr>
              <a:t>Concepts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altLang="en-US" b="1" dirty="0" smtClean="0"/>
              <a:t>The  </a:t>
            </a:r>
            <a:r>
              <a:rPr lang="en-US" altLang="en-US" sz="3600" b="1" dirty="0" smtClean="0">
                <a:latin typeface="Consolas" panose="020B0609020204030204" pitchFamily="49" charset="0"/>
              </a:rPr>
              <a:t>main() </a:t>
            </a:r>
            <a:r>
              <a:rPr lang="en-US" altLang="en-US" b="1" dirty="0" smtClean="0"/>
              <a:t>function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altLang="zh-CN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3886200"/>
            <a:ext cx="9372600" cy="1752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altLang="zh-CN" sz="4000" dirty="0" smtClean="0">
                <a:solidFill>
                  <a:srgbClr val="898989"/>
                </a:solidFill>
              </a:rPr>
              <a:t>Dr. Tim McGuire</a:t>
            </a:r>
            <a:r>
              <a:rPr lang="en-CA" altLang="zh-CN" dirty="0" smtClean="0">
                <a:solidFill>
                  <a:srgbClr val="898989"/>
                </a:solidFill>
              </a:rPr>
              <a:t/>
            </a:r>
            <a:br>
              <a:rPr lang="en-CA" altLang="zh-CN" dirty="0" smtClean="0">
                <a:solidFill>
                  <a:srgbClr val="898989"/>
                </a:solidFill>
              </a:rPr>
            </a:br>
            <a:r>
              <a:rPr lang="en-CA" altLang="zh-CN" dirty="0" smtClean="0">
                <a:solidFill>
                  <a:srgbClr val="898989"/>
                </a:solidFill>
              </a:rPr>
              <a:t/>
            </a:r>
            <a:br>
              <a:rPr lang="en-CA" altLang="zh-CN" dirty="0" smtClean="0">
                <a:solidFill>
                  <a:srgbClr val="898989"/>
                </a:solidFill>
              </a:rPr>
            </a:br>
            <a:r>
              <a:rPr lang="en-US" sz="1600" i="1" dirty="0"/>
              <a:t>Grateful acknowledgment to Dr. </a:t>
            </a:r>
            <a:r>
              <a:rPr lang="en-US" sz="1600" i="1" dirty="0" smtClean="0"/>
              <a:t>Paul Taele for </a:t>
            </a:r>
            <a:r>
              <a:rPr lang="en-US" sz="1600" i="1" dirty="0"/>
              <a:t>some of the material on which these slides are based.</a:t>
            </a:r>
          </a:p>
        </p:txBody>
      </p:sp>
    </p:spTree>
    <p:extLst>
      <p:ext uri="{BB962C8B-B14F-4D97-AF65-F5344CB8AC3E}">
        <p14:creationId xmlns:p14="http://schemas.microsoft.com/office/powerpoint/2010/main" val="383263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B51596-3D73-455A-BDFA-F92C1EDF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Example: Addition and Subtraction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CA0026-08AF-409A-A1DC-8CBF20D2A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59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FBAA9C-261C-4A85-82C1-A13E4F62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3932237" cy="1600200"/>
          </a:xfrm>
        </p:spPr>
        <p:txBody>
          <a:bodyPr/>
          <a:lstStyle/>
          <a:p>
            <a:r>
              <a:rPr lang="en-US" dirty="0"/>
              <a:t>Function Example: Addition and Subtraction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98BDFB-8E89-4982-AB96-05E77C112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057400"/>
            <a:ext cx="4905375" cy="3811588"/>
          </a:xfrm>
        </p:spPr>
        <p:txBody>
          <a:bodyPr>
            <a:normAutofit/>
          </a:bodyPr>
          <a:lstStyle/>
          <a:p>
            <a:r>
              <a:rPr lang="en-US" sz="3200" b="1" dirty="0"/>
              <a:t>About</a:t>
            </a:r>
          </a:p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Computes the sum or difference of two functions from functions.</a:t>
            </a:r>
            <a:endParaRPr lang="en-US" sz="4400" dirty="0"/>
          </a:p>
        </p:txBody>
      </p:sp>
      <p:graphicFrame>
        <p:nvGraphicFramePr>
          <p:cNvPr id="9" name="Content Placeholder 11">
            <a:extLst>
              <a:ext uri="{FF2B5EF4-FFF2-40B4-BE49-F238E27FC236}">
                <a16:creationId xmlns:a16="http://schemas.microsoft.com/office/drawing/2014/main" id="{823205CA-79BF-4FBA-AADD-AFBE97F55BC2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905375" y="91440"/>
          <a:ext cx="7286625" cy="667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6934200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2415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example02.cpp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  <a:tr h="24925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32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33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&lt;string&gt;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std::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std::string;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plus(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first,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second) {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first + second;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minus(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first,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second) {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first - second;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 command (plus or minus): "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    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string command = 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&gt;&gt; command;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(command != 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"plus"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&amp;&amp; command != 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"minus"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"Invalid command."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 first and second operands: "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first = </a:t>
                      </a:r>
                      <a:r>
                        <a:rPr lang="en-US" sz="12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second = </a:t>
                      </a:r>
                      <a:r>
                        <a:rPr lang="en-US" sz="12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&gt;&gt; first &gt;&gt; second;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result = </a:t>
                      </a:r>
                      <a:r>
                        <a:rPr lang="en-US" sz="12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    (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"plus"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== command) { result = plus(first, second);  }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"minus"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== command) { result = minus(first, second); }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   Result: "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result &lt;&lt;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40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446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FBAA9C-261C-4A85-82C1-A13E4F62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3932237" cy="1600200"/>
          </a:xfrm>
        </p:spPr>
        <p:txBody>
          <a:bodyPr/>
          <a:lstStyle/>
          <a:p>
            <a:r>
              <a:rPr lang="en-US" dirty="0"/>
              <a:t>Function Example: Addition and Subtraction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98BDFB-8E89-4982-AB96-05E77C112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057400"/>
            <a:ext cx="4905375" cy="3811588"/>
          </a:xfrm>
        </p:spPr>
        <p:txBody>
          <a:bodyPr>
            <a:normAutofit fontScale="77500" lnSpcReduction="20000"/>
          </a:bodyPr>
          <a:lstStyle/>
          <a:p>
            <a:r>
              <a:rPr lang="en-US" sz="3200" b="1" i="1" dirty="0"/>
              <a:t>Lines 5 to 7.</a:t>
            </a:r>
            <a:r>
              <a:rPr lang="en-US" sz="3200" b="1" dirty="0"/>
              <a:t> </a:t>
            </a:r>
            <a:r>
              <a:rPr lang="en-US" sz="3200" dirty="0"/>
              <a:t>Function to add two integers.</a:t>
            </a:r>
            <a:endParaRPr lang="en-US" sz="4400" dirty="0"/>
          </a:p>
          <a:p>
            <a:r>
              <a:rPr lang="en-US" sz="3200" b="1" i="1" dirty="0"/>
              <a:t>Lines 9 to 11.</a:t>
            </a:r>
            <a:r>
              <a:rPr lang="en-US" sz="3200" b="1" dirty="0"/>
              <a:t> </a:t>
            </a:r>
            <a:r>
              <a:rPr lang="en-US" sz="3200" dirty="0"/>
              <a:t>Function to subtract two integers.</a:t>
            </a:r>
          </a:p>
          <a:p>
            <a:r>
              <a:rPr lang="en-US" sz="3200" b="1" i="1" dirty="0"/>
              <a:t>Lines 14 to 21.</a:t>
            </a:r>
            <a:r>
              <a:rPr lang="en-US" sz="3200" dirty="0"/>
              <a:t> Gets command to call math function from user's console input.</a:t>
            </a:r>
          </a:p>
          <a:p>
            <a:r>
              <a:rPr lang="en-US" sz="3200" b="1" i="1" dirty="0"/>
              <a:t>Lines 23 to 26.</a:t>
            </a:r>
            <a:r>
              <a:rPr lang="en-US" sz="3200" dirty="0"/>
              <a:t> Gets operand values from user's console input.</a:t>
            </a:r>
          </a:p>
          <a:p>
            <a:r>
              <a:rPr lang="en-US" sz="3200" b="1" i="1" dirty="0"/>
              <a:t>Lines 28 to 31.</a:t>
            </a:r>
            <a:r>
              <a:rPr lang="en-US" sz="3200" dirty="0"/>
              <a:t> Calculates math calculation result.</a:t>
            </a:r>
          </a:p>
        </p:txBody>
      </p:sp>
      <p:graphicFrame>
        <p:nvGraphicFramePr>
          <p:cNvPr id="8" name="Content Placeholder 11">
            <a:extLst>
              <a:ext uri="{FF2B5EF4-FFF2-40B4-BE49-F238E27FC236}">
                <a16:creationId xmlns:a16="http://schemas.microsoft.com/office/drawing/2014/main" id="{74FF95C2-0341-436A-AE1D-59E7BCC8BBC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905375" y="91440"/>
          <a:ext cx="7286625" cy="667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6934200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2415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example02.cpp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  <a:tr h="24925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32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33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&lt;string&gt;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std::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std::string;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plus(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first,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second) {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first + second;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minus(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first,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second) {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first - second;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 command (plus or minus): "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    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string command = 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&gt;&gt; command;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(command != 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"plus"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&amp;&amp; command != 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"minus"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"Invalid command."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 first and second operands: "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first = </a:t>
                      </a:r>
                      <a:r>
                        <a:rPr lang="en-US" sz="12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second = </a:t>
                      </a:r>
                      <a:r>
                        <a:rPr lang="en-US" sz="12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&gt;&gt; first &gt;&gt; second;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result = </a:t>
                      </a:r>
                      <a:r>
                        <a:rPr lang="en-US" sz="12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    (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"plus"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== command) { result = plus(first, second);  }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"minus"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== command) { result = minus(first, second); }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   Result: "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result &lt;&lt;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40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881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FBAA9C-261C-4A85-82C1-A13E4F62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3932237" cy="1600200"/>
          </a:xfrm>
        </p:spPr>
        <p:txBody>
          <a:bodyPr/>
          <a:lstStyle/>
          <a:p>
            <a:r>
              <a:rPr lang="en-US" dirty="0"/>
              <a:t>Function Example: Addition and Subtraction</a:t>
            </a:r>
          </a:p>
        </p:txBody>
      </p:sp>
      <p:graphicFrame>
        <p:nvGraphicFramePr>
          <p:cNvPr id="9" name="Content Placeholder 1">
            <a:extLst>
              <a:ext uri="{FF2B5EF4-FFF2-40B4-BE49-F238E27FC236}">
                <a16:creationId xmlns:a16="http://schemas.microsoft.com/office/drawing/2014/main" id="{A9EA279C-7C8B-46C3-9BAD-D588FCEA847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0" y="2057400"/>
          <a:ext cx="4905375" cy="4147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5375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378705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3690375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:/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/c/code$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g++ -std=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c++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17 example02.cpp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:/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/c/code$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a.out</a:t>
                      </a:r>
                      <a:endParaRPr lang="en-US" sz="1600" b="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Enter command (plus or minus): </a:t>
                      </a:r>
                      <a:r>
                        <a:rPr lang="en-US" sz="1600" b="1" i="1" u="none" strike="noStrik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plus↵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Enter first and second operands: </a:t>
                      </a:r>
                      <a:r>
                        <a:rPr lang="en-US" sz="1600" b="1" i="1" u="none" strike="noStrik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3 5↵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   Result: 8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:/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/c/code$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a.out</a:t>
                      </a:r>
                      <a:endParaRPr lang="en-US" sz="1600" b="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Enter command (plus or minus): </a:t>
                      </a:r>
                      <a:r>
                        <a:rPr lang="en-US" sz="1600" b="1" i="1" u="none" strike="noStrik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minus↵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Enter first and second operands: </a:t>
                      </a:r>
                      <a:r>
                        <a:rPr lang="en-US" sz="1600" b="1" i="1" u="none" strike="noStrik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5 10↵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   Result: -5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:/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/c/code$ </a:t>
                      </a:r>
                      <a:endParaRPr lang="en-US" sz="16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  <p:graphicFrame>
        <p:nvGraphicFramePr>
          <p:cNvPr id="7" name="Content Placeholder 11">
            <a:extLst>
              <a:ext uri="{FF2B5EF4-FFF2-40B4-BE49-F238E27FC236}">
                <a16:creationId xmlns:a16="http://schemas.microsoft.com/office/drawing/2014/main" id="{805E1551-273F-4965-AFA1-86495D93005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905375" y="91440"/>
          <a:ext cx="7286625" cy="667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6934200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2415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example02.cpp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  <a:tr h="24925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32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33</a:t>
                      </a:r>
                    </a:p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&lt;string&gt;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std::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std::string;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plus(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first,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second) {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first + second;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minus(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first,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second) {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first - second;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 command (plus or minus): "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    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string command = 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&gt;&gt; command;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(command != 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"plus"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&amp;&amp; command != 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"minus"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"Invalid command."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 first and second operands: "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first = </a:t>
                      </a:r>
                      <a:r>
                        <a:rPr lang="en-US" sz="12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second = </a:t>
                      </a:r>
                      <a:r>
                        <a:rPr lang="en-US" sz="12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&gt;&gt; first &gt;&gt; second;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result = </a:t>
                      </a:r>
                      <a:r>
                        <a:rPr lang="en-US" sz="12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    (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"plus"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== command) { result = plus(first, second);  }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"minus"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== command) { result = minus(first, second); }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   Result: "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result &lt;&lt;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40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71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B51596-3D73-455A-BDFA-F92C1EDF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Example: Squaring Number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CA0026-08AF-409A-A1DC-8CBF20D2A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40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FBAA9C-261C-4A85-82C1-A13E4F62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3932237" cy="1600200"/>
          </a:xfrm>
        </p:spPr>
        <p:txBody>
          <a:bodyPr/>
          <a:lstStyle/>
          <a:p>
            <a:r>
              <a:rPr lang="en-US" dirty="0"/>
              <a:t>Function Example: Squaring Number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98BDFB-8E89-4982-AB96-05E77C112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057400"/>
            <a:ext cx="4905375" cy="3811588"/>
          </a:xfrm>
        </p:spPr>
        <p:txBody>
          <a:bodyPr>
            <a:normAutofit/>
          </a:bodyPr>
          <a:lstStyle/>
          <a:p>
            <a:r>
              <a:rPr lang="en-US" sz="3200" b="1" dirty="0"/>
              <a:t>About</a:t>
            </a:r>
          </a:p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Calculates the square of a preset number and a number from the user's console input.</a:t>
            </a:r>
            <a:endParaRPr lang="en-US" sz="4400" dirty="0"/>
          </a:p>
        </p:txBody>
      </p:sp>
      <p:graphicFrame>
        <p:nvGraphicFramePr>
          <p:cNvPr id="9" name="Content Placeholder 11">
            <a:extLst>
              <a:ext uri="{FF2B5EF4-FFF2-40B4-BE49-F238E27FC236}">
                <a16:creationId xmlns:a16="http://schemas.microsoft.com/office/drawing/2014/main" id="{823205CA-79BF-4FBA-AADD-AFBE97F55BC2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905375" y="152400"/>
          <a:ext cx="7286625" cy="655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575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6877050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2415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example03.cpp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  <a:tr h="24925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squared(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number) {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* number;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"Using input: 7"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output = squared(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"7^2 = 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output &lt;&lt;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input = 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 input: 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&gt;&gt; input;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output = squared(input);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input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"^2 = 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output &lt;&lt;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output = squared(squared(input));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"("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input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"^2)^2 = 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output &lt;&lt;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40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109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FBAA9C-261C-4A85-82C1-A13E4F62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3932237" cy="1600200"/>
          </a:xfrm>
        </p:spPr>
        <p:txBody>
          <a:bodyPr/>
          <a:lstStyle/>
          <a:p>
            <a:r>
              <a:rPr lang="en-US" dirty="0"/>
              <a:t>Function Example: Squaring Number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98BDFB-8E89-4982-AB96-05E77C112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057400"/>
            <a:ext cx="4905375" cy="3811588"/>
          </a:xfrm>
        </p:spPr>
        <p:txBody>
          <a:bodyPr>
            <a:normAutofit fontScale="77500" lnSpcReduction="20000"/>
          </a:bodyPr>
          <a:lstStyle/>
          <a:p>
            <a:r>
              <a:rPr lang="en-US" sz="3200" b="1" i="1" dirty="0"/>
              <a:t>Lines 4 to 6.</a:t>
            </a:r>
            <a:r>
              <a:rPr lang="en-US" sz="3200" b="1" dirty="0"/>
              <a:t> </a:t>
            </a:r>
            <a:r>
              <a:rPr lang="en-US" sz="3200" dirty="0"/>
              <a:t>Function to square an integer.</a:t>
            </a:r>
          </a:p>
          <a:p>
            <a:r>
              <a:rPr lang="en-US" sz="3200" b="1" i="1" dirty="0"/>
              <a:t>Lines 9 to 12.</a:t>
            </a:r>
            <a:r>
              <a:rPr lang="en-US" sz="3200" dirty="0"/>
              <a:t> Outputs the square of 7.</a:t>
            </a:r>
          </a:p>
          <a:p>
            <a:r>
              <a:rPr lang="en-US" sz="3200" b="1" i="1" dirty="0"/>
              <a:t>Lines 14 to 16.</a:t>
            </a:r>
            <a:r>
              <a:rPr lang="en-US" sz="3200" dirty="0"/>
              <a:t> Gets user's console input of number to square.</a:t>
            </a:r>
          </a:p>
          <a:p>
            <a:r>
              <a:rPr lang="en-US" sz="3200" b="1" i="1" dirty="0"/>
              <a:t>Lines 18 to 19.</a:t>
            </a:r>
            <a:r>
              <a:rPr lang="en-US" sz="3200" dirty="0"/>
              <a:t> Squares user's console input.</a:t>
            </a:r>
          </a:p>
          <a:p>
            <a:r>
              <a:rPr lang="en-US" sz="3200" b="1" i="1" dirty="0"/>
              <a:t>Lines 21 to 22.</a:t>
            </a:r>
            <a:r>
              <a:rPr lang="en-US" sz="3200" dirty="0"/>
              <a:t> Squares user's squared console input.</a:t>
            </a:r>
            <a:endParaRPr lang="en-US" sz="4400" dirty="0"/>
          </a:p>
          <a:p>
            <a:endParaRPr lang="en-US" sz="3200" dirty="0"/>
          </a:p>
        </p:txBody>
      </p:sp>
      <p:graphicFrame>
        <p:nvGraphicFramePr>
          <p:cNvPr id="9" name="Content Placeholder 11">
            <a:extLst>
              <a:ext uri="{FF2B5EF4-FFF2-40B4-BE49-F238E27FC236}">
                <a16:creationId xmlns:a16="http://schemas.microsoft.com/office/drawing/2014/main" id="{7E0F1A60-476F-4D23-8CB0-83FC804CB0A2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905375" y="152400"/>
          <a:ext cx="7286625" cy="655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575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6877050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2415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example03.cpp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  <a:tr h="24925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squared(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number) {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* number;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"Using input: 7"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output = squared(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"7^2 = 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output &lt;&lt;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input = 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 input: 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&gt;&gt; input;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output = squared(input);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input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"^2 = 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output &lt;&lt;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output = squared(squared(input));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"("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input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"^2)^2 = 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output &lt;&lt;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40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926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FBAA9C-261C-4A85-82C1-A13E4F62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3932237" cy="1600200"/>
          </a:xfrm>
        </p:spPr>
        <p:txBody>
          <a:bodyPr/>
          <a:lstStyle/>
          <a:p>
            <a:r>
              <a:rPr lang="en-US" dirty="0"/>
              <a:t>Function Example: Squaring Number</a:t>
            </a:r>
          </a:p>
        </p:txBody>
      </p:sp>
      <p:graphicFrame>
        <p:nvGraphicFramePr>
          <p:cNvPr id="9" name="Content Placeholder 1">
            <a:extLst>
              <a:ext uri="{FF2B5EF4-FFF2-40B4-BE49-F238E27FC236}">
                <a16:creationId xmlns:a16="http://schemas.microsoft.com/office/drawing/2014/main" id="{A9EA279C-7C8B-46C3-9BAD-D588FCEA847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0" y="2057400"/>
          <a:ext cx="4905375" cy="4147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5375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378705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3690375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:/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/c/code$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g++ -std=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c++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17 example03.cpp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:/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/c/code$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a.out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Using input: 7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7^2 = 49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Enter input: </a:t>
                      </a:r>
                      <a:r>
                        <a:rPr lang="en-US" sz="1600" b="1" i="1" u="none" strike="noStrik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9↵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9^2 = 81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(9^2)^2 = 6561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:/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/c/code$ </a:t>
                      </a:r>
                      <a:endParaRPr lang="en-US" sz="16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  <p:graphicFrame>
        <p:nvGraphicFramePr>
          <p:cNvPr id="8" name="Content Placeholder 11">
            <a:extLst>
              <a:ext uri="{FF2B5EF4-FFF2-40B4-BE49-F238E27FC236}">
                <a16:creationId xmlns:a16="http://schemas.microsoft.com/office/drawing/2014/main" id="{57532B2D-8ADA-4F23-8AD4-28A41C94A50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905375" y="152400"/>
          <a:ext cx="7286625" cy="655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575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6877050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2415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example03.cpp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  <a:tr h="24925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squared(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number) {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* number;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"Using input: 7"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output = squared(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"7^2 = 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output &lt;&lt;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input = 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 input: 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&gt;&gt; input;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output = squared(input);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input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"^2 = 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output &lt;&lt;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output = squared(squared(input));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"("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input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"^2)^2 = 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output &lt;&lt;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40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644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B51596-3D73-455A-BDFA-F92C1EDF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Example: Checking Positive and Even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CA0026-08AF-409A-A1DC-8CBF20D2A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13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FBAA9C-261C-4A85-82C1-A13E4F62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3932237" cy="1600200"/>
          </a:xfrm>
        </p:spPr>
        <p:txBody>
          <a:bodyPr/>
          <a:lstStyle/>
          <a:p>
            <a:r>
              <a:rPr lang="en-US" dirty="0"/>
              <a:t>Function Example: Checking Positive and Even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98BDFB-8E89-4982-AB96-05E77C112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057400"/>
            <a:ext cx="4905375" cy="3811588"/>
          </a:xfrm>
        </p:spPr>
        <p:txBody>
          <a:bodyPr>
            <a:normAutofit/>
          </a:bodyPr>
          <a:lstStyle/>
          <a:p>
            <a:r>
              <a:rPr lang="en-US" sz="3200" b="1" dirty="0"/>
              <a:t>About</a:t>
            </a:r>
          </a:p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Gets the user's integer input from console, and calls functions to check if it is positive or even.</a:t>
            </a:r>
            <a:endParaRPr lang="en-US" sz="4400" dirty="0"/>
          </a:p>
        </p:txBody>
      </p:sp>
      <p:graphicFrame>
        <p:nvGraphicFramePr>
          <p:cNvPr id="9" name="Content Placeholder 11">
            <a:extLst>
              <a:ext uri="{FF2B5EF4-FFF2-40B4-BE49-F238E27FC236}">
                <a16:creationId xmlns:a16="http://schemas.microsoft.com/office/drawing/2014/main" id="{823205CA-79BF-4FBA-AADD-AFBE97F55BC2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905375" y="114300"/>
          <a:ext cx="7286625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25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6845300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2415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example4.cpp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  <a:tr h="249258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15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5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std::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bool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isPositive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number) {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en-US" sz="15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bool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isEven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number) {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% </a:t>
                      </a:r>
                      <a:r>
                        <a:rPr lang="en-US" sz="15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== </a:t>
                      </a:r>
                      <a:r>
                        <a:rPr lang="en-US" sz="15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bool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isPositiveEven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number) {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isPositive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(number) &amp;&amp;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isEven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(number);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input = </a:t>
                      </a:r>
                      <a:r>
                        <a:rPr lang="en-US" sz="15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5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 an integer: "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&gt;&gt; input;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std::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boolalpha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5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"Positive? "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isPositive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(input)     &lt;&lt;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5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"Even?     "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isEven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(input)         &lt;&lt;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5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"Both?     "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isPositiveEven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(input) &lt;&lt;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5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40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69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B51596-3D73-455A-BDFA-F92C1EDF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CA0026-08AF-409A-A1DC-8CBF20D2A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33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FBAA9C-261C-4A85-82C1-A13E4F62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3932237" cy="1600200"/>
          </a:xfrm>
        </p:spPr>
        <p:txBody>
          <a:bodyPr/>
          <a:lstStyle/>
          <a:p>
            <a:r>
              <a:rPr lang="en-US" dirty="0"/>
              <a:t>Function Example: Checking Positive and Even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98BDFB-8E89-4982-AB96-05E77C112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057400"/>
            <a:ext cx="4905375" cy="3811588"/>
          </a:xfrm>
        </p:spPr>
        <p:txBody>
          <a:bodyPr>
            <a:normAutofit fontScale="77500" lnSpcReduction="20000"/>
          </a:bodyPr>
          <a:lstStyle/>
          <a:p>
            <a:r>
              <a:rPr lang="en-US" sz="3200" b="1" i="1" dirty="0"/>
              <a:t>Lines 4 to 6.</a:t>
            </a:r>
            <a:r>
              <a:rPr lang="en-US" sz="3200" b="1" dirty="0"/>
              <a:t> </a:t>
            </a:r>
            <a:r>
              <a:rPr lang="en-US" sz="3200" dirty="0"/>
              <a:t>Function to check if number is positive.</a:t>
            </a:r>
            <a:endParaRPr lang="en-US" sz="4400" dirty="0"/>
          </a:p>
          <a:p>
            <a:r>
              <a:rPr lang="en-US" sz="3200" b="1" i="1" dirty="0"/>
              <a:t>Lines 8 to 10.</a:t>
            </a:r>
            <a:r>
              <a:rPr lang="en-US" sz="3200" b="1" dirty="0"/>
              <a:t> </a:t>
            </a:r>
            <a:r>
              <a:rPr lang="en-US" sz="3200" dirty="0"/>
              <a:t>Function to check if number is even.</a:t>
            </a:r>
            <a:endParaRPr lang="en-US" sz="4400" dirty="0"/>
          </a:p>
          <a:p>
            <a:r>
              <a:rPr lang="en-US" sz="3200" b="1" i="1" dirty="0"/>
              <a:t>Lines 8 to 10.</a:t>
            </a:r>
            <a:r>
              <a:rPr lang="en-US" sz="3200" b="1" dirty="0"/>
              <a:t> </a:t>
            </a:r>
            <a:r>
              <a:rPr lang="en-US" sz="3200" dirty="0"/>
              <a:t>Function to check if number is positive and even.</a:t>
            </a:r>
          </a:p>
          <a:p>
            <a:r>
              <a:rPr lang="en-US" sz="3200" b="1" i="1" dirty="0"/>
              <a:t>Lines 17 to 19.</a:t>
            </a:r>
            <a:r>
              <a:rPr lang="en-US" sz="3200" b="1" dirty="0"/>
              <a:t> </a:t>
            </a:r>
            <a:r>
              <a:rPr lang="en-US" sz="3200" dirty="0"/>
              <a:t>Gets user's integer input from console.</a:t>
            </a:r>
          </a:p>
          <a:p>
            <a:r>
              <a:rPr lang="en-US" sz="3200" b="1" i="1" dirty="0"/>
              <a:t>Lines 21 to 24.</a:t>
            </a:r>
            <a:r>
              <a:rPr lang="en-US" sz="3200" b="1" dirty="0"/>
              <a:t> </a:t>
            </a:r>
            <a:r>
              <a:rPr lang="en-US" sz="3200" dirty="0"/>
              <a:t>Outputs to console if user's input is positive, even</a:t>
            </a:r>
            <a:r>
              <a:rPr lang="en-US" sz="3200"/>
              <a:t>, and both.</a:t>
            </a:r>
            <a:endParaRPr lang="en-US" sz="4400" dirty="0"/>
          </a:p>
          <a:p>
            <a:endParaRPr lang="en-US" sz="3200" dirty="0"/>
          </a:p>
        </p:txBody>
      </p:sp>
      <p:graphicFrame>
        <p:nvGraphicFramePr>
          <p:cNvPr id="10" name="Content Placeholder 11">
            <a:extLst>
              <a:ext uri="{FF2B5EF4-FFF2-40B4-BE49-F238E27FC236}">
                <a16:creationId xmlns:a16="http://schemas.microsoft.com/office/drawing/2014/main" id="{93788C0A-A04A-4BB0-B159-17E6CF67564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905375" y="114300"/>
          <a:ext cx="7286625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25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6845300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2415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example4.cpp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  <a:tr h="249258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15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5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std::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bool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isPositive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number) {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en-US" sz="15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bool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isEven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number) {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% </a:t>
                      </a:r>
                      <a:r>
                        <a:rPr lang="en-US" sz="15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== </a:t>
                      </a:r>
                      <a:r>
                        <a:rPr lang="en-US" sz="15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bool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isPositiveEven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number) {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isPositive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(number) &amp;&amp;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isEven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(number);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input = </a:t>
                      </a:r>
                      <a:r>
                        <a:rPr lang="en-US" sz="15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5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 an integer: "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&gt;&gt; input;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std::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boolalpha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5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"Positive? "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isPositive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(input)     &lt;&lt;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5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"Even?     "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isEven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(input)         &lt;&lt;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5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"Both?     "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isPositiveEven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(input) &lt;&lt;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5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40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752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FBAA9C-261C-4A85-82C1-A13E4F62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3932237" cy="1600200"/>
          </a:xfrm>
        </p:spPr>
        <p:txBody>
          <a:bodyPr/>
          <a:lstStyle/>
          <a:p>
            <a:r>
              <a:rPr lang="en-US" dirty="0"/>
              <a:t>Function Example: Checking Positive and Even</a:t>
            </a:r>
          </a:p>
        </p:txBody>
      </p:sp>
      <p:graphicFrame>
        <p:nvGraphicFramePr>
          <p:cNvPr id="9" name="Content Placeholder 1">
            <a:extLst>
              <a:ext uri="{FF2B5EF4-FFF2-40B4-BE49-F238E27FC236}">
                <a16:creationId xmlns:a16="http://schemas.microsoft.com/office/drawing/2014/main" id="{A9EA279C-7C8B-46C3-9BAD-D588FCEA847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0" y="2057400"/>
          <a:ext cx="4905375" cy="4147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5375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378705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3690375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:/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/c/code$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g++ -std=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c++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17 example04.cpp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:/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/c/code$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a.out</a:t>
                      </a:r>
                      <a:endParaRPr lang="en-US" sz="1600" b="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Enter an integer: </a:t>
                      </a:r>
                      <a:r>
                        <a:rPr lang="en-US" sz="1600" b="1" i="1" u="none" strike="noStrik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33↵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Positive? true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Even?     false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Both?     false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:/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/c/code$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a.out</a:t>
                      </a:r>
                      <a:endParaRPr lang="en-US" sz="1600" b="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Enter an integer: </a:t>
                      </a:r>
                      <a:r>
                        <a:rPr lang="en-US" sz="1600" b="1" i="1" u="none" strike="noStrik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42↵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Positive? true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Even?     true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Both?     True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:/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/c/code$ </a:t>
                      </a:r>
                      <a:endParaRPr lang="en-US" sz="16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  <p:graphicFrame>
        <p:nvGraphicFramePr>
          <p:cNvPr id="10" name="Content Placeholder 11">
            <a:extLst>
              <a:ext uri="{FF2B5EF4-FFF2-40B4-BE49-F238E27FC236}">
                <a16:creationId xmlns:a16="http://schemas.microsoft.com/office/drawing/2014/main" id="{B6794F97-016A-4BBD-AF0E-EFAFD3951A5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905375" y="114300"/>
          <a:ext cx="7286625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25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6845300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2415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example04.cpp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  <a:tr h="249258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15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5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std::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bool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isPositive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number) {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en-US" sz="15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bool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isEven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number) {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% </a:t>
                      </a:r>
                      <a:r>
                        <a:rPr lang="en-US" sz="15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== </a:t>
                      </a:r>
                      <a:r>
                        <a:rPr lang="en-US" sz="15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bool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isPositiveEven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number) {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isPositive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(number) &amp;&amp;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isEven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(number);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input = </a:t>
                      </a:r>
                      <a:r>
                        <a:rPr lang="en-US" sz="15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5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 an integer: "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&gt;&gt; input;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std::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boolalpha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5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"Positive? "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isPositive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(input)     &lt;&lt;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5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"Even?     "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isEven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(input)         &lt;&lt;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5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"Both?     "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isPositiveEven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(input) &lt;&lt; 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5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40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230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0B4D39-4C02-4DCB-A4A9-12C499DA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Example: Display Integer is Divisible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1EE356-066A-4AE5-9A3A-0368F1C9AC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14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FBAA9C-261C-4A85-82C1-A13E4F62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3932237" cy="1600200"/>
          </a:xfrm>
        </p:spPr>
        <p:txBody>
          <a:bodyPr/>
          <a:lstStyle/>
          <a:p>
            <a:r>
              <a:rPr lang="en-US" dirty="0"/>
              <a:t>Function Example: Display Integer is Divisible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98BDFB-8E89-4982-AB96-05E77C112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057400"/>
            <a:ext cx="4905375" cy="3811588"/>
          </a:xfrm>
        </p:spPr>
        <p:txBody>
          <a:bodyPr>
            <a:normAutofit/>
          </a:bodyPr>
          <a:lstStyle/>
          <a:p>
            <a:r>
              <a:rPr lang="en-US" sz="3200" b="1" dirty="0"/>
              <a:t>About</a:t>
            </a:r>
          </a:p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A program that calls a function to check if a number is a divisor of another number.</a:t>
            </a:r>
            <a:endParaRPr lang="en-US" sz="4400" dirty="0"/>
          </a:p>
        </p:txBody>
      </p:sp>
      <p:graphicFrame>
        <p:nvGraphicFramePr>
          <p:cNvPr id="8" name="Content Placeholder 11">
            <a:extLst>
              <a:ext uri="{FF2B5EF4-FFF2-40B4-BE49-F238E27FC236}">
                <a16:creationId xmlns:a16="http://schemas.microsoft.com/office/drawing/2014/main" id="{96442E80-7A5C-4993-9FA1-A3B44B3F121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905375" y="274320"/>
          <a:ext cx="7286625" cy="630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033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6802592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2415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example05.cpp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  <a:tr h="23478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checkIfDivisor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dividend,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number) {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number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 is 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(dividend % number != 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"not 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"a divisor of 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dividend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"."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"--- Checking: 12 divides 4? ---"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checkIfDivisor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value = 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 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"--- Checking: 20 divides 5? ---"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checkIfDivisor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(value, 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"--- Checking: 22 divides 5? ---"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checkIfDivisor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(value + 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40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22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FBAA9C-261C-4A85-82C1-A13E4F62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3932237" cy="1600200"/>
          </a:xfrm>
        </p:spPr>
        <p:txBody>
          <a:bodyPr/>
          <a:lstStyle/>
          <a:p>
            <a:r>
              <a:rPr lang="en-US" dirty="0"/>
              <a:t>Function Example: Display Integer is Divisible</a:t>
            </a:r>
          </a:p>
        </p:txBody>
      </p:sp>
      <p:graphicFrame>
        <p:nvGraphicFramePr>
          <p:cNvPr id="9" name="Content Placeholder 1">
            <a:extLst>
              <a:ext uri="{FF2B5EF4-FFF2-40B4-BE49-F238E27FC236}">
                <a16:creationId xmlns:a16="http://schemas.microsoft.com/office/drawing/2014/main" id="{3CE86AEF-C9D0-4AE2-8815-A6BEBA3C160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0" y="2057400"/>
          <a:ext cx="4905375" cy="4396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5375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404236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3939164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:/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/c/code$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g++ -std=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c++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17 example05.cpp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:/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/c/code$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a.out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--- Checking: 12 divides 4? ---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4 is a divisor of 12.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--- Checking: 20 divides 5? ---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5 is a divisor of 20.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--- Checking: 22 divides 5? ---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5 is not a divisor of 22.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:/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/c/code$ </a:t>
                      </a:r>
                      <a:endParaRPr lang="en-US" sz="16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  <p:graphicFrame>
        <p:nvGraphicFramePr>
          <p:cNvPr id="7" name="Content Placeholder 11">
            <a:extLst>
              <a:ext uri="{FF2B5EF4-FFF2-40B4-BE49-F238E27FC236}">
                <a16:creationId xmlns:a16="http://schemas.microsoft.com/office/drawing/2014/main" id="{290C0106-15C8-4BFC-A31A-EC4D49D7245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905375" y="274320"/>
          <a:ext cx="7286625" cy="630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033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6802592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2415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example05.cpp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  <a:tr h="23478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checkIfDivisor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dividend,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number) {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number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 is 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(dividend % number != 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"not 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"a divisor of 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dividend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"."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"--- Checking: 12 divides 4? ---"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checkIfDivisor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value = 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 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"--- Checking: 20 divides 5? ---"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checkIfDivisor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(value, 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"--- Checking: 22 divides 5? ---"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checkIfDivisor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(value + 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40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262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FBAA9C-261C-4A85-82C1-A13E4F62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3932237" cy="1600200"/>
          </a:xfrm>
        </p:spPr>
        <p:txBody>
          <a:bodyPr/>
          <a:lstStyle/>
          <a:p>
            <a:r>
              <a:rPr lang="en-US" dirty="0"/>
              <a:t>Function Example: Display Integer is Divisible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B4DE21E-1E5A-484F-BC1E-E8287B43AA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2148840"/>
          <a:ext cx="4905375" cy="4712065"/>
        </p:xfrm>
        <a:graphic>
          <a:graphicData uri="http://schemas.openxmlformats.org/drawingml/2006/table">
            <a:tbl>
              <a:tblPr/>
              <a:tblGrid>
                <a:gridCol w="1008327">
                  <a:extLst>
                    <a:ext uri="{9D8B030D-6E8A-4147-A177-3AD203B41FA5}">
                      <a16:colId xmlns:a16="http://schemas.microsoft.com/office/drawing/2014/main" val="682012993"/>
                    </a:ext>
                  </a:extLst>
                </a:gridCol>
                <a:gridCol w="3897048">
                  <a:extLst>
                    <a:ext uri="{9D8B030D-6E8A-4147-A177-3AD203B41FA5}">
                      <a16:colId xmlns:a16="http://schemas.microsoft.com/office/drawing/2014/main" val="3408826182"/>
                    </a:ext>
                  </a:extLst>
                </a:gridCol>
              </a:tblGrid>
              <a:tr h="40128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Components</a:t>
                      </a:r>
                      <a:endParaRPr lang="en-US">
                        <a:effectLst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  <a:endParaRPr lang="en-US">
                        <a:effectLst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459869"/>
                  </a:ext>
                </a:extLst>
              </a:tr>
              <a:tr h="40128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function</a:t>
                      </a:r>
                      <a:endParaRPr lang="en-US" sz="2000">
                        <a:effectLst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 name of the function is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checkIfDivisor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en-US" sz="2000">
                        <a:effectLst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889653"/>
                  </a:ext>
                </a:extLst>
              </a:tr>
              <a:tr h="40128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block</a:t>
                      </a:r>
                      <a:endParaRPr lang="en-US" sz="2000">
                        <a:effectLst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Lines 5 to 9 is the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checkIfDivisor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function's code block.</a:t>
                      </a:r>
                      <a:endParaRPr lang="en-US" sz="2000" dirty="0">
                        <a:effectLst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44952"/>
                  </a:ext>
                </a:extLst>
              </a:tr>
              <a:tr h="46036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function definition</a:t>
                      </a:r>
                      <a:endParaRPr lang="en-US" sz="2000">
                        <a:effectLst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 code from Line 4 to Line 10 is the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checkIfDivisor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function's definition.</a:t>
                      </a:r>
                      <a:endParaRPr lang="en-US" sz="2000">
                        <a:effectLst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958557"/>
                  </a:ext>
                </a:extLst>
              </a:tr>
              <a:tr h="46036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function call</a:t>
                      </a:r>
                      <a:endParaRPr lang="en-US" sz="2000">
                        <a:effectLst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checkIfDivisor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function has three function calls at Lines 14, 18, and 21.</a:t>
                      </a:r>
                      <a:endParaRPr lang="en-US" sz="2000" dirty="0">
                        <a:effectLst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340079"/>
                  </a:ext>
                </a:extLst>
              </a:tr>
              <a:tr h="46036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statement</a:t>
                      </a:r>
                      <a:endParaRPr lang="en-US" sz="2000">
                        <a:effectLst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checkIfDivisor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function has no return type.</a:t>
                      </a:r>
                      <a:endParaRPr lang="en-US" sz="2000">
                        <a:effectLst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218294"/>
                  </a:ext>
                </a:extLst>
              </a:tr>
              <a:tr h="46036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type</a:t>
                      </a:r>
                      <a:endParaRPr lang="en-US" sz="2000">
                        <a:effectLst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 return type of the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checkIfDivisor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function at Line 4 is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en-US" sz="2000">
                        <a:effectLst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361434"/>
                  </a:ext>
                </a:extLst>
              </a:tr>
              <a:tr h="66093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parameter</a:t>
                      </a:r>
                      <a:endParaRPr lang="en-US" sz="2000">
                        <a:effectLst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 two parameters to the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checkIfDivisor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function at Line 4 are: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int dividend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and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int number.</a:t>
                      </a:r>
                      <a:endParaRPr lang="en-US" sz="2000">
                        <a:effectLst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3817677"/>
                  </a:ext>
                </a:extLst>
              </a:tr>
              <a:tr h="100293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argument</a:t>
                      </a:r>
                      <a:endParaRPr lang="en-US" sz="2000">
                        <a:effectLst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 first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checkIfDivisor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function call's arguments at Line 18 are: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and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 The second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checkIfDivisor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function call's arguments at Line 21 are: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value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and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 The third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checkIfDivisor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function call's arguments at Line 21 are: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value + 2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and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en-US" sz="2000" dirty="0">
                        <a:effectLst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141588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3144C3A0-5A27-41E6-A4EB-4EC42F8CC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5844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Content Placeholder 11">
            <a:extLst>
              <a:ext uri="{FF2B5EF4-FFF2-40B4-BE49-F238E27FC236}">
                <a16:creationId xmlns:a16="http://schemas.microsoft.com/office/drawing/2014/main" id="{A3DB06FF-D6C3-4C43-B134-B4CBE95DA0B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905375" y="274320"/>
          <a:ext cx="7286625" cy="630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033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6802592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2415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example05.cpp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  <a:tr h="23478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checkIfDivisor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dividend,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number) {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number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 is 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(dividend % number != 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"not 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"a divisor of 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dividend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"."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"--- Checking: 12 divides 4? ---"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checkIfDivisor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value = 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 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"--- Checking: 20 divides 5? ---"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checkIfDivisor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(value, 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"--- Checking: 22 divides 5? ---"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checkIfDivisor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(value + 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40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025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0B4D39-4C02-4DCB-A4A9-12C499DA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1EE356-066A-4AE5-9A3A-0368F1C9AC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8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691763-7333-4BD6-A46F-78BDC6AB1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2721F9-B64E-427E-8381-F80DD48A57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/>
              <a:t>About</a:t>
            </a:r>
          </a:p>
          <a:p>
            <a:pPr marL="0" indent="0" fontAlgn="base">
              <a:buNone/>
            </a:pPr>
            <a:r>
              <a:rPr lang="en-US" dirty="0"/>
              <a:t>When a program contains functions with the same identifier but contain a different number or different types of parameters, then this behavior is called </a:t>
            </a:r>
            <a:r>
              <a:rPr lang="en-US" b="1" i="1" dirty="0"/>
              <a:t>function overloading</a:t>
            </a:r>
            <a:r>
              <a:rPr lang="en-US" dirty="0"/>
              <a:t> (also called </a:t>
            </a:r>
            <a:r>
              <a:rPr lang="en-US" b="1" i="1" dirty="0"/>
              <a:t>ad hoc polymorphism</a:t>
            </a:r>
            <a:r>
              <a:rPr lang="en-US" dirty="0"/>
              <a:t>).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2A458-36EB-4F4E-B7D6-E0E6C14B4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04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Example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int calc(int x, int y)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x * y – x;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int calc(int x)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x * x - x;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133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F64169-F9BF-46C1-BA1C-F8A5B87E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 Example: Displaying Price Amount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5F0566-F69E-454A-A03B-B02D9C1268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57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FBAA9C-261C-4A85-82C1-A13E4F62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3932237" cy="1600200"/>
          </a:xfrm>
        </p:spPr>
        <p:txBody>
          <a:bodyPr/>
          <a:lstStyle/>
          <a:p>
            <a:r>
              <a:rPr lang="en-US" dirty="0"/>
              <a:t>Function Overloading Example: Displaying Price Amount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98BDFB-8E89-4982-AB96-05E77C112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057400"/>
            <a:ext cx="4905375" cy="3811588"/>
          </a:xfrm>
        </p:spPr>
        <p:txBody>
          <a:bodyPr>
            <a:normAutofit/>
          </a:bodyPr>
          <a:lstStyle/>
          <a:p>
            <a:r>
              <a:rPr lang="en-US" sz="3200" b="1" dirty="0"/>
              <a:t>About</a:t>
            </a:r>
          </a:p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A program that calls two overloaded functions to output prices to the console.</a:t>
            </a:r>
            <a:endParaRPr lang="en-US" sz="4400" dirty="0"/>
          </a:p>
        </p:txBody>
      </p:sp>
      <p:graphicFrame>
        <p:nvGraphicFramePr>
          <p:cNvPr id="9" name="Content Placeholder 11">
            <a:extLst>
              <a:ext uri="{FF2B5EF4-FFF2-40B4-BE49-F238E27FC236}">
                <a16:creationId xmlns:a16="http://schemas.microsoft.com/office/drawing/2014/main" id="{3239296C-0882-40CE-84F8-37DE6C27014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905375" y="30480"/>
          <a:ext cx="7286625" cy="679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033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6802592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2415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example06.cpp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  <a:tr h="23478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displayPrice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amount) {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"Price: $"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amount &lt;&lt;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displayPrice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dollars,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cents) {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"Price: $"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dollars;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"."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cents &lt;&lt;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amount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= 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dollars = 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cents   = 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 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 decimal amount: 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&gt;&gt; amount;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displayPrice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(amount);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 dollars and cents: 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&gt;&gt; dollars &gt;&gt; cents;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displayPrice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(dollars, cents);</a:t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40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561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691763-7333-4BD6-A46F-78BDC6AB1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2721F9-B64E-427E-8381-F80DD48A57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a named list of statements</a:t>
            </a:r>
          </a:p>
          <a:p>
            <a:pPr fontAlgn="base"/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the list of statements that is surrounded by curly braces</a:t>
            </a:r>
          </a:p>
          <a:p>
            <a:pPr fontAlgn="base"/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function definition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the function's identifier (i.e., name) and its block of code</a:t>
            </a:r>
          </a:p>
          <a:p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function call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an invocation of (i.e., calling through typing) a function's identifier to execute the function's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2A458-36EB-4F4E-B7D6-E0E6C14B4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04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calc(int x, int y)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x * y – x;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int z = 3;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int w = calc(z, 2);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7BF0B1-8116-42CB-BC20-AD319C2F6749}"/>
              </a:ext>
            </a:extLst>
          </p:cNvPr>
          <p:cNvCxnSpPr/>
          <p:nvPr/>
        </p:nvCxnSpPr>
        <p:spPr>
          <a:xfrm>
            <a:off x="4751614" y="2041071"/>
            <a:ext cx="2122715" cy="0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661B5A-37B1-4289-933F-B2F277EF08DD}"/>
              </a:ext>
            </a:extLst>
          </p:cNvPr>
          <p:cNvCxnSpPr>
            <a:cxnSpLocks/>
          </p:cNvCxnSpPr>
          <p:nvPr/>
        </p:nvCxnSpPr>
        <p:spPr>
          <a:xfrm flipV="1">
            <a:off x="6096000" y="2514600"/>
            <a:ext cx="1219200" cy="277589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E1C015-1F47-498F-A593-0521F02D0710}"/>
              </a:ext>
            </a:extLst>
          </p:cNvPr>
          <p:cNvCxnSpPr>
            <a:cxnSpLocks/>
          </p:cNvCxnSpPr>
          <p:nvPr/>
        </p:nvCxnSpPr>
        <p:spPr>
          <a:xfrm flipV="1">
            <a:off x="5959929" y="2176009"/>
            <a:ext cx="1050471" cy="1252992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473041-329E-4317-B1B5-D4215A17A109}"/>
              </a:ext>
            </a:extLst>
          </p:cNvPr>
          <p:cNvCxnSpPr>
            <a:cxnSpLocks/>
          </p:cNvCxnSpPr>
          <p:nvPr/>
        </p:nvCxnSpPr>
        <p:spPr>
          <a:xfrm flipV="1">
            <a:off x="5959929" y="4802982"/>
            <a:ext cx="3363685" cy="405832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4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FBAA9C-261C-4A85-82C1-A13E4F62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3932237" cy="1600200"/>
          </a:xfrm>
        </p:spPr>
        <p:txBody>
          <a:bodyPr/>
          <a:lstStyle/>
          <a:p>
            <a:r>
              <a:rPr lang="en-US" dirty="0"/>
              <a:t>Function Overloading Example: Displaying Price Amount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98BDFB-8E89-4982-AB96-05E77C112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057400"/>
            <a:ext cx="4905375" cy="477012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2400" b="1" i="1" dirty="0"/>
              <a:t>Lines 4 to 6.</a:t>
            </a:r>
            <a:r>
              <a:rPr lang="en-US" sz="2400" dirty="0"/>
              <a:t> The first overloaded </a:t>
            </a:r>
            <a:r>
              <a:rPr lang="en-US" sz="2400" dirty="0" err="1"/>
              <a:t>displayPrice</a:t>
            </a:r>
            <a:r>
              <a:rPr lang="en-US" sz="2400" dirty="0"/>
              <a:t> function that takes a double parameter and outputs the price from the double parameter value.</a:t>
            </a:r>
          </a:p>
          <a:p>
            <a:pPr fontAlgn="base"/>
            <a:r>
              <a:rPr lang="en-US" sz="2400" b="1" i="1" dirty="0"/>
              <a:t>Lines 8 to 11.</a:t>
            </a:r>
            <a:r>
              <a:rPr lang="en-US" sz="2400" dirty="0"/>
              <a:t> The second overloaded </a:t>
            </a:r>
            <a:r>
              <a:rPr lang="en-US" sz="2400" dirty="0" err="1"/>
              <a:t>displayPrice</a:t>
            </a:r>
            <a:r>
              <a:rPr lang="en-US" sz="2400" dirty="0"/>
              <a:t> function that takes two integer parameters and outputs the price from the two integer parameter values.</a:t>
            </a:r>
          </a:p>
          <a:p>
            <a:pPr fontAlgn="base"/>
            <a:r>
              <a:rPr lang="en-US" sz="2400" b="1" i="1" dirty="0"/>
              <a:t>Lines 14 to 16.</a:t>
            </a:r>
            <a:r>
              <a:rPr lang="en-US" sz="2400" dirty="0"/>
              <a:t> The declared variables to use in the overloaded functions.</a:t>
            </a:r>
          </a:p>
        </p:txBody>
      </p:sp>
      <p:graphicFrame>
        <p:nvGraphicFramePr>
          <p:cNvPr id="9" name="Content Placeholder 11">
            <a:extLst>
              <a:ext uri="{FF2B5EF4-FFF2-40B4-BE49-F238E27FC236}">
                <a16:creationId xmlns:a16="http://schemas.microsoft.com/office/drawing/2014/main" id="{2CBF0B78-03B0-4E13-842E-8204AD85D77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905375" y="30480"/>
          <a:ext cx="7286625" cy="679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033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6802592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2415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example06.cpp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  <a:tr h="23478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displayPrice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amount) {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"Price: $"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amount &lt;&lt;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displayPrice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dollars,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cents) {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"Price: $"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dollars;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"."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cents &lt;&lt;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amount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= 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dollars = 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cents   = 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 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 decimal amount: 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&gt;&gt; amount;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displayPrice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(amount);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 dollars and cents: 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&gt;&gt; dollars &gt;&gt; cents;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displayPrice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(dollars, cents);</a:t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40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826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FBAA9C-261C-4A85-82C1-A13E4F62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3932237" cy="1600200"/>
          </a:xfrm>
        </p:spPr>
        <p:txBody>
          <a:bodyPr/>
          <a:lstStyle/>
          <a:p>
            <a:r>
              <a:rPr lang="en-US" dirty="0"/>
              <a:t>Function Overloading Example: Displaying Price Amount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98BDFB-8E89-4982-AB96-05E77C112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057400"/>
            <a:ext cx="4905375" cy="3811588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sz="2800" b="1" i="1" dirty="0"/>
              <a:t>Line 20.</a:t>
            </a:r>
            <a:r>
              <a:rPr lang="en-US" sz="2800" dirty="0"/>
              <a:t> The first function call that takes in a double value -- a money amount -- as an argument, and displays the price to the console.</a:t>
            </a:r>
          </a:p>
          <a:p>
            <a:r>
              <a:rPr lang="en-US" sz="2800" b="1" i="1" dirty="0"/>
              <a:t>Line 24.</a:t>
            </a:r>
            <a:r>
              <a:rPr lang="en-US" sz="2800" dirty="0"/>
              <a:t> The second function call that takes in two integer values -- a dollar amount and a cent amount -- as arguments, and displays the price to the console.</a:t>
            </a:r>
            <a:endParaRPr lang="en-US" sz="6600" dirty="0"/>
          </a:p>
        </p:txBody>
      </p:sp>
      <p:graphicFrame>
        <p:nvGraphicFramePr>
          <p:cNvPr id="9" name="Content Placeholder 11">
            <a:extLst>
              <a:ext uri="{FF2B5EF4-FFF2-40B4-BE49-F238E27FC236}">
                <a16:creationId xmlns:a16="http://schemas.microsoft.com/office/drawing/2014/main" id="{98B3075B-F986-47F5-9C66-8AA3CDF018A2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905375" y="30480"/>
          <a:ext cx="7286625" cy="679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033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6802592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2415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example06.cpp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  <a:tr h="23478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displayPrice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amount) {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"Price: $"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amount &lt;&lt;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displayPrice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dollars,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cents) {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"Price: $"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dollars;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"."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cents &lt;&lt;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amount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= 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dollars = 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cents   = 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 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 decimal amount: 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&gt;&gt; amount;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displayPrice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(amount);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 dollars and cents: 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&gt;&gt; dollars &gt;&gt; cents;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displayPrice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(dollars, cents);</a:t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40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46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FBAA9C-261C-4A85-82C1-A13E4F62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3932237" cy="1600200"/>
          </a:xfrm>
        </p:spPr>
        <p:txBody>
          <a:bodyPr/>
          <a:lstStyle/>
          <a:p>
            <a:r>
              <a:rPr lang="en-US" dirty="0"/>
              <a:t>Function Overloading Example: Displaying Price Amount</a:t>
            </a:r>
          </a:p>
        </p:txBody>
      </p:sp>
      <p:graphicFrame>
        <p:nvGraphicFramePr>
          <p:cNvPr id="8" name="Content Placeholder 11">
            <a:extLst>
              <a:ext uri="{FF2B5EF4-FFF2-40B4-BE49-F238E27FC236}">
                <a16:creationId xmlns:a16="http://schemas.microsoft.com/office/drawing/2014/main" id="{96442E80-7A5C-4993-9FA1-A3B44B3F121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905375" y="30480"/>
          <a:ext cx="7286625" cy="679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033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6802592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2415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example06.cpp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  <a:tr h="23478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displayPrice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amount) {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"Price: $"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amount &lt;&lt;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displayPrice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dollars,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cents) {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"Price: $"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dollars;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"."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cents &lt;&lt;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amount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= 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dollars = 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cents   = 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 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 decimal amount: 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&gt;&gt; amount;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displayPrice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(amount);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 dollars and cents: 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&gt;&gt; dollars &gt;&gt; cents;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displayPrice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(dollars, cents);</a:t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4030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1">
            <a:extLst>
              <a:ext uri="{FF2B5EF4-FFF2-40B4-BE49-F238E27FC236}">
                <a16:creationId xmlns:a16="http://schemas.microsoft.com/office/drawing/2014/main" id="{204C33CB-1394-47FC-B159-4241AE23622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0" y="2057400"/>
          <a:ext cx="4905375" cy="4520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5375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417001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4063559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:/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/c/code$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g++ -std=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c++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17 example06.cpp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:/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/c/code$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a.out</a:t>
                      </a:r>
                      <a:endParaRPr lang="en-US" sz="1600" b="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Enter decimal amount: </a:t>
                      </a:r>
                      <a:r>
                        <a:rPr lang="en-US" sz="1600" b="1" i="1" u="none" strike="noStrik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39.99↵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Price: $39.99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Enter dollars and cents: </a:t>
                      </a:r>
                      <a:r>
                        <a:rPr lang="en-US" sz="1600" b="1" i="1" u="none" strike="noStrik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12 34↵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Price: $12.34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:/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/c/code$ </a:t>
                      </a:r>
                      <a:endParaRPr lang="en-US" sz="16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722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B51596-3D73-455A-BDFA-F92C1EDF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 Example: Greeting User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CA0026-08AF-409A-A1DC-8CBF20D2A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00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FBAA9C-261C-4A85-82C1-A13E4F62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3932237" cy="1600200"/>
          </a:xfrm>
        </p:spPr>
        <p:txBody>
          <a:bodyPr/>
          <a:lstStyle/>
          <a:p>
            <a:r>
              <a:rPr lang="en-US" dirty="0"/>
              <a:t>Function Overloading Example: Greeting User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98BDFB-8E89-4982-AB96-05E77C112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057400"/>
            <a:ext cx="4905375" cy="3811588"/>
          </a:xfrm>
        </p:spPr>
        <p:txBody>
          <a:bodyPr>
            <a:normAutofit/>
          </a:bodyPr>
          <a:lstStyle/>
          <a:p>
            <a:r>
              <a:rPr lang="en-US" sz="3200" b="1" dirty="0"/>
              <a:t>About</a:t>
            </a:r>
          </a:p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A program that greets the user with an optional user name.</a:t>
            </a:r>
            <a:endParaRPr lang="en-US" sz="4400" dirty="0"/>
          </a:p>
        </p:txBody>
      </p:sp>
      <p:graphicFrame>
        <p:nvGraphicFramePr>
          <p:cNvPr id="9" name="Content Placeholder 11">
            <a:extLst>
              <a:ext uri="{FF2B5EF4-FFF2-40B4-BE49-F238E27FC236}">
                <a16:creationId xmlns:a16="http://schemas.microsoft.com/office/drawing/2014/main" id="{823205CA-79BF-4FBA-AADD-AFBE97F55BC2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905375" y="91440"/>
          <a:ext cx="7286625" cy="664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854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6879771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2415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example07.cpp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  <a:tr h="24925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&lt;string&gt;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std::string;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greet(string username) 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username &lt;&lt;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"!"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greet() 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greet(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"guest user"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input = 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"Do you have a username (y/n)? 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&gt;&gt; input;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'n'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== input) 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greet();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string username =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"What is your username? 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&gt;&gt; username;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greet(username);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40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080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FBAA9C-261C-4A85-82C1-A13E4F62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3932237" cy="1600200"/>
          </a:xfrm>
        </p:spPr>
        <p:txBody>
          <a:bodyPr/>
          <a:lstStyle/>
          <a:p>
            <a:r>
              <a:rPr lang="en-US" dirty="0"/>
              <a:t>Function Overloading Example: Greeting User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98BDFB-8E89-4982-AB96-05E77C112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057400"/>
            <a:ext cx="4905375" cy="3811588"/>
          </a:xfrm>
        </p:spPr>
        <p:txBody>
          <a:bodyPr>
            <a:normAutofit fontScale="77500" lnSpcReduction="20000"/>
          </a:bodyPr>
          <a:lstStyle/>
          <a:p>
            <a:r>
              <a:rPr lang="en-US" sz="3200" b="1" i="1" dirty="0"/>
              <a:t>Lines 5 to 7.</a:t>
            </a:r>
            <a:r>
              <a:rPr lang="en-US" sz="3200" b="1" dirty="0"/>
              <a:t> </a:t>
            </a:r>
            <a:r>
              <a:rPr lang="en-US" sz="3200" dirty="0"/>
              <a:t>Function to greet user with username in console output.</a:t>
            </a:r>
            <a:endParaRPr lang="en-US" sz="3200" b="1" i="1" dirty="0"/>
          </a:p>
          <a:p>
            <a:r>
              <a:rPr lang="en-US" sz="3200" b="1" i="1" dirty="0"/>
              <a:t>Lines 9 to 11.</a:t>
            </a:r>
            <a:r>
              <a:rPr lang="en-US" sz="3200" b="1" dirty="0"/>
              <a:t> </a:t>
            </a:r>
            <a:r>
              <a:rPr lang="en-US" sz="3200" dirty="0"/>
              <a:t>Function to greet user without username in console output.</a:t>
            </a:r>
            <a:endParaRPr lang="en-US" sz="3200" b="1" i="1" dirty="0"/>
          </a:p>
          <a:p>
            <a:r>
              <a:rPr lang="en-US" sz="3200" b="1" i="1" dirty="0"/>
              <a:t>Lines 14 to 21.</a:t>
            </a:r>
            <a:r>
              <a:rPr lang="en-US" sz="3200" b="1" dirty="0"/>
              <a:t> </a:t>
            </a:r>
            <a:r>
              <a:rPr lang="en-US" sz="3200" dirty="0"/>
              <a:t>Prompts user if they have a username.</a:t>
            </a:r>
          </a:p>
          <a:p>
            <a:r>
              <a:rPr lang="en-US" sz="3200" b="1" i="1" dirty="0"/>
              <a:t>Lines 23 to 26.</a:t>
            </a:r>
            <a:r>
              <a:rPr lang="en-US" sz="3200" b="1" dirty="0"/>
              <a:t> </a:t>
            </a:r>
            <a:r>
              <a:rPr lang="en-US" sz="3200" dirty="0"/>
              <a:t>Prompts for username and outputs greeting in console.</a:t>
            </a:r>
          </a:p>
        </p:txBody>
      </p:sp>
      <p:graphicFrame>
        <p:nvGraphicFramePr>
          <p:cNvPr id="10" name="Content Placeholder 11">
            <a:extLst>
              <a:ext uri="{FF2B5EF4-FFF2-40B4-BE49-F238E27FC236}">
                <a16:creationId xmlns:a16="http://schemas.microsoft.com/office/drawing/2014/main" id="{7C9EE880-7487-445E-8863-72B7F9B6907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905375" y="91440"/>
          <a:ext cx="7286625" cy="664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854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6879771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2415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example07.cpp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  <a:tr h="24925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&lt;string&gt;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std::string;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greet(string username) 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username &lt;&lt;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"!"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greet() 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greet(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"guest user"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input = 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"Do you have a username (y/n)? 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&gt;&gt; input;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'n'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== input) 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greet();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string username =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"What is your username? 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&gt;&gt; username;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greet(username);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40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9334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FBAA9C-261C-4A85-82C1-A13E4F62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3932237" cy="1600200"/>
          </a:xfrm>
        </p:spPr>
        <p:txBody>
          <a:bodyPr/>
          <a:lstStyle/>
          <a:p>
            <a:r>
              <a:rPr lang="en-US" dirty="0"/>
              <a:t>Function Overloading Example: Greeting User</a:t>
            </a:r>
          </a:p>
        </p:txBody>
      </p:sp>
      <p:graphicFrame>
        <p:nvGraphicFramePr>
          <p:cNvPr id="9" name="Content Placeholder 1">
            <a:extLst>
              <a:ext uri="{FF2B5EF4-FFF2-40B4-BE49-F238E27FC236}">
                <a16:creationId xmlns:a16="http://schemas.microsoft.com/office/drawing/2014/main" id="{A9EA279C-7C8B-46C3-9BAD-D588FCEA847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0" y="2057400"/>
          <a:ext cx="4905375" cy="4147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5375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378705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3690375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:/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/c/code$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g++ -std=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c++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17 example07.cpp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:/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/c/code$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a.out</a:t>
                      </a:r>
                      <a:endParaRPr lang="en-US" sz="1600" b="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Do you have a username (y/n)? </a:t>
                      </a:r>
                      <a:r>
                        <a:rPr lang="en-US" sz="1600" b="1" i="1" u="none" strike="noStrik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n↵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Hello guest user!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:/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/c/code$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a.out</a:t>
                      </a:r>
                      <a:endParaRPr lang="en-US" sz="1600" b="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Do you have a username (y/n)? </a:t>
                      </a:r>
                      <a:r>
                        <a:rPr lang="en-US" sz="1600" b="1" i="1" u="none" strike="noStrik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y↵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What is your username? </a:t>
                      </a:r>
                      <a:r>
                        <a:rPr lang="en-US" sz="1600" b="1" i="1" u="none" strike="noStrik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aggie_coder</a:t>
                      </a:r>
                      <a:r>
                        <a:rPr lang="en-US" sz="1600" b="1" i="1" u="none" strike="noStrik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↵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Hello </a:t>
                      </a:r>
                      <a:r>
                        <a:rPr lang="en-US" sz="1600" b="0" i="1" u="none" strike="noStrike" dirty="0" err="1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aggie_coder</a:t>
                      </a: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!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:/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/c/code$ </a:t>
                      </a:r>
                      <a:endParaRPr lang="en-US" sz="16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  <p:graphicFrame>
        <p:nvGraphicFramePr>
          <p:cNvPr id="8" name="Content Placeholder 11">
            <a:extLst>
              <a:ext uri="{FF2B5EF4-FFF2-40B4-BE49-F238E27FC236}">
                <a16:creationId xmlns:a16="http://schemas.microsoft.com/office/drawing/2014/main" id="{E13ED09C-CED6-45EB-9B5B-428179ADB34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905375" y="91440"/>
          <a:ext cx="7286625" cy="664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854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6879771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2415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example07.cpp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  <a:tr h="24925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&lt;string&gt;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std::string;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greet(string username) 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username &lt;&lt;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"!"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greet() 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greet(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"guest user"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input = 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"Do you have a username (y/n)? 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&gt;&gt; input;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'n'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== input) 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greet();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string username =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"What is your username? 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&gt;&gt; username;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greet(username);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40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230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F64169-F9BF-46C1-BA1C-F8A5B87E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 Example: Converting Time to Seconds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5F0566-F69E-454A-A03B-B02D9C1268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861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FBAA9C-261C-4A85-82C1-A13E4F62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3932237" cy="1600200"/>
          </a:xfrm>
        </p:spPr>
        <p:txBody>
          <a:bodyPr>
            <a:normAutofit/>
          </a:bodyPr>
          <a:lstStyle/>
          <a:p>
            <a:r>
              <a:rPr lang="en-US" dirty="0"/>
              <a:t>Function Overloading Example: Converting Time to Seconds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98BDFB-8E89-4982-AB96-05E77C112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057400"/>
            <a:ext cx="4905375" cy="3811588"/>
          </a:xfrm>
        </p:spPr>
        <p:txBody>
          <a:bodyPr>
            <a:normAutofit/>
          </a:bodyPr>
          <a:lstStyle/>
          <a:p>
            <a:r>
              <a:rPr lang="en-US" sz="3200" b="1" dirty="0"/>
              <a:t>About</a:t>
            </a:r>
          </a:p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A program that calls two overloaded functions to convert time amounts into seconds only.</a:t>
            </a:r>
            <a:endParaRPr lang="en-US" sz="4400" dirty="0"/>
          </a:p>
        </p:txBody>
      </p:sp>
      <p:graphicFrame>
        <p:nvGraphicFramePr>
          <p:cNvPr id="9" name="Content Placeholder 11">
            <a:extLst>
              <a:ext uri="{FF2B5EF4-FFF2-40B4-BE49-F238E27FC236}">
                <a16:creationId xmlns:a16="http://schemas.microsoft.com/office/drawing/2014/main" id="{D753C99F-6924-4769-BAC2-BE3973A3F26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905375" y="320040"/>
          <a:ext cx="7286625" cy="621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033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6802592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2415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example08.cpp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  <a:tr h="23020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endParaRPr lang="en-US" sz="1400" dirty="0"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convertToSeconds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hours,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minutes) 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((hours * 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60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+ minutes) * 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60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convertToSeconds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hours,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minutes,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seconds) 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convertToSeconds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(hours, minutes) + seconds;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h = 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 = 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 hours and minutes: 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&gt;&gt; h &gt;&gt; m;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   # of seconds: 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convertToSeconds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(h, m) &lt;&lt;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 = 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 hours, minutes, and seconds: 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&gt;&gt; h &gt;&gt; m &gt;&gt; s;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   # of seconds: 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convertToSeconds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(h, m, s) &lt;&lt;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40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7417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FBAA9C-261C-4A85-82C1-A13E4F62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3932237" cy="1600200"/>
          </a:xfrm>
        </p:spPr>
        <p:txBody>
          <a:bodyPr>
            <a:normAutofit/>
          </a:bodyPr>
          <a:lstStyle/>
          <a:p>
            <a:r>
              <a:rPr lang="en-US" dirty="0"/>
              <a:t>Function Overloading Example: Converting Time to Seconds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98BDFB-8E89-4982-AB96-05E77C112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057400"/>
            <a:ext cx="4905375" cy="3811588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sz="2400" b="1" i="1" dirty="0"/>
              <a:t>Lines 4 to 6.</a:t>
            </a:r>
            <a:r>
              <a:rPr lang="en-US" sz="2400" dirty="0"/>
              <a:t> The first overloaded </a:t>
            </a:r>
            <a:r>
              <a:rPr lang="en-US" sz="2400" dirty="0" err="1"/>
              <a:t>convertToSeconds</a:t>
            </a:r>
            <a:r>
              <a:rPr lang="en-US" sz="2400" dirty="0"/>
              <a:t> function takes hours and minutes as two integer values for input, and converts the time amount into seconds.</a:t>
            </a:r>
          </a:p>
          <a:p>
            <a:pPr fontAlgn="base"/>
            <a:r>
              <a:rPr lang="en-US" sz="2400" b="1" i="1" dirty="0"/>
              <a:t>Lines 8 to 10.</a:t>
            </a:r>
            <a:r>
              <a:rPr lang="en-US" sz="2400" dirty="0"/>
              <a:t> The second overloaded </a:t>
            </a:r>
            <a:r>
              <a:rPr lang="en-US" sz="2400" dirty="0" err="1"/>
              <a:t>convertToSeconds</a:t>
            </a:r>
            <a:r>
              <a:rPr lang="en-US" sz="2400" dirty="0"/>
              <a:t> function takes hours, minutes, and seconds as three integer values for input, and converts the time amount into seconds that includes using the first overloaded </a:t>
            </a:r>
            <a:r>
              <a:rPr lang="en-US" sz="2400" dirty="0" err="1"/>
              <a:t>convertToSeconds</a:t>
            </a:r>
            <a:r>
              <a:rPr lang="en-US" sz="2400" dirty="0"/>
              <a:t> function.</a:t>
            </a:r>
          </a:p>
          <a:p>
            <a:r>
              <a:rPr lang="en-US" sz="2400" b="1" i="1" dirty="0"/>
              <a:t>Lines 13 to 26.</a:t>
            </a:r>
            <a:r>
              <a:rPr lang="en-US" sz="2400" dirty="0"/>
              <a:t> Initializes and converts time amounts into seconds, which are output to the console.</a:t>
            </a:r>
            <a:endParaRPr lang="en-US" sz="6000" dirty="0"/>
          </a:p>
        </p:txBody>
      </p:sp>
      <p:graphicFrame>
        <p:nvGraphicFramePr>
          <p:cNvPr id="9" name="Content Placeholder 11">
            <a:extLst>
              <a:ext uri="{FF2B5EF4-FFF2-40B4-BE49-F238E27FC236}">
                <a16:creationId xmlns:a16="http://schemas.microsoft.com/office/drawing/2014/main" id="{208DCAB3-E6F5-4794-B295-728E1B3B29A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905375" y="320040"/>
          <a:ext cx="7286625" cy="621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033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6802592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2415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example08.cpp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  <a:tr h="23020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endParaRPr lang="en-US" sz="1400" dirty="0"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convertToSeconds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hours,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minutes) 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((hours * 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60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+ minutes) * 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60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convertToSeconds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hours,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minutes,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seconds) 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convertToSeconds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(hours, minutes) + seconds;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h = 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 = 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 hours and minutes: 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&gt;&gt; h &gt;&gt; m;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   # of seconds: 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convertToSeconds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(h, m) &lt;&lt;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 = 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 hours, minutes, and seconds: 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&gt;&gt; h &gt;&gt; m &gt;&gt; s;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   # of seconds: 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convertToSeconds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(h, m, s) &lt;&lt;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40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76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691763-7333-4BD6-A46F-78BDC6AB1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2721F9-B64E-427E-8381-F80DD48A57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b="1" i="1" dirty="0"/>
              <a:t>return type</a:t>
            </a:r>
            <a:r>
              <a:rPr lang="en-US" dirty="0"/>
              <a:t> - the data type that the function outputs with the return keyword, or none if the return type uses the keyword void</a:t>
            </a:r>
          </a:p>
          <a:p>
            <a:pPr fontAlgn="base"/>
            <a:r>
              <a:rPr lang="en-US" b="1" i="1" dirty="0"/>
              <a:t>return statement</a:t>
            </a:r>
            <a:r>
              <a:rPr lang="en-US" dirty="0"/>
              <a:t> - a type of jump statement that is used to output a value from the function</a:t>
            </a:r>
          </a:p>
          <a:p>
            <a:pPr lvl="1" fontAlgn="base"/>
            <a:r>
              <a:rPr lang="en-US" dirty="0"/>
              <a:t>uses the return keyword that is followed by the output value and a semicolon</a:t>
            </a:r>
          </a:p>
          <a:p>
            <a:pPr lvl="1" fontAlgn="base"/>
            <a:r>
              <a:rPr lang="en-US" dirty="0"/>
              <a:t>a function with a non-void return type must have at least one reachable return statement</a:t>
            </a:r>
          </a:p>
          <a:p>
            <a:pPr lvl="1" fontAlgn="base"/>
            <a:r>
              <a:rPr lang="en-US" dirty="0"/>
              <a:t>a function with a void return type can use a return statement with no value that is optional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2A458-36EB-4F4E-B7D6-E0E6C14B4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0400" y="1825625"/>
            <a:ext cx="5181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calc(int x, int y)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return x * y – x;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int z = 3;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int w = calc(z, 2);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7BF0B1-8116-42CB-BC20-AD319C2F6749}"/>
              </a:ext>
            </a:extLst>
          </p:cNvPr>
          <p:cNvCxnSpPr>
            <a:cxnSpLocks/>
          </p:cNvCxnSpPr>
          <p:nvPr/>
        </p:nvCxnSpPr>
        <p:spPr>
          <a:xfrm flipV="1">
            <a:off x="5633357" y="2041071"/>
            <a:ext cx="1377043" cy="310243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E1C015-1F47-498F-A593-0521F02D0710}"/>
              </a:ext>
            </a:extLst>
          </p:cNvPr>
          <p:cNvCxnSpPr>
            <a:cxnSpLocks/>
          </p:cNvCxnSpPr>
          <p:nvPr/>
        </p:nvCxnSpPr>
        <p:spPr>
          <a:xfrm flipV="1">
            <a:off x="5959929" y="2514600"/>
            <a:ext cx="1730828" cy="914402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473041-329E-4317-B1B5-D4215A17A109}"/>
              </a:ext>
            </a:extLst>
          </p:cNvPr>
          <p:cNvCxnSpPr>
            <a:cxnSpLocks/>
          </p:cNvCxnSpPr>
          <p:nvPr/>
        </p:nvCxnSpPr>
        <p:spPr>
          <a:xfrm>
            <a:off x="5959929" y="3429000"/>
            <a:ext cx="1730828" cy="1752600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236E4B-0DF4-457E-BC80-D96CDFE32B2A}"/>
              </a:ext>
            </a:extLst>
          </p:cNvPr>
          <p:cNvCxnSpPr>
            <a:cxnSpLocks/>
          </p:cNvCxnSpPr>
          <p:nvPr/>
        </p:nvCxnSpPr>
        <p:spPr>
          <a:xfrm>
            <a:off x="5633357" y="2351314"/>
            <a:ext cx="1377043" cy="1306286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93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FBAA9C-261C-4A85-82C1-A13E4F62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3932237" cy="1600200"/>
          </a:xfrm>
        </p:spPr>
        <p:txBody>
          <a:bodyPr>
            <a:normAutofit/>
          </a:bodyPr>
          <a:lstStyle/>
          <a:p>
            <a:r>
              <a:rPr lang="en-US" dirty="0"/>
              <a:t>Function Overloading Example: Converting Time to Seconds</a:t>
            </a:r>
          </a:p>
        </p:txBody>
      </p:sp>
      <p:graphicFrame>
        <p:nvGraphicFramePr>
          <p:cNvPr id="8" name="Content Placeholder 11">
            <a:extLst>
              <a:ext uri="{FF2B5EF4-FFF2-40B4-BE49-F238E27FC236}">
                <a16:creationId xmlns:a16="http://schemas.microsoft.com/office/drawing/2014/main" id="{96442E80-7A5C-4993-9FA1-A3B44B3F121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905375" y="320040"/>
          <a:ext cx="7286625" cy="621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033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6802592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2415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example08.cpp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  <a:tr h="23020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endParaRPr lang="en-US" sz="1400" dirty="0"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convertToSeconds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hours,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minutes) 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((hours * 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60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+ minutes) * 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60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convertToSeconds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hours,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minutes,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seconds) 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convertToSeconds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(hours, minutes) + seconds;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h = 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 = 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 hours and minutes: 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&gt;&gt; h &gt;&gt; m;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   # of seconds: 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convertToSeconds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(h, m) &lt;&lt;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 = 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 hours, minutes, and seconds: 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&gt;&gt; h &gt;&gt; m &gt;&gt; s;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   # of seconds: 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convertToSeconds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(h, m, s) &lt;&lt;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40307"/>
                  </a:ext>
                </a:extLst>
              </a:tr>
            </a:tbl>
          </a:graphicData>
        </a:graphic>
      </p:graphicFrame>
      <p:graphicFrame>
        <p:nvGraphicFramePr>
          <p:cNvPr id="9" name="Content Placeholder 1">
            <a:extLst>
              <a:ext uri="{FF2B5EF4-FFF2-40B4-BE49-F238E27FC236}">
                <a16:creationId xmlns:a16="http://schemas.microsoft.com/office/drawing/2014/main" id="{60ABB26E-E2AF-44F5-9E7D-3334E4E7784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0" y="2057400"/>
          <a:ext cx="4905375" cy="45296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5375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408138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4072422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</a:t>
                      </a: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:/</a:t>
                      </a:r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mnt</a:t>
                      </a: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/c/code$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g++ -std=</a:t>
                      </a: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c++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17 example08.cpp</a:t>
                      </a:r>
                      <a:endParaRPr lang="en-US" sz="15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</a:t>
                      </a: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:/</a:t>
                      </a:r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mnt</a:t>
                      </a: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/c/code$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</a:t>
                      </a: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a.out</a:t>
                      </a:r>
                      <a:endParaRPr lang="en-US" sz="1500" b="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Enter hours and minutes: </a:t>
                      </a:r>
                      <a:r>
                        <a:rPr lang="en-US" sz="1500" b="1" i="1" u="none" strike="noStrik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7 33↵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   # of seconds: 27180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Enter hours, minutes, and seconds: </a:t>
                      </a:r>
                      <a:r>
                        <a:rPr lang="en-US" sz="1500" b="1" i="1" u="none" strike="noStrik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2 19 50↵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   # of seconds: 8390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</a:t>
                      </a: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:/</a:t>
                      </a:r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mnt</a:t>
                      </a: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/c/code$ </a:t>
                      </a:r>
                      <a:endParaRPr lang="en-US" sz="1500" b="0" dirty="0">
                        <a:effectLst/>
                      </a:endParaRPr>
                    </a:p>
                    <a:p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endParaRPr lang="en-US" sz="16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7364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F64169-F9BF-46C1-BA1C-F8A5B87E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 to Function Overloading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5F0566-F69E-454A-A03B-B02D9C1268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421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62DF4F-EBEC-4FC6-B9CD-C00BE6EF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 to Function Overloading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B6DA1C-9A18-4DF0-8528-6DEA72778F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Caveat</a:t>
            </a:r>
          </a:p>
          <a:p>
            <a:r>
              <a:rPr lang="en-US" dirty="0"/>
              <a:t>Functions with identical parameter lists but different return types are not allowed in C++.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Reason</a:t>
            </a:r>
          </a:p>
          <a:p>
            <a:r>
              <a:rPr lang="en-US" dirty="0"/>
              <a:t>To a calling function, such a situation is ambiguous.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946FE2-5BEF-4225-82CC-CF0E46FECD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Details</a:t>
            </a:r>
          </a:p>
          <a:p>
            <a:r>
              <a:rPr lang="en-US" dirty="0"/>
              <a:t>A calling function would not know which overloaded function to call, since the calling function cannot differentiate between both overloaded functions.</a:t>
            </a:r>
          </a:p>
        </p:txBody>
      </p:sp>
    </p:spTree>
    <p:extLst>
      <p:ext uri="{BB962C8B-B14F-4D97-AF65-F5344CB8AC3E}">
        <p14:creationId xmlns:p14="http://schemas.microsoft.com/office/powerpoint/2010/main" val="36225034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FBAA9C-261C-4A85-82C1-A13E4F62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3932237" cy="1600200"/>
          </a:xfrm>
        </p:spPr>
        <p:txBody>
          <a:bodyPr>
            <a:normAutofit/>
          </a:bodyPr>
          <a:lstStyle/>
          <a:p>
            <a:r>
              <a:rPr lang="en-US" dirty="0"/>
              <a:t>Caveat to Function Overloading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98BDFB-8E89-4982-AB96-05E77C112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057400"/>
            <a:ext cx="4905375" cy="3811588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dirty="0"/>
              <a:t>About</a:t>
            </a:r>
          </a:p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A program that calls a function that accepts an integer as input and outputs whether that number is positive.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The commented out code refers to a failed overloaded function that is illegal syntax in C++ due to having an equivalent parameter list but different return types.</a:t>
            </a:r>
            <a:endParaRPr lang="en-US" sz="4400" dirty="0"/>
          </a:p>
        </p:txBody>
      </p:sp>
      <p:graphicFrame>
        <p:nvGraphicFramePr>
          <p:cNvPr id="8" name="Content Placeholder 11">
            <a:extLst>
              <a:ext uri="{FF2B5EF4-FFF2-40B4-BE49-F238E27FC236}">
                <a16:creationId xmlns:a16="http://schemas.microsoft.com/office/drawing/2014/main" id="{96442E80-7A5C-4993-9FA1-A3B44B3F121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905375" y="1005840"/>
          <a:ext cx="7286625" cy="484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033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6802592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2415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example.cpp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  <a:tr h="23478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&lt;string&gt;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std::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std::string;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 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bool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isPositive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number) {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en-US" sz="1600" b="0" i="0" u="none" strike="noStrike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 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// string </a:t>
                      </a:r>
                      <a:r>
                        <a:rPr lang="en-US" sz="1600" b="0" i="0" u="none" strike="noStrike" dirty="0" err="1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isPositive</a:t>
                      </a:r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(int number) {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//     return number &gt; 0 ? "yes" : "no";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// }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 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bool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first =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isPositive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0" i="0" u="none" strike="noStrike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42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    // string second = </a:t>
                      </a:r>
                      <a:r>
                        <a:rPr lang="en-US" sz="1600" b="0" i="0" u="none" strike="noStrike" dirty="0" err="1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isPositive</a:t>
                      </a:r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(42);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 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6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40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4338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FBAA9C-261C-4A85-82C1-A13E4F62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3932237" cy="1600200"/>
          </a:xfrm>
        </p:spPr>
        <p:txBody>
          <a:bodyPr>
            <a:normAutofit/>
          </a:bodyPr>
          <a:lstStyle/>
          <a:p>
            <a:r>
              <a:rPr lang="en-US" dirty="0"/>
              <a:t>Caveat to Function Overloading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98BDFB-8E89-4982-AB96-05E77C112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057400"/>
            <a:ext cx="4905375" cy="3811588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sz="2400" b="1" i="1" dirty="0"/>
              <a:t>Lines 5 to 7.</a:t>
            </a:r>
            <a:r>
              <a:rPr lang="en-US" sz="2400" dirty="0"/>
              <a:t> A simple function that accepts an integer as input, and outputs whether the integer is positive.</a:t>
            </a:r>
          </a:p>
          <a:p>
            <a:r>
              <a:rPr lang="en-US" sz="2400" b="1" i="1" dirty="0"/>
              <a:t>Lines 9 to 11.</a:t>
            </a:r>
            <a:r>
              <a:rPr lang="en-US" sz="2400" dirty="0"/>
              <a:t> A commented out attempt of an overloaded function that accepts an integer as input, and outputs a string that describes whether the integer is positive.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Since the parameter list is identical to the other function with the same identifier but with different return types, this syntax is not allowable.</a:t>
            </a:r>
            <a:endParaRPr lang="en-US" sz="6000" dirty="0"/>
          </a:p>
        </p:txBody>
      </p:sp>
      <p:graphicFrame>
        <p:nvGraphicFramePr>
          <p:cNvPr id="8" name="Content Placeholder 11">
            <a:extLst>
              <a:ext uri="{FF2B5EF4-FFF2-40B4-BE49-F238E27FC236}">
                <a16:creationId xmlns:a16="http://schemas.microsoft.com/office/drawing/2014/main" id="{96442E80-7A5C-4993-9FA1-A3B44B3F121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905375" y="1005840"/>
          <a:ext cx="7286625" cy="484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033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6802592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2415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example.cpp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  <a:tr h="23478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&lt;string&gt;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std::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std::string;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 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bool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isPositive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number) {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en-US" sz="1600" b="0" i="0" u="none" strike="noStrike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 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// string </a:t>
                      </a:r>
                      <a:r>
                        <a:rPr lang="en-US" sz="1600" b="0" i="0" u="none" strike="noStrike" dirty="0" err="1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isPositive</a:t>
                      </a:r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(int number) {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//     return number &gt; 0 ? "yes" : "no";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// }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 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bool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first =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isPositive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0" i="0" u="none" strike="noStrike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42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    // string second = </a:t>
                      </a:r>
                      <a:r>
                        <a:rPr lang="en-US" sz="1600" b="0" i="0" u="none" strike="noStrike" dirty="0" err="1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isPositive</a:t>
                      </a:r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(42);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 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6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40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6423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571BBF-ECBC-4B8C-97A5-6F2243C9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Parameters for Functions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6C3700-7856-4E6C-8136-D29C1A9D13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25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CFBFA4-B610-4877-9D13-034F710C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Parameters for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38942F-95D4-49CE-B64F-163FE36182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About</a:t>
            </a:r>
          </a:p>
          <a:p>
            <a:r>
              <a:rPr lang="en-US" dirty="0"/>
              <a:t>C++ supports syntax in functions where if certain arguments are not included in a function call, then those arguments are instead assigned default values in the function parameters called default </a:t>
            </a:r>
            <a:r>
              <a:rPr lang="en-US" b="1" i="1" dirty="0"/>
              <a:t>parameters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DA318-0E03-42E6-BC4C-2CEEA635A2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/>
              <a:t>Requirements</a:t>
            </a:r>
          </a:p>
          <a:p>
            <a:pPr fontAlgn="base"/>
            <a:r>
              <a:rPr lang="en-US" dirty="0"/>
              <a:t>The default parameters must be located at the end of the parameter list (i.e., </a:t>
            </a:r>
            <a:r>
              <a:rPr lang="en-US" i="1" dirty="0"/>
              <a:t>trailing parameters</a:t>
            </a:r>
            <a:r>
              <a:rPr lang="en-US" dirty="0"/>
              <a:t>).</a:t>
            </a:r>
          </a:p>
          <a:p>
            <a:pPr fontAlgn="base"/>
            <a:r>
              <a:rPr lang="en-US" dirty="0"/>
              <a:t>To make a parameter a default, it must be assigned a value in the parameter list.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554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571BBF-ECBC-4B8C-97A5-6F2243C9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 Example: Outputting Timestamp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6C3700-7856-4E6C-8136-D29C1A9D13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728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FBAA9C-261C-4A85-82C1-A13E4F62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3932237" cy="1600200"/>
          </a:xfrm>
        </p:spPr>
        <p:txBody>
          <a:bodyPr>
            <a:normAutofit/>
          </a:bodyPr>
          <a:lstStyle/>
          <a:p>
            <a:r>
              <a:rPr lang="en-US" dirty="0"/>
              <a:t>Function Overloading Example: Outputting Timestamp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98BDFB-8E89-4982-AB96-05E77C112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057400"/>
            <a:ext cx="4905375" cy="3811588"/>
          </a:xfrm>
        </p:spPr>
        <p:txBody>
          <a:bodyPr>
            <a:normAutofit/>
          </a:bodyPr>
          <a:lstStyle/>
          <a:p>
            <a:r>
              <a:rPr lang="en-US" sz="3200" b="1" dirty="0"/>
              <a:t>About</a:t>
            </a:r>
          </a:p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A program that twice calls a function that includes default parameters, which accepts time units as input, and outputs the equivalent timestamp to the console.</a:t>
            </a:r>
            <a:endParaRPr lang="en-US" sz="4400" dirty="0"/>
          </a:p>
        </p:txBody>
      </p:sp>
      <p:graphicFrame>
        <p:nvGraphicFramePr>
          <p:cNvPr id="8" name="Content Placeholder 11">
            <a:extLst>
              <a:ext uri="{FF2B5EF4-FFF2-40B4-BE49-F238E27FC236}">
                <a16:creationId xmlns:a16="http://schemas.microsoft.com/office/drawing/2014/main" id="{96442E80-7A5C-4993-9FA1-A3B44B3F121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905375" y="30480"/>
          <a:ext cx="7286625" cy="676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6896100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2415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example09.cpp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  <a:tr h="2347802">
                <a:tc>
                  <a:txBody>
                    <a:bodyPr/>
                    <a:lstStyle/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32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33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34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35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115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15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std::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outputTimestamp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year,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month,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day,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hour = </a:t>
                      </a:r>
                      <a:r>
                        <a:rPr lang="en-US" sz="115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minute = </a:t>
                      </a:r>
                      <a:r>
                        <a:rPr lang="en-US" sz="115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second = </a:t>
                      </a:r>
                      <a:r>
                        <a:rPr lang="en-US" sz="115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year &lt;&lt; </a:t>
                      </a:r>
                      <a:r>
                        <a:rPr lang="en-US" sz="115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"-"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(month &lt; </a:t>
                      </a:r>
                      <a:r>
                        <a:rPr lang="en-US" sz="115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{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5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'0'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 }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month &lt;&lt; </a:t>
                      </a:r>
                      <a:r>
                        <a:rPr lang="en-US" sz="115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"-"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(day &lt; </a:t>
                      </a:r>
                      <a:r>
                        <a:rPr lang="en-US" sz="115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{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5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'0'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 }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day &lt;&lt; </a:t>
                      </a:r>
                      <a:r>
                        <a:rPr lang="en-US" sz="115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 @ "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(hour &lt; </a:t>
                      </a:r>
                      <a:r>
                        <a:rPr lang="en-US" sz="115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{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5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'0'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 }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hour &lt;&lt; </a:t>
                      </a:r>
                      <a:r>
                        <a:rPr lang="en-US" sz="115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":"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(minute &lt; </a:t>
                      </a:r>
                      <a:r>
                        <a:rPr lang="en-US" sz="115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{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5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'0'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 }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minute &lt;&lt; </a:t>
                      </a:r>
                      <a:r>
                        <a:rPr lang="en-US" sz="115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":"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(second &lt; </a:t>
                      </a:r>
                      <a:r>
                        <a:rPr lang="en-US" sz="115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{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5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'0'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 }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second &lt;&lt;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y = </a:t>
                      </a:r>
                      <a:r>
                        <a:rPr lang="en-US" sz="115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 = </a:t>
                      </a:r>
                      <a:r>
                        <a:rPr lang="en-US" sz="115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d = </a:t>
                      </a:r>
                      <a:r>
                        <a:rPr lang="en-US" sz="115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5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 year, month, and day: "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&gt;&gt; y &gt;&gt; m &gt;&gt; d;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outputTimestamp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(y, m, d);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hr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15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15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sc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15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5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"Also enter hour, minute, and second: "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&gt;&gt;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hr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&gt;&gt;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&gt;&gt;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sc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outputTimestamp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(y, m, d,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hr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sc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5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40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3082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FBAA9C-261C-4A85-82C1-A13E4F62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3932237" cy="1600200"/>
          </a:xfrm>
        </p:spPr>
        <p:txBody>
          <a:bodyPr>
            <a:normAutofit/>
          </a:bodyPr>
          <a:lstStyle/>
          <a:p>
            <a:r>
              <a:rPr lang="en-US" dirty="0"/>
              <a:t>Function Overloading Example: Outputting Timestamp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98BDFB-8E89-4982-AB96-05E77C112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057400"/>
            <a:ext cx="4905375" cy="4800600"/>
          </a:xfrm>
        </p:spPr>
        <p:txBody>
          <a:bodyPr>
            <a:normAutofit fontScale="47500" lnSpcReduction="20000"/>
          </a:bodyPr>
          <a:lstStyle/>
          <a:p>
            <a:pPr fontAlgn="base">
              <a:spcBef>
                <a:spcPts val="0"/>
              </a:spcBef>
            </a:pPr>
            <a:r>
              <a:rPr lang="en-US" sz="4400" b="1" i="1" dirty="0">
                <a:solidFill>
                  <a:srgbClr val="000000"/>
                </a:solidFill>
                <a:latin typeface="Arial" panose="020B0604020202020204" pitchFamily="34" charset="0"/>
              </a:rPr>
              <a:t>Line 5.</a:t>
            </a:r>
            <a:r>
              <a:rPr lang="en-US" sz="4400" dirty="0">
                <a:solidFill>
                  <a:srgbClr val="000000"/>
                </a:solidFill>
                <a:latin typeface="Arial" panose="020B0604020202020204" pitchFamily="34" charset="0"/>
              </a:rPr>
              <a:t> For the 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outputTimestamp</a:t>
            </a:r>
            <a:r>
              <a:rPr lang="en-US" sz="4400" dirty="0">
                <a:solidFill>
                  <a:srgbClr val="000000"/>
                </a:solidFill>
                <a:latin typeface="Arial" panose="020B0604020202020204" pitchFamily="34" charset="0"/>
              </a:rPr>
              <a:t> function, the last three parameters are defined as default parameters since they are assigned values.</a:t>
            </a:r>
          </a:p>
          <a:p>
            <a:pPr fontAlgn="base">
              <a:spcBef>
                <a:spcPts val="0"/>
              </a:spcBef>
            </a:pPr>
            <a:endParaRPr lang="en-US" sz="4400" b="1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ts val="0"/>
              </a:spcBef>
            </a:pPr>
            <a:r>
              <a:rPr lang="en-US" sz="4400" b="1" i="1" dirty="0">
                <a:solidFill>
                  <a:srgbClr val="000000"/>
                </a:solidFill>
                <a:latin typeface="Arial" panose="020B0604020202020204" pitchFamily="34" charset="0"/>
              </a:rPr>
              <a:t>Lines 12 to 17.</a:t>
            </a:r>
            <a:r>
              <a:rPr lang="en-US" sz="4400" dirty="0">
                <a:solidFill>
                  <a:srgbClr val="000000"/>
                </a:solidFill>
                <a:latin typeface="Arial" panose="020B0604020202020204" pitchFamily="34" charset="0"/>
              </a:rPr>
              <a:t> The default parameters are used in the function here. If the function call did not provide their values, then they are assigned the default values in the parameter list instead.</a:t>
            </a:r>
          </a:p>
          <a:p>
            <a:r>
              <a:rPr lang="en-US" sz="4400" b="1" i="1" dirty="0">
                <a:solidFill>
                  <a:srgbClr val="000000"/>
                </a:solidFill>
                <a:latin typeface="Arial" panose="020B0604020202020204" pitchFamily="34" charset="0"/>
              </a:rPr>
              <a:t>Line 26.</a:t>
            </a:r>
            <a:r>
              <a:rPr lang="en-US" sz="4400" dirty="0">
                <a:solidFill>
                  <a:srgbClr val="000000"/>
                </a:solidFill>
                <a:latin typeface="Arial" panose="020B0604020202020204" pitchFamily="34" charset="0"/>
              </a:rPr>
              <a:t> An example of a function call that omits the last three arguments, so the function assigns their default values instead.</a:t>
            </a:r>
            <a:endParaRPr lang="en-US" sz="4400" dirty="0"/>
          </a:p>
        </p:txBody>
      </p:sp>
      <p:graphicFrame>
        <p:nvGraphicFramePr>
          <p:cNvPr id="9" name="Content Placeholder 11">
            <a:extLst>
              <a:ext uri="{FF2B5EF4-FFF2-40B4-BE49-F238E27FC236}">
                <a16:creationId xmlns:a16="http://schemas.microsoft.com/office/drawing/2014/main" id="{B2985E39-0407-439A-8046-45C3E17D562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905375" y="30480"/>
          <a:ext cx="7286625" cy="676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6896100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2415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example09.cpp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  <a:tr h="2347802">
                <a:tc>
                  <a:txBody>
                    <a:bodyPr/>
                    <a:lstStyle/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32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33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34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35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115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15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std::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outputTimestamp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year,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month,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day,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hour = </a:t>
                      </a:r>
                      <a:r>
                        <a:rPr lang="en-US" sz="115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minute = </a:t>
                      </a:r>
                      <a:r>
                        <a:rPr lang="en-US" sz="115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second = </a:t>
                      </a:r>
                      <a:r>
                        <a:rPr lang="en-US" sz="115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year &lt;&lt; </a:t>
                      </a:r>
                      <a:r>
                        <a:rPr lang="en-US" sz="115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"-"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(month &lt; </a:t>
                      </a:r>
                      <a:r>
                        <a:rPr lang="en-US" sz="115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{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5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'0'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 }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month &lt;&lt; </a:t>
                      </a:r>
                      <a:r>
                        <a:rPr lang="en-US" sz="115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"-"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(day &lt; </a:t>
                      </a:r>
                      <a:r>
                        <a:rPr lang="en-US" sz="115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{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5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'0'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 }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day &lt;&lt; </a:t>
                      </a:r>
                      <a:r>
                        <a:rPr lang="en-US" sz="115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 @ "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(hour &lt; </a:t>
                      </a:r>
                      <a:r>
                        <a:rPr lang="en-US" sz="115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{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5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'0'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 }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hour &lt;&lt; </a:t>
                      </a:r>
                      <a:r>
                        <a:rPr lang="en-US" sz="115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":"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(minute &lt; </a:t>
                      </a:r>
                      <a:r>
                        <a:rPr lang="en-US" sz="115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{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5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'0'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 }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minute &lt;&lt; </a:t>
                      </a:r>
                      <a:r>
                        <a:rPr lang="en-US" sz="115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":"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(second &lt; </a:t>
                      </a:r>
                      <a:r>
                        <a:rPr lang="en-US" sz="115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{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5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'0'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 }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second &lt;&lt;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y = </a:t>
                      </a:r>
                      <a:r>
                        <a:rPr lang="en-US" sz="115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 = </a:t>
                      </a:r>
                      <a:r>
                        <a:rPr lang="en-US" sz="115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d = </a:t>
                      </a:r>
                      <a:r>
                        <a:rPr lang="en-US" sz="115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5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 year, month, and day: "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&gt;&gt; y &gt;&gt; m &gt;&gt; d;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outputTimestamp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(y, m, d);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hr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15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15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sc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15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5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"Also enter hour, minute, and second: "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&gt;&gt;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hr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&gt;&gt;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&gt;&gt;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sc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outputTimestamp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(y, m, d,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hr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sc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5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40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22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691763-7333-4BD6-A46F-78BDC6AB1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2721F9-B64E-427E-8381-F80DD48A57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b="1" i="1" dirty="0"/>
              <a:t>parameter</a:t>
            </a:r>
            <a:r>
              <a:rPr lang="en-US" dirty="0"/>
              <a:t> - an input in the function definition; located inside the parentheses after the function name</a:t>
            </a:r>
          </a:p>
          <a:p>
            <a:pPr fontAlgn="base"/>
            <a:r>
              <a:rPr lang="en-US" b="1" i="1" dirty="0"/>
              <a:t>argument</a:t>
            </a:r>
            <a:r>
              <a:rPr lang="en-US" dirty="0"/>
              <a:t> - an input in the function call; located inside the parentheses after the function name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2A458-36EB-4F4E-B7D6-E0E6C14B4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0400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calc(int x, int y)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x * y – x;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int z = 3;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int w = calc(z, 2);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7BF0B1-8116-42CB-BC20-AD319C2F6749}"/>
              </a:ext>
            </a:extLst>
          </p:cNvPr>
          <p:cNvCxnSpPr>
            <a:cxnSpLocks/>
          </p:cNvCxnSpPr>
          <p:nvPr/>
        </p:nvCxnSpPr>
        <p:spPr>
          <a:xfrm flipV="1">
            <a:off x="6019800" y="2055019"/>
            <a:ext cx="2846614" cy="518772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473041-329E-4317-B1B5-D4215A17A109}"/>
              </a:ext>
            </a:extLst>
          </p:cNvPr>
          <p:cNvCxnSpPr>
            <a:cxnSpLocks/>
          </p:cNvCxnSpPr>
          <p:nvPr/>
        </p:nvCxnSpPr>
        <p:spPr>
          <a:xfrm>
            <a:off x="6096000" y="3543300"/>
            <a:ext cx="4991100" cy="1179966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2C5AC0-A5C7-458F-9E55-3CC467924178}"/>
              </a:ext>
            </a:extLst>
          </p:cNvPr>
          <p:cNvCxnSpPr>
            <a:cxnSpLocks/>
          </p:cNvCxnSpPr>
          <p:nvPr/>
        </p:nvCxnSpPr>
        <p:spPr>
          <a:xfrm flipV="1">
            <a:off x="6096000" y="2208440"/>
            <a:ext cx="4158343" cy="365351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5F5216-D63F-45CA-9593-EE77D13F1470}"/>
              </a:ext>
            </a:extLst>
          </p:cNvPr>
          <p:cNvCxnSpPr>
            <a:cxnSpLocks/>
          </p:cNvCxnSpPr>
          <p:nvPr/>
        </p:nvCxnSpPr>
        <p:spPr>
          <a:xfrm>
            <a:off x="6096000" y="3543300"/>
            <a:ext cx="4370614" cy="1179966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1375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FBAA9C-261C-4A85-82C1-A13E4F62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3932237" cy="1600200"/>
          </a:xfrm>
        </p:spPr>
        <p:txBody>
          <a:bodyPr>
            <a:normAutofit/>
          </a:bodyPr>
          <a:lstStyle/>
          <a:p>
            <a:r>
              <a:rPr lang="en-US" dirty="0"/>
              <a:t>Function Overloading Example: Outputting Timestamp</a:t>
            </a:r>
          </a:p>
        </p:txBody>
      </p:sp>
      <p:graphicFrame>
        <p:nvGraphicFramePr>
          <p:cNvPr id="9" name="Content Placeholder 1">
            <a:extLst>
              <a:ext uri="{FF2B5EF4-FFF2-40B4-BE49-F238E27FC236}">
                <a16:creationId xmlns:a16="http://schemas.microsoft.com/office/drawing/2014/main" id="{B443CBB6-E90A-4F42-96EA-A2DF92C6D68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0" y="2057400"/>
          <a:ext cx="4905375" cy="4792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5375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434514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4335606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:/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/c/code$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g++ -std=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c++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17 example9.cpp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:/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/c/code$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a.out</a:t>
                      </a:r>
                      <a:endParaRPr lang="en-US" sz="1600" b="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Enter year, month, and day: </a:t>
                      </a:r>
                      <a:r>
                        <a:rPr lang="en-US" sz="1600" b="1" i="1" u="none" strike="noStrik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1776 5 4↵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1776-05-04 @ 00:00:00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Also enter hour, minute, and second: </a:t>
                      </a:r>
                      <a:r>
                        <a:rPr lang="en-US" sz="1600" b="1" i="1" u="none" strike="noStrik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2 34 56↵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1776-05-04 @ 02:34:56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:/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/c/code$ </a:t>
                      </a:r>
                      <a:endParaRPr lang="en-US" sz="16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  <p:graphicFrame>
        <p:nvGraphicFramePr>
          <p:cNvPr id="7" name="Content Placeholder 11">
            <a:extLst>
              <a:ext uri="{FF2B5EF4-FFF2-40B4-BE49-F238E27FC236}">
                <a16:creationId xmlns:a16="http://schemas.microsoft.com/office/drawing/2014/main" id="{0932250A-707F-484A-98E8-7EECF8B7FCA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905375" y="30480"/>
          <a:ext cx="7286625" cy="676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6896100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2415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example09.cpp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  <a:tr h="2347802">
                <a:tc>
                  <a:txBody>
                    <a:bodyPr/>
                    <a:lstStyle/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32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33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34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35</a:t>
                      </a:r>
                    </a:p>
                    <a:p>
                      <a:pPr algn="ctr"/>
                      <a:r>
                        <a:rPr lang="en-US" sz="1150" dirty="0">
                          <a:latin typeface="Consolas" panose="020B0609020204030204" pitchFamily="49" charset="0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115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15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std::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outputTimestamp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year,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month,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day,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hour = </a:t>
                      </a:r>
                      <a:r>
                        <a:rPr lang="en-US" sz="115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minute = </a:t>
                      </a:r>
                      <a:r>
                        <a:rPr lang="en-US" sz="115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second = </a:t>
                      </a:r>
                      <a:r>
                        <a:rPr lang="en-US" sz="115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year &lt;&lt; </a:t>
                      </a:r>
                      <a:r>
                        <a:rPr lang="en-US" sz="115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"-"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(month &lt; </a:t>
                      </a:r>
                      <a:r>
                        <a:rPr lang="en-US" sz="115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{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5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'0'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 }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month &lt;&lt; </a:t>
                      </a:r>
                      <a:r>
                        <a:rPr lang="en-US" sz="115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"-"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(day &lt; </a:t>
                      </a:r>
                      <a:r>
                        <a:rPr lang="en-US" sz="115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{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5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'0'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 }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day &lt;&lt; </a:t>
                      </a:r>
                      <a:r>
                        <a:rPr lang="en-US" sz="115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 @ "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(hour &lt; </a:t>
                      </a:r>
                      <a:r>
                        <a:rPr lang="en-US" sz="115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{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5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'0'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 }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hour &lt;&lt; </a:t>
                      </a:r>
                      <a:r>
                        <a:rPr lang="en-US" sz="115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":"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(minute &lt; </a:t>
                      </a:r>
                      <a:r>
                        <a:rPr lang="en-US" sz="115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{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5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'0'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 }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minute &lt;&lt; </a:t>
                      </a:r>
                      <a:r>
                        <a:rPr lang="en-US" sz="115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":"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(second &lt; </a:t>
                      </a:r>
                      <a:r>
                        <a:rPr lang="en-US" sz="115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{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5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'0'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 }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second &lt;&lt;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y = </a:t>
                      </a:r>
                      <a:r>
                        <a:rPr lang="en-US" sz="115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 = </a:t>
                      </a:r>
                      <a:r>
                        <a:rPr lang="en-US" sz="115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d = </a:t>
                      </a:r>
                      <a:r>
                        <a:rPr lang="en-US" sz="115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5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 year, month, and day: "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&gt;&gt; y &gt;&gt; m &gt;&gt; d;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outputTimestamp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(y, m, d);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hr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15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15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sc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15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5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"Also enter hour, minute, and second: "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&gt;&gt;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hr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&gt;&gt;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&gt;&gt;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sc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outputTimestamp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(y, m, d,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hr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15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sc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5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5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5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40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3681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571BBF-ECBC-4B8C-97A5-6F2243C9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 to Default Parameters in Functions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6C3700-7856-4E6C-8136-D29C1A9D13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79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CFBFA4-B610-4877-9D13-034F710C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 to Default Parameters in 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23A81C9-E2A8-4449-8AB9-5C711EB983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About</a:t>
            </a:r>
          </a:p>
          <a:p>
            <a:r>
              <a:rPr lang="en-US" dirty="0"/>
              <a:t>It is possible for a function to be both overloaded and use default parameters.</a:t>
            </a:r>
          </a:p>
          <a:p>
            <a:r>
              <a:rPr lang="en-US" dirty="0"/>
              <a:t>As long as the function does not introduce ambiguity when being overloaded.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72918F8-9422-408B-9929-B5CE4CE04D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Exception</a:t>
            </a:r>
          </a:p>
          <a:p>
            <a:r>
              <a:rPr lang="en-US" b="1" dirty="0"/>
              <a:t>IF:</a:t>
            </a:r>
            <a:r>
              <a:rPr lang="en-US" dirty="0"/>
              <a:t> an overloaded function uses default parameters where its parameter list is identical to another overloaded function.</a:t>
            </a:r>
          </a:p>
          <a:p>
            <a:r>
              <a:rPr lang="en-US" b="1" dirty="0"/>
              <a:t>THEN:</a:t>
            </a:r>
            <a:r>
              <a:rPr lang="en-US" dirty="0"/>
              <a:t> it will not be allowed due to being ambiguous to the C++ compiler. </a:t>
            </a:r>
          </a:p>
        </p:txBody>
      </p:sp>
    </p:spTree>
    <p:extLst>
      <p:ext uri="{BB962C8B-B14F-4D97-AF65-F5344CB8AC3E}">
        <p14:creationId xmlns:p14="http://schemas.microsoft.com/office/powerpoint/2010/main" val="28216466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FBAA9C-261C-4A85-82C1-A13E4F62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3932237" cy="1600200"/>
          </a:xfrm>
        </p:spPr>
        <p:txBody>
          <a:bodyPr>
            <a:normAutofit/>
          </a:bodyPr>
          <a:lstStyle/>
          <a:p>
            <a:r>
              <a:rPr lang="en-US" dirty="0"/>
              <a:t>Caveat to Default Parameters in Functions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98BDFB-8E89-4982-AB96-05E77C112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057400"/>
            <a:ext cx="4905375" cy="3811588"/>
          </a:xfrm>
        </p:spPr>
        <p:txBody>
          <a:bodyPr>
            <a:normAutofit lnSpcReduction="10000"/>
          </a:bodyPr>
          <a:lstStyle/>
          <a:p>
            <a:r>
              <a:rPr lang="en-US" sz="3200" b="1" dirty="0"/>
              <a:t>About</a:t>
            </a:r>
          </a:p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A program that contains two overloaded functions and a commented out third overloaded function with a parameter value that is not allowed due to ambiguity with the previous three-parameter overloaded function.</a:t>
            </a:r>
            <a:endParaRPr lang="en-US" sz="4400" dirty="0"/>
          </a:p>
        </p:txBody>
      </p:sp>
      <p:graphicFrame>
        <p:nvGraphicFramePr>
          <p:cNvPr id="8" name="Content Placeholder 11">
            <a:extLst>
              <a:ext uri="{FF2B5EF4-FFF2-40B4-BE49-F238E27FC236}">
                <a16:creationId xmlns:a16="http://schemas.microsoft.com/office/drawing/2014/main" id="{96442E80-7A5C-4993-9FA1-A3B44B3F121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905375" y="640080"/>
          <a:ext cx="7286625" cy="557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033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6802592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2415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example.cpp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  <a:tr h="23478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&lt;string&gt;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std::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std::string;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 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snakeDistance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x, </a:t>
                      </a: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y) {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x + y &lt;&lt;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 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snakeDistance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x, </a:t>
                      </a: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y, </a:t>
                      </a: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z) {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snakeDistance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(x, y) + z &lt;&lt;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 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// int </a:t>
                      </a:r>
                      <a:r>
                        <a:rPr lang="en-US" sz="1600" b="0" i="0" u="none" strike="noStrike" dirty="0" err="1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snakeDistance</a:t>
                      </a:r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(int x, int y, int z = 0) {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//     </a:t>
                      </a:r>
                      <a:r>
                        <a:rPr lang="en-US" sz="1600" b="0" i="0" u="none" strike="noStrike" dirty="0" err="1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 &lt;&lt; x + y + z &lt;&lt; </a:t>
                      </a:r>
                      <a:r>
                        <a:rPr lang="en-US" sz="1600" b="0" i="0" u="none" strike="noStrike" dirty="0" err="1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// }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 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snakeDistance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0" i="0" u="none" strike="noStrike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i="0" u="none" strike="noStrike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snakeDistance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0" i="0" u="none" strike="noStrike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i="0" u="none" strike="noStrike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i="0" u="none" strike="noStrike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6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40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7138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571BBF-ECBC-4B8C-97A5-6F2243C9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Prototypes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6C3700-7856-4E6C-8136-D29C1A9D13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238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48BC77-2D65-49CC-9A96-3F68AA7F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Prototypes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D385FA-20DC-4207-940C-319B36A6AC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About</a:t>
            </a:r>
          </a:p>
          <a:p>
            <a:r>
              <a:rPr lang="en-US" dirty="0"/>
              <a:t>A </a:t>
            </a:r>
            <a:r>
              <a:rPr lang="en-US" b="1" i="1" dirty="0"/>
              <a:t>function prototype</a:t>
            </a:r>
            <a:r>
              <a:rPr lang="en-US" dirty="0"/>
              <a:t> is a function that is declared as normal but without the function definition.</a:t>
            </a:r>
          </a:p>
          <a:p>
            <a:pPr lvl="1"/>
            <a:r>
              <a:rPr lang="en-US" dirty="0"/>
              <a:t>Also called </a:t>
            </a:r>
            <a:r>
              <a:rPr lang="en-US" b="1" i="1" dirty="0"/>
              <a:t>function signature</a:t>
            </a:r>
            <a:r>
              <a:rPr lang="en-US" dirty="0"/>
              <a:t> or </a:t>
            </a:r>
            <a:r>
              <a:rPr lang="en-US" b="1" i="1" dirty="0"/>
              <a:t>function declaration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That is, it is the function that omits the curly braces and everything within them.</a:t>
            </a:r>
          </a:p>
          <a:p>
            <a:pPr fontAlgn="base"/>
            <a:r>
              <a:rPr lang="en-US" dirty="0"/>
              <a:t>The components of a function prototype in C++ are: the return type, the function identifier, and the parameter list.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9DF0C7-70EC-45EE-A136-02882E9499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Requirements</a:t>
            </a:r>
          </a:p>
          <a:p>
            <a:pPr fontAlgn="base"/>
            <a:r>
              <a:rPr lang="en-US" dirty="0"/>
              <a:t>The parameter list must include the data type of each parameter, but the parameter identifier is optional.</a:t>
            </a:r>
          </a:p>
          <a:p>
            <a:pPr fontAlgn="base"/>
            <a:r>
              <a:rPr lang="en-US" dirty="0"/>
              <a:t>However, it is good practice to also include the parameter identifier in the function prototype for easier documentation.</a:t>
            </a:r>
          </a:p>
          <a:p>
            <a:pPr marL="0" indent="0">
              <a:buNone/>
            </a:pPr>
            <a:r>
              <a:rPr lang="en-US" b="1" dirty="0"/>
              <a:t>Example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</a:rPr>
              <a:t>int calc(int x, int y);</a:t>
            </a:r>
          </a:p>
        </p:txBody>
      </p:sp>
    </p:spTree>
    <p:extLst>
      <p:ext uri="{BB962C8B-B14F-4D97-AF65-F5344CB8AC3E}">
        <p14:creationId xmlns:p14="http://schemas.microsoft.com/office/powerpoint/2010/main" val="42556667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48BC77-2D65-49CC-9A96-3F68AA7F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Prototypes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D385FA-20DC-4207-940C-319B36A6AC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Importance</a:t>
            </a:r>
          </a:p>
          <a:p>
            <a:r>
              <a:rPr lang="en-US" dirty="0"/>
              <a:t>Function prototypes are sometimes required in C++ due to the technical nature of how C++ works.</a:t>
            </a:r>
          </a:p>
          <a:p>
            <a:pPr fontAlgn="base"/>
            <a:r>
              <a:rPr lang="en-US" dirty="0"/>
              <a:t>If a function calls another function that is declared later in the code, this will cause an error in the program. </a:t>
            </a:r>
          </a:p>
          <a:p>
            <a:pPr lvl="1" fontAlgn="base"/>
            <a:r>
              <a:rPr lang="en-US" b="1" dirty="0"/>
              <a:t>Reason: </a:t>
            </a:r>
            <a:r>
              <a:rPr lang="en-US" dirty="0"/>
              <a:t>The C++ compiler does not yet know that the other function exists yet.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9DF0C7-70EC-45EE-A136-02882E9499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b="1" dirty="0"/>
              <a:t>Details</a:t>
            </a:r>
          </a:p>
          <a:p>
            <a:pPr fontAlgn="base"/>
            <a:r>
              <a:rPr lang="en-US" dirty="0"/>
              <a:t>With a function prototype of the later function used before the earlier function, the C++ compiler will explicitly know that the other function does exist.</a:t>
            </a:r>
          </a:p>
          <a:p>
            <a:pPr fontAlgn="base"/>
            <a:r>
              <a:rPr lang="en-US" dirty="0"/>
              <a:t>Instead, it will call the other function once the other function's definition is encountered later in the code.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443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84A46F-7627-4ACA-AAE7-91BE06C7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Prototype Example: Cubing Number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9C7074-3FDA-4B4A-BEFE-927F96A29A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706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FBAA9C-261C-4A85-82C1-A13E4F62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3932237" cy="1600200"/>
          </a:xfrm>
        </p:spPr>
        <p:txBody>
          <a:bodyPr>
            <a:normAutofit/>
          </a:bodyPr>
          <a:lstStyle/>
          <a:p>
            <a:r>
              <a:rPr lang="en-US" dirty="0"/>
              <a:t>Function Prototype Example: Cubing Number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98BDFB-8E89-4982-AB96-05E77C112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057400"/>
            <a:ext cx="4905375" cy="3811588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/>
              <a:t>About</a:t>
            </a:r>
          </a:p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A program that outputs the cubed value of an integer input.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Note that the cubed function's definition comes after its function call in the main function, which requires a function prototype before the main function.</a:t>
            </a:r>
            <a:endParaRPr lang="en-US" sz="4400" dirty="0"/>
          </a:p>
        </p:txBody>
      </p:sp>
      <p:graphicFrame>
        <p:nvGraphicFramePr>
          <p:cNvPr id="8" name="Content Placeholder 11">
            <a:extLst>
              <a:ext uri="{FF2B5EF4-FFF2-40B4-BE49-F238E27FC236}">
                <a16:creationId xmlns:a16="http://schemas.microsoft.com/office/drawing/2014/main" id="{96442E80-7A5C-4993-9FA1-A3B44B3F121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905375" y="594360"/>
          <a:ext cx="7286625" cy="566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033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6802592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2415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example10.cpp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  <a:tr h="23478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std::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cubed(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number);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= 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 an integer: "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&gt;&gt; number;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result = cubed(number);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number &lt;&lt; 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"^3 = "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result &lt;&lt;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cubed(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number) {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* number * number;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40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3896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FBAA9C-261C-4A85-82C1-A13E4F62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3932237" cy="1600200"/>
          </a:xfrm>
        </p:spPr>
        <p:txBody>
          <a:bodyPr>
            <a:normAutofit/>
          </a:bodyPr>
          <a:lstStyle/>
          <a:p>
            <a:r>
              <a:rPr lang="en-US" dirty="0"/>
              <a:t>Function Prototype Example: Cubing Number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98BDFB-8E89-4982-AB96-05E77C112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057400"/>
            <a:ext cx="4905375" cy="3811588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sz="3200" b="1" i="1" dirty="0"/>
              <a:t>Line 4.</a:t>
            </a:r>
            <a:r>
              <a:rPr lang="en-US" sz="3200" dirty="0"/>
              <a:t> The function prototype for the cubed function is declared here.</a:t>
            </a:r>
          </a:p>
          <a:p>
            <a:pPr fontAlgn="base"/>
            <a:r>
              <a:rPr lang="en-US" sz="3200" b="1" i="1" dirty="0"/>
              <a:t>Line 11.</a:t>
            </a:r>
            <a:r>
              <a:rPr lang="en-US" sz="3200" dirty="0"/>
              <a:t> The cubed function is called in the main function here.</a:t>
            </a:r>
          </a:p>
          <a:p>
            <a:r>
              <a:rPr lang="en-US" sz="3200" b="1" i="1" dirty="0"/>
              <a:t>Lines 17 to 19.</a:t>
            </a:r>
            <a:r>
              <a:rPr lang="en-US" sz="3200" dirty="0"/>
              <a:t> The cubed function is finally defined here.</a:t>
            </a:r>
            <a:endParaRPr lang="en-US" sz="7200" dirty="0"/>
          </a:p>
        </p:txBody>
      </p:sp>
      <p:graphicFrame>
        <p:nvGraphicFramePr>
          <p:cNvPr id="10" name="Content Placeholder 11">
            <a:extLst>
              <a:ext uri="{FF2B5EF4-FFF2-40B4-BE49-F238E27FC236}">
                <a16:creationId xmlns:a16="http://schemas.microsoft.com/office/drawing/2014/main" id="{BFF38743-B10A-45C3-B73A-7D226EB0577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905375" y="594360"/>
          <a:ext cx="7286625" cy="566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033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6802592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2415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example10.cpp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  <a:tr h="23478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std::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cubed(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number);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= 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 an integer: "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&gt;&gt; number;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result = cubed(number);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number &lt;&lt; 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"^3 = "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result &lt;&lt;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cubed(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number) {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* number * number;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40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07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B51596-3D73-455A-BDFA-F92C1EDF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Example: Simple Console Output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CA0026-08AF-409A-A1DC-8CBF20D2A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744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FBAA9C-261C-4A85-82C1-A13E4F62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3932237" cy="1600200"/>
          </a:xfrm>
        </p:spPr>
        <p:txBody>
          <a:bodyPr>
            <a:normAutofit/>
          </a:bodyPr>
          <a:lstStyle/>
          <a:p>
            <a:r>
              <a:rPr lang="en-US" dirty="0"/>
              <a:t>Function Prototype Example: Cubing Number</a:t>
            </a:r>
          </a:p>
        </p:txBody>
      </p:sp>
      <p:graphicFrame>
        <p:nvGraphicFramePr>
          <p:cNvPr id="9" name="Content Placeholder 1">
            <a:extLst>
              <a:ext uri="{FF2B5EF4-FFF2-40B4-BE49-F238E27FC236}">
                <a16:creationId xmlns:a16="http://schemas.microsoft.com/office/drawing/2014/main" id="{98E2D4CB-8997-43D8-BFFF-3C1B7E8D99B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0" y="2057400"/>
          <a:ext cx="4905375" cy="36667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5375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371846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3209554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:/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/c/code$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g++ -std=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c++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17 example10.cpp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:/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/c/code$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a.out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Enter an integer: </a:t>
                      </a:r>
                      <a:r>
                        <a:rPr lang="de-DE" sz="1600" b="1" i="1" u="none" strike="noStrike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3^3 = 27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:/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/c/code$ </a:t>
                      </a:r>
                      <a:endParaRPr lang="en-US" sz="1600" b="0" dirty="0">
                        <a:effectLst/>
                      </a:endParaRPr>
                    </a:p>
                    <a:p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endParaRPr lang="en-US" sz="16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  <p:graphicFrame>
        <p:nvGraphicFramePr>
          <p:cNvPr id="7" name="Content Placeholder 11">
            <a:extLst>
              <a:ext uri="{FF2B5EF4-FFF2-40B4-BE49-F238E27FC236}">
                <a16:creationId xmlns:a16="http://schemas.microsoft.com/office/drawing/2014/main" id="{0D1D5E56-644B-47DD-8AEA-4F8C41B02FD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905375" y="594360"/>
          <a:ext cx="7286625" cy="566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033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6802592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2415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example10.cpp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  <a:tr h="23478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std::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cubed(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number);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= 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 an integer: "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&gt;&gt; number;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result = cubed(number);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number &lt;&lt; 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"^3 = "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result &lt;&lt;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cubed(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number) {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* number * number;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40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4475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FBAA9C-261C-4A85-82C1-A13E4F62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3932237" cy="1600200"/>
          </a:xfrm>
        </p:spPr>
        <p:txBody>
          <a:bodyPr>
            <a:normAutofit/>
          </a:bodyPr>
          <a:lstStyle/>
          <a:p>
            <a:r>
              <a:rPr lang="en-US" dirty="0"/>
              <a:t>Function Prototype Example: Cubing Number</a:t>
            </a:r>
          </a:p>
        </p:txBody>
      </p:sp>
      <p:graphicFrame>
        <p:nvGraphicFramePr>
          <p:cNvPr id="9" name="Content Placeholder 1">
            <a:extLst>
              <a:ext uri="{FF2B5EF4-FFF2-40B4-BE49-F238E27FC236}">
                <a16:creationId xmlns:a16="http://schemas.microsoft.com/office/drawing/2014/main" id="{98E2D4CB-8997-43D8-BFFF-3C1B7E8D99B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0" y="2057400"/>
          <a:ext cx="4905375" cy="36667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5375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371846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3209554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:/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/c/code$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g++ -std=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c++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17 example10.cpp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:/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/c/code$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a.out</a:t>
                      </a:r>
                      <a:endParaRPr lang="en-US" sz="1600" b="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Enter an integer: </a:t>
                      </a:r>
                      <a:r>
                        <a:rPr lang="de-DE" sz="1600" b="1" i="1" u="none" strike="noStrik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1600" b="1" i="1" u="none" strike="noStrik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↵</a:t>
                      </a:r>
                      <a:endParaRPr lang="de-DE" sz="1600" b="1" i="1" u="none" strike="noStrike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3^3 = 27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:/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/c/code$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a.out</a:t>
                      </a:r>
                      <a:endParaRPr lang="en-US" sz="1600" b="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Enter an integer: </a:t>
                      </a:r>
                      <a:r>
                        <a:rPr lang="de-DE" sz="1600" b="1" i="1" u="none" strike="noStrik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  <a:r>
                        <a:rPr lang="en-US" sz="1600" b="1" i="1" u="none" strike="noStrik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↵</a:t>
                      </a:r>
                      <a:endParaRPr lang="de-DE" sz="1600" b="1" i="1" u="none" strike="noStrike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22^3 = 10648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:/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/c/code$ </a:t>
                      </a:r>
                      <a:endParaRPr lang="en-US" sz="1600" b="0" dirty="0">
                        <a:effectLst/>
                      </a:endParaRPr>
                    </a:p>
                    <a:p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endParaRPr lang="en-US" sz="16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  <p:graphicFrame>
        <p:nvGraphicFramePr>
          <p:cNvPr id="7" name="Content Placeholder 11">
            <a:extLst>
              <a:ext uri="{FF2B5EF4-FFF2-40B4-BE49-F238E27FC236}">
                <a16:creationId xmlns:a16="http://schemas.microsoft.com/office/drawing/2014/main" id="{0D1D5E56-644B-47DD-8AEA-4F8C41B02FD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905375" y="594360"/>
          <a:ext cx="7286625" cy="566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033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6802592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2415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example10.cpp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  <a:tr h="23478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std::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cubed(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number);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= 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 an integer: "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&gt;&gt; number;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result = cubed(number);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number &lt;&lt; 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"^3 = "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result &lt;&lt;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cubed(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number) {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* number * number;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40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3305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84A46F-7627-4ACA-AAE7-91BE06C7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Prototype Example: Checking Positive and Negative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9C7074-3FDA-4B4A-BEFE-927F96A29A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267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FBAA9C-261C-4A85-82C1-A13E4F62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3932237" cy="1600200"/>
          </a:xfrm>
        </p:spPr>
        <p:txBody>
          <a:bodyPr>
            <a:normAutofit/>
          </a:bodyPr>
          <a:lstStyle/>
          <a:p>
            <a:r>
              <a:rPr lang="en-US" dirty="0"/>
              <a:t>Function Prototype Example: Checking Positive and Negative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98BDFB-8E89-4982-AB96-05E77C112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057400"/>
            <a:ext cx="4905375" cy="3811588"/>
          </a:xfrm>
        </p:spPr>
        <p:txBody>
          <a:bodyPr>
            <a:normAutofit/>
          </a:bodyPr>
          <a:lstStyle/>
          <a:p>
            <a:r>
              <a:rPr lang="en-US" sz="3200" b="1" dirty="0"/>
              <a:t>About</a:t>
            </a:r>
          </a:p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A program that checks for whether a number is positive or negative.</a:t>
            </a:r>
            <a:endParaRPr lang="en-US" sz="4400" dirty="0"/>
          </a:p>
        </p:txBody>
      </p:sp>
      <p:graphicFrame>
        <p:nvGraphicFramePr>
          <p:cNvPr id="8" name="Content Placeholder 11">
            <a:extLst>
              <a:ext uri="{FF2B5EF4-FFF2-40B4-BE49-F238E27FC236}">
                <a16:creationId xmlns:a16="http://schemas.microsoft.com/office/drawing/2014/main" id="{96442E80-7A5C-4993-9FA1-A3B44B3F121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905375" y="80010"/>
          <a:ext cx="7286625" cy="6659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175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6902450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2415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example11.cpp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  <a:tr h="234780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32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33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34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35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36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11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std::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checkIfOdd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number);</a:t>
                      </a:r>
                    </a:p>
                    <a:p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checkIfEven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number);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= </a:t>
                      </a:r>
                      <a:r>
                        <a:rPr lang="en-US" sz="11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 an integer: "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&gt;&gt; number;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"--- calling </a:t>
                      </a:r>
                      <a:r>
                        <a:rPr lang="en-US" sz="11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checkIfOdd</a:t>
                      </a:r>
                      <a:r>
                        <a:rPr lang="en-US" sz="11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(int) ---"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checkIfOdd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(number);</a:t>
                      </a:r>
                      <a:b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"--- calling </a:t>
                      </a:r>
                      <a:r>
                        <a:rPr lang="en-US" sz="11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checkIfEven</a:t>
                      </a:r>
                      <a:r>
                        <a:rPr lang="en-US" sz="11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(int) ---"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checkIfEven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(number);</a:t>
                      </a:r>
                      <a:b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checkIfOdd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number) {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(number % </a:t>
                      </a:r>
                      <a:r>
                        <a:rPr lang="en-US" sz="11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== </a:t>
                      </a:r>
                      <a:r>
                        <a:rPr lang="en-US" sz="11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"This number is not odd: "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number &lt;&lt;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checkIfEven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(number);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"This number is odd: "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number &lt;&lt;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checkIfEven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number) {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(number % </a:t>
                      </a:r>
                      <a:r>
                        <a:rPr lang="en-US" sz="11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!= </a:t>
                      </a:r>
                      <a:r>
                        <a:rPr lang="en-US" sz="11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"This number is not even: "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number &lt;&lt;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checkIfOdd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(number);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"This number is even: "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number &lt;&lt;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40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2639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FBAA9C-261C-4A85-82C1-A13E4F62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3932237" cy="1600200"/>
          </a:xfrm>
        </p:spPr>
        <p:txBody>
          <a:bodyPr>
            <a:normAutofit/>
          </a:bodyPr>
          <a:lstStyle/>
          <a:p>
            <a:r>
              <a:rPr lang="en-US" dirty="0"/>
              <a:t>Function Prototype Example: Checking Positive and Negative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98BDFB-8E89-4982-AB96-05E77C112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057400"/>
            <a:ext cx="4905375" cy="3811588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2800" b="1" i="1" dirty="0"/>
              <a:t>Lines 4 to 5.</a:t>
            </a:r>
            <a:r>
              <a:rPr lang="en-US" sz="2800" dirty="0"/>
              <a:t> The function prototypes for the functions that are used in the main function and defined after the main function.</a:t>
            </a:r>
          </a:p>
          <a:p>
            <a:pPr fontAlgn="base"/>
            <a:r>
              <a:rPr lang="en-US" sz="2800" b="1" i="1" dirty="0"/>
              <a:t>Lines 7 to 17.</a:t>
            </a:r>
            <a:r>
              <a:rPr lang="en-US" sz="2800" dirty="0"/>
              <a:t> The main function that makes a function call for each of the functions with function prototypes.</a:t>
            </a:r>
          </a:p>
        </p:txBody>
      </p:sp>
      <p:graphicFrame>
        <p:nvGraphicFramePr>
          <p:cNvPr id="9" name="Content Placeholder 11">
            <a:extLst>
              <a:ext uri="{FF2B5EF4-FFF2-40B4-BE49-F238E27FC236}">
                <a16:creationId xmlns:a16="http://schemas.microsoft.com/office/drawing/2014/main" id="{7F5B8EE8-3830-48DD-8D91-654EDAABAB7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905375" y="80010"/>
          <a:ext cx="7286625" cy="6659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175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6902450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2415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example11.cpp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  <a:tr h="234780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32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33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34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35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36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11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std::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checkIfOdd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number);</a:t>
                      </a:r>
                    </a:p>
                    <a:p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checkIfEven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number);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= </a:t>
                      </a:r>
                      <a:r>
                        <a:rPr lang="en-US" sz="11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 an integer: "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&gt;&gt; number;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"--- calling </a:t>
                      </a:r>
                      <a:r>
                        <a:rPr lang="en-US" sz="11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checkIfOdd</a:t>
                      </a:r>
                      <a:r>
                        <a:rPr lang="en-US" sz="11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(int) ---"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checkIfOdd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(number);</a:t>
                      </a:r>
                      <a:b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"--- calling </a:t>
                      </a:r>
                      <a:r>
                        <a:rPr lang="en-US" sz="11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checkIfEven</a:t>
                      </a:r>
                      <a:r>
                        <a:rPr lang="en-US" sz="11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(int) ---"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checkIfEven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(number);</a:t>
                      </a:r>
                      <a:b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checkIfOdd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number) {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(number % </a:t>
                      </a:r>
                      <a:r>
                        <a:rPr lang="en-US" sz="11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== </a:t>
                      </a:r>
                      <a:r>
                        <a:rPr lang="en-US" sz="11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"This number is not odd: "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number &lt;&lt;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checkIfEven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(number);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"This number is odd: "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number &lt;&lt;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checkIfEven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number) {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(number % </a:t>
                      </a:r>
                      <a:r>
                        <a:rPr lang="en-US" sz="11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!= </a:t>
                      </a:r>
                      <a:r>
                        <a:rPr lang="en-US" sz="11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"This number is not even: "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number &lt;&lt;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checkIfOdd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(number);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"This number is even: "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number &lt;&lt;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40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7031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FBAA9C-261C-4A85-82C1-A13E4F62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3932237" cy="1600200"/>
          </a:xfrm>
        </p:spPr>
        <p:txBody>
          <a:bodyPr>
            <a:normAutofit/>
          </a:bodyPr>
          <a:lstStyle/>
          <a:p>
            <a:r>
              <a:rPr lang="en-US" dirty="0"/>
              <a:t>Function Prototype Example: Checking Positive and Negative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98BDFB-8E89-4982-AB96-05E77C112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057400"/>
            <a:ext cx="4905375" cy="3811588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2400" b="1" i="1" dirty="0"/>
              <a:t>Lines 19 to 27.</a:t>
            </a:r>
            <a:r>
              <a:rPr lang="en-US" sz="2400" dirty="0"/>
              <a:t> The first function's definition after the main program that also uses the second function after the main program.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Does not cause an issue since the second function's prototype is declared before the first function.</a:t>
            </a:r>
          </a:p>
          <a:p>
            <a:r>
              <a:rPr lang="en-US" sz="2400" b="1" i="1" dirty="0"/>
              <a:t>Lines 29 to 37.</a:t>
            </a:r>
            <a:r>
              <a:rPr lang="en-US" sz="2400" dirty="0"/>
              <a:t> The second function's definition after the main function.</a:t>
            </a:r>
            <a:endParaRPr lang="en-US" sz="6000" dirty="0"/>
          </a:p>
        </p:txBody>
      </p:sp>
      <p:graphicFrame>
        <p:nvGraphicFramePr>
          <p:cNvPr id="9" name="Content Placeholder 11">
            <a:extLst>
              <a:ext uri="{FF2B5EF4-FFF2-40B4-BE49-F238E27FC236}">
                <a16:creationId xmlns:a16="http://schemas.microsoft.com/office/drawing/2014/main" id="{F1C1088F-8F44-4FA8-AAC8-8CA12D446BA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905375" y="80010"/>
          <a:ext cx="7286625" cy="6659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175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6902450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2415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example11.cpp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  <a:tr h="234780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32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33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34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35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36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11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std::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checkIfOdd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number);</a:t>
                      </a:r>
                    </a:p>
                    <a:p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checkIfEven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number);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= </a:t>
                      </a:r>
                      <a:r>
                        <a:rPr lang="en-US" sz="11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 an integer: "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&gt;&gt; number;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"--- calling </a:t>
                      </a:r>
                      <a:r>
                        <a:rPr lang="en-US" sz="11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checkIfOdd</a:t>
                      </a:r>
                      <a:r>
                        <a:rPr lang="en-US" sz="11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(int) ---"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checkIfOdd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(number);</a:t>
                      </a:r>
                      <a:b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"--- calling </a:t>
                      </a:r>
                      <a:r>
                        <a:rPr lang="en-US" sz="11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checkIfEven</a:t>
                      </a:r>
                      <a:r>
                        <a:rPr lang="en-US" sz="11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(int) ---"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checkIfEven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(number);</a:t>
                      </a:r>
                      <a:b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checkIfOdd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number) {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(number % </a:t>
                      </a:r>
                      <a:r>
                        <a:rPr lang="en-US" sz="11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== </a:t>
                      </a:r>
                      <a:r>
                        <a:rPr lang="en-US" sz="11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"This number is not odd: "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number &lt;&lt;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checkIfEven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(number);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"This number is odd: "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number &lt;&lt;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checkIfEven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number) {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(number % </a:t>
                      </a:r>
                      <a:r>
                        <a:rPr lang="en-US" sz="11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!= </a:t>
                      </a:r>
                      <a:r>
                        <a:rPr lang="en-US" sz="11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"This number is not even: "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number &lt;&lt;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checkIfOdd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(number);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"This number is even: "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number &lt;&lt;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40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9838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FBAA9C-261C-4A85-82C1-A13E4F62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3932237" cy="1600200"/>
          </a:xfrm>
        </p:spPr>
        <p:txBody>
          <a:bodyPr>
            <a:normAutofit/>
          </a:bodyPr>
          <a:lstStyle/>
          <a:p>
            <a:r>
              <a:rPr lang="en-US" dirty="0"/>
              <a:t>Function Prototype Example: Checking Positive and Negative</a:t>
            </a:r>
          </a:p>
        </p:txBody>
      </p:sp>
      <p:graphicFrame>
        <p:nvGraphicFramePr>
          <p:cNvPr id="9" name="Content Placeholder 1">
            <a:extLst>
              <a:ext uri="{FF2B5EF4-FFF2-40B4-BE49-F238E27FC236}">
                <a16:creationId xmlns:a16="http://schemas.microsoft.com/office/drawing/2014/main" id="{5F942832-8CAB-42DF-B76D-9C96B915810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0" y="2057401"/>
          <a:ext cx="4905375" cy="4827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5375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430332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4370268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:/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/c/code$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g++ -std=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c++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17 example11.cpp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:/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/c/code$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a.out</a:t>
                      </a:r>
                      <a:endParaRPr lang="en-US" sz="1600" b="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Enter an integer: </a:t>
                      </a:r>
                      <a:r>
                        <a:rPr lang="en-US" sz="1600" b="1" i="1" u="none" strike="noStrik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23↵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--- calling </a:t>
                      </a:r>
                      <a:r>
                        <a:rPr lang="en-US" sz="1600" b="0" i="1" u="none" strike="noStrike" dirty="0" err="1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checkIfOdd</a:t>
                      </a: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(int) ---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This number is odd: 23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--- calling </a:t>
                      </a:r>
                      <a:r>
                        <a:rPr lang="en-US" sz="1600" b="0" i="1" u="none" strike="noStrike" dirty="0" err="1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checkIfEven</a:t>
                      </a: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(int) ---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This number is not even: 23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This number is odd: 23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:/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/c/code$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a.out</a:t>
                      </a:r>
                      <a:endParaRPr lang="en-US" sz="1600" b="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Enter an integer</a:t>
                      </a:r>
                      <a:r>
                        <a:rPr lang="en-US" sz="1600" b="0" i="1" u="none" strike="noStrike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600" b="1" i="1" u="none" strike="noStrike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42↵</a:t>
                      </a:r>
                      <a:endParaRPr lang="en-US" sz="1600" b="1" i="1" u="none" strike="noStrike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--- calling </a:t>
                      </a:r>
                      <a:r>
                        <a:rPr lang="en-US" sz="1600" b="0" i="1" u="none" strike="noStrike" dirty="0" err="1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checkIfOdd</a:t>
                      </a: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(int) ---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This number is not odd: 42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This number is even: 42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--- calling </a:t>
                      </a:r>
                      <a:r>
                        <a:rPr lang="en-US" sz="1600" b="0" i="1" u="none" strike="noStrike" dirty="0" err="1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checkIfEven</a:t>
                      </a: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(int) ---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This number is even: 42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:/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/c/code$</a:t>
                      </a:r>
                      <a:endParaRPr lang="en-US" sz="16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  <p:graphicFrame>
        <p:nvGraphicFramePr>
          <p:cNvPr id="7" name="Content Placeholder 11">
            <a:extLst>
              <a:ext uri="{FF2B5EF4-FFF2-40B4-BE49-F238E27FC236}">
                <a16:creationId xmlns:a16="http://schemas.microsoft.com/office/drawing/2014/main" id="{7C61B080-2748-4D7B-A498-8B5F70C5A17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905375" y="80010"/>
          <a:ext cx="7286625" cy="6659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175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6902450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2415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example11.cpp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  <a:tr h="234780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32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33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34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35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36</a:t>
                      </a:r>
                    </a:p>
                    <a:p>
                      <a:pPr algn="ctr"/>
                      <a:r>
                        <a:rPr lang="en-US" sz="1100" dirty="0">
                          <a:latin typeface="Consolas" panose="020B06090202040302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11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std::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checkIfOdd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number);</a:t>
                      </a:r>
                    </a:p>
                    <a:p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checkIfEven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number);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= </a:t>
                      </a:r>
                      <a:r>
                        <a:rPr lang="en-US" sz="11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 an integer: "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&gt;&gt; number;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"--- calling </a:t>
                      </a:r>
                      <a:r>
                        <a:rPr lang="en-US" sz="11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checkIfOdd</a:t>
                      </a:r>
                      <a:r>
                        <a:rPr lang="en-US" sz="11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(int) ---"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checkIfOdd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(number);</a:t>
                      </a:r>
                      <a:b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"--- calling </a:t>
                      </a:r>
                      <a:r>
                        <a:rPr lang="en-US" sz="11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checkIfEven</a:t>
                      </a:r>
                      <a:r>
                        <a:rPr lang="en-US" sz="11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(int) ---"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checkIfEven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(number);</a:t>
                      </a:r>
                      <a:b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checkIfOdd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number) {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(number % </a:t>
                      </a:r>
                      <a:r>
                        <a:rPr lang="en-US" sz="11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== </a:t>
                      </a:r>
                      <a:r>
                        <a:rPr lang="en-US" sz="11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"This number is not odd: "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number &lt;&lt;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checkIfEven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(number);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"This number is odd: "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number &lt;&lt;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checkIfEven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number) {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(number % </a:t>
                      </a:r>
                      <a:r>
                        <a:rPr lang="en-US" sz="11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!= </a:t>
                      </a:r>
                      <a:r>
                        <a:rPr lang="en-US" sz="11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"This number is not even: "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number &lt;&lt;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checkIfOdd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(number);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1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"This number is even: "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number &lt;&lt;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40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113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FBAA9C-261C-4A85-82C1-A13E4F62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1447800"/>
            <a:ext cx="3932237" cy="1600200"/>
          </a:xfrm>
        </p:spPr>
        <p:txBody>
          <a:bodyPr/>
          <a:lstStyle/>
          <a:p>
            <a:r>
              <a:rPr lang="en-US" dirty="0"/>
              <a:t>Function Example: Simple Console Output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98BDFB-8E89-4982-AB96-05E77C112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0" y="3276600"/>
            <a:ext cx="4419600" cy="3811588"/>
          </a:xfrm>
        </p:spPr>
        <p:txBody>
          <a:bodyPr>
            <a:normAutofit/>
          </a:bodyPr>
          <a:lstStyle/>
          <a:p>
            <a:r>
              <a:rPr lang="en-US" sz="3200" b="1" dirty="0"/>
              <a:t>About</a:t>
            </a:r>
          </a:p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A program that outputs different console output messages from functions through a text menu.</a:t>
            </a:r>
            <a:endParaRPr lang="en-US" sz="4400" dirty="0"/>
          </a:p>
        </p:txBody>
      </p:sp>
      <p:graphicFrame>
        <p:nvGraphicFramePr>
          <p:cNvPr id="9" name="Content Placeholder 11">
            <a:extLst>
              <a:ext uri="{FF2B5EF4-FFF2-40B4-BE49-F238E27FC236}">
                <a16:creationId xmlns:a16="http://schemas.microsoft.com/office/drawing/2014/main" id="{823205CA-79BF-4FBA-AADD-AFBE97F55B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709178"/>
              </p:ext>
            </p:extLst>
          </p:nvPr>
        </p:nvGraphicFramePr>
        <p:xfrm>
          <a:off x="31376" y="-17929"/>
          <a:ext cx="7286625" cy="6321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575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6877050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2415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example01.cpp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  <a:tr h="2492582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sayHello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"Hello!"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sayBye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"Bye!"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"--- OPTIONS ---"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"1: Say hello"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  &lt;&lt;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"2: Say bye"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    &lt;&lt;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"0: Exit"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       &lt;&lt;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option = 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-1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!= option) {</a:t>
                      </a: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"Select an option: 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&gt;&gt; option;</a:t>
                      </a: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    (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== option) {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sayHello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(); }</a:t>
                      </a: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== option) {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sayBye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();   }</a:t>
                      </a: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(option &gt; 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 {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"Invalid option."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 }</a:t>
                      </a: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40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486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FBAA9C-261C-4A85-82C1-A13E4F62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0" y="977153"/>
            <a:ext cx="3932237" cy="1600200"/>
          </a:xfrm>
        </p:spPr>
        <p:txBody>
          <a:bodyPr/>
          <a:lstStyle/>
          <a:p>
            <a:r>
              <a:rPr lang="en-US" dirty="0"/>
              <a:t>Function Example: Simple Console Output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98BDFB-8E89-4982-AB96-05E77C112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3800" y="2590800"/>
            <a:ext cx="4524375" cy="3811588"/>
          </a:xfrm>
        </p:spPr>
        <p:txBody>
          <a:bodyPr>
            <a:normAutofit fontScale="85000" lnSpcReduction="10000"/>
          </a:bodyPr>
          <a:lstStyle/>
          <a:p>
            <a:r>
              <a:rPr lang="en-US" sz="3200" b="1" i="1" dirty="0"/>
              <a:t>Lines 4 to 6.</a:t>
            </a:r>
            <a:r>
              <a:rPr lang="en-US" sz="3200" b="1" dirty="0"/>
              <a:t> </a:t>
            </a:r>
            <a:r>
              <a:rPr lang="en-US" sz="3200" dirty="0"/>
              <a:t>Function that outputs greeting message.</a:t>
            </a:r>
          </a:p>
          <a:p>
            <a:r>
              <a:rPr lang="en-US" sz="3200" b="1" i="1" dirty="0"/>
              <a:t>Lines 8 to 10.</a:t>
            </a:r>
            <a:r>
              <a:rPr lang="en-US" sz="3200" dirty="0"/>
              <a:t> Function that outputs goodbye message.</a:t>
            </a:r>
          </a:p>
          <a:p>
            <a:r>
              <a:rPr lang="en-US" sz="3200" b="1" i="1" dirty="0"/>
              <a:t>Lines 13 to 16.</a:t>
            </a:r>
            <a:r>
              <a:rPr lang="en-US" sz="3200" dirty="0"/>
              <a:t> Outputs text menu to console.</a:t>
            </a:r>
          </a:p>
          <a:p>
            <a:r>
              <a:rPr lang="en-US" sz="3200" b="1" i="1" dirty="0"/>
              <a:t>Lines 18 to 26.</a:t>
            </a:r>
            <a:r>
              <a:rPr lang="en-US" sz="3200" dirty="0"/>
              <a:t> Loops user input to output message until exit.</a:t>
            </a:r>
            <a:endParaRPr lang="en-US" sz="4400" dirty="0"/>
          </a:p>
        </p:txBody>
      </p:sp>
      <p:graphicFrame>
        <p:nvGraphicFramePr>
          <p:cNvPr id="9" name="Content Placeholder 11">
            <a:extLst>
              <a:ext uri="{FF2B5EF4-FFF2-40B4-BE49-F238E27FC236}">
                <a16:creationId xmlns:a16="http://schemas.microsoft.com/office/drawing/2014/main" id="{823205CA-79BF-4FBA-AADD-AFBE97F55B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743067"/>
              </p:ext>
            </p:extLst>
          </p:nvPr>
        </p:nvGraphicFramePr>
        <p:xfrm>
          <a:off x="22412" y="0"/>
          <a:ext cx="7286625" cy="6321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575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6877050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2415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example01.cpp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  <a:tr h="2492582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sayHello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"Hello!"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sayBye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"Bye!"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"--- OPTIONS ---"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"1: Say hello"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  &lt;&lt;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"2: Say bye"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    &lt;&lt;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"0: Exit"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       &lt;&lt;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option = 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-1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!= option) {</a:t>
                      </a: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"Select an option: 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&gt;&gt; option;</a:t>
                      </a: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    (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== option) {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sayHello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(); }</a:t>
                      </a: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== option) {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sayBye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();   }</a:t>
                      </a: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(option &gt; 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 {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"Invalid option."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 }</a:t>
                      </a: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40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11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FBAA9C-261C-4A85-82C1-A13E4F62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3932237" cy="1600200"/>
          </a:xfrm>
        </p:spPr>
        <p:txBody>
          <a:bodyPr/>
          <a:lstStyle/>
          <a:p>
            <a:r>
              <a:rPr lang="en-US" dirty="0"/>
              <a:t>Function Example: Simple Console Output</a:t>
            </a:r>
          </a:p>
        </p:txBody>
      </p:sp>
      <p:graphicFrame>
        <p:nvGraphicFramePr>
          <p:cNvPr id="8" name="Content Placeholder 11">
            <a:extLst>
              <a:ext uri="{FF2B5EF4-FFF2-40B4-BE49-F238E27FC236}">
                <a16:creationId xmlns:a16="http://schemas.microsoft.com/office/drawing/2014/main" id="{96442E80-7A5C-4993-9FA1-A3B44B3F121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905375" y="106680"/>
          <a:ext cx="7286625" cy="664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575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6877050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2415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example01.cpp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  <a:tr h="24925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sayHello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"Hello!"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sayBye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"Bye!"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"--- OPTIONS ---"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"1: Say hello"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  &lt;&lt;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"2: Say bye"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    &lt;&lt;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"0: Exit"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       &lt;&lt;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option = 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-1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!= option) 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"Select an option: 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&gt;&gt; option;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    (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== option) {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sayHello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(); 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== option) {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sayBye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();   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(option &gt; 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 {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"Invalid option."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 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40307"/>
                  </a:ext>
                </a:extLst>
              </a:tr>
            </a:tbl>
          </a:graphicData>
        </a:graphic>
      </p:graphicFrame>
      <p:graphicFrame>
        <p:nvGraphicFramePr>
          <p:cNvPr id="9" name="Content Placeholder 1">
            <a:extLst>
              <a:ext uri="{FF2B5EF4-FFF2-40B4-BE49-F238E27FC236}">
                <a16:creationId xmlns:a16="http://schemas.microsoft.com/office/drawing/2014/main" id="{A9EA279C-7C8B-46C3-9BAD-D588FCEA847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0" y="2057400"/>
          <a:ext cx="4905375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5375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378705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3690375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:/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/c/code$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g++ -std=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c++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17 example01.cpp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:/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/c/code$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a.out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--- OPTIONS ---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1: Say hello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2: Say bye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0: Exit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Select an option: </a:t>
                      </a:r>
                      <a:r>
                        <a:rPr lang="en-US" sz="1600" b="1" i="1" u="none" strike="noStrik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1↵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Hello!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Select an option: </a:t>
                      </a:r>
                      <a:r>
                        <a:rPr lang="en-US" sz="1600" b="1" i="1" u="none" strike="noStrik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2↵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Bye!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Select an option: </a:t>
                      </a:r>
                      <a:r>
                        <a:rPr lang="en-US" sz="1600" b="1" i="1" u="none" strike="noStrik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1↵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Hello!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Select an option: </a:t>
                      </a:r>
                      <a:r>
                        <a:rPr lang="en-US" sz="1600" b="1" i="1" u="none" strike="noStrik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0↵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:/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/c/code$ </a:t>
                      </a:r>
                      <a:endParaRPr lang="en-US" sz="16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16974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/>
      <a:lstStyle>
        <a:defPPr>
          <a:defRPr sz="3200" b="0" i="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12617</Words>
  <Application>Microsoft Office PowerPoint</Application>
  <PresentationFormat>Widescreen</PresentationFormat>
  <Paragraphs>2353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宋体</vt:lpstr>
      <vt:lpstr>Arial</vt:lpstr>
      <vt:lpstr>Calibri</vt:lpstr>
      <vt:lpstr>Consolas</vt:lpstr>
      <vt:lpstr>Franklin Gothic Book</vt:lpstr>
      <vt:lpstr>Franklin Gothic Medium</vt:lpstr>
      <vt:lpstr>1_Office Theme</vt:lpstr>
      <vt:lpstr>CSCE 120/121 Introduction to Program Design &amp; Concepts  The  main() function  </vt:lpstr>
      <vt:lpstr>Basics of Functions</vt:lpstr>
      <vt:lpstr>Basics of Functions</vt:lpstr>
      <vt:lpstr>Basics of Functions</vt:lpstr>
      <vt:lpstr>Basics of Functions</vt:lpstr>
      <vt:lpstr>Function Example: Simple Console Output</vt:lpstr>
      <vt:lpstr>Function Example: Simple Console Output</vt:lpstr>
      <vt:lpstr>Function Example: Simple Console Output</vt:lpstr>
      <vt:lpstr>Function Example: Simple Console Output</vt:lpstr>
      <vt:lpstr>Function Example: Addition and Subtraction</vt:lpstr>
      <vt:lpstr>Function Example: Addition and Subtraction</vt:lpstr>
      <vt:lpstr>Function Example: Addition and Subtraction</vt:lpstr>
      <vt:lpstr>Function Example: Addition and Subtraction</vt:lpstr>
      <vt:lpstr>Function Example: Squaring Number</vt:lpstr>
      <vt:lpstr>Function Example: Squaring Number</vt:lpstr>
      <vt:lpstr>Function Example: Squaring Number</vt:lpstr>
      <vt:lpstr>Function Example: Squaring Number</vt:lpstr>
      <vt:lpstr>Function Example: Checking Positive and Even</vt:lpstr>
      <vt:lpstr>Function Example: Checking Positive and Even</vt:lpstr>
      <vt:lpstr>Function Example: Checking Positive and Even</vt:lpstr>
      <vt:lpstr>Function Example: Checking Positive and Even</vt:lpstr>
      <vt:lpstr>Function Example: Display Integer is Divisible</vt:lpstr>
      <vt:lpstr>Function Example: Display Integer is Divisible</vt:lpstr>
      <vt:lpstr>Function Example: Display Integer is Divisible</vt:lpstr>
      <vt:lpstr>Function Example: Display Integer is Divisible</vt:lpstr>
      <vt:lpstr>Function Overloading</vt:lpstr>
      <vt:lpstr>Function Overloading</vt:lpstr>
      <vt:lpstr>Function Overloading Example: Displaying Price Amount</vt:lpstr>
      <vt:lpstr>Function Overloading Example: Displaying Price Amount</vt:lpstr>
      <vt:lpstr>Function Overloading Example: Displaying Price Amount</vt:lpstr>
      <vt:lpstr>Function Overloading Example: Displaying Price Amount</vt:lpstr>
      <vt:lpstr>Function Overloading Example: Displaying Price Amount</vt:lpstr>
      <vt:lpstr>Function Overloading Example: Greeting User</vt:lpstr>
      <vt:lpstr>Function Overloading Example: Greeting User</vt:lpstr>
      <vt:lpstr>Function Overloading Example: Greeting User</vt:lpstr>
      <vt:lpstr>Function Overloading Example: Greeting User</vt:lpstr>
      <vt:lpstr>Function Overloading Example: Converting Time to Seconds</vt:lpstr>
      <vt:lpstr>Function Overloading Example: Converting Time to Seconds</vt:lpstr>
      <vt:lpstr>Function Overloading Example: Converting Time to Seconds</vt:lpstr>
      <vt:lpstr>Function Overloading Example: Converting Time to Seconds</vt:lpstr>
      <vt:lpstr>Caveat to Function Overloading</vt:lpstr>
      <vt:lpstr>Caveat to Function Overloading</vt:lpstr>
      <vt:lpstr>Caveat to Function Overloading</vt:lpstr>
      <vt:lpstr>Caveat to Function Overloading</vt:lpstr>
      <vt:lpstr>Default Parameters for Functions</vt:lpstr>
      <vt:lpstr>Default Parameters for Functions</vt:lpstr>
      <vt:lpstr>Function Overloading Example: Outputting Timestamp</vt:lpstr>
      <vt:lpstr>Function Overloading Example: Outputting Timestamp</vt:lpstr>
      <vt:lpstr>Function Overloading Example: Outputting Timestamp</vt:lpstr>
      <vt:lpstr>Function Overloading Example: Outputting Timestamp</vt:lpstr>
      <vt:lpstr>Caveat to Default Parameters in Functions</vt:lpstr>
      <vt:lpstr>Caveat to Default Parameters in Functions</vt:lpstr>
      <vt:lpstr>Caveat to Default Parameters in Functions</vt:lpstr>
      <vt:lpstr>Function Prototypes</vt:lpstr>
      <vt:lpstr>Function Prototypes</vt:lpstr>
      <vt:lpstr>Function Prototypes</vt:lpstr>
      <vt:lpstr>Function Prototype Example: Cubing Number</vt:lpstr>
      <vt:lpstr>Function Prototype Example: Cubing Number</vt:lpstr>
      <vt:lpstr>Function Prototype Example: Cubing Number</vt:lpstr>
      <vt:lpstr>Function Prototype Example: Cubing Number</vt:lpstr>
      <vt:lpstr>Function Prototype Example: Cubing Number</vt:lpstr>
      <vt:lpstr>Function Prototype Example: Checking Positive and Negative</vt:lpstr>
      <vt:lpstr>Function Prototype Example: Checking Positive and Negative</vt:lpstr>
      <vt:lpstr>Function Prototype Example: Checking Positive and Negative</vt:lpstr>
      <vt:lpstr>Function Prototype Example: Checking Positive and Negative</vt:lpstr>
      <vt:lpstr>Function Prototype Example: Checking Positive and Negative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2021-09-03T20:06:57Z</dcterms:created>
  <dcterms:modified xsi:type="dcterms:W3CDTF">2022-09-09T19:50:31Z</dcterms:modified>
</cp:coreProperties>
</file>