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66" r:id="rId2"/>
    <p:sldId id="372" r:id="rId3"/>
    <p:sldId id="288" r:id="rId4"/>
    <p:sldId id="347" r:id="rId5"/>
    <p:sldId id="289" r:id="rId6"/>
    <p:sldId id="290" r:id="rId7"/>
    <p:sldId id="291" r:id="rId8"/>
    <p:sldId id="292" r:id="rId9"/>
    <p:sldId id="293" r:id="rId10"/>
    <p:sldId id="295" r:id="rId11"/>
    <p:sldId id="296" r:id="rId12"/>
    <p:sldId id="297" r:id="rId13"/>
    <p:sldId id="298" r:id="rId14"/>
    <p:sldId id="299" r:id="rId15"/>
    <p:sldId id="300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01" r:id="rId28"/>
    <p:sldId id="302" r:id="rId29"/>
    <p:sldId id="303" r:id="rId30"/>
    <p:sldId id="304" r:id="rId31"/>
    <p:sldId id="305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  <p:sldId id="338" r:id="rId47"/>
    <p:sldId id="339" r:id="rId48"/>
    <p:sldId id="340" r:id="rId49"/>
    <p:sldId id="373" r:id="rId50"/>
    <p:sldId id="367" r:id="rId51"/>
    <p:sldId id="341" r:id="rId52"/>
    <p:sldId id="342" r:id="rId53"/>
    <p:sldId id="368" r:id="rId54"/>
    <p:sldId id="343" r:id="rId55"/>
    <p:sldId id="344" r:id="rId56"/>
    <p:sldId id="345" r:id="rId57"/>
    <p:sldId id="346" r:id="rId58"/>
    <p:sldId id="348" r:id="rId59"/>
    <p:sldId id="350" r:id="rId60"/>
    <p:sldId id="351" r:id="rId61"/>
    <p:sldId id="352" r:id="rId62"/>
    <p:sldId id="363" r:id="rId63"/>
    <p:sldId id="355" r:id="rId64"/>
    <p:sldId id="353" r:id="rId65"/>
    <p:sldId id="354" r:id="rId66"/>
    <p:sldId id="364" r:id="rId67"/>
    <p:sldId id="366" r:id="rId68"/>
    <p:sldId id="374" r:id="rId69"/>
    <p:sldId id="375" r:id="rId70"/>
    <p:sldId id="376" r:id="rId71"/>
    <p:sldId id="377" r:id="rId72"/>
    <p:sldId id="378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9884" autoAdjust="0"/>
  </p:normalViewPr>
  <p:slideViewPr>
    <p:cSldViewPr snapToGrid="0">
      <p:cViewPr varScale="1">
        <p:scale>
          <a:sx n="65" d="100"/>
          <a:sy n="65" d="100"/>
        </p:scale>
        <p:origin x="103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CA4429-788B-421F-922F-A96E2272D1F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ED59747-475A-4CF7-9DB1-DF909501AF93}">
      <dgm:prSet/>
      <dgm:spPr/>
      <dgm:t>
        <a:bodyPr/>
        <a:lstStyle/>
        <a:p>
          <a:pPr rtl="0"/>
          <a:r>
            <a:rPr lang="en-US" smtClean="0"/>
            <a:t>WriteBackwards.cpp</a:t>
          </a:r>
          <a:endParaRPr lang="en-US"/>
        </a:p>
      </dgm:t>
    </dgm:pt>
    <dgm:pt modelId="{0D53BE0E-E9E8-4616-BC8C-81BAE99C5854}" type="parTrans" cxnId="{0433FB6C-B482-4C12-951F-7894E32CFF67}">
      <dgm:prSet/>
      <dgm:spPr/>
      <dgm:t>
        <a:bodyPr/>
        <a:lstStyle/>
        <a:p>
          <a:endParaRPr lang="en-US"/>
        </a:p>
      </dgm:t>
    </dgm:pt>
    <dgm:pt modelId="{796BD6D7-F538-4C98-87B2-FBBC03A0296C}" type="sibTrans" cxnId="{0433FB6C-B482-4C12-951F-7894E32CFF67}">
      <dgm:prSet/>
      <dgm:spPr/>
      <dgm:t>
        <a:bodyPr/>
        <a:lstStyle/>
        <a:p>
          <a:endParaRPr lang="en-US"/>
        </a:p>
      </dgm:t>
    </dgm:pt>
    <dgm:pt modelId="{1B787A1F-6CF2-479C-8783-A6DD58D9D01C}" type="pres">
      <dgm:prSet presAssocID="{35CA4429-788B-421F-922F-A96E2272D1F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5BD27E-552B-4E71-9A79-DA4A3988F0B4}" type="pres">
      <dgm:prSet presAssocID="{FED59747-475A-4CF7-9DB1-DF909501AF9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33FB6C-B482-4C12-951F-7894E32CFF67}" srcId="{35CA4429-788B-421F-922F-A96E2272D1F2}" destId="{FED59747-475A-4CF7-9DB1-DF909501AF93}" srcOrd="0" destOrd="0" parTransId="{0D53BE0E-E9E8-4616-BC8C-81BAE99C5854}" sibTransId="{796BD6D7-F538-4C98-87B2-FBBC03A0296C}"/>
    <dgm:cxn modelId="{09463101-FA11-4B34-A049-FC7253353AED}" type="presOf" srcId="{35CA4429-788B-421F-922F-A96E2272D1F2}" destId="{1B787A1F-6CF2-479C-8783-A6DD58D9D01C}" srcOrd="0" destOrd="0" presId="urn:microsoft.com/office/officeart/2005/8/layout/vList2"/>
    <dgm:cxn modelId="{8AE9389C-7EFF-4F19-8BBA-93EBC0BB0A17}" type="presOf" srcId="{FED59747-475A-4CF7-9DB1-DF909501AF93}" destId="{CD5BD27E-552B-4E71-9A79-DA4A3988F0B4}" srcOrd="0" destOrd="0" presId="urn:microsoft.com/office/officeart/2005/8/layout/vList2"/>
    <dgm:cxn modelId="{441B9F7B-5F21-4A2F-AF46-B6438745CC46}" type="presParOf" srcId="{1B787A1F-6CF2-479C-8783-A6DD58D9D01C}" destId="{CD5BD27E-552B-4E71-9A79-DA4A3988F0B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2AD9AD-4763-48F7-B22A-A4ACA3E5B4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3B4E934-BAD4-4616-9C9B-3DBFB148CDE3}">
      <dgm:prSet/>
      <dgm:spPr/>
      <dgm:t>
        <a:bodyPr/>
        <a:lstStyle/>
        <a:p>
          <a:pPr rtl="0"/>
          <a:r>
            <a:rPr lang="en-US" smtClean="0"/>
            <a:t>Arrays/BinarySearch.cpp</a:t>
          </a:r>
          <a:endParaRPr lang="en-US"/>
        </a:p>
      </dgm:t>
    </dgm:pt>
    <dgm:pt modelId="{B80AA080-CA79-4E4E-AD68-DBACB6F2F24B}" type="parTrans" cxnId="{60A816A8-D857-46E2-883C-584628DCB988}">
      <dgm:prSet/>
      <dgm:spPr/>
      <dgm:t>
        <a:bodyPr/>
        <a:lstStyle/>
        <a:p>
          <a:endParaRPr lang="en-US"/>
        </a:p>
      </dgm:t>
    </dgm:pt>
    <dgm:pt modelId="{69DBE3CD-0C0E-4382-94A2-A4B13018B92E}" type="sibTrans" cxnId="{60A816A8-D857-46E2-883C-584628DCB988}">
      <dgm:prSet/>
      <dgm:spPr/>
      <dgm:t>
        <a:bodyPr/>
        <a:lstStyle/>
        <a:p>
          <a:endParaRPr lang="en-US"/>
        </a:p>
      </dgm:t>
    </dgm:pt>
    <dgm:pt modelId="{6103851D-5D2C-46C2-91A5-23D9499EB052}" type="pres">
      <dgm:prSet presAssocID="{2B2AD9AD-4763-48F7-B22A-A4ACA3E5B44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CED338-E422-4F3E-AF96-03CA48739557}" type="pres">
      <dgm:prSet presAssocID="{13B4E934-BAD4-4616-9C9B-3DBFB148CDE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8A7C9D-951E-435D-BFEF-131E7900B05A}" type="presOf" srcId="{13B4E934-BAD4-4616-9C9B-3DBFB148CDE3}" destId="{FCCED338-E422-4F3E-AF96-03CA48739557}" srcOrd="0" destOrd="0" presId="urn:microsoft.com/office/officeart/2005/8/layout/vList2"/>
    <dgm:cxn modelId="{F1A67A20-9DE6-4AB8-A00D-DC4B125CE5C3}" type="presOf" srcId="{2B2AD9AD-4763-48F7-B22A-A4ACA3E5B440}" destId="{6103851D-5D2C-46C2-91A5-23D9499EB052}" srcOrd="0" destOrd="0" presId="urn:microsoft.com/office/officeart/2005/8/layout/vList2"/>
    <dgm:cxn modelId="{60A816A8-D857-46E2-883C-584628DCB988}" srcId="{2B2AD9AD-4763-48F7-B22A-A4ACA3E5B440}" destId="{13B4E934-BAD4-4616-9C9B-3DBFB148CDE3}" srcOrd="0" destOrd="0" parTransId="{B80AA080-CA79-4E4E-AD68-DBACB6F2F24B}" sibTransId="{69DBE3CD-0C0E-4382-94A2-A4B13018B92E}"/>
    <dgm:cxn modelId="{230AF8CF-FCA2-4495-A97F-0ACE6C2D5A29}" type="presParOf" srcId="{6103851D-5D2C-46C2-91A5-23D9499EB052}" destId="{FCCED338-E422-4F3E-AF96-03CA4873955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97F1B1-951A-4DAD-A6ED-ED8BA3AC77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310457A-04D9-4EC9-9EA8-447CDF42BA57}">
      <dgm:prSet/>
      <dgm:spPr/>
      <dgm:t>
        <a:bodyPr/>
        <a:lstStyle/>
        <a:p>
          <a:pPr rtl="0"/>
          <a:r>
            <a:rPr lang="en-US" dirty="0" smtClean="0"/>
            <a:t>Note the redundant computations involved here, which leads to the conclusion that recursion </a:t>
          </a:r>
          <a:r>
            <a:rPr lang="en-US" b="1" i="1" dirty="0" smtClean="0"/>
            <a:t>in this case </a:t>
          </a:r>
          <a:r>
            <a:rPr lang="en-US" dirty="0" smtClean="0"/>
            <a:t>is not the most efficient way to compute the solution</a:t>
          </a:r>
          <a:endParaRPr lang="en-US" dirty="0"/>
        </a:p>
      </dgm:t>
    </dgm:pt>
    <dgm:pt modelId="{F11C445F-4883-49F5-AEFA-52B74A1DD663}" type="parTrans" cxnId="{81A57706-4E1B-4721-81F1-266087AC1388}">
      <dgm:prSet/>
      <dgm:spPr/>
      <dgm:t>
        <a:bodyPr/>
        <a:lstStyle/>
        <a:p>
          <a:endParaRPr lang="en-US"/>
        </a:p>
      </dgm:t>
    </dgm:pt>
    <dgm:pt modelId="{CECB829D-8D7F-4842-8DDE-96E9905BE48B}" type="sibTrans" cxnId="{81A57706-4E1B-4721-81F1-266087AC1388}">
      <dgm:prSet/>
      <dgm:spPr/>
      <dgm:t>
        <a:bodyPr/>
        <a:lstStyle/>
        <a:p>
          <a:endParaRPr lang="en-US"/>
        </a:p>
      </dgm:t>
    </dgm:pt>
    <dgm:pt modelId="{B8A45A59-3EB1-475E-AA23-3193F9BDBF70}" type="pres">
      <dgm:prSet presAssocID="{2B97F1B1-951A-4DAD-A6ED-ED8BA3AC77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791F82-0D09-4DA8-9F64-7BFEA4E1A7C0}" type="pres">
      <dgm:prSet presAssocID="{5310457A-04D9-4EC9-9EA8-447CDF42BA5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988D20-E186-4AFB-9C2C-14CC3F09FAF0}" type="presOf" srcId="{2B97F1B1-951A-4DAD-A6ED-ED8BA3AC7709}" destId="{B8A45A59-3EB1-475E-AA23-3193F9BDBF70}" srcOrd="0" destOrd="0" presId="urn:microsoft.com/office/officeart/2005/8/layout/vList2"/>
    <dgm:cxn modelId="{8CF620D0-0861-4770-8647-1EA1DCEDD98D}" type="presOf" srcId="{5310457A-04D9-4EC9-9EA8-447CDF42BA57}" destId="{6E791F82-0D09-4DA8-9F64-7BFEA4E1A7C0}" srcOrd="0" destOrd="0" presId="urn:microsoft.com/office/officeart/2005/8/layout/vList2"/>
    <dgm:cxn modelId="{81A57706-4E1B-4721-81F1-266087AC1388}" srcId="{2B97F1B1-951A-4DAD-A6ED-ED8BA3AC7709}" destId="{5310457A-04D9-4EC9-9EA8-447CDF42BA57}" srcOrd="0" destOrd="0" parTransId="{F11C445F-4883-49F5-AEFA-52B74A1DD663}" sibTransId="{CECB829D-8D7F-4842-8DDE-96E9905BE48B}"/>
    <dgm:cxn modelId="{753DB9D1-5638-4FBF-8BD1-EF9D06C21420}" type="presParOf" srcId="{B8A45A59-3EB1-475E-AA23-3193F9BDBF70}" destId="{6E791F82-0D09-4DA8-9F64-7BFEA4E1A7C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BA7883-DBB2-4A19-B0AE-0387B80422D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B7CACF4-6E31-4609-9E76-B4B57F7FAD62}">
      <dgm:prSet/>
      <dgm:spPr/>
      <dgm:t>
        <a:bodyPr/>
        <a:lstStyle/>
        <a:p>
          <a:pPr rtl="0"/>
          <a:r>
            <a:rPr lang="en-US" smtClean="0"/>
            <a:t>Hanoi.cpp</a:t>
          </a:r>
          <a:endParaRPr lang="en-US"/>
        </a:p>
      </dgm:t>
    </dgm:pt>
    <dgm:pt modelId="{0DE60941-ADE3-4918-AE6D-9CE1C8AD16D9}" type="parTrans" cxnId="{42C03023-0FEE-45E8-A621-9325244BEC6D}">
      <dgm:prSet/>
      <dgm:spPr/>
      <dgm:t>
        <a:bodyPr/>
        <a:lstStyle/>
        <a:p>
          <a:endParaRPr lang="en-US"/>
        </a:p>
      </dgm:t>
    </dgm:pt>
    <dgm:pt modelId="{06C3E505-D3BC-476C-BF55-C0D708DAFB4D}" type="sibTrans" cxnId="{42C03023-0FEE-45E8-A621-9325244BEC6D}">
      <dgm:prSet/>
      <dgm:spPr/>
      <dgm:t>
        <a:bodyPr/>
        <a:lstStyle/>
        <a:p>
          <a:endParaRPr lang="en-US"/>
        </a:p>
      </dgm:t>
    </dgm:pt>
    <dgm:pt modelId="{855D45C2-DA2C-42F2-A3E4-11CFA65F0226}">
      <dgm:prSet/>
      <dgm:spPr/>
      <dgm:t>
        <a:bodyPr/>
        <a:lstStyle/>
        <a:p>
          <a:pPr rtl="0"/>
          <a:r>
            <a:rPr lang="en-US" smtClean="0"/>
            <a:t>Hanoi2.cpp</a:t>
          </a:r>
          <a:endParaRPr lang="en-US"/>
        </a:p>
      </dgm:t>
    </dgm:pt>
    <dgm:pt modelId="{007D495F-64A5-471C-8149-10A7DA0EC81B}" type="parTrans" cxnId="{95BF1AE5-7F88-464B-AAA7-37A8F7000A80}">
      <dgm:prSet/>
      <dgm:spPr/>
      <dgm:t>
        <a:bodyPr/>
        <a:lstStyle/>
        <a:p>
          <a:endParaRPr lang="en-US"/>
        </a:p>
      </dgm:t>
    </dgm:pt>
    <dgm:pt modelId="{08123F3F-7563-494C-A78C-6B3E1C91B8C6}" type="sibTrans" cxnId="{95BF1AE5-7F88-464B-AAA7-37A8F7000A80}">
      <dgm:prSet/>
      <dgm:spPr/>
      <dgm:t>
        <a:bodyPr/>
        <a:lstStyle/>
        <a:p>
          <a:endParaRPr lang="en-US"/>
        </a:p>
      </dgm:t>
    </dgm:pt>
    <dgm:pt modelId="{BDE481D8-9D42-42C3-80E7-7434E28707D2}" type="pres">
      <dgm:prSet presAssocID="{F5BA7883-DBB2-4A19-B0AE-0387B80422D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8CD024-6000-498B-98B7-39766B064B7A}" type="pres">
      <dgm:prSet presAssocID="{2B7CACF4-6E31-4609-9E76-B4B57F7FAD6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E826D1-B6FD-40CB-8664-09D0DE7B5CF3}" type="pres">
      <dgm:prSet presAssocID="{06C3E505-D3BC-476C-BF55-C0D708DAFB4D}" presName="spacer" presStyleCnt="0"/>
      <dgm:spPr/>
    </dgm:pt>
    <dgm:pt modelId="{5E27839B-F5AC-4F6E-A95F-2FE0F5E01A2D}" type="pres">
      <dgm:prSet presAssocID="{855D45C2-DA2C-42F2-A3E4-11CFA65F022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F9A3E4-1CA2-4AF7-996F-57153B5E2C56}" type="presOf" srcId="{2B7CACF4-6E31-4609-9E76-B4B57F7FAD62}" destId="{768CD024-6000-498B-98B7-39766B064B7A}" srcOrd="0" destOrd="0" presId="urn:microsoft.com/office/officeart/2005/8/layout/vList2"/>
    <dgm:cxn modelId="{941BC82A-449D-4EE9-BC30-4BD7A6B3C09A}" type="presOf" srcId="{F5BA7883-DBB2-4A19-B0AE-0387B80422DF}" destId="{BDE481D8-9D42-42C3-80E7-7434E28707D2}" srcOrd="0" destOrd="0" presId="urn:microsoft.com/office/officeart/2005/8/layout/vList2"/>
    <dgm:cxn modelId="{D7109B1F-CA81-4661-8CF7-6E315D40FC0B}" type="presOf" srcId="{855D45C2-DA2C-42F2-A3E4-11CFA65F0226}" destId="{5E27839B-F5AC-4F6E-A95F-2FE0F5E01A2D}" srcOrd="0" destOrd="0" presId="urn:microsoft.com/office/officeart/2005/8/layout/vList2"/>
    <dgm:cxn modelId="{95BF1AE5-7F88-464B-AAA7-37A8F7000A80}" srcId="{F5BA7883-DBB2-4A19-B0AE-0387B80422DF}" destId="{855D45C2-DA2C-42F2-A3E4-11CFA65F0226}" srcOrd="1" destOrd="0" parTransId="{007D495F-64A5-471C-8149-10A7DA0EC81B}" sibTransId="{08123F3F-7563-494C-A78C-6B3E1C91B8C6}"/>
    <dgm:cxn modelId="{42C03023-0FEE-45E8-A621-9325244BEC6D}" srcId="{F5BA7883-DBB2-4A19-B0AE-0387B80422DF}" destId="{2B7CACF4-6E31-4609-9E76-B4B57F7FAD62}" srcOrd="0" destOrd="0" parTransId="{0DE60941-ADE3-4918-AE6D-9CE1C8AD16D9}" sibTransId="{06C3E505-D3BC-476C-BF55-C0D708DAFB4D}"/>
    <dgm:cxn modelId="{CB39E19B-A3DE-4A1A-9CA3-BF1D7D67319E}" type="presParOf" srcId="{BDE481D8-9D42-42C3-80E7-7434E28707D2}" destId="{768CD024-6000-498B-98B7-39766B064B7A}" srcOrd="0" destOrd="0" presId="urn:microsoft.com/office/officeart/2005/8/layout/vList2"/>
    <dgm:cxn modelId="{995FCB4F-0686-4E07-B525-E53A86ABC914}" type="presParOf" srcId="{BDE481D8-9D42-42C3-80E7-7434E28707D2}" destId="{88E826D1-B6FD-40CB-8664-09D0DE7B5CF3}" srcOrd="1" destOrd="0" presId="urn:microsoft.com/office/officeart/2005/8/layout/vList2"/>
    <dgm:cxn modelId="{78BBC5B4-62A4-4DF5-A350-780FF4D7BD20}" type="presParOf" srcId="{BDE481D8-9D42-42C3-80E7-7434E28707D2}" destId="{5E27839B-F5AC-4F6E-A95F-2FE0F5E01A2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31EBB4-17AD-458E-ABE8-ECD0F21AB2D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73C126C-EF8B-4E39-8B76-E55E7B48CC4E}">
      <dgm:prSet/>
      <dgm:spPr/>
      <dgm:t>
        <a:bodyPr/>
        <a:lstStyle/>
        <a:p>
          <a:pPr rtl="0"/>
          <a:r>
            <a:rPr lang="en-US" dirty="0" smtClean="0"/>
            <a:t>Partitioning element</a:t>
          </a:r>
          <a:endParaRPr lang="en-US" dirty="0"/>
        </a:p>
      </dgm:t>
    </dgm:pt>
    <dgm:pt modelId="{104B2E51-D736-4FA7-B770-D56FDACD0FC0}" type="parTrans" cxnId="{04EDC1ED-B21E-4A62-B968-2F4ECBE24911}">
      <dgm:prSet/>
      <dgm:spPr/>
      <dgm:t>
        <a:bodyPr/>
        <a:lstStyle/>
        <a:p>
          <a:endParaRPr lang="en-US"/>
        </a:p>
      </dgm:t>
    </dgm:pt>
    <dgm:pt modelId="{1A8427E7-1C2C-4E18-A99C-CA4B95AC301B}" type="sibTrans" cxnId="{04EDC1ED-B21E-4A62-B968-2F4ECBE24911}">
      <dgm:prSet/>
      <dgm:spPr/>
      <dgm:t>
        <a:bodyPr/>
        <a:lstStyle/>
        <a:p>
          <a:endParaRPr lang="en-US"/>
        </a:p>
      </dgm:t>
    </dgm:pt>
    <dgm:pt modelId="{D20870CF-AE8F-4FF6-820A-E2638E77AC4D}" type="pres">
      <dgm:prSet presAssocID="{6831EBB4-17AD-458E-ABE8-ECD0F21AB2D4}" presName="linear" presStyleCnt="0">
        <dgm:presLayoutVars>
          <dgm:animLvl val="lvl"/>
          <dgm:resizeHandles val="exact"/>
        </dgm:presLayoutVars>
      </dgm:prSet>
      <dgm:spPr/>
    </dgm:pt>
    <dgm:pt modelId="{2604943A-31E2-49DD-AC8E-58EB78D9BBFA}" type="pres">
      <dgm:prSet presAssocID="{573C126C-EF8B-4E39-8B76-E55E7B48CC4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231FC31-F5F4-406D-8FB4-088D02E75690}" type="presOf" srcId="{573C126C-EF8B-4E39-8B76-E55E7B48CC4E}" destId="{2604943A-31E2-49DD-AC8E-58EB78D9BBFA}" srcOrd="0" destOrd="0" presId="urn:microsoft.com/office/officeart/2005/8/layout/vList2"/>
    <dgm:cxn modelId="{04EDC1ED-B21E-4A62-B968-2F4ECBE24911}" srcId="{6831EBB4-17AD-458E-ABE8-ECD0F21AB2D4}" destId="{573C126C-EF8B-4E39-8B76-E55E7B48CC4E}" srcOrd="0" destOrd="0" parTransId="{104B2E51-D736-4FA7-B770-D56FDACD0FC0}" sibTransId="{1A8427E7-1C2C-4E18-A99C-CA4B95AC301B}"/>
    <dgm:cxn modelId="{499C5CDF-C79B-44D4-A3C3-8A4BFB3133D4}" type="presOf" srcId="{6831EBB4-17AD-458E-ABE8-ECD0F21AB2D4}" destId="{D20870CF-AE8F-4FF6-820A-E2638E77AC4D}" srcOrd="0" destOrd="0" presId="urn:microsoft.com/office/officeart/2005/8/layout/vList2"/>
    <dgm:cxn modelId="{ED9FD577-C903-46C0-86D6-A23F5CA5A396}" type="presParOf" srcId="{D20870CF-AE8F-4FF6-820A-E2638E77AC4D}" destId="{2604943A-31E2-49DD-AC8E-58EB78D9BBF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FE84150-C797-4FC2-A618-7518ECD012D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501AD64-5513-42E3-9355-560B3B48F0F0}">
      <dgm:prSet custT="1"/>
      <dgm:spPr/>
      <dgm:t>
        <a:bodyPr/>
        <a:lstStyle/>
        <a:p>
          <a:pPr rtl="0"/>
          <a:r>
            <a:rPr lang="en-US" sz="1800" dirty="0" smtClean="0"/>
            <a:t>Stop when you find a number on the “wrong side” of the partition</a:t>
          </a:r>
          <a:endParaRPr lang="en-US" sz="1800" dirty="0"/>
        </a:p>
      </dgm:t>
    </dgm:pt>
    <dgm:pt modelId="{D0A4C609-5056-46A9-9F25-5E909DA29258}" type="parTrans" cxnId="{8C83D656-7FF9-4066-A3F5-FE779419CD65}">
      <dgm:prSet/>
      <dgm:spPr/>
      <dgm:t>
        <a:bodyPr/>
        <a:lstStyle/>
        <a:p>
          <a:endParaRPr lang="en-US"/>
        </a:p>
      </dgm:t>
    </dgm:pt>
    <dgm:pt modelId="{D0AE98C2-1111-4437-BFF0-D76DE9D5C033}" type="sibTrans" cxnId="{8C83D656-7FF9-4066-A3F5-FE779419CD65}">
      <dgm:prSet/>
      <dgm:spPr/>
      <dgm:t>
        <a:bodyPr/>
        <a:lstStyle/>
        <a:p>
          <a:endParaRPr lang="en-US"/>
        </a:p>
      </dgm:t>
    </dgm:pt>
    <dgm:pt modelId="{BCD82BA3-FC39-43D9-AC4F-504A5689A061}" type="pres">
      <dgm:prSet presAssocID="{3FE84150-C797-4FC2-A618-7518ECD012D7}" presName="linear" presStyleCnt="0">
        <dgm:presLayoutVars>
          <dgm:animLvl val="lvl"/>
          <dgm:resizeHandles val="exact"/>
        </dgm:presLayoutVars>
      </dgm:prSet>
      <dgm:spPr/>
    </dgm:pt>
    <dgm:pt modelId="{D229904F-0541-4E99-9F49-47EF823CEEEF}" type="pres">
      <dgm:prSet presAssocID="{0501AD64-5513-42E3-9355-560B3B48F0F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C83D656-7FF9-4066-A3F5-FE779419CD65}" srcId="{3FE84150-C797-4FC2-A618-7518ECD012D7}" destId="{0501AD64-5513-42E3-9355-560B3B48F0F0}" srcOrd="0" destOrd="0" parTransId="{D0A4C609-5056-46A9-9F25-5E909DA29258}" sibTransId="{D0AE98C2-1111-4437-BFF0-D76DE9D5C033}"/>
    <dgm:cxn modelId="{C562317D-AA2C-4EC5-A492-878EF9435319}" type="presOf" srcId="{0501AD64-5513-42E3-9355-560B3B48F0F0}" destId="{D229904F-0541-4E99-9F49-47EF823CEEEF}" srcOrd="0" destOrd="0" presId="urn:microsoft.com/office/officeart/2005/8/layout/vList2"/>
    <dgm:cxn modelId="{B152A0C5-B34F-4503-817B-67BFF9E68284}" type="presOf" srcId="{3FE84150-C797-4FC2-A618-7518ECD012D7}" destId="{BCD82BA3-FC39-43D9-AC4F-504A5689A061}" srcOrd="0" destOrd="0" presId="urn:microsoft.com/office/officeart/2005/8/layout/vList2"/>
    <dgm:cxn modelId="{0454BA50-DCF2-4D49-B15F-711C851D459B}" type="presParOf" srcId="{BCD82BA3-FC39-43D9-AC4F-504A5689A061}" destId="{D229904F-0541-4E99-9F49-47EF823CEEE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C89C93-F656-43A3-8499-B49C05B683B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A88A32-540B-4F9C-91F8-DE0B38E9732A}">
      <dgm:prSet custT="1"/>
      <dgm:spPr/>
      <dgm:t>
        <a:bodyPr/>
        <a:lstStyle/>
        <a:p>
          <a:pPr algn="ctr" rtl="0"/>
          <a:r>
            <a:rPr lang="en-US" sz="2400" dirty="0" smtClean="0"/>
            <a:t>Partitioning element now in its proper place</a:t>
          </a:r>
          <a:endParaRPr lang="en-US" sz="2400" dirty="0"/>
        </a:p>
      </dgm:t>
    </dgm:pt>
    <dgm:pt modelId="{490AF87B-D8F7-43EF-A17C-D8A45391420C}" type="parTrans" cxnId="{3067C09F-BDD1-4009-A063-C849DBA3F99D}">
      <dgm:prSet/>
      <dgm:spPr/>
      <dgm:t>
        <a:bodyPr/>
        <a:lstStyle/>
        <a:p>
          <a:endParaRPr lang="en-US"/>
        </a:p>
      </dgm:t>
    </dgm:pt>
    <dgm:pt modelId="{429AFF8F-6776-499A-98D7-3B74448FC597}" type="sibTrans" cxnId="{3067C09F-BDD1-4009-A063-C849DBA3F99D}">
      <dgm:prSet/>
      <dgm:spPr/>
      <dgm:t>
        <a:bodyPr/>
        <a:lstStyle/>
        <a:p>
          <a:endParaRPr lang="en-US"/>
        </a:p>
      </dgm:t>
    </dgm:pt>
    <dgm:pt modelId="{88411782-0E08-4E59-8437-BCF4100A0C4D}" type="pres">
      <dgm:prSet presAssocID="{58C89C93-F656-43A3-8499-B49C05B683B8}" presName="linear" presStyleCnt="0">
        <dgm:presLayoutVars>
          <dgm:animLvl val="lvl"/>
          <dgm:resizeHandles val="exact"/>
        </dgm:presLayoutVars>
      </dgm:prSet>
      <dgm:spPr/>
    </dgm:pt>
    <dgm:pt modelId="{D6438DC7-C884-40F8-BDCB-16777DF8701B}" type="pres">
      <dgm:prSet presAssocID="{59A88A32-540B-4F9C-91F8-DE0B38E9732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D3ECD8-0573-4FD8-88EE-4780DDBE56E5}" type="presOf" srcId="{59A88A32-540B-4F9C-91F8-DE0B38E9732A}" destId="{D6438DC7-C884-40F8-BDCB-16777DF8701B}" srcOrd="0" destOrd="0" presId="urn:microsoft.com/office/officeart/2005/8/layout/vList2"/>
    <dgm:cxn modelId="{3067C09F-BDD1-4009-A063-C849DBA3F99D}" srcId="{58C89C93-F656-43A3-8499-B49C05B683B8}" destId="{59A88A32-540B-4F9C-91F8-DE0B38E9732A}" srcOrd="0" destOrd="0" parTransId="{490AF87B-D8F7-43EF-A17C-D8A45391420C}" sibTransId="{429AFF8F-6776-499A-98D7-3B74448FC597}"/>
    <dgm:cxn modelId="{9923AC05-0123-45E2-88C2-785D418E6FF4}" type="presOf" srcId="{58C89C93-F656-43A3-8499-B49C05B683B8}" destId="{88411782-0E08-4E59-8437-BCF4100A0C4D}" srcOrd="0" destOrd="0" presId="urn:microsoft.com/office/officeart/2005/8/layout/vList2"/>
    <dgm:cxn modelId="{31C8D94F-7F80-41E8-BF6C-E58A8AFD3D0B}" type="presParOf" srcId="{88411782-0E08-4E59-8437-BCF4100A0C4D}" destId="{D6438DC7-C884-40F8-BDCB-16777DF8701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8C89C93-F656-43A3-8499-B49C05B683B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A88A32-540B-4F9C-91F8-DE0B38E9732A}">
      <dgm:prSet/>
      <dgm:spPr/>
      <dgm:t>
        <a:bodyPr/>
        <a:lstStyle/>
        <a:p>
          <a:pPr rtl="0"/>
          <a:r>
            <a:rPr lang="en-US" dirty="0" smtClean="0"/>
            <a:t>Partitioning element now in its proper place</a:t>
          </a:r>
          <a:endParaRPr lang="en-US" dirty="0"/>
        </a:p>
      </dgm:t>
    </dgm:pt>
    <dgm:pt modelId="{490AF87B-D8F7-43EF-A17C-D8A45391420C}" type="parTrans" cxnId="{3067C09F-BDD1-4009-A063-C849DBA3F99D}">
      <dgm:prSet/>
      <dgm:spPr/>
      <dgm:t>
        <a:bodyPr/>
        <a:lstStyle/>
        <a:p>
          <a:endParaRPr lang="en-US"/>
        </a:p>
      </dgm:t>
    </dgm:pt>
    <dgm:pt modelId="{429AFF8F-6776-499A-98D7-3B74448FC597}" type="sibTrans" cxnId="{3067C09F-BDD1-4009-A063-C849DBA3F99D}">
      <dgm:prSet/>
      <dgm:spPr/>
      <dgm:t>
        <a:bodyPr/>
        <a:lstStyle/>
        <a:p>
          <a:endParaRPr lang="en-US"/>
        </a:p>
      </dgm:t>
    </dgm:pt>
    <dgm:pt modelId="{88411782-0E08-4E59-8437-BCF4100A0C4D}" type="pres">
      <dgm:prSet presAssocID="{58C89C93-F656-43A3-8499-B49C05B683B8}" presName="linear" presStyleCnt="0">
        <dgm:presLayoutVars>
          <dgm:animLvl val="lvl"/>
          <dgm:resizeHandles val="exact"/>
        </dgm:presLayoutVars>
      </dgm:prSet>
      <dgm:spPr/>
    </dgm:pt>
    <dgm:pt modelId="{D6438DC7-C884-40F8-BDCB-16777DF8701B}" type="pres">
      <dgm:prSet presAssocID="{59A88A32-540B-4F9C-91F8-DE0B38E9732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D3ECD8-0573-4FD8-88EE-4780DDBE56E5}" type="presOf" srcId="{59A88A32-540B-4F9C-91F8-DE0B38E9732A}" destId="{D6438DC7-C884-40F8-BDCB-16777DF8701B}" srcOrd="0" destOrd="0" presId="urn:microsoft.com/office/officeart/2005/8/layout/vList2"/>
    <dgm:cxn modelId="{3067C09F-BDD1-4009-A063-C849DBA3F99D}" srcId="{58C89C93-F656-43A3-8499-B49C05B683B8}" destId="{59A88A32-540B-4F9C-91F8-DE0B38E9732A}" srcOrd="0" destOrd="0" parTransId="{490AF87B-D8F7-43EF-A17C-D8A45391420C}" sibTransId="{429AFF8F-6776-499A-98D7-3B74448FC597}"/>
    <dgm:cxn modelId="{9923AC05-0123-45E2-88C2-785D418E6FF4}" type="presOf" srcId="{58C89C93-F656-43A3-8499-B49C05B683B8}" destId="{88411782-0E08-4E59-8437-BCF4100A0C4D}" srcOrd="0" destOrd="0" presId="urn:microsoft.com/office/officeart/2005/8/layout/vList2"/>
    <dgm:cxn modelId="{31C8D94F-7F80-41E8-BF6C-E58A8AFD3D0B}" type="presParOf" srcId="{88411782-0E08-4E59-8437-BCF4100A0C4D}" destId="{D6438DC7-C884-40F8-BDCB-16777DF8701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BD27E-552B-4E71-9A79-DA4A3988F0B4}">
      <dsp:nvSpPr>
        <dsp:cNvPr id="0" name=""/>
        <dsp:cNvSpPr/>
      </dsp:nvSpPr>
      <dsp:spPr>
        <a:xfrm>
          <a:off x="0" y="4778"/>
          <a:ext cx="2249544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WriteBackwards.cpp</a:t>
          </a:r>
          <a:endParaRPr lang="en-US" sz="1500" kern="1200"/>
        </a:p>
      </dsp:txBody>
      <dsp:txXfrm>
        <a:off x="17563" y="22341"/>
        <a:ext cx="2214418" cy="324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CED338-E422-4F3E-AF96-03CA48739557}">
      <dsp:nvSpPr>
        <dsp:cNvPr id="0" name=""/>
        <dsp:cNvSpPr/>
      </dsp:nvSpPr>
      <dsp:spPr>
        <a:xfrm>
          <a:off x="0" y="4778"/>
          <a:ext cx="2583136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Arrays/BinarySearch.cpp</a:t>
          </a:r>
          <a:endParaRPr lang="en-US" sz="1500" kern="1200"/>
        </a:p>
      </dsp:txBody>
      <dsp:txXfrm>
        <a:off x="17563" y="22341"/>
        <a:ext cx="2548010" cy="3246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91F82-0D09-4DA8-9F64-7BFEA4E1A7C0}">
      <dsp:nvSpPr>
        <dsp:cNvPr id="0" name=""/>
        <dsp:cNvSpPr/>
      </dsp:nvSpPr>
      <dsp:spPr>
        <a:xfrm>
          <a:off x="0" y="169155"/>
          <a:ext cx="3433763" cy="32011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Note the redundant computations involved here, which leads to the conclusion that recursion </a:t>
          </a:r>
          <a:r>
            <a:rPr lang="en-US" sz="2400" b="1" i="1" kern="1200" dirty="0" smtClean="0"/>
            <a:t>in this case </a:t>
          </a:r>
          <a:r>
            <a:rPr lang="en-US" sz="2400" kern="1200" dirty="0" smtClean="0"/>
            <a:t>is not the most efficient way to compute the solution</a:t>
          </a:r>
          <a:endParaRPr lang="en-US" sz="2400" kern="1200" dirty="0"/>
        </a:p>
      </dsp:txBody>
      <dsp:txXfrm>
        <a:off x="156266" y="325421"/>
        <a:ext cx="3121231" cy="28885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8CD024-6000-498B-98B7-39766B064B7A}">
      <dsp:nvSpPr>
        <dsp:cNvPr id="0" name=""/>
        <dsp:cNvSpPr/>
      </dsp:nvSpPr>
      <dsp:spPr>
        <a:xfrm>
          <a:off x="0" y="18065"/>
          <a:ext cx="1343025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Hanoi.cpp</a:t>
          </a:r>
          <a:endParaRPr lang="en-US" sz="1200" kern="1200"/>
        </a:p>
      </dsp:txBody>
      <dsp:txXfrm>
        <a:off x="14050" y="32115"/>
        <a:ext cx="1314925" cy="259719"/>
      </dsp:txXfrm>
    </dsp:sp>
    <dsp:sp modelId="{5E27839B-F5AC-4F6E-A95F-2FE0F5E01A2D}">
      <dsp:nvSpPr>
        <dsp:cNvPr id="0" name=""/>
        <dsp:cNvSpPr/>
      </dsp:nvSpPr>
      <dsp:spPr>
        <a:xfrm>
          <a:off x="0" y="340445"/>
          <a:ext cx="1343025" cy="287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Hanoi2.cpp</a:t>
          </a:r>
          <a:endParaRPr lang="en-US" sz="1200" kern="1200"/>
        </a:p>
      </dsp:txBody>
      <dsp:txXfrm>
        <a:off x="14050" y="354495"/>
        <a:ext cx="1314925" cy="2597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4943A-31E2-49DD-AC8E-58EB78D9BBFA}">
      <dsp:nvSpPr>
        <dsp:cNvPr id="0" name=""/>
        <dsp:cNvSpPr/>
      </dsp:nvSpPr>
      <dsp:spPr>
        <a:xfrm>
          <a:off x="0" y="4778"/>
          <a:ext cx="2153264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Partitioning element</a:t>
          </a:r>
          <a:endParaRPr lang="en-US" sz="1500" kern="1200" dirty="0"/>
        </a:p>
      </dsp:txBody>
      <dsp:txXfrm>
        <a:off x="17563" y="22341"/>
        <a:ext cx="2118138" cy="3246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29904F-0541-4E99-9F49-47EF823CEEEF}">
      <dsp:nvSpPr>
        <dsp:cNvPr id="0" name=""/>
        <dsp:cNvSpPr/>
      </dsp:nvSpPr>
      <dsp:spPr>
        <a:xfrm>
          <a:off x="0" y="25"/>
          <a:ext cx="1915886" cy="12002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Stop when you find a number on the “wrong side” of the partition</a:t>
          </a:r>
          <a:endParaRPr lang="en-US" sz="1800" kern="1200" dirty="0"/>
        </a:p>
      </dsp:txBody>
      <dsp:txXfrm>
        <a:off x="58593" y="58618"/>
        <a:ext cx="1798700" cy="10830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38DC7-C884-40F8-BDCB-16777DF8701B}">
      <dsp:nvSpPr>
        <dsp:cNvPr id="0" name=""/>
        <dsp:cNvSpPr/>
      </dsp:nvSpPr>
      <dsp:spPr>
        <a:xfrm>
          <a:off x="0" y="398"/>
          <a:ext cx="3951515" cy="6455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Partitioning element now in its proper place</a:t>
          </a:r>
          <a:endParaRPr lang="en-US" sz="2400" kern="1200" dirty="0"/>
        </a:p>
      </dsp:txBody>
      <dsp:txXfrm>
        <a:off x="31512" y="31910"/>
        <a:ext cx="3888491" cy="58250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38DC7-C884-40F8-BDCB-16777DF8701B}">
      <dsp:nvSpPr>
        <dsp:cNvPr id="0" name=""/>
        <dsp:cNvSpPr/>
      </dsp:nvSpPr>
      <dsp:spPr>
        <a:xfrm>
          <a:off x="0" y="131285"/>
          <a:ext cx="3951515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Partitioning element now in its proper place</a:t>
          </a:r>
          <a:endParaRPr lang="en-US" sz="1600" kern="1200" dirty="0"/>
        </a:p>
      </dsp:txBody>
      <dsp:txXfrm>
        <a:off x="18734" y="150019"/>
        <a:ext cx="3914047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BF2E0-D4E7-4035-B935-1F52E6B6410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3D03F-1C64-483B-AC57-5E84ACB5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25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48A117-EE04-4D64-A45E-FE6E5E776986}" type="slidenum">
              <a:rPr lang="en-US" altLang="en-US" sz="1200"/>
              <a:pPr/>
              <a:t>1</a:t>
            </a:fld>
            <a:endParaRPr lang="en-US" altLang="en-US" sz="1200" dirty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5495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956CAD3-CF23-4BF8-B02C-CBBDA65BDD9B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29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B9A2F60-6D71-423B-854C-A841C3FD6750}" type="slidenum">
              <a:rPr lang="en-CA" altLang="en-US"/>
              <a:pPr eaLnBrk="1" hangingPunct="1"/>
              <a:t>37</a:t>
            </a:fld>
            <a:endParaRPr lang="en-CA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50657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0F91A9D-D6C2-4CEA-84B5-A8D35FAB9AAE}" type="slidenum">
              <a:rPr lang="en-CA" altLang="en-US"/>
              <a:pPr eaLnBrk="1" hangingPunct="1"/>
              <a:t>38</a:t>
            </a:fld>
            <a:endParaRPr lang="en-CA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53902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404DE8-9B25-47F5-A8A1-4E42717015E2}" type="slidenum">
              <a:rPr lang="en-CA" altLang="en-US"/>
              <a:pPr eaLnBrk="1" hangingPunct="1"/>
              <a:t>39</a:t>
            </a:fld>
            <a:endParaRPr lang="en-CA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26615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3DBFD1B-D3B7-4D41-B9CA-D865B34DBD40}" type="slidenum">
              <a:rPr lang="en-CA" altLang="en-US"/>
              <a:pPr eaLnBrk="1" hangingPunct="1"/>
              <a:t>42</a:t>
            </a:fld>
            <a:endParaRPr lang="en-CA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56992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48992A0-66BD-40D5-A8F6-F8DAF1DDAA00}" type="slidenum">
              <a:rPr lang="en-CA" altLang="en-US"/>
              <a:pPr eaLnBrk="1" hangingPunct="1"/>
              <a:t>46</a:t>
            </a:fld>
            <a:endParaRPr lang="en-CA" altLang="en-US"/>
          </a:p>
        </p:txBody>
      </p:sp>
      <p:sp>
        <p:nvSpPr>
          <p:cNvPr id="614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45209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4:10</a:t>
            </a:r>
            <a:r>
              <a:rPr lang="en-US" baseline="0" dirty="0" smtClean="0"/>
              <a:t> and 5:45 classes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D03F-1C64-483B-AC57-5E84ACB585A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5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254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ln>
            <a:miter lim="800000"/>
            <a:headEnd/>
            <a:tailEnd/>
          </a:ln>
        </p:spPr>
        <p:txBody>
          <a:bodyPr wrap="square" lIns="86488" tIns="43244" rIns="86488" bIns="43244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mtClean="0"/>
              <a:t>Merge Sort</a:t>
            </a:r>
            <a:endParaRPr lang="en-US" altLang="zh-TW" smtClean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7788" y="0"/>
            <a:ext cx="2970212" cy="457200"/>
          </a:xfrm>
          <a:ln>
            <a:miter lim="800000"/>
            <a:headEnd/>
            <a:tailEnd/>
          </a:ln>
        </p:spPr>
        <p:txBody>
          <a:bodyPr wrap="square" lIns="86488" tIns="43244" rIns="86488" bIns="43244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833071-D884-4AFE-8191-75B2FA6008F5}" type="datetime8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二○二二年十一月二十八日</a:t>
            </a:fld>
            <a:endParaRPr lang="en-US" altLang="zh-TW" smtClean="0"/>
          </a:p>
        </p:txBody>
      </p:sp>
      <p:sp>
        <p:nvSpPr>
          <p:cNvPr id="9933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087D504-911E-4A17-8DEE-78BC71FEC6BF}" type="slidenum">
              <a:rPr lang="zh-TW" altLang="en-US">
                <a:latin typeface="Calibri" panose="020F0502020204030204" pitchFamily="34" charset="0"/>
              </a:rPr>
              <a:pPr eaLnBrk="1" hangingPunct="1"/>
              <a:t>58</a:t>
            </a:fld>
            <a:endParaRPr lang="en-US" altLang="zh-TW">
              <a:latin typeface="Calibri" panose="020F0502020204030204" pitchFamily="34" charset="0"/>
            </a:endParaRPr>
          </a:p>
        </p:txBody>
      </p:sp>
      <p:sp>
        <p:nvSpPr>
          <p:cNvPr id="993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4175" y="687388"/>
            <a:ext cx="6091238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32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TW" dirty="0" smtClean="0">
                <a:latin typeface="Times New Roman" panose="02020603050405020304" pitchFamily="18" charset="0"/>
              </a:rPr>
              <a:t>Start</a:t>
            </a:r>
            <a:r>
              <a:rPr lang="en-US" altLang="zh-TW" baseline="0" dirty="0" smtClean="0">
                <a:latin typeface="Times New Roman" panose="02020603050405020304" pitchFamily="18" charset="0"/>
              </a:rPr>
              <a:t> 3:00 class here Friday</a:t>
            </a:r>
            <a:endParaRPr lang="zh-TW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6469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Tony</a:t>
            </a:r>
            <a:r>
              <a:rPr lang="en-US" baseline="0" dirty="0" smtClean="0"/>
              <a:t> Hoare’s partitioning method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D03F-1C64-483B-AC57-5E84ACB585A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31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F745698-48B0-469B-B878-15411A5D7E3C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282834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Tony</a:t>
            </a:r>
            <a:r>
              <a:rPr lang="en-US" baseline="0" dirty="0" smtClean="0"/>
              <a:t> Hoare’s partitioning method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D03F-1C64-483B-AC57-5E84ACB585A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72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/>
              <a:t>simple!  So </a:t>
            </a:r>
            <a:r>
              <a:rPr lang="en-US" dirty="0"/>
              <a:t>elegant!</a:t>
            </a:r>
          </a:p>
          <a:p>
            <a:endParaRPr lang="en-US" dirty="0"/>
          </a:p>
          <a:p>
            <a:r>
              <a:rPr lang="en-US" dirty="0"/>
              <a:t>Of course you can do </a:t>
            </a:r>
            <a:r>
              <a:rPr lang="en-US" dirty="0" err="1"/>
              <a:t>mergesort</a:t>
            </a:r>
            <a:r>
              <a:rPr lang="en-US" dirty="0"/>
              <a:t> iteratively, but WHY!?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0A22-3280-4CDE-9249-1CD3809E7D2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967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Isn’t it BEAUTFUL!?</a:t>
            </a:r>
          </a:p>
          <a:p>
            <a:endParaRPr lang="en-US" dirty="0"/>
          </a:p>
          <a:p>
            <a:r>
              <a:rPr lang="en-US" dirty="0"/>
              <a:t>The efficiency</a:t>
            </a:r>
            <a:r>
              <a:rPr lang="en-US" baseline="0" dirty="0"/>
              <a:t> of </a:t>
            </a:r>
            <a:r>
              <a:rPr lang="en-US" baseline="0" dirty="0" err="1"/>
              <a:t>mergesort</a:t>
            </a:r>
            <a:r>
              <a:rPr lang="en-US" baseline="0" dirty="0"/>
              <a:t> depends on having an efficient algorithm for merging to sorted 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0A22-3280-4CDE-9249-1CD3809E7D2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252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Worst</a:t>
            </a:r>
            <a:r>
              <a:rPr lang="en-US" baseline="0" dirty="0"/>
              <a:t> case for merging two sorted lists with m and n elements is m+n-1 comparisons.</a:t>
            </a:r>
          </a:p>
          <a:p>
            <a:r>
              <a:rPr lang="en-US" baseline="0" dirty="0"/>
              <a:t>Can do better, e.g. if m=1, binary search through n elements takes log n compares.</a:t>
            </a:r>
          </a:p>
          <a:p>
            <a:r>
              <a:rPr lang="en-US" baseline="0" dirty="0"/>
              <a:t>(but still have to do </a:t>
            </a:r>
            <a:r>
              <a:rPr lang="en-US" baseline="0" dirty="0" err="1"/>
              <a:t>m+n</a:t>
            </a:r>
            <a:r>
              <a:rPr lang="en-US" baseline="0" dirty="0"/>
              <a:t> assigns)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0A22-3280-4CDE-9249-1CD3809E7D2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0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</a:t>
            </a:r>
            <a:r>
              <a:rPr lang="en-US" baseline="0" dirty="0" smtClean="0"/>
              <a:t> factorial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D03F-1C64-483B-AC57-5E84ACB585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18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3:00</a:t>
            </a:r>
            <a:r>
              <a:rPr lang="en-US" baseline="0" dirty="0" smtClean="0"/>
              <a:t> class starts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D03F-1C64-483B-AC57-5E84ACB585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50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C9AA670-1EEC-4C32-B843-5D9BFB83C881}" type="slidenum">
              <a:rPr lang="en-CA" altLang="en-US" smtClean="0"/>
              <a:pPr/>
              <a:t>29</a:t>
            </a:fld>
            <a:endParaRPr lang="en-CA" alt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2660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D03F-1C64-483B-AC57-5E84ACB585A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73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E8444F-DD19-4A29-80F3-1A5AE1259732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078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DDEF7FA-6750-4F6F-91D6-3ECE589CAFF2}" type="slidenum">
              <a:rPr lang="en-CA" altLang="en-US"/>
              <a:pPr eaLnBrk="1" hangingPunct="1"/>
              <a:t>34</a:t>
            </a:fld>
            <a:endParaRPr lang="en-CA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96154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956CAD3-CF23-4BF8-B02C-CBBDA65BDD9B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406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41F4-D462-44B0-9872-351A4394178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8327-BD2D-4362-95CE-51670035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41F4-D462-44B0-9872-351A4394178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8327-BD2D-4362-95CE-51670035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05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41F4-D462-44B0-9872-351A4394178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8327-BD2D-4362-95CE-51670035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52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2163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2560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742950" marR="0" lvl="1" indent="-283464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  <a:p>
            <a:pPr lvl="1"/>
            <a:endParaRPr lang="en-US" dirty="0"/>
          </a:p>
          <a:p>
            <a:pPr lvl="2"/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609600" y="3962401"/>
            <a:ext cx="10972800" cy="2163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2560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742950" marR="0" lvl="1" indent="-283464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  <a:p>
            <a:pPr lvl="1"/>
            <a:endParaRPr lang="en-US" dirty="0"/>
          </a:p>
          <a:p>
            <a:pPr lvl="2"/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125293" y="6172200"/>
            <a:ext cx="1146047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010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0" y="19050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9050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Goodrich, Tamassia</a:t>
            </a:r>
            <a:endParaRPr lang="en-US" dirty="0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Using Recursion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77EB7A-5237-416D-A5F6-8F66949AA2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1985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8_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4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3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5600" marR="0" lvl="0" indent="-255600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  <a:defRPr sz="16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2278063"/>
            <a:ext cx="10972800" cy="558800"/>
          </a:xfrm>
        </p:spPr>
        <p:txBody>
          <a:bodyPr/>
          <a:lstStyle>
            <a:lvl1pPr indent="-255600">
              <a:defRPr sz="1600">
                <a:latin typeface="+mn-lt"/>
              </a:defRPr>
            </a:lvl1pPr>
            <a:lvl2pPr indent="-283464"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4"/>
          </p:nvPr>
        </p:nvSpPr>
        <p:spPr>
          <a:xfrm>
            <a:off x="609601" y="2954338"/>
            <a:ext cx="10977033" cy="609600"/>
          </a:xfrm>
        </p:spPr>
        <p:txBody>
          <a:bodyPr/>
          <a:lstStyle>
            <a:lvl1pPr indent="-255600">
              <a:defRPr sz="1600">
                <a:latin typeface="+mn-lt"/>
              </a:defRPr>
            </a:lvl1pPr>
            <a:lvl2pPr indent="-283464"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609600" y="3733801"/>
            <a:ext cx="10972800" cy="550863"/>
          </a:xfrm>
        </p:spPr>
        <p:txBody>
          <a:bodyPr/>
          <a:lstStyle>
            <a:lvl1pPr marL="255588" indent="-255588">
              <a:defRPr>
                <a:latin typeface="+mn-lt"/>
              </a:defRPr>
            </a:lvl1pPr>
            <a:lvl2pPr indent="-283464"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6"/>
          </p:nvPr>
        </p:nvSpPr>
        <p:spPr>
          <a:xfrm>
            <a:off x="609600" y="4427538"/>
            <a:ext cx="10972800" cy="652462"/>
          </a:xfrm>
        </p:spPr>
        <p:txBody>
          <a:bodyPr/>
          <a:lstStyle>
            <a:lvl1pPr marL="255588" indent="-255588">
              <a:defRPr>
                <a:latin typeface="+mn-lt"/>
              </a:defRPr>
            </a:lvl1pPr>
            <a:lvl2pPr indent="-283464"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/>
          </p:nvPr>
        </p:nvSpPr>
        <p:spPr>
          <a:xfrm>
            <a:off x="609600" y="5181601"/>
            <a:ext cx="10972800" cy="500063"/>
          </a:xfrm>
        </p:spPr>
        <p:txBody>
          <a:bodyPr/>
          <a:lstStyle>
            <a:lvl1pPr marL="255588" indent="-255588">
              <a:defRPr>
                <a:latin typeface="+mn-lt"/>
              </a:defRPr>
            </a:lvl1pPr>
            <a:lvl2pPr indent="-283464"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8"/>
          </p:nvPr>
        </p:nvSpPr>
        <p:spPr>
          <a:xfrm>
            <a:off x="812800" y="4579938"/>
            <a:ext cx="10972800" cy="652462"/>
          </a:xfrm>
        </p:spPr>
        <p:txBody>
          <a:bodyPr/>
          <a:lstStyle>
            <a:lvl1pPr marL="255588" indent="-255588">
              <a:defRPr>
                <a:latin typeface="+mn-lt"/>
              </a:defRPr>
            </a:lvl1pPr>
            <a:lvl2pPr indent="-283464"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9"/>
          </p:nvPr>
        </p:nvSpPr>
        <p:spPr>
          <a:xfrm>
            <a:off x="812800" y="5334001"/>
            <a:ext cx="10972800" cy="500063"/>
          </a:xfrm>
        </p:spPr>
        <p:txBody>
          <a:bodyPr/>
          <a:lstStyle>
            <a:lvl1pPr marL="255588" indent="-255588">
              <a:defRPr>
                <a:latin typeface="+mn-lt"/>
              </a:defRPr>
            </a:lvl1pPr>
            <a:lvl2pPr indent="-283464"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1387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1_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4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003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5600" marR="0" lvl="0" indent="-255600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  <a:defRPr sz="16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907226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41F4-D462-44B0-9872-351A4394178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8327-BD2D-4362-95CE-51670035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9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41F4-D462-44B0-9872-351A4394178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8327-BD2D-4362-95CE-51670035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41F4-D462-44B0-9872-351A4394178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8327-BD2D-4362-95CE-51670035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5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41F4-D462-44B0-9872-351A4394178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8327-BD2D-4362-95CE-51670035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14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41F4-D462-44B0-9872-351A4394178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8327-BD2D-4362-95CE-51670035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4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41F4-D462-44B0-9872-351A4394178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8327-BD2D-4362-95CE-51670035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5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41F4-D462-44B0-9872-351A4394178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8327-BD2D-4362-95CE-51670035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41F4-D462-44B0-9872-351A4394178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A8327-BD2D-4362-95CE-51670035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1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641F4-D462-44B0-9872-351A4394178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A8327-BD2D-4362-95CE-51670035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hyperlink" Target="https://tamu.blackboard.com/webapps/blackboard/content/listContentEditable.jsp?content_id=_6481081_1&amp;course_id=_167833_1&amp;content_id=_6481081_1#bcMen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diagramData" Target="../diagrams/data7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17" Type="http://schemas.microsoft.com/office/2007/relationships/diagramDrawing" Target="../diagrams/drawing7.xml"/><Relationship Id="rId2" Type="http://schemas.openxmlformats.org/officeDocument/2006/relationships/notesSlide" Target="../notesSlides/notesSlide19.xml"/><Relationship Id="rId16" Type="http://schemas.openxmlformats.org/officeDocument/2006/relationships/diagramColors" Target="../diagrams/colors7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Relationship Id="rId14" Type="http://schemas.openxmlformats.org/officeDocument/2006/relationships/diagramLayout" Target="../diagrams/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7E9DC0F-9078-4192-8348-A3FEB3769E91}" type="slidenum">
              <a:rPr lang="en-US" altLang="en-US" sz="1400"/>
              <a:pPr eaLnBrk="1" hangingPunct="1"/>
              <a:t>1</a:t>
            </a:fld>
            <a:endParaRPr lang="en-US" altLang="en-US" sz="1400" dirty="0"/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320C1A"/>
                </a:solidFill>
              </a:rPr>
              <a:t>CSCE </a:t>
            </a:r>
            <a:r>
              <a:rPr lang="en-US" altLang="en-US" b="1" dirty="0" smtClean="0">
                <a:solidFill>
                  <a:srgbClr val="320C1A"/>
                </a:solidFill>
              </a:rPr>
              <a:t>120/121</a:t>
            </a:r>
            <a:r>
              <a:rPr lang="en-US" altLang="en-US" dirty="0">
                <a:solidFill>
                  <a:srgbClr val="320C1A"/>
                </a:solidFill>
              </a:rPr>
              <a:t/>
            </a:r>
            <a:br>
              <a:rPr lang="en-US" altLang="en-US" dirty="0">
                <a:solidFill>
                  <a:srgbClr val="320C1A"/>
                </a:solidFill>
              </a:rPr>
            </a:br>
            <a:r>
              <a:rPr lang="en-US" dirty="0"/>
              <a:t>Introduction to Program Design &amp; Concepts</a:t>
            </a:r>
            <a:endParaRPr lang="en-US" altLang="en-US" dirty="0"/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664204"/>
            <a:ext cx="9144000" cy="165576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5400" dirty="0" smtClean="0"/>
              <a:t>Recursion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Dr. Tim McGuire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7383"/>
            <a:ext cx="1866649" cy="18149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5504" y="5474208"/>
            <a:ext cx="969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Grateful acknowledgment to Dr. Philip Ritchey and  Dr. Michael Moore for some of the material on which these slides are based.</a:t>
            </a:r>
            <a:endParaRPr lang="en-US" sz="1600" i="1" dirty="0"/>
          </a:p>
        </p:txBody>
      </p:sp>
      <p:pic>
        <p:nvPicPr>
          <p:cNvPr id="1026" name="Picture 2" descr="(Click to see options)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-136525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83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924800" cy="1143000"/>
          </a:xfrm>
        </p:spPr>
        <p:txBody>
          <a:bodyPr/>
          <a:lstStyle/>
          <a:p>
            <a:r>
              <a:rPr lang="en-US" altLang="en-US" smtClean="0"/>
              <a:t>Recursive Functions - Purpose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/>
              <a:t>Recursive functions are used to reduce a complex problem to a simpler-to-solve problem.</a:t>
            </a:r>
          </a:p>
          <a:p>
            <a:r>
              <a:rPr lang="en-US" altLang="en-US" sz="4000" dirty="0" smtClean="0"/>
              <a:t>The simpler-to-solve problem is known as the </a:t>
            </a:r>
            <a:r>
              <a:rPr lang="en-US" altLang="en-US" sz="4000" b="1" i="1" dirty="0" smtClean="0"/>
              <a:t>base case</a:t>
            </a:r>
          </a:p>
          <a:p>
            <a:r>
              <a:rPr lang="en-US" altLang="en-US" sz="4000" dirty="0" smtClean="0"/>
              <a:t>Recursive calls stop when the base case is reached</a:t>
            </a:r>
          </a:p>
        </p:txBody>
      </p:sp>
    </p:spTree>
    <p:extLst>
      <p:ext uri="{BB962C8B-B14F-4D97-AF65-F5344CB8AC3E}">
        <p14:creationId xmlns:p14="http://schemas.microsoft.com/office/powerpoint/2010/main" val="12994891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Stopping the Recursion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recursive function must always include a test to determine if another recursive call should be made, or if the recursion should stop with this call</a:t>
            </a:r>
          </a:p>
          <a:p>
            <a:r>
              <a:rPr lang="en-US" altLang="en-US" dirty="0" smtClean="0"/>
              <a:t>In the factorial function, the test is: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dirty="0" smtClean="0"/>
              <a:t>	 </a:t>
            </a:r>
            <a:r>
              <a:rPr lang="en-US" altLang="en-US" b="1" dirty="0" smtClean="0"/>
              <a:t>	</a:t>
            </a:r>
            <a:r>
              <a:rPr lang="en-US" altLang="en-US" b="1" dirty="0" smtClean="0">
                <a:latin typeface="Courier New" panose="02070309020205020404" pitchFamily="49" charset="0"/>
              </a:rPr>
              <a:t>if (n == 0)</a:t>
            </a:r>
          </a:p>
        </p:txBody>
      </p:sp>
    </p:spTree>
    <p:extLst>
      <p:ext uri="{BB962C8B-B14F-4D97-AF65-F5344CB8AC3E}">
        <p14:creationId xmlns:p14="http://schemas.microsoft.com/office/powerpoint/2010/main" val="11735308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Stopping the Recursion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Recursion uses a process of breaking a problem down into smaller problems until the problem can be solved</a:t>
            </a:r>
          </a:p>
          <a:p>
            <a:r>
              <a:rPr lang="en-US" altLang="en-US" sz="3200" dirty="0"/>
              <a:t>In the </a:t>
            </a:r>
            <a:r>
              <a:rPr lang="en-US" altLang="en-US" sz="3200" b="1" dirty="0" smtClean="0">
                <a:latin typeface="Courier New" panose="02070309020205020404" pitchFamily="49" charset="0"/>
              </a:rPr>
              <a:t>factorial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function, a different value is passed to the function each time it is called</a:t>
            </a:r>
          </a:p>
          <a:p>
            <a:r>
              <a:rPr lang="en-US" altLang="en-US" sz="3200" dirty="0"/>
              <a:t>Eventually, the parameter reaches the value in the test, and the recursion stops</a:t>
            </a:r>
          </a:p>
          <a:p>
            <a:pPr>
              <a:buFont typeface="Times" panose="02020603050405020304" pitchFamily="18" charset="0"/>
              <a:buNone/>
            </a:pPr>
            <a:endParaRPr lang="en-US" alt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2356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What if you do not include a base case or get to the base case?</a:t>
            </a:r>
            <a:endParaRPr lang="en-US" dirty="0"/>
          </a:p>
          <a:p>
            <a:endParaRPr lang="en-US" dirty="0"/>
          </a:p>
          <a:p>
            <a:r>
              <a:rPr lang="en-US" sz="3200" dirty="0" smtClean="0"/>
              <a:t>Infinite </a:t>
            </a:r>
            <a:r>
              <a:rPr lang="en-US" sz="3200" dirty="0"/>
              <a:t>recursion (think of an infinite loop)</a:t>
            </a:r>
            <a:endParaRPr lang="en-US" sz="2400" dirty="0"/>
          </a:p>
          <a:p>
            <a:endParaRPr lang="en-US" sz="2400" dirty="0"/>
          </a:p>
          <a:p>
            <a:r>
              <a:rPr lang="en-US" sz="3200" dirty="0"/>
              <a:t>Each time the recursive call occurs, a new stack frame is created…</a:t>
            </a:r>
          </a:p>
          <a:p>
            <a:pPr lvl="1"/>
            <a:r>
              <a:rPr lang="en-US" sz="2800" dirty="0"/>
              <a:t>Eventually, you will run out of memory!</a:t>
            </a:r>
          </a:p>
          <a:p>
            <a:pPr lvl="1"/>
            <a:r>
              <a:rPr lang="en-US" sz="2800" dirty="0"/>
              <a:t>Stack Overflow</a:t>
            </a:r>
          </a:p>
        </p:txBody>
      </p:sp>
    </p:spTree>
    <p:extLst>
      <p:ext uri="{BB962C8B-B14F-4D97-AF65-F5344CB8AC3E}">
        <p14:creationId xmlns:p14="http://schemas.microsoft.com/office/powerpoint/2010/main" val="407975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Good Recursive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One or more base cases</a:t>
            </a:r>
          </a:p>
          <a:p>
            <a:pPr lvl="1"/>
            <a:r>
              <a:rPr lang="en-US" sz="3600" dirty="0"/>
              <a:t>Always returns without further recursion</a:t>
            </a:r>
          </a:p>
          <a:p>
            <a:pPr lvl="1"/>
            <a:endParaRPr lang="en-US" sz="3600" dirty="0"/>
          </a:p>
          <a:p>
            <a:r>
              <a:rPr lang="en-US" sz="4000" dirty="0"/>
              <a:t>One or more recursive function calls</a:t>
            </a:r>
          </a:p>
          <a:p>
            <a:pPr lvl="1"/>
            <a:r>
              <a:rPr lang="en-US" sz="3600" dirty="0"/>
              <a:t>Must get closer to base case</a:t>
            </a:r>
          </a:p>
          <a:p>
            <a:pPr lvl="1"/>
            <a:r>
              <a:rPr lang="en-US" sz="3600" dirty="0"/>
              <a:t>Don‘t forget to use the result of your recursive call!</a:t>
            </a:r>
          </a:p>
        </p:txBody>
      </p:sp>
    </p:spTree>
    <p:extLst>
      <p:ext uri="{BB962C8B-B14F-4D97-AF65-F5344CB8AC3E}">
        <p14:creationId xmlns:p14="http://schemas.microsoft.com/office/powerpoint/2010/main" val="139378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Types of Recursion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/>
              <a:t>Direct</a:t>
            </a:r>
          </a:p>
          <a:p>
            <a:pPr lvl="1"/>
            <a:r>
              <a:rPr lang="en-US" altLang="en-US" sz="3200" dirty="0" smtClean="0"/>
              <a:t>a function calls itself</a:t>
            </a:r>
          </a:p>
          <a:p>
            <a:r>
              <a:rPr lang="en-US" altLang="en-US" sz="3600" dirty="0" smtClean="0"/>
              <a:t>Indirect</a:t>
            </a:r>
          </a:p>
          <a:p>
            <a:pPr lvl="1"/>
            <a:r>
              <a:rPr lang="en-US" altLang="en-US" sz="3200" dirty="0" smtClean="0"/>
              <a:t>function A calls function B, and function B calls function A</a:t>
            </a:r>
          </a:p>
          <a:p>
            <a:pPr lvl="1"/>
            <a:r>
              <a:rPr lang="en-US" altLang="en-US" sz="3200" dirty="0" smtClean="0"/>
              <a:t>function A calls function B, which calls …, which calls function A</a:t>
            </a:r>
          </a:p>
        </p:txBody>
      </p:sp>
    </p:spTree>
    <p:extLst>
      <p:ext uri="{BB962C8B-B14F-4D97-AF65-F5344CB8AC3E}">
        <p14:creationId xmlns:p14="http://schemas.microsoft.com/office/powerpoint/2010/main" val="24426161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br>
              <a:rPr lang="en-US" dirty="0"/>
            </a:br>
            <a:r>
              <a:rPr lang="en-US" dirty="0"/>
              <a:t>Memory Diagram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CSCE 121</a:t>
            </a:r>
          </a:p>
        </p:txBody>
      </p:sp>
    </p:spTree>
    <p:extLst>
      <p:ext uri="{BB962C8B-B14F-4D97-AF65-F5344CB8AC3E}">
        <p14:creationId xmlns:p14="http://schemas.microsoft.com/office/powerpoint/2010/main" val="335136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1100067" y="5631781"/>
            <a:ext cx="44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39827" y="606903"/>
            <a:ext cx="5860973" cy="557006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void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if (n&lt;=0)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n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(n-1);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n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do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"Enter Number: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cin</a:t>
            </a:r>
            <a:r>
              <a:rPr lang="en-US" sz="1800" dirty="0">
                <a:latin typeface="Source Code Pro" panose="020B0509030403020204" pitchFamily="49" charset="0"/>
              </a:rPr>
              <a:t> &gt;&gt; 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"Start Printing"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"End Printing"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} while (n&gt;0);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807165" y="385741"/>
            <a:ext cx="89013" cy="60123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241201" y="6019267"/>
            <a:ext cx="2724150" cy="95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55104" y="6028792"/>
            <a:ext cx="10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Identifier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00067" y="6028792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74582" y="38574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943431" y="755073"/>
            <a:ext cx="2717913" cy="61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84911" y="564993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500671" y="56451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3596" y="90324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Enter Number: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25227" y="9032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43596" y="1229979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Start Printing</a:t>
            </a:r>
          </a:p>
        </p:txBody>
      </p:sp>
      <p:sp>
        <p:nvSpPr>
          <p:cNvPr id="22" name="TextBox 21"/>
          <p:cNvSpPr txBox="1"/>
          <p:nvPr/>
        </p:nvSpPr>
        <p:spPr>
          <a:xfrm flipH="1">
            <a:off x="11087431" y="5641306"/>
            <a:ext cx="3952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241201" y="5645173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1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38979" y="606903"/>
            <a:ext cx="5761822" cy="557006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void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if (n&lt;=0)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n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(n-1);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n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do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"Enter Number: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cin</a:t>
            </a:r>
            <a:r>
              <a:rPr lang="en-US" sz="1800" dirty="0">
                <a:latin typeface="Source Code Pro" panose="020B0509030403020204" pitchFamily="49" charset="0"/>
              </a:rPr>
              <a:t> &gt;&gt; 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"Start Printing"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"End Printing"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} while (n&gt;0);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807165" y="385741"/>
            <a:ext cx="89013" cy="60123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241201" y="6019267"/>
            <a:ext cx="2724150" cy="95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55104" y="6028792"/>
            <a:ext cx="10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Identifier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00067" y="6028792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74582" y="38574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943431" y="755073"/>
            <a:ext cx="2717913" cy="61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84911" y="564993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500671" y="56451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3596" y="90324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Enter Number: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25227" y="9032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43596" y="1229979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Start Printing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46820" y="56451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241201" y="5645173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426113" y="5280603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502224" y="52806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948373" y="52806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242754" y="5280603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972512" y="1599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0509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50843" y="606903"/>
            <a:ext cx="5849957" cy="557006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void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if (n&lt;=0)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n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(n-1);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n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do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"Enter Number: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cin</a:t>
            </a:r>
            <a:r>
              <a:rPr lang="en-US" sz="1800" dirty="0">
                <a:latin typeface="Source Code Pro" panose="020B0509030403020204" pitchFamily="49" charset="0"/>
              </a:rPr>
              <a:t> &gt;&gt; 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"Start Printing"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"End Printing"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} while (n&gt;0);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807165" y="385741"/>
            <a:ext cx="89013" cy="60123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241201" y="6019267"/>
            <a:ext cx="2724150" cy="95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55104" y="6028792"/>
            <a:ext cx="10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Identifier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00067" y="6028792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74582" y="38574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943431" y="755073"/>
            <a:ext cx="2717913" cy="61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84911" y="564993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500671" y="56451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3596" y="90324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Enter Number: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25227" y="9032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43596" y="1229979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Start Printing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46820" y="56451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241201" y="5645173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426113" y="5280603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502224" y="52806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948373" y="52806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242754" y="5280603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431635" y="4920052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507746" y="49200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953895" y="49200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248276" y="4920052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972512" y="1599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72512" y="1968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991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52401"/>
            <a:ext cx="10972800" cy="1470025"/>
          </a:xfrm>
        </p:spPr>
        <p:txBody>
          <a:bodyPr>
            <a:normAutofit/>
          </a:bodyPr>
          <a:lstStyle/>
          <a:p>
            <a:pPr algn="l" eaLnBrk="1" hangingPunct="1"/>
            <a:endParaRPr lang="en-US" altLang="en-US" dirty="0" smtClean="0">
              <a:solidFill>
                <a:srgbClr val="500000"/>
              </a:solidFill>
            </a:endParaRPr>
          </a:p>
        </p:txBody>
      </p:sp>
      <p:pic>
        <p:nvPicPr>
          <p:cNvPr id="28674" name="Picture 2" descr="https://cdn-images-1.medium.com/max/1000/1*appBwh6_RtvocVxwqpplHA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95400"/>
            <a:ext cx="73914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268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5929" y="606903"/>
            <a:ext cx="5794872" cy="557006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void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if (n&lt;=0)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n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(n-1);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n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do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"Enter Number: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cin</a:t>
            </a:r>
            <a:r>
              <a:rPr lang="en-US" sz="1800" dirty="0">
                <a:latin typeface="Source Code Pro" panose="020B0509030403020204" pitchFamily="49" charset="0"/>
              </a:rPr>
              <a:t> &gt;&gt; 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"Start Printing"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"End Printing"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} while (n&gt;0);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807165" y="385741"/>
            <a:ext cx="89013" cy="60123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241201" y="6019267"/>
            <a:ext cx="2724150" cy="95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55104" y="6028792"/>
            <a:ext cx="10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Identifier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00067" y="6028792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74582" y="38574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943431" y="755073"/>
            <a:ext cx="2717913" cy="61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84911" y="564993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500671" y="56451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3596" y="90324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Enter Number: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25227" y="9032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43596" y="1229979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Start Printing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46820" y="56451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241201" y="5645173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426113" y="5280603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502224" y="52806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948373" y="52806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242754" y="5280603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431635" y="4920052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507746" y="49200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953895" y="49200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248276" y="4920052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972512" y="1599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72512" y="1968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31635" y="4545958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507746" y="45459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53895" y="4545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248276" y="4545958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972512" y="2337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0075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50843" y="606903"/>
            <a:ext cx="5849957" cy="557006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void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if (n&lt;=0)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n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(n-1);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n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do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"Enter Number: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cin</a:t>
            </a:r>
            <a:r>
              <a:rPr lang="en-US" sz="1800" dirty="0">
                <a:latin typeface="Source Code Pro" panose="020B0509030403020204" pitchFamily="49" charset="0"/>
              </a:rPr>
              <a:t> &gt;&gt; 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"Start Printing"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"End Printing"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} while (n&gt;0);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807165" y="385741"/>
            <a:ext cx="89013" cy="60123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241201" y="6019267"/>
            <a:ext cx="2724150" cy="95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55104" y="6028792"/>
            <a:ext cx="10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Identifier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00067" y="6028792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74582" y="38574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943431" y="755073"/>
            <a:ext cx="2717913" cy="61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84911" y="564993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500671" y="56451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3596" y="90324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Enter Number: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25227" y="9032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43596" y="1229979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Start Printing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46820" y="56451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241201" y="5645173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426113" y="5280603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502224" y="52806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948373" y="52806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242754" y="5280603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431635" y="4920052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507746" y="49200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953895" y="49200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248276" y="4920052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972512" y="1599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72512" y="1968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31635" y="4545958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507746" y="45459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53895" y="4545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248276" y="4545958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972512" y="2337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8213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50843" y="606903"/>
            <a:ext cx="5849957" cy="557006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void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if (n&lt;=0)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n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(n-1);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n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do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"Enter Number: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cin</a:t>
            </a:r>
            <a:r>
              <a:rPr lang="en-US" sz="1800" dirty="0">
                <a:latin typeface="Source Code Pro" panose="020B0509030403020204" pitchFamily="49" charset="0"/>
              </a:rPr>
              <a:t> &gt;&gt; 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"Start Printing"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"End Printing"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} while (n&gt;0);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807165" y="385741"/>
            <a:ext cx="89013" cy="60123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241201" y="6019267"/>
            <a:ext cx="2724150" cy="95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55104" y="6028792"/>
            <a:ext cx="10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Identifier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00067" y="6028792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74582" y="38574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943431" y="755073"/>
            <a:ext cx="2717913" cy="61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84911" y="564993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500671" y="56451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3596" y="90324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Enter Number: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25227" y="9032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43596" y="1229979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Start Printing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46820" y="56451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241201" y="5645173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426113" y="5280603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502224" y="52806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948373" y="52806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242754" y="5280603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431635" y="4920052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507746" y="49200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953895" y="49200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248276" y="4920052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972512" y="1599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72512" y="1968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31635" y="4545958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507746" y="45459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53895" y="4545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248276" y="4545958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972512" y="2337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426113" y="4171864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502224" y="41718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948373" y="4171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242754" y="4171864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9765774">
            <a:off x="8425760" y="2061725"/>
            <a:ext cx="14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Base Case</a:t>
            </a:r>
          </a:p>
        </p:txBody>
      </p:sp>
    </p:spTree>
    <p:extLst>
      <p:ext uri="{BB962C8B-B14F-4D97-AF65-F5344CB8AC3E}">
        <p14:creationId xmlns:p14="http://schemas.microsoft.com/office/powerpoint/2010/main" val="1718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16945" y="606903"/>
            <a:ext cx="5783855" cy="557006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void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if (n&lt;=0)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n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(n-1);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n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do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"Enter Number: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cin</a:t>
            </a:r>
            <a:r>
              <a:rPr lang="en-US" sz="1800" dirty="0">
                <a:latin typeface="Source Code Pro" panose="020B0509030403020204" pitchFamily="49" charset="0"/>
              </a:rPr>
              <a:t> &gt;&gt; 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"Start Printing"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"End Printing"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} while (n&gt;0);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807165" y="385741"/>
            <a:ext cx="89013" cy="60123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241201" y="6019267"/>
            <a:ext cx="2724150" cy="95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55104" y="6028792"/>
            <a:ext cx="10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Identifier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00067" y="6028792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74582" y="38574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943431" y="755073"/>
            <a:ext cx="2717913" cy="61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84911" y="564993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500671" y="56451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3596" y="90324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Enter Number: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25227" y="9032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43596" y="1229979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Start Printing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46820" y="56451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241201" y="5645173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426113" y="5280603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502224" y="52806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948373" y="52806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242754" y="5280603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431635" y="4920052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507746" y="49200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953895" y="49200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248276" y="4920052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972512" y="1599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72512" y="1968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31635" y="4545958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507746" y="45459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53895" y="4545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248276" y="4545958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972512" y="2337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426113" y="4171864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502224" y="41718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948373" y="4171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242754" y="4171864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9248276" y="4171864"/>
            <a:ext cx="2724150" cy="36933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9248276" y="4171864"/>
            <a:ext cx="2724150" cy="36933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49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06777" y="606903"/>
            <a:ext cx="5894024" cy="557006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void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if (n&lt;=0)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n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(n-1);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n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do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"Enter Number: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cin</a:t>
            </a:r>
            <a:r>
              <a:rPr lang="en-US" sz="1800" dirty="0">
                <a:latin typeface="Source Code Pro" panose="020B0509030403020204" pitchFamily="49" charset="0"/>
              </a:rPr>
              <a:t> &gt;&gt; 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"Start Printing"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"End Printing"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} while (n&gt;0);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807165" y="385741"/>
            <a:ext cx="89013" cy="60123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241201" y="6019267"/>
            <a:ext cx="2724150" cy="95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55104" y="6028792"/>
            <a:ext cx="10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Identifier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00067" y="6028792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74582" y="38574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943431" y="755073"/>
            <a:ext cx="2717913" cy="61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84911" y="564993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500671" y="56451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3596" y="90324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Enter Number: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25227" y="9032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43596" y="1229979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Start Printing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46820" y="56451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241201" y="5645173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426113" y="5280603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502224" y="52806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948373" y="52806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242754" y="5280603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431635" y="4920052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507746" y="49200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953895" y="49200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248276" y="4920052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972512" y="1599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72512" y="1968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31635" y="4545958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507746" y="45459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53895" y="4545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248276" y="4545958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972512" y="2337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426113" y="4171864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502224" y="41718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948373" y="4171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242754" y="4171864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9248276" y="4171864"/>
            <a:ext cx="2724150" cy="36933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9248276" y="4171864"/>
            <a:ext cx="2724150" cy="36933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237232" y="4536434"/>
            <a:ext cx="2724150" cy="36933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9237232" y="4536434"/>
            <a:ext cx="2724150" cy="36933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87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94911" y="606903"/>
            <a:ext cx="5805889" cy="557006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void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if (n&lt;=0)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n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(n-1);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n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do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"Enter Number: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cin</a:t>
            </a:r>
            <a:r>
              <a:rPr lang="en-US" sz="1800" dirty="0">
                <a:latin typeface="Source Code Pro" panose="020B0509030403020204" pitchFamily="49" charset="0"/>
              </a:rPr>
              <a:t> &gt;&gt; 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"Start Printing"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"End Printing"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} while (n&gt;0);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807165" y="385741"/>
            <a:ext cx="89013" cy="60123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241201" y="6019267"/>
            <a:ext cx="2724150" cy="95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55104" y="6028792"/>
            <a:ext cx="10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Identifier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00067" y="6028792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74582" y="38574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943431" y="755073"/>
            <a:ext cx="2717913" cy="61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84911" y="564993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500671" y="56451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3596" y="90324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Enter Number: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25227" y="9032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43596" y="1229979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Start Printing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46820" y="56451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241201" y="5645173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426113" y="5280603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502224" y="52806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948373" y="52806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242754" y="5280603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431635" y="4920052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507746" y="49200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953895" y="49200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248276" y="4920052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972512" y="1599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72512" y="1968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31635" y="4545958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507746" y="45459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53895" y="4545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248276" y="4545958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972512" y="2337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426113" y="4171864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502224" y="41718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948373" y="4171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242754" y="4171864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9248276" y="4171864"/>
            <a:ext cx="2724150" cy="36933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9248276" y="4171864"/>
            <a:ext cx="2724150" cy="36933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237232" y="4536434"/>
            <a:ext cx="2724150" cy="36933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9237232" y="4536434"/>
            <a:ext cx="2724150" cy="36933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268105" y="4922433"/>
            <a:ext cx="2724150" cy="36933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9268105" y="4922433"/>
            <a:ext cx="2724150" cy="36933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46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606903"/>
            <a:ext cx="5562601" cy="557006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void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if (n&lt;=0)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n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(n-1);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</a:t>
            </a:r>
            <a:r>
              <a:rPr lang="en-US" sz="1800" dirty="0" err="1">
                <a:latin typeface="Source Code Pro" panose="020B0509030403020204" pitchFamily="49" charset="0"/>
              </a:rPr>
              <a:t>int</a:t>
            </a:r>
            <a:r>
              <a:rPr lang="en-US" sz="1800" dirty="0">
                <a:latin typeface="Source Code Pro" panose="020B0509030403020204" pitchFamily="49" charset="0"/>
              </a:rPr>
              <a:t> n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do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"Enter Number: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cin</a:t>
            </a:r>
            <a:r>
              <a:rPr lang="en-US" sz="1800" dirty="0">
                <a:latin typeface="Source Code Pro" panose="020B0509030403020204" pitchFamily="49" charset="0"/>
              </a:rPr>
              <a:t> &gt;&gt; 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"Start Printing"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rPrint</a:t>
            </a:r>
            <a:r>
              <a:rPr lang="en-US" sz="1800" dirty="0">
                <a:latin typeface="Source Code Pro" panose="020B0509030403020204" pitchFamily="49" charset="0"/>
              </a:rPr>
              <a:t>(n);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   </a:t>
            </a:r>
            <a:r>
              <a:rPr lang="en-US" sz="1800" dirty="0" err="1">
                <a:latin typeface="Source Code Pro" panose="020B0509030403020204" pitchFamily="49" charset="0"/>
              </a:rPr>
              <a:t>cout</a:t>
            </a:r>
            <a:r>
              <a:rPr lang="en-US" sz="1800" dirty="0">
                <a:latin typeface="Source Code Pro" panose="020B0509030403020204" pitchFamily="49" charset="0"/>
              </a:rPr>
              <a:t> &lt;&lt; "End Printing" &lt;&lt; </a:t>
            </a:r>
            <a:r>
              <a:rPr lang="en-US" sz="1800" dirty="0" err="1">
                <a:latin typeface="Source Code Pro" panose="020B0509030403020204" pitchFamily="49" charset="0"/>
              </a:rPr>
              <a:t>endl</a:t>
            </a:r>
            <a:r>
              <a:rPr lang="en-US" sz="1800" dirty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   } while (n&gt;0);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807165" y="385741"/>
            <a:ext cx="89013" cy="60123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241201" y="6019267"/>
            <a:ext cx="2724150" cy="95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55104" y="6028792"/>
            <a:ext cx="10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Identifier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00067" y="6028792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74582" y="38574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943431" y="755073"/>
            <a:ext cx="2717913" cy="61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84911" y="564993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500671" y="56451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3596" y="90324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Enter Number: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25227" y="9032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43596" y="1229979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Start Printing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46820" y="56451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241201" y="5645173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426113" y="5280603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502224" y="52806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948373" y="52806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242754" y="5280603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431635" y="4920052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507746" y="49200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953895" y="49200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248276" y="4920052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972512" y="1599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72512" y="1968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31635" y="4545958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507746" y="45459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53895" y="4545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248276" y="4545958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972512" y="2337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426113" y="4171864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rPrint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502224" y="41718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948373" y="4171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242754" y="4171864"/>
            <a:ext cx="27241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9248276" y="4171864"/>
            <a:ext cx="2724150" cy="36933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9248276" y="4171864"/>
            <a:ext cx="2724150" cy="36933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237232" y="4536434"/>
            <a:ext cx="2724150" cy="36933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9237232" y="4536434"/>
            <a:ext cx="2724150" cy="36933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268105" y="4922433"/>
            <a:ext cx="2724150" cy="36933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9268105" y="4922433"/>
            <a:ext cx="2724150" cy="36933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9253798" y="5266317"/>
            <a:ext cx="2724150" cy="36933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9253798" y="5266317"/>
            <a:ext cx="2724150" cy="36933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972512" y="270730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End Printing</a:t>
            </a:r>
          </a:p>
        </p:txBody>
      </p:sp>
    </p:spTree>
    <p:extLst>
      <p:ext uri="{BB962C8B-B14F-4D97-AF65-F5344CB8AC3E}">
        <p14:creationId xmlns:p14="http://schemas.microsoft.com/office/powerpoint/2010/main" val="21659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897" y="1483248"/>
            <a:ext cx="6483071" cy="6483071"/>
          </a:xfrm>
          <a:prstGeom prst="rect">
            <a:avLst/>
          </a:prstGeom>
        </p:spPr>
      </p:pic>
      <p:sp>
        <p:nvSpPr>
          <p:cNvPr id="29698" name="Title 1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1273107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Solving Recursively Defined Problems</a:t>
            </a:r>
          </a:p>
        </p:txBody>
      </p:sp>
      <p:sp>
        <p:nvSpPr>
          <p:cNvPr id="29699" name="Subtit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924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Solving Recursively Defined</a:t>
            </a:r>
            <a:br>
              <a:rPr lang="en-US" altLang="en-US" smtClean="0"/>
            </a:br>
            <a:r>
              <a:rPr lang="en-US" altLang="en-US" smtClean="0"/>
              <a:t>Problems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17755" y="1676400"/>
            <a:ext cx="10825316" cy="4572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dirty="0" smtClean="0"/>
              <a:t>The natural definition of some problems leads to a recursive solution</a:t>
            </a:r>
          </a:p>
          <a:p>
            <a:pPr>
              <a:lnSpc>
                <a:spcPct val="80000"/>
              </a:lnSpc>
            </a:pPr>
            <a:r>
              <a:rPr lang="en-US" altLang="en-US" sz="3200" dirty="0" smtClean="0"/>
              <a:t>Example: Fibonacci numbers:</a:t>
            </a:r>
          </a:p>
          <a:p>
            <a:pPr lvl="1">
              <a:lnSpc>
                <a:spcPct val="80000"/>
              </a:lnSpc>
              <a:buClr>
                <a:srgbClr val="3333CC"/>
              </a:buClr>
              <a:buFontTx/>
              <a:buNone/>
            </a:pPr>
            <a:r>
              <a:rPr lang="en-US" altLang="en-US" sz="2800" dirty="0" smtClean="0"/>
              <a:t>	</a:t>
            </a:r>
            <a:r>
              <a:rPr lang="en-US" altLang="en-US" sz="2800" dirty="0" smtClean="0">
                <a:latin typeface="Courier New" panose="02070309020205020404" pitchFamily="49" charset="0"/>
              </a:rPr>
              <a:t>0, 1, 1, 2, 3, 5, 8, 13, 21, ...</a:t>
            </a:r>
          </a:p>
          <a:p>
            <a:pPr>
              <a:lnSpc>
                <a:spcPct val="80000"/>
              </a:lnSpc>
            </a:pPr>
            <a:r>
              <a:rPr lang="en-US" altLang="en-US" sz="3200" dirty="0" smtClean="0"/>
              <a:t>After the starting </a:t>
            </a:r>
            <a:r>
              <a:rPr lang="en-US" altLang="en-US" sz="3200" dirty="0" smtClean="0">
                <a:latin typeface="Courier New" panose="02070309020205020404" pitchFamily="49" charset="0"/>
              </a:rPr>
              <a:t>0, 1</a:t>
            </a:r>
            <a:r>
              <a:rPr lang="en-US" altLang="en-US" sz="3200" dirty="0" smtClean="0"/>
              <a:t>, each number is the sum of the two preceding numbers</a:t>
            </a:r>
          </a:p>
          <a:p>
            <a:pPr>
              <a:lnSpc>
                <a:spcPct val="80000"/>
              </a:lnSpc>
            </a:pPr>
            <a:r>
              <a:rPr lang="en-US" altLang="en-US" sz="3200" dirty="0" smtClean="0"/>
              <a:t>Recursive solution:</a:t>
            </a:r>
          </a:p>
          <a:p>
            <a:pPr lvl="1">
              <a:lnSpc>
                <a:spcPct val="80000"/>
              </a:lnSpc>
              <a:buClr>
                <a:srgbClr val="3333CC"/>
              </a:buClr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</a:rPr>
              <a:t>fib(n) = fib(n </a:t>
            </a:r>
            <a:r>
              <a:rPr lang="en-US" altLang="en-US" sz="2800" dirty="0" smtClean="0"/>
              <a:t>–</a:t>
            </a:r>
            <a:r>
              <a:rPr lang="en-US" altLang="en-US" sz="2800" dirty="0" smtClean="0">
                <a:latin typeface="Courier New" panose="02070309020205020404" pitchFamily="49" charset="0"/>
              </a:rPr>
              <a:t> 1) + fib(n </a:t>
            </a:r>
            <a:r>
              <a:rPr lang="en-US" altLang="en-US" sz="2800" dirty="0" smtClean="0"/>
              <a:t>–</a:t>
            </a:r>
            <a:r>
              <a:rPr lang="en-US" altLang="en-US" sz="2800" dirty="0" smtClean="0">
                <a:latin typeface="Courier New" panose="02070309020205020404" pitchFamily="49" charset="0"/>
              </a:rPr>
              <a:t> 2);</a:t>
            </a:r>
          </a:p>
          <a:p>
            <a:pPr>
              <a:lnSpc>
                <a:spcPct val="80000"/>
              </a:lnSpc>
            </a:pPr>
            <a:r>
              <a:rPr lang="en-US" altLang="en-US" sz="3200" dirty="0" smtClean="0"/>
              <a:t>Base cases: </a:t>
            </a:r>
            <a:r>
              <a:rPr lang="en-US" altLang="en-US" sz="3200" dirty="0" smtClean="0">
                <a:latin typeface="Courier New" panose="02070309020205020404" pitchFamily="49" charset="0"/>
              </a:rPr>
              <a:t>n &lt;= 0, n == 1</a:t>
            </a:r>
          </a:p>
        </p:txBody>
      </p:sp>
    </p:spTree>
    <p:extLst>
      <p:ext uri="{BB962C8B-B14F-4D97-AF65-F5344CB8AC3E}">
        <p14:creationId xmlns:p14="http://schemas.microsoft.com/office/powerpoint/2010/main" val="21176146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Solving Recursively Defined Problems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747252" y="1905000"/>
            <a:ext cx="9539748" cy="4114800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  <a:buFontTx/>
              <a:buNone/>
            </a:pPr>
            <a:r>
              <a:rPr lang="en-US" altLang="en-US" sz="2800" dirty="0" err="1"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latin typeface="Consolas" panose="020B0609020204030204" pitchFamily="49" charset="0"/>
              </a:rPr>
              <a:t> fib(</a:t>
            </a:r>
            <a:r>
              <a:rPr lang="en-US" altLang="en-US" sz="2800" dirty="0" err="1"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latin typeface="Consolas" panose="020B0609020204030204" pitchFamily="49" charset="0"/>
              </a:rPr>
              <a:t> n)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{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	 if (n &lt;= 0)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      return 0;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	 else if (n == 1)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      return 1;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	 else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			return fib(n – 1) + fib(n – 2);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50251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First, a Digression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/>
          <a:lstStyle/>
          <a:p>
            <a:r>
              <a:rPr lang="en-US" sz="2400" dirty="0"/>
              <a:t>Mathematicians and Telephones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>
          <a:xfrm>
            <a:off x="7295771" y="4923981"/>
            <a:ext cx="4114800" cy="365125"/>
          </a:xfrm>
        </p:spPr>
        <p:txBody>
          <a:bodyPr/>
          <a:lstStyle/>
          <a:p>
            <a:r>
              <a:rPr lang="en-US" altLang="en-US" dirty="0" smtClean="0"/>
              <a:t>Image from stock.adove.com</a:t>
            </a:r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2057399"/>
            <a:ext cx="2996648" cy="19977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17" y="3265337"/>
            <a:ext cx="3136591" cy="2822932"/>
          </a:xfrm>
          <a:prstGeom prst="rect">
            <a:avLst/>
          </a:prstGeom>
        </p:spPr>
      </p:pic>
      <p:cxnSp>
        <p:nvCxnSpPr>
          <p:cNvPr id="9" name="Elbow Connector 8"/>
          <p:cNvCxnSpPr/>
          <p:nvPr/>
        </p:nvCxnSpPr>
        <p:spPr>
          <a:xfrm flipV="1">
            <a:off x="4270549" y="2873829"/>
            <a:ext cx="3436537" cy="1507252"/>
          </a:xfrm>
          <a:prstGeom prst="bentConnector3">
            <a:avLst/>
          </a:prstGeom>
          <a:ln w="15875">
            <a:headEnd type="arrow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55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Recursive Void Function: </a:t>
            </a:r>
            <a:r>
              <a:rPr lang="en-US" altLang="en-US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Writing </a:t>
            </a:r>
            <a:r>
              <a:rPr lang="en-US" alt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String Backward</a:t>
            </a:r>
            <a:endParaRPr lang="en-US" sz="4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601200" cy="1343635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Likely candidate for minor task is writing a single character.</a:t>
            </a:r>
          </a:p>
          <a:p>
            <a:pPr lvl="1" eaLnBrk="1" hangingPunct="1"/>
            <a:r>
              <a:rPr lang="en-US" altLang="en-US" sz="2400" dirty="0"/>
              <a:t>Possible solution: strip away the last character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09600" y="3017027"/>
            <a:ext cx="9601200" cy="4912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altLang="en-US" sz="2400" dirty="0" smtClean="0"/>
              <a:t>A </a:t>
            </a:r>
            <a:r>
              <a:rPr lang="fr-FR" altLang="en-US" sz="2400" dirty="0"/>
              <a:t>recursive solution</a:t>
            </a:r>
            <a:endParaRPr lang="en-US" altLang="en-US" sz="2400" dirty="0"/>
          </a:p>
        </p:txBody>
      </p:sp>
      <p:pic>
        <p:nvPicPr>
          <p:cNvPr id="5" name="Picture 2" descr="A block diagram has two blocks, with content as the following from top to bottom: write backward left parenthesis s right parenthesis, write backward left parenthesis s minus last character right parenthesi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8" t="2081" r="2249" b="2194"/>
          <a:stretch/>
        </p:blipFill>
        <p:spPr bwMode="auto">
          <a:xfrm>
            <a:off x="3510060" y="3401961"/>
            <a:ext cx="4667310" cy="2918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42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Recursive Void Function: </a:t>
            </a:r>
            <a:r>
              <a:rPr lang="en-US" altLang="en-US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Writing </a:t>
            </a:r>
            <a:r>
              <a:rPr lang="en-US" alt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String Backward</a:t>
            </a:r>
            <a:endParaRPr lang="en-US" sz="4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988278" cy="435133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600" dirty="0" smtClean="0"/>
              <a:t>Tracing:  Write BAT backwards</a:t>
            </a:r>
          </a:p>
          <a:p>
            <a:pPr eaLnBrk="1" hangingPunct="1"/>
            <a:r>
              <a:rPr lang="en-US" altLang="en-US" sz="2600" dirty="0" smtClean="0"/>
              <a:t>The initial call is made:   s = “BAT”, length of s = 3</a:t>
            </a:r>
            <a:br>
              <a:rPr lang="en-US" altLang="en-US" sz="2600" dirty="0" smtClean="0"/>
            </a:br>
            <a:r>
              <a:rPr lang="en-US" altLang="en-US" sz="2600" dirty="0" smtClean="0"/>
              <a:t>   print T and write BA backwards</a:t>
            </a:r>
          </a:p>
          <a:p>
            <a:pPr eaLnBrk="1" hangingPunct="1"/>
            <a:r>
              <a:rPr lang="en-US" altLang="en-US" sz="2600" dirty="0" smtClean="0"/>
              <a:t>The next call:   s = “BA”, length of s = 2</a:t>
            </a:r>
            <a:br>
              <a:rPr lang="en-US" altLang="en-US" sz="2600" dirty="0" smtClean="0"/>
            </a:br>
            <a:r>
              <a:rPr lang="en-US" altLang="en-US" sz="2600" dirty="0" smtClean="0"/>
              <a:t>  print A and write B backwards</a:t>
            </a:r>
          </a:p>
          <a:p>
            <a:pPr eaLnBrk="1" hangingPunct="1"/>
            <a:r>
              <a:rPr lang="en-US" altLang="en-US" sz="2600" dirty="0" smtClean="0"/>
              <a:t>The next call:  s = “B”, length of s = 1</a:t>
            </a:r>
            <a:br>
              <a:rPr lang="en-US" altLang="en-US" sz="2600" dirty="0" smtClean="0"/>
            </a:br>
            <a:r>
              <a:rPr lang="en-US" altLang="en-US" sz="2600" dirty="0" smtClean="0"/>
              <a:t>  print B and write “” backwards</a:t>
            </a:r>
            <a:endParaRPr lang="en-US" altLang="en-US" sz="2600" dirty="0"/>
          </a:p>
          <a:p>
            <a:pPr eaLnBrk="1" hangingPunct="1"/>
            <a:r>
              <a:rPr lang="en-US" altLang="en-US" sz="2600" dirty="0" smtClean="0"/>
              <a:t>The next call:  s = “”, length of s = 0</a:t>
            </a:r>
            <a:br>
              <a:rPr lang="en-US" altLang="en-US" sz="2600" dirty="0" smtClean="0"/>
            </a:br>
            <a:r>
              <a:rPr lang="en-US" altLang="en-US" sz="2600" dirty="0" smtClean="0"/>
              <a:t>  do nothing, since the string has no characters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7924800" y="1825625"/>
            <a:ext cx="1524000" cy="47512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43568" y="240539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0" y="240539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20432" y="240539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5894025" y="5805889"/>
          <a:ext cx="2249544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973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  <p:bldP spid="10" grpId="0"/>
      <p:bldGraphic spid="5" grpId="0">
        <p:bldAsOne/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Common problem in computing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Large data sets </a:t>
            </a:r>
          </a:p>
          <a:p>
            <a:r>
              <a:rPr lang="en-US" sz="3600" dirty="0"/>
              <a:t>Want to find specific information.</a:t>
            </a:r>
          </a:p>
        </p:txBody>
      </p:sp>
    </p:spTree>
    <p:extLst>
      <p:ext uri="{BB962C8B-B14F-4D97-AF65-F5344CB8AC3E}">
        <p14:creationId xmlns:p14="http://schemas.microsoft.com/office/powerpoint/2010/main" val="178027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Searching Arrays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A sequential search is one way to search</a:t>
            </a:r>
            <a:br>
              <a:rPr lang="en-US" altLang="en-US" sz="4000" dirty="0" smtClean="0"/>
            </a:br>
            <a:r>
              <a:rPr lang="en-US" altLang="en-US" sz="4000" dirty="0" smtClean="0"/>
              <a:t>an array for a given value</a:t>
            </a:r>
          </a:p>
          <a:p>
            <a:pPr lvl="1" eaLnBrk="1" hangingPunct="1"/>
            <a:r>
              <a:rPr lang="en-US" altLang="en-US" sz="3600" dirty="0" smtClean="0"/>
              <a:t>Look at each element from first to last to see if the target value is equal to any of the array elements</a:t>
            </a:r>
          </a:p>
          <a:p>
            <a:pPr lvl="1" eaLnBrk="1" hangingPunct="1"/>
            <a:r>
              <a:rPr lang="en-US" altLang="en-US" sz="3600" dirty="0" smtClean="0"/>
              <a:t>The index of the target value can be returned to indicate where the value was found in the array</a:t>
            </a:r>
          </a:p>
          <a:p>
            <a:pPr lvl="1" eaLnBrk="1" hangingPunct="1"/>
            <a:r>
              <a:rPr lang="en-US" altLang="en-US" sz="3600" dirty="0" smtClean="0"/>
              <a:t>A value of -1 can be returned if the value was not found</a:t>
            </a:r>
          </a:p>
        </p:txBody>
      </p:sp>
    </p:spTree>
    <p:extLst>
      <p:ext uri="{BB962C8B-B14F-4D97-AF65-F5344CB8AC3E}">
        <p14:creationId xmlns:p14="http://schemas.microsoft.com/office/powerpoint/2010/main" val="96436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Linear Search - Example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37953" y="1905000"/>
            <a:ext cx="10983433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Array </a:t>
            </a:r>
            <a:r>
              <a:rPr lang="en-US" altLang="en-US" dirty="0" err="1" smtClean="0">
                <a:latin typeface="Courier New" panose="02070309020205020404" pitchFamily="49" charset="0"/>
              </a:rPr>
              <a:t>arr</a:t>
            </a:r>
            <a:r>
              <a:rPr lang="en-US" altLang="en-US" dirty="0" smtClean="0"/>
              <a:t> </a:t>
            </a:r>
            <a:r>
              <a:rPr lang="en-US" altLang="en-US" dirty="0"/>
              <a:t>contains: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Searching for the </a:t>
            </a:r>
            <a:r>
              <a:rPr lang="en-US" altLang="en-US" dirty="0" err="1"/>
              <a:t>the</a:t>
            </a:r>
            <a:r>
              <a:rPr lang="en-US" altLang="en-US" dirty="0"/>
              <a:t> value </a:t>
            </a:r>
            <a:r>
              <a:rPr lang="en-US" altLang="en-US" dirty="0" smtClean="0">
                <a:latin typeface="Courier New" panose="02070309020205020404" pitchFamily="49" charset="0"/>
              </a:rPr>
              <a:t>11.3</a:t>
            </a:r>
            <a:r>
              <a:rPr lang="en-US" altLang="en-US" dirty="0" smtClean="0"/>
              <a:t>, </a:t>
            </a:r>
            <a:r>
              <a:rPr lang="en-US" altLang="en-US" dirty="0"/>
              <a:t>linear search examines </a:t>
            </a:r>
            <a:r>
              <a:rPr lang="en-US" altLang="en-US" dirty="0" smtClean="0">
                <a:latin typeface="Courier New" panose="02070309020205020404" pitchFamily="49" charset="0"/>
              </a:rPr>
              <a:t>17.1, 23.2, 5.0,</a:t>
            </a:r>
            <a:r>
              <a:rPr lang="en-US" altLang="en-US" dirty="0" smtClean="0"/>
              <a:t> </a:t>
            </a:r>
            <a:r>
              <a:rPr lang="en-US" altLang="en-US" dirty="0"/>
              <a:t>and </a:t>
            </a:r>
            <a:r>
              <a:rPr lang="en-US" altLang="en-US" dirty="0" smtClean="0">
                <a:latin typeface="Courier New" panose="02070309020205020404" pitchFamily="49" charset="0"/>
              </a:rPr>
              <a:t>11.3</a:t>
            </a: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Searching for the </a:t>
            </a:r>
            <a:r>
              <a:rPr lang="en-US" altLang="en-US" dirty="0" err="1"/>
              <a:t>the</a:t>
            </a:r>
            <a:r>
              <a:rPr lang="en-US" altLang="en-US" dirty="0"/>
              <a:t> value </a:t>
            </a:r>
            <a:r>
              <a:rPr lang="en-US" altLang="en-US" dirty="0">
                <a:latin typeface="Courier New" panose="02070309020205020404" pitchFamily="49" charset="0"/>
              </a:rPr>
              <a:t>7</a:t>
            </a:r>
            <a:r>
              <a:rPr lang="en-US" altLang="en-US" dirty="0"/>
              <a:t>, linear search examines </a:t>
            </a:r>
            <a:r>
              <a:rPr lang="en-US" altLang="en-US" dirty="0" smtClean="0">
                <a:latin typeface="Courier New" panose="02070309020205020404" pitchFamily="49" charset="0"/>
              </a:rPr>
              <a:t>17.1, 23.2, 5.0, 11.3, 2.5, 29.4,</a:t>
            </a:r>
            <a:r>
              <a:rPr lang="en-US" altLang="en-US" dirty="0" smtClean="0"/>
              <a:t> </a:t>
            </a:r>
            <a:r>
              <a:rPr lang="en-US" altLang="en-US" dirty="0"/>
              <a:t>and </a:t>
            </a:r>
            <a:r>
              <a:rPr lang="en-US" altLang="en-US" dirty="0" smtClean="0">
                <a:latin typeface="Courier New" panose="02070309020205020404" pitchFamily="49" charset="0"/>
              </a:rPr>
              <a:t>3.8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graphicFrame>
        <p:nvGraphicFramePr>
          <p:cNvPr id="727044" name="Group 4"/>
          <p:cNvGraphicFramePr>
            <a:graphicFrameLocks noGrp="1"/>
          </p:cNvGraphicFramePr>
          <p:nvPr>
            <p:extLst/>
          </p:nvPr>
        </p:nvGraphicFramePr>
        <p:xfrm>
          <a:off x="2057399" y="2667000"/>
          <a:ext cx="7086601" cy="762000"/>
        </p:xfrm>
        <a:graphic>
          <a:graphicData uri="http://schemas.openxmlformats.org/drawingml/2006/table">
            <a:tbl>
              <a:tblPr/>
              <a:tblGrid>
                <a:gridCol w="1013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3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13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31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17.1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23.2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29.4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3660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search Function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idx="1"/>
          </p:nvPr>
        </p:nvSpPr>
        <p:spPr>
          <a:xfrm>
            <a:off x="637953" y="1600200"/>
            <a:ext cx="10983433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The search function </a:t>
            </a:r>
          </a:p>
          <a:p>
            <a:pPr lvl="1" eaLnBrk="1" hangingPunct="1"/>
            <a:r>
              <a:rPr lang="en-US" altLang="en-US" sz="3200" dirty="0" smtClean="0"/>
              <a:t>Uses a while loop to compare array elements to the target value</a:t>
            </a:r>
          </a:p>
          <a:p>
            <a:pPr lvl="1" eaLnBrk="1" hangingPunct="1"/>
            <a:r>
              <a:rPr lang="en-US" altLang="en-US" sz="3200" dirty="0" smtClean="0"/>
              <a:t>Sets a variable of type bool to true if the target </a:t>
            </a:r>
            <a:br>
              <a:rPr lang="en-US" altLang="en-US" sz="3200" dirty="0" smtClean="0"/>
            </a:br>
            <a:r>
              <a:rPr lang="en-US" altLang="en-US" sz="3200" dirty="0" smtClean="0"/>
              <a:t>value is found, ending the loop</a:t>
            </a:r>
          </a:p>
          <a:p>
            <a:pPr lvl="1" eaLnBrk="1" hangingPunct="1"/>
            <a:r>
              <a:rPr lang="en-US" altLang="en-US" sz="3200" dirty="0" smtClean="0"/>
              <a:t>Checks the </a:t>
            </a:r>
            <a:r>
              <a:rPr lang="en-US" altLang="en-US" sz="3200" dirty="0" err="1" smtClean="0"/>
              <a:t>boolean</a:t>
            </a:r>
            <a:r>
              <a:rPr lang="en-US" altLang="en-US" sz="3200" dirty="0" smtClean="0"/>
              <a:t> variable when the loop ends to see if the target value was found</a:t>
            </a:r>
          </a:p>
          <a:p>
            <a:pPr lvl="1" eaLnBrk="1" hangingPunct="1"/>
            <a:r>
              <a:rPr lang="en-US" altLang="en-US" sz="3200" dirty="0" smtClean="0"/>
              <a:t>Returns the index of the target value if found, </a:t>
            </a:r>
            <a:br>
              <a:rPr lang="en-US" altLang="en-US" sz="3200" dirty="0" smtClean="0"/>
            </a:br>
            <a:r>
              <a:rPr lang="en-US" altLang="en-US" sz="3200" dirty="0" smtClean="0"/>
              <a:t>otherwise returns -1</a:t>
            </a:r>
          </a:p>
        </p:txBody>
      </p:sp>
    </p:spTree>
    <p:extLst>
      <p:ext uri="{BB962C8B-B14F-4D97-AF65-F5344CB8AC3E}">
        <p14:creationId xmlns:p14="http://schemas.microsoft.com/office/powerpoint/2010/main" val="167308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search Function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10783186" cy="45720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b="1" dirty="0" err="1"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</a:rPr>
              <a:t> search(</a:t>
            </a:r>
            <a:r>
              <a:rPr lang="en-US" altLang="en-US" sz="2000" b="1" dirty="0" err="1">
                <a:latin typeface="Consolas" panose="020B0609020204030204" pitchFamily="49" charset="0"/>
              </a:rPr>
              <a:t>const</a:t>
            </a:r>
            <a:r>
              <a:rPr lang="en-US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en-US" sz="2000" b="1" dirty="0" smtClean="0">
                <a:latin typeface="Consolas" panose="020B0609020204030204" pitchFamily="49" charset="0"/>
              </a:rPr>
              <a:t>double</a:t>
            </a:r>
            <a:r>
              <a:rPr lang="en-US" altLang="en-US" sz="2000" dirty="0" smtClean="0"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latin typeface="Consolas" panose="020B0609020204030204" pitchFamily="49" charset="0"/>
              </a:rPr>
              <a:t>a[], </a:t>
            </a:r>
            <a:r>
              <a:rPr lang="en-US" altLang="en-US" sz="2000" b="1" dirty="0" err="1"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</a:rPr>
              <a:t> </a:t>
            </a:r>
            <a:r>
              <a:rPr lang="en-US" altLang="en-US" sz="2000" dirty="0" smtClean="0">
                <a:latin typeface="Consolas" panose="020B0609020204030204" pitchFamily="49" charset="0"/>
              </a:rPr>
              <a:t>size, </a:t>
            </a:r>
            <a:r>
              <a:rPr lang="en-US" altLang="en-US" sz="2000" b="1" dirty="0" smtClean="0">
                <a:latin typeface="Consolas" panose="020B0609020204030204" pitchFamily="49" charset="0"/>
              </a:rPr>
              <a:t>double</a:t>
            </a:r>
            <a:r>
              <a:rPr lang="en-US" altLang="en-US" sz="2000" dirty="0" smtClean="0"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latin typeface="Consolas" panose="020B0609020204030204" pitchFamily="49" charset="0"/>
              </a:rPr>
              <a:t>target)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 smtClean="0">
                <a:latin typeface="Consolas" panose="020B0609020204030204" pitchFamily="49" charset="0"/>
              </a:rPr>
              <a:t>    </a:t>
            </a:r>
            <a:r>
              <a:rPr lang="en-US" altLang="en-US" sz="2000" b="1" dirty="0" err="1"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latin typeface="Consolas" panose="020B0609020204030204" pitchFamily="49" charset="0"/>
              </a:rPr>
              <a:t> index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</a:t>
            </a:r>
            <a:r>
              <a:rPr lang="en-US" altLang="en-US" sz="2000" b="1" dirty="0">
                <a:latin typeface="Consolas" panose="020B0609020204030204" pitchFamily="49" charset="0"/>
              </a:rPr>
              <a:t>bool</a:t>
            </a:r>
            <a:r>
              <a:rPr lang="en-US" altLang="en-US" sz="2000" dirty="0">
                <a:latin typeface="Consolas" panose="020B0609020204030204" pitchFamily="49" charset="0"/>
              </a:rPr>
              <a:t> found = false;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</a:t>
            </a:r>
            <a:r>
              <a:rPr lang="en-US" altLang="en-US" sz="2000" b="1" dirty="0">
                <a:latin typeface="Consolas" panose="020B0609020204030204" pitchFamily="49" charset="0"/>
              </a:rPr>
              <a:t>while</a:t>
            </a:r>
            <a:r>
              <a:rPr lang="en-US" altLang="en-US" sz="2000" dirty="0">
                <a:latin typeface="Consolas" panose="020B0609020204030204" pitchFamily="49" charset="0"/>
              </a:rPr>
              <a:t> ((!found) &amp;&amp; (index &lt; </a:t>
            </a:r>
            <a:r>
              <a:rPr lang="en-US" altLang="en-US" sz="2000" dirty="0" smtClean="0">
                <a:latin typeface="Consolas" panose="020B0609020204030204" pitchFamily="49" charset="0"/>
              </a:rPr>
              <a:t>size)) {</a:t>
            </a:r>
            <a:endParaRPr lang="en-US" alt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    </a:t>
            </a:r>
            <a:r>
              <a:rPr lang="en-US" altLang="en-US" sz="2000" b="1" dirty="0">
                <a:latin typeface="Consolas" panose="020B0609020204030204" pitchFamily="49" charset="0"/>
              </a:rPr>
              <a:t>if</a:t>
            </a:r>
            <a:r>
              <a:rPr lang="en-US" altLang="en-US" sz="2000" dirty="0">
                <a:latin typeface="Consolas" panose="020B0609020204030204" pitchFamily="49" charset="0"/>
              </a:rPr>
              <a:t> (target == a[index])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        found = true;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    </a:t>
            </a:r>
            <a:r>
              <a:rPr lang="en-US" altLang="en-US" sz="2000" b="1" dirty="0">
                <a:latin typeface="Consolas" panose="020B0609020204030204" pitchFamily="49" charset="0"/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        index++;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</a:t>
            </a:r>
            <a:r>
              <a:rPr lang="en-US" altLang="en-US" sz="2000" dirty="0" smtClean="0">
                <a:latin typeface="Consolas" panose="020B0609020204030204" pitchFamily="49" charset="0"/>
              </a:rPr>
              <a:t>   }</a:t>
            </a:r>
            <a:endParaRPr lang="en-US" alt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</a:t>
            </a:r>
            <a:r>
              <a:rPr lang="en-US" altLang="en-US" sz="2000" b="1" dirty="0">
                <a:latin typeface="Consolas" panose="020B0609020204030204" pitchFamily="49" charset="0"/>
              </a:rPr>
              <a:t>if</a:t>
            </a:r>
            <a:r>
              <a:rPr lang="en-US" altLang="en-US" sz="2000" dirty="0">
                <a:latin typeface="Consolas" panose="020B0609020204030204" pitchFamily="49" charset="0"/>
              </a:rPr>
              <a:t> (found</a:t>
            </a:r>
            <a:r>
              <a:rPr lang="en-US" altLang="en-US" sz="2000" dirty="0" smtClean="0">
                <a:latin typeface="Consolas" panose="020B0609020204030204" pitchFamily="49" charset="0"/>
              </a:rPr>
              <a:t>) </a:t>
            </a:r>
            <a:endParaRPr lang="en-US" alt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    </a:t>
            </a:r>
            <a:r>
              <a:rPr lang="en-US" altLang="en-US" sz="2000" b="1" dirty="0">
                <a:latin typeface="Consolas" panose="020B0609020204030204" pitchFamily="49" charset="0"/>
              </a:rPr>
              <a:t>return</a:t>
            </a:r>
            <a:r>
              <a:rPr lang="en-US" altLang="en-US" sz="2000" dirty="0">
                <a:latin typeface="Consolas" panose="020B0609020204030204" pitchFamily="49" charset="0"/>
              </a:rPr>
              <a:t> index;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</a:t>
            </a:r>
            <a:r>
              <a:rPr lang="en-US" altLang="en-US" sz="2000" b="1" dirty="0">
                <a:latin typeface="Consolas" panose="020B0609020204030204" pitchFamily="49" charset="0"/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    </a:t>
            </a:r>
            <a:r>
              <a:rPr lang="en-US" altLang="en-US" sz="2000" b="1" dirty="0">
                <a:latin typeface="Consolas" panose="020B0609020204030204" pitchFamily="49" charset="0"/>
              </a:rPr>
              <a:t>return</a:t>
            </a:r>
            <a:r>
              <a:rPr lang="en-US" altLang="en-US" sz="2000" dirty="0">
                <a:latin typeface="Consolas" panose="020B0609020204030204" pitchFamily="49" charset="0"/>
              </a:rPr>
              <a:t> -1;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}</a:t>
            </a:r>
            <a:endParaRPr lang="en-US" alt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7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Linear Search - Tradeoffs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/>
              <a:t>Benefits:</a:t>
            </a:r>
          </a:p>
          <a:p>
            <a:pPr lvl="1"/>
            <a:r>
              <a:rPr lang="en-US" altLang="en-US" sz="3200" dirty="0" smtClean="0"/>
              <a:t>Easy algorithm to understand</a:t>
            </a:r>
          </a:p>
          <a:p>
            <a:pPr lvl="1"/>
            <a:r>
              <a:rPr lang="en-US" altLang="en-US" sz="3200" dirty="0" smtClean="0"/>
              <a:t>Array can be in any order</a:t>
            </a:r>
            <a:br>
              <a:rPr lang="en-US" altLang="en-US" sz="3200" dirty="0" smtClean="0"/>
            </a:br>
            <a:endParaRPr lang="en-US" altLang="en-US" sz="3200" dirty="0" smtClean="0"/>
          </a:p>
          <a:p>
            <a:r>
              <a:rPr lang="en-US" altLang="en-US" sz="3600" dirty="0" smtClean="0"/>
              <a:t>Disadvantages:</a:t>
            </a:r>
          </a:p>
          <a:p>
            <a:pPr lvl="1"/>
            <a:r>
              <a:rPr lang="en-US" altLang="en-US" sz="3200" dirty="0" smtClean="0"/>
              <a:t>Inefficient (slow): for array of N elements, examines N/2 elements on average for value in array, N elements for value not in array</a:t>
            </a:r>
          </a:p>
        </p:txBody>
      </p:sp>
    </p:spTree>
    <p:extLst>
      <p:ext uri="{BB962C8B-B14F-4D97-AF65-F5344CB8AC3E}">
        <p14:creationId xmlns:p14="http://schemas.microsoft.com/office/powerpoint/2010/main" val="29731181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Binary Search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595423" y="1676400"/>
            <a:ext cx="9615377" cy="4648200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en-US" dirty="0"/>
              <a:t>	Requires array elements to be in order</a:t>
            </a:r>
          </a:p>
          <a:p>
            <a:pPr marL="457200" indent="-457200">
              <a:buClr>
                <a:schemeClr val="tx1"/>
              </a:buClr>
              <a:buFontTx/>
              <a:buAutoNum type="arabicPeriod"/>
            </a:pPr>
            <a:r>
              <a:rPr lang="en-US" altLang="en-US" dirty="0"/>
              <a:t>Divides the array into three sections:</a:t>
            </a:r>
          </a:p>
          <a:p>
            <a:pPr marL="914400" lvl="1" indent="-342900"/>
            <a:r>
              <a:rPr lang="en-US" altLang="en-US" dirty="0"/>
              <a:t>middle element</a:t>
            </a:r>
          </a:p>
          <a:p>
            <a:pPr marL="914400" lvl="1" indent="-342900"/>
            <a:r>
              <a:rPr lang="en-US" altLang="en-US" dirty="0"/>
              <a:t>elements on one side of the middle element</a:t>
            </a:r>
          </a:p>
          <a:p>
            <a:pPr marL="914400" lvl="1" indent="-342900"/>
            <a:r>
              <a:rPr lang="en-US" altLang="en-US" dirty="0"/>
              <a:t>elements on the other side of the middle element</a:t>
            </a:r>
          </a:p>
          <a:p>
            <a:pPr marL="457200" indent="-457200">
              <a:buClr>
                <a:schemeClr val="tx1"/>
              </a:buClr>
              <a:buFontTx/>
              <a:buAutoNum type="arabicPeriod" startAt="2"/>
            </a:pPr>
            <a:r>
              <a:rPr lang="en-US" altLang="en-US" dirty="0"/>
              <a:t>If the middle element is the correct value, done.  Otherwise, go to step 1. using only the half of the array that may contain the correct value.  </a:t>
            </a:r>
          </a:p>
          <a:p>
            <a:pPr marL="457200" indent="-457200">
              <a:buClr>
                <a:schemeClr val="tx1"/>
              </a:buClr>
              <a:buFontTx/>
              <a:buAutoNum type="arabicPeriod" startAt="2"/>
            </a:pPr>
            <a:r>
              <a:rPr lang="en-US" altLang="en-US" dirty="0"/>
              <a:t>Continue steps 1. and 2. until either the value is found or there are no more elements to examine</a:t>
            </a:r>
          </a:p>
        </p:txBody>
      </p:sp>
    </p:spTree>
    <p:extLst>
      <p:ext uri="{BB962C8B-B14F-4D97-AF65-F5344CB8AC3E}">
        <p14:creationId xmlns:p14="http://schemas.microsoft.com/office/powerpoint/2010/main" val="42339344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Binary Search - Example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48587" y="1874839"/>
            <a:ext cx="10951534" cy="3741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Array </a:t>
            </a:r>
            <a:r>
              <a:rPr lang="en-US" altLang="en-US" dirty="0" smtClean="0">
                <a:latin typeface="Courier New" panose="02070309020205020404" pitchFamily="49" charset="0"/>
              </a:rPr>
              <a:t>ordered</a:t>
            </a:r>
            <a:r>
              <a:rPr lang="en-US" altLang="en-US" dirty="0" smtClean="0"/>
              <a:t> contains: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Searching for the value </a:t>
            </a:r>
            <a:r>
              <a:rPr lang="en-US" altLang="en-US" dirty="0" smtClean="0">
                <a:latin typeface="Courier New" panose="02070309020205020404" pitchFamily="49" charset="0"/>
              </a:rPr>
              <a:t>11.3</a:t>
            </a:r>
            <a:r>
              <a:rPr lang="en-US" altLang="en-US" dirty="0" smtClean="0"/>
              <a:t>, binary search examines </a:t>
            </a:r>
            <a:r>
              <a:rPr lang="en-US" altLang="en-US" dirty="0" smtClean="0">
                <a:latin typeface="Courier New" panose="02070309020205020404" pitchFamily="49" charset="0"/>
              </a:rPr>
              <a:t>11.3</a:t>
            </a:r>
            <a:r>
              <a:rPr lang="en-US" altLang="en-US" dirty="0" smtClean="0"/>
              <a:t> and stops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Searching for the value </a:t>
            </a:r>
            <a:r>
              <a:rPr lang="en-US" altLang="en-US" dirty="0" smtClean="0">
                <a:latin typeface="Courier New" panose="02070309020205020404" pitchFamily="49" charset="0"/>
              </a:rPr>
              <a:t>7.0</a:t>
            </a:r>
            <a:r>
              <a:rPr lang="en-US" altLang="en-US" dirty="0" smtClean="0"/>
              <a:t>, linear search examines </a:t>
            </a:r>
            <a:r>
              <a:rPr lang="en-US" altLang="en-US" dirty="0" smtClean="0">
                <a:latin typeface="Courier New" panose="02070309020205020404" pitchFamily="49" charset="0"/>
              </a:rPr>
              <a:t>11.3, 3.8, 5.0,</a:t>
            </a:r>
            <a:r>
              <a:rPr lang="en-US" altLang="en-US" dirty="0" smtClean="0"/>
              <a:t> and stops</a:t>
            </a:r>
            <a:endParaRPr lang="en-US" altLang="en-US" dirty="0" smtClean="0">
              <a:latin typeface="Courier New" panose="02070309020205020404" pitchFamily="49" charset="0"/>
            </a:endParaRPr>
          </a:p>
        </p:txBody>
      </p:sp>
      <p:graphicFrame>
        <p:nvGraphicFramePr>
          <p:cNvPr id="736260" name="Group 4"/>
          <p:cNvGraphicFramePr>
            <a:graphicFrameLocks noGrp="1"/>
          </p:cNvGraphicFramePr>
          <p:nvPr>
            <p:extLst/>
          </p:nvPr>
        </p:nvGraphicFramePr>
        <p:xfrm>
          <a:off x="2143126" y="2505075"/>
          <a:ext cx="7181848" cy="762000"/>
        </p:xfrm>
        <a:graphic>
          <a:graphicData uri="http://schemas.openxmlformats.org/drawingml/2006/table">
            <a:tbl>
              <a:tblPr/>
              <a:tblGrid>
                <a:gridCol w="1026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6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49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67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17.1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23.2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29.4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2815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20263" y="194554"/>
            <a:ext cx="308366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! = 1  		if </a:t>
            </a:r>
            <a:r>
              <a:rPr lang="en-US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= 0</a:t>
            </a:r>
            <a:br>
              <a:rPr lang="en-US" sz="24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US" sz="2400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! = </a:t>
            </a:r>
            <a:r>
              <a:rPr lang="en-US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40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*(</a:t>
            </a:r>
            <a:r>
              <a:rPr lang="en-US" sz="2400" i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40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-1)!  </a:t>
            </a:r>
            <a:r>
              <a:rPr lang="en-US" sz="24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if </a:t>
            </a:r>
            <a:r>
              <a:rPr lang="en-US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&gt; 0</a:t>
            </a:r>
            <a:endParaRPr lang="en-US" sz="24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2480187" cy="4351338"/>
          </a:xfrm>
        </p:spPr>
        <p:txBody>
          <a:bodyPr/>
          <a:lstStyle/>
          <a:p>
            <a:r>
              <a:rPr lang="en-US" dirty="0" smtClean="0"/>
              <a:t>4! = 4 x 3! = </a:t>
            </a:r>
          </a:p>
          <a:p>
            <a:r>
              <a:rPr lang="en-US" dirty="0" smtClean="0"/>
              <a:t>3! = 3 x 2! </a:t>
            </a:r>
            <a:r>
              <a:rPr lang="en-US" dirty="0"/>
              <a:t>= </a:t>
            </a:r>
          </a:p>
          <a:p>
            <a:r>
              <a:rPr lang="en-US" dirty="0" smtClean="0"/>
              <a:t>2! </a:t>
            </a:r>
            <a:r>
              <a:rPr lang="en-US" dirty="0"/>
              <a:t>= </a:t>
            </a:r>
            <a:r>
              <a:rPr lang="en-US" dirty="0" smtClean="0"/>
              <a:t>2 </a:t>
            </a:r>
            <a:r>
              <a:rPr lang="en-US" dirty="0"/>
              <a:t>x </a:t>
            </a:r>
            <a:r>
              <a:rPr lang="en-US" dirty="0" smtClean="0"/>
              <a:t>1! </a:t>
            </a:r>
            <a:r>
              <a:rPr lang="en-US" dirty="0"/>
              <a:t>= </a:t>
            </a:r>
          </a:p>
          <a:p>
            <a:r>
              <a:rPr lang="en-US" dirty="0" smtClean="0"/>
              <a:t>1! </a:t>
            </a:r>
            <a:r>
              <a:rPr lang="en-US" dirty="0"/>
              <a:t>= </a:t>
            </a:r>
            <a:r>
              <a:rPr lang="en-US" dirty="0" smtClean="0"/>
              <a:t>1 </a:t>
            </a:r>
            <a:r>
              <a:rPr lang="en-US" dirty="0"/>
              <a:t>x 0</a:t>
            </a:r>
            <a:r>
              <a:rPr lang="en-US" dirty="0" smtClean="0"/>
              <a:t>! </a:t>
            </a:r>
            <a:r>
              <a:rPr lang="en-US" dirty="0"/>
              <a:t>= </a:t>
            </a:r>
          </a:p>
          <a:p>
            <a:r>
              <a:rPr lang="en-US" dirty="0" smtClean="0"/>
              <a:t>0! = 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94835" y="3771726"/>
            <a:ext cx="383458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2905432" y="3362632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934929" y="2839412"/>
            <a:ext cx="383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963196" y="2325145"/>
            <a:ext cx="297426" cy="537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2905432" y="1861259"/>
            <a:ext cx="1002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77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2" grpId="0" animBg="1"/>
      <p:bldP spid="13" grpId="0"/>
      <p:bldP spid="14" grpId="0"/>
      <p:bldP spid="15" grpId="0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Iterative Binary Search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37953" y="1568069"/>
            <a:ext cx="10898373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Set first index to 0.</a:t>
            </a:r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Set last index to the last subscript in the array.</a:t>
            </a:r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Set found to false.</a:t>
            </a:r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Set position to -1.</a:t>
            </a:r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While found is not true and first is less than or equal to last</a:t>
            </a:r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     Set middle to the subscript half-way between array[first] and array[last].</a:t>
            </a:r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     If array[middle] equals the desired value</a:t>
            </a:r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          Set found to true.</a:t>
            </a:r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          Set position to middle.</a:t>
            </a:r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     Else If array[middle] is greater than the desired value</a:t>
            </a:r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          Set last to middle - 1.</a:t>
            </a:r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     Else</a:t>
            </a:r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          Set first to middle + 1.</a:t>
            </a:r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     End If.</a:t>
            </a:r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End While.</a:t>
            </a:r>
          </a:p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Return position.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9003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0"/>
            <a:ext cx="7743825" cy="992188"/>
          </a:xfrm>
        </p:spPr>
        <p:txBody>
          <a:bodyPr/>
          <a:lstStyle/>
          <a:p>
            <a:r>
              <a:rPr lang="en-US" altLang="en-US" smtClean="0"/>
              <a:t>A Binary Search Function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542925" y="1492250"/>
            <a:ext cx="11029949" cy="5195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dirty="0" err="1" smtClean="0">
                <a:latin typeface="Courier New" panose="02070309020205020404" pitchFamily="49" charset="0"/>
              </a:rPr>
              <a:t>binarySearch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(double </a:t>
            </a:r>
            <a:r>
              <a:rPr lang="en-US" altLang="en-US" sz="1600" b="1" dirty="0">
                <a:latin typeface="Courier New" panose="02070309020205020404" pitchFamily="49" charset="0"/>
              </a:rPr>
              <a:t>array[],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size, 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double target)</a:t>
            </a:r>
            <a:r>
              <a:rPr lang="en-US" altLang="en-US" sz="1600" b="1" dirty="0">
                <a:latin typeface="Courier New" panose="02070309020205020404" pitchFamily="49" charset="0"/>
              </a:rPr>
              <a:t/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{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first = 0,             // First array element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last = size - 1,       // Last array element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middle,                // Mid point of search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position = -1;         // Position of search value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bool found = false;        // Flag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/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while (!found &amp;&amp; first &lt;= last)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{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middle = (first + last) / 2;     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 // </a:t>
            </a:r>
            <a:r>
              <a:rPr lang="en-US" altLang="en-US" sz="1600" b="1" dirty="0">
                <a:latin typeface="Courier New" panose="02070309020205020404" pitchFamily="49" charset="0"/>
              </a:rPr>
              <a:t>Calculate mid point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if (array[middle] == 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target)      </a:t>
            </a:r>
            <a:r>
              <a:rPr lang="en-US" altLang="en-US" sz="1600" b="1" dirty="0">
                <a:latin typeface="Courier New" panose="02070309020205020404" pitchFamily="49" charset="0"/>
              </a:rPr>
              <a:t>// If value is found at mid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{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  found = true;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  position = middle;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}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else if (array[middle] &gt; 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target)  </a:t>
            </a:r>
            <a:r>
              <a:rPr lang="en-US" altLang="en-US" sz="1600" b="1" dirty="0">
                <a:latin typeface="Courier New" panose="02070309020205020404" pitchFamily="49" charset="0"/>
              </a:rPr>
              <a:t>// If value is in lower half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  last = middle - 1;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else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   first = middle + 1;           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 // </a:t>
            </a:r>
            <a:r>
              <a:rPr lang="en-US" altLang="en-US" sz="1600" b="1" dirty="0">
                <a:latin typeface="Courier New" panose="02070309020205020404" pitchFamily="49" charset="0"/>
              </a:rPr>
              <a:t>If value is in upper half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}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return position;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} 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36677650"/>
              </p:ext>
            </p:extLst>
          </p:nvPr>
        </p:nvGraphicFramePr>
        <p:xfrm>
          <a:off x="8389664" y="6169446"/>
          <a:ext cx="2583136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1985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Binary Search - Tradeoffs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/>
              <a:t>Benefits:</a:t>
            </a:r>
          </a:p>
          <a:p>
            <a:pPr lvl="1"/>
            <a:r>
              <a:rPr lang="en-US" altLang="en-US" sz="3200" dirty="0" smtClean="0"/>
              <a:t>Much more efficient than linear search.  For example, if an array  has 1000 elements, performs at most 10 comparisons, as opposed to 1000 for linear search</a:t>
            </a:r>
          </a:p>
          <a:p>
            <a:pPr lvl="1"/>
            <a:r>
              <a:rPr lang="en-US" altLang="en-US" sz="3200" dirty="0" smtClean="0"/>
              <a:t>(For 1,000,000 elements, only 20 comparisons!)</a:t>
            </a:r>
            <a:br>
              <a:rPr lang="en-US" altLang="en-US" sz="3200" dirty="0" smtClean="0"/>
            </a:br>
            <a:endParaRPr lang="en-US" altLang="en-US" sz="3200" dirty="0" smtClean="0"/>
          </a:p>
          <a:p>
            <a:r>
              <a:rPr lang="en-US" altLang="en-US" sz="3600" dirty="0" smtClean="0"/>
              <a:t>Disadvantages:</a:t>
            </a:r>
          </a:p>
          <a:p>
            <a:pPr lvl="1"/>
            <a:r>
              <a:rPr lang="en-US" altLang="en-US" sz="3200" dirty="0" smtClean="0"/>
              <a:t>Requires that array elements be sorted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57441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vs.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more clear when you have lots of values</a:t>
            </a:r>
          </a:p>
          <a:p>
            <a:r>
              <a:rPr lang="en-US" dirty="0"/>
              <a:t>Suppose we have </a:t>
            </a:r>
            <a:r>
              <a:rPr lang="en-US" dirty="0" smtClean="0"/>
              <a:t>values </a:t>
            </a:r>
            <a:r>
              <a:rPr lang="en-US" dirty="0"/>
              <a:t>ordered from smallest to largest.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38200" y="3172196"/>
          <a:ext cx="10195155" cy="3051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7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2493">
                <a:tc>
                  <a:txBody>
                    <a:bodyPr/>
                    <a:lstStyle/>
                    <a:p>
                      <a:r>
                        <a:rPr lang="en-US" sz="2000" dirty="0"/>
                        <a:t>Number of Integers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Linear Search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Worst case number of elements examined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Binary Search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Worst case number of elements examined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493">
                <a:tc>
                  <a:txBody>
                    <a:bodyPr/>
                    <a:lstStyle/>
                    <a:p>
                      <a:r>
                        <a:rPr lang="en-US" sz="2000" dirty="0"/>
                        <a:t>1,000,000,000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1,000,000,000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493">
                <a:tc>
                  <a:txBody>
                    <a:bodyPr/>
                    <a:lstStyle/>
                    <a:p>
                      <a:r>
                        <a:rPr lang="en-US" sz="2000" dirty="0"/>
                        <a:t>1,000,000,000,000,000,000,000 (1X10</a:t>
                      </a:r>
                      <a:r>
                        <a:rPr lang="en-US" sz="2000" baseline="30000" dirty="0"/>
                        <a:t>21</a:t>
                      </a:r>
                      <a:r>
                        <a:rPr lang="en-US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1X10</a:t>
                      </a:r>
                      <a:r>
                        <a:rPr lang="en-US" sz="2000" baseline="30000" dirty="0"/>
                        <a:t>21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2493">
                <a:tc>
                  <a:txBody>
                    <a:bodyPr/>
                    <a:lstStyle/>
                    <a:p>
                      <a:r>
                        <a:rPr lang="en-US" sz="2000" dirty="0"/>
                        <a:t>1X10</a:t>
                      </a:r>
                      <a:r>
                        <a:rPr lang="en-US" sz="2000" baseline="300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1X10</a:t>
                      </a:r>
                      <a:r>
                        <a:rPr lang="en-US" sz="2000" baseline="30000" dirty="0"/>
                        <a:t>50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61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built in sort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#include &lt;algorithm&gt;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values[100]; </a:t>
            </a:r>
            <a:r>
              <a:rPr lang="en-US" dirty="0">
                <a:latin typeface="Source Code Pro" panose="020B0509030403020204" pitchFamily="49" charset="0"/>
              </a:rPr>
              <a:t/>
            </a:r>
            <a:br>
              <a:rPr lang="en-US" dirty="0">
                <a:latin typeface="Source Code Pro" panose="020B0509030403020204" pitchFamily="49" charset="0"/>
              </a:rPr>
            </a:br>
            <a:r>
              <a:rPr lang="en-US" dirty="0">
                <a:latin typeface="Source Code Pro" panose="020B0509030403020204" pitchFamily="49" charset="0"/>
              </a:rPr>
              <a:t>// load with values</a:t>
            </a:r>
            <a:br>
              <a:rPr lang="en-US" dirty="0">
                <a:latin typeface="Source Code Pro" panose="020B0509030403020204" pitchFamily="49" charset="0"/>
              </a:rPr>
            </a:br>
            <a:endParaRPr lang="en-US" dirty="0">
              <a:latin typeface="Source Code Pro" panose="020B0509030403020204" pitchFamily="49" charset="0"/>
            </a:endParaRPr>
          </a:p>
          <a:p>
            <a:endParaRPr lang="en-US" dirty="0"/>
          </a:p>
          <a:p>
            <a:r>
              <a:rPr lang="en-US" dirty="0"/>
              <a:t>Or write your own… (Coming soon)</a:t>
            </a:r>
          </a:p>
        </p:txBody>
      </p:sp>
    </p:spTree>
    <p:extLst>
      <p:ext uri="{BB962C8B-B14F-4D97-AF65-F5344CB8AC3E}">
        <p14:creationId xmlns:p14="http://schemas.microsoft.com/office/powerpoint/2010/main" val="165802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A Recursive Binary Search Function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Recursive Binary Search Function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dirty="0"/>
              <a:t>Binary search algorithm can easily be written to use recursion</a:t>
            </a:r>
          </a:p>
          <a:p>
            <a:pPr>
              <a:lnSpc>
                <a:spcPct val="80000"/>
              </a:lnSpc>
            </a:pPr>
            <a:r>
              <a:rPr lang="en-US" altLang="en-US" sz="3200" dirty="0"/>
              <a:t>Base cases: desired value is found, or no more array elements to search</a:t>
            </a:r>
          </a:p>
          <a:p>
            <a:pPr>
              <a:lnSpc>
                <a:spcPct val="80000"/>
              </a:lnSpc>
            </a:pPr>
            <a:r>
              <a:rPr lang="en-US" altLang="en-US" sz="3200" dirty="0"/>
              <a:t>Algorithm (array in ascending order):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If middle element of array segment is desired value, then done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Else, if the middle element is too large, repeat binary search in first half of array segment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Else, if the middle element is too small, repeat binary search on the second half of array segment </a:t>
            </a:r>
          </a:p>
        </p:txBody>
      </p:sp>
    </p:spTree>
    <p:extLst>
      <p:ext uri="{BB962C8B-B14F-4D97-AF65-F5344CB8AC3E}">
        <p14:creationId xmlns:p14="http://schemas.microsoft.com/office/powerpoint/2010/main" val="5447159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1828801" y="303214"/>
            <a:ext cx="7743825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solidFill>
                <a:srgbClr val="603A2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015" y="23495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603A2F"/>
                </a:solidFill>
              </a:rPr>
              <a:t>A Recursive Binary Search Function (Continued)</a:t>
            </a:r>
            <a:br>
              <a:rPr lang="en-US" altLang="en-US" dirty="0">
                <a:solidFill>
                  <a:srgbClr val="603A2F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binarySearch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b="1" dirty="0">
                <a:latin typeface="Consolas" panose="020B0609020204030204" pitchFamily="49" charset="0"/>
              </a:rPr>
              <a:t>double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array[], </a:t>
            </a:r>
            <a:r>
              <a:rPr lang="en-US" sz="2000" b="1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first, </a:t>
            </a:r>
            <a:r>
              <a:rPr lang="en-US" sz="2000" b="1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last, </a:t>
            </a:r>
            <a:r>
              <a:rPr lang="en-US" sz="2000" b="1" dirty="0">
                <a:latin typeface="Consolas" panose="020B0609020204030204" pitchFamily="49" charset="0"/>
              </a:rPr>
              <a:t>double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target)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lang="en-US" sz="2000" b="1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middle; // Mid point of search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(first &gt; last)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-1;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middle = (first + last)/2;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(array[middle]==target)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middle;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if (array[middle]&lt;target)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</a:t>
            </a:r>
            <a:r>
              <a:rPr lang="en-US" sz="2000" b="1" dirty="0" smtClean="0"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binarySearch</a:t>
            </a:r>
            <a:r>
              <a:rPr lang="en-US" sz="2000" dirty="0" smtClean="0">
                <a:latin typeface="Consolas" panose="020B0609020204030204" pitchFamily="49" charset="0"/>
              </a:rPr>
              <a:t>(array, middle+1,last,target);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b="1" dirty="0">
                <a:latin typeface="Consolas" panose="020B0609020204030204" pitchFamily="49" charset="0"/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binarySearch</a:t>
            </a:r>
            <a:r>
              <a:rPr lang="en-US" sz="2000" dirty="0">
                <a:latin typeface="Consolas" panose="020B0609020204030204" pitchFamily="49" charset="0"/>
              </a:rPr>
              <a:t>(array, first,middle-1,target);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517116" y="6176963"/>
            <a:ext cx="2583136" cy="359774"/>
            <a:chOff x="0" y="4778"/>
            <a:chExt cx="2583136" cy="359774"/>
          </a:xfrm>
        </p:grpSpPr>
        <p:sp>
          <p:nvSpPr>
            <p:cNvPr id="6" name="Rounded Rectangle 5"/>
            <p:cNvSpPr/>
            <p:nvPr/>
          </p:nvSpPr>
          <p:spPr>
            <a:xfrm>
              <a:off x="0" y="4778"/>
              <a:ext cx="2583136" cy="3597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 txBox="1"/>
            <p:nvPr/>
          </p:nvSpPr>
          <p:spPr>
            <a:xfrm>
              <a:off x="17563" y="22341"/>
              <a:ext cx="2548010" cy="324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BinarySearch.cpp</a:t>
              </a:r>
              <a:endParaRPr lang="en-US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5888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>
                <a:latin typeface="Arial" panose="020B0604020202020204" pitchFamily="34" charset="0"/>
              </a:rPr>
              <a:t>2-</a:t>
            </a:r>
            <a:fld id="{FE23AE2A-3DCB-47DF-9D92-DC4261D60A14}" type="slidenum">
              <a:rPr lang="en-US" altLang="en-US" sz="1000">
                <a:latin typeface="Arial" panose="020B0604020202020204" pitchFamily="34" charset="0"/>
              </a:rPr>
              <a:pPr/>
              <a:t>48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Recursion and Efficiency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10515600" cy="487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 smtClean="0">
                <a:ea typeface="ＭＳ Ｐゴシック" panose="020B0600070205080204" pitchFamily="34" charset="-128"/>
              </a:rPr>
              <a:t>Some recursive solutions are so inefficient that they should not be used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 smtClean="0">
                <a:ea typeface="ＭＳ Ｐゴシック" panose="020B0600070205080204" pitchFamily="34" charset="-128"/>
              </a:rPr>
              <a:t>Factors that contribute to the inefficiency of some recursive solutions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>
                <a:ea typeface="ＭＳ Ｐゴシック" panose="020B0600070205080204" pitchFamily="34" charset="-128"/>
              </a:rPr>
              <a:t>Overhead associated with method calls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>
                <a:ea typeface="ＭＳ Ｐゴシック" panose="020B0600070205080204" pitchFamily="34" charset="-128"/>
              </a:rPr>
              <a:t>Inherent inefficiency of some recursive algorithms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 smtClean="0">
                <a:ea typeface="ＭＳ Ｐゴシック" panose="020B0600070205080204" pitchFamily="34" charset="-128"/>
              </a:rPr>
              <a:t>Do not use a recursive solution if it is inefficient and there is a clear, efficient iterative solution</a:t>
            </a:r>
          </a:p>
        </p:txBody>
      </p:sp>
    </p:spTree>
    <p:extLst>
      <p:ext uri="{BB962C8B-B14F-4D97-AF65-F5344CB8AC3E}">
        <p14:creationId xmlns:p14="http://schemas.microsoft.com/office/powerpoint/2010/main" val="195968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229600" cy="685800"/>
          </a:xfrm>
        </p:spPr>
        <p:txBody>
          <a:bodyPr/>
          <a:lstStyle/>
          <a:p>
            <a:r>
              <a:rPr lang="en-US" altLang="en-US" sz="4000" dirty="0"/>
              <a:t>Recursive Algorithms</a:t>
            </a:r>
            <a:endParaRPr lang="en-CA" altLang="en-US" sz="4000" dirty="0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763000" cy="533400"/>
          </a:xfrm>
        </p:spPr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Recursive Fibonacci Evaluation:</a:t>
            </a:r>
          </a:p>
        </p:txBody>
      </p:sp>
      <p:grpSp>
        <p:nvGrpSpPr>
          <p:cNvPr id="311300" name="Group 4"/>
          <p:cNvGrpSpPr>
            <a:grpSpLocks/>
          </p:cNvGrpSpPr>
          <p:nvPr/>
        </p:nvGrpSpPr>
        <p:grpSpPr bwMode="auto">
          <a:xfrm>
            <a:off x="4495800" y="1905000"/>
            <a:ext cx="1143000" cy="533400"/>
            <a:chOff x="2544" y="1200"/>
            <a:chExt cx="720" cy="336"/>
          </a:xfrm>
        </p:grpSpPr>
        <p:sp>
          <p:nvSpPr>
            <p:cNvPr id="311301" name="AutoShape 5"/>
            <p:cNvSpPr>
              <a:spLocks noChangeArrowheads="1"/>
            </p:cNvSpPr>
            <p:nvPr/>
          </p:nvSpPr>
          <p:spPr bwMode="auto">
            <a:xfrm>
              <a:off x="2544" y="144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02" name="Text Box 6"/>
            <p:cNvSpPr txBox="1">
              <a:spLocks noChangeArrowheads="1"/>
            </p:cNvSpPr>
            <p:nvPr/>
          </p:nvSpPr>
          <p:spPr bwMode="auto">
            <a:xfrm>
              <a:off x="2688" y="1200"/>
              <a:ext cx="5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f(4)</a:t>
              </a:r>
            </a:p>
          </p:txBody>
        </p:sp>
      </p:grpSp>
      <p:sp>
        <p:nvSpPr>
          <p:cNvPr id="311303" name="Line 7"/>
          <p:cNvSpPr>
            <a:spLocks noChangeShapeType="1"/>
          </p:cNvSpPr>
          <p:nvPr/>
        </p:nvSpPr>
        <p:spPr bwMode="auto">
          <a:xfrm flipH="1">
            <a:off x="3729038" y="2438400"/>
            <a:ext cx="690562" cy="687388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04" name="Line 8"/>
          <p:cNvSpPr>
            <a:spLocks noChangeShapeType="1"/>
          </p:cNvSpPr>
          <p:nvPr/>
        </p:nvSpPr>
        <p:spPr bwMode="auto">
          <a:xfrm>
            <a:off x="4648200" y="2438400"/>
            <a:ext cx="685800" cy="685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05" name="Line 9"/>
          <p:cNvSpPr>
            <a:spLocks noChangeShapeType="1"/>
          </p:cNvSpPr>
          <p:nvPr/>
        </p:nvSpPr>
        <p:spPr bwMode="auto">
          <a:xfrm flipH="1">
            <a:off x="3124200" y="3352800"/>
            <a:ext cx="457200" cy="685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06" name="Line 10"/>
          <p:cNvSpPr>
            <a:spLocks noChangeShapeType="1"/>
          </p:cNvSpPr>
          <p:nvPr/>
        </p:nvSpPr>
        <p:spPr bwMode="auto">
          <a:xfrm>
            <a:off x="3738563" y="3351213"/>
            <a:ext cx="457200" cy="685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07" name="Line 11"/>
          <p:cNvSpPr>
            <a:spLocks noChangeShapeType="1"/>
          </p:cNvSpPr>
          <p:nvPr/>
        </p:nvSpPr>
        <p:spPr bwMode="auto">
          <a:xfrm flipH="1">
            <a:off x="4953000" y="3352800"/>
            <a:ext cx="457200" cy="685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08" name="Line 12"/>
          <p:cNvSpPr>
            <a:spLocks noChangeShapeType="1"/>
          </p:cNvSpPr>
          <p:nvPr/>
        </p:nvSpPr>
        <p:spPr bwMode="auto">
          <a:xfrm>
            <a:off x="5567363" y="3351213"/>
            <a:ext cx="457200" cy="685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09" name="Line 13"/>
          <p:cNvSpPr>
            <a:spLocks noChangeShapeType="1"/>
          </p:cNvSpPr>
          <p:nvPr/>
        </p:nvSpPr>
        <p:spPr bwMode="auto">
          <a:xfrm flipH="1">
            <a:off x="2514600" y="4267200"/>
            <a:ext cx="457200" cy="685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10" name="Line 14"/>
          <p:cNvSpPr>
            <a:spLocks noChangeShapeType="1"/>
          </p:cNvSpPr>
          <p:nvPr/>
        </p:nvSpPr>
        <p:spPr bwMode="auto">
          <a:xfrm>
            <a:off x="3128963" y="4265613"/>
            <a:ext cx="457200" cy="6858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311" name="Group 15"/>
          <p:cNvGrpSpPr>
            <a:grpSpLocks/>
          </p:cNvGrpSpPr>
          <p:nvPr/>
        </p:nvGrpSpPr>
        <p:grpSpPr bwMode="auto">
          <a:xfrm>
            <a:off x="2590800" y="2743200"/>
            <a:ext cx="1143000" cy="533400"/>
            <a:chOff x="1344" y="1728"/>
            <a:chExt cx="720" cy="336"/>
          </a:xfrm>
        </p:grpSpPr>
        <p:sp>
          <p:nvSpPr>
            <p:cNvPr id="311312" name="AutoShape 16"/>
            <p:cNvSpPr>
              <a:spLocks noChangeArrowheads="1"/>
            </p:cNvSpPr>
            <p:nvPr/>
          </p:nvSpPr>
          <p:spPr bwMode="auto">
            <a:xfrm>
              <a:off x="1968" y="196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13" name="Text Box 17"/>
            <p:cNvSpPr txBox="1">
              <a:spLocks noChangeArrowheads="1"/>
            </p:cNvSpPr>
            <p:nvPr/>
          </p:nvSpPr>
          <p:spPr bwMode="auto">
            <a:xfrm>
              <a:off x="1344" y="1728"/>
              <a:ext cx="5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f(3)</a:t>
              </a:r>
            </a:p>
          </p:txBody>
        </p:sp>
      </p:grpSp>
      <p:grpSp>
        <p:nvGrpSpPr>
          <p:cNvPr id="311314" name="Group 18"/>
          <p:cNvGrpSpPr>
            <a:grpSpLocks/>
          </p:cNvGrpSpPr>
          <p:nvPr/>
        </p:nvGrpSpPr>
        <p:grpSpPr bwMode="auto">
          <a:xfrm>
            <a:off x="1981201" y="3657601"/>
            <a:ext cx="1147763" cy="531813"/>
            <a:chOff x="960" y="2304"/>
            <a:chExt cx="723" cy="335"/>
          </a:xfrm>
        </p:grpSpPr>
        <p:sp>
          <p:nvSpPr>
            <p:cNvPr id="311315" name="AutoShape 19"/>
            <p:cNvSpPr>
              <a:spLocks noChangeArrowheads="1"/>
            </p:cNvSpPr>
            <p:nvPr/>
          </p:nvSpPr>
          <p:spPr bwMode="auto">
            <a:xfrm>
              <a:off x="1587" y="254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16" name="Text Box 20"/>
            <p:cNvSpPr txBox="1">
              <a:spLocks noChangeArrowheads="1"/>
            </p:cNvSpPr>
            <p:nvPr/>
          </p:nvSpPr>
          <p:spPr bwMode="auto">
            <a:xfrm>
              <a:off x="960" y="2304"/>
              <a:ext cx="5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f(2)</a:t>
              </a:r>
            </a:p>
          </p:txBody>
        </p:sp>
      </p:grpSp>
      <p:grpSp>
        <p:nvGrpSpPr>
          <p:cNvPr id="311317" name="Group 21"/>
          <p:cNvGrpSpPr>
            <a:grpSpLocks/>
          </p:cNvGrpSpPr>
          <p:nvPr/>
        </p:nvGrpSpPr>
        <p:grpSpPr bwMode="auto">
          <a:xfrm>
            <a:off x="1524001" y="4951413"/>
            <a:ext cx="995363" cy="615950"/>
            <a:chOff x="672" y="3119"/>
            <a:chExt cx="627" cy="388"/>
          </a:xfrm>
        </p:grpSpPr>
        <p:sp>
          <p:nvSpPr>
            <p:cNvPr id="311318" name="AutoShape 22"/>
            <p:cNvSpPr>
              <a:spLocks noChangeArrowheads="1"/>
            </p:cNvSpPr>
            <p:nvPr/>
          </p:nvSpPr>
          <p:spPr bwMode="auto">
            <a:xfrm>
              <a:off x="1203" y="3119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19" name="Text Box 23"/>
            <p:cNvSpPr txBox="1">
              <a:spLocks noChangeArrowheads="1"/>
            </p:cNvSpPr>
            <p:nvPr/>
          </p:nvSpPr>
          <p:spPr bwMode="auto">
            <a:xfrm>
              <a:off x="672" y="3216"/>
              <a:ext cx="5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f(1)</a:t>
              </a:r>
            </a:p>
          </p:txBody>
        </p:sp>
      </p:grpSp>
      <p:grpSp>
        <p:nvGrpSpPr>
          <p:cNvPr id="311320" name="Group 24"/>
          <p:cNvGrpSpPr>
            <a:grpSpLocks/>
          </p:cNvGrpSpPr>
          <p:nvPr/>
        </p:nvGrpSpPr>
        <p:grpSpPr bwMode="auto">
          <a:xfrm>
            <a:off x="3352800" y="4951413"/>
            <a:ext cx="914400" cy="692150"/>
            <a:chOff x="1824" y="3119"/>
            <a:chExt cx="576" cy="436"/>
          </a:xfrm>
        </p:grpSpPr>
        <p:sp>
          <p:nvSpPr>
            <p:cNvPr id="311321" name="AutoShape 25"/>
            <p:cNvSpPr>
              <a:spLocks noChangeArrowheads="1"/>
            </p:cNvSpPr>
            <p:nvPr/>
          </p:nvSpPr>
          <p:spPr bwMode="auto">
            <a:xfrm>
              <a:off x="1923" y="3119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22" name="Text Box 26"/>
            <p:cNvSpPr txBox="1">
              <a:spLocks noChangeArrowheads="1"/>
            </p:cNvSpPr>
            <p:nvPr/>
          </p:nvSpPr>
          <p:spPr bwMode="auto">
            <a:xfrm>
              <a:off x="1824" y="3264"/>
              <a:ext cx="5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f(0)</a:t>
              </a:r>
            </a:p>
          </p:txBody>
        </p:sp>
      </p:grpSp>
      <p:grpSp>
        <p:nvGrpSpPr>
          <p:cNvPr id="311323" name="Group 27"/>
          <p:cNvGrpSpPr>
            <a:grpSpLocks/>
          </p:cNvGrpSpPr>
          <p:nvPr/>
        </p:nvGrpSpPr>
        <p:grpSpPr bwMode="auto">
          <a:xfrm>
            <a:off x="3810000" y="4037013"/>
            <a:ext cx="914400" cy="692150"/>
            <a:chOff x="2112" y="2543"/>
            <a:chExt cx="576" cy="436"/>
          </a:xfrm>
        </p:grpSpPr>
        <p:sp>
          <p:nvSpPr>
            <p:cNvPr id="311324" name="AutoShape 28"/>
            <p:cNvSpPr>
              <a:spLocks noChangeArrowheads="1"/>
            </p:cNvSpPr>
            <p:nvPr/>
          </p:nvSpPr>
          <p:spPr bwMode="auto">
            <a:xfrm>
              <a:off x="2307" y="254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25" name="Text Box 29"/>
            <p:cNvSpPr txBox="1">
              <a:spLocks noChangeArrowheads="1"/>
            </p:cNvSpPr>
            <p:nvPr/>
          </p:nvSpPr>
          <p:spPr bwMode="auto">
            <a:xfrm>
              <a:off x="2112" y="2688"/>
              <a:ext cx="5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f(1)</a:t>
              </a:r>
            </a:p>
          </p:txBody>
        </p:sp>
      </p:grpSp>
      <p:grpSp>
        <p:nvGrpSpPr>
          <p:cNvPr id="311326" name="Group 30"/>
          <p:cNvGrpSpPr>
            <a:grpSpLocks/>
          </p:cNvGrpSpPr>
          <p:nvPr/>
        </p:nvGrpSpPr>
        <p:grpSpPr bwMode="auto">
          <a:xfrm>
            <a:off x="5334000" y="2743200"/>
            <a:ext cx="1143000" cy="533400"/>
            <a:chOff x="3072" y="1728"/>
            <a:chExt cx="720" cy="336"/>
          </a:xfrm>
        </p:grpSpPr>
        <p:sp>
          <p:nvSpPr>
            <p:cNvPr id="311327" name="AutoShape 31"/>
            <p:cNvSpPr>
              <a:spLocks noChangeArrowheads="1"/>
            </p:cNvSpPr>
            <p:nvPr/>
          </p:nvSpPr>
          <p:spPr bwMode="auto">
            <a:xfrm>
              <a:off x="3072" y="196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28" name="Text Box 32"/>
            <p:cNvSpPr txBox="1">
              <a:spLocks noChangeArrowheads="1"/>
            </p:cNvSpPr>
            <p:nvPr/>
          </p:nvSpPr>
          <p:spPr bwMode="auto">
            <a:xfrm>
              <a:off x="3216" y="1728"/>
              <a:ext cx="5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f(2)</a:t>
              </a:r>
            </a:p>
          </p:txBody>
        </p:sp>
      </p:grpSp>
      <p:grpSp>
        <p:nvGrpSpPr>
          <p:cNvPr id="311329" name="Group 33"/>
          <p:cNvGrpSpPr>
            <a:grpSpLocks/>
          </p:cNvGrpSpPr>
          <p:nvPr/>
        </p:nvGrpSpPr>
        <p:grpSpPr bwMode="auto">
          <a:xfrm>
            <a:off x="4800600" y="4037013"/>
            <a:ext cx="914400" cy="692150"/>
            <a:chOff x="2736" y="2543"/>
            <a:chExt cx="576" cy="436"/>
          </a:xfrm>
        </p:grpSpPr>
        <p:sp>
          <p:nvSpPr>
            <p:cNvPr id="311330" name="AutoShape 34"/>
            <p:cNvSpPr>
              <a:spLocks noChangeArrowheads="1"/>
            </p:cNvSpPr>
            <p:nvPr/>
          </p:nvSpPr>
          <p:spPr bwMode="auto">
            <a:xfrm>
              <a:off x="2739" y="254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31" name="Text Box 35"/>
            <p:cNvSpPr txBox="1">
              <a:spLocks noChangeArrowheads="1"/>
            </p:cNvSpPr>
            <p:nvPr/>
          </p:nvSpPr>
          <p:spPr bwMode="auto">
            <a:xfrm>
              <a:off x="2736" y="2688"/>
              <a:ext cx="5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f(1)</a:t>
              </a:r>
            </a:p>
          </p:txBody>
        </p:sp>
      </p:grpSp>
      <p:grpSp>
        <p:nvGrpSpPr>
          <p:cNvPr id="311332" name="Group 36"/>
          <p:cNvGrpSpPr>
            <a:grpSpLocks/>
          </p:cNvGrpSpPr>
          <p:nvPr/>
        </p:nvGrpSpPr>
        <p:grpSpPr bwMode="auto">
          <a:xfrm>
            <a:off x="5948364" y="4037013"/>
            <a:ext cx="985837" cy="615950"/>
            <a:chOff x="3459" y="2543"/>
            <a:chExt cx="621" cy="388"/>
          </a:xfrm>
        </p:grpSpPr>
        <p:sp>
          <p:nvSpPr>
            <p:cNvPr id="311333" name="AutoShape 37"/>
            <p:cNvSpPr>
              <a:spLocks noChangeArrowheads="1"/>
            </p:cNvSpPr>
            <p:nvPr/>
          </p:nvSpPr>
          <p:spPr bwMode="auto">
            <a:xfrm>
              <a:off x="3459" y="254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34" name="Text Box 38"/>
            <p:cNvSpPr txBox="1">
              <a:spLocks noChangeArrowheads="1"/>
            </p:cNvSpPr>
            <p:nvPr/>
          </p:nvSpPr>
          <p:spPr bwMode="auto">
            <a:xfrm>
              <a:off x="3504" y="2640"/>
              <a:ext cx="5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f(0)</a:t>
              </a:r>
            </a:p>
          </p:txBody>
        </p:sp>
      </p:grpSp>
      <p:graphicFrame>
        <p:nvGraphicFramePr>
          <p:cNvPr id="3" name="Diagram 2"/>
          <p:cNvGraphicFramePr/>
          <p:nvPr>
            <p:extLst/>
          </p:nvPr>
        </p:nvGraphicFramePr>
        <p:xfrm>
          <a:off x="8224837" y="1905000"/>
          <a:ext cx="3433763" cy="3539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5340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1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1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1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1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1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11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11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11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11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11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11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11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11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Recursive </a:t>
            </a:r>
            <a:r>
              <a:rPr lang="en-US" altLang="en-US" dirty="0" smtClean="0"/>
              <a:t>Solutions </a:t>
            </a:r>
            <a:r>
              <a:rPr lang="en-US" altLang="en-US" sz="2000" b="0" dirty="0"/>
              <a:t>(1 of 3)</a:t>
            </a:r>
            <a:endParaRPr lang="en-US" sz="2000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1480625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Recursion breaks problem into smaller identical problems</a:t>
            </a:r>
          </a:p>
          <a:p>
            <a:pPr lvl="1" eaLnBrk="1" hangingPunct="1"/>
            <a:r>
              <a:rPr lang="en-US" altLang="en-US" sz="3200" dirty="0"/>
              <a:t>An alternative to </a:t>
            </a:r>
            <a:r>
              <a:rPr lang="en-US" altLang="en-US" sz="3200" dirty="0" smtClean="0"/>
              <a:t>iteration</a:t>
            </a:r>
            <a:endParaRPr lang="en-US" altLang="en-US" sz="3200" dirty="0"/>
          </a:p>
        </p:txBody>
      </p:sp>
      <p:pic>
        <p:nvPicPr>
          <p:cNvPr id="7" name="Picture 2" descr="A block diagram explains steps or solution that needs to be followed for a particular function. For search dictionary function, the solution is as follows: search first half of the dictionary or search second half of the dictionary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" t="5491" r="958" b="5384"/>
          <a:stretch/>
        </p:blipFill>
        <p:spPr bwMode="auto">
          <a:xfrm>
            <a:off x="1815829" y="2860965"/>
            <a:ext cx="8744577" cy="294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087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81743" y="791482"/>
            <a:ext cx="5181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unsigned fib(</a:t>
            </a:r>
            <a:r>
              <a:rPr lang="en-US" sz="2400" dirty="0" err="1"/>
              <a:t>const</a:t>
            </a:r>
            <a:r>
              <a:rPr lang="en-US" sz="2400" dirty="0"/>
              <a:t> unsigned n) {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    if (n &lt;= 1)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        return 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   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    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        return fib(n-1) + fib(n-2);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}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270172" y="791482"/>
            <a:ext cx="5181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unsigned fib(</a:t>
            </a:r>
            <a:r>
              <a:rPr lang="en-US" sz="2400" dirty="0" err="1"/>
              <a:t>const</a:t>
            </a:r>
            <a:r>
              <a:rPr lang="en-US" sz="2400" dirty="0"/>
              <a:t> unsigned n) {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unsigned f;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if (n &lt;= 1)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return 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unsigned f2 = 0, f1 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for (unsigned </a:t>
            </a:r>
            <a:r>
              <a:rPr lang="en-US" sz="2400" dirty="0" err="1"/>
              <a:t>i</a:t>
            </a:r>
            <a:r>
              <a:rPr lang="en-US" sz="2400" dirty="0"/>
              <a:t> = 2; </a:t>
            </a:r>
            <a:r>
              <a:rPr lang="en-US" sz="2400" dirty="0" err="1"/>
              <a:t>i</a:t>
            </a:r>
            <a:r>
              <a:rPr lang="en-US" sz="2400" dirty="0"/>
              <a:t> &lt;= n; </a:t>
            </a:r>
            <a:r>
              <a:rPr lang="en-US" sz="2400" dirty="0" err="1"/>
              <a:t>i</a:t>
            </a:r>
            <a:r>
              <a:rPr lang="en-US" sz="2400" dirty="0"/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f = f1 + f2;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f2 = f1;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f1 = f;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return f;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089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The Towers of Hanoi</a:t>
            </a:r>
          </a:p>
        </p:txBody>
      </p:sp>
      <p:sp>
        <p:nvSpPr>
          <p:cNvPr id="46083" name="Subtit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396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Towers of Hanoi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Towers of Hanoi is a mathematical game that is often used to demonstrate the power of recursion.</a:t>
            </a:r>
          </a:p>
          <a:p>
            <a:r>
              <a:rPr lang="en-US" altLang="en-US" smtClean="0"/>
              <a:t>The game uses three pegs and a set of discs, stacked on one of the pegs.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415" y="3829062"/>
            <a:ext cx="4748717" cy="183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947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62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0" dirty="0">
                <a:solidFill>
                  <a:schemeClr val="tx1"/>
                </a:solidFill>
                <a:latin typeface="+mn-lt"/>
              </a:rPr>
              <a:t>The Towers of </a:t>
            </a:r>
            <a:r>
              <a:rPr lang="en-US" altLang="en-US" sz="4000" b="0" dirty="0" smtClean="0">
                <a:solidFill>
                  <a:schemeClr val="tx1"/>
                </a:solidFill>
                <a:latin typeface="+mn-lt"/>
              </a:rPr>
              <a:t>Hanoi</a:t>
            </a:r>
            <a:endParaRPr lang="en-US" sz="28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435980" y="2228107"/>
            <a:ext cx="10972800" cy="3555568"/>
          </a:xfrm>
        </p:spPr>
        <p:txBody>
          <a:bodyPr/>
          <a:lstStyle/>
          <a:p>
            <a:r>
              <a:rPr lang="en-US" sz="2800" dirty="0"/>
              <a:t>The objective of the puzzle is to move the entire stack to another rod, obeying the following simple rules:</a:t>
            </a:r>
          </a:p>
          <a:p>
            <a:pPr lvl="1"/>
            <a:r>
              <a:rPr lang="en-US" sz="2800" dirty="0"/>
              <a:t>Only one disk can be moved at a time.</a:t>
            </a:r>
          </a:p>
          <a:p>
            <a:pPr lvl="1"/>
            <a:r>
              <a:rPr lang="en-US" sz="2800" dirty="0"/>
              <a:t>Each move consists of taking the upper disk from one of the stacks and placing it on top of another stack or on an empty rod.</a:t>
            </a:r>
          </a:p>
          <a:p>
            <a:pPr lvl="1"/>
            <a:r>
              <a:rPr lang="en-US" sz="2800" dirty="0"/>
              <a:t>No larger disk may be placed on top of a smaller disk</a:t>
            </a:r>
            <a:r>
              <a:rPr lang="en-US" sz="2800" dirty="0" smtClean="0"/>
              <a:t>.</a:t>
            </a:r>
          </a:p>
          <a:p>
            <a:pPr lvl="1"/>
            <a:r>
              <a:rPr lang="en-US" altLang="en-US" sz="2800" dirty="0"/>
              <a:t>All discs must be stored on a peg except while being </a:t>
            </a:r>
            <a:r>
              <a:rPr lang="en-US" altLang="en-US" sz="2800" dirty="0" smtClean="0"/>
              <a:t>moved.</a:t>
            </a:r>
            <a:endParaRPr lang="en-US" sz="2800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298" y="397195"/>
            <a:ext cx="4748717" cy="183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Solving with Three Discs</a:t>
            </a:r>
          </a:p>
        </p:txBody>
      </p:sp>
      <p:pic>
        <p:nvPicPr>
          <p:cNvPr id="49155" name="Picture 3" descr="1905sowc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81151"/>
            <a:ext cx="6677025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439150" y="4924425"/>
            <a:ext cx="352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Image source: </a:t>
            </a:r>
            <a:br>
              <a:rPr lang="en-US" sz="1400" dirty="0" smtClean="0"/>
            </a:br>
            <a:r>
              <a:rPr lang="en-US" sz="1400" dirty="0" smtClean="0"/>
              <a:t>Tony Gaddis, </a:t>
            </a:r>
            <a:r>
              <a:rPr lang="en-US" sz="1400" i="1" dirty="0" smtClean="0"/>
              <a:t>Starting out with Java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1115222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Towers of Hanoi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/>
              <a:t>The following statement describes the overall solution to the problem:</a:t>
            </a:r>
          </a:p>
          <a:p>
            <a:pPr lvl="1"/>
            <a:r>
              <a:rPr lang="en-US" altLang="en-US" sz="3200" i="1" dirty="0" smtClean="0"/>
              <a:t>Move n discs from peg 1 to peg 3 using peg 2 as a temporary peg</a:t>
            </a:r>
            <a:r>
              <a:rPr lang="en-US" altLang="en-US" sz="3200" i="1" dirty="0" smtClean="0">
                <a:solidFill>
                  <a:schemeClr val="accent2"/>
                </a:solidFill>
              </a:rPr>
              <a:t>.</a:t>
            </a:r>
            <a:endParaRPr lang="en-US" altLang="en-US" sz="3200" dirty="0" smtClean="0">
              <a:solidFill>
                <a:schemeClr val="accent2"/>
              </a:solidFill>
            </a:endParaRPr>
          </a:p>
          <a:p>
            <a:endParaRPr lang="en-US" altLang="en-US" sz="36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6674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Towers of Hanoi</a:t>
            </a:r>
          </a:p>
        </p:txBody>
      </p:sp>
      <p:sp>
        <p:nvSpPr>
          <p:cNvPr id="5120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Algorithm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To move n discs from peg A to peg C, using peg B as a temporary peg:</a:t>
            </a:r>
            <a:br>
              <a:rPr lang="en-US" altLang="en-US" i="1" dirty="0"/>
            </a:br>
            <a:r>
              <a:rPr lang="en-US" altLang="en-US" i="1" dirty="0"/>
              <a:t>If n &gt; 0 Then</a:t>
            </a:r>
            <a:br>
              <a:rPr lang="en-US" altLang="en-US" i="1" dirty="0"/>
            </a:br>
            <a:r>
              <a:rPr lang="en-US" altLang="en-US" i="1" dirty="0"/>
              <a:t>   Move n – 1 discs from peg A to peg B, using</a:t>
            </a:r>
            <a:br>
              <a:rPr lang="en-US" altLang="en-US" i="1" dirty="0"/>
            </a:br>
            <a:r>
              <a:rPr lang="en-US" altLang="en-US" i="1" dirty="0"/>
              <a:t>   peg C as a temporary peg.</a:t>
            </a:r>
            <a:br>
              <a:rPr lang="en-US" altLang="en-US" i="1" dirty="0"/>
            </a:b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Move the remaining disc from the peg A to peg C.</a:t>
            </a:r>
            <a:br>
              <a:rPr lang="en-US" altLang="en-US" i="1" dirty="0"/>
            </a:b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Move n – 1 discs from peg B to peg C, using</a:t>
            </a:r>
            <a:br>
              <a:rPr lang="en-US" altLang="en-US" i="1" dirty="0"/>
            </a:br>
            <a:r>
              <a:rPr lang="en-US" altLang="en-US" i="1" dirty="0"/>
              <a:t>   peg A as a temporary peg.</a:t>
            </a:r>
            <a:br>
              <a:rPr lang="en-US" altLang="en-US" i="1" dirty="0"/>
            </a:b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End If</a:t>
            </a: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</p:txBody>
      </p:sp>
      <p:graphicFrame>
        <p:nvGraphicFramePr>
          <p:cNvPr id="3" name="Diagram 2"/>
          <p:cNvGraphicFramePr/>
          <p:nvPr/>
        </p:nvGraphicFramePr>
        <p:xfrm>
          <a:off x="8586788" y="4672013"/>
          <a:ext cx="1343025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90760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Quick-Sort</a:t>
            </a:r>
          </a:p>
        </p:txBody>
      </p:sp>
      <p:grpSp>
        <p:nvGrpSpPr>
          <p:cNvPr id="31" name="Group 410"/>
          <p:cNvGrpSpPr>
            <a:grpSpLocks/>
          </p:cNvGrpSpPr>
          <p:nvPr/>
        </p:nvGrpSpPr>
        <p:grpSpPr bwMode="auto">
          <a:xfrm>
            <a:off x="3749645" y="2945329"/>
            <a:ext cx="5432319" cy="2833171"/>
            <a:chOff x="1176" y="2496"/>
            <a:chExt cx="3426" cy="1440"/>
          </a:xfrm>
        </p:grpSpPr>
        <p:sp>
          <p:nvSpPr>
            <p:cNvPr id="32" name="AutoShape 397"/>
            <p:cNvSpPr>
              <a:spLocks noChangeArrowheads="1"/>
            </p:cNvSpPr>
            <p:nvPr/>
          </p:nvSpPr>
          <p:spPr bwMode="auto">
            <a:xfrm>
              <a:off x="1528" y="2496"/>
              <a:ext cx="2688" cy="288"/>
            </a:xfrm>
            <a:prstGeom prst="roundRect">
              <a:avLst>
                <a:gd name="adj" fmla="val 16667"/>
              </a:avLst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sng" strike="noStrike" kern="1200" cap="none" spc="0" normalizeH="0" baseline="0" noProof="0" dirty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6</a:t>
              </a:r>
              <a:r>
                <a:rPr kumimoji="0" lang="en-US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  4  9  </a:t>
              </a:r>
              <a:r>
                <a:rPr kumimoji="0" lang="en-US" altLang="en-US" sz="1800" b="0" i="0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7</a:t>
              </a:r>
              <a:r>
                <a:rPr kumimoji="0" lang="en-US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  2  </a:t>
              </a:r>
              <a:r>
                <a:rPr kumimoji="0" lang="en-US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  <a:sym typeface="Symbol" panose="05050102010706020507" pitchFamily="18" charset="2"/>
                </a:rPr>
                <a:t></a:t>
              </a:r>
              <a:r>
                <a:rPr kumimoji="0" lang="en-US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  </a:t>
              </a:r>
              <a:r>
                <a:rPr kumimoji="0" lang="en-US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4  2  </a:t>
              </a:r>
              <a:r>
                <a:rPr kumimoji="0" lang="en-US" altLang="en-US" sz="1800" b="0" i="0" u="sng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6</a:t>
              </a:r>
              <a:r>
                <a:rPr kumimoji="0" lang="en-US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  7  9</a:t>
              </a:r>
            </a:p>
          </p:txBody>
        </p:sp>
        <p:sp>
          <p:nvSpPr>
            <p:cNvPr id="33" name="AutoShape 398"/>
            <p:cNvSpPr>
              <a:spLocks noChangeArrowheads="1"/>
            </p:cNvSpPr>
            <p:nvPr/>
          </p:nvSpPr>
          <p:spPr bwMode="auto">
            <a:xfrm>
              <a:off x="1248" y="3072"/>
              <a:ext cx="1344" cy="288"/>
            </a:xfrm>
            <a:prstGeom prst="roundRect">
              <a:avLst>
                <a:gd name="adj" fmla="val 16667"/>
              </a:avLst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sng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4</a:t>
              </a:r>
              <a:r>
                <a:rPr kumimoji="0" lang="en-US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  2  </a:t>
              </a:r>
              <a:r>
                <a:rPr kumimoji="0" lang="en-US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  <a:sym typeface="Symbol" panose="05050102010706020507" pitchFamily="18" charset="2"/>
                </a:rPr>
                <a:t></a:t>
              </a:r>
              <a:r>
                <a:rPr kumimoji="0" lang="en-US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  </a:t>
              </a:r>
              <a:r>
                <a:rPr kumimoji="0" lang="en-US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2  </a:t>
              </a:r>
              <a:r>
                <a:rPr kumimoji="0" lang="en-US" altLang="en-US" sz="1800" b="0" i="0" u="sng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4" name="AutoShape 399"/>
            <p:cNvSpPr>
              <a:spLocks noChangeArrowheads="1"/>
            </p:cNvSpPr>
            <p:nvPr/>
          </p:nvSpPr>
          <p:spPr bwMode="auto">
            <a:xfrm>
              <a:off x="3168" y="3072"/>
              <a:ext cx="1344" cy="288"/>
            </a:xfrm>
            <a:prstGeom prst="roundRect">
              <a:avLst>
                <a:gd name="adj" fmla="val 16667"/>
              </a:avLst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sng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7</a:t>
              </a:r>
              <a:r>
                <a: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  9  </a:t>
              </a:r>
              <a:r>
                <a:rPr kumimoji="0" lang="en-US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  <a:sym typeface="Symbol" panose="05050102010706020507" pitchFamily="18" charset="2"/>
                </a:rPr>
                <a:t></a:t>
              </a:r>
              <a:r>
                <a: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  </a:t>
              </a:r>
              <a:r>
                <a:rPr kumimoji="0" lang="en-US" altLang="en-US" sz="1800" b="0" i="0" u="sng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7</a:t>
              </a:r>
              <a:r>
                <a: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  9</a:t>
              </a:r>
            </a:p>
          </p:txBody>
        </p:sp>
        <p:sp>
          <p:nvSpPr>
            <p:cNvPr id="35" name="AutoShape 400"/>
            <p:cNvSpPr>
              <a:spLocks noChangeArrowheads="1"/>
            </p:cNvSpPr>
            <p:nvPr/>
          </p:nvSpPr>
          <p:spPr bwMode="auto">
            <a:xfrm>
              <a:off x="1176" y="3648"/>
              <a:ext cx="648" cy="288"/>
            </a:xfrm>
            <a:prstGeom prst="roundRect">
              <a:avLst>
                <a:gd name="adj" fmla="val 16667"/>
              </a:avLst>
            </a:prstGeom>
            <a:solidFill>
              <a:srgbClr val="CFDBFD"/>
            </a:solidFill>
            <a:ln w="1905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2 </a:t>
              </a:r>
              <a:r>
                <a:rPr kumimoji="0" lang="en-US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  <a:sym typeface="Symbol" panose="05050102010706020507" pitchFamily="18" charset="2"/>
                </a:rPr>
                <a:t></a:t>
              </a:r>
              <a:r>
                <a: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 </a:t>
              </a:r>
              <a:r>
                <a: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6" name="AutoShape 401"/>
            <p:cNvSpPr>
              <a:spLocks noChangeArrowheads="1"/>
            </p:cNvSpPr>
            <p:nvPr/>
          </p:nvSpPr>
          <p:spPr bwMode="auto">
            <a:xfrm>
              <a:off x="2064" y="3648"/>
              <a:ext cx="624" cy="288"/>
            </a:xfrm>
            <a:prstGeom prst="roundRect">
              <a:avLst>
                <a:gd name="adj" fmla="val 16667"/>
              </a:avLst>
            </a:prstGeom>
            <a:solidFill>
              <a:srgbClr val="CFDBFD"/>
            </a:solidFill>
            <a:ln w="1905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7" name="AutoShape 402"/>
            <p:cNvSpPr>
              <a:spLocks noChangeArrowheads="1"/>
            </p:cNvSpPr>
            <p:nvPr/>
          </p:nvSpPr>
          <p:spPr bwMode="auto">
            <a:xfrm>
              <a:off x="3090" y="3648"/>
              <a:ext cx="636" cy="288"/>
            </a:xfrm>
            <a:prstGeom prst="roundRect">
              <a:avLst>
                <a:gd name="adj" fmla="val 16667"/>
              </a:avLst>
            </a:prstGeom>
            <a:solidFill>
              <a:srgbClr val="CFDBFD"/>
            </a:solidFill>
            <a:ln w="1905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8" name="AutoShape 403"/>
            <p:cNvSpPr>
              <a:spLocks noChangeArrowheads="1"/>
            </p:cNvSpPr>
            <p:nvPr/>
          </p:nvSpPr>
          <p:spPr bwMode="auto">
            <a:xfrm>
              <a:off x="3984" y="3648"/>
              <a:ext cx="618" cy="288"/>
            </a:xfrm>
            <a:prstGeom prst="roundRect">
              <a:avLst>
                <a:gd name="adj" fmla="val 16667"/>
              </a:avLst>
            </a:prstGeom>
            <a:solidFill>
              <a:srgbClr val="CFDBFD"/>
            </a:solidFill>
            <a:ln w="19050">
              <a:solidFill>
                <a:srgbClr val="40458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9 </a:t>
              </a:r>
              <a:r>
                <a:rPr kumimoji="0" lang="en-US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  <a:sym typeface="Symbol" panose="05050102010706020507" pitchFamily="18" charset="2"/>
                </a:rPr>
                <a:t></a:t>
              </a:r>
              <a:r>
                <a: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 </a:t>
              </a:r>
              <a:r>
                <a:rPr kumimoji="0" lang="en-U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9</a:t>
              </a:r>
            </a:p>
          </p:txBody>
        </p:sp>
        <p:cxnSp>
          <p:nvCxnSpPr>
            <p:cNvPr id="39" name="AutoShape 404"/>
            <p:cNvCxnSpPr>
              <a:cxnSpLocks noChangeShapeType="1"/>
              <a:stCxn id="33" idx="0"/>
              <a:endCxn id="32" idx="2"/>
            </p:cNvCxnSpPr>
            <p:nvPr/>
          </p:nvCxnSpPr>
          <p:spPr bwMode="auto">
            <a:xfrm flipV="1">
              <a:off x="1920" y="2790"/>
              <a:ext cx="952" cy="276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405"/>
            <p:cNvCxnSpPr>
              <a:cxnSpLocks noChangeShapeType="1"/>
              <a:stCxn id="34" idx="0"/>
              <a:endCxn id="32" idx="2"/>
            </p:cNvCxnSpPr>
            <p:nvPr/>
          </p:nvCxnSpPr>
          <p:spPr bwMode="auto">
            <a:xfrm flipH="1" flipV="1">
              <a:off x="2872" y="2790"/>
              <a:ext cx="968" cy="276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406"/>
            <p:cNvCxnSpPr>
              <a:cxnSpLocks noChangeShapeType="1"/>
              <a:stCxn id="35" idx="0"/>
              <a:endCxn id="33" idx="2"/>
            </p:cNvCxnSpPr>
            <p:nvPr/>
          </p:nvCxnSpPr>
          <p:spPr bwMode="auto">
            <a:xfrm flipV="1">
              <a:off x="1500" y="3366"/>
              <a:ext cx="420" cy="276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407"/>
            <p:cNvCxnSpPr>
              <a:cxnSpLocks noChangeShapeType="1"/>
              <a:stCxn id="37" idx="0"/>
              <a:endCxn id="34" idx="2"/>
            </p:cNvCxnSpPr>
            <p:nvPr/>
          </p:nvCxnSpPr>
          <p:spPr bwMode="auto">
            <a:xfrm flipV="1">
              <a:off x="3408" y="3366"/>
              <a:ext cx="432" cy="276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408"/>
            <p:cNvCxnSpPr>
              <a:cxnSpLocks noChangeShapeType="1"/>
              <a:stCxn id="33" idx="2"/>
              <a:endCxn id="36" idx="0"/>
            </p:cNvCxnSpPr>
            <p:nvPr/>
          </p:nvCxnSpPr>
          <p:spPr bwMode="auto">
            <a:xfrm>
              <a:off x="1920" y="3366"/>
              <a:ext cx="456" cy="276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409"/>
            <p:cNvCxnSpPr>
              <a:cxnSpLocks noChangeShapeType="1"/>
              <a:stCxn id="34" idx="2"/>
              <a:endCxn id="38" idx="0"/>
            </p:cNvCxnSpPr>
            <p:nvPr/>
          </p:nvCxnSpPr>
          <p:spPr bwMode="auto">
            <a:xfrm>
              <a:off x="3840" y="3366"/>
              <a:ext cx="453" cy="276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3468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Quick Sort</a:t>
            </a:r>
            <a:endParaRPr lang="en-US" sz="2000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683288" y="1600201"/>
            <a:ext cx="9527512" cy="4525963"/>
          </a:xfrm>
        </p:spPr>
        <p:txBody>
          <a:bodyPr>
            <a:normAutofit/>
          </a:bodyPr>
          <a:lstStyle/>
          <a:p>
            <a:pPr indent="-255600">
              <a:buFont typeface="Arial" charset="0"/>
              <a:buChar char="•"/>
              <a:defRPr/>
            </a:pPr>
            <a:r>
              <a:rPr lang="en-US" dirty="0" smtClean="0">
                <a:latin typeface="+mn-lt"/>
              </a:rPr>
              <a:t>AKA “partition-exchange” sort</a:t>
            </a:r>
          </a:p>
          <a:p>
            <a:pPr lvl="1" indent="-255600">
              <a:buFont typeface="Arial" charset="0"/>
              <a:buChar char="•"/>
              <a:defRPr/>
            </a:pPr>
            <a:r>
              <a:rPr lang="en-US" sz="2800" dirty="0" smtClean="0">
                <a:latin typeface="+mn-lt"/>
              </a:rPr>
              <a:t>First developed by C.A.R Hoare c. 1960</a:t>
            </a:r>
          </a:p>
          <a:p>
            <a:pPr lvl="1" indent="-255600">
              <a:buFont typeface="Arial" charset="0"/>
              <a:buChar char="•"/>
              <a:defRPr/>
            </a:pPr>
            <a:r>
              <a:rPr lang="en-US" sz="2800" dirty="0" smtClean="0">
                <a:latin typeface="+mn-lt"/>
              </a:rPr>
              <a:t>Like binary search, it is a “divide-and-conquer” </a:t>
            </a:r>
            <a:r>
              <a:rPr lang="en-US" sz="2800" dirty="0">
                <a:latin typeface="+mn-lt"/>
              </a:rPr>
              <a:t>algorithm</a:t>
            </a:r>
          </a:p>
          <a:p>
            <a:pPr indent="-255600">
              <a:buFont typeface="Arial" charset="0"/>
              <a:buChar char="•"/>
              <a:defRPr/>
            </a:pPr>
            <a:r>
              <a:rPr lang="en-US" dirty="0" smtClean="0">
                <a:latin typeface="+mn-lt"/>
              </a:rPr>
              <a:t>It partitions </a:t>
            </a:r>
            <a:r>
              <a:rPr lang="en-US" dirty="0">
                <a:latin typeface="+mn-lt"/>
              </a:rPr>
              <a:t>an array into items that are</a:t>
            </a:r>
          </a:p>
          <a:p>
            <a:pPr lvl="1" indent="-284400">
              <a:buFont typeface="Arial" charset="0"/>
              <a:buChar char="–"/>
              <a:defRPr/>
            </a:pPr>
            <a:r>
              <a:rPr lang="en-US" sz="2800" dirty="0">
                <a:latin typeface="+mn-lt"/>
              </a:rPr>
              <a:t>Less than or equal to the pivot and</a:t>
            </a:r>
          </a:p>
          <a:p>
            <a:pPr lvl="1" indent="-284400">
              <a:buFont typeface="Arial" charset="0"/>
              <a:buChar char="–"/>
              <a:defRPr/>
            </a:pPr>
            <a:r>
              <a:rPr lang="en-US" sz="2800" dirty="0">
                <a:latin typeface="+mn-lt"/>
              </a:rPr>
              <a:t>Those that are greater than or equal to the pivot</a:t>
            </a:r>
          </a:p>
          <a:p>
            <a:pPr indent="-255600">
              <a:buFont typeface="Arial" charset="0"/>
              <a:buChar char="•"/>
              <a:defRPr/>
            </a:pPr>
            <a:r>
              <a:rPr lang="en-US" dirty="0">
                <a:latin typeface="+mn-lt"/>
              </a:rPr>
              <a:t>Partitioning places pivot in its correct position within the </a:t>
            </a:r>
            <a:r>
              <a:rPr lang="en-US" dirty="0" smtClean="0">
                <a:latin typeface="+mn-lt"/>
              </a:rPr>
              <a:t>array</a:t>
            </a:r>
            <a:endParaRPr lang="en-US" dirty="0">
              <a:latin typeface="+mn-lt"/>
            </a:endParaRPr>
          </a:p>
          <a:p>
            <a:pPr indent="-255600">
              <a:buFont typeface="Arial" charset="0"/>
              <a:buChar char="•"/>
              <a:defRPr/>
            </a:pPr>
            <a:r>
              <a:rPr lang="en-US" dirty="0" smtClean="0">
                <a:latin typeface="+mn-lt"/>
              </a:rPr>
              <a:t>Then the two “halves” are sorted (using quicksort)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113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Recursive </a:t>
            </a:r>
            <a:r>
              <a:rPr lang="en-US" altLang="en-US" dirty="0" smtClean="0"/>
              <a:t>Solutions </a:t>
            </a:r>
            <a:r>
              <a:rPr lang="en-US" altLang="en-US" sz="2000" b="0" dirty="0"/>
              <a:t>(2 of 3)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609826"/>
            <a:ext cx="10836925" cy="4525963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A recursive function calls itself</a:t>
            </a:r>
          </a:p>
          <a:p>
            <a:pPr eaLnBrk="1" hangingPunct="1"/>
            <a:r>
              <a:rPr lang="en-US" altLang="en-US" sz="3600" dirty="0"/>
              <a:t>Each recursive call solves an identical, but smaller, problem</a:t>
            </a:r>
          </a:p>
          <a:p>
            <a:pPr eaLnBrk="1" hangingPunct="1"/>
            <a:r>
              <a:rPr lang="en-US" altLang="en-US" sz="3600" dirty="0"/>
              <a:t>Test for base case enables recursive calls to stop</a:t>
            </a:r>
          </a:p>
          <a:p>
            <a:pPr eaLnBrk="1" hangingPunct="1"/>
            <a:r>
              <a:rPr lang="en-US" altLang="en-US" sz="3600" dirty="0"/>
              <a:t>Eventually, one of smaller problems must be the base case</a:t>
            </a:r>
          </a:p>
        </p:txBody>
      </p:sp>
    </p:spTree>
    <p:extLst>
      <p:ext uri="{BB962C8B-B14F-4D97-AF65-F5344CB8AC3E}">
        <p14:creationId xmlns:p14="http://schemas.microsoft.com/office/powerpoint/2010/main" val="15609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An array has three divisions as follows: less than or equals to p, p and greater than or equal to p. The part with less than or equals to p is labeled, S 1. The part with greater than or equals to p is labeled, S 2. P is labeled, the pivot p is in its final position. S 1 and S 2 occupy a larger part of the array, while p occupies the middle, for a small part. Start of the array is marked, first; P is marked, pivot index; end is marked, las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668" y="1689522"/>
            <a:ext cx="7808913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en-US" dirty="0" smtClean="0"/>
              <a:t>Quick Sort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593187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 smtClean="0"/>
              <a:t>The important part of Quicksort is how to perform the partitioning step</a:t>
            </a:r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60123" y="5359441"/>
            <a:ext cx="5014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 partition around a pivot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0963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697"/>
          </a:xfrm>
        </p:spPr>
        <p:txBody>
          <a:bodyPr anchor="b"/>
          <a:lstStyle/>
          <a:p>
            <a:r>
              <a:rPr lang="en-US" altLang="en-US" sz="3600" dirty="0"/>
              <a:t>First draft of pseudocode for the quick sort algorithm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311007"/>
            <a:ext cx="10515600" cy="48659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The algorithm is coded primarily in two functions: </a:t>
            </a:r>
            <a:r>
              <a:rPr lang="en-US" sz="3200" dirty="0" err="1">
                <a:latin typeface="Consolas" panose="020B0609020204030204" pitchFamily="49" charset="0"/>
              </a:rPr>
              <a:t>quickSort</a:t>
            </a:r>
            <a:r>
              <a:rPr lang="en-US" sz="3200" dirty="0"/>
              <a:t> and </a:t>
            </a:r>
            <a:r>
              <a:rPr lang="en-US" sz="3200" dirty="0">
                <a:latin typeface="Consolas" panose="020B0609020204030204" pitchFamily="49" charset="0"/>
              </a:rPr>
              <a:t>partition</a:t>
            </a:r>
            <a:r>
              <a:rPr lang="en-US" sz="3200" dirty="0" smtClean="0"/>
              <a:t>.  </a:t>
            </a:r>
            <a:r>
              <a:rPr lang="en-US" sz="3200" dirty="0" err="1" smtClean="0">
                <a:latin typeface="Consolas" panose="020B0609020204030204" pitchFamily="49" charset="0"/>
              </a:rPr>
              <a:t>quickSort</a:t>
            </a:r>
            <a:r>
              <a:rPr lang="en-US" sz="3200" dirty="0" smtClean="0"/>
              <a:t> is </a:t>
            </a:r>
            <a:r>
              <a:rPr lang="en-US" sz="3200" dirty="0"/>
              <a:t>a recursive function.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600" i="1" dirty="0" err="1" smtClean="0"/>
              <a:t>quickSort</a:t>
            </a:r>
            <a:r>
              <a:rPr lang="en-US" sz="3600" i="1" dirty="0"/>
              <a:t>:</a:t>
            </a:r>
          </a:p>
          <a:p>
            <a:pPr marL="457200" lvl="1" indent="0">
              <a:buNone/>
            </a:pPr>
            <a:r>
              <a:rPr lang="en-US" sz="3200" dirty="0" smtClean="0"/>
              <a:t>IF</a:t>
            </a:r>
            <a:r>
              <a:rPr lang="en-US" sz="3200" i="1" dirty="0" smtClean="0"/>
              <a:t> </a:t>
            </a:r>
            <a:r>
              <a:rPr lang="en-US" sz="3200" i="1" dirty="0"/>
              <a:t>Starting Index &lt; Ending Index</a:t>
            </a:r>
          </a:p>
          <a:p>
            <a:pPr marL="914400" lvl="2" indent="0">
              <a:buNone/>
            </a:pPr>
            <a:r>
              <a:rPr lang="en-US" sz="3200" i="1" dirty="0"/>
              <a:t>Partition the List around a Pivot.</a:t>
            </a:r>
          </a:p>
          <a:p>
            <a:pPr marL="914400" lvl="2" indent="0">
              <a:buNone/>
            </a:pPr>
            <a:r>
              <a:rPr lang="en-US" sz="3200" i="1" dirty="0" err="1"/>
              <a:t>quickSort</a:t>
            </a:r>
            <a:r>
              <a:rPr lang="en-US" sz="3200" i="1" dirty="0"/>
              <a:t> </a:t>
            </a:r>
            <a:r>
              <a:rPr lang="en-US" sz="3200" i="1" dirty="0" err="1"/>
              <a:t>Sublist</a:t>
            </a:r>
            <a:r>
              <a:rPr lang="en-US" sz="3200" i="1" dirty="0"/>
              <a:t> 1.</a:t>
            </a:r>
          </a:p>
          <a:p>
            <a:pPr marL="914400" lvl="2" indent="0">
              <a:buNone/>
            </a:pPr>
            <a:r>
              <a:rPr lang="en-US" sz="3200" i="1" dirty="0" err="1"/>
              <a:t>quickSort</a:t>
            </a:r>
            <a:r>
              <a:rPr lang="en-US" sz="3200" i="1" dirty="0"/>
              <a:t> </a:t>
            </a:r>
            <a:r>
              <a:rPr lang="en-US" sz="3200" i="1" dirty="0" err="1"/>
              <a:t>Sublist</a:t>
            </a:r>
            <a:r>
              <a:rPr lang="en-US" sz="3200" i="1" dirty="0"/>
              <a:t> 2.</a:t>
            </a:r>
          </a:p>
          <a:p>
            <a:pPr marL="457200" lvl="1" indent="0">
              <a:buNone/>
            </a:pPr>
            <a:r>
              <a:rPr lang="en-US" sz="3200" dirty="0" smtClean="0"/>
              <a:t>ENDIF</a:t>
            </a:r>
            <a:endParaRPr lang="en-US" sz="3200" i="1" dirty="0" smtClean="0"/>
          </a:p>
        </p:txBody>
      </p:sp>
    </p:spTree>
    <p:extLst>
      <p:ext uri="{BB962C8B-B14F-4D97-AF65-F5344CB8AC3E}">
        <p14:creationId xmlns:p14="http://schemas.microsoft.com/office/powerpoint/2010/main" val="394436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697"/>
          </a:xfrm>
        </p:spPr>
        <p:txBody>
          <a:bodyPr anchor="b">
            <a:normAutofit/>
          </a:bodyPr>
          <a:lstStyle/>
          <a:p>
            <a:pPr>
              <a:spcBef>
                <a:spcPts val="0"/>
              </a:spcBef>
            </a:pPr>
            <a:r>
              <a:rPr lang="en-US" sz="3600" dirty="0">
                <a:latin typeface="+mn-lt"/>
              </a:rPr>
              <a:t>Here is the C++ code for the </a:t>
            </a:r>
            <a:r>
              <a:rPr lang="en-US" sz="3600" dirty="0" err="1">
                <a:latin typeface="+mn-lt"/>
              </a:rPr>
              <a:t>quickSort</a:t>
            </a:r>
            <a:r>
              <a:rPr lang="en-US" sz="3600" dirty="0">
                <a:latin typeface="+mn-lt"/>
              </a:rPr>
              <a:t> function: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311007"/>
            <a:ext cx="10515600" cy="48659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quickSort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set[],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start,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end)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pivotPoint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(start &lt; end)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   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 	// </a:t>
            </a:r>
            <a:r>
              <a:rPr lang="en-US" dirty="0">
                <a:latin typeface="Consolas" panose="020B0609020204030204" pitchFamily="49" charset="0"/>
              </a:rPr>
              <a:t>Get the pivot point.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 	</a:t>
            </a:r>
            <a:r>
              <a:rPr lang="en-US" dirty="0" err="1" smtClean="0">
                <a:latin typeface="Consolas" panose="020B0609020204030204" pitchFamily="49" charset="0"/>
              </a:rPr>
              <a:t>pivotPoint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partition(set, start, end);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 	// </a:t>
            </a:r>
            <a:r>
              <a:rPr lang="en-US" dirty="0">
                <a:latin typeface="Consolas" panose="020B0609020204030204" pitchFamily="49" charset="0"/>
              </a:rPr>
              <a:t>Sort the first </a:t>
            </a:r>
            <a:r>
              <a:rPr lang="en-US" dirty="0" err="1">
                <a:latin typeface="Consolas" panose="020B0609020204030204" pitchFamily="49" charset="0"/>
              </a:rPr>
              <a:t>sublist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 	</a:t>
            </a:r>
            <a:r>
              <a:rPr lang="en-US" dirty="0" err="1" smtClean="0">
                <a:latin typeface="Consolas" panose="020B0609020204030204" pitchFamily="49" charset="0"/>
              </a:rPr>
              <a:t>quickSort</a:t>
            </a:r>
            <a:r>
              <a:rPr lang="en-US" dirty="0" smtClean="0">
                <a:latin typeface="Consolas" panose="020B0609020204030204" pitchFamily="49" charset="0"/>
              </a:rPr>
              <a:t>(set</a:t>
            </a:r>
            <a:r>
              <a:rPr lang="en-US" dirty="0">
                <a:latin typeface="Consolas" panose="020B0609020204030204" pitchFamily="49" charset="0"/>
              </a:rPr>
              <a:t>, start, </a:t>
            </a:r>
            <a:r>
              <a:rPr lang="en-US" dirty="0" err="1">
                <a:latin typeface="Consolas" panose="020B0609020204030204" pitchFamily="49" charset="0"/>
              </a:rPr>
              <a:t>pivotPoint</a:t>
            </a:r>
            <a:r>
              <a:rPr lang="en-US" dirty="0">
                <a:latin typeface="Consolas" panose="020B0609020204030204" pitchFamily="49" charset="0"/>
              </a:rPr>
              <a:t> − 1);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 	// </a:t>
            </a:r>
            <a:r>
              <a:rPr lang="en-US" dirty="0">
                <a:latin typeface="Consolas" panose="020B0609020204030204" pitchFamily="49" charset="0"/>
              </a:rPr>
              <a:t>Sort the second </a:t>
            </a:r>
            <a:r>
              <a:rPr lang="en-US" dirty="0" err="1">
                <a:latin typeface="Consolas" panose="020B0609020204030204" pitchFamily="49" charset="0"/>
              </a:rPr>
              <a:t>sublist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 	</a:t>
            </a:r>
            <a:r>
              <a:rPr lang="en-US" dirty="0" err="1" smtClean="0">
                <a:latin typeface="Consolas" panose="020B0609020204030204" pitchFamily="49" charset="0"/>
              </a:rPr>
              <a:t>quickSort</a:t>
            </a:r>
            <a:r>
              <a:rPr lang="en-US" dirty="0" smtClean="0">
                <a:latin typeface="Consolas" panose="020B0609020204030204" pitchFamily="49" charset="0"/>
              </a:rPr>
              <a:t>(set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pivotPoint</a:t>
            </a:r>
            <a:r>
              <a:rPr lang="en-US" dirty="0">
                <a:latin typeface="Consolas" panose="020B0609020204030204" pitchFamily="49" charset="0"/>
              </a:rPr>
              <a:t> + 1, end);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</a:rPr>
              <a:t>   }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sz="3200" i="1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50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 for </a:t>
            </a:r>
            <a:r>
              <a:rPr lang="en-US" dirty="0" err="1" smtClean="0"/>
              <a:t>Lomuto’s</a:t>
            </a:r>
            <a:r>
              <a:rPr lang="en-US" dirty="0" smtClean="0"/>
              <a:t> Partitioning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partition(set[], first, last)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mid = </a:t>
            </a:r>
            <a:r>
              <a:rPr lang="en-US" sz="4000" baseline="-25000" dirty="0" smtClean="0">
                <a:latin typeface="Consolas" panose="020B0609020204030204" pitchFamily="49" charset="0"/>
              </a:rPr>
              <a:t>└</a:t>
            </a:r>
            <a:r>
              <a:rPr lang="en-US" sz="2400" dirty="0" smtClean="0">
                <a:latin typeface="Consolas" panose="020B0609020204030204" pitchFamily="49" charset="0"/>
              </a:rPr>
              <a:t>first + last)/2</a:t>
            </a:r>
            <a:r>
              <a:rPr lang="en-US" sz="4000" baseline="-25000" dirty="0" smtClean="0">
                <a:latin typeface="Consolas" panose="020B0609020204030204" pitchFamily="49" charset="0"/>
              </a:rPr>
              <a:t>┘</a:t>
            </a:r>
            <a:r>
              <a:rPr lang="en-US" sz="2400" dirty="0" smtClean="0">
                <a:latin typeface="Consolas" panose="020B0609020204030204" pitchFamily="49" charset="0"/>
              </a:rPr>
              <a:t/>
            </a:r>
            <a:br>
              <a:rPr lang="en-US" sz="2400" dirty="0" smtClean="0">
                <a:latin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</a:rPr>
              <a:t>    swap set[first] with set[mid]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pivot = </a:t>
            </a:r>
            <a:r>
              <a:rPr lang="en-US" sz="2400" dirty="0" smtClean="0">
                <a:latin typeface="Consolas" panose="020B0609020204030204" pitchFamily="49" charset="0"/>
              </a:rPr>
              <a:t>set[first]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s = first     // place for swapping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b="1" dirty="0" smtClean="0">
                <a:latin typeface="Consolas" panose="020B0609020204030204" pitchFamily="49" charset="0"/>
              </a:rPr>
              <a:t>for</a:t>
            </a:r>
            <a:r>
              <a:rPr lang="en-US" sz="2400" dirty="0" smtClean="0">
                <a:latin typeface="Consolas" panose="020B0609020204030204" pitchFamily="49" charset="0"/>
              </a:rPr>
              <a:t> j := first +1 </a:t>
            </a:r>
            <a:r>
              <a:rPr lang="en-US" sz="2400" b="1" dirty="0" smtClean="0">
                <a:latin typeface="Consolas" panose="020B0609020204030204" pitchFamily="49" charset="0"/>
              </a:rPr>
              <a:t>to</a:t>
            </a:r>
            <a:r>
              <a:rPr lang="en-US" sz="2400" dirty="0" smtClean="0">
                <a:latin typeface="Consolas" panose="020B0609020204030204" pitchFamily="49" charset="0"/>
              </a:rPr>
              <a:t> last </a:t>
            </a:r>
            <a:r>
              <a:rPr lang="en-US" sz="2400" b="1" dirty="0" smtClean="0">
                <a:latin typeface="Consolas" panose="020B0609020204030204" pitchFamily="49" charset="0"/>
              </a:rPr>
              <a:t>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    </a:t>
            </a:r>
            <a:r>
              <a:rPr lang="en-US" sz="2400" b="1" dirty="0" smtClean="0"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latin typeface="Consolas" panose="020B0609020204030204" pitchFamily="49" charset="0"/>
              </a:rPr>
              <a:t> set[j] &lt; pivot </a:t>
            </a:r>
            <a:r>
              <a:rPr lang="en-US" sz="2400" b="1" dirty="0" smtClean="0">
                <a:latin typeface="Consolas" panose="020B0609020204030204" pitchFamily="49" charset="0"/>
              </a:rPr>
              <a:t>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        s = s + 1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        swap set[s] with set[j]</a:t>
            </a:r>
            <a:br>
              <a:rPr lang="en-US" sz="2400" dirty="0" smtClean="0">
                <a:latin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</a:rPr>
              <a:t>        </a:t>
            </a:r>
            <a:r>
              <a:rPr lang="en-US" sz="2400" b="1" dirty="0" err="1" smtClean="0">
                <a:latin typeface="Consolas" panose="020B0609020204030204" pitchFamily="49" charset="0"/>
              </a:rPr>
              <a:t>endif</a:t>
            </a:r>
            <a:endParaRPr lang="en-US" sz="2400" b="1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b="1" dirty="0" err="1" smtClean="0">
                <a:latin typeface="Consolas" panose="020B0609020204030204" pitchFamily="49" charset="0"/>
              </a:rPr>
              <a:t>endfor</a:t>
            </a:r>
            <a:endParaRPr lang="en-US" sz="2400" b="1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swap set[s] with set[lo]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b="1" dirty="0" smtClean="0"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latin typeface="Consolas" panose="020B0609020204030204" pitchFamily="49" charset="0"/>
              </a:rPr>
              <a:t> s</a:t>
            </a:r>
            <a:br>
              <a:rPr lang="en-US" sz="2400" dirty="0" smtClean="0">
                <a:latin typeface="Consolas" panose="020B0609020204030204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</a:rPr>
              <a:t>end</a:t>
            </a:r>
            <a:r>
              <a:rPr lang="en-US" sz="2400" dirty="0" smtClean="0">
                <a:latin typeface="Consolas" panose="020B0609020204030204" pitchFamily="49" charset="0"/>
              </a:rPr>
              <a:t> partition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48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400" dirty="0"/>
              <a:t>83 52 24 65 17 35 96 </a:t>
            </a:r>
            <a:r>
              <a:rPr lang="en-US" sz="4400" dirty="0" smtClean="0"/>
              <a:t>42</a:t>
            </a:r>
          </a:p>
          <a:p>
            <a:r>
              <a:rPr lang="en-US" sz="4400" dirty="0" smtClean="0">
                <a:solidFill>
                  <a:srgbClr val="C00000"/>
                </a:solidFill>
              </a:rPr>
              <a:t>65</a:t>
            </a:r>
            <a:r>
              <a:rPr lang="en-US" sz="4400" dirty="0">
                <a:solidFill>
                  <a:schemeClr val="accent6"/>
                </a:solidFill>
              </a:rPr>
              <a:t>|</a:t>
            </a:r>
            <a:r>
              <a:rPr lang="en-US" sz="4400" dirty="0" smtClean="0"/>
              <a:t>52 24 </a:t>
            </a:r>
            <a:r>
              <a:rPr lang="en-US" sz="4400" dirty="0" smtClean="0">
                <a:solidFill>
                  <a:srgbClr val="C00000"/>
                </a:solidFill>
              </a:rPr>
              <a:t>83</a:t>
            </a:r>
            <a:r>
              <a:rPr lang="en-US" sz="4400" dirty="0" smtClean="0"/>
              <a:t> </a:t>
            </a:r>
            <a:r>
              <a:rPr lang="en-US" sz="4400" dirty="0"/>
              <a:t>17 35 96 </a:t>
            </a:r>
            <a:r>
              <a:rPr lang="en-US" sz="4400" dirty="0" smtClean="0"/>
              <a:t>42   - </a:t>
            </a:r>
            <a:r>
              <a:rPr lang="en-US" sz="3000" dirty="0" smtClean="0"/>
              <a:t>swap 1</a:t>
            </a:r>
            <a:r>
              <a:rPr lang="en-US" sz="3000" baseline="30000" dirty="0" smtClean="0"/>
              <a:t>st</a:t>
            </a:r>
            <a:r>
              <a:rPr lang="en-US" sz="3000" dirty="0" smtClean="0"/>
              <a:t> with midpoint</a:t>
            </a:r>
          </a:p>
          <a:p>
            <a:r>
              <a:rPr lang="en-US" sz="4400" dirty="0" smtClean="0"/>
              <a:t>65 </a:t>
            </a:r>
            <a:r>
              <a:rPr lang="en-US" sz="4400" dirty="0"/>
              <a:t>52 24 </a:t>
            </a:r>
            <a:r>
              <a:rPr lang="en-US" sz="4400" dirty="0" smtClean="0">
                <a:solidFill>
                  <a:srgbClr val="C00000"/>
                </a:solidFill>
              </a:rPr>
              <a:t>17</a:t>
            </a:r>
            <a:r>
              <a:rPr lang="en-US" sz="4400" dirty="0" smtClean="0">
                <a:solidFill>
                  <a:schemeClr val="accent6"/>
                </a:solidFill>
              </a:rPr>
              <a:t>|</a:t>
            </a:r>
            <a:r>
              <a:rPr lang="en-US" sz="4400" dirty="0" smtClean="0">
                <a:solidFill>
                  <a:srgbClr val="C00000"/>
                </a:solidFill>
              </a:rPr>
              <a:t>83 </a:t>
            </a:r>
            <a:r>
              <a:rPr lang="en-US" sz="4400" dirty="0"/>
              <a:t>35 96 </a:t>
            </a:r>
            <a:r>
              <a:rPr lang="en-US" sz="4400" dirty="0" smtClean="0"/>
              <a:t>42</a:t>
            </a:r>
            <a:r>
              <a:rPr lang="en-US" sz="6000" dirty="0"/>
              <a:t> </a:t>
            </a:r>
            <a:r>
              <a:rPr lang="en-US" sz="6000" dirty="0" smtClean="0"/>
              <a:t> </a:t>
            </a:r>
            <a:r>
              <a:rPr lang="en-US" sz="4300" dirty="0" smtClean="0"/>
              <a:t>- </a:t>
            </a:r>
            <a:r>
              <a:rPr lang="en-US" sz="3000" dirty="0" smtClean="0"/>
              <a:t>scan until one is less than pivot,    							then swap with dividing element</a:t>
            </a:r>
            <a:endParaRPr lang="en-US" sz="4400" dirty="0" smtClean="0"/>
          </a:p>
          <a:p>
            <a:r>
              <a:rPr lang="en-US" sz="4400" dirty="0" smtClean="0"/>
              <a:t>65 </a:t>
            </a:r>
            <a:r>
              <a:rPr lang="en-US" sz="4400" dirty="0"/>
              <a:t>52 24 17 </a:t>
            </a:r>
            <a:r>
              <a:rPr lang="en-US" sz="4400" dirty="0" smtClean="0">
                <a:solidFill>
                  <a:srgbClr val="C00000"/>
                </a:solidFill>
              </a:rPr>
              <a:t>35</a:t>
            </a:r>
            <a:r>
              <a:rPr lang="en-US" sz="4400" dirty="0" smtClean="0">
                <a:solidFill>
                  <a:schemeClr val="accent6"/>
                </a:solidFill>
              </a:rPr>
              <a:t>|</a:t>
            </a:r>
            <a:r>
              <a:rPr lang="en-US" sz="4400" dirty="0" smtClean="0">
                <a:solidFill>
                  <a:srgbClr val="C00000"/>
                </a:solidFill>
              </a:rPr>
              <a:t>83 </a:t>
            </a:r>
            <a:r>
              <a:rPr lang="en-US" sz="4400" dirty="0"/>
              <a:t>96 </a:t>
            </a:r>
            <a:r>
              <a:rPr lang="en-US" sz="4400" dirty="0" smtClean="0"/>
              <a:t>42   </a:t>
            </a:r>
            <a:r>
              <a:rPr lang="en-US" sz="4000" dirty="0" smtClean="0"/>
              <a:t>- </a:t>
            </a:r>
            <a:r>
              <a:rPr lang="en-US" sz="3000" dirty="0"/>
              <a:t>scan until one is less than pivot,    							then swap with dividing element </a:t>
            </a:r>
            <a:endParaRPr lang="en-US" sz="3000" dirty="0" smtClean="0"/>
          </a:p>
          <a:p>
            <a:r>
              <a:rPr lang="en-US" sz="4400" dirty="0" smtClean="0"/>
              <a:t>65 </a:t>
            </a:r>
            <a:r>
              <a:rPr lang="en-US" sz="4400" dirty="0"/>
              <a:t>52 24 17 35 </a:t>
            </a:r>
            <a:r>
              <a:rPr lang="en-US" sz="4400" dirty="0" smtClean="0">
                <a:solidFill>
                  <a:srgbClr val="C00000"/>
                </a:solidFill>
              </a:rPr>
              <a:t>42</a:t>
            </a:r>
            <a:r>
              <a:rPr lang="en-US" sz="4400" dirty="0" smtClean="0">
                <a:solidFill>
                  <a:schemeClr val="accent6"/>
                </a:solidFill>
              </a:rPr>
              <a:t>|</a:t>
            </a:r>
            <a:r>
              <a:rPr lang="en-US" sz="4400" dirty="0" smtClean="0"/>
              <a:t>96 </a:t>
            </a:r>
            <a:r>
              <a:rPr lang="en-US" sz="4400" dirty="0" smtClean="0">
                <a:solidFill>
                  <a:srgbClr val="C00000"/>
                </a:solidFill>
              </a:rPr>
              <a:t>83</a:t>
            </a:r>
          </a:p>
          <a:p>
            <a:r>
              <a:rPr lang="en-US" sz="4400" dirty="0" smtClean="0">
                <a:solidFill>
                  <a:srgbClr val="C00000"/>
                </a:solidFill>
              </a:rPr>
              <a:t>42</a:t>
            </a:r>
            <a:r>
              <a:rPr lang="en-US" sz="4400" dirty="0" smtClean="0"/>
              <a:t> </a:t>
            </a:r>
            <a:r>
              <a:rPr lang="en-US" sz="4400" dirty="0"/>
              <a:t>52 24 17 </a:t>
            </a:r>
            <a:r>
              <a:rPr lang="en-US" sz="4400" dirty="0" smtClean="0"/>
              <a:t>35</a:t>
            </a:r>
            <a:r>
              <a:rPr lang="en-US" sz="4400" dirty="0" smtClean="0">
                <a:solidFill>
                  <a:schemeClr val="accent6"/>
                </a:solidFill>
              </a:rPr>
              <a:t>|</a:t>
            </a:r>
            <a:r>
              <a:rPr lang="en-US" sz="4400" dirty="0" smtClean="0">
                <a:solidFill>
                  <a:srgbClr val="C00000"/>
                </a:solidFill>
              </a:rPr>
              <a:t>65</a:t>
            </a:r>
            <a:r>
              <a:rPr lang="en-US" sz="4400" dirty="0" smtClean="0">
                <a:solidFill>
                  <a:schemeClr val="accent6"/>
                </a:solidFill>
              </a:rPr>
              <a:t>|</a:t>
            </a:r>
            <a:r>
              <a:rPr lang="en-US" sz="4400" dirty="0" smtClean="0"/>
              <a:t>96 83   </a:t>
            </a:r>
            <a:r>
              <a:rPr lang="en-US" sz="3000" dirty="0"/>
              <a:t>- at end, put pivot in proper place</a:t>
            </a:r>
          </a:p>
        </p:txBody>
      </p:sp>
    </p:spTree>
    <p:extLst>
      <p:ext uri="{BB962C8B-B14F-4D97-AF65-F5344CB8AC3E}">
        <p14:creationId xmlns:p14="http://schemas.microsoft.com/office/powerpoint/2010/main" val="326389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000" dirty="0" smtClean="0"/>
              <a:t>As mentioned, the hard part of quicksort is the partitioning of the array.</a:t>
            </a:r>
          </a:p>
          <a:p>
            <a:r>
              <a:rPr lang="en-US" sz="3000" dirty="0" smtClean="0"/>
              <a:t>There are several ways to do this. </a:t>
            </a:r>
          </a:p>
          <a:p>
            <a:pPr lvl="1"/>
            <a:r>
              <a:rPr lang="en-US" sz="3000" dirty="0" smtClean="0"/>
              <a:t> The </a:t>
            </a:r>
            <a:r>
              <a:rPr lang="en-US" sz="3000" dirty="0" err="1" smtClean="0"/>
              <a:t>Zybook</a:t>
            </a:r>
            <a:r>
              <a:rPr lang="en-US" sz="3000" dirty="0" smtClean="0"/>
              <a:t> uses a slight variation of Tony Hoare’s original partitioning technique.</a:t>
            </a:r>
          </a:p>
          <a:p>
            <a:pPr lvl="1"/>
            <a:r>
              <a:rPr lang="en-US" sz="3000" dirty="0" smtClean="0"/>
              <a:t> Nico </a:t>
            </a:r>
            <a:r>
              <a:rPr lang="en-US" sz="3000" dirty="0" err="1" smtClean="0"/>
              <a:t>Lomuto’s</a:t>
            </a:r>
            <a:r>
              <a:rPr lang="en-US" sz="3000" dirty="0" smtClean="0"/>
              <a:t> partitioning technique is easier to implement</a:t>
            </a:r>
          </a:p>
          <a:p>
            <a:pPr lvl="2"/>
            <a:r>
              <a:rPr lang="en-US" sz="3000" dirty="0" smtClean="0"/>
              <a:t>It requires more element moves, but fewer comparisons than Hoare’s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0536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</a:t>
            </a:r>
            <a:r>
              <a:rPr lang="en-US" dirty="0" smtClean="0"/>
              <a:t>Example (Tony Hoare)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2514" y="1632857"/>
            <a:ext cx="10972800" cy="4500348"/>
          </a:xfrm>
        </p:spPr>
        <p:txBody>
          <a:bodyPr>
            <a:normAutofit/>
          </a:bodyPr>
          <a:lstStyle/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5400" dirty="0" smtClean="0">
                <a:solidFill>
                  <a:srgbClr val="FF0000"/>
                </a:solidFill>
              </a:rPr>
              <a:t>             65</a:t>
            </a:r>
            <a:r>
              <a:rPr lang="en-US" sz="5400" dirty="0" smtClean="0"/>
              <a:t> 52 24 83 17 35 96 42</a:t>
            </a:r>
            <a:r>
              <a:rPr lang="en-US" sz="1500" dirty="0" smtClean="0"/>
              <a:t> 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500" dirty="0" smtClean="0"/>
              <a:t>			                                                      </a:t>
            </a:r>
            <a:r>
              <a:rPr lang="en-US" sz="3200" dirty="0" smtClean="0"/>
              <a:t>&gt;                                   &lt;</a:t>
            </a:r>
            <a:br>
              <a:rPr lang="en-US" sz="3200" dirty="0" smtClean="0"/>
            </a:br>
            <a:endParaRPr lang="en-US" sz="3200" dirty="0" smtClean="0"/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5400" dirty="0" smtClean="0">
                <a:solidFill>
                  <a:srgbClr val="FF0000"/>
                </a:solidFill>
              </a:rPr>
              <a:t> 		  65</a:t>
            </a:r>
            <a:r>
              <a:rPr lang="en-US" sz="5400" dirty="0" smtClean="0"/>
              <a:t> </a:t>
            </a:r>
            <a:r>
              <a:rPr lang="en-US" sz="5400" dirty="0"/>
              <a:t>52 24 </a:t>
            </a:r>
            <a:r>
              <a:rPr lang="en-US" sz="5400" dirty="0" smtClean="0"/>
              <a:t>42 </a:t>
            </a:r>
            <a:r>
              <a:rPr lang="en-US" sz="5400" dirty="0"/>
              <a:t>17 35 96 </a:t>
            </a:r>
            <a:r>
              <a:rPr lang="en-US" sz="5400" dirty="0" smtClean="0"/>
              <a:t>83</a:t>
            </a:r>
            <a:r>
              <a:rPr lang="en-US" sz="3600" dirty="0" smtClean="0"/>
              <a:t> </a:t>
            </a:r>
            <a:endParaRPr lang="en-US" sz="3600" dirty="0"/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800" dirty="0" smtClean="0"/>
              <a:t> </a:t>
            </a:r>
            <a:r>
              <a:rPr lang="en-US" sz="3200" dirty="0" smtClean="0"/>
              <a:t>                                                    		   &lt;        </a:t>
            </a:r>
            <a:r>
              <a:rPr lang="en-US" sz="3200" dirty="0"/>
              <a:t>&gt; 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5400" dirty="0">
                <a:solidFill>
                  <a:srgbClr val="FF0000"/>
                </a:solidFill>
              </a:rPr>
              <a:t> 		 </a:t>
            </a:r>
            <a:r>
              <a:rPr lang="en-US" sz="5400" dirty="0" smtClean="0">
                <a:solidFill>
                  <a:srgbClr val="FF0000"/>
                </a:solidFill>
              </a:rPr>
              <a:t> </a:t>
            </a:r>
            <a:r>
              <a:rPr lang="en-US" sz="5400" dirty="0" smtClean="0"/>
              <a:t>35 </a:t>
            </a:r>
            <a:r>
              <a:rPr lang="en-US" sz="5400" dirty="0"/>
              <a:t>52 24 42 17 </a:t>
            </a:r>
            <a:r>
              <a:rPr lang="en-US" sz="5400" dirty="0">
                <a:solidFill>
                  <a:srgbClr val="FF0000"/>
                </a:solidFill>
              </a:rPr>
              <a:t>65</a:t>
            </a:r>
            <a:r>
              <a:rPr lang="en-US" sz="5400" dirty="0" smtClean="0"/>
              <a:t> 96 83</a:t>
            </a:r>
            <a:r>
              <a:rPr lang="en-US" sz="3200" dirty="0"/>
              <a:t/>
            </a:r>
            <a:br>
              <a:rPr lang="en-US" sz="3200" dirty="0"/>
            </a:br>
            <a:endParaRPr lang="en-US" sz="3600" dirty="0" smtClean="0"/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en-US" sz="5400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92781355"/>
              </p:ext>
            </p:extLst>
          </p:nvPr>
        </p:nvGraphicFramePr>
        <p:xfrm>
          <a:off x="147485" y="1755058"/>
          <a:ext cx="2153264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2311635" y="1905000"/>
            <a:ext cx="391886" cy="87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382341400"/>
              </p:ext>
            </p:extLst>
          </p:nvPr>
        </p:nvGraphicFramePr>
        <p:xfrm>
          <a:off x="10101943" y="1948543"/>
          <a:ext cx="1915886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096182811"/>
              </p:ext>
            </p:extLst>
          </p:nvPr>
        </p:nvGraphicFramePr>
        <p:xfrm>
          <a:off x="5094514" y="5094514"/>
          <a:ext cx="3951515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27771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9" grpId="0">
        <p:bldAsOne/>
      </p:bldGraphic>
      <p:bldGraphic spid="11" grpId="0">
        <p:bldAsOne/>
      </p:bldGraphic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5400" dirty="0" smtClean="0">
                <a:solidFill>
                  <a:srgbClr val="C00000"/>
                </a:solidFill>
              </a:rPr>
              <a:t>3</a:t>
            </a:r>
            <a:r>
              <a:rPr lang="en-US" sz="5400" dirty="0" smtClean="0"/>
              <a:t>  5  7 11 13 17 19 23 29</a:t>
            </a:r>
            <a:endParaRPr lang="en-US" sz="1200" dirty="0" smtClean="0"/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200" dirty="0" smtClean="0"/>
              <a:t> </a:t>
            </a:r>
            <a:r>
              <a:rPr lang="en-US" sz="3600" dirty="0" smtClean="0"/>
              <a:t>&lt;    &gt;  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5400" dirty="0">
                <a:solidFill>
                  <a:srgbClr val="C00000"/>
                </a:solidFill>
              </a:rPr>
              <a:t>3</a:t>
            </a:r>
            <a:r>
              <a:rPr lang="en-US" sz="5400" dirty="0"/>
              <a:t>  5  7 11 13 17 19 23 29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endParaRPr lang="en-US" sz="3600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48073266"/>
              </p:ext>
            </p:extLst>
          </p:nvPr>
        </p:nvGraphicFramePr>
        <p:xfrm>
          <a:off x="718457" y="3204044"/>
          <a:ext cx="3951515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81743" y="4452257"/>
            <a:ext cx="8958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Giving Quicksort an array already sorted is actually the worst case scenario unless you take some action to avoid it!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9930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[Recursive] 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sort a list:</a:t>
            </a:r>
          </a:p>
          <a:p>
            <a:pPr marL="761970" indent="-761970">
              <a:buFont typeface="+mj-lt"/>
              <a:buAutoNum type="arabicPeriod"/>
            </a:pPr>
            <a:r>
              <a:rPr lang="en-US" dirty="0"/>
              <a:t>Divide list in half</a:t>
            </a:r>
          </a:p>
          <a:p>
            <a:pPr marL="761970" indent="-761970">
              <a:buFont typeface="+mj-lt"/>
              <a:buAutoNum type="arabicPeriod"/>
            </a:pPr>
            <a:r>
              <a:rPr lang="en-US" dirty="0"/>
              <a:t>Recursively sort the left half</a:t>
            </a:r>
          </a:p>
          <a:p>
            <a:pPr marL="761970" indent="-761970">
              <a:buFont typeface="+mj-lt"/>
              <a:buAutoNum type="arabicPeriod"/>
            </a:pPr>
            <a:r>
              <a:rPr lang="en-US" dirty="0"/>
              <a:t>Recursively sort the right half</a:t>
            </a:r>
          </a:p>
          <a:p>
            <a:pPr marL="761970" indent="-761970">
              <a:buFont typeface="+mj-lt"/>
              <a:buAutoNum type="arabicPeriod"/>
            </a:pPr>
            <a:r>
              <a:rPr lang="en-US" dirty="0"/>
              <a:t>Merge the sorted halves into a single sorted list</a:t>
            </a:r>
          </a:p>
        </p:txBody>
      </p:sp>
    </p:spTree>
    <p:extLst>
      <p:ext uri="{BB962C8B-B14F-4D97-AF65-F5344CB8AC3E}">
        <p14:creationId xmlns:p14="http://schemas.microsoft.com/office/powerpoint/2010/main" val="1664143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  <a:t>procedure </a:t>
            </a:r>
            <a:r>
              <a:rPr lang="en-US" sz="36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  <a:t>(A = a</a:t>
            </a:r>
            <a:r>
              <a:rPr lang="en-US" sz="3667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  <a:t>,…,a</a:t>
            </a:r>
            <a:r>
              <a:rPr lang="en-US" sz="3667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67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  <a:t>n &gt; 1 then</a:t>
            </a:r>
            <a:b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  <a:t>	m = floor(n/2)</a:t>
            </a:r>
            <a:b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  <a:t>	L = a</a:t>
            </a:r>
            <a:r>
              <a:rPr lang="en-US" sz="3667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  <a:t>,…,a</a:t>
            </a:r>
            <a:r>
              <a:rPr lang="en-US" sz="3667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  <a:t>	R = a</a:t>
            </a:r>
            <a:r>
              <a:rPr lang="en-US" sz="3667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m+1</a:t>
            </a:r>
            <a: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  <a:t>,…,a</a:t>
            </a:r>
            <a:r>
              <a:rPr lang="en-US" sz="3667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  <a:b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  <a:t>(R)	</a:t>
            </a:r>
            <a:b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  <a:t>	A = merge(L,R)</a:t>
            </a:r>
            <a:br>
              <a:rPr lang="en-US" sz="3667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67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667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3667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3667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67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3667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mergsort</a:t>
            </a:r>
            <a:endParaRPr lang="en-US" sz="36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09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+mn-lt"/>
              </a:rPr>
              <a:t>Recursive </a:t>
            </a:r>
            <a:r>
              <a:rPr lang="en-US" altLang="en-US" dirty="0" smtClean="0">
                <a:solidFill>
                  <a:schemeClr val="tx1"/>
                </a:solidFill>
                <a:latin typeface="+mn-lt"/>
              </a:rPr>
              <a:t>Solutions </a:t>
            </a:r>
            <a:r>
              <a:rPr lang="en-US" altLang="en-US" sz="2000" b="0" dirty="0">
                <a:solidFill>
                  <a:schemeClr val="tx1"/>
                </a:solidFill>
                <a:latin typeface="+mn-lt"/>
              </a:rPr>
              <a:t>(3 of 3)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03079"/>
            <a:ext cx="9601200" cy="461865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3200" dirty="0"/>
              <a:t>Questions for constructing recursive </a:t>
            </a:r>
            <a:r>
              <a:rPr lang="en-US" sz="3200" dirty="0" smtClean="0"/>
              <a:t>solutions: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09600" y="2155372"/>
            <a:ext cx="10972800" cy="2939142"/>
          </a:xfrm>
        </p:spPr>
        <p:txBody>
          <a:bodyPr>
            <a:normAutofit lnSpcReduction="10000"/>
          </a:bodyPr>
          <a:lstStyle/>
          <a:p>
            <a:pPr marL="432000" indent="-432000">
              <a:buFont typeface="+mj-lt"/>
              <a:buAutoNum type="arabicPeriod"/>
              <a:defRPr/>
            </a:pPr>
            <a:r>
              <a:rPr lang="en-US" sz="3200" dirty="0"/>
              <a:t>How to define the problem in terms of a smaller problem of same type?</a:t>
            </a:r>
          </a:p>
          <a:p>
            <a:pPr marL="432000" indent="-432000">
              <a:buFont typeface="+mj-lt"/>
              <a:buAutoNum type="arabicPeriod"/>
              <a:defRPr/>
            </a:pPr>
            <a:r>
              <a:rPr lang="en-US" sz="3200" dirty="0"/>
              <a:t>How does each recursive call diminish the size of the problem?</a:t>
            </a:r>
          </a:p>
          <a:p>
            <a:pPr marL="432000" indent="-432000">
              <a:buFont typeface="+mj-lt"/>
              <a:buAutoNum type="arabicPeriod"/>
              <a:defRPr/>
            </a:pPr>
            <a:r>
              <a:rPr lang="en-US" sz="3200" dirty="0"/>
              <a:t>What instance of problem can serve as base case?</a:t>
            </a:r>
          </a:p>
          <a:p>
            <a:pPr marL="432000" indent="-432000">
              <a:buFont typeface="+mj-lt"/>
              <a:buAutoNum type="arabicPeriod"/>
              <a:defRPr/>
            </a:pPr>
            <a:r>
              <a:rPr lang="en-US" sz="3200" dirty="0"/>
              <a:t>As problem size diminishes, will you reach base case?</a:t>
            </a:r>
          </a:p>
        </p:txBody>
      </p:sp>
    </p:spTree>
    <p:extLst>
      <p:ext uri="{BB962C8B-B14F-4D97-AF65-F5344CB8AC3E}">
        <p14:creationId xmlns:p14="http://schemas.microsoft.com/office/powerpoint/2010/main" val="85539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procedure merge(L,R: sorted lists)</a:t>
            </a:r>
            <a:b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A = empty list</a:t>
            </a:r>
            <a:b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while L and R are both non-empty</a:t>
            </a:r>
            <a:b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l,r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= first element of L,R</a:t>
            </a:r>
            <a:b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if l &lt; r then</a:t>
            </a:r>
            <a:b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remove l from L</a:t>
            </a:r>
            <a:b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append l to A</a:t>
            </a:r>
            <a:b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  <a:b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remove r from R</a:t>
            </a:r>
            <a:b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	append r to A</a:t>
            </a:r>
            <a:b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endwhile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remove and append to A all elements of L,R</a:t>
            </a:r>
            <a:b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A  // the merged list</a:t>
            </a:r>
          </a:p>
        </p:txBody>
      </p:sp>
    </p:spTree>
    <p:extLst>
      <p:ext uri="{BB962C8B-B14F-4D97-AF65-F5344CB8AC3E}">
        <p14:creationId xmlns:p14="http://schemas.microsoft.com/office/powerpoint/2010/main" val="1789533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&amp; Looping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 is a type of iteration!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Generally, anything that is written recursively can be converted into a loop. Sometimes, the looping version is more efficient, sometimes not.</a:t>
            </a:r>
          </a:p>
          <a:p>
            <a:pPr lvl="1"/>
            <a:r>
              <a:rPr lang="en-US" dirty="0"/>
              <a:t>Factorial is more efficient as a loop.</a:t>
            </a:r>
          </a:p>
          <a:p>
            <a:pPr lvl="1"/>
            <a:r>
              <a:rPr lang="en-US" dirty="0"/>
              <a:t>Merge sort is too complicated to write as a loop.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30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35532" cy="4351338"/>
          </a:xfrm>
        </p:spPr>
        <p:txBody>
          <a:bodyPr>
            <a:noAutofit/>
          </a:bodyPr>
          <a:lstStyle/>
          <a:p>
            <a:r>
              <a:rPr lang="en-US" dirty="0"/>
              <a:t>Why use Recursion?</a:t>
            </a:r>
          </a:p>
          <a:p>
            <a:pPr lvl="1"/>
            <a:r>
              <a:rPr lang="en-US" dirty="0"/>
              <a:t>It looks more like the real problem (e.g. Fibonacci numbers).</a:t>
            </a:r>
          </a:p>
          <a:p>
            <a:pPr lvl="1"/>
            <a:r>
              <a:rPr lang="en-US" dirty="0"/>
              <a:t>Frequently easier to implement that iterative version.</a:t>
            </a:r>
          </a:p>
          <a:p>
            <a:r>
              <a:rPr lang="en-US" dirty="0"/>
              <a:t>Every time you call a function there is overhead. Creating stack frame, saving address to return to, etc.</a:t>
            </a:r>
          </a:p>
          <a:p>
            <a:r>
              <a:rPr lang="en-US" dirty="0"/>
              <a:t>More useful applications of recursion in the data structures course.</a:t>
            </a:r>
          </a:p>
          <a:p>
            <a:pPr lvl="1"/>
            <a:r>
              <a:rPr lang="en-US" dirty="0"/>
              <a:t>Tree and graph traversals, etc.</a:t>
            </a:r>
          </a:p>
          <a:p>
            <a:r>
              <a:rPr lang="en-US" dirty="0"/>
              <a:t>However, we want you to have some exposure now. Then you won’t have to learn recursion </a:t>
            </a:r>
            <a:r>
              <a:rPr lang="en-US" b="1" i="1" dirty="0"/>
              <a:t>and</a:t>
            </a:r>
            <a:r>
              <a:rPr lang="en-US" dirty="0"/>
              <a:t> tackle a harder problem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192576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23944" y="304800"/>
            <a:ext cx="9739256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The Recursion Pattern</a:t>
            </a:r>
            <a:endParaRPr lang="en-US" altLang="en-US" sz="4000" dirty="0">
              <a:cs typeface="Tahoma" panose="020B0604030504040204" pitchFamily="34" charset="0"/>
            </a:endParaRPr>
          </a:p>
        </p:txBody>
      </p:sp>
      <p:sp>
        <p:nvSpPr>
          <p:cNvPr id="1030" name="Rectangle 4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23944" y="1258529"/>
            <a:ext cx="10961828" cy="5142271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Classic </a:t>
            </a:r>
            <a:r>
              <a:rPr lang="en-US" altLang="en-US" sz="2400" dirty="0"/>
              <a:t>example--the factorial function: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n! = 1</a:t>
            </a:r>
            <a:r>
              <a:rPr lang="en-US" altLang="en-US" sz="2000" dirty="0">
                <a:cs typeface="Tahoma" panose="020B0604030504040204" pitchFamily="34" charset="0"/>
              </a:rPr>
              <a:t>· </a:t>
            </a:r>
            <a:r>
              <a:rPr lang="en-US" altLang="en-US" sz="2000" dirty="0"/>
              <a:t>2</a:t>
            </a:r>
            <a:r>
              <a:rPr lang="en-US" altLang="en-US" sz="2000" dirty="0">
                <a:cs typeface="Tahoma" panose="020B0604030504040204" pitchFamily="34" charset="0"/>
              </a:rPr>
              <a:t>· </a:t>
            </a:r>
            <a:r>
              <a:rPr lang="en-US" altLang="en-US" sz="2000" dirty="0"/>
              <a:t>3</a:t>
            </a:r>
            <a:r>
              <a:rPr lang="en-US" altLang="en-US" sz="2000" dirty="0">
                <a:cs typeface="Tahoma" panose="020B0604030504040204" pitchFamily="34" charset="0"/>
              </a:rPr>
              <a:t>· ··· · </a:t>
            </a:r>
            <a:r>
              <a:rPr lang="en-US" altLang="en-US" sz="2000" dirty="0"/>
              <a:t>(n-1)</a:t>
            </a:r>
            <a:r>
              <a:rPr lang="en-US" altLang="en-US" sz="2000" dirty="0">
                <a:cs typeface="Tahoma" panose="020B0604030504040204" pitchFamily="34" charset="0"/>
              </a:rPr>
              <a:t>· </a:t>
            </a:r>
            <a:r>
              <a:rPr lang="en-US" altLang="en-US" sz="2000" dirty="0"/>
              <a:t>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cs typeface="Tahoma" panose="020B0604030504040204" pitchFamily="34" charset="0"/>
              </a:rPr>
              <a:t>Recursive definition: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>
              <a:cs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>
                <a:cs typeface="Tahoma" panose="020B0604030504040204" pitchFamily="34" charset="0"/>
              </a:rPr>
              <a:t>As </a:t>
            </a:r>
            <a:r>
              <a:rPr lang="en-US" altLang="en-US" sz="2400" dirty="0">
                <a:cs typeface="Tahoma" panose="020B0604030504040204" pitchFamily="34" charset="0"/>
              </a:rPr>
              <a:t>a C++ </a:t>
            </a:r>
            <a:r>
              <a:rPr lang="en-US" altLang="en-US" sz="2400" dirty="0" smtClean="0">
                <a:cs typeface="Tahoma" panose="020B0604030504040204" pitchFamily="34" charset="0"/>
              </a:rPr>
              <a:t>function:</a:t>
            </a:r>
            <a:endParaRPr lang="en-US" altLang="en-US" sz="2400" dirty="0">
              <a:cs typeface="Tahoma" panose="020B0604030504040204" pitchFamily="34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recursive factorial function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fact(</a:t>
            </a:r>
            <a:r>
              <a:rPr lang="en-US" altLang="en-US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n)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if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(n  ==  0) 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		</a:t>
            </a: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return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1;	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		// base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case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else </a:t>
            </a: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en-US" b="1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		return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  * 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fact(n </a:t>
            </a:r>
            <a:r>
              <a:rPr lang="en-US" altLang="en-US" i="1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1);	// recursive case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en-US" altLang="en-US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aphicFrame>
        <p:nvGraphicFramePr>
          <p:cNvPr id="1026" name="Object 4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46292747"/>
              </p:ext>
            </p:extLst>
          </p:nvPr>
        </p:nvGraphicFramePr>
        <p:xfrm>
          <a:off x="3904890" y="1911785"/>
          <a:ext cx="38100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3" imgW="1777680" imgH="457200" progId="Equation.3">
                  <p:embed/>
                </p:oleObj>
              </mc:Choice>
              <mc:Fallback>
                <p:oleObj name="Equation" r:id="rId3" imgW="1777680" imgH="457200" progId="Equation.3">
                  <p:embed/>
                  <p:pic>
                    <p:nvPicPr>
                      <p:cNvPr id="1026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4890" y="1911785"/>
                        <a:ext cx="3810000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922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/>
              <a:t>Factorial of </a:t>
            </a:r>
            <a:r>
              <a:rPr lang="en-US" altLang="en-US" i="1" dirty="0" smtClean="0"/>
              <a:t>n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706" y="1484454"/>
            <a:ext cx="8229600" cy="489857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 smtClean="0"/>
              <a:t>fact(3</a:t>
            </a:r>
            <a:r>
              <a:rPr lang="en-US" altLang="en-US" sz="2400" dirty="0"/>
              <a:t>)</a:t>
            </a:r>
          </a:p>
        </p:txBody>
      </p:sp>
      <p:pic>
        <p:nvPicPr>
          <p:cNvPr id="10" name="Picture 2" descr="A block diagram illustrates the way output is obtained for a line of code. Line of code considered is, c out left angle bracket left angle bracket f a c t left parenthesis 3 right parenthesis semicolon. The output obtained is 6. Computer code used for the process is as follows: Code has 4 lines. The lines read as follows. Line 1. return 3 asterisk f a c t left parenthesis 2 right parenthesis. Line 2. return 2 asterisk f a c t left parenthesis 1 right parenthesis. Line 3. return 1 asterisk f a c t left parenthesis 0 right parenthesis. Line 4. return 1. The steps followed for obtaining this output from bottom to top, is as follows: 1 is taken from line 4 and given to line 3 as value for f a c t left parenthesis 0 right parenthesis, where 1 is multiplied by 1. This result is given to line 2 as value for f a c t left parenthesis 1 right parenthesis, where 2 is multiplied by 1. This result is given to line 2 as value for f a c t left parenthesis 2 right parenthesis, where 3 is multiplied by 2. This is the final result, 6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0" t="1972" r="1425" b="1080"/>
          <a:stretch/>
        </p:blipFill>
        <p:spPr bwMode="auto">
          <a:xfrm>
            <a:off x="2275958" y="1974312"/>
            <a:ext cx="8013936" cy="449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5068" y="6331748"/>
            <a:ext cx="4788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</a:t>
            </a:r>
            <a:r>
              <a:rPr lang="en-US" sz="1200" i="1" dirty="0" smtClean="0"/>
              <a:t>Walls &amp; Mirrors</a:t>
            </a:r>
            <a:r>
              <a:rPr lang="en-US" sz="1200" dirty="0" smtClean="0"/>
              <a:t>, by </a:t>
            </a:r>
            <a:r>
              <a:rPr lang="en-US" sz="1200" dirty="0" err="1" smtClean="0"/>
              <a:t>Carrano</a:t>
            </a:r>
            <a:r>
              <a:rPr lang="en-US" sz="1200" dirty="0" smtClean="0"/>
              <a:t> and Henry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3998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24649</TotalTime>
  <Words>4669</Words>
  <Application>Microsoft Office PowerPoint</Application>
  <PresentationFormat>Widescreen</PresentationFormat>
  <Paragraphs>856</Paragraphs>
  <Slides>72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90" baseType="lpstr">
      <vt:lpstr>ＭＳ Ｐゴシック</vt:lpstr>
      <vt:lpstr>Arial</vt:lpstr>
      <vt:lpstr>Calibri</vt:lpstr>
      <vt:lpstr>Calibri Light</vt:lpstr>
      <vt:lpstr>Cambria Math</vt:lpstr>
      <vt:lpstr>Consolas</vt:lpstr>
      <vt:lpstr>Courier New</vt:lpstr>
      <vt:lpstr>Noto Sans Symbols</vt:lpstr>
      <vt:lpstr>新細明體</vt:lpstr>
      <vt:lpstr>Source Code Pro</vt:lpstr>
      <vt:lpstr>Symbol</vt:lpstr>
      <vt:lpstr>Tahoma</vt:lpstr>
      <vt:lpstr>Times</vt:lpstr>
      <vt:lpstr>Times New Roman</vt:lpstr>
      <vt:lpstr>Wingdings</vt:lpstr>
      <vt:lpstr>ヒラギノ角ゴ Pro W3</vt:lpstr>
      <vt:lpstr>Office Theme</vt:lpstr>
      <vt:lpstr>Equation</vt:lpstr>
      <vt:lpstr>CSCE 120/121 Introduction to Program Design &amp; Concepts</vt:lpstr>
      <vt:lpstr>PowerPoint Presentation</vt:lpstr>
      <vt:lpstr>First, a Digression</vt:lpstr>
      <vt:lpstr>PowerPoint Presentation</vt:lpstr>
      <vt:lpstr>Recursive Solutions (1 of 3)</vt:lpstr>
      <vt:lpstr>Recursive Solutions (2 of 3)</vt:lpstr>
      <vt:lpstr>Recursive Solutions (3 of 3)</vt:lpstr>
      <vt:lpstr>The Recursion Pattern</vt:lpstr>
      <vt:lpstr>The Factorial of n</vt:lpstr>
      <vt:lpstr>Recursive Functions - Purpose</vt:lpstr>
      <vt:lpstr>Stopping the Recursion</vt:lpstr>
      <vt:lpstr>Stopping the Recursion</vt:lpstr>
      <vt:lpstr>Challenges</vt:lpstr>
      <vt:lpstr>Rules for Good Recursive Function</vt:lpstr>
      <vt:lpstr>Types of Recursion</vt:lpstr>
      <vt:lpstr>Recursion Memory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Solving Recursively Defined Problems</vt:lpstr>
      <vt:lpstr>Solving Recursively Defined Problems</vt:lpstr>
      <vt:lpstr>Solving Recursively Defined Problems</vt:lpstr>
      <vt:lpstr>A Recursive Void Function: Writing a String Backward</vt:lpstr>
      <vt:lpstr>A Recursive Void Function: Writing a String Backward</vt:lpstr>
      <vt:lpstr>Search</vt:lpstr>
      <vt:lpstr>Searching Arrays</vt:lpstr>
      <vt:lpstr>Linear Search - Example</vt:lpstr>
      <vt:lpstr>The search Function</vt:lpstr>
      <vt:lpstr>The search Function</vt:lpstr>
      <vt:lpstr>Linear Search - Tradeoffs</vt:lpstr>
      <vt:lpstr>Binary Search</vt:lpstr>
      <vt:lpstr>Binary Search - Example</vt:lpstr>
      <vt:lpstr>Iterative Binary Search</vt:lpstr>
      <vt:lpstr>A Binary Search Function</vt:lpstr>
      <vt:lpstr>Binary Search - Tradeoffs</vt:lpstr>
      <vt:lpstr>Linear vs. Binary Search</vt:lpstr>
      <vt:lpstr>Sort???</vt:lpstr>
      <vt:lpstr>A Recursive Binary Search Function</vt:lpstr>
      <vt:lpstr>A Recursive Binary Search Function</vt:lpstr>
      <vt:lpstr>A Recursive Binary Search Function (Continued) </vt:lpstr>
      <vt:lpstr>Recursion and Efficiency</vt:lpstr>
      <vt:lpstr>Recursive Algorithms</vt:lpstr>
      <vt:lpstr>PowerPoint Presentation</vt:lpstr>
      <vt:lpstr>The Towers of Hanoi</vt:lpstr>
      <vt:lpstr>The Towers of Hanoi</vt:lpstr>
      <vt:lpstr>PowerPoint Presentation</vt:lpstr>
      <vt:lpstr>The Towers of Hanoi</vt:lpstr>
      <vt:lpstr>Solving with Three Discs</vt:lpstr>
      <vt:lpstr>The Towers of Hanoi</vt:lpstr>
      <vt:lpstr>The Towers of Hanoi</vt:lpstr>
      <vt:lpstr>Quick-Sort</vt:lpstr>
      <vt:lpstr>Quick Sort</vt:lpstr>
      <vt:lpstr>Quick Sort</vt:lpstr>
      <vt:lpstr>First draft of pseudocode for the quick sort algorithm</vt:lpstr>
      <vt:lpstr>Here is the C++ code for the quickSort function:</vt:lpstr>
      <vt:lpstr>Pseudocode for Lomuto’s Partitioning algorithm</vt:lpstr>
      <vt:lpstr>Partitioning Example</vt:lpstr>
      <vt:lpstr>Partitioning</vt:lpstr>
      <vt:lpstr>Partitioning Example (Tony Hoare)</vt:lpstr>
      <vt:lpstr>Partitioning Example</vt:lpstr>
      <vt:lpstr>The [Recursive] Merge Sort</vt:lpstr>
      <vt:lpstr>procedure mergesort(A = a1,…,an)   if n &gt; 1 then  m = floor(n/2)  L = a1,…,am  R = am+1,…,an  mergesort(L)  mergesort(R)   A = merge(L,R)   endif end mergsort</vt:lpstr>
      <vt:lpstr>procedure merge(L,R: sorted lists) A = empty list while L and R are both non-empty  l,r = first element of L,R  if l &lt; r then   remove l from L   append l to A  else   remove r from R   append r to A  endif endwhile remove and append to A all elements of L,R return A  // the merged list</vt:lpstr>
      <vt:lpstr>Iteration &amp; Looping</vt:lpstr>
      <vt:lpstr>Final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T McGuire</dc:creator>
  <cp:lastModifiedBy>McGuire, Timothy J</cp:lastModifiedBy>
  <cp:revision>110</cp:revision>
  <dcterms:created xsi:type="dcterms:W3CDTF">2016-04-13T03:37:57Z</dcterms:created>
  <dcterms:modified xsi:type="dcterms:W3CDTF">2022-12-02T22:34:51Z</dcterms:modified>
</cp:coreProperties>
</file>