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18" r:id="rId4"/>
    <p:sldId id="258" r:id="rId5"/>
    <p:sldId id="319" r:id="rId6"/>
    <p:sldId id="342" r:id="rId7"/>
    <p:sldId id="259" r:id="rId8"/>
    <p:sldId id="320" r:id="rId9"/>
    <p:sldId id="322" r:id="rId10"/>
    <p:sldId id="321" r:id="rId11"/>
    <p:sldId id="323" r:id="rId12"/>
    <p:sldId id="324" r:id="rId13"/>
    <p:sldId id="261" r:id="rId14"/>
    <p:sldId id="262" r:id="rId15"/>
    <p:sldId id="325" r:id="rId16"/>
    <p:sldId id="329" r:id="rId17"/>
    <p:sldId id="327" r:id="rId18"/>
    <p:sldId id="328" r:id="rId19"/>
    <p:sldId id="330" r:id="rId20"/>
    <p:sldId id="332" r:id="rId21"/>
    <p:sldId id="333" r:id="rId22"/>
    <p:sldId id="334" r:id="rId23"/>
    <p:sldId id="263" r:id="rId24"/>
    <p:sldId id="264" r:id="rId25"/>
    <p:sldId id="341" r:id="rId26"/>
    <p:sldId id="338" r:id="rId27"/>
    <p:sldId id="340" r:id="rId28"/>
    <p:sldId id="339" r:id="rId29"/>
    <p:sldId id="335" r:id="rId30"/>
    <p:sldId id="337" r:id="rId31"/>
    <p:sldId id="33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ection" id="{5488BDA3-C4CC-4728-92D2-5BAEE6D07A39}">
          <p14:sldIdLst>
            <p14:sldId id="256"/>
          </p14:sldIdLst>
        </p14:section>
        <p14:section name="Declaration and Definition" id="{92326A9D-7DCF-452B-9128-1BF753BCCC87}">
          <p14:sldIdLst>
            <p14:sldId id="257"/>
            <p14:sldId id="318"/>
            <p14:sldId id="258"/>
            <p14:sldId id="319"/>
            <p14:sldId id="342"/>
          </p14:sldIdLst>
        </p14:section>
        <p14:section name="Initialization" id="{DD234089-EA01-4C6C-BC8A-3015D1F00AC0}">
          <p14:sldIdLst>
            <p14:sldId id="259"/>
            <p14:sldId id="320"/>
            <p14:sldId id="322"/>
            <p14:sldId id="321"/>
            <p14:sldId id="323"/>
            <p14:sldId id="324"/>
          </p14:sldIdLst>
        </p14:section>
        <p14:section name="Traversal" id="{AAA51F54-4E75-4B48-ACEF-9FBD3C078EAF}">
          <p14:sldIdLst>
            <p14:sldId id="261"/>
            <p14:sldId id="262"/>
            <p14:sldId id="325"/>
            <p14:sldId id="329"/>
            <p14:sldId id="327"/>
            <p14:sldId id="328"/>
            <p14:sldId id="330"/>
            <p14:sldId id="332"/>
            <p14:sldId id="333"/>
            <p14:sldId id="334"/>
          </p14:sldIdLst>
        </p14:section>
        <p14:section name="Passing to a Function" id="{B7FFFDE1-290E-47E6-8CC6-A43FD1231C8F}">
          <p14:sldIdLst>
            <p14:sldId id="263"/>
            <p14:sldId id="264"/>
            <p14:sldId id="341"/>
            <p14:sldId id="338"/>
            <p14:sldId id="340"/>
            <p14:sldId id="339"/>
            <p14:sldId id="335"/>
            <p14:sldId id="337"/>
            <p14:sldId id="33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5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bb7decf408d5a954" providerId="LiveId" clId="{4A357342-3273-4816-9B90-C472158B5E64}"/>
    <pc:docChg chg="undo custSel addSld modSld">
      <pc:chgData name="" userId="bb7decf408d5a954" providerId="LiveId" clId="{4A357342-3273-4816-9B90-C472158B5E64}" dt="2022-02-21T06:41:14.115" v="561" actId="20577"/>
      <pc:docMkLst>
        <pc:docMk/>
      </pc:docMkLst>
      <pc:sldChg chg="modSp">
        <pc:chgData name="" userId="bb7decf408d5a954" providerId="LiveId" clId="{4A357342-3273-4816-9B90-C472158B5E64}" dt="2022-02-21T06:29:16.126" v="48" actId="20577"/>
        <pc:sldMkLst>
          <pc:docMk/>
          <pc:sldMk cId="707280805" sldId="258"/>
        </pc:sldMkLst>
        <pc:graphicFrameChg chg="modGraphic">
          <ac:chgData name="" userId="bb7decf408d5a954" providerId="LiveId" clId="{4A357342-3273-4816-9B90-C472158B5E64}" dt="2022-02-21T06:29:16.126" v="48" actId="20577"/>
          <ac:graphicFrameMkLst>
            <pc:docMk/>
            <pc:sldMk cId="707280805" sldId="258"/>
            <ac:graphicFrameMk id="10" creationId="{189A8C99-6DFB-436A-8263-73FEA6B55B58}"/>
          </ac:graphicFrameMkLst>
        </pc:graphicFrameChg>
      </pc:sldChg>
      <pc:sldChg chg="modSp">
        <pc:chgData name="" userId="bb7decf408d5a954" providerId="LiveId" clId="{4A357342-3273-4816-9B90-C472158B5E64}" dt="2022-02-21T06:28:50.637" v="24" actId="20577"/>
        <pc:sldMkLst>
          <pc:docMk/>
          <pc:sldMk cId="2734665880" sldId="318"/>
        </pc:sldMkLst>
        <pc:spChg chg="mod">
          <ac:chgData name="" userId="bb7decf408d5a954" providerId="LiveId" clId="{4A357342-3273-4816-9B90-C472158B5E64}" dt="2022-02-21T06:28:50.637" v="24" actId="20577"/>
          <ac:spMkLst>
            <pc:docMk/>
            <pc:sldMk cId="2734665880" sldId="318"/>
            <ac:spMk id="6" creationId="{00000000-0000-0000-0000-000000000000}"/>
          </ac:spMkLst>
        </pc:spChg>
        <pc:spChg chg="mod">
          <ac:chgData name="" userId="bb7decf408d5a954" providerId="LiveId" clId="{4A357342-3273-4816-9B90-C472158B5E64}" dt="2022-02-21T06:28:43.161" v="16" actId="20577"/>
          <ac:spMkLst>
            <pc:docMk/>
            <pc:sldMk cId="2734665880" sldId="318"/>
            <ac:spMk id="8" creationId="{00000000-0000-0000-0000-000000000000}"/>
          </ac:spMkLst>
        </pc:spChg>
      </pc:sldChg>
      <pc:sldChg chg="addSp delSp modSp">
        <pc:chgData name="" userId="bb7decf408d5a954" providerId="LiveId" clId="{4A357342-3273-4816-9B90-C472158B5E64}" dt="2022-02-21T06:29:46.038" v="51"/>
        <pc:sldMkLst>
          <pc:docMk/>
          <pc:sldMk cId="1861529980" sldId="319"/>
        </pc:sldMkLst>
        <pc:graphicFrameChg chg="add del">
          <ac:chgData name="" userId="bb7decf408d5a954" providerId="LiveId" clId="{4A357342-3273-4816-9B90-C472158B5E64}" dt="2022-02-21T06:29:46.038" v="51"/>
          <ac:graphicFrameMkLst>
            <pc:docMk/>
            <pc:sldMk cId="1861529980" sldId="319"/>
            <ac:graphicFrameMk id="2" creationId="{E0E4C978-35F0-461F-8352-BD2EC6A8A015}"/>
          </ac:graphicFrameMkLst>
        </pc:graphicFrameChg>
        <pc:graphicFrameChg chg="mod">
          <ac:chgData name="" userId="bb7decf408d5a954" providerId="LiveId" clId="{4A357342-3273-4816-9B90-C472158B5E64}" dt="2022-02-21T06:29:24.153" v="49"/>
          <ac:graphicFrameMkLst>
            <pc:docMk/>
            <pc:sldMk cId="1861529980" sldId="319"/>
            <ac:graphicFrameMk id="10" creationId="{189A8C99-6DFB-436A-8263-73FEA6B55B58}"/>
          </ac:graphicFrameMkLst>
        </pc:graphicFrameChg>
      </pc:sldChg>
      <pc:sldChg chg="modSp">
        <pc:chgData name="" userId="bb7decf408d5a954" providerId="LiveId" clId="{4A357342-3273-4816-9B90-C472158B5E64}" dt="2022-02-21T06:12:17.785" v="7" actId="114"/>
        <pc:sldMkLst>
          <pc:docMk/>
          <pc:sldMk cId="710812065" sldId="330"/>
        </pc:sldMkLst>
        <pc:graphicFrameChg chg="modGraphic">
          <ac:chgData name="" userId="bb7decf408d5a954" providerId="LiveId" clId="{4A357342-3273-4816-9B90-C472158B5E64}" dt="2022-02-21T06:12:17.785" v="7" actId="114"/>
          <ac:graphicFrameMkLst>
            <pc:docMk/>
            <pc:sldMk cId="710812065" sldId="330"/>
            <ac:graphicFrameMk id="7" creationId="{B19F5060-61FB-4C54-9EF5-B9A3DB280D3A}"/>
          </ac:graphicFrameMkLst>
        </pc:graphicFrameChg>
      </pc:sldChg>
      <pc:sldChg chg="modSp">
        <pc:chgData name="" userId="bb7decf408d5a954" providerId="LiveId" clId="{4A357342-3273-4816-9B90-C472158B5E64}" dt="2022-02-21T06:12:13.707" v="6" actId="114"/>
        <pc:sldMkLst>
          <pc:docMk/>
          <pc:sldMk cId="1030073560" sldId="334"/>
        </pc:sldMkLst>
        <pc:graphicFrameChg chg="modGraphic">
          <ac:chgData name="" userId="bb7decf408d5a954" providerId="LiveId" clId="{4A357342-3273-4816-9B90-C472158B5E64}" dt="2022-02-21T06:12:13.707" v="6" actId="114"/>
          <ac:graphicFrameMkLst>
            <pc:docMk/>
            <pc:sldMk cId="1030073560" sldId="334"/>
            <ac:graphicFrameMk id="7" creationId="{0C6D33F2-AEB7-4B0E-89FA-E8F328C69402}"/>
          </ac:graphicFrameMkLst>
        </pc:graphicFrameChg>
      </pc:sldChg>
      <pc:sldChg chg="modSp">
        <pc:chgData name="" userId="bb7decf408d5a954" providerId="LiveId" clId="{4A357342-3273-4816-9B90-C472158B5E64}" dt="2022-02-21T06:12:05.482" v="5" actId="114"/>
        <pc:sldMkLst>
          <pc:docMk/>
          <pc:sldMk cId="613753044" sldId="336"/>
        </pc:sldMkLst>
        <pc:graphicFrameChg chg="modGraphic">
          <ac:chgData name="" userId="bb7decf408d5a954" providerId="LiveId" clId="{4A357342-3273-4816-9B90-C472158B5E64}" dt="2022-02-21T06:12:05.482" v="5" actId="114"/>
          <ac:graphicFrameMkLst>
            <pc:docMk/>
            <pc:sldMk cId="613753044" sldId="336"/>
            <ac:graphicFrameMk id="7" creationId="{0C6D33F2-AEB7-4B0E-89FA-E8F328C69402}"/>
          </ac:graphicFrameMkLst>
        </pc:graphicFrameChg>
      </pc:sldChg>
      <pc:sldChg chg="modSp">
        <pc:chgData name="" userId="bb7decf408d5a954" providerId="LiveId" clId="{4A357342-3273-4816-9B90-C472158B5E64}" dt="2022-02-21T06:12:01.531" v="4" actId="114"/>
        <pc:sldMkLst>
          <pc:docMk/>
          <pc:sldMk cId="987944232" sldId="339"/>
        </pc:sldMkLst>
        <pc:graphicFrameChg chg="modGraphic">
          <ac:chgData name="" userId="bb7decf408d5a954" providerId="LiveId" clId="{4A357342-3273-4816-9B90-C472158B5E64}" dt="2022-02-21T06:12:01.531" v="4" actId="114"/>
          <ac:graphicFrameMkLst>
            <pc:docMk/>
            <pc:sldMk cId="987944232" sldId="339"/>
            <ac:graphicFrameMk id="7" creationId="{F20A989E-04B9-47C4-ABAC-6BB154F97900}"/>
          </ac:graphicFrameMkLst>
        </pc:graphicFrameChg>
      </pc:sldChg>
      <pc:sldChg chg="addSp delSp modSp add">
        <pc:chgData name="" userId="bb7decf408d5a954" providerId="LiveId" clId="{4A357342-3273-4816-9B90-C472158B5E64}" dt="2022-02-21T06:41:14.115" v="561" actId="20577"/>
        <pc:sldMkLst>
          <pc:docMk/>
          <pc:sldMk cId="795696549" sldId="342"/>
        </pc:sldMkLst>
        <pc:spChg chg="del">
          <ac:chgData name="" userId="bb7decf408d5a954" providerId="LiveId" clId="{4A357342-3273-4816-9B90-C472158B5E64}" dt="2022-02-21T06:30:23.882" v="57" actId="478"/>
          <ac:spMkLst>
            <pc:docMk/>
            <pc:sldMk cId="795696549" sldId="342"/>
            <ac:spMk id="3" creationId="{A77A2719-8466-48CC-AAB2-6B7C735A31C8}"/>
          </ac:spMkLst>
        </pc:spChg>
        <pc:spChg chg="del">
          <ac:chgData name="" userId="bb7decf408d5a954" providerId="LiveId" clId="{4A357342-3273-4816-9B90-C472158B5E64}" dt="2022-02-21T06:30:27.054" v="58" actId="478"/>
          <ac:spMkLst>
            <pc:docMk/>
            <pc:sldMk cId="795696549" sldId="342"/>
            <ac:spMk id="4" creationId="{E56AEA0F-128D-436A-AD5B-DCCE4C75B194}"/>
          </ac:spMkLst>
        </pc:spChg>
        <pc:spChg chg="add del mod">
          <ac:chgData name="" userId="bb7decf408d5a954" providerId="LiveId" clId="{4A357342-3273-4816-9B90-C472158B5E64}" dt="2022-02-21T06:30:14.681" v="54" actId="478"/>
          <ac:spMkLst>
            <pc:docMk/>
            <pc:sldMk cId="795696549" sldId="342"/>
            <ac:spMk id="5" creationId="{8861F5E2-94CC-43FE-9375-7D58869ECD63}"/>
          </ac:spMkLst>
        </pc:spChg>
        <pc:spChg chg="del">
          <ac:chgData name="" userId="bb7decf408d5a954" providerId="LiveId" clId="{4A357342-3273-4816-9B90-C472158B5E64}" dt="2022-02-21T06:30:11.305" v="53" actId="478"/>
          <ac:spMkLst>
            <pc:docMk/>
            <pc:sldMk cId="795696549" sldId="342"/>
            <ac:spMk id="6" creationId="{00000000-0000-0000-0000-000000000000}"/>
          </ac:spMkLst>
        </pc:spChg>
        <pc:spChg chg="mod">
          <ac:chgData name="" userId="bb7decf408d5a954" providerId="LiveId" clId="{4A357342-3273-4816-9B90-C472158B5E64}" dt="2022-02-21T06:31:24.540" v="109" actId="20577"/>
          <ac:spMkLst>
            <pc:docMk/>
            <pc:sldMk cId="795696549" sldId="342"/>
            <ac:spMk id="7" creationId="{00000000-0000-0000-0000-000000000000}"/>
          </ac:spMkLst>
        </pc:spChg>
        <pc:spChg chg="mod">
          <ac:chgData name="" userId="bb7decf408d5a954" providerId="LiveId" clId="{4A357342-3273-4816-9B90-C472158B5E64}" dt="2022-02-21T06:32:26.661" v="254" actId="113"/>
          <ac:spMkLst>
            <pc:docMk/>
            <pc:sldMk cId="795696549" sldId="342"/>
            <ac:spMk id="8" creationId="{00000000-0000-0000-0000-000000000000}"/>
          </ac:spMkLst>
        </pc:spChg>
        <pc:spChg chg="add del mod">
          <ac:chgData name="" userId="bb7decf408d5a954" providerId="LiveId" clId="{4A357342-3273-4816-9B90-C472158B5E64}" dt="2022-02-21T06:31:27.591" v="110"/>
          <ac:spMkLst>
            <pc:docMk/>
            <pc:sldMk cId="795696549" sldId="342"/>
            <ac:spMk id="9" creationId="{FDE07BEE-1C21-4E05-B54E-EF473DA23BB2}"/>
          </ac:spMkLst>
        </pc:spChg>
        <pc:spChg chg="del">
          <ac:chgData name="" userId="bb7decf408d5a954" providerId="LiveId" clId="{4A357342-3273-4816-9B90-C472158B5E64}" dt="2022-02-21T06:30:11.305" v="53" actId="478"/>
          <ac:spMkLst>
            <pc:docMk/>
            <pc:sldMk cId="795696549" sldId="342"/>
            <ac:spMk id="10" creationId="{00000000-0000-0000-0000-000000000000}"/>
          </ac:spMkLst>
        </pc:spChg>
        <pc:spChg chg="add mod">
          <ac:chgData name="" userId="bb7decf408d5a954" providerId="LiveId" clId="{4A357342-3273-4816-9B90-C472158B5E64}" dt="2022-02-21T06:31:48.241" v="161" actId="242"/>
          <ac:spMkLst>
            <pc:docMk/>
            <pc:sldMk cId="795696549" sldId="342"/>
            <ac:spMk id="11" creationId="{908CF498-EC57-4841-8E7D-E21E61A53689}"/>
          </ac:spMkLst>
        </pc:spChg>
        <pc:spChg chg="add mod">
          <ac:chgData name="" userId="bb7decf408d5a954" providerId="LiveId" clId="{4A357342-3273-4816-9B90-C472158B5E64}" dt="2022-02-21T06:31:48.241" v="161" actId="242"/>
          <ac:spMkLst>
            <pc:docMk/>
            <pc:sldMk cId="795696549" sldId="342"/>
            <ac:spMk id="12" creationId="{A727DDBD-D87B-42DA-B77A-6D4207CDBB5B}"/>
          </ac:spMkLst>
        </pc:spChg>
        <pc:spChg chg="add mod">
          <ac:chgData name="" userId="bb7decf408d5a954" providerId="LiveId" clId="{4A357342-3273-4816-9B90-C472158B5E64}" dt="2022-02-21T06:32:35.956" v="284" actId="113"/>
          <ac:spMkLst>
            <pc:docMk/>
            <pc:sldMk cId="795696549" sldId="342"/>
            <ac:spMk id="13" creationId="{D3792438-9389-4242-8108-DD3128FA4C59}"/>
          </ac:spMkLst>
        </pc:spChg>
        <pc:spChg chg="del">
          <ac:chgData name="" userId="bb7decf408d5a954" providerId="LiveId" clId="{4A357342-3273-4816-9B90-C472158B5E64}" dt="2022-02-21T06:30:23.882" v="57" actId="478"/>
          <ac:spMkLst>
            <pc:docMk/>
            <pc:sldMk cId="795696549" sldId="342"/>
            <ac:spMk id="22" creationId="{20C8F0F4-EB13-40B2-87C8-6FBF97A6315F}"/>
          </ac:spMkLst>
        </pc:spChg>
        <pc:spChg chg="del">
          <ac:chgData name="" userId="bb7decf408d5a954" providerId="LiveId" clId="{4A357342-3273-4816-9B90-C472158B5E64}" dt="2022-02-21T06:30:23.882" v="57" actId="478"/>
          <ac:spMkLst>
            <pc:docMk/>
            <pc:sldMk cId="795696549" sldId="342"/>
            <ac:spMk id="23" creationId="{6F18AE8B-272B-4312-AD76-326800E1570C}"/>
          </ac:spMkLst>
        </pc:spChg>
        <pc:spChg chg="del">
          <ac:chgData name="" userId="bb7decf408d5a954" providerId="LiveId" clId="{4A357342-3273-4816-9B90-C472158B5E64}" dt="2022-02-21T06:30:23.882" v="57" actId="478"/>
          <ac:spMkLst>
            <pc:docMk/>
            <pc:sldMk cId="795696549" sldId="342"/>
            <ac:spMk id="24" creationId="{577F5451-3E74-4E15-A8DF-CAC68B2DF4D2}"/>
          </ac:spMkLst>
        </pc:spChg>
        <pc:spChg chg="del">
          <ac:chgData name="" userId="bb7decf408d5a954" providerId="LiveId" clId="{4A357342-3273-4816-9B90-C472158B5E64}" dt="2022-02-21T06:30:23.882" v="57" actId="478"/>
          <ac:spMkLst>
            <pc:docMk/>
            <pc:sldMk cId="795696549" sldId="342"/>
            <ac:spMk id="25" creationId="{B243D9BC-2889-40E3-9595-EA9B0D8C86B9}"/>
          </ac:spMkLst>
        </pc:spChg>
        <pc:spChg chg="del">
          <ac:chgData name="" userId="bb7decf408d5a954" providerId="LiveId" clId="{4A357342-3273-4816-9B90-C472158B5E64}" dt="2022-02-21T06:30:23.882" v="57" actId="478"/>
          <ac:spMkLst>
            <pc:docMk/>
            <pc:sldMk cId="795696549" sldId="342"/>
            <ac:spMk id="26" creationId="{14635DC4-9B9C-4FF5-89A6-7701D62C6673}"/>
          </ac:spMkLst>
        </pc:spChg>
        <pc:spChg chg="del">
          <ac:chgData name="" userId="bb7decf408d5a954" providerId="LiveId" clId="{4A357342-3273-4816-9B90-C472158B5E64}" dt="2022-02-21T06:30:27.054" v="58" actId="478"/>
          <ac:spMkLst>
            <pc:docMk/>
            <pc:sldMk cId="795696549" sldId="342"/>
            <ac:spMk id="27" creationId="{F6839D79-BC8B-4DC9-9C40-88F17CE71E3B}"/>
          </ac:spMkLst>
        </pc:spChg>
        <pc:spChg chg="del">
          <ac:chgData name="" userId="bb7decf408d5a954" providerId="LiveId" clId="{4A357342-3273-4816-9B90-C472158B5E64}" dt="2022-02-21T06:30:23.882" v="57" actId="478"/>
          <ac:spMkLst>
            <pc:docMk/>
            <pc:sldMk cId="795696549" sldId="342"/>
            <ac:spMk id="28" creationId="{7AEBB085-3A85-4C2B-9C5F-E1AFE26F4565}"/>
          </ac:spMkLst>
        </pc:spChg>
        <pc:spChg chg="del">
          <ac:chgData name="" userId="bb7decf408d5a954" providerId="LiveId" clId="{4A357342-3273-4816-9B90-C472158B5E64}" dt="2022-02-21T06:30:23.882" v="57" actId="478"/>
          <ac:spMkLst>
            <pc:docMk/>
            <pc:sldMk cId="795696549" sldId="342"/>
            <ac:spMk id="29" creationId="{263A8B02-2874-4DAB-B404-1DB6A06D794D}"/>
          </ac:spMkLst>
        </pc:spChg>
        <pc:spChg chg="del">
          <ac:chgData name="" userId="bb7decf408d5a954" providerId="LiveId" clId="{4A357342-3273-4816-9B90-C472158B5E64}" dt="2022-02-21T06:30:23.882" v="57" actId="478"/>
          <ac:spMkLst>
            <pc:docMk/>
            <pc:sldMk cId="795696549" sldId="342"/>
            <ac:spMk id="30" creationId="{B6898346-C485-4C37-95CC-1F27CA7875B3}"/>
          </ac:spMkLst>
        </pc:spChg>
        <pc:spChg chg="del">
          <ac:chgData name="" userId="bb7decf408d5a954" providerId="LiveId" clId="{4A357342-3273-4816-9B90-C472158B5E64}" dt="2022-02-21T06:30:23.882" v="57" actId="478"/>
          <ac:spMkLst>
            <pc:docMk/>
            <pc:sldMk cId="795696549" sldId="342"/>
            <ac:spMk id="31" creationId="{05560282-F8D9-48BD-BD20-262FA3938F4D}"/>
          </ac:spMkLst>
        </pc:spChg>
        <pc:spChg chg="del">
          <ac:chgData name="" userId="bb7decf408d5a954" providerId="LiveId" clId="{4A357342-3273-4816-9B90-C472158B5E64}" dt="2022-02-21T06:30:23.882" v="57" actId="478"/>
          <ac:spMkLst>
            <pc:docMk/>
            <pc:sldMk cId="795696549" sldId="342"/>
            <ac:spMk id="32" creationId="{81E7E663-E8CA-4817-AE77-F901214BB394}"/>
          </ac:spMkLst>
        </pc:spChg>
        <pc:spChg chg="del">
          <ac:chgData name="" userId="bb7decf408d5a954" providerId="LiveId" clId="{4A357342-3273-4816-9B90-C472158B5E64}" dt="2022-02-21T06:30:23.882" v="57" actId="478"/>
          <ac:spMkLst>
            <pc:docMk/>
            <pc:sldMk cId="795696549" sldId="342"/>
            <ac:spMk id="33" creationId="{4AF31FC9-C583-4410-9A24-785CC2E83B35}"/>
          </ac:spMkLst>
        </pc:spChg>
        <pc:spChg chg="del">
          <ac:chgData name="" userId="bb7decf408d5a954" providerId="LiveId" clId="{4A357342-3273-4816-9B90-C472158B5E64}" dt="2022-02-21T06:30:23.882" v="57" actId="478"/>
          <ac:spMkLst>
            <pc:docMk/>
            <pc:sldMk cId="795696549" sldId="342"/>
            <ac:spMk id="34" creationId="{2A188255-4CC9-45E6-AAE2-65CC967309C7}"/>
          </ac:spMkLst>
        </pc:spChg>
        <pc:spChg chg="del">
          <ac:chgData name="" userId="bb7decf408d5a954" providerId="LiveId" clId="{4A357342-3273-4816-9B90-C472158B5E64}" dt="2022-02-21T06:30:23.882" v="57" actId="478"/>
          <ac:spMkLst>
            <pc:docMk/>
            <pc:sldMk cId="795696549" sldId="342"/>
            <ac:spMk id="35" creationId="{F911EA25-0FF7-4414-8EEB-A17D4D950CB5}"/>
          </ac:spMkLst>
        </pc:spChg>
        <pc:graphicFrameChg chg="add mod modGraphic">
          <ac:chgData name="" userId="bb7decf408d5a954" providerId="LiveId" clId="{4A357342-3273-4816-9B90-C472158B5E64}" dt="2022-02-21T06:38:24.614" v="435" actId="2711"/>
          <ac:graphicFrameMkLst>
            <pc:docMk/>
            <pc:sldMk cId="795696549" sldId="342"/>
            <ac:graphicFrameMk id="14" creationId="{0C9EF966-9B43-4596-9F82-4FC9EEB9DABD}"/>
          </ac:graphicFrameMkLst>
        </pc:graphicFrameChg>
        <pc:graphicFrameChg chg="add mod modGraphic">
          <ac:chgData name="" userId="bb7decf408d5a954" providerId="LiveId" clId="{4A357342-3273-4816-9B90-C472158B5E64}" dt="2022-02-21T06:37:12.816" v="408" actId="113"/>
          <ac:graphicFrameMkLst>
            <pc:docMk/>
            <pc:sldMk cId="795696549" sldId="342"/>
            <ac:graphicFrameMk id="15" creationId="{26BA67E8-508B-453E-975D-E944F7A0D54C}"/>
          </ac:graphicFrameMkLst>
        </pc:graphicFrameChg>
        <pc:graphicFrameChg chg="add del mod modGraphic">
          <ac:chgData name="" userId="bb7decf408d5a954" providerId="LiveId" clId="{4A357342-3273-4816-9B90-C472158B5E64}" dt="2022-02-21T06:36:56.496" v="405"/>
          <ac:graphicFrameMkLst>
            <pc:docMk/>
            <pc:sldMk cId="795696549" sldId="342"/>
            <ac:graphicFrameMk id="16" creationId="{68605898-F2D6-4E4D-87A4-FC042906877B}"/>
          </ac:graphicFrameMkLst>
        </pc:graphicFrameChg>
        <pc:graphicFrameChg chg="add mod modGraphic">
          <ac:chgData name="" userId="bb7decf408d5a954" providerId="LiveId" clId="{4A357342-3273-4816-9B90-C472158B5E64}" dt="2022-02-21T06:38:15.015" v="428" actId="5793"/>
          <ac:graphicFrameMkLst>
            <pc:docMk/>
            <pc:sldMk cId="795696549" sldId="342"/>
            <ac:graphicFrameMk id="17" creationId="{410D0A5B-9D25-453A-AA5F-CD0CBE9F8107}"/>
          </ac:graphicFrameMkLst>
        </pc:graphicFrameChg>
        <pc:graphicFrameChg chg="add mod modGraphic">
          <ac:chgData name="" userId="bb7decf408d5a954" providerId="LiveId" clId="{4A357342-3273-4816-9B90-C472158B5E64}" dt="2022-02-21T06:40:52.230" v="533" actId="5793"/>
          <ac:graphicFrameMkLst>
            <pc:docMk/>
            <pc:sldMk cId="795696549" sldId="342"/>
            <ac:graphicFrameMk id="18" creationId="{C6E03882-54C6-48D1-9443-324ACD5C374D}"/>
          </ac:graphicFrameMkLst>
        </pc:graphicFrameChg>
        <pc:graphicFrameChg chg="add mod modGraphic">
          <ac:chgData name="" userId="bb7decf408d5a954" providerId="LiveId" clId="{4A357342-3273-4816-9B90-C472158B5E64}" dt="2022-02-21T06:37:17.044" v="411" actId="113"/>
          <ac:graphicFrameMkLst>
            <pc:docMk/>
            <pc:sldMk cId="795696549" sldId="342"/>
            <ac:graphicFrameMk id="36" creationId="{AED4EDF2-2D13-4FC1-A478-F5268A3F8D06}"/>
          </ac:graphicFrameMkLst>
        </pc:graphicFrameChg>
        <pc:graphicFrameChg chg="add mod modGraphic">
          <ac:chgData name="" userId="bb7decf408d5a954" providerId="LiveId" clId="{4A357342-3273-4816-9B90-C472158B5E64}" dt="2022-02-21T06:37:18.294" v="412" actId="113"/>
          <ac:graphicFrameMkLst>
            <pc:docMk/>
            <pc:sldMk cId="795696549" sldId="342"/>
            <ac:graphicFrameMk id="37" creationId="{A28983AD-2F42-4164-9196-EA37CF6DD016}"/>
          </ac:graphicFrameMkLst>
        </pc:graphicFrameChg>
        <pc:graphicFrameChg chg="add del mod">
          <ac:chgData name="" userId="bb7decf408d5a954" providerId="LiveId" clId="{4A357342-3273-4816-9B90-C472158B5E64}" dt="2022-02-21T06:37:30.972" v="415" actId="478"/>
          <ac:graphicFrameMkLst>
            <pc:docMk/>
            <pc:sldMk cId="795696549" sldId="342"/>
            <ac:graphicFrameMk id="38" creationId="{5BA8A51E-9523-4FE2-A0F1-BD83B2F66D24}"/>
          </ac:graphicFrameMkLst>
        </pc:graphicFrameChg>
        <pc:graphicFrameChg chg="add del">
          <ac:chgData name="" userId="bb7decf408d5a954" providerId="LiveId" clId="{4A357342-3273-4816-9B90-C472158B5E64}" dt="2022-02-21T06:37:24.826" v="414"/>
          <ac:graphicFrameMkLst>
            <pc:docMk/>
            <pc:sldMk cId="795696549" sldId="342"/>
            <ac:graphicFrameMk id="39" creationId="{FC0F748E-9531-4816-96DC-B1293D4E643D}"/>
          </ac:graphicFrameMkLst>
        </pc:graphicFrameChg>
        <pc:graphicFrameChg chg="add mod modGraphic">
          <ac:chgData name="" userId="bb7decf408d5a954" providerId="LiveId" clId="{4A357342-3273-4816-9B90-C472158B5E64}" dt="2022-02-21T06:40:55.296" v="537" actId="5793"/>
          <ac:graphicFrameMkLst>
            <pc:docMk/>
            <pc:sldMk cId="795696549" sldId="342"/>
            <ac:graphicFrameMk id="40" creationId="{EAE2E397-DA7E-4014-B85E-5A140D271BD6}"/>
          </ac:graphicFrameMkLst>
        </pc:graphicFrameChg>
        <pc:graphicFrameChg chg="add mod modGraphic">
          <ac:chgData name="" userId="bb7decf408d5a954" providerId="LiveId" clId="{4A357342-3273-4816-9B90-C472158B5E64}" dt="2022-02-21T06:41:14.115" v="561" actId="20577"/>
          <ac:graphicFrameMkLst>
            <pc:docMk/>
            <pc:sldMk cId="795696549" sldId="342"/>
            <ac:graphicFrameMk id="41" creationId="{BF65E510-7B98-418D-8374-7CB38D6809F7}"/>
          </ac:graphicFrameMkLst>
        </pc:graphicFrameChg>
      </pc:sldChg>
    </pc:docChg>
  </pc:docChgLst>
  <pc:docChgLst>
    <pc:chgData userId="bb7decf408d5a954" providerId="LiveId" clId="{DBF0FCA3-0A87-4AEC-AB6A-1B2C48BD315F}"/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9D49C-2220-40EF-84B3-EE4A0E5F79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9CF89E-81C1-4288-882A-008B61169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42DCC-E5AA-4120-A507-903BD7533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522C2-BC8F-4F66-A608-0B45E7D40382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1C6FF-A08D-457F-AF65-8AA6DAEC8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FDE13-DE50-4E4A-A848-E23E3DD7B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E8DCF-089C-4A96-B4BA-665FE021A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32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A956D-6CFC-484D-B3BB-4B87826F7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60679F-EB0D-4E29-8402-F5FDB42D7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FAE44-305F-442E-839B-BC189BF5F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522C2-BC8F-4F66-A608-0B45E7D40382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EE725-9386-41F3-8D60-BFEDF298D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256EB-D1EF-49B6-9121-10A20F5FE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E8DCF-089C-4A96-B4BA-665FE021A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145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030A23-B298-40B6-B750-44600C697F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7817EC-C636-4678-B154-7F4AAAD2E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ADF87-B782-4B95-BD31-13B8E74DD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522C2-BC8F-4F66-A608-0B45E7D40382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6E1E3-49A7-42C0-B394-6738730F9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E7A2E-6FA4-48ED-9287-4618DB79F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E8DCF-089C-4A96-B4BA-665FE021A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83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47E1A-3ECC-4477-8B0C-7BECE2A74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BFFA4-0847-4377-BBA2-DD70E083B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CA57D-4B29-4B61-BC53-E52501F43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522C2-BC8F-4F66-A608-0B45E7D40382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C39EF-37DB-4BAA-A7E2-BDC3F8978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CC646-A85F-48B0-864D-9AEBFB5AB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E8DCF-089C-4A96-B4BA-665FE021A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91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E7E5B-BEEA-45A9-AD4C-975073CDF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95969-03D9-4E4A-A153-17A7B6C4B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D994A-A2CC-4D04-83EB-8436B920F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522C2-BC8F-4F66-A608-0B45E7D40382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CC2F8-9A07-41A5-9AC2-9EDE4D30C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5CE69-82C9-48A6-A7A0-2CE376E8A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E8DCF-089C-4A96-B4BA-665FE021A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63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B4DE5-FAB6-4D14-ABC1-651D88FD9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2580B-B7A6-4B0A-B47A-8E361E04BB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2BC1FE-09A1-4044-84DA-6479E9A68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E8BEB-614E-4B90-A378-8E1404F74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522C2-BC8F-4F66-A608-0B45E7D40382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F6CAE8-D2CC-4B39-9206-8D6354A4C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B9BE91-BA2B-46FF-B88E-FB3377C84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E8DCF-089C-4A96-B4BA-665FE021A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49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F25CD-6CCA-4581-8306-56C713C35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7A49A-2B7B-4345-980B-0DB990912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95C580-A5FC-4613-9E0D-D4B3D48F6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815C1A-B519-44AE-833A-19F716DF4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8F7FFA-67BA-427F-89EF-78B62881C6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41F620-12C1-4F73-BA83-1526399BE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522C2-BC8F-4F66-A608-0B45E7D40382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24CCF8-DEB7-4F2E-9DD2-41B2ECDCA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02E515-6CFD-46FA-BFC2-7114AEF47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E8DCF-089C-4A96-B4BA-665FE021A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43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8416B-351B-4B01-9845-57D1D2B6C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E37FE5-46FB-469B-A5CE-FD418CACF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522C2-BC8F-4F66-A608-0B45E7D40382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45505F-03E1-4A12-A9A6-8894E71EC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52BE96-EEBB-4D8F-A00A-A78FD58E6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E8DCF-089C-4A96-B4BA-665FE021A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53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067652-4FA6-4C71-9494-3E1C320A5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522C2-BC8F-4F66-A608-0B45E7D40382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AFCFD8-8F49-4872-83AC-72371A732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C0853-533D-441F-8344-B9B5538D0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E8DCF-089C-4A96-B4BA-665FE021A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21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929A-3599-43D0-96CF-BB7D9A72C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3CC70-9322-4557-B195-622AC53DF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64B21D-2933-4C8F-9805-DBC653E1A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9CAC28-C8FF-452E-B5F4-239F6FFB2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522C2-BC8F-4F66-A608-0B45E7D40382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C4373F-E107-456D-BA0C-19110A445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1C5990-6D06-4D62-99F9-289A5296B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E8DCF-089C-4A96-B4BA-665FE021A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567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ECBAC-5711-4F5C-ABAB-F737559B2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527B2C-4274-4698-8299-A942A1E799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4AD815-847D-484C-ABE2-FE5829E84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503D20-8617-4A68-9AC5-CEB278408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522C2-BC8F-4F66-A608-0B45E7D40382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0FCBA-DD7E-43A9-9249-0CDC476D1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79275-1948-4590-A39B-4EB385B60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E8DCF-089C-4A96-B4BA-665FE021A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16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3E0D35-25EB-4DF9-A9F3-9DAB8C33C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FAFF6-CA32-4F49-A523-AE7CCAA05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F5642-A734-4536-B74A-A6F32E2FB6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522C2-BC8F-4F66-A608-0B45E7D40382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4290F-9D20-483E-A273-6C78411B48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F3CA0-CDAE-4EAE-A152-9CAF5101E4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E8DCF-089C-4A96-B4BA-665FE021A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682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3FDA4-47D3-4C0B-B05C-C9F99BE9FF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Supplemental Material</a:t>
            </a:r>
            <a:br>
              <a:rPr lang="en-US" dirty="0" smtClean="0"/>
            </a:br>
            <a:r>
              <a:rPr lang="en-US" dirty="0" smtClean="0"/>
              <a:t>2D </a:t>
            </a:r>
            <a:r>
              <a:rPr lang="en-US" dirty="0"/>
              <a:t>Arrays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05347C-499F-4894-8F9C-C8A874FF4E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CSCE </a:t>
            </a:r>
            <a:r>
              <a:rPr lang="en-US" dirty="0" smtClean="0"/>
              <a:t>120/121</a:t>
            </a:r>
            <a:endParaRPr lang="en-US" dirty="0"/>
          </a:p>
          <a:p>
            <a:r>
              <a:rPr lang="en-US" sz="2000" i="1" dirty="0" smtClean="0"/>
              <a:t>Based on slides by Dr. Paul Taele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572375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A9DE3237-AB8D-4D5F-AE92-C5402631D2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6984832"/>
              </p:ext>
            </p:extLst>
          </p:nvPr>
        </p:nvGraphicFramePr>
        <p:xfrm>
          <a:off x="5986377" y="1097280"/>
          <a:ext cx="5969924" cy="466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766">
                  <a:extLst>
                    <a:ext uri="{9D8B030D-6E8A-4147-A177-3AD203B41FA5}">
                      <a16:colId xmlns:a16="http://schemas.microsoft.com/office/drawing/2014/main" val="2843888416"/>
                    </a:ext>
                  </a:extLst>
                </a:gridCol>
                <a:gridCol w="5461158">
                  <a:extLst>
                    <a:ext uri="{9D8B030D-6E8A-4147-A177-3AD203B41FA5}">
                      <a16:colId xmlns:a16="http://schemas.microsoft.com/office/drawing/2014/main" val="4159361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 </a:t>
                      </a:r>
                      <a:r>
                        <a:rPr lang="en-US" sz="20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std::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main() {</a:t>
                      </a: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COLS = </a:t>
                      </a:r>
                      <a:r>
                        <a:rPr lang="en-US" sz="20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ROWS = </a:t>
                      </a:r>
                      <a:r>
                        <a:rPr lang="en-US" sz="20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grid[ROWS][COLS] = {</a:t>
                      </a: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{</a:t>
                      </a:r>
                      <a:r>
                        <a:rPr lang="en-US" sz="20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20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},</a:t>
                      </a: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{</a:t>
                      </a:r>
                      <a:r>
                        <a:rPr lang="en-US" sz="20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20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},</a:t>
                      </a: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{</a:t>
                      </a:r>
                      <a:r>
                        <a:rPr lang="en-US" sz="20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20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};</a:t>
                      </a: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20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8740"/>
                  </a:ext>
                </a:extLst>
              </a:tr>
            </a:tbl>
          </a:graphicData>
        </a:graphic>
      </p:graphicFrame>
      <p:sp>
        <p:nvSpPr>
          <p:cNvPr id="12" name="Title 6">
            <a:extLst>
              <a:ext uri="{FF2B5EF4-FFF2-40B4-BE49-F238E27FC236}">
                <a16:creationId xmlns:a16="http://schemas.microsoft.com/office/drawing/2014/main" id="{1CC501A3-CC2C-416F-8FCE-16739AA2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0"/>
            <a:ext cx="3932237" cy="1502229"/>
          </a:xfrm>
        </p:spPr>
        <p:txBody>
          <a:bodyPr>
            <a:normAutofit/>
          </a:bodyPr>
          <a:lstStyle/>
          <a:p>
            <a:r>
              <a:rPr lang="en-US" dirty="0"/>
              <a:t>Initialization Example, Full Explicit Initialization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DF5D6DAB-4BA0-4EA1-9070-DFD538C38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02229"/>
            <a:ext cx="3932237" cy="3648891"/>
          </a:xfrm>
        </p:spPr>
        <p:txBody>
          <a:bodyPr>
            <a:normAutofit/>
          </a:bodyPr>
          <a:lstStyle/>
          <a:p>
            <a:r>
              <a:rPr lang="en-US" sz="2800" b="1" dirty="0"/>
              <a:t>About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 2 × 3 character grid is declared and defined, and fully initialized with explicit values.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2E74A45-BA42-4493-AF88-610532B46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629292"/>
              </p:ext>
            </p:extLst>
          </p:nvPr>
        </p:nvGraphicFramePr>
        <p:xfrm>
          <a:off x="662057" y="4985658"/>
          <a:ext cx="4717144" cy="1653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8572">
                  <a:extLst>
                    <a:ext uri="{9D8B030D-6E8A-4147-A177-3AD203B41FA5}">
                      <a16:colId xmlns:a16="http://schemas.microsoft.com/office/drawing/2014/main" val="1010507170"/>
                    </a:ext>
                  </a:extLst>
                </a:gridCol>
                <a:gridCol w="2358572">
                  <a:extLst>
                    <a:ext uri="{9D8B030D-6E8A-4147-A177-3AD203B41FA5}">
                      <a16:colId xmlns:a16="http://schemas.microsoft.com/office/drawing/2014/main" val="383411427"/>
                    </a:ext>
                  </a:extLst>
                </a:gridCol>
              </a:tblGrid>
              <a:tr h="5511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grid[0][0] = 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Consolas" panose="020B0609020204030204" pitchFamily="49" charset="0"/>
                        </a:rPr>
                        <a:t>grid[1][0] = 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4752295"/>
                  </a:ext>
                </a:extLst>
              </a:tr>
              <a:tr h="5511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Consolas" panose="020B0609020204030204" pitchFamily="49" charset="0"/>
                        </a:rPr>
                        <a:t>grid[0][1] = 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Consolas" panose="020B0609020204030204" pitchFamily="49" charset="0"/>
                        </a:rPr>
                        <a:t>grid[1][1] = 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7917792"/>
                  </a:ext>
                </a:extLst>
              </a:tr>
              <a:tr h="5511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Consolas" panose="020B0609020204030204" pitchFamily="49" charset="0"/>
                        </a:rPr>
                        <a:t>grid[0][2] =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Consolas" panose="020B0609020204030204" pitchFamily="49" charset="0"/>
                        </a:rPr>
                        <a:t>grid[1][2] = 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0400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0636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6">
            <a:extLst>
              <a:ext uri="{FF2B5EF4-FFF2-40B4-BE49-F238E27FC236}">
                <a16:creationId xmlns:a16="http://schemas.microsoft.com/office/drawing/2014/main" id="{4B89C7F3-3511-46CE-B42D-4D908279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0"/>
            <a:ext cx="3932237" cy="1502229"/>
          </a:xfrm>
        </p:spPr>
        <p:txBody>
          <a:bodyPr>
            <a:normAutofit/>
          </a:bodyPr>
          <a:lstStyle/>
          <a:p>
            <a:r>
              <a:rPr lang="en-US" dirty="0"/>
              <a:t>Initialization Example, Partial Column Initialization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DA8EA8A3-35F5-4377-8FE0-9C8B9C16B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02230"/>
            <a:ext cx="3932237" cy="3497942"/>
          </a:xfrm>
        </p:spPr>
        <p:txBody>
          <a:bodyPr>
            <a:normAutofit lnSpcReduction="10000"/>
          </a:bodyPr>
          <a:lstStyle/>
          <a:p>
            <a:r>
              <a:rPr lang="en-US" sz="2800" b="1" dirty="0"/>
              <a:t>About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 2 × 3 character grid is declared and defined, and partially initializes the columns  with explicit values.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uninitialized column is assigned default values of 0.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CA580912-7BA5-42D4-8D39-D4604F0792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440128"/>
              </p:ext>
            </p:extLst>
          </p:nvPr>
        </p:nvGraphicFramePr>
        <p:xfrm>
          <a:off x="662057" y="4985658"/>
          <a:ext cx="4717144" cy="1653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8572">
                  <a:extLst>
                    <a:ext uri="{9D8B030D-6E8A-4147-A177-3AD203B41FA5}">
                      <a16:colId xmlns:a16="http://schemas.microsoft.com/office/drawing/2014/main" val="1010507170"/>
                    </a:ext>
                  </a:extLst>
                </a:gridCol>
                <a:gridCol w="2358572">
                  <a:extLst>
                    <a:ext uri="{9D8B030D-6E8A-4147-A177-3AD203B41FA5}">
                      <a16:colId xmlns:a16="http://schemas.microsoft.com/office/drawing/2014/main" val="383411427"/>
                    </a:ext>
                  </a:extLst>
                </a:gridCol>
              </a:tblGrid>
              <a:tr h="5511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grid[0][0] = 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Consolas" panose="020B0609020204030204" pitchFamily="49" charset="0"/>
                        </a:rPr>
                        <a:t>grid[0][1] = 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4752295"/>
                  </a:ext>
                </a:extLst>
              </a:tr>
              <a:tr h="5511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Consolas" panose="020B0609020204030204" pitchFamily="49" charset="0"/>
                        </a:rPr>
                        <a:t>grid[1][0] = 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Consolas" panose="020B0609020204030204" pitchFamily="49" charset="0"/>
                        </a:rPr>
                        <a:t>grid[1][1] = 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7917792"/>
                  </a:ext>
                </a:extLst>
              </a:tr>
              <a:tr h="5511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Consolas" panose="020B0609020204030204" pitchFamily="49" charset="0"/>
                        </a:rPr>
                        <a:t>grid[2][0] =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Consolas" panose="020B0609020204030204" pitchFamily="49" charset="0"/>
                        </a:rPr>
                        <a:t>grid[1][2] =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0400447"/>
                  </a:ext>
                </a:extLst>
              </a:tr>
            </a:tbl>
          </a:graphicData>
        </a:graphic>
      </p:graphicFrame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EA3C339B-D141-4303-8A7D-A266170320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8375034"/>
              </p:ext>
            </p:extLst>
          </p:nvPr>
        </p:nvGraphicFramePr>
        <p:xfrm>
          <a:off x="5986377" y="1097280"/>
          <a:ext cx="5969924" cy="466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766">
                  <a:extLst>
                    <a:ext uri="{9D8B030D-6E8A-4147-A177-3AD203B41FA5}">
                      <a16:colId xmlns:a16="http://schemas.microsoft.com/office/drawing/2014/main" val="2843888416"/>
                    </a:ext>
                  </a:extLst>
                </a:gridCol>
                <a:gridCol w="5461158">
                  <a:extLst>
                    <a:ext uri="{9D8B030D-6E8A-4147-A177-3AD203B41FA5}">
                      <a16:colId xmlns:a16="http://schemas.microsoft.com/office/drawing/2014/main" val="4159361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 </a:t>
                      </a:r>
                      <a:r>
                        <a:rPr lang="en-US" sz="20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std::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main() {</a:t>
                      </a: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COLS = </a:t>
                      </a:r>
                      <a:r>
                        <a:rPr lang="en-US" sz="20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ROWS = </a:t>
                      </a:r>
                      <a:r>
                        <a:rPr lang="en-US" sz="20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grid[ROWS][COLS] = {</a:t>
                      </a: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{</a:t>
                      </a:r>
                      <a:r>
                        <a:rPr lang="en-US" sz="20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20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},</a:t>
                      </a: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{</a:t>
                      </a:r>
                      <a:r>
                        <a:rPr lang="en-US" sz="20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20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},</a:t>
                      </a:r>
                    </a:p>
                    <a:p>
                      <a:r>
                        <a:rPr lang="en-US" sz="20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    // column not initialized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};</a:t>
                      </a: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20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8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2114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6">
            <a:extLst>
              <a:ext uri="{FF2B5EF4-FFF2-40B4-BE49-F238E27FC236}">
                <a16:creationId xmlns:a16="http://schemas.microsoft.com/office/drawing/2014/main" id="{60B58ACD-4F04-4E9F-9072-E8C7AFECA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0"/>
            <a:ext cx="3932237" cy="1502229"/>
          </a:xfrm>
        </p:spPr>
        <p:txBody>
          <a:bodyPr>
            <a:normAutofit/>
          </a:bodyPr>
          <a:lstStyle/>
          <a:p>
            <a:r>
              <a:rPr lang="en-US" dirty="0"/>
              <a:t>2D Initialization Example, Partial Row Initialization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80796204-FB73-4EF2-9083-6425576B9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02230"/>
            <a:ext cx="3932237" cy="3483428"/>
          </a:xfrm>
        </p:spPr>
        <p:txBody>
          <a:bodyPr>
            <a:normAutofit lnSpcReduction="10000"/>
          </a:bodyPr>
          <a:lstStyle/>
          <a:p>
            <a:r>
              <a:rPr lang="en-US" sz="2800" b="1" dirty="0"/>
              <a:t>About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 2 × 3 character grid is declared and defined, and partially initializes the rows with explicit values.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uninitialized row is assigned default values of 0.</a:t>
            </a:r>
          </a:p>
        </p:txBody>
      </p:sp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A5967E13-29B5-490C-A482-B99A8925C1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7517826"/>
              </p:ext>
            </p:extLst>
          </p:nvPr>
        </p:nvGraphicFramePr>
        <p:xfrm>
          <a:off x="5986377" y="1097280"/>
          <a:ext cx="5969924" cy="466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766">
                  <a:extLst>
                    <a:ext uri="{9D8B030D-6E8A-4147-A177-3AD203B41FA5}">
                      <a16:colId xmlns:a16="http://schemas.microsoft.com/office/drawing/2014/main" val="2843888416"/>
                    </a:ext>
                  </a:extLst>
                </a:gridCol>
                <a:gridCol w="5461158">
                  <a:extLst>
                    <a:ext uri="{9D8B030D-6E8A-4147-A177-3AD203B41FA5}">
                      <a16:colId xmlns:a16="http://schemas.microsoft.com/office/drawing/2014/main" val="4159361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1415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 </a:t>
                      </a:r>
                      <a:r>
                        <a:rPr lang="en-US" sz="20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std::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main() {</a:t>
                      </a: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COLS = </a:t>
                      </a:r>
                      <a:r>
                        <a:rPr lang="en-US" sz="20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ROWS = </a:t>
                      </a:r>
                      <a:r>
                        <a:rPr lang="en-US" sz="20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grid[ROWS][COLS] = {</a:t>
                      </a: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{</a:t>
                      </a:r>
                      <a:r>
                        <a:rPr lang="en-US" sz="20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20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},</a:t>
                      </a: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{</a:t>
                      </a:r>
                      <a:r>
                        <a:rPr lang="en-US" sz="20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},</a:t>
                      </a: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   {</a:t>
                      </a:r>
                      <a:r>
                        <a:rPr lang="en-US" sz="20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},</a:t>
                      </a: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};</a:t>
                      </a: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20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874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062755B-0F4F-4214-87AE-6D8C38F611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374713"/>
              </p:ext>
            </p:extLst>
          </p:nvPr>
        </p:nvGraphicFramePr>
        <p:xfrm>
          <a:off x="662057" y="4985658"/>
          <a:ext cx="4717144" cy="1653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8572">
                  <a:extLst>
                    <a:ext uri="{9D8B030D-6E8A-4147-A177-3AD203B41FA5}">
                      <a16:colId xmlns:a16="http://schemas.microsoft.com/office/drawing/2014/main" val="1010507170"/>
                    </a:ext>
                  </a:extLst>
                </a:gridCol>
                <a:gridCol w="2358572">
                  <a:extLst>
                    <a:ext uri="{9D8B030D-6E8A-4147-A177-3AD203B41FA5}">
                      <a16:colId xmlns:a16="http://schemas.microsoft.com/office/drawing/2014/main" val="383411427"/>
                    </a:ext>
                  </a:extLst>
                </a:gridCol>
              </a:tblGrid>
              <a:tr h="5511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grid[0][0] = 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Consolas" panose="020B0609020204030204" pitchFamily="49" charset="0"/>
                        </a:rPr>
                        <a:t>grid[0][1] = 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4752295"/>
                  </a:ext>
                </a:extLst>
              </a:tr>
              <a:tr h="5511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Consolas" panose="020B0609020204030204" pitchFamily="49" charset="0"/>
                        </a:rPr>
                        <a:t>grid[1][0] = 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Consolas" panose="020B0609020204030204" pitchFamily="49" charset="0"/>
                        </a:rPr>
                        <a:t>grid[1][1] =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7917792"/>
                  </a:ext>
                </a:extLst>
              </a:tr>
              <a:tr h="5511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Consolas" panose="020B0609020204030204" pitchFamily="49" charset="0"/>
                        </a:rPr>
                        <a:t>grid[2][0] =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Consolas" panose="020B0609020204030204" pitchFamily="49" charset="0"/>
                        </a:rPr>
                        <a:t>grid[1][2] =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0400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4842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6900248-E90D-4209-A0A1-F7FD5E67C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Traversal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AF0D7FC-0FBE-4AE6-B9A7-65D656AC72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13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29DC3B-204E-4CCA-870E-91D49B70A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81600" cy="1325563"/>
          </a:xfrm>
        </p:spPr>
        <p:txBody>
          <a:bodyPr/>
          <a:lstStyle/>
          <a:p>
            <a:r>
              <a:rPr lang="en-US" dirty="0"/>
              <a:t>2D Visualizations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C7CF1E-1CF4-4C4F-BCA7-DD993593790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About</a:t>
            </a:r>
          </a:p>
          <a:p>
            <a:r>
              <a:rPr lang="en-US" dirty="0"/>
              <a:t>Certain visualizations are represented with 2D data:</a:t>
            </a:r>
          </a:p>
          <a:p>
            <a:pPr lvl="1"/>
            <a:r>
              <a:rPr lang="en-US" dirty="0"/>
              <a:t>e.g., images, maps</a:t>
            </a:r>
          </a:p>
          <a:p>
            <a:r>
              <a:rPr lang="en-US" dirty="0"/>
              <a:t>An </a:t>
            </a:r>
            <a:r>
              <a:rPr lang="en-US" i="1" dirty="0"/>
              <a:t>m × n</a:t>
            </a:r>
            <a:r>
              <a:rPr lang="en-US" dirty="0"/>
              <a:t> represents the size of such visualizations.</a:t>
            </a:r>
          </a:p>
          <a:p>
            <a:pPr lvl="1"/>
            <a:r>
              <a:rPr lang="en-US" i="1" dirty="0"/>
              <a:t>m</a:t>
            </a:r>
            <a:r>
              <a:rPr lang="en-US" dirty="0"/>
              <a:t>: the number of columns</a:t>
            </a:r>
          </a:p>
          <a:p>
            <a:pPr lvl="1"/>
            <a:r>
              <a:rPr lang="en-US" i="1" dirty="0"/>
              <a:t>n</a:t>
            </a:r>
            <a:r>
              <a:rPr lang="en-US" dirty="0"/>
              <a:t>: the number of rows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971C1DE-D193-4E26-824D-8E6C6442098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Example: a </a:t>
            </a:r>
            <a:r>
              <a:rPr lang="en-US" b="1" i="1" dirty="0"/>
              <a:t>m × n </a:t>
            </a:r>
            <a:r>
              <a:rPr lang="en-US" b="1" dirty="0"/>
              <a:t>grid map</a:t>
            </a:r>
          </a:p>
        </p:txBody>
      </p:sp>
      <p:graphicFrame>
        <p:nvGraphicFramePr>
          <p:cNvPr id="12" name="Content Placeholder 1">
            <a:extLst>
              <a:ext uri="{FF2B5EF4-FFF2-40B4-BE49-F238E27FC236}">
                <a16:creationId xmlns:a16="http://schemas.microsoft.com/office/drawing/2014/main" id="{1C5F3E48-80CD-4556-A023-9C83300E1E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9991741"/>
              </p:ext>
            </p:extLst>
          </p:nvPr>
        </p:nvGraphicFramePr>
        <p:xfrm>
          <a:off x="6697287" y="2995641"/>
          <a:ext cx="5467804" cy="21083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6951">
                  <a:extLst>
                    <a:ext uri="{9D8B030D-6E8A-4147-A177-3AD203B41FA5}">
                      <a16:colId xmlns:a16="http://schemas.microsoft.com/office/drawing/2014/main" val="2135541533"/>
                    </a:ext>
                  </a:extLst>
                </a:gridCol>
                <a:gridCol w="1366951">
                  <a:extLst>
                    <a:ext uri="{9D8B030D-6E8A-4147-A177-3AD203B41FA5}">
                      <a16:colId xmlns:a16="http://schemas.microsoft.com/office/drawing/2014/main" val="1576927911"/>
                    </a:ext>
                  </a:extLst>
                </a:gridCol>
                <a:gridCol w="1366951">
                  <a:extLst>
                    <a:ext uri="{9D8B030D-6E8A-4147-A177-3AD203B41FA5}">
                      <a16:colId xmlns:a16="http://schemas.microsoft.com/office/drawing/2014/main" val="2277518049"/>
                    </a:ext>
                  </a:extLst>
                </a:gridCol>
                <a:gridCol w="1366951">
                  <a:extLst>
                    <a:ext uri="{9D8B030D-6E8A-4147-A177-3AD203B41FA5}">
                      <a16:colId xmlns:a16="http://schemas.microsoft.com/office/drawing/2014/main" val="1277882833"/>
                    </a:ext>
                  </a:extLst>
                </a:gridCol>
              </a:tblGrid>
              <a:tr h="52709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(0,0)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(0,1)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(0,m-1)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8324501"/>
                  </a:ext>
                </a:extLst>
              </a:tr>
              <a:tr h="52709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(1,0)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(1,1)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(1,m-1)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582631"/>
                  </a:ext>
                </a:extLst>
              </a:tr>
              <a:tr h="527093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031207"/>
                  </a:ext>
                </a:extLst>
              </a:tr>
              <a:tr h="52709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(n-1,0)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(n-1,1)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(n-1,m-1)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1684393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F6EF6D9-E5DC-4B90-B20C-01BFA41964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746309"/>
              </p:ext>
            </p:extLst>
          </p:nvPr>
        </p:nvGraphicFramePr>
        <p:xfrm>
          <a:off x="6697287" y="2624801"/>
          <a:ext cx="546780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6951">
                  <a:extLst>
                    <a:ext uri="{9D8B030D-6E8A-4147-A177-3AD203B41FA5}">
                      <a16:colId xmlns:a16="http://schemas.microsoft.com/office/drawing/2014/main" val="1009203451"/>
                    </a:ext>
                  </a:extLst>
                </a:gridCol>
                <a:gridCol w="1366951">
                  <a:extLst>
                    <a:ext uri="{9D8B030D-6E8A-4147-A177-3AD203B41FA5}">
                      <a16:colId xmlns:a16="http://schemas.microsoft.com/office/drawing/2014/main" val="2246592610"/>
                    </a:ext>
                  </a:extLst>
                </a:gridCol>
                <a:gridCol w="1366951">
                  <a:extLst>
                    <a:ext uri="{9D8B030D-6E8A-4147-A177-3AD203B41FA5}">
                      <a16:colId xmlns:a16="http://schemas.microsoft.com/office/drawing/2014/main" val="280105253"/>
                    </a:ext>
                  </a:extLst>
                </a:gridCol>
                <a:gridCol w="1366951">
                  <a:extLst>
                    <a:ext uri="{9D8B030D-6E8A-4147-A177-3AD203B41FA5}">
                      <a16:colId xmlns:a16="http://schemas.microsoft.com/office/drawing/2014/main" val="3273476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nsolas" panose="020B0609020204030204" pitchFamily="49" charset="0"/>
                        </a:rPr>
                        <a:t>m-1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989706532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945F6B1-D689-4607-A939-6876C2DAB8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257273"/>
              </p:ext>
            </p:extLst>
          </p:nvPr>
        </p:nvGraphicFramePr>
        <p:xfrm>
          <a:off x="6096000" y="2995641"/>
          <a:ext cx="601287" cy="21083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1287">
                  <a:extLst>
                    <a:ext uri="{9D8B030D-6E8A-4147-A177-3AD203B41FA5}">
                      <a16:colId xmlns:a16="http://schemas.microsoft.com/office/drawing/2014/main" val="1646519020"/>
                    </a:ext>
                  </a:extLst>
                </a:gridCol>
              </a:tblGrid>
              <a:tr h="52709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1793585"/>
                  </a:ext>
                </a:extLst>
              </a:tr>
              <a:tr h="52709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3877332"/>
                  </a:ext>
                </a:extLst>
              </a:tr>
              <a:tr h="52709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5864367"/>
                  </a:ext>
                </a:extLst>
              </a:tr>
              <a:tr h="52709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n-1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300017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D2BA0DC-6350-410B-8679-26407FCC1603}"/>
              </a:ext>
            </a:extLst>
          </p:cNvPr>
          <p:cNvSpPr txBox="1"/>
          <p:nvPr/>
        </p:nvSpPr>
        <p:spPr>
          <a:xfrm>
            <a:off x="8701371" y="233864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columns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41EDC9-0A01-4F0A-B2B2-0DC37C7BA876}"/>
              </a:ext>
            </a:extLst>
          </p:cNvPr>
          <p:cNvSpPr txBox="1"/>
          <p:nvPr/>
        </p:nvSpPr>
        <p:spPr>
          <a:xfrm rot="16200000">
            <a:off x="5725055" y="386516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rows</a:t>
            </a:r>
          </a:p>
        </p:txBody>
      </p:sp>
    </p:spTree>
    <p:extLst>
      <p:ext uri="{BB962C8B-B14F-4D97-AF65-F5344CB8AC3E}">
        <p14:creationId xmlns:p14="http://schemas.microsoft.com/office/powerpoint/2010/main" val="2728729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29DC3B-204E-4CCA-870E-91D49B70A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81600" cy="1325563"/>
          </a:xfrm>
        </p:spPr>
        <p:txBody>
          <a:bodyPr/>
          <a:lstStyle/>
          <a:p>
            <a:r>
              <a:rPr lang="en-US" dirty="0"/>
              <a:t>2D Arrays, continued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C7CF1E-1CF4-4C4F-BCA7-DD993593790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Note</a:t>
            </a:r>
          </a:p>
          <a:p>
            <a:r>
              <a:rPr lang="en-US" dirty="0"/>
              <a:t>Sometimes, the visual positions of 2D data does not matter.</a:t>
            </a:r>
          </a:p>
          <a:p>
            <a:r>
              <a:rPr lang="en-US" dirty="0"/>
              <a:t>Instead, the data is represented as layers.</a:t>
            </a:r>
          </a:p>
          <a:p>
            <a:pPr lvl="1"/>
            <a:r>
              <a:rPr lang="en-US" dirty="0"/>
              <a:t>e.g., tables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971C1DE-D193-4E26-824D-8E6C6442098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Example: an </a:t>
            </a:r>
            <a:r>
              <a:rPr lang="en-US" b="1" i="1" dirty="0"/>
              <a:t>m × n </a:t>
            </a:r>
            <a:r>
              <a:rPr lang="en-US" b="1" dirty="0"/>
              <a:t>array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F7C4FBC-C8E7-4684-8D48-73791D25D33A}"/>
              </a:ext>
            </a:extLst>
          </p:cNvPr>
          <p:cNvSpPr/>
          <p:nvPr/>
        </p:nvSpPr>
        <p:spPr>
          <a:xfrm>
            <a:off x="7455026" y="2345900"/>
            <a:ext cx="4469811" cy="1285030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C22F1E3-D9B0-496C-8E2C-C82B8DF4D23B}"/>
              </a:ext>
            </a:extLst>
          </p:cNvPr>
          <p:cNvSpPr/>
          <p:nvPr/>
        </p:nvSpPr>
        <p:spPr>
          <a:xfrm>
            <a:off x="7923923" y="2809121"/>
            <a:ext cx="914400" cy="600829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??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70ABA8C-0AB8-4CEC-9F39-087619F599C7}"/>
              </a:ext>
            </a:extLst>
          </p:cNvPr>
          <p:cNvSpPr/>
          <p:nvPr/>
        </p:nvSpPr>
        <p:spPr>
          <a:xfrm>
            <a:off x="6388101" y="2757582"/>
            <a:ext cx="10396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[0][]</a:t>
            </a:r>
            <a:endParaRPr lang="en-US" sz="2400" b="1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0A17126-258A-4623-A682-F951B2E4A414}"/>
              </a:ext>
            </a:extLst>
          </p:cNvPr>
          <p:cNvSpPr/>
          <p:nvPr/>
        </p:nvSpPr>
        <p:spPr>
          <a:xfrm>
            <a:off x="7889255" y="2396550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[0][0]</a:t>
            </a:r>
            <a:endParaRPr lang="en-US" b="1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0DB7EB1-F218-4C22-B104-91ECF111BE12}"/>
              </a:ext>
            </a:extLst>
          </p:cNvPr>
          <p:cNvSpPr/>
          <p:nvPr/>
        </p:nvSpPr>
        <p:spPr>
          <a:xfrm>
            <a:off x="8807424" y="2396550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[0][1]</a:t>
            </a:r>
            <a:endParaRPr lang="en-US" b="1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3D4623C-1F0A-4C3B-9499-5CD42632EB4E}"/>
              </a:ext>
            </a:extLst>
          </p:cNvPr>
          <p:cNvSpPr/>
          <p:nvPr/>
        </p:nvSpPr>
        <p:spPr>
          <a:xfrm>
            <a:off x="9751913" y="2809239"/>
            <a:ext cx="914400" cy="600829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4CC784F-F152-41E7-84BD-9E0C947F26BA}"/>
              </a:ext>
            </a:extLst>
          </p:cNvPr>
          <p:cNvSpPr/>
          <p:nvPr/>
        </p:nvSpPr>
        <p:spPr>
          <a:xfrm>
            <a:off x="8838323" y="2809121"/>
            <a:ext cx="914400" cy="600829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??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854A4D5-B370-464E-A85A-20CEA5C2354D}"/>
              </a:ext>
            </a:extLst>
          </p:cNvPr>
          <p:cNvSpPr/>
          <p:nvPr/>
        </p:nvSpPr>
        <p:spPr>
          <a:xfrm>
            <a:off x="10665503" y="2809121"/>
            <a:ext cx="914400" cy="600829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??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A927D61-B8E0-421D-84FE-69C4A2A730E3}"/>
              </a:ext>
            </a:extLst>
          </p:cNvPr>
          <p:cNvSpPr/>
          <p:nvPr/>
        </p:nvSpPr>
        <p:spPr>
          <a:xfrm>
            <a:off x="10433998" y="239655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[0][n-1]</a:t>
            </a:r>
            <a:endParaRPr lang="en-US" b="1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316E92B-EC5E-4B95-BA04-F036F3BE3291}"/>
              </a:ext>
            </a:extLst>
          </p:cNvPr>
          <p:cNvSpPr/>
          <p:nvPr/>
        </p:nvSpPr>
        <p:spPr>
          <a:xfrm>
            <a:off x="7455026" y="3630930"/>
            <a:ext cx="4469811" cy="1285030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07FDC24-0978-4747-8D4B-1F89A053CDD9}"/>
              </a:ext>
            </a:extLst>
          </p:cNvPr>
          <p:cNvSpPr/>
          <p:nvPr/>
        </p:nvSpPr>
        <p:spPr>
          <a:xfrm>
            <a:off x="7923923" y="4094151"/>
            <a:ext cx="914400" cy="600829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??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E3CA879-EA67-4B05-B56E-CE3D01056526}"/>
              </a:ext>
            </a:extLst>
          </p:cNvPr>
          <p:cNvSpPr/>
          <p:nvPr/>
        </p:nvSpPr>
        <p:spPr>
          <a:xfrm>
            <a:off x="6388101" y="4042612"/>
            <a:ext cx="10396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[1][]</a:t>
            </a:r>
            <a:endParaRPr lang="en-US" sz="2400" b="1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AF6ED32-C38C-4F9C-AED9-E7D242C72D7F}"/>
              </a:ext>
            </a:extLst>
          </p:cNvPr>
          <p:cNvSpPr/>
          <p:nvPr/>
        </p:nvSpPr>
        <p:spPr>
          <a:xfrm>
            <a:off x="7889255" y="3681580"/>
            <a:ext cx="944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[1][0]</a:t>
            </a:r>
            <a:endParaRPr lang="en-US" b="1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F1DA63F-237B-4645-9DD8-FF5AD1B0CB5D}"/>
              </a:ext>
            </a:extLst>
          </p:cNvPr>
          <p:cNvSpPr/>
          <p:nvPr/>
        </p:nvSpPr>
        <p:spPr>
          <a:xfrm>
            <a:off x="8807424" y="3681580"/>
            <a:ext cx="944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[1][1]</a:t>
            </a:r>
            <a:endParaRPr lang="en-US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BE9978E-94B4-416F-9C22-F423A365D0DB}"/>
              </a:ext>
            </a:extLst>
          </p:cNvPr>
          <p:cNvSpPr/>
          <p:nvPr/>
        </p:nvSpPr>
        <p:spPr>
          <a:xfrm>
            <a:off x="9751913" y="4094269"/>
            <a:ext cx="914400" cy="600829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5D150EC-E344-407F-85FA-39073E83954F}"/>
              </a:ext>
            </a:extLst>
          </p:cNvPr>
          <p:cNvSpPr/>
          <p:nvPr/>
        </p:nvSpPr>
        <p:spPr>
          <a:xfrm>
            <a:off x="8838323" y="4094151"/>
            <a:ext cx="914400" cy="600829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??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6008799-0523-4C0C-ABE0-404418497574}"/>
              </a:ext>
            </a:extLst>
          </p:cNvPr>
          <p:cNvSpPr/>
          <p:nvPr/>
        </p:nvSpPr>
        <p:spPr>
          <a:xfrm>
            <a:off x="10665503" y="4094151"/>
            <a:ext cx="914400" cy="600829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??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3AF349B-2745-4CA9-BA5B-56656A5E40F9}"/>
              </a:ext>
            </a:extLst>
          </p:cNvPr>
          <p:cNvSpPr/>
          <p:nvPr/>
        </p:nvSpPr>
        <p:spPr>
          <a:xfrm>
            <a:off x="10433998" y="368158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[1][n-1]</a:t>
            </a:r>
            <a:endParaRPr lang="en-US" b="1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15792C8-72E3-4C0E-B70C-E70B29AF56BB}"/>
              </a:ext>
            </a:extLst>
          </p:cNvPr>
          <p:cNvSpPr/>
          <p:nvPr/>
        </p:nvSpPr>
        <p:spPr>
          <a:xfrm>
            <a:off x="7455026" y="5379181"/>
            <a:ext cx="4469811" cy="1285030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CAE90B6-28FE-4E41-8D0F-E51932169BFB}"/>
              </a:ext>
            </a:extLst>
          </p:cNvPr>
          <p:cNvSpPr/>
          <p:nvPr/>
        </p:nvSpPr>
        <p:spPr>
          <a:xfrm>
            <a:off x="7923923" y="5842402"/>
            <a:ext cx="914400" cy="600829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??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FF8CF36-CD91-4095-BF09-081AA145E501}"/>
              </a:ext>
            </a:extLst>
          </p:cNvPr>
          <p:cNvSpPr/>
          <p:nvPr/>
        </p:nvSpPr>
        <p:spPr>
          <a:xfrm>
            <a:off x="6019800" y="5790863"/>
            <a:ext cx="14079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[m-1][]</a:t>
            </a:r>
            <a:endParaRPr lang="en-US" sz="2400" b="1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9BFEA00-B735-4A86-9E62-3803818DD0AE}"/>
              </a:ext>
            </a:extLst>
          </p:cNvPr>
          <p:cNvSpPr/>
          <p:nvPr/>
        </p:nvSpPr>
        <p:spPr>
          <a:xfrm>
            <a:off x="7725295" y="5429831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[m-1][0]</a:t>
            </a:r>
            <a:endParaRPr lang="en-US" b="1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8B06BF5-F07A-474E-858D-5882EEEE5C62}"/>
              </a:ext>
            </a:extLst>
          </p:cNvPr>
          <p:cNvSpPr/>
          <p:nvPr/>
        </p:nvSpPr>
        <p:spPr>
          <a:xfrm>
            <a:off x="8718112" y="5429831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[m-1][1]</a:t>
            </a:r>
            <a:endParaRPr lang="en-US" b="1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7E8498A-B0A7-4134-A81A-23589170B975}"/>
              </a:ext>
            </a:extLst>
          </p:cNvPr>
          <p:cNvSpPr/>
          <p:nvPr/>
        </p:nvSpPr>
        <p:spPr>
          <a:xfrm>
            <a:off x="9751913" y="5842520"/>
            <a:ext cx="914400" cy="600829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4BF72CB-DA6A-4494-B76F-1BD26BF1B140}"/>
              </a:ext>
            </a:extLst>
          </p:cNvPr>
          <p:cNvSpPr/>
          <p:nvPr/>
        </p:nvSpPr>
        <p:spPr>
          <a:xfrm>
            <a:off x="8838323" y="5842402"/>
            <a:ext cx="914400" cy="600829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??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E33B650-5177-4AFE-9424-B4A9FC41EF06}"/>
              </a:ext>
            </a:extLst>
          </p:cNvPr>
          <p:cNvSpPr/>
          <p:nvPr/>
        </p:nvSpPr>
        <p:spPr>
          <a:xfrm>
            <a:off x="10665503" y="5842402"/>
            <a:ext cx="914400" cy="600829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??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28D006C-AB09-4487-8818-E71EB4A0481C}"/>
              </a:ext>
            </a:extLst>
          </p:cNvPr>
          <p:cNvSpPr/>
          <p:nvPr/>
        </p:nvSpPr>
        <p:spPr>
          <a:xfrm>
            <a:off x="10307361" y="5429831"/>
            <a:ext cx="1451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[m-1][n-1]</a:t>
            </a:r>
            <a:endParaRPr lang="en-US" b="1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6D36C17-4A07-4BEB-ACED-459308638FF1}"/>
              </a:ext>
            </a:extLst>
          </p:cNvPr>
          <p:cNvSpPr/>
          <p:nvPr/>
        </p:nvSpPr>
        <p:spPr>
          <a:xfrm>
            <a:off x="7455026" y="4915960"/>
            <a:ext cx="4469811" cy="463221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449233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29DC3B-204E-4CCA-870E-91D49B70A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81600" cy="1325563"/>
          </a:xfrm>
        </p:spPr>
        <p:txBody>
          <a:bodyPr/>
          <a:lstStyle/>
          <a:p>
            <a:r>
              <a:rPr lang="en-US" dirty="0"/>
              <a:t>2D Arrays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C7CF1E-1CF4-4C4F-BCA7-DD99359379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19274"/>
            <a:ext cx="5181600" cy="503237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Setup</a:t>
            </a:r>
          </a:p>
          <a:p>
            <a:r>
              <a:rPr lang="en-US" dirty="0"/>
              <a:t>To traverse a 2D array, the columns are traversed first, then the rows.</a:t>
            </a:r>
          </a:p>
          <a:p>
            <a:pPr lvl="1"/>
            <a:r>
              <a:rPr lang="en-US" dirty="0"/>
              <a:t>output loop: traverse columns</a:t>
            </a:r>
          </a:p>
          <a:p>
            <a:pPr lvl="1"/>
            <a:r>
              <a:rPr lang="en-US" dirty="0"/>
              <a:t>inner loop: traverse rows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Syntax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for (int r = 0; r &lt; m; ++r)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for (int c = 0; c &lt; n; ++c)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do stuff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971C1DE-D193-4E26-824D-8E6C6442098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Example: an </a:t>
            </a:r>
            <a:r>
              <a:rPr lang="en-US" b="1" i="1" dirty="0"/>
              <a:t>m × n </a:t>
            </a:r>
            <a:r>
              <a:rPr lang="en-US" b="1" dirty="0"/>
              <a:t>array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11AC40E-2BFC-4D6C-96A3-2EE31EB4D9F2}"/>
              </a:ext>
            </a:extLst>
          </p:cNvPr>
          <p:cNvSpPr/>
          <p:nvPr/>
        </p:nvSpPr>
        <p:spPr>
          <a:xfrm>
            <a:off x="7455026" y="2345900"/>
            <a:ext cx="4469811" cy="1285030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0067DB1-F870-49A7-862C-A5CCDD8F6D07}"/>
              </a:ext>
            </a:extLst>
          </p:cNvPr>
          <p:cNvSpPr/>
          <p:nvPr/>
        </p:nvSpPr>
        <p:spPr>
          <a:xfrm>
            <a:off x="7923923" y="2809121"/>
            <a:ext cx="914400" cy="600829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??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659A00A-D52F-43F0-8F7B-6FACEEA2F976}"/>
              </a:ext>
            </a:extLst>
          </p:cNvPr>
          <p:cNvSpPr/>
          <p:nvPr/>
        </p:nvSpPr>
        <p:spPr>
          <a:xfrm>
            <a:off x="6388101" y="2757582"/>
            <a:ext cx="10396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[0][]</a:t>
            </a:r>
            <a:endParaRPr lang="en-US" sz="2400" b="1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B073AF8-274D-4097-A3A9-1F4C1877EBE9}"/>
              </a:ext>
            </a:extLst>
          </p:cNvPr>
          <p:cNvSpPr/>
          <p:nvPr/>
        </p:nvSpPr>
        <p:spPr>
          <a:xfrm>
            <a:off x="7889255" y="2396550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[0][0]</a:t>
            </a:r>
            <a:endParaRPr lang="en-US" b="1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EBB85AA-41B2-4047-B9E0-18A4BBC9CF5D}"/>
              </a:ext>
            </a:extLst>
          </p:cNvPr>
          <p:cNvSpPr/>
          <p:nvPr/>
        </p:nvSpPr>
        <p:spPr>
          <a:xfrm>
            <a:off x="8807424" y="2396550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[0][1]</a:t>
            </a:r>
            <a:endParaRPr lang="en-US" b="1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989EC5D-636F-4F15-AD0D-087D268424D0}"/>
              </a:ext>
            </a:extLst>
          </p:cNvPr>
          <p:cNvSpPr/>
          <p:nvPr/>
        </p:nvSpPr>
        <p:spPr>
          <a:xfrm>
            <a:off x="9751913" y="2809239"/>
            <a:ext cx="914400" cy="600829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ED07CA9-C3F4-42A5-BD54-9068C6F7AFEC}"/>
              </a:ext>
            </a:extLst>
          </p:cNvPr>
          <p:cNvSpPr/>
          <p:nvPr/>
        </p:nvSpPr>
        <p:spPr>
          <a:xfrm>
            <a:off x="8838323" y="2809121"/>
            <a:ext cx="914400" cy="600829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??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38FBFE1-EB8F-4A4E-941B-B95457D4A5FC}"/>
              </a:ext>
            </a:extLst>
          </p:cNvPr>
          <p:cNvSpPr/>
          <p:nvPr/>
        </p:nvSpPr>
        <p:spPr>
          <a:xfrm>
            <a:off x="10665503" y="2809121"/>
            <a:ext cx="914400" cy="600829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??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98F2347-C2CA-4D9C-9A26-3369587CE86C}"/>
              </a:ext>
            </a:extLst>
          </p:cNvPr>
          <p:cNvSpPr/>
          <p:nvPr/>
        </p:nvSpPr>
        <p:spPr>
          <a:xfrm>
            <a:off x="10433998" y="239655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[0][n-1]</a:t>
            </a:r>
            <a:endParaRPr lang="en-US" b="1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03C13DB-497C-4D7E-8850-B1CCD52CBE38}"/>
              </a:ext>
            </a:extLst>
          </p:cNvPr>
          <p:cNvSpPr/>
          <p:nvPr/>
        </p:nvSpPr>
        <p:spPr>
          <a:xfrm>
            <a:off x="7455026" y="3630930"/>
            <a:ext cx="4469811" cy="1285030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B7AD277-CBF2-49D9-B3AA-71A95E01A7B5}"/>
              </a:ext>
            </a:extLst>
          </p:cNvPr>
          <p:cNvSpPr/>
          <p:nvPr/>
        </p:nvSpPr>
        <p:spPr>
          <a:xfrm>
            <a:off x="7923923" y="4094151"/>
            <a:ext cx="914400" cy="600829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??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075CF8F-3F7F-4F2C-BB13-EDAA05593CD9}"/>
              </a:ext>
            </a:extLst>
          </p:cNvPr>
          <p:cNvSpPr/>
          <p:nvPr/>
        </p:nvSpPr>
        <p:spPr>
          <a:xfrm>
            <a:off x="6388101" y="4042612"/>
            <a:ext cx="10396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[1][]</a:t>
            </a:r>
            <a:endParaRPr lang="en-US" sz="2400" b="1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975F07A-1101-46B5-BA55-D0115DAC1A0A}"/>
              </a:ext>
            </a:extLst>
          </p:cNvPr>
          <p:cNvSpPr/>
          <p:nvPr/>
        </p:nvSpPr>
        <p:spPr>
          <a:xfrm>
            <a:off x="7889255" y="3681580"/>
            <a:ext cx="944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[1][0]</a:t>
            </a:r>
            <a:endParaRPr lang="en-US" b="1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E420557-5A09-45E9-B278-536372D2B654}"/>
              </a:ext>
            </a:extLst>
          </p:cNvPr>
          <p:cNvSpPr/>
          <p:nvPr/>
        </p:nvSpPr>
        <p:spPr>
          <a:xfrm>
            <a:off x="8807424" y="3681580"/>
            <a:ext cx="944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[1][1]</a:t>
            </a:r>
            <a:endParaRPr lang="en-US" b="1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D37F3C1-7BBB-4F4F-ACB4-1CC843B22AEC}"/>
              </a:ext>
            </a:extLst>
          </p:cNvPr>
          <p:cNvSpPr/>
          <p:nvPr/>
        </p:nvSpPr>
        <p:spPr>
          <a:xfrm>
            <a:off x="9751913" y="4094269"/>
            <a:ext cx="914400" cy="600829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3BBD03A-EB09-4CBA-AC9F-FC7F5F3FBBC4}"/>
              </a:ext>
            </a:extLst>
          </p:cNvPr>
          <p:cNvSpPr/>
          <p:nvPr/>
        </p:nvSpPr>
        <p:spPr>
          <a:xfrm>
            <a:off x="8838323" y="4094151"/>
            <a:ext cx="914400" cy="600829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??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8110754-98BC-408B-9433-B3722BDEEC56}"/>
              </a:ext>
            </a:extLst>
          </p:cNvPr>
          <p:cNvSpPr/>
          <p:nvPr/>
        </p:nvSpPr>
        <p:spPr>
          <a:xfrm>
            <a:off x="10665503" y="4094151"/>
            <a:ext cx="914400" cy="600829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??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5CB6480-400F-48D7-9D41-6E5B80E8CE9B}"/>
              </a:ext>
            </a:extLst>
          </p:cNvPr>
          <p:cNvSpPr/>
          <p:nvPr/>
        </p:nvSpPr>
        <p:spPr>
          <a:xfrm>
            <a:off x="10433998" y="368158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[1][n-1]</a:t>
            </a:r>
            <a:endParaRPr lang="en-US" b="1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50AEF3B-7DFC-487D-A41F-3E04A75D090F}"/>
              </a:ext>
            </a:extLst>
          </p:cNvPr>
          <p:cNvSpPr/>
          <p:nvPr/>
        </p:nvSpPr>
        <p:spPr>
          <a:xfrm>
            <a:off x="7455026" y="5379181"/>
            <a:ext cx="4469811" cy="1285030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0CE3B1B-1F98-4BB1-AC24-96F7F0D0EF22}"/>
              </a:ext>
            </a:extLst>
          </p:cNvPr>
          <p:cNvSpPr/>
          <p:nvPr/>
        </p:nvSpPr>
        <p:spPr>
          <a:xfrm>
            <a:off x="7923923" y="5842402"/>
            <a:ext cx="914400" cy="600829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??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1D3BA90-4D16-4362-8228-4438BF7A3DDC}"/>
              </a:ext>
            </a:extLst>
          </p:cNvPr>
          <p:cNvSpPr/>
          <p:nvPr/>
        </p:nvSpPr>
        <p:spPr>
          <a:xfrm>
            <a:off x="6019800" y="5790863"/>
            <a:ext cx="14079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[m-1][]</a:t>
            </a:r>
            <a:endParaRPr lang="en-US" sz="2400" b="1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9F16AEE-03BC-4B5F-9669-368D8E83CC15}"/>
              </a:ext>
            </a:extLst>
          </p:cNvPr>
          <p:cNvSpPr/>
          <p:nvPr/>
        </p:nvSpPr>
        <p:spPr>
          <a:xfrm>
            <a:off x="7725295" y="5429831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[m-1][0]</a:t>
            </a:r>
            <a:endParaRPr lang="en-US" b="1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047C7D0-6522-49EC-B51E-57EAC49D855D}"/>
              </a:ext>
            </a:extLst>
          </p:cNvPr>
          <p:cNvSpPr/>
          <p:nvPr/>
        </p:nvSpPr>
        <p:spPr>
          <a:xfrm>
            <a:off x="8718112" y="5429831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[m-1][1]</a:t>
            </a:r>
            <a:endParaRPr lang="en-US" b="1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6ACE4B4-CC22-44DF-9592-41A99A476690}"/>
              </a:ext>
            </a:extLst>
          </p:cNvPr>
          <p:cNvSpPr/>
          <p:nvPr/>
        </p:nvSpPr>
        <p:spPr>
          <a:xfrm>
            <a:off x="9751913" y="5842520"/>
            <a:ext cx="914400" cy="600829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526A80C-5742-455F-9DC4-3F25F6E23C64}"/>
              </a:ext>
            </a:extLst>
          </p:cNvPr>
          <p:cNvSpPr/>
          <p:nvPr/>
        </p:nvSpPr>
        <p:spPr>
          <a:xfrm>
            <a:off x="8838323" y="5842402"/>
            <a:ext cx="914400" cy="600829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??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1ABDBBF-228D-4FC6-96DC-6DC2F7C12CF1}"/>
              </a:ext>
            </a:extLst>
          </p:cNvPr>
          <p:cNvSpPr/>
          <p:nvPr/>
        </p:nvSpPr>
        <p:spPr>
          <a:xfrm>
            <a:off x="10665503" y="5842402"/>
            <a:ext cx="914400" cy="600829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??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D1D3B47-F122-4EA1-A3AE-B700E90457DE}"/>
              </a:ext>
            </a:extLst>
          </p:cNvPr>
          <p:cNvSpPr/>
          <p:nvPr/>
        </p:nvSpPr>
        <p:spPr>
          <a:xfrm>
            <a:off x="10307361" y="5429831"/>
            <a:ext cx="1451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[m-1][n-1]</a:t>
            </a:r>
            <a:endParaRPr lang="en-US" b="1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655A57A-8AE1-4BC2-9509-F25387A216FB}"/>
              </a:ext>
            </a:extLst>
          </p:cNvPr>
          <p:cNvSpPr/>
          <p:nvPr/>
        </p:nvSpPr>
        <p:spPr>
          <a:xfrm>
            <a:off x="7455026" y="4915960"/>
            <a:ext cx="4469811" cy="463221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959156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6">
            <a:extLst>
              <a:ext uri="{FF2B5EF4-FFF2-40B4-BE49-F238E27FC236}">
                <a16:creationId xmlns:a16="http://schemas.microsoft.com/office/drawing/2014/main" id="{60B58ACD-4F04-4E9F-9072-E8C7AFECA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0"/>
            <a:ext cx="3932237" cy="1502229"/>
          </a:xfrm>
        </p:spPr>
        <p:txBody>
          <a:bodyPr>
            <a:normAutofit/>
          </a:bodyPr>
          <a:lstStyle/>
          <a:p>
            <a:r>
              <a:rPr lang="en-US" dirty="0"/>
              <a:t>Traversal Example, Traversing a 2D grid of numbers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80796204-FB73-4EF2-9083-6425576B9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02230"/>
            <a:ext cx="3932237" cy="5172890"/>
          </a:xfrm>
        </p:spPr>
        <p:txBody>
          <a:bodyPr>
            <a:normAutofit/>
          </a:bodyPr>
          <a:lstStyle/>
          <a:p>
            <a:r>
              <a:rPr lang="en-US" sz="2800" b="1" dirty="0"/>
              <a:t>About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following program outputs the preset values of a 2D array of numbers.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output maintains the 2D position of the numbers in the console.</a:t>
            </a:r>
          </a:p>
        </p:txBody>
      </p:sp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A5967E13-29B5-490C-A482-B99A8925C1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8264695"/>
              </p:ext>
            </p:extLst>
          </p:nvPr>
        </p:nvGraphicFramePr>
        <p:xfrm>
          <a:off x="6096000" y="182880"/>
          <a:ext cx="5969924" cy="6492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766">
                  <a:extLst>
                    <a:ext uri="{9D8B030D-6E8A-4147-A177-3AD203B41FA5}">
                      <a16:colId xmlns:a16="http://schemas.microsoft.com/office/drawing/2014/main" val="2843888416"/>
                    </a:ext>
                  </a:extLst>
                </a:gridCol>
                <a:gridCol w="5461158">
                  <a:extLst>
                    <a:ext uri="{9D8B030D-6E8A-4147-A177-3AD203B41FA5}">
                      <a16:colId xmlns:a16="http://schemas.microsoft.com/office/drawing/2014/main" val="4159361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1415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 </a:t>
                      </a:r>
                      <a:r>
                        <a:rPr lang="en-US" sz="20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std::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main() {</a:t>
                      </a: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COLS = </a:t>
                      </a:r>
                      <a:r>
                        <a:rPr lang="en-US" sz="20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ROWS = </a:t>
                      </a:r>
                      <a:r>
                        <a:rPr lang="en-US" sz="20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grid[ROWS][COLS] = {</a:t>
                      </a: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{</a:t>
                      </a:r>
                      <a:r>
                        <a:rPr lang="en-US" sz="20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20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20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20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},</a:t>
                      </a: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{</a:t>
                      </a:r>
                      <a:r>
                        <a:rPr lang="en-US" sz="20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20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20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20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};</a:t>
                      </a: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r = </a:t>
                      </a:r>
                      <a:r>
                        <a:rPr lang="en-US" sz="20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r &lt; ROWS; ++r) {</a:t>
                      </a: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c = </a:t>
                      </a:r>
                      <a:r>
                        <a:rPr lang="en-US" sz="20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c &lt; COLS; ++c) {</a:t>
                      </a: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  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grid[r][c] &lt;&lt; </a:t>
                      </a:r>
                      <a:r>
                        <a:rPr lang="en-US" sz="20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 "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20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8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6399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6">
            <a:extLst>
              <a:ext uri="{FF2B5EF4-FFF2-40B4-BE49-F238E27FC236}">
                <a16:creationId xmlns:a16="http://schemas.microsoft.com/office/drawing/2014/main" id="{60B58ACD-4F04-4E9F-9072-E8C7AFECA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0"/>
            <a:ext cx="3932237" cy="1502229"/>
          </a:xfrm>
        </p:spPr>
        <p:txBody>
          <a:bodyPr>
            <a:normAutofit/>
          </a:bodyPr>
          <a:lstStyle/>
          <a:p>
            <a:r>
              <a:rPr lang="en-US" dirty="0"/>
              <a:t>Traversal Example, Traversing a 2D grid of numbers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80796204-FB73-4EF2-9083-6425576B9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02230"/>
            <a:ext cx="3932237" cy="5172890"/>
          </a:xfrm>
        </p:spPr>
        <p:txBody>
          <a:bodyPr>
            <a:normAutofit/>
          </a:bodyPr>
          <a:lstStyle/>
          <a:p>
            <a:r>
              <a:rPr lang="en-US" sz="2800" b="1" dirty="0"/>
              <a:t>Lines 5 to 6. </a:t>
            </a:r>
            <a:r>
              <a:rPr lang="en-US" sz="2800" dirty="0"/>
              <a:t>The 2D array sizes are initialized.</a:t>
            </a:r>
          </a:p>
          <a:p>
            <a:r>
              <a:rPr lang="en-US" sz="2800" b="1" dirty="0"/>
              <a:t>Lines 8 to 11.</a:t>
            </a:r>
            <a:r>
              <a:rPr lang="en-US" sz="2800" dirty="0"/>
              <a:t> The 2D array of numbers are initialized.</a:t>
            </a:r>
          </a:p>
          <a:p>
            <a:r>
              <a:rPr lang="en-US" sz="2800" b="1" dirty="0"/>
              <a:t>Lines 13 to 18.</a:t>
            </a:r>
            <a:r>
              <a:rPr lang="en-US" sz="2800" dirty="0"/>
              <a:t> The 2D array's preset values are output to console.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Note that the columns are traversed in the outer for-loop first.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8EFE3CC-81B5-47D0-9FCD-BFF7ABF089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6966695"/>
              </p:ext>
            </p:extLst>
          </p:nvPr>
        </p:nvGraphicFramePr>
        <p:xfrm>
          <a:off x="6096000" y="182880"/>
          <a:ext cx="5969924" cy="6492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766">
                  <a:extLst>
                    <a:ext uri="{9D8B030D-6E8A-4147-A177-3AD203B41FA5}">
                      <a16:colId xmlns:a16="http://schemas.microsoft.com/office/drawing/2014/main" val="2843888416"/>
                    </a:ext>
                  </a:extLst>
                </a:gridCol>
                <a:gridCol w="5461158">
                  <a:extLst>
                    <a:ext uri="{9D8B030D-6E8A-4147-A177-3AD203B41FA5}">
                      <a16:colId xmlns:a16="http://schemas.microsoft.com/office/drawing/2014/main" val="4159361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1415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 </a:t>
                      </a:r>
                      <a:r>
                        <a:rPr lang="en-US" sz="20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std::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main() {</a:t>
                      </a: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COLS = </a:t>
                      </a:r>
                      <a:r>
                        <a:rPr lang="en-US" sz="20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ROWS = </a:t>
                      </a:r>
                      <a:r>
                        <a:rPr lang="en-US" sz="20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grid[ROWS][COLS] = {</a:t>
                      </a: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{</a:t>
                      </a:r>
                      <a:r>
                        <a:rPr lang="en-US" sz="20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20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20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20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},</a:t>
                      </a: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{</a:t>
                      </a:r>
                      <a:r>
                        <a:rPr lang="en-US" sz="20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20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20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20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};</a:t>
                      </a: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r = </a:t>
                      </a:r>
                      <a:r>
                        <a:rPr lang="en-US" sz="20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r &lt; ROWS; ++r) {</a:t>
                      </a: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c = </a:t>
                      </a:r>
                      <a:r>
                        <a:rPr lang="en-US" sz="20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c &lt; COLS; ++c) {</a:t>
                      </a: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  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grid[r][c] &lt;&lt; </a:t>
                      </a:r>
                      <a:r>
                        <a:rPr lang="en-US" sz="20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 "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20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8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9140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6">
            <a:extLst>
              <a:ext uri="{FF2B5EF4-FFF2-40B4-BE49-F238E27FC236}">
                <a16:creationId xmlns:a16="http://schemas.microsoft.com/office/drawing/2014/main" id="{60B58ACD-4F04-4E9F-9072-E8C7AFECA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0"/>
            <a:ext cx="3932237" cy="1502229"/>
          </a:xfrm>
        </p:spPr>
        <p:txBody>
          <a:bodyPr>
            <a:normAutofit/>
          </a:bodyPr>
          <a:lstStyle/>
          <a:p>
            <a:r>
              <a:rPr lang="en-US" dirty="0"/>
              <a:t>Traversal Example, Traversing a 2D grid of numbers</a:t>
            </a:r>
          </a:p>
        </p:txBody>
      </p:sp>
      <p:graphicFrame>
        <p:nvGraphicFramePr>
          <p:cNvPr id="7" name="Content Placeholder 1">
            <a:extLst>
              <a:ext uri="{FF2B5EF4-FFF2-40B4-BE49-F238E27FC236}">
                <a16:creationId xmlns:a16="http://schemas.microsoft.com/office/drawing/2014/main" id="{B19F5060-61FB-4C54-9EF5-B9A3DB280D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2532595"/>
              </p:ext>
            </p:extLst>
          </p:nvPr>
        </p:nvGraphicFramePr>
        <p:xfrm>
          <a:off x="839788" y="2057400"/>
          <a:ext cx="4741862" cy="35350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41862">
                  <a:extLst>
                    <a:ext uri="{9D8B030D-6E8A-4147-A177-3AD203B41FA5}">
                      <a16:colId xmlns:a16="http://schemas.microsoft.com/office/drawing/2014/main" val="2633463279"/>
                    </a:ext>
                  </a:extLst>
                </a:gridCol>
              </a:tblGrid>
              <a:tr h="320639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>
                          <a:effectLst/>
                          <a:latin typeface="Consolas" panose="020B0609020204030204" pitchFamily="49" charset="0"/>
                        </a:rPr>
                        <a:t>Console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03939"/>
                  </a:ext>
                </a:extLst>
              </a:tr>
              <a:tr h="3169321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user@computer:/mnt/c/code$</a:t>
                      </a:r>
                      <a:r>
                        <a:rPr lang="da-DK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./a.out</a:t>
                      </a:r>
                      <a:endParaRPr lang="da-DK" sz="1800" b="0" dirty="0">
                        <a:effectLst/>
                      </a:endParaRPr>
                    </a:p>
                    <a:p>
                      <a:r>
                        <a:rPr lang="en-US" sz="18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9 8 7 6</a:t>
                      </a:r>
                    </a:p>
                    <a:p>
                      <a:r>
                        <a:rPr lang="en-US" sz="18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5 4 3 2</a:t>
                      </a:r>
                    </a:p>
                    <a:p>
                      <a:r>
                        <a:rPr lang="da-DK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user@computer:/mnt/c/code$</a:t>
                      </a:r>
                      <a:r>
                        <a:rPr lang="da-DK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endParaRPr lang="da-DK" sz="1800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879806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9702F26-BE2E-47B6-9AD4-657C92181E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6966695"/>
              </p:ext>
            </p:extLst>
          </p:nvPr>
        </p:nvGraphicFramePr>
        <p:xfrm>
          <a:off x="6096000" y="182880"/>
          <a:ext cx="5969924" cy="6492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766">
                  <a:extLst>
                    <a:ext uri="{9D8B030D-6E8A-4147-A177-3AD203B41FA5}">
                      <a16:colId xmlns:a16="http://schemas.microsoft.com/office/drawing/2014/main" val="2843888416"/>
                    </a:ext>
                  </a:extLst>
                </a:gridCol>
                <a:gridCol w="5461158">
                  <a:extLst>
                    <a:ext uri="{9D8B030D-6E8A-4147-A177-3AD203B41FA5}">
                      <a16:colId xmlns:a16="http://schemas.microsoft.com/office/drawing/2014/main" val="4159361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1415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 </a:t>
                      </a:r>
                      <a:r>
                        <a:rPr lang="en-US" sz="20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std::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main() {</a:t>
                      </a: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COLS = </a:t>
                      </a:r>
                      <a:r>
                        <a:rPr lang="en-US" sz="20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ROWS = </a:t>
                      </a:r>
                      <a:r>
                        <a:rPr lang="en-US" sz="20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grid[ROWS][COLS] = {</a:t>
                      </a: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{</a:t>
                      </a:r>
                      <a:r>
                        <a:rPr lang="en-US" sz="20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20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20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20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},</a:t>
                      </a: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{</a:t>
                      </a:r>
                      <a:r>
                        <a:rPr lang="en-US" sz="20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20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20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20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};</a:t>
                      </a: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r = </a:t>
                      </a:r>
                      <a:r>
                        <a:rPr lang="en-US" sz="20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r &lt; ROWS; ++r) {</a:t>
                      </a: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c = </a:t>
                      </a:r>
                      <a:r>
                        <a:rPr lang="en-US" sz="20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c &lt; COLS; ++c) {</a:t>
                      </a: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  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grid[r][c] &lt;&lt; </a:t>
                      </a:r>
                      <a:r>
                        <a:rPr lang="en-US" sz="20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 "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20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8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0812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90BD12-430F-4B42-9C5E-99EB1E240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 and Definition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F6BBD4-6E2E-42BB-AF40-03B5A289C7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836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29DC3B-204E-4CCA-870E-91D49B70A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81600" cy="1325563"/>
          </a:xfrm>
        </p:spPr>
        <p:txBody>
          <a:bodyPr/>
          <a:lstStyle/>
          <a:p>
            <a:r>
              <a:rPr lang="en-US" dirty="0"/>
              <a:t>2D Arrays, continued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C7CF1E-1CF4-4C4F-BCA7-DD99359379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About</a:t>
            </a:r>
          </a:p>
          <a:p>
            <a:r>
              <a:rPr lang="en-US" dirty="0"/>
              <a:t>There are times when it does not matter how 2D data looks visually.</a:t>
            </a:r>
          </a:p>
          <a:p>
            <a:pPr lvl="1"/>
            <a:r>
              <a:rPr lang="en-US" dirty="0"/>
              <a:t>e.g., table data</a:t>
            </a:r>
          </a:p>
          <a:p>
            <a:r>
              <a:rPr lang="en-US" dirty="0"/>
              <a:t>Instead, the more logical information may be represented in whichever dimension.</a:t>
            </a:r>
          </a:p>
          <a:p>
            <a:pPr lvl="1"/>
            <a:r>
              <a:rPr lang="en-US" dirty="0"/>
              <a:t>e.g., independent and dependent variables</a:t>
            </a:r>
          </a:p>
          <a:p>
            <a:r>
              <a:rPr lang="en-US" dirty="0"/>
              <a:t>That is, the data is flexible enough to either be in the first or second dimension.</a:t>
            </a:r>
          </a:p>
        </p:txBody>
      </p:sp>
      <p:sp>
        <p:nvSpPr>
          <p:cNvPr id="66" name="Content Placeholder 10">
            <a:extLst>
              <a:ext uri="{FF2B5EF4-FFF2-40B4-BE49-F238E27FC236}">
                <a16:creationId xmlns:a16="http://schemas.microsoft.com/office/drawing/2014/main" id="{2BECF0C0-4D78-49E3-BFFB-CF2FD6150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Example: a </a:t>
            </a:r>
            <a:r>
              <a:rPr lang="en-US" b="1" i="1" dirty="0"/>
              <a:t>m × n </a:t>
            </a:r>
            <a:r>
              <a:rPr lang="en-US" b="1" dirty="0"/>
              <a:t>table</a:t>
            </a:r>
          </a:p>
        </p:txBody>
      </p:sp>
      <p:graphicFrame>
        <p:nvGraphicFramePr>
          <p:cNvPr id="67" name="Content Placeholder 1">
            <a:extLst>
              <a:ext uri="{FF2B5EF4-FFF2-40B4-BE49-F238E27FC236}">
                <a16:creationId xmlns:a16="http://schemas.microsoft.com/office/drawing/2014/main" id="{4223D0E3-6135-4083-98ED-2A4782D45B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3507065"/>
              </p:ext>
            </p:extLst>
          </p:nvPr>
        </p:nvGraphicFramePr>
        <p:xfrm>
          <a:off x="7147386" y="3429000"/>
          <a:ext cx="5044612" cy="21083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1153">
                  <a:extLst>
                    <a:ext uri="{9D8B030D-6E8A-4147-A177-3AD203B41FA5}">
                      <a16:colId xmlns:a16="http://schemas.microsoft.com/office/drawing/2014/main" val="2135541533"/>
                    </a:ext>
                  </a:extLst>
                </a:gridCol>
                <a:gridCol w="1261153">
                  <a:extLst>
                    <a:ext uri="{9D8B030D-6E8A-4147-A177-3AD203B41FA5}">
                      <a16:colId xmlns:a16="http://schemas.microsoft.com/office/drawing/2014/main" val="1576927911"/>
                    </a:ext>
                  </a:extLst>
                </a:gridCol>
                <a:gridCol w="1261153">
                  <a:extLst>
                    <a:ext uri="{9D8B030D-6E8A-4147-A177-3AD203B41FA5}">
                      <a16:colId xmlns:a16="http://schemas.microsoft.com/office/drawing/2014/main" val="2277518049"/>
                    </a:ext>
                  </a:extLst>
                </a:gridCol>
                <a:gridCol w="1261153">
                  <a:extLst>
                    <a:ext uri="{9D8B030D-6E8A-4147-A177-3AD203B41FA5}">
                      <a16:colId xmlns:a16="http://schemas.microsoft.com/office/drawing/2014/main" val="1277882833"/>
                    </a:ext>
                  </a:extLst>
                </a:gridCol>
              </a:tblGrid>
              <a:tr h="52709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0(n-1)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8324501"/>
                  </a:ext>
                </a:extLst>
              </a:tr>
              <a:tr h="52709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1(n-1)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582631"/>
                  </a:ext>
                </a:extLst>
              </a:tr>
              <a:tr h="527093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031207"/>
                  </a:ext>
                </a:extLst>
              </a:tr>
              <a:tr h="52709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(m-1)0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(m-1)1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(m-1)(n-1)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1684393"/>
                  </a:ext>
                </a:extLst>
              </a:tr>
            </a:tbl>
          </a:graphicData>
        </a:graphic>
      </p:graphicFrame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8ACCD132-0D68-4AC2-9893-BC5A45A62B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562966"/>
              </p:ext>
            </p:extLst>
          </p:nvPr>
        </p:nvGraphicFramePr>
        <p:xfrm>
          <a:off x="7147386" y="3058160"/>
          <a:ext cx="504461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1153">
                  <a:extLst>
                    <a:ext uri="{9D8B030D-6E8A-4147-A177-3AD203B41FA5}">
                      <a16:colId xmlns:a16="http://schemas.microsoft.com/office/drawing/2014/main" val="1009203451"/>
                    </a:ext>
                  </a:extLst>
                </a:gridCol>
                <a:gridCol w="1261153">
                  <a:extLst>
                    <a:ext uri="{9D8B030D-6E8A-4147-A177-3AD203B41FA5}">
                      <a16:colId xmlns:a16="http://schemas.microsoft.com/office/drawing/2014/main" val="2246592610"/>
                    </a:ext>
                  </a:extLst>
                </a:gridCol>
                <a:gridCol w="1261153">
                  <a:extLst>
                    <a:ext uri="{9D8B030D-6E8A-4147-A177-3AD203B41FA5}">
                      <a16:colId xmlns:a16="http://schemas.microsoft.com/office/drawing/2014/main" val="280105253"/>
                    </a:ext>
                  </a:extLst>
                </a:gridCol>
                <a:gridCol w="1261153">
                  <a:extLst>
                    <a:ext uri="{9D8B030D-6E8A-4147-A177-3AD203B41FA5}">
                      <a16:colId xmlns:a16="http://schemas.microsoft.com/office/drawing/2014/main" val="3273476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nsolas" panose="020B0609020204030204" pitchFamily="49" charset="0"/>
                        </a:rPr>
                        <a:t>m-1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989706532"/>
                  </a:ext>
                </a:extLst>
              </a:tr>
            </a:tbl>
          </a:graphicData>
        </a:graphic>
      </p:graphicFrame>
      <p:graphicFrame>
        <p:nvGraphicFramePr>
          <p:cNvPr id="69" name="Table 68">
            <a:extLst>
              <a:ext uri="{FF2B5EF4-FFF2-40B4-BE49-F238E27FC236}">
                <a16:creationId xmlns:a16="http://schemas.microsoft.com/office/drawing/2014/main" id="{19327915-BE3B-40A5-B500-6BF1BEECC0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228149"/>
              </p:ext>
            </p:extLst>
          </p:nvPr>
        </p:nvGraphicFramePr>
        <p:xfrm>
          <a:off x="6546100" y="3429000"/>
          <a:ext cx="601287" cy="21083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1287">
                  <a:extLst>
                    <a:ext uri="{9D8B030D-6E8A-4147-A177-3AD203B41FA5}">
                      <a16:colId xmlns:a16="http://schemas.microsoft.com/office/drawing/2014/main" val="1646519020"/>
                    </a:ext>
                  </a:extLst>
                </a:gridCol>
              </a:tblGrid>
              <a:tr h="52709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1793585"/>
                  </a:ext>
                </a:extLst>
              </a:tr>
              <a:tr h="52709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3877332"/>
                  </a:ext>
                </a:extLst>
              </a:tr>
              <a:tr h="52709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5864367"/>
                  </a:ext>
                </a:extLst>
              </a:tr>
              <a:tr h="52709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n-1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3000177"/>
                  </a:ext>
                </a:extLst>
              </a:tr>
            </a:tbl>
          </a:graphicData>
        </a:graphic>
      </p:graphicFrame>
      <p:sp>
        <p:nvSpPr>
          <p:cNvPr id="70" name="TextBox 69">
            <a:extLst>
              <a:ext uri="{FF2B5EF4-FFF2-40B4-BE49-F238E27FC236}">
                <a16:creationId xmlns:a16="http://schemas.microsoft.com/office/drawing/2014/main" id="{B3C65BD1-CC17-4DF1-9BEA-EA6AC3EEFF3A}"/>
              </a:ext>
            </a:extLst>
          </p:cNvPr>
          <p:cNvSpPr txBox="1"/>
          <p:nvPr/>
        </p:nvSpPr>
        <p:spPr>
          <a:xfrm>
            <a:off x="8586232" y="2497676"/>
            <a:ext cx="1324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dependent</a:t>
            </a:r>
          </a:p>
          <a:p>
            <a:pPr algn="ctr"/>
            <a:r>
              <a:rPr lang="en-US" b="1" dirty="0">
                <a:latin typeface="Consolas" panose="020B0609020204030204" pitchFamily="49" charset="0"/>
              </a:rPr>
              <a:t>variable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D86CBCF-3BCB-4D03-AD26-F452EDC10628}"/>
              </a:ext>
            </a:extLst>
          </p:cNvPr>
          <p:cNvSpPr txBox="1"/>
          <p:nvPr/>
        </p:nvSpPr>
        <p:spPr>
          <a:xfrm rot="16200000">
            <a:off x="5554127" y="4160020"/>
            <a:ext cx="1577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independent</a:t>
            </a:r>
          </a:p>
          <a:p>
            <a:pPr algn="ctr"/>
            <a:r>
              <a:rPr lang="en-US" b="1" dirty="0">
                <a:latin typeface="Consolas" panose="020B0609020204030204" pitchFamily="49" charset="0"/>
              </a:rPr>
              <a:t>variable</a:t>
            </a:r>
          </a:p>
        </p:txBody>
      </p:sp>
    </p:spTree>
    <p:extLst>
      <p:ext uri="{BB962C8B-B14F-4D97-AF65-F5344CB8AC3E}">
        <p14:creationId xmlns:p14="http://schemas.microsoft.com/office/powerpoint/2010/main" val="21807634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6">
            <a:extLst>
              <a:ext uri="{FF2B5EF4-FFF2-40B4-BE49-F238E27FC236}">
                <a16:creationId xmlns:a16="http://schemas.microsoft.com/office/drawing/2014/main" id="{60B58ACD-4F04-4E9F-9072-E8C7AFECA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0"/>
            <a:ext cx="3932237" cy="1502229"/>
          </a:xfrm>
        </p:spPr>
        <p:txBody>
          <a:bodyPr>
            <a:normAutofit/>
          </a:bodyPr>
          <a:lstStyle/>
          <a:p>
            <a:r>
              <a:rPr lang="en-US" dirty="0"/>
              <a:t>Traversal Example, Traversing a 2D Table of Data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80796204-FB73-4EF2-9083-6425576B9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02230"/>
            <a:ext cx="3932237" cy="5172890"/>
          </a:xfrm>
        </p:spPr>
        <p:txBody>
          <a:bodyPr>
            <a:normAutofit/>
          </a:bodyPr>
          <a:lstStyle/>
          <a:p>
            <a:r>
              <a:rPr lang="en-US" sz="2800" b="1" dirty="0"/>
              <a:t>Lines 5 to 6. </a:t>
            </a:r>
            <a:r>
              <a:rPr lang="en-US" sz="2800" dirty="0"/>
              <a:t>The 2D array sizes are initialized.</a:t>
            </a:r>
          </a:p>
          <a:p>
            <a:r>
              <a:rPr lang="en-US" sz="2800" b="1" dirty="0"/>
              <a:t>Lines 8 to 12.</a:t>
            </a:r>
            <a:r>
              <a:rPr lang="en-US" sz="2800" dirty="0"/>
              <a:t> The 2D array of numbers are initialized.</a:t>
            </a:r>
          </a:p>
          <a:p>
            <a:r>
              <a:rPr lang="en-US" sz="2800" b="1" dirty="0"/>
              <a:t>Lines 14 to 21.</a:t>
            </a:r>
            <a:r>
              <a:rPr lang="en-US" sz="2800" dirty="0"/>
              <a:t> The 2D array's preset values are output to console.</a:t>
            </a:r>
          </a:p>
        </p:txBody>
      </p:sp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A5967E13-29B5-490C-A482-B99A8925C1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6625667"/>
              </p:ext>
            </p:extLst>
          </p:nvPr>
        </p:nvGraphicFramePr>
        <p:xfrm>
          <a:off x="6096000" y="91440"/>
          <a:ext cx="5969924" cy="6675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766">
                  <a:extLst>
                    <a:ext uri="{9D8B030D-6E8A-4147-A177-3AD203B41FA5}">
                      <a16:colId xmlns:a16="http://schemas.microsoft.com/office/drawing/2014/main" val="2843888416"/>
                    </a:ext>
                  </a:extLst>
                </a:gridCol>
                <a:gridCol w="5461158">
                  <a:extLst>
                    <a:ext uri="{9D8B030D-6E8A-4147-A177-3AD203B41FA5}">
                      <a16:colId xmlns:a16="http://schemas.microsoft.com/office/drawing/2014/main" val="4159361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1415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 </a:t>
                      </a:r>
                      <a:r>
                        <a:rPr lang="en-US" sz="18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1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std::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main() {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WEEKS = </a:t>
                      </a:r>
                      <a:r>
                        <a:rPr lang="en-US" sz="18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DAYS = </a:t>
                      </a:r>
                      <a:r>
                        <a:rPr lang="en-US" sz="18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snowfall[WEEKS][DAYS] = {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{</a:t>
                      </a:r>
                      <a:r>
                        <a:rPr lang="en-US" sz="18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8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8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8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8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8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8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},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{</a:t>
                      </a:r>
                      <a:r>
                        <a:rPr lang="en-US" sz="18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8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8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8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8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8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8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},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{</a:t>
                      </a:r>
                      <a:r>
                        <a:rPr lang="en-US" sz="18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8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8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8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8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8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8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}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};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8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        DAYS"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sz="18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 WEEKS; ++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 {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8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"Week "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(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+ </a:t>
                      </a:r>
                      <a:r>
                        <a:rPr lang="en-US" sz="18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 &lt;&lt; </a:t>
                      </a:r>
                      <a:r>
                        <a:rPr lang="en-US" sz="18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": "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j = </a:t>
                      </a:r>
                      <a:r>
                        <a:rPr lang="en-US" sz="18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j &lt; DAYS; ++j) {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  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snowfall[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][j] &lt;&lt; </a:t>
                      </a:r>
                      <a:r>
                        <a:rPr lang="en-US" sz="18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 "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8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8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4212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6">
            <a:extLst>
              <a:ext uri="{FF2B5EF4-FFF2-40B4-BE49-F238E27FC236}">
                <a16:creationId xmlns:a16="http://schemas.microsoft.com/office/drawing/2014/main" id="{60B58ACD-4F04-4E9F-9072-E8C7AFECA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0"/>
            <a:ext cx="3932237" cy="1502229"/>
          </a:xfrm>
        </p:spPr>
        <p:txBody>
          <a:bodyPr>
            <a:normAutofit/>
          </a:bodyPr>
          <a:lstStyle/>
          <a:p>
            <a:r>
              <a:rPr lang="en-US" dirty="0"/>
              <a:t>Traversal Example, Traversing a 2D Table of Data</a:t>
            </a:r>
          </a:p>
        </p:txBody>
      </p:sp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A5967E13-29B5-490C-A482-B99A8925C1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8031730"/>
              </p:ext>
            </p:extLst>
          </p:nvPr>
        </p:nvGraphicFramePr>
        <p:xfrm>
          <a:off x="6096000" y="91440"/>
          <a:ext cx="5969924" cy="6675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766">
                  <a:extLst>
                    <a:ext uri="{9D8B030D-6E8A-4147-A177-3AD203B41FA5}">
                      <a16:colId xmlns:a16="http://schemas.microsoft.com/office/drawing/2014/main" val="2843888416"/>
                    </a:ext>
                  </a:extLst>
                </a:gridCol>
                <a:gridCol w="5461158">
                  <a:extLst>
                    <a:ext uri="{9D8B030D-6E8A-4147-A177-3AD203B41FA5}">
                      <a16:colId xmlns:a16="http://schemas.microsoft.com/office/drawing/2014/main" val="4159361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 </a:t>
                      </a:r>
                      <a:r>
                        <a:rPr lang="en-US" sz="18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1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std::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main() {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WEEKS = </a:t>
                      </a:r>
                      <a:r>
                        <a:rPr lang="en-US" sz="18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DAYS = </a:t>
                      </a:r>
                      <a:r>
                        <a:rPr lang="en-US" sz="18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snowfall[WEEKS][DAYS] = {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{</a:t>
                      </a:r>
                      <a:r>
                        <a:rPr lang="en-US" sz="18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8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8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8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8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8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8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},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{</a:t>
                      </a:r>
                      <a:r>
                        <a:rPr lang="en-US" sz="18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8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8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8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8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8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8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},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{</a:t>
                      </a:r>
                      <a:r>
                        <a:rPr lang="en-US" sz="18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8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8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8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8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8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8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}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};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8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        DAYS"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sz="18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 WEEKS; ++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 {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8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"Week "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(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+ </a:t>
                      </a:r>
                      <a:r>
                        <a:rPr lang="en-US" sz="18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 &lt;&lt; </a:t>
                      </a:r>
                      <a:r>
                        <a:rPr lang="en-US" sz="18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": "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j = </a:t>
                      </a:r>
                      <a:r>
                        <a:rPr lang="en-US" sz="18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j &lt; DAYS; ++j) {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  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snowfall[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][j] &lt;&lt; </a:t>
                      </a:r>
                      <a:r>
                        <a:rPr lang="en-US" sz="18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 "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8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8740"/>
                  </a:ext>
                </a:extLst>
              </a:tr>
            </a:tbl>
          </a:graphicData>
        </a:graphic>
      </p:graphicFrame>
      <p:graphicFrame>
        <p:nvGraphicFramePr>
          <p:cNvPr id="7" name="Content Placeholder 1">
            <a:extLst>
              <a:ext uri="{FF2B5EF4-FFF2-40B4-BE49-F238E27FC236}">
                <a16:creationId xmlns:a16="http://schemas.microsoft.com/office/drawing/2014/main" id="{0C6D33F2-AEB7-4B0E-89FA-E8F328C694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7179175"/>
              </p:ext>
            </p:extLst>
          </p:nvPr>
        </p:nvGraphicFramePr>
        <p:xfrm>
          <a:off x="834246" y="2057400"/>
          <a:ext cx="4741862" cy="35350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41862">
                  <a:extLst>
                    <a:ext uri="{9D8B030D-6E8A-4147-A177-3AD203B41FA5}">
                      <a16:colId xmlns:a16="http://schemas.microsoft.com/office/drawing/2014/main" val="2633463279"/>
                    </a:ext>
                  </a:extLst>
                </a:gridCol>
              </a:tblGrid>
              <a:tr h="320639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>
                          <a:effectLst/>
                          <a:latin typeface="Consolas" panose="020B0609020204030204" pitchFamily="49" charset="0"/>
                        </a:rPr>
                        <a:t>Console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03939"/>
                  </a:ext>
                </a:extLst>
              </a:tr>
              <a:tr h="3169321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user@computer:/mnt/c/code$</a:t>
                      </a:r>
                      <a:r>
                        <a:rPr lang="da-DK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./a.out</a:t>
                      </a:r>
                      <a:endParaRPr lang="da-DK" sz="1800" b="0" dirty="0">
                        <a:effectLst/>
                      </a:endParaRPr>
                    </a:p>
                    <a:p>
                      <a:r>
                        <a:rPr lang="nl-NL" sz="18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        DAYS</a:t>
                      </a:r>
                    </a:p>
                    <a:p>
                      <a:r>
                        <a:rPr lang="nl-NL" sz="18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Week 1: 0 0 0 0 0 0 0</a:t>
                      </a:r>
                    </a:p>
                    <a:p>
                      <a:r>
                        <a:rPr lang="nl-NL" sz="18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Week 2: 0 0 0 0 0 0 2</a:t>
                      </a:r>
                    </a:p>
                    <a:p>
                      <a:r>
                        <a:rPr lang="nl-NL" sz="18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Week 3: 4 7 5 1 0 0 0</a:t>
                      </a:r>
                    </a:p>
                    <a:p>
                      <a:r>
                        <a:rPr lang="da-DK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user@computer:/mnt/c/code$</a:t>
                      </a:r>
                      <a:r>
                        <a:rPr lang="da-DK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endParaRPr lang="da-DK" sz="1800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879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00735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7FAC39-B2B2-4A28-B6D3-E6359C0F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to a Function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8B167E-08D8-44B8-A0BA-D5F9052259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1725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84CBB6-B420-49DA-9651-883F7EB40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81600" cy="1325563"/>
          </a:xfrm>
        </p:spPr>
        <p:txBody>
          <a:bodyPr/>
          <a:lstStyle/>
          <a:p>
            <a:r>
              <a:rPr lang="en-US" dirty="0"/>
              <a:t>Passing to a Function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B4F4CA-2890-48F7-8060-096C4D7FA4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211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dirty="0"/>
              <a:t>About</a:t>
            </a:r>
          </a:p>
          <a:p>
            <a:r>
              <a:rPr lang="en-US" sz="3200" dirty="0"/>
              <a:t>In C++, functions cannot receive 2D arrays directly as arguments.</a:t>
            </a:r>
          </a:p>
          <a:p>
            <a:r>
              <a:rPr lang="en-US" sz="3200" dirty="0"/>
              <a:t>Instead, functions can receive 2D arrays as follows:</a:t>
            </a:r>
          </a:p>
          <a:p>
            <a:pPr lvl="1"/>
            <a:r>
              <a:rPr lang="en-US" sz="2800" dirty="0"/>
              <a:t>sized array with 1</a:t>
            </a:r>
            <a:r>
              <a:rPr lang="en-US" sz="2800" baseline="30000" dirty="0"/>
              <a:t>st</a:t>
            </a:r>
            <a:r>
              <a:rPr lang="en-US" sz="2800" dirty="0"/>
              <a:t> dimension</a:t>
            </a:r>
          </a:p>
          <a:p>
            <a:pPr lvl="1"/>
            <a:r>
              <a:rPr lang="en-US" sz="2800" dirty="0"/>
              <a:t>sized array without 1</a:t>
            </a:r>
            <a:r>
              <a:rPr lang="en-US" sz="2800" baseline="30000" dirty="0"/>
              <a:t>st</a:t>
            </a:r>
            <a:r>
              <a:rPr lang="en-US" sz="2800" dirty="0"/>
              <a:t> dimension</a:t>
            </a:r>
          </a:p>
          <a:p>
            <a:endParaRPr lang="en-US" sz="3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750225-431D-423B-B50E-40B5E7380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41400"/>
            <a:ext cx="6019800" cy="17462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Approaches</a:t>
            </a:r>
          </a:p>
          <a:p>
            <a:pPr marL="0" indent="0">
              <a:buNone/>
            </a:pPr>
            <a:r>
              <a:rPr lang="en-US" dirty="0"/>
              <a:t>Given a 3 × 4 </a:t>
            </a:r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 array parameter and input width and height parameters, a function can accept an array as follows.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1A0E11-B4CE-40B3-A983-7E55564A2303}"/>
              </a:ext>
            </a:extLst>
          </p:cNvPr>
          <p:cNvSpPr/>
          <p:nvPr/>
        </p:nvSpPr>
        <p:spPr>
          <a:xfrm>
            <a:off x="6096000" y="2787651"/>
            <a:ext cx="6096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approach 1: as sized array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func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b="1" dirty="0">
                <a:latin typeface="Consolas" panose="020B0609020204030204" pitchFamily="49" charset="0"/>
              </a:rPr>
              <a:t>int </a:t>
            </a:r>
            <a:r>
              <a:rPr lang="en-US" b="1" dirty="0" err="1">
                <a:latin typeface="Consolas" panose="020B0609020204030204" pitchFamily="49" charset="0"/>
              </a:rPr>
              <a:t>arr</a:t>
            </a:r>
            <a:r>
              <a:rPr lang="en-US" b="1" dirty="0">
                <a:latin typeface="Consolas" panose="020B0609020204030204" pitchFamily="49" charset="0"/>
              </a:rPr>
              <a:t>[3][4]</a:t>
            </a:r>
            <a:r>
              <a:rPr lang="en-US" dirty="0">
                <a:latin typeface="Consolas" panose="020B0609020204030204" pitchFamily="49" charset="0"/>
              </a:rPr>
              <a:t>, int h, int w) {</a:t>
            </a:r>
          </a:p>
          <a:p>
            <a:r>
              <a:rPr lang="en-US" dirty="0">
                <a:latin typeface="Consolas" panose="020B0609020204030204" pitchFamily="49" charset="0"/>
              </a:rPr>
              <a:t>    ...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approach 2: as sized array w/o 1</a:t>
            </a:r>
            <a:r>
              <a:rPr lang="en-US" baseline="30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dimension</a:t>
            </a:r>
          </a:p>
          <a:p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func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b="1" dirty="0">
                <a:latin typeface="Consolas" panose="020B0609020204030204" pitchFamily="49" charset="0"/>
              </a:rPr>
              <a:t>int </a:t>
            </a:r>
            <a:r>
              <a:rPr lang="en-US" b="1" dirty="0" err="1">
                <a:latin typeface="Consolas" panose="020B0609020204030204" pitchFamily="49" charset="0"/>
              </a:rPr>
              <a:t>arr</a:t>
            </a:r>
            <a:r>
              <a:rPr lang="en-US" b="1" dirty="0">
                <a:latin typeface="Consolas" panose="020B0609020204030204" pitchFamily="49" charset="0"/>
              </a:rPr>
              <a:t>[][4]</a:t>
            </a:r>
            <a:r>
              <a:rPr lang="en-US" dirty="0">
                <a:latin typeface="Consolas" panose="020B0609020204030204" pitchFamily="49" charset="0"/>
              </a:rPr>
              <a:t>, int h, int w) {</a:t>
            </a:r>
          </a:p>
          <a:p>
            <a:r>
              <a:rPr lang="en-US" dirty="0">
                <a:latin typeface="Consolas" panose="020B0609020204030204" pitchFamily="49" charset="0"/>
              </a:rPr>
              <a:t>    ...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986565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84CBB6-B420-49DA-9651-883F7EB40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81600" cy="1325563"/>
          </a:xfrm>
        </p:spPr>
        <p:txBody>
          <a:bodyPr/>
          <a:lstStyle/>
          <a:p>
            <a:r>
              <a:rPr lang="en-US" dirty="0"/>
              <a:t>Passing to a Function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B4F4CA-2890-48F7-8060-096C4D7FA4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Details</a:t>
            </a:r>
          </a:p>
          <a:p>
            <a:r>
              <a:rPr lang="en-US" dirty="0"/>
              <a:t>The 2D array's 1</a:t>
            </a:r>
            <a:r>
              <a:rPr lang="en-US" baseline="30000" dirty="0"/>
              <a:t>st</a:t>
            </a:r>
            <a:r>
              <a:rPr lang="en-US" dirty="0"/>
              <a:t>  dimension capacity is optional.</a:t>
            </a:r>
          </a:p>
          <a:p>
            <a:pPr lvl="1"/>
            <a:r>
              <a:rPr lang="en-US" dirty="0"/>
              <a:t>Since the code points to the first element of the 2D array.</a:t>
            </a:r>
          </a:p>
          <a:p>
            <a:r>
              <a:rPr lang="en-US" dirty="0"/>
              <a:t>The 2</a:t>
            </a:r>
            <a:r>
              <a:rPr lang="en-US" baseline="30000" dirty="0"/>
              <a:t>nd</a:t>
            </a:r>
            <a:r>
              <a:rPr lang="en-US" dirty="0"/>
              <a:t> dimension capacity is required.</a:t>
            </a:r>
          </a:p>
          <a:p>
            <a:pPr lvl="1"/>
            <a:r>
              <a:rPr lang="en-US" dirty="0"/>
              <a:t>Since the compiler needs to know when the second element of the 1</a:t>
            </a:r>
            <a:r>
              <a:rPr lang="en-US" baseline="30000" dirty="0"/>
              <a:t>st</a:t>
            </a:r>
            <a:r>
              <a:rPr lang="en-US" dirty="0"/>
              <a:t> dimension begins.</a:t>
            </a:r>
          </a:p>
          <a:p>
            <a:endParaRPr lang="en-US" dirty="0"/>
          </a:p>
        </p:txBody>
      </p:sp>
      <p:sp>
        <p:nvSpPr>
          <p:cNvPr id="36" name="Content Placeholder 5">
            <a:extLst>
              <a:ext uri="{FF2B5EF4-FFF2-40B4-BE49-F238E27FC236}">
                <a16:creationId xmlns:a16="http://schemas.microsoft.com/office/drawing/2014/main" id="{D7513D4C-D038-4DBA-B6C2-609A19A7E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0"/>
            <a:ext cx="6019800" cy="1473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Example</a:t>
            </a:r>
          </a:p>
          <a:p>
            <a:pPr marL="0" indent="0">
              <a:buNone/>
            </a:pPr>
            <a:r>
              <a:rPr lang="en-US" dirty="0"/>
              <a:t>Given a 4 × 3 </a:t>
            </a:r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 array, its data is represented in memory as follows:</a:t>
            </a:r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F4BEA69F-10A0-4483-8AAE-369C1147C0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469363"/>
              </p:ext>
            </p:extLst>
          </p:nvPr>
        </p:nvGraphicFramePr>
        <p:xfrm>
          <a:off x="7620000" y="1390650"/>
          <a:ext cx="1644650" cy="53022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4650">
                  <a:extLst>
                    <a:ext uri="{9D8B030D-6E8A-4147-A177-3AD203B41FA5}">
                      <a16:colId xmlns:a16="http://schemas.microsoft.com/office/drawing/2014/main" val="3504876137"/>
                    </a:ext>
                  </a:extLst>
                </a:gridCol>
              </a:tblGrid>
              <a:tr h="4418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486494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126019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520158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306805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134357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0502688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43517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17381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534517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459486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922659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369052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F33A6C30-C44B-4E35-A6E5-784230295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990874"/>
              </p:ext>
            </p:extLst>
          </p:nvPr>
        </p:nvGraphicFramePr>
        <p:xfrm>
          <a:off x="6172202" y="1390650"/>
          <a:ext cx="1447798" cy="53022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798">
                  <a:extLst>
                    <a:ext uri="{9D8B030D-6E8A-4147-A177-3AD203B41FA5}">
                      <a16:colId xmlns:a16="http://schemas.microsoft.com/office/drawing/2014/main" val="3504876137"/>
                    </a:ext>
                  </a:extLst>
                </a:gridCol>
              </a:tblGrid>
              <a:tr h="441854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onsolas" panose="020B0609020204030204" pitchFamily="49" charset="0"/>
                        </a:rPr>
                        <a:t>array[0][0]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7486494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onsolas" panose="020B0609020204030204" pitchFamily="49" charset="0"/>
                        </a:rPr>
                        <a:t>array[0][1]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4126019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onsolas" panose="020B0609020204030204" pitchFamily="49" charset="0"/>
                        </a:rPr>
                        <a:t>array[0][2]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3520158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onsolas" panose="020B0609020204030204" pitchFamily="49" charset="0"/>
                        </a:rPr>
                        <a:t>array[0][3]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7306805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array[1][0]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9134357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array[1][1]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0502688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array[1][2]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243517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array[1][3]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017381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onsolas" panose="020B0609020204030204" pitchFamily="49" charset="0"/>
                        </a:rPr>
                        <a:t>array[2][0]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7534517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onsolas" panose="020B0609020204030204" pitchFamily="49" charset="0"/>
                        </a:rPr>
                        <a:t>array[2][1]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0459486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onsolas" panose="020B0609020204030204" pitchFamily="49" charset="0"/>
                        </a:rPr>
                        <a:t>array[2][2]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4922659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onsolas" panose="020B0609020204030204" pitchFamily="49" charset="0"/>
                        </a:rPr>
                        <a:t>array[2][3]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6369052"/>
                  </a:ext>
                </a:extLst>
              </a:tr>
            </a:tbl>
          </a:graphicData>
        </a:graphic>
      </p:graphicFrame>
      <p:sp>
        <p:nvSpPr>
          <p:cNvPr id="39" name="Arrow: Right 38">
            <a:extLst>
              <a:ext uri="{FF2B5EF4-FFF2-40B4-BE49-F238E27FC236}">
                <a16:creationId xmlns:a16="http://schemas.microsoft.com/office/drawing/2014/main" id="{F9B48FC3-A44C-4500-AA81-BF369277BDFA}"/>
              </a:ext>
            </a:extLst>
          </p:cNvPr>
          <p:cNvSpPr/>
          <p:nvPr/>
        </p:nvSpPr>
        <p:spPr>
          <a:xfrm rot="10800000">
            <a:off x="9417052" y="1390650"/>
            <a:ext cx="1460500" cy="4572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5F8BAC57-85C0-494D-AE35-297B1ACF0366}"/>
              </a:ext>
            </a:extLst>
          </p:cNvPr>
          <p:cNvSpPr/>
          <p:nvPr/>
        </p:nvSpPr>
        <p:spPr>
          <a:xfrm rot="10800000">
            <a:off x="9417052" y="3155950"/>
            <a:ext cx="14605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7EAAEFF-1C30-463D-9B57-10AA52053005}"/>
              </a:ext>
            </a:extLst>
          </p:cNvPr>
          <p:cNvSpPr txBox="1"/>
          <p:nvPr/>
        </p:nvSpPr>
        <p:spPr>
          <a:xfrm>
            <a:off x="9417052" y="1847851"/>
            <a:ext cx="27365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dimension capacity</a:t>
            </a:r>
          </a:p>
          <a:p>
            <a:r>
              <a:rPr lang="en-US" dirty="0"/>
              <a:t>optional; assumed to begin</a:t>
            </a:r>
          </a:p>
          <a:p>
            <a:r>
              <a:rPr lang="en-US" dirty="0"/>
              <a:t>at start of 2D array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5A3E0B5-F137-431E-9C75-F9BE67E6AEC0}"/>
              </a:ext>
            </a:extLst>
          </p:cNvPr>
          <p:cNvSpPr txBox="1"/>
          <p:nvPr/>
        </p:nvSpPr>
        <p:spPr>
          <a:xfrm>
            <a:off x="9417052" y="3621384"/>
            <a:ext cx="23211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dimension capacity</a:t>
            </a:r>
          </a:p>
          <a:p>
            <a:r>
              <a:rPr lang="en-US" dirty="0"/>
              <a:t>needed to know when</a:t>
            </a:r>
          </a:p>
          <a:p>
            <a:r>
              <a:rPr lang="en-US" dirty="0"/>
              <a:t>second element of 1</a:t>
            </a:r>
            <a:r>
              <a:rPr lang="en-US" baseline="30000" dirty="0"/>
              <a:t>st</a:t>
            </a:r>
          </a:p>
          <a:p>
            <a:r>
              <a:rPr lang="en-US" dirty="0"/>
              <a:t>dimension begins</a:t>
            </a:r>
          </a:p>
        </p:txBody>
      </p:sp>
    </p:spTree>
    <p:extLst>
      <p:ext uri="{BB962C8B-B14F-4D97-AF65-F5344CB8AC3E}">
        <p14:creationId xmlns:p14="http://schemas.microsoft.com/office/powerpoint/2010/main" val="10708920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6">
            <a:extLst>
              <a:ext uri="{FF2B5EF4-FFF2-40B4-BE49-F238E27FC236}">
                <a16:creationId xmlns:a16="http://schemas.microsoft.com/office/drawing/2014/main" id="{60B58ACD-4F04-4E9F-9072-E8C7AFECA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0"/>
            <a:ext cx="4913312" cy="1502229"/>
          </a:xfrm>
        </p:spPr>
        <p:txBody>
          <a:bodyPr>
            <a:normAutofit/>
          </a:bodyPr>
          <a:lstStyle/>
          <a:p>
            <a:r>
              <a:rPr lang="en-US" dirty="0"/>
              <a:t>Example, Printing a 3 × 2 Array of Characters</a:t>
            </a:r>
          </a:p>
        </p:txBody>
      </p:sp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A5967E13-29B5-490C-A482-B99A8925C1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1992681"/>
              </p:ext>
            </p:extLst>
          </p:nvPr>
        </p:nvGraphicFramePr>
        <p:xfrm>
          <a:off x="6026150" y="182880"/>
          <a:ext cx="6165850" cy="6492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5476">
                  <a:extLst>
                    <a:ext uri="{9D8B030D-6E8A-4147-A177-3AD203B41FA5}">
                      <a16:colId xmlns:a16="http://schemas.microsoft.com/office/drawing/2014/main" val="2843888416"/>
                    </a:ext>
                  </a:extLst>
                </a:gridCol>
                <a:gridCol w="5770374">
                  <a:extLst>
                    <a:ext uri="{9D8B030D-6E8A-4147-A177-3AD203B41FA5}">
                      <a16:colId xmlns:a16="http://schemas.microsoft.com/office/drawing/2014/main" val="4159361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printArray1(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char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array[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][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],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cols,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rows)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r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r &lt; rows; ++r)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c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c &lt; cols; ++c)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array[r][c] &lt;&lt;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 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printArray2(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char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array[][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],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cols,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rows)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r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r &lt; rows; ++r)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c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c &lt; cols; ++c)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array[r][c] &lt;&lt;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 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main()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char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grid[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][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] =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{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'b'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'2'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}, {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'a'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'7'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}, {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'e'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'9'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};</a:t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printArray1(grid,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printArray2(grid,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8740"/>
                  </a:ext>
                </a:extLst>
              </a:tr>
            </a:tbl>
          </a:graphicData>
        </a:graphic>
      </p:graphicFrame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DD64BD6B-6562-4021-BC3C-0801909CA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02230"/>
            <a:ext cx="4913312" cy="5172890"/>
          </a:xfrm>
        </p:spPr>
        <p:txBody>
          <a:bodyPr>
            <a:normAutofit/>
          </a:bodyPr>
          <a:lstStyle/>
          <a:p>
            <a:r>
              <a:rPr lang="en-US" sz="2800" b="1" dirty="0"/>
              <a:t>About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following program prints the contents of a 3 × 2 array of characters twice.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first time uses a function that defines the array parameter with both dimensions.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second time uses a function that defines the array parameter with only the 2</a:t>
            </a:r>
            <a:r>
              <a:rPr lang="en-US" sz="2800" baseline="30000" dirty="0"/>
              <a:t>nd</a:t>
            </a:r>
            <a:r>
              <a:rPr lang="en-US" sz="2800" dirty="0"/>
              <a:t> dimension defined.</a:t>
            </a:r>
          </a:p>
        </p:txBody>
      </p:sp>
    </p:spTree>
    <p:extLst>
      <p:ext uri="{BB962C8B-B14F-4D97-AF65-F5344CB8AC3E}">
        <p14:creationId xmlns:p14="http://schemas.microsoft.com/office/powerpoint/2010/main" val="42480125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6">
            <a:extLst>
              <a:ext uri="{FF2B5EF4-FFF2-40B4-BE49-F238E27FC236}">
                <a16:creationId xmlns:a16="http://schemas.microsoft.com/office/drawing/2014/main" id="{60B58ACD-4F04-4E9F-9072-E8C7AFECA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0"/>
            <a:ext cx="4913312" cy="1502229"/>
          </a:xfrm>
        </p:spPr>
        <p:txBody>
          <a:bodyPr>
            <a:normAutofit/>
          </a:bodyPr>
          <a:lstStyle/>
          <a:p>
            <a:r>
              <a:rPr lang="en-US" dirty="0"/>
              <a:t>Example, Printing a 3 × 2 Array of Characters</a:t>
            </a:r>
          </a:p>
        </p:txBody>
      </p:sp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A5967E13-29B5-490C-A482-B99A8925C1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931185"/>
              </p:ext>
            </p:extLst>
          </p:nvPr>
        </p:nvGraphicFramePr>
        <p:xfrm>
          <a:off x="6026150" y="182880"/>
          <a:ext cx="6165850" cy="6492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5476">
                  <a:extLst>
                    <a:ext uri="{9D8B030D-6E8A-4147-A177-3AD203B41FA5}">
                      <a16:colId xmlns:a16="http://schemas.microsoft.com/office/drawing/2014/main" val="2843888416"/>
                    </a:ext>
                  </a:extLst>
                </a:gridCol>
                <a:gridCol w="5770374">
                  <a:extLst>
                    <a:ext uri="{9D8B030D-6E8A-4147-A177-3AD203B41FA5}">
                      <a16:colId xmlns:a16="http://schemas.microsoft.com/office/drawing/2014/main" val="4159361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printArray1(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char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array[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][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],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cols,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rows)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r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r &lt; rows; ++r)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c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c &lt; cols; ++c)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array[r][c] &lt;&lt;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 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printArray2(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char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array[][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],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cols,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rows)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r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r &lt; rows; ++r)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c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c &lt; cols; ++c)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array[r][c] &lt;&lt;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 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main()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char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grid[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][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] =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{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'b'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'2'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}, {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'a'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'7'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}, {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'e'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'9'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};</a:t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printArray1(grid,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printArray2(grid,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8740"/>
                  </a:ext>
                </a:extLst>
              </a:tr>
            </a:tbl>
          </a:graphicData>
        </a:graphic>
      </p:graphicFrame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DD64BD6B-6562-4021-BC3C-0801909CA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02230"/>
            <a:ext cx="4913312" cy="5172890"/>
          </a:xfrm>
        </p:spPr>
        <p:txBody>
          <a:bodyPr>
            <a:normAutofit/>
          </a:bodyPr>
          <a:lstStyle/>
          <a:p>
            <a:r>
              <a:rPr lang="en-US" sz="2800" b="1" dirty="0"/>
              <a:t>Lines 4 to 11. </a:t>
            </a:r>
            <a:r>
              <a:rPr lang="en-US" sz="2800" dirty="0"/>
              <a:t>A function that outputs a 2D array to console with both dimensions directly provided.</a:t>
            </a:r>
          </a:p>
          <a:p>
            <a:r>
              <a:rPr lang="en-US" sz="2800" b="1" dirty="0"/>
              <a:t>Lines 13 to 20.</a:t>
            </a:r>
            <a:r>
              <a:rPr lang="en-US" sz="2800" dirty="0"/>
              <a:t> A function that outputs a 2D array to console with only the 2</a:t>
            </a:r>
            <a:r>
              <a:rPr lang="en-US" sz="2800" baseline="30000" dirty="0"/>
              <a:t>nd</a:t>
            </a:r>
            <a:r>
              <a:rPr lang="en-US" sz="2800" dirty="0"/>
              <a:t> dimension directly provided.</a:t>
            </a:r>
          </a:p>
          <a:p>
            <a:r>
              <a:rPr lang="en-US" sz="2800" b="1" dirty="0"/>
              <a:t>Lines 22 to 30.</a:t>
            </a:r>
            <a:r>
              <a:rPr lang="en-US" sz="2800" dirty="0"/>
              <a:t> A 2D array is defined, and then printed to console twice.</a:t>
            </a:r>
          </a:p>
        </p:txBody>
      </p:sp>
    </p:spTree>
    <p:extLst>
      <p:ext uri="{BB962C8B-B14F-4D97-AF65-F5344CB8AC3E}">
        <p14:creationId xmlns:p14="http://schemas.microsoft.com/office/powerpoint/2010/main" val="38194296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6">
            <a:extLst>
              <a:ext uri="{FF2B5EF4-FFF2-40B4-BE49-F238E27FC236}">
                <a16:creationId xmlns:a16="http://schemas.microsoft.com/office/drawing/2014/main" id="{60B58ACD-4F04-4E9F-9072-E8C7AFECA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0"/>
            <a:ext cx="4913312" cy="1502229"/>
          </a:xfrm>
        </p:spPr>
        <p:txBody>
          <a:bodyPr>
            <a:normAutofit/>
          </a:bodyPr>
          <a:lstStyle/>
          <a:p>
            <a:r>
              <a:rPr lang="en-US" dirty="0"/>
              <a:t>Example, Printing a 3 × 2 Array of Characters</a:t>
            </a:r>
          </a:p>
        </p:txBody>
      </p:sp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A5967E13-29B5-490C-A482-B99A8925C1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0530525"/>
              </p:ext>
            </p:extLst>
          </p:nvPr>
        </p:nvGraphicFramePr>
        <p:xfrm>
          <a:off x="6026150" y="182880"/>
          <a:ext cx="6165850" cy="6492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5476">
                  <a:extLst>
                    <a:ext uri="{9D8B030D-6E8A-4147-A177-3AD203B41FA5}">
                      <a16:colId xmlns:a16="http://schemas.microsoft.com/office/drawing/2014/main" val="2843888416"/>
                    </a:ext>
                  </a:extLst>
                </a:gridCol>
                <a:gridCol w="5770374">
                  <a:extLst>
                    <a:ext uri="{9D8B030D-6E8A-4147-A177-3AD203B41FA5}">
                      <a16:colId xmlns:a16="http://schemas.microsoft.com/office/drawing/2014/main" val="4159361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25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26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27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28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29</a:t>
                      </a:r>
                    </a:p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printArray1(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char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array[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][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],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cols,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rows)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r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r &lt; rows; ++r)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c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c &lt; cols; ++c)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array[r][c] &lt;&lt;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 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printArray2(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char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array[][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],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cols,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rows)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r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r &lt; rows; ++r)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c =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c &lt; cols; ++c)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array[r][c] &lt;&lt;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 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main()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char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grid[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][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] = 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{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'b'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'2'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}, {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'a'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'7'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}, {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'e'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'9'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};</a:t>
                      </a:r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printArray1(grid,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printArray2(grid,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8740"/>
                  </a:ext>
                </a:extLst>
              </a:tr>
            </a:tbl>
          </a:graphicData>
        </a:graphic>
      </p:graphicFrame>
      <p:graphicFrame>
        <p:nvGraphicFramePr>
          <p:cNvPr id="7" name="Content Placeholder 1">
            <a:extLst>
              <a:ext uri="{FF2B5EF4-FFF2-40B4-BE49-F238E27FC236}">
                <a16:creationId xmlns:a16="http://schemas.microsoft.com/office/drawing/2014/main" id="{F20A989E-04B9-47C4-ABAC-6BB154F979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776443"/>
              </p:ext>
            </p:extLst>
          </p:nvPr>
        </p:nvGraphicFramePr>
        <p:xfrm>
          <a:off x="839788" y="2057400"/>
          <a:ext cx="4741862" cy="35350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41862">
                  <a:extLst>
                    <a:ext uri="{9D8B030D-6E8A-4147-A177-3AD203B41FA5}">
                      <a16:colId xmlns:a16="http://schemas.microsoft.com/office/drawing/2014/main" val="2633463279"/>
                    </a:ext>
                  </a:extLst>
                </a:gridCol>
              </a:tblGrid>
              <a:tr h="320639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>
                          <a:effectLst/>
                          <a:latin typeface="Consolas" panose="020B0609020204030204" pitchFamily="49" charset="0"/>
                        </a:rPr>
                        <a:t>Console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03939"/>
                  </a:ext>
                </a:extLst>
              </a:tr>
              <a:tr h="3169321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user@computer:/mnt/c/code$</a:t>
                      </a:r>
                      <a:r>
                        <a:rPr lang="da-DK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./a.out</a:t>
                      </a:r>
                      <a:endParaRPr lang="da-DK" sz="1800" b="0" dirty="0">
                        <a:effectLst/>
                      </a:endParaRPr>
                    </a:p>
                    <a:p>
                      <a:r>
                        <a:rPr lang="pt-BR" sz="18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b 2</a:t>
                      </a:r>
                    </a:p>
                    <a:p>
                      <a:r>
                        <a:rPr lang="pt-BR" sz="18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a 7</a:t>
                      </a:r>
                    </a:p>
                    <a:p>
                      <a:r>
                        <a:rPr lang="pt-BR" sz="18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e 9</a:t>
                      </a:r>
                    </a:p>
                    <a:p>
                      <a:endParaRPr lang="pt-BR" sz="1800" i="1" dirty="0">
                        <a:solidFill>
                          <a:srgbClr val="7030A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pt-BR" sz="18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b 2</a:t>
                      </a:r>
                    </a:p>
                    <a:p>
                      <a:r>
                        <a:rPr lang="pt-BR" sz="18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a 7</a:t>
                      </a:r>
                    </a:p>
                    <a:p>
                      <a:r>
                        <a:rPr lang="pt-BR" sz="18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e 9</a:t>
                      </a:r>
                    </a:p>
                    <a:p>
                      <a:r>
                        <a:rPr lang="da-DK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user@computer:/mnt/c/code$</a:t>
                      </a:r>
                      <a:r>
                        <a:rPr lang="da-DK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endParaRPr lang="da-DK" sz="1800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879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79442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6">
            <a:extLst>
              <a:ext uri="{FF2B5EF4-FFF2-40B4-BE49-F238E27FC236}">
                <a16:creationId xmlns:a16="http://schemas.microsoft.com/office/drawing/2014/main" id="{60B58ACD-4F04-4E9F-9072-E8C7AFECA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0"/>
            <a:ext cx="4913312" cy="1502229"/>
          </a:xfrm>
        </p:spPr>
        <p:txBody>
          <a:bodyPr>
            <a:normAutofit/>
          </a:bodyPr>
          <a:lstStyle/>
          <a:p>
            <a:r>
              <a:rPr lang="en-US" dirty="0"/>
              <a:t>Example, Inputting Sequence of 2D Points</a:t>
            </a:r>
          </a:p>
        </p:txBody>
      </p:sp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A5967E13-29B5-490C-A482-B99A8925C1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3002524"/>
              </p:ext>
            </p:extLst>
          </p:nvPr>
        </p:nvGraphicFramePr>
        <p:xfrm>
          <a:off x="6381750" y="15240"/>
          <a:ext cx="5810250" cy="682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2669">
                  <a:extLst>
                    <a:ext uri="{9D8B030D-6E8A-4147-A177-3AD203B41FA5}">
                      <a16:colId xmlns:a16="http://schemas.microsoft.com/office/drawing/2014/main" val="2843888416"/>
                    </a:ext>
                  </a:extLst>
                </a:gridCol>
                <a:gridCol w="5437581">
                  <a:extLst>
                    <a:ext uri="{9D8B030D-6E8A-4147-A177-3AD203B41FA5}">
                      <a16:colId xmlns:a16="http://schemas.microsoft.com/office/drawing/2014/main" val="4159361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3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3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3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3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3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3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ctr"/>
                      <a:r>
                        <a:rPr lang="en-US" sz="13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13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en-US" sz="13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13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ctr"/>
                      <a:r>
                        <a:rPr lang="en-US" sz="13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ctr"/>
                      <a:r>
                        <a:rPr lang="en-US" sz="13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13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ctr"/>
                      <a:r>
                        <a:rPr lang="en-US" sz="1300" dirty="0"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ctr"/>
                      <a:r>
                        <a:rPr lang="en-US" sz="1300" dirty="0"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ctr"/>
                      <a:r>
                        <a:rPr lang="en-US" sz="1300" dirty="0"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algn="ctr"/>
                      <a:r>
                        <a:rPr lang="en-US" sz="1300" dirty="0"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algn="ctr"/>
                      <a:r>
                        <a:rPr lang="en-US" sz="1300" dirty="0"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algn="ctr"/>
                      <a:r>
                        <a:rPr lang="en-US" sz="1300" dirty="0"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algn="ctr"/>
                      <a:r>
                        <a:rPr lang="en-US" sz="1300" dirty="0"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algn="ctr"/>
                      <a:r>
                        <a:rPr lang="en-US" sz="1300" dirty="0"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algn="ctr"/>
                      <a:r>
                        <a:rPr lang="en-US" sz="1300" dirty="0"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algn="ctr"/>
                      <a:r>
                        <a:rPr lang="en-US" sz="1300" dirty="0"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algn="ctr"/>
                      <a:r>
                        <a:rPr lang="en-US" sz="1300" dirty="0">
                          <a:latin typeface="Consolas" panose="020B0609020204030204" pitchFamily="49" charset="0"/>
                        </a:rPr>
                        <a:t>25</a:t>
                      </a:r>
                    </a:p>
                    <a:p>
                      <a:pPr algn="ctr"/>
                      <a:r>
                        <a:rPr lang="en-US" sz="1300" dirty="0">
                          <a:latin typeface="Consolas" panose="020B0609020204030204" pitchFamily="49" charset="0"/>
                        </a:rPr>
                        <a:t>26</a:t>
                      </a:r>
                    </a:p>
                    <a:p>
                      <a:pPr algn="ctr"/>
                      <a:r>
                        <a:rPr lang="en-US" sz="1300" dirty="0">
                          <a:latin typeface="Consolas" panose="020B0609020204030204" pitchFamily="49" charset="0"/>
                        </a:rPr>
                        <a:t>27</a:t>
                      </a:r>
                    </a:p>
                    <a:p>
                      <a:pPr algn="ctr"/>
                      <a:r>
                        <a:rPr lang="en-US" sz="1300" dirty="0">
                          <a:latin typeface="Consolas" panose="020B0609020204030204" pitchFamily="49" charset="0"/>
                        </a:rPr>
                        <a:t>28</a:t>
                      </a:r>
                    </a:p>
                    <a:p>
                      <a:pPr algn="ctr"/>
                      <a:r>
                        <a:rPr lang="en-US" sz="1300" dirty="0">
                          <a:latin typeface="Consolas" panose="020B0609020204030204" pitchFamily="49" charset="0"/>
                        </a:rPr>
                        <a:t>29</a:t>
                      </a:r>
                    </a:p>
                    <a:p>
                      <a:pPr algn="ctr"/>
                      <a:r>
                        <a:rPr lang="en-US" sz="1300" dirty="0">
                          <a:latin typeface="Consolas" panose="020B0609020204030204" pitchFamily="49" charset="0"/>
                        </a:rPr>
                        <a:t>30</a:t>
                      </a:r>
                    </a:p>
                    <a:p>
                      <a:pPr algn="ctr"/>
                      <a:r>
                        <a:rPr lang="en-US" sz="1300" dirty="0">
                          <a:latin typeface="Consolas" panose="020B0609020204030204" pitchFamily="49" charset="0"/>
                        </a:rPr>
                        <a:t>31</a:t>
                      </a:r>
                    </a:p>
                    <a:p>
                      <a:pPr algn="ctr"/>
                      <a:r>
                        <a:rPr lang="en-US" sz="1300" dirty="0">
                          <a:latin typeface="Consolas" panose="020B0609020204030204" pitchFamily="49" charset="0"/>
                        </a:rPr>
                        <a:t>32</a:t>
                      </a:r>
                    </a:p>
                    <a:p>
                      <a:pPr algn="ctr"/>
                      <a:r>
                        <a:rPr lang="en-US" sz="1300" dirty="0">
                          <a:latin typeface="Consolas" panose="020B0609020204030204" pitchFamily="49" charset="0"/>
                        </a:rPr>
                        <a:t>33</a:t>
                      </a:r>
                    </a:p>
                    <a:p>
                      <a:pPr algn="ctr"/>
                      <a:r>
                        <a:rPr lang="en-US" sz="1300" dirty="0">
                          <a:latin typeface="Consolas" panose="020B0609020204030204" pitchFamily="49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 </a:t>
                      </a:r>
                      <a:r>
                        <a:rPr lang="en-US" sz="13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13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3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std::</a:t>
                      </a:r>
                      <a:r>
                        <a:rPr lang="en-US" sz="13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3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3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3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3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NUM_DIM = </a:t>
                      </a:r>
                      <a:r>
                        <a:rPr lang="en-US" sz="13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3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3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getTaxicabDistance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3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points[][NUM_DIM], </a:t>
                      </a:r>
                      <a:r>
                        <a:rPr lang="en-US" sz="13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size) {</a:t>
                      </a:r>
                    </a:p>
                    <a:p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3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sum = </a:t>
                      </a:r>
                      <a:r>
                        <a:rPr lang="en-US" sz="13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3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3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3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sz="13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</a:t>
                      </a:r>
                      <a:r>
                        <a:rPr lang="en-US" sz="13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 size; ++</a:t>
                      </a:r>
                      <a:r>
                        <a:rPr lang="en-US" sz="13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 {</a:t>
                      </a:r>
                    </a:p>
                    <a:p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sum += points[</a:t>
                      </a:r>
                      <a:r>
                        <a:rPr lang="en-US" sz="13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][</a:t>
                      </a:r>
                      <a:r>
                        <a:rPr lang="en-US" sz="13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] + points[</a:t>
                      </a:r>
                      <a:r>
                        <a:rPr lang="en-US" sz="13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][</a:t>
                      </a:r>
                      <a:r>
                        <a:rPr lang="en-US" sz="13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];</a:t>
                      </a:r>
                    </a:p>
                    <a:p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3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sum;</a:t>
                      </a:r>
                    </a:p>
                    <a:p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3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main() {</a:t>
                      </a:r>
                    </a:p>
                    <a:p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3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3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CAPACITY = </a:t>
                      </a:r>
                      <a:r>
                        <a:rPr lang="en-US" sz="13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100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3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size = </a:t>
                      </a:r>
                      <a:r>
                        <a:rPr lang="en-US" sz="13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3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x = </a:t>
                      </a:r>
                      <a:r>
                        <a:rPr lang="en-US" sz="13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</a:t>
                      </a:r>
                      <a:r>
                        <a:rPr lang="en-US" sz="13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3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3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points[CAPACITY][NUM_DIM] = {};</a:t>
                      </a:r>
                    </a:p>
                    <a:p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</a:p>
                    <a:p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3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3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"Enter positive 3D point (-1 to quit)."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3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3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3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 {</a:t>
                      </a:r>
                    </a:p>
                    <a:p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3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3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"&gt; "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3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&gt;&gt; x;</a:t>
                      </a:r>
                    </a:p>
                    <a:p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3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(x &lt; </a:t>
                      </a:r>
                      <a:r>
                        <a:rPr lang="en-US" sz="13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 { </a:t>
                      </a:r>
                      <a:r>
                        <a:rPr lang="en-US" sz="13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break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}</a:t>
                      </a:r>
                    </a:p>
                    <a:p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3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&gt;&gt; y;</a:t>
                      </a:r>
                    </a:p>
                    <a:p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points[size][</a:t>
                      </a:r>
                      <a:r>
                        <a:rPr lang="en-US" sz="13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] = x;</a:t>
                      </a:r>
                    </a:p>
                    <a:p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points[size][</a:t>
                      </a:r>
                      <a:r>
                        <a:rPr lang="en-US" sz="13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] = y;</a:t>
                      </a:r>
                    </a:p>
                    <a:p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++size;</a:t>
                      </a:r>
                    </a:p>
                    <a:p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3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3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"Taxicab Distance: ";</a:t>
                      </a:r>
                      <a:endParaRPr lang="en-US" sz="13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3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 </a:t>
                      </a:r>
                      <a:r>
                        <a:rPr lang="en-US" sz="13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getTaxicabDistance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(points, size) &lt;&lt; </a:t>
                      </a:r>
                      <a:r>
                        <a:rPr lang="en-US" sz="13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b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3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3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8740"/>
                  </a:ext>
                </a:extLst>
              </a:tr>
            </a:tbl>
          </a:graphicData>
        </a:graphic>
      </p:graphicFrame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DD64BD6B-6562-4021-BC3C-0801909CA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02230"/>
            <a:ext cx="4913312" cy="5172890"/>
          </a:xfrm>
        </p:spPr>
        <p:txBody>
          <a:bodyPr>
            <a:normAutofit/>
          </a:bodyPr>
          <a:lstStyle/>
          <a:p>
            <a:r>
              <a:rPr lang="en-US" sz="2800" b="1" dirty="0"/>
              <a:t>About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following program prompts the user to input a sequence of 2D points until quitting.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program then stores the input into an array.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Finally, the program displays the taxicab distance based on the inputted 2D points.</a:t>
            </a:r>
          </a:p>
        </p:txBody>
      </p:sp>
    </p:spTree>
    <p:extLst>
      <p:ext uri="{BB962C8B-B14F-4D97-AF65-F5344CB8AC3E}">
        <p14:creationId xmlns:p14="http://schemas.microsoft.com/office/powerpoint/2010/main" val="4161483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5181600" cy="1325563"/>
          </a:xfrm>
        </p:spPr>
        <p:txBody>
          <a:bodyPr/>
          <a:lstStyle/>
          <a:p>
            <a:r>
              <a:rPr lang="en-US" dirty="0"/>
              <a:t>Declaration and Definition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About: </a:t>
            </a:r>
            <a:r>
              <a:rPr lang="en-US" dirty="0"/>
              <a:t>Arrays can also be declared as two-dimensional.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Syntax: </a:t>
            </a:r>
            <a:r>
              <a:rPr lang="en-US" dirty="0"/>
              <a:t>Requires two sets of square brackets, </a:t>
            </a:r>
            <a:r>
              <a:rPr lang="en-US" dirty="0">
                <a:latin typeface="Consolas" panose="020B0609020204030204" pitchFamily="49" charset="0"/>
              </a:rPr>
              <a:t>[][]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Order:</a:t>
            </a:r>
            <a:r>
              <a:rPr lang="en-US" dirty="0"/>
              <a:t> The first </a:t>
            </a:r>
            <a:r>
              <a:rPr lang="en-US" dirty="0">
                <a:latin typeface="Consolas" panose="020B0609020204030204" pitchFamily="49" charset="0"/>
              </a:rPr>
              <a:t>[]</a:t>
            </a:r>
            <a:r>
              <a:rPr lang="en-US" dirty="0"/>
              <a:t> is the "row", the second </a:t>
            </a:r>
            <a:r>
              <a:rPr lang="en-US" dirty="0">
                <a:latin typeface="Consolas" panose="020B0609020204030204" pitchFamily="49" charset="0"/>
              </a:rPr>
              <a:t>[]</a:t>
            </a:r>
            <a:r>
              <a:rPr lang="en-US" dirty="0"/>
              <a:t> is the "column."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6172200" y="365125"/>
            <a:ext cx="5181600" cy="110899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Example:</a:t>
            </a:r>
            <a:r>
              <a:rPr lang="en-US" dirty="0"/>
              <a:t> A 3 × 2 character array called </a:t>
            </a:r>
            <a:r>
              <a:rPr lang="en-US" dirty="0">
                <a:latin typeface="Consolas" panose="020B0609020204030204" pitchFamily="49" charset="0"/>
              </a:rPr>
              <a:t>grid</a:t>
            </a:r>
            <a:r>
              <a:rPr lang="en-US" dirty="0"/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6172200" y="1405136"/>
            <a:ext cx="52795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t-BR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 COLS = </a:t>
            </a:r>
            <a:r>
              <a:rPr lang="pt-BR" sz="2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pt-BR" sz="2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pt-BR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t-BR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 ROWS = </a:t>
            </a:r>
            <a:r>
              <a:rPr lang="pt-BR" sz="24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 grid[ROWS][COLS];</a:t>
            </a:r>
            <a:endParaRPr lang="pt-B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7A2719-8466-48CC-AAB2-6B7C735A31C8}"/>
              </a:ext>
            </a:extLst>
          </p:cNvPr>
          <p:cNvSpPr/>
          <p:nvPr/>
        </p:nvSpPr>
        <p:spPr>
          <a:xfrm>
            <a:off x="7594727" y="2898350"/>
            <a:ext cx="3657600" cy="1828800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0C8F0F4-EB13-40B2-87C8-6FBF97A6315F}"/>
              </a:ext>
            </a:extLst>
          </p:cNvPr>
          <p:cNvSpPr/>
          <p:nvPr/>
        </p:nvSpPr>
        <p:spPr>
          <a:xfrm>
            <a:off x="8063623" y="3621921"/>
            <a:ext cx="914400" cy="914400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??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F18AE8B-272B-4312-AD76-326800E1570C}"/>
              </a:ext>
            </a:extLst>
          </p:cNvPr>
          <p:cNvSpPr/>
          <p:nvPr/>
        </p:nvSpPr>
        <p:spPr>
          <a:xfrm>
            <a:off x="8978023" y="3621921"/>
            <a:ext cx="914400" cy="914400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??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77F5451-3E74-4E15-A8DF-CAC68B2DF4D2}"/>
              </a:ext>
            </a:extLst>
          </p:cNvPr>
          <p:cNvSpPr/>
          <p:nvPr/>
        </p:nvSpPr>
        <p:spPr>
          <a:xfrm>
            <a:off x="7594727" y="4727150"/>
            <a:ext cx="3657600" cy="1828800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243D9BC-2889-40E3-9595-EA9B0D8C86B9}"/>
              </a:ext>
            </a:extLst>
          </p:cNvPr>
          <p:cNvSpPr/>
          <p:nvPr/>
        </p:nvSpPr>
        <p:spPr>
          <a:xfrm>
            <a:off x="8062813" y="5450721"/>
            <a:ext cx="914400" cy="914400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??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4635DC4-9B9C-4FF5-89A6-7701D62C6673}"/>
              </a:ext>
            </a:extLst>
          </p:cNvPr>
          <p:cNvSpPr/>
          <p:nvPr/>
        </p:nvSpPr>
        <p:spPr>
          <a:xfrm>
            <a:off x="8977213" y="5450721"/>
            <a:ext cx="914400" cy="914400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??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6AEA0F-128D-436A-AD5B-DCCE4C75B194}"/>
              </a:ext>
            </a:extLst>
          </p:cNvPr>
          <p:cNvSpPr/>
          <p:nvPr/>
        </p:nvSpPr>
        <p:spPr>
          <a:xfrm>
            <a:off x="6172200" y="3650012"/>
            <a:ext cx="13740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grid[0]</a:t>
            </a:r>
            <a:endParaRPr lang="en-US" sz="24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6839D79-BC8B-4DC9-9C40-88F17CE71E3B}"/>
              </a:ext>
            </a:extLst>
          </p:cNvPr>
          <p:cNvSpPr/>
          <p:nvPr/>
        </p:nvSpPr>
        <p:spPr>
          <a:xfrm>
            <a:off x="6201179" y="5555012"/>
            <a:ext cx="13740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grid[1]</a:t>
            </a:r>
            <a:endParaRPr lang="en-US" sz="2400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AEBB085-3A85-4C2B-9C5F-E1AFE26F4565}"/>
              </a:ext>
            </a:extLst>
          </p:cNvPr>
          <p:cNvSpPr/>
          <p:nvPr/>
        </p:nvSpPr>
        <p:spPr>
          <a:xfrm>
            <a:off x="8028955" y="2949000"/>
            <a:ext cx="9444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grid</a:t>
            </a:r>
          </a:p>
          <a:p>
            <a:pPr algn="ctr"/>
            <a:r>
              <a:rPr lang="en-US" b="1" dirty="0">
                <a:latin typeface="Consolas" panose="020B0609020204030204" pitchFamily="49" charset="0"/>
              </a:rPr>
              <a:t>[0][0]</a:t>
            </a:r>
            <a:endParaRPr lang="en-US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3A8B02-2874-4DAB-B404-1DB6A06D794D}"/>
              </a:ext>
            </a:extLst>
          </p:cNvPr>
          <p:cNvSpPr/>
          <p:nvPr/>
        </p:nvSpPr>
        <p:spPr>
          <a:xfrm>
            <a:off x="8947124" y="2949000"/>
            <a:ext cx="9444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grid</a:t>
            </a:r>
          </a:p>
          <a:p>
            <a:pPr algn="ctr"/>
            <a:r>
              <a:rPr lang="en-US" b="1" dirty="0">
                <a:latin typeface="Consolas" panose="020B0609020204030204" pitchFamily="49" charset="0"/>
              </a:rPr>
              <a:t>[0][1]</a:t>
            </a:r>
            <a:endParaRPr lang="en-US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6898346-C485-4C37-95CC-1F27CA7875B3}"/>
              </a:ext>
            </a:extLst>
          </p:cNvPr>
          <p:cNvSpPr/>
          <p:nvPr/>
        </p:nvSpPr>
        <p:spPr>
          <a:xfrm>
            <a:off x="8028955" y="4777800"/>
            <a:ext cx="9444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grid</a:t>
            </a:r>
          </a:p>
          <a:p>
            <a:pPr algn="ctr"/>
            <a:r>
              <a:rPr lang="en-US" b="1" dirty="0">
                <a:latin typeface="Consolas" panose="020B0609020204030204" pitchFamily="49" charset="0"/>
              </a:rPr>
              <a:t>[1][0]</a:t>
            </a:r>
            <a:endParaRPr lang="en-US" b="1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5560282-F8D9-48BD-BD20-262FA3938F4D}"/>
              </a:ext>
            </a:extLst>
          </p:cNvPr>
          <p:cNvSpPr/>
          <p:nvPr/>
        </p:nvSpPr>
        <p:spPr>
          <a:xfrm>
            <a:off x="8947124" y="4777800"/>
            <a:ext cx="9444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grid</a:t>
            </a:r>
          </a:p>
          <a:p>
            <a:pPr algn="ctr"/>
            <a:r>
              <a:rPr lang="en-US" b="1" dirty="0">
                <a:latin typeface="Consolas" panose="020B0609020204030204" pitchFamily="49" charset="0"/>
              </a:rPr>
              <a:t>[1][1]</a:t>
            </a:r>
            <a:endParaRPr lang="en-US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1E7E663-E8CA-4817-AE77-F901214BB394}"/>
              </a:ext>
            </a:extLst>
          </p:cNvPr>
          <p:cNvSpPr/>
          <p:nvPr/>
        </p:nvSpPr>
        <p:spPr>
          <a:xfrm>
            <a:off x="9891613" y="3622039"/>
            <a:ext cx="914400" cy="914400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??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AF31FC9-C583-4410-9A24-785CC2E83B35}"/>
              </a:ext>
            </a:extLst>
          </p:cNvPr>
          <p:cNvSpPr/>
          <p:nvPr/>
        </p:nvSpPr>
        <p:spPr>
          <a:xfrm>
            <a:off x="9890803" y="5450839"/>
            <a:ext cx="914400" cy="914400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??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A188255-4CC9-45E6-AAE2-65CC967309C7}"/>
              </a:ext>
            </a:extLst>
          </p:cNvPr>
          <p:cNvSpPr/>
          <p:nvPr/>
        </p:nvSpPr>
        <p:spPr>
          <a:xfrm>
            <a:off x="9860714" y="2949118"/>
            <a:ext cx="9444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grid</a:t>
            </a:r>
          </a:p>
          <a:p>
            <a:pPr algn="ctr"/>
            <a:r>
              <a:rPr lang="en-US" b="1" dirty="0">
                <a:latin typeface="Consolas" panose="020B0609020204030204" pitchFamily="49" charset="0"/>
              </a:rPr>
              <a:t>[0][2]</a:t>
            </a:r>
            <a:endParaRPr lang="en-US" b="1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911EA25-0FF7-4414-8EEB-A17D4D950CB5}"/>
              </a:ext>
            </a:extLst>
          </p:cNvPr>
          <p:cNvSpPr/>
          <p:nvPr/>
        </p:nvSpPr>
        <p:spPr>
          <a:xfrm>
            <a:off x="9860714" y="4777918"/>
            <a:ext cx="9444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grid</a:t>
            </a:r>
          </a:p>
          <a:p>
            <a:pPr algn="ctr"/>
            <a:r>
              <a:rPr lang="en-US" b="1" dirty="0">
                <a:latin typeface="Consolas" panose="020B0609020204030204" pitchFamily="49" charset="0"/>
              </a:rPr>
              <a:t>[1][2]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346658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6">
            <a:extLst>
              <a:ext uri="{FF2B5EF4-FFF2-40B4-BE49-F238E27FC236}">
                <a16:creationId xmlns:a16="http://schemas.microsoft.com/office/drawing/2014/main" id="{60B58ACD-4F04-4E9F-9072-E8C7AFECA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0"/>
            <a:ext cx="4913312" cy="1502229"/>
          </a:xfrm>
        </p:spPr>
        <p:txBody>
          <a:bodyPr>
            <a:normAutofit/>
          </a:bodyPr>
          <a:lstStyle/>
          <a:p>
            <a:r>
              <a:rPr lang="en-US" dirty="0"/>
              <a:t>Example, Inputting Sequence of 2D Points</a:t>
            </a:r>
          </a:p>
        </p:txBody>
      </p:sp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A5967E13-29B5-490C-A482-B99A8925C138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381750" y="15240"/>
          <a:ext cx="5810250" cy="682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2669">
                  <a:extLst>
                    <a:ext uri="{9D8B030D-6E8A-4147-A177-3AD203B41FA5}">
                      <a16:colId xmlns:a16="http://schemas.microsoft.com/office/drawing/2014/main" val="2843888416"/>
                    </a:ext>
                  </a:extLst>
                </a:gridCol>
                <a:gridCol w="5437581">
                  <a:extLst>
                    <a:ext uri="{9D8B030D-6E8A-4147-A177-3AD203B41FA5}">
                      <a16:colId xmlns:a16="http://schemas.microsoft.com/office/drawing/2014/main" val="4159361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3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3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3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3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3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3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ctr"/>
                      <a:r>
                        <a:rPr lang="en-US" sz="13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13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en-US" sz="13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13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ctr"/>
                      <a:r>
                        <a:rPr lang="en-US" sz="13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ctr"/>
                      <a:r>
                        <a:rPr lang="en-US" sz="13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13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ctr"/>
                      <a:r>
                        <a:rPr lang="en-US" sz="1300" dirty="0"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ctr"/>
                      <a:r>
                        <a:rPr lang="en-US" sz="1300" dirty="0"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ctr"/>
                      <a:r>
                        <a:rPr lang="en-US" sz="1300" dirty="0"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algn="ctr"/>
                      <a:r>
                        <a:rPr lang="en-US" sz="1300" dirty="0"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algn="ctr"/>
                      <a:r>
                        <a:rPr lang="en-US" sz="1300" dirty="0"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algn="ctr"/>
                      <a:r>
                        <a:rPr lang="en-US" sz="1300" dirty="0"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algn="ctr"/>
                      <a:r>
                        <a:rPr lang="en-US" sz="1300" dirty="0"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algn="ctr"/>
                      <a:r>
                        <a:rPr lang="en-US" sz="1300" dirty="0"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algn="ctr"/>
                      <a:r>
                        <a:rPr lang="en-US" sz="1300" dirty="0"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algn="ctr"/>
                      <a:r>
                        <a:rPr lang="en-US" sz="1300" dirty="0"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algn="ctr"/>
                      <a:r>
                        <a:rPr lang="en-US" sz="1300" dirty="0">
                          <a:latin typeface="Consolas" panose="020B0609020204030204" pitchFamily="49" charset="0"/>
                        </a:rPr>
                        <a:t>25</a:t>
                      </a:r>
                    </a:p>
                    <a:p>
                      <a:pPr algn="ctr"/>
                      <a:r>
                        <a:rPr lang="en-US" sz="1300" dirty="0">
                          <a:latin typeface="Consolas" panose="020B0609020204030204" pitchFamily="49" charset="0"/>
                        </a:rPr>
                        <a:t>26</a:t>
                      </a:r>
                    </a:p>
                    <a:p>
                      <a:pPr algn="ctr"/>
                      <a:r>
                        <a:rPr lang="en-US" sz="1300" dirty="0">
                          <a:latin typeface="Consolas" panose="020B0609020204030204" pitchFamily="49" charset="0"/>
                        </a:rPr>
                        <a:t>27</a:t>
                      </a:r>
                    </a:p>
                    <a:p>
                      <a:pPr algn="ctr"/>
                      <a:r>
                        <a:rPr lang="en-US" sz="1300" dirty="0">
                          <a:latin typeface="Consolas" panose="020B0609020204030204" pitchFamily="49" charset="0"/>
                        </a:rPr>
                        <a:t>28</a:t>
                      </a:r>
                    </a:p>
                    <a:p>
                      <a:pPr algn="ctr"/>
                      <a:r>
                        <a:rPr lang="en-US" sz="1300" dirty="0">
                          <a:latin typeface="Consolas" panose="020B0609020204030204" pitchFamily="49" charset="0"/>
                        </a:rPr>
                        <a:t>29</a:t>
                      </a:r>
                    </a:p>
                    <a:p>
                      <a:pPr algn="ctr"/>
                      <a:r>
                        <a:rPr lang="en-US" sz="1300" dirty="0">
                          <a:latin typeface="Consolas" panose="020B0609020204030204" pitchFamily="49" charset="0"/>
                        </a:rPr>
                        <a:t>30</a:t>
                      </a:r>
                    </a:p>
                    <a:p>
                      <a:pPr algn="ctr"/>
                      <a:r>
                        <a:rPr lang="en-US" sz="1300" dirty="0">
                          <a:latin typeface="Consolas" panose="020B0609020204030204" pitchFamily="49" charset="0"/>
                        </a:rPr>
                        <a:t>31</a:t>
                      </a:r>
                    </a:p>
                    <a:p>
                      <a:pPr algn="ctr"/>
                      <a:r>
                        <a:rPr lang="en-US" sz="1300" dirty="0">
                          <a:latin typeface="Consolas" panose="020B0609020204030204" pitchFamily="49" charset="0"/>
                        </a:rPr>
                        <a:t>32</a:t>
                      </a:r>
                    </a:p>
                    <a:p>
                      <a:pPr algn="ctr"/>
                      <a:r>
                        <a:rPr lang="en-US" sz="1300" dirty="0">
                          <a:latin typeface="Consolas" panose="020B0609020204030204" pitchFamily="49" charset="0"/>
                        </a:rPr>
                        <a:t>33</a:t>
                      </a:r>
                    </a:p>
                    <a:p>
                      <a:pPr algn="ctr"/>
                      <a:r>
                        <a:rPr lang="en-US" sz="1300" dirty="0">
                          <a:latin typeface="Consolas" panose="020B0609020204030204" pitchFamily="49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 </a:t>
                      </a:r>
                      <a:r>
                        <a:rPr lang="en-US" sz="13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13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3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std::</a:t>
                      </a:r>
                      <a:r>
                        <a:rPr lang="en-US" sz="13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3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3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3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3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NUM_DIM = </a:t>
                      </a:r>
                      <a:r>
                        <a:rPr lang="en-US" sz="13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3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3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getTaxicabDistance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3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points[][NUM_DIM], </a:t>
                      </a:r>
                      <a:r>
                        <a:rPr lang="en-US" sz="13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size) {</a:t>
                      </a:r>
                    </a:p>
                    <a:p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3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sum = </a:t>
                      </a:r>
                      <a:r>
                        <a:rPr lang="en-US" sz="13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3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3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3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sz="13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</a:t>
                      </a:r>
                      <a:r>
                        <a:rPr lang="en-US" sz="13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 size; ++</a:t>
                      </a:r>
                      <a:r>
                        <a:rPr lang="en-US" sz="13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 {</a:t>
                      </a:r>
                    </a:p>
                    <a:p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sum += points[</a:t>
                      </a:r>
                      <a:r>
                        <a:rPr lang="en-US" sz="13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][</a:t>
                      </a:r>
                      <a:r>
                        <a:rPr lang="en-US" sz="13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] + points[</a:t>
                      </a:r>
                      <a:r>
                        <a:rPr lang="en-US" sz="13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][</a:t>
                      </a:r>
                      <a:r>
                        <a:rPr lang="en-US" sz="13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];</a:t>
                      </a:r>
                    </a:p>
                    <a:p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3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sum;</a:t>
                      </a:r>
                    </a:p>
                    <a:p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3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main() {</a:t>
                      </a:r>
                    </a:p>
                    <a:p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3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3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CAPACITY = </a:t>
                      </a:r>
                      <a:r>
                        <a:rPr lang="en-US" sz="13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100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3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size = </a:t>
                      </a:r>
                      <a:r>
                        <a:rPr lang="en-US" sz="13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3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x = </a:t>
                      </a:r>
                      <a:r>
                        <a:rPr lang="en-US" sz="13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</a:t>
                      </a:r>
                      <a:r>
                        <a:rPr lang="en-US" sz="13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3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3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points[CAPACITY][NUM_DIM] = {};</a:t>
                      </a:r>
                    </a:p>
                    <a:p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</a:p>
                    <a:p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3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3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"Enter positive 3D point (-1 to quit)."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3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3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3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 {</a:t>
                      </a:r>
                    </a:p>
                    <a:p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3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3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"&gt; "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3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&gt;&gt; x;</a:t>
                      </a:r>
                    </a:p>
                    <a:p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3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(x &lt; </a:t>
                      </a:r>
                      <a:r>
                        <a:rPr lang="en-US" sz="13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 { </a:t>
                      </a:r>
                      <a:r>
                        <a:rPr lang="en-US" sz="13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break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}</a:t>
                      </a:r>
                    </a:p>
                    <a:p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3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&gt;&gt; y;</a:t>
                      </a:r>
                    </a:p>
                    <a:p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points[size][</a:t>
                      </a:r>
                      <a:r>
                        <a:rPr lang="en-US" sz="13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] = x;</a:t>
                      </a:r>
                    </a:p>
                    <a:p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points[size][</a:t>
                      </a:r>
                      <a:r>
                        <a:rPr lang="en-US" sz="13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] = y;</a:t>
                      </a:r>
                    </a:p>
                    <a:p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++size;</a:t>
                      </a:r>
                    </a:p>
                    <a:p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3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3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"Taxicab Distance: ";</a:t>
                      </a:r>
                      <a:endParaRPr lang="en-US" sz="13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3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 </a:t>
                      </a:r>
                      <a:r>
                        <a:rPr lang="en-US" sz="13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getTaxicabDistance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(points, size) &lt;&lt; </a:t>
                      </a:r>
                      <a:r>
                        <a:rPr lang="en-US" sz="13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b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3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3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8740"/>
                  </a:ext>
                </a:extLst>
              </a:tr>
            </a:tbl>
          </a:graphicData>
        </a:graphic>
      </p:graphicFrame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DD64BD6B-6562-4021-BC3C-0801909CA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02230"/>
            <a:ext cx="4913312" cy="5172890"/>
          </a:xfrm>
        </p:spPr>
        <p:txBody>
          <a:bodyPr>
            <a:normAutofit lnSpcReduction="10000"/>
          </a:bodyPr>
          <a:lstStyle/>
          <a:p>
            <a:r>
              <a:rPr lang="en-US" sz="2800" b="1" dirty="0"/>
              <a:t>Lines 6 to 12. </a:t>
            </a:r>
            <a:r>
              <a:rPr lang="en-US" sz="2800" dirty="0"/>
              <a:t>A function that calculates the taxicab distance from a 2D array.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Note that the function's first parameter does not specify the first dimension.</a:t>
            </a:r>
          </a:p>
          <a:p>
            <a:r>
              <a:rPr lang="en-US" sz="2800" b="1" dirty="0"/>
              <a:t>Lines 15 to 18.</a:t>
            </a:r>
            <a:r>
              <a:rPr lang="en-US" sz="2800" dirty="0"/>
              <a:t> Initializes the variables.</a:t>
            </a:r>
          </a:p>
          <a:p>
            <a:r>
              <a:rPr lang="en-US" sz="2800" b="1" dirty="0"/>
              <a:t>Lines 20 to 30.</a:t>
            </a:r>
            <a:r>
              <a:rPr lang="en-US" sz="2800" dirty="0"/>
              <a:t> Prompts user to input 2D points until quit.</a:t>
            </a:r>
          </a:p>
          <a:p>
            <a:r>
              <a:rPr lang="en-US" sz="2800" b="1" dirty="0"/>
              <a:t>Lines 31 to 32.</a:t>
            </a:r>
            <a:r>
              <a:rPr lang="en-US" sz="2800" dirty="0"/>
              <a:t> Outputs the taxicab distance to the console.</a:t>
            </a:r>
          </a:p>
        </p:txBody>
      </p:sp>
    </p:spTree>
    <p:extLst>
      <p:ext uri="{BB962C8B-B14F-4D97-AF65-F5344CB8AC3E}">
        <p14:creationId xmlns:p14="http://schemas.microsoft.com/office/powerpoint/2010/main" val="8227726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6">
            <a:extLst>
              <a:ext uri="{FF2B5EF4-FFF2-40B4-BE49-F238E27FC236}">
                <a16:creationId xmlns:a16="http://schemas.microsoft.com/office/drawing/2014/main" id="{60B58ACD-4F04-4E9F-9072-E8C7AFECA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0"/>
            <a:ext cx="3932237" cy="1502229"/>
          </a:xfrm>
        </p:spPr>
        <p:txBody>
          <a:bodyPr>
            <a:normAutofit/>
          </a:bodyPr>
          <a:lstStyle/>
          <a:p>
            <a:r>
              <a:rPr lang="en-US" dirty="0"/>
              <a:t>Example, Inputting Sequence of 2D Points</a:t>
            </a:r>
          </a:p>
        </p:txBody>
      </p:sp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A5967E13-29B5-490C-A482-B99A8925C138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381750" y="15240"/>
          <a:ext cx="5810250" cy="682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2669">
                  <a:extLst>
                    <a:ext uri="{9D8B030D-6E8A-4147-A177-3AD203B41FA5}">
                      <a16:colId xmlns:a16="http://schemas.microsoft.com/office/drawing/2014/main" val="2843888416"/>
                    </a:ext>
                  </a:extLst>
                </a:gridCol>
                <a:gridCol w="5437581">
                  <a:extLst>
                    <a:ext uri="{9D8B030D-6E8A-4147-A177-3AD203B41FA5}">
                      <a16:colId xmlns:a16="http://schemas.microsoft.com/office/drawing/2014/main" val="4159361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3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3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3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3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3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3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ctr"/>
                      <a:r>
                        <a:rPr lang="en-US" sz="13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13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en-US" sz="13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13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ctr"/>
                      <a:r>
                        <a:rPr lang="en-US" sz="13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ctr"/>
                      <a:r>
                        <a:rPr lang="en-US" sz="13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13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ctr"/>
                      <a:r>
                        <a:rPr lang="en-US" sz="1300" dirty="0"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ctr"/>
                      <a:r>
                        <a:rPr lang="en-US" sz="1300" dirty="0"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ctr"/>
                      <a:r>
                        <a:rPr lang="en-US" sz="1300" dirty="0"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algn="ctr"/>
                      <a:r>
                        <a:rPr lang="en-US" sz="1300" dirty="0"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algn="ctr"/>
                      <a:r>
                        <a:rPr lang="en-US" sz="1300" dirty="0"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algn="ctr"/>
                      <a:r>
                        <a:rPr lang="en-US" sz="1300" dirty="0"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algn="ctr"/>
                      <a:r>
                        <a:rPr lang="en-US" sz="1300" dirty="0"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algn="ctr"/>
                      <a:r>
                        <a:rPr lang="en-US" sz="1300" dirty="0"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algn="ctr"/>
                      <a:r>
                        <a:rPr lang="en-US" sz="1300" dirty="0"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algn="ctr"/>
                      <a:r>
                        <a:rPr lang="en-US" sz="1300" dirty="0"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algn="ctr"/>
                      <a:r>
                        <a:rPr lang="en-US" sz="1300" dirty="0">
                          <a:latin typeface="Consolas" panose="020B0609020204030204" pitchFamily="49" charset="0"/>
                        </a:rPr>
                        <a:t>25</a:t>
                      </a:r>
                    </a:p>
                    <a:p>
                      <a:pPr algn="ctr"/>
                      <a:r>
                        <a:rPr lang="en-US" sz="1300" dirty="0">
                          <a:latin typeface="Consolas" panose="020B0609020204030204" pitchFamily="49" charset="0"/>
                        </a:rPr>
                        <a:t>26</a:t>
                      </a:r>
                    </a:p>
                    <a:p>
                      <a:pPr algn="ctr"/>
                      <a:r>
                        <a:rPr lang="en-US" sz="1300" dirty="0">
                          <a:latin typeface="Consolas" panose="020B0609020204030204" pitchFamily="49" charset="0"/>
                        </a:rPr>
                        <a:t>27</a:t>
                      </a:r>
                    </a:p>
                    <a:p>
                      <a:pPr algn="ctr"/>
                      <a:r>
                        <a:rPr lang="en-US" sz="1300" dirty="0">
                          <a:latin typeface="Consolas" panose="020B0609020204030204" pitchFamily="49" charset="0"/>
                        </a:rPr>
                        <a:t>28</a:t>
                      </a:r>
                    </a:p>
                    <a:p>
                      <a:pPr algn="ctr"/>
                      <a:r>
                        <a:rPr lang="en-US" sz="1300" dirty="0">
                          <a:latin typeface="Consolas" panose="020B0609020204030204" pitchFamily="49" charset="0"/>
                        </a:rPr>
                        <a:t>29</a:t>
                      </a:r>
                    </a:p>
                    <a:p>
                      <a:pPr algn="ctr"/>
                      <a:r>
                        <a:rPr lang="en-US" sz="1300" dirty="0">
                          <a:latin typeface="Consolas" panose="020B0609020204030204" pitchFamily="49" charset="0"/>
                        </a:rPr>
                        <a:t>30</a:t>
                      </a:r>
                    </a:p>
                    <a:p>
                      <a:pPr algn="ctr"/>
                      <a:r>
                        <a:rPr lang="en-US" sz="1300" dirty="0">
                          <a:latin typeface="Consolas" panose="020B0609020204030204" pitchFamily="49" charset="0"/>
                        </a:rPr>
                        <a:t>31</a:t>
                      </a:r>
                    </a:p>
                    <a:p>
                      <a:pPr algn="ctr"/>
                      <a:r>
                        <a:rPr lang="en-US" sz="1300" dirty="0">
                          <a:latin typeface="Consolas" panose="020B0609020204030204" pitchFamily="49" charset="0"/>
                        </a:rPr>
                        <a:t>32</a:t>
                      </a:r>
                    </a:p>
                    <a:p>
                      <a:pPr algn="ctr"/>
                      <a:r>
                        <a:rPr lang="en-US" sz="1300" dirty="0">
                          <a:latin typeface="Consolas" panose="020B0609020204030204" pitchFamily="49" charset="0"/>
                        </a:rPr>
                        <a:t>33</a:t>
                      </a:r>
                    </a:p>
                    <a:p>
                      <a:pPr algn="ctr"/>
                      <a:r>
                        <a:rPr lang="en-US" sz="1300" dirty="0">
                          <a:latin typeface="Consolas" panose="020B0609020204030204" pitchFamily="49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 </a:t>
                      </a:r>
                      <a:r>
                        <a:rPr lang="en-US" sz="13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13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3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std::</a:t>
                      </a:r>
                      <a:r>
                        <a:rPr lang="en-US" sz="13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3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3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3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3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NUM_DIM = </a:t>
                      </a:r>
                      <a:r>
                        <a:rPr lang="en-US" sz="13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3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3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getTaxicabDistance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3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points[][NUM_DIM], </a:t>
                      </a:r>
                      <a:r>
                        <a:rPr lang="en-US" sz="13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size) {</a:t>
                      </a:r>
                    </a:p>
                    <a:p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3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sum = </a:t>
                      </a:r>
                      <a:r>
                        <a:rPr lang="en-US" sz="13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3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3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3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sz="13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</a:t>
                      </a:r>
                      <a:r>
                        <a:rPr lang="en-US" sz="13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 size; ++</a:t>
                      </a:r>
                      <a:r>
                        <a:rPr lang="en-US" sz="13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 {</a:t>
                      </a:r>
                    </a:p>
                    <a:p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sum += points[</a:t>
                      </a:r>
                      <a:r>
                        <a:rPr lang="en-US" sz="13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][</a:t>
                      </a:r>
                      <a:r>
                        <a:rPr lang="en-US" sz="13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] + points[</a:t>
                      </a:r>
                      <a:r>
                        <a:rPr lang="en-US" sz="13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][</a:t>
                      </a:r>
                      <a:r>
                        <a:rPr lang="en-US" sz="13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];</a:t>
                      </a:r>
                    </a:p>
                    <a:p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3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sum;</a:t>
                      </a:r>
                    </a:p>
                    <a:p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3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main() {</a:t>
                      </a:r>
                    </a:p>
                    <a:p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3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3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CAPACITY = </a:t>
                      </a:r>
                      <a:r>
                        <a:rPr lang="en-US" sz="13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100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3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size = </a:t>
                      </a:r>
                      <a:r>
                        <a:rPr lang="en-US" sz="13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3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x = </a:t>
                      </a:r>
                      <a:r>
                        <a:rPr lang="en-US" sz="13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</a:t>
                      </a:r>
                      <a:r>
                        <a:rPr lang="en-US" sz="13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3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3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points[CAPACITY][NUM_DIM] = {};</a:t>
                      </a:r>
                    </a:p>
                    <a:p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</a:p>
                    <a:p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3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3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"Enter positive 3D point (-1 to quit)."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3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3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3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 {</a:t>
                      </a:r>
                    </a:p>
                    <a:p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3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3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"&gt; "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3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&gt;&gt; x;</a:t>
                      </a:r>
                    </a:p>
                    <a:p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3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(x &lt; </a:t>
                      </a:r>
                      <a:r>
                        <a:rPr lang="en-US" sz="13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 { </a:t>
                      </a:r>
                      <a:r>
                        <a:rPr lang="en-US" sz="13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break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 }</a:t>
                      </a:r>
                    </a:p>
                    <a:p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3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&gt;&gt; y;</a:t>
                      </a:r>
                    </a:p>
                    <a:p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points[size][</a:t>
                      </a:r>
                      <a:r>
                        <a:rPr lang="en-US" sz="13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] = x;</a:t>
                      </a:r>
                    </a:p>
                    <a:p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points[size][</a:t>
                      </a:r>
                      <a:r>
                        <a:rPr lang="en-US" sz="13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] = y;</a:t>
                      </a:r>
                    </a:p>
                    <a:p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++size;</a:t>
                      </a:r>
                    </a:p>
                    <a:p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}</a:t>
                      </a:r>
                    </a:p>
                    <a:p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3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3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"Taxicab Distance: ";</a:t>
                      </a:r>
                      <a:endParaRPr lang="en-US" sz="13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3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 </a:t>
                      </a:r>
                      <a:r>
                        <a:rPr lang="en-US" sz="13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getTaxicabDistance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(points, size) &lt;&lt; </a:t>
                      </a:r>
                      <a:r>
                        <a:rPr lang="en-US" sz="13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b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13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3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8740"/>
                  </a:ext>
                </a:extLst>
              </a:tr>
            </a:tbl>
          </a:graphicData>
        </a:graphic>
      </p:graphicFrame>
      <p:graphicFrame>
        <p:nvGraphicFramePr>
          <p:cNvPr id="7" name="Content Placeholder 1">
            <a:extLst>
              <a:ext uri="{FF2B5EF4-FFF2-40B4-BE49-F238E27FC236}">
                <a16:creationId xmlns:a16="http://schemas.microsoft.com/office/drawing/2014/main" id="{0C6D33F2-AEB7-4B0E-89FA-E8F328C694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1049867"/>
              </p:ext>
            </p:extLst>
          </p:nvPr>
        </p:nvGraphicFramePr>
        <p:xfrm>
          <a:off x="438150" y="2057400"/>
          <a:ext cx="5143500" cy="35350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0">
                  <a:extLst>
                    <a:ext uri="{9D8B030D-6E8A-4147-A177-3AD203B41FA5}">
                      <a16:colId xmlns:a16="http://schemas.microsoft.com/office/drawing/2014/main" val="2633463279"/>
                    </a:ext>
                  </a:extLst>
                </a:gridCol>
              </a:tblGrid>
              <a:tr h="320639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>
                          <a:effectLst/>
                          <a:latin typeface="Consolas" panose="020B0609020204030204" pitchFamily="49" charset="0"/>
                        </a:rPr>
                        <a:t>Console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03939"/>
                  </a:ext>
                </a:extLst>
              </a:tr>
              <a:tr h="3169321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user@computer:/mnt/c/code$</a:t>
                      </a:r>
                      <a:r>
                        <a:rPr lang="da-DK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./a.out</a:t>
                      </a:r>
                      <a:endParaRPr lang="da-DK" sz="1800" b="0" dirty="0">
                        <a:effectLst/>
                      </a:endParaRPr>
                    </a:p>
                    <a:p>
                      <a:r>
                        <a:rPr lang="nl-NL" sz="18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Enter positive 3D point (-1 to quit).</a:t>
                      </a:r>
                    </a:p>
                    <a:p>
                      <a:r>
                        <a:rPr lang="nl-NL" sz="18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&gt; </a:t>
                      </a:r>
                      <a:r>
                        <a:rPr lang="nl-NL" sz="1800" b="1" i="1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3 5</a:t>
                      </a:r>
                    </a:p>
                    <a:p>
                      <a:r>
                        <a:rPr lang="nl-NL" sz="18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&gt; </a:t>
                      </a:r>
                      <a:r>
                        <a:rPr lang="nl-NL" sz="1800" b="1" i="1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12 2</a:t>
                      </a:r>
                    </a:p>
                    <a:p>
                      <a:r>
                        <a:rPr lang="nl-NL" sz="18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&gt; </a:t>
                      </a:r>
                      <a:r>
                        <a:rPr lang="nl-NL" sz="1800" b="1" i="1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1 1</a:t>
                      </a:r>
                    </a:p>
                    <a:p>
                      <a:r>
                        <a:rPr lang="nl-NL" sz="18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&gt; </a:t>
                      </a:r>
                      <a:r>
                        <a:rPr lang="nl-NL" sz="1800" b="1" i="1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  <a:p>
                      <a:r>
                        <a:rPr lang="nl-NL" sz="18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Taxicab Distance: 24 </a:t>
                      </a:r>
                      <a:r>
                        <a:rPr lang="da-DK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user@computer:/mnt/c/code$</a:t>
                      </a:r>
                      <a:r>
                        <a:rPr lang="da-DK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endParaRPr lang="da-DK" sz="1800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879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3753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2E4B6E3-DB4C-4274-A6FE-99B43EF7F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 and Definition, Example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5FA9618-AAFC-4A96-9046-D42132B27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About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The following program declares and defines different 2D arrays of the same dimensions.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189A8C99-6DFB-436A-8263-73FEA6B55B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7404643"/>
              </p:ext>
            </p:extLst>
          </p:nvPr>
        </p:nvGraphicFramePr>
        <p:xfrm>
          <a:off x="5986377" y="1097280"/>
          <a:ext cx="5969924" cy="466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766">
                  <a:extLst>
                    <a:ext uri="{9D8B030D-6E8A-4147-A177-3AD203B41FA5}">
                      <a16:colId xmlns:a16="http://schemas.microsoft.com/office/drawing/2014/main" val="2843888416"/>
                    </a:ext>
                  </a:extLst>
                </a:gridCol>
                <a:gridCol w="5461158">
                  <a:extLst>
                    <a:ext uri="{9D8B030D-6E8A-4147-A177-3AD203B41FA5}">
                      <a16:colId xmlns:a16="http://schemas.microsoft.com/office/drawing/2014/main" val="4159361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main() {</a:t>
                      </a: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NUM_COLS = </a:t>
                      </a:r>
                      <a:r>
                        <a:rPr lang="en-US" sz="20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NUM_ROWS = </a:t>
                      </a:r>
                      <a:r>
                        <a:rPr lang="en-US" sz="20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char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grid1[NUM_ROWS][NUM_COLS];</a:t>
                      </a: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char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grid2[NUM_ROWS][</a:t>
                      </a:r>
                      <a:r>
                        <a:rPr lang="en-US" sz="20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];</a:t>
                      </a: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char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grid3[</a:t>
                      </a:r>
                      <a:r>
                        <a:rPr lang="en-US" sz="20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][NUM_COLS];</a:t>
                      </a: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char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grid4[</a:t>
                      </a:r>
                      <a:r>
                        <a:rPr lang="en-US" sz="20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][</a:t>
                      </a:r>
                      <a:r>
                        <a:rPr lang="en-US" sz="20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];</a:t>
                      </a: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20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8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728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2E4B6E3-DB4C-4274-A6FE-99B43EF7F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 and Definition, Example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5FA9618-AAFC-4A96-9046-D42132B27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800600"/>
          </a:xfrm>
        </p:spPr>
        <p:txBody>
          <a:bodyPr>
            <a:normAutofit lnSpcReduction="10000"/>
          </a:bodyPr>
          <a:lstStyle/>
          <a:p>
            <a:r>
              <a:rPr lang="en-US" sz="2800" b="1" dirty="0"/>
              <a:t>Lines 3 to 4. </a:t>
            </a:r>
            <a:r>
              <a:rPr lang="en-US" sz="2800" dirty="0"/>
              <a:t>Constants to represent capacity of columns and rows.</a:t>
            </a:r>
          </a:p>
          <a:p>
            <a:r>
              <a:rPr lang="en-US" sz="2800" b="1" dirty="0"/>
              <a:t>Line 6. </a:t>
            </a:r>
            <a:r>
              <a:rPr lang="en-US" sz="2800" dirty="0"/>
              <a:t>Setting up 2D array with constants only.</a:t>
            </a:r>
          </a:p>
          <a:p>
            <a:r>
              <a:rPr lang="en-US" sz="2800" b="1" dirty="0"/>
              <a:t>Line 8. </a:t>
            </a:r>
            <a:r>
              <a:rPr lang="en-US" sz="2800" dirty="0"/>
              <a:t>Setting up 2D array with constant first.</a:t>
            </a:r>
          </a:p>
          <a:p>
            <a:r>
              <a:rPr lang="en-US" sz="2800" b="1" dirty="0"/>
              <a:t>Line 10. </a:t>
            </a:r>
            <a:r>
              <a:rPr lang="en-US" sz="2800" dirty="0"/>
              <a:t>Setting up 2D array with literal first.</a:t>
            </a:r>
          </a:p>
          <a:p>
            <a:r>
              <a:rPr lang="en-US" sz="2800" b="1" dirty="0"/>
              <a:t>Line 12. </a:t>
            </a:r>
            <a:r>
              <a:rPr lang="en-US" sz="2800" dirty="0"/>
              <a:t>Setting up 2D array with literals only.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189A8C99-6DFB-436A-8263-73FEA6B55B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8581825"/>
              </p:ext>
            </p:extLst>
          </p:nvPr>
        </p:nvGraphicFramePr>
        <p:xfrm>
          <a:off x="5986377" y="1097280"/>
          <a:ext cx="5969924" cy="466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766">
                  <a:extLst>
                    <a:ext uri="{9D8B030D-6E8A-4147-A177-3AD203B41FA5}">
                      <a16:colId xmlns:a16="http://schemas.microsoft.com/office/drawing/2014/main" val="2843888416"/>
                    </a:ext>
                  </a:extLst>
                </a:gridCol>
                <a:gridCol w="5461158">
                  <a:extLst>
                    <a:ext uri="{9D8B030D-6E8A-4147-A177-3AD203B41FA5}">
                      <a16:colId xmlns:a16="http://schemas.microsoft.com/office/drawing/2014/main" val="4159361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main() {</a:t>
                      </a: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NUM_COLS = </a:t>
                      </a:r>
                      <a:r>
                        <a:rPr lang="en-US" sz="20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NUM_ROWS = </a:t>
                      </a:r>
                      <a:r>
                        <a:rPr lang="en-US" sz="20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char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grid1[NUM_ROWS][NUM_COLS];</a:t>
                      </a: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char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grid2[NUM_ROWS][</a:t>
                      </a:r>
                      <a:r>
                        <a:rPr lang="en-US" sz="20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];</a:t>
                      </a: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char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grid3[</a:t>
                      </a:r>
                      <a:r>
                        <a:rPr lang="en-US" sz="20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][NUM_COLS];</a:t>
                      </a: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char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grid4[</a:t>
                      </a:r>
                      <a:r>
                        <a:rPr lang="en-US" sz="20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][</a:t>
                      </a:r>
                      <a:r>
                        <a:rPr lang="en-US" sz="20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];</a:t>
                      </a: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20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8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1529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Row-Major and Column-Major Order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08CF498-EC57-4841-8E7D-E21E61A536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en-US" dirty="0"/>
              <a:t>Row-Major Order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Defined:</a:t>
            </a:r>
            <a:r>
              <a:rPr lang="en-US" dirty="0"/>
              <a:t> 1</a:t>
            </a:r>
            <a:r>
              <a:rPr lang="en-US" baseline="30000" dirty="0"/>
              <a:t>st</a:t>
            </a:r>
            <a:r>
              <a:rPr lang="en-US" dirty="0"/>
              <a:t> dimension are rows, 2</a:t>
            </a:r>
            <a:r>
              <a:rPr lang="en-US" baseline="30000" dirty="0"/>
              <a:t>nd</a:t>
            </a:r>
            <a:r>
              <a:rPr lang="en-US" dirty="0"/>
              <a:t> dimension are columns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727DDBD-D87B-42DA-B77A-6D4207CDBB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ctr"/>
            <a:r>
              <a:rPr lang="en-US" dirty="0"/>
              <a:t>Column-Major Order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3792438-9389-4242-8108-DD3128FA4C5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Defined:</a:t>
            </a:r>
            <a:r>
              <a:rPr lang="en-US" dirty="0"/>
              <a:t> 1</a:t>
            </a:r>
            <a:r>
              <a:rPr lang="en-US" baseline="30000" dirty="0"/>
              <a:t>st</a:t>
            </a:r>
            <a:r>
              <a:rPr lang="en-US" dirty="0"/>
              <a:t> dimension are columns, 2</a:t>
            </a:r>
            <a:r>
              <a:rPr lang="en-US" baseline="30000" dirty="0"/>
              <a:t>nd</a:t>
            </a:r>
            <a:r>
              <a:rPr lang="en-US" dirty="0"/>
              <a:t> dimension are rows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C9EF966-9B43-4596-9F82-4FC9EEB9DA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077218"/>
              </p:ext>
            </p:extLst>
          </p:nvPr>
        </p:nvGraphicFramePr>
        <p:xfrm>
          <a:off x="836612" y="3610947"/>
          <a:ext cx="5157787" cy="28819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57787">
                  <a:extLst>
                    <a:ext uri="{9D8B030D-6E8A-4147-A177-3AD203B41FA5}">
                      <a16:colId xmlns:a16="http://schemas.microsoft.com/office/drawing/2014/main" val="2648734012"/>
                    </a:ext>
                  </a:extLst>
                </a:gridCol>
              </a:tblGrid>
              <a:tr h="720482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3912889"/>
                  </a:ext>
                </a:extLst>
              </a:tr>
              <a:tr h="72048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827733"/>
                  </a:ext>
                </a:extLst>
              </a:tr>
              <a:tr h="720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6216887"/>
                  </a:ext>
                </a:extLst>
              </a:tr>
              <a:tr h="7204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145609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6BA67E8-508B-453E-975D-E944F7A0D5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524841"/>
              </p:ext>
            </p:extLst>
          </p:nvPr>
        </p:nvGraphicFramePr>
        <p:xfrm>
          <a:off x="1005633" y="3791109"/>
          <a:ext cx="48166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4167">
                  <a:extLst>
                    <a:ext uri="{9D8B030D-6E8A-4147-A177-3AD203B41FA5}">
                      <a16:colId xmlns:a16="http://schemas.microsoft.com/office/drawing/2014/main" val="1486885788"/>
                    </a:ext>
                  </a:extLst>
                </a:gridCol>
                <a:gridCol w="1204167">
                  <a:extLst>
                    <a:ext uri="{9D8B030D-6E8A-4147-A177-3AD203B41FA5}">
                      <a16:colId xmlns:a16="http://schemas.microsoft.com/office/drawing/2014/main" val="4099778410"/>
                    </a:ext>
                  </a:extLst>
                </a:gridCol>
                <a:gridCol w="1204167">
                  <a:extLst>
                    <a:ext uri="{9D8B030D-6E8A-4147-A177-3AD203B41FA5}">
                      <a16:colId xmlns:a16="http://schemas.microsoft.com/office/drawing/2014/main" val="3508357124"/>
                    </a:ext>
                  </a:extLst>
                </a:gridCol>
                <a:gridCol w="1204167">
                  <a:extLst>
                    <a:ext uri="{9D8B030D-6E8A-4147-A177-3AD203B41FA5}">
                      <a16:colId xmlns:a16="http://schemas.microsoft.com/office/drawing/2014/main" val="2807962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y</a:t>
                      </a:r>
                      <a:r>
                        <a:rPr lang="en-US" b="1" baseline="-25000" dirty="0">
                          <a:latin typeface="Consolas" panose="020B0609020204030204" pitchFamily="49" charset="0"/>
                        </a:rPr>
                        <a:t>0, </a:t>
                      </a:r>
                      <a:r>
                        <a:rPr lang="en-US" b="1" baseline="0" dirty="0">
                          <a:latin typeface="Consolas" panose="020B0609020204030204" pitchFamily="49" charset="0"/>
                        </a:rPr>
                        <a:t>x</a:t>
                      </a:r>
                      <a:r>
                        <a:rPr lang="en-US" b="1" baseline="-25000" dirty="0">
                          <a:latin typeface="Consolas" panose="020B0609020204030204" pitchFamily="49" charset="0"/>
                        </a:rPr>
                        <a:t>0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Consolas" panose="020B0609020204030204" pitchFamily="49" charset="0"/>
                        </a:rPr>
                        <a:t>y</a:t>
                      </a:r>
                      <a:r>
                        <a:rPr lang="en-US" b="1" baseline="-25000" dirty="0">
                          <a:latin typeface="Consolas" panose="020B0609020204030204" pitchFamily="49" charset="0"/>
                        </a:rPr>
                        <a:t>0, </a:t>
                      </a:r>
                      <a:r>
                        <a:rPr lang="en-US" b="1" baseline="0" dirty="0">
                          <a:latin typeface="Consolas" panose="020B0609020204030204" pitchFamily="49" charset="0"/>
                        </a:rPr>
                        <a:t>x</a:t>
                      </a:r>
                      <a:r>
                        <a:rPr lang="en-US" b="1" baseline="-25000" dirty="0">
                          <a:latin typeface="Consolas" panose="020B0609020204030204" pitchFamily="49" charset="0"/>
                        </a:rPr>
                        <a:t>1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y</a:t>
                      </a:r>
                      <a:r>
                        <a:rPr lang="en-US" b="1" baseline="-25000" dirty="0">
                          <a:latin typeface="Consolas" panose="020B0609020204030204" pitchFamily="49" charset="0"/>
                        </a:rPr>
                        <a:t>0, </a:t>
                      </a:r>
                      <a:r>
                        <a:rPr lang="en-US" b="1" baseline="0" dirty="0">
                          <a:latin typeface="Consolas" panose="020B0609020204030204" pitchFamily="49" charset="0"/>
                        </a:rPr>
                        <a:t>x</a:t>
                      </a:r>
                      <a:r>
                        <a:rPr lang="en-US" b="1" baseline="-25000" dirty="0">
                          <a:latin typeface="Consolas" panose="020B0609020204030204" pitchFamily="49" charset="0"/>
                        </a:rPr>
                        <a:t>m-1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8358591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AED4EDF2-2D13-4FC1-A478-F5268A3F8D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62241"/>
              </p:ext>
            </p:extLst>
          </p:nvPr>
        </p:nvGraphicFramePr>
        <p:xfrm>
          <a:off x="1005633" y="4503346"/>
          <a:ext cx="48166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4167">
                  <a:extLst>
                    <a:ext uri="{9D8B030D-6E8A-4147-A177-3AD203B41FA5}">
                      <a16:colId xmlns:a16="http://schemas.microsoft.com/office/drawing/2014/main" val="1486885788"/>
                    </a:ext>
                  </a:extLst>
                </a:gridCol>
                <a:gridCol w="1204167">
                  <a:extLst>
                    <a:ext uri="{9D8B030D-6E8A-4147-A177-3AD203B41FA5}">
                      <a16:colId xmlns:a16="http://schemas.microsoft.com/office/drawing/2014/main" val="4099778410"/>
                    </a:ext>
                  </a:extLst>
                </a:gridCol>
                <a:gridCol w="1204167">
                  <a:extLst>
                    <a:ext uri="{9D8B030D-6E8A-4147-A177-3AD203B41FA5}">
                      <a16:colId xmlns:a16="http://schemas.microsoft.com/office/drawing/2014/main" val="3508357124"/>
                    </a:ext>
                  </a:extLst>
                </a:gridCol>
                <a:gridCol w="1204167">
                  <a:extLst>
                    <a:ext uri="{9D8B030D-6E8A-4147-A177-3AD203B41FA5}">
                      <a16:colId xmlns:a16="http://schemas.microsoft.com/office/drawing/2014/main" val="2807962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y</a:t>
                      </a:r>
                      <a:r>
                        <a:rPr lang="en-US" b="1" baseline="-25000" dirty="0">
                          <a:latin typeface="Consolas" panose="020B0609020204030204" pitchFamily="49" charset="0"/>
                        </a:rPr>
                        <a:t>1, </a:t>
                      </a:r>
                      <a:r>
                        <a:rPr lang="en-US" b="1" baseline="0" dirty="0">
                          <a:latin typeface="Consolas" panose="020B0609020204030204" pitchFamily="49" charset="0"/>
                        </a:rPr>
                        <a:t>x</a:t>
                      </a:r>
                      <a:r>
                        <a:rPr lang="en-US" b="1" baseline="-25000" dirty="0">
                          <a:latin typeface="Consolas" panose="020B0609020204030204" pitchFamily="49" charset="0"/>
                        </a:rPr>
                        <a:t>0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Consolas" panose="020B0609020204030204" pitchFamily="49" charset="0"/>
                        </a:rPr>
                        <a:t>y</a:t>
                      </a:r>
                      <a:r>
                        <a:rPr lang="en-US" b="1" baseline="-25000" dirty="0">
                          <a:latin typeface="Consolas" panose="020B0609020204030204" pitchFamily="49" charset="0"/>
                        </a:rPr>
                        <a:t>1, </a:t>
                      </a:r>
                      <a:r>
                        <a:rPr lang="en-US" b="1" baseline="0" dirty="0">
                          <a:latin typeface="Consolas" panose="020B0609020204030204" pitchFamily="49" charset="0"/>
                        </a:rPr>
                        <a:t>x</a:t>
                      </a:r>
                      <a:r>
                        <a:rPr lang="en-US" b="1" baseline="-25000" dirty="0">
                          <a:latin typeface="Consolas" panose="020B0609020204030204" pitchFamily="49" charset="0"/>
                        </a:rPr>
                        <a:t>1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y</a:t>
                      </a:r>
                      <a:r>
                        <a:rPr lang="en-US" b="1" baseline="-25000" dirty="0">
                          <a:latin typeface="Consolas" panose="020B0609020204030204" pitchFamily="49" charset="0"/>
                        </a:rPr>
                        <a:t>1, </a:t>
                      </a:r>
                      <a:r>
                        <a:rPr lang="en-US" b="1" baseline="0" dirty="0">
                          <a:latin typeface="Consolas" panose="020B0609020204030204" pitchFamily="49" charset="0"/>
                        </a:rPr>
                        <a:t>x</a:t>
                      </a:r>
                      <a:r>
                        <a:rPr lang="en-US" b="1" baseline="-25000" dirty="0">
                          <a:latin typeface="Consolas" panose="020B0609020204030204" pitchFamily="49" charset="0"/>
                        </a:rPr>
                        <a:t>m-1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8358591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A28983AD-2F42-4164-9196-EA37CF6DD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326490"/>
              </p:ext>
            </p:extLst>
          </p:nvPr>
        </p:nvGraphicFramePr>
        <p:xfrm>
          <a:off x="1005633" y="5970429"/>
          <a:ext cx="48166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4167">
                  <a:extLst>
                    <a:ext uri="{9D8B030D-6E8A-4147-A177-3AD203B41FA5}">
                      <a16:colId xmlns:a16="http://schemas.microsoft.com/office/drawing/2014/main" val="1486885788"/>
                    </a:ext>
                  </a:extLst>
                </a:gridCol>
                <a:gridCol w="1204167">
                  <a:extLst>
                    <a:ext uri="{9D8B030D-6E8A-4147-A177-3AD203B41FA5}">
                      <a16:colId xmlns:a16="http://schemas.microsoft.com/office/drawing/2014/main" val="4099778410"/>
                    </a:ext>
                  </a:extLst>
                </a:gridCol>
                <a:gridCol w="1204167">
                  <a:extLst>
                    <a:ext uri="{9D8B030D-6E8A-4147-A177-3AD203B41FA5}">
                      <a16:colId xmlns:a16="http://schemas.microsoft.com/office/drawing/2014/main" val="3508357124"/>
                    </a:ext>
                  </a:extLst>
                </a:gridCol>
                <a:gridCol w="1204167">
                  <a:extLst>
                    <a:ext uri="{9D8B030D-6E8A-4147-A177-3AD203B41FA5}">
                      <a16:colId xmlns:a16="http://schemas.microsoft.com/office/drawing/2014/main" val="2807962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y</a:t>
                      </a:r>
                      <a:r>
                        <a:rPr lang="en-US" b="1" baseline="-25000" dirty="0">
                          <a:latin typeface="Consolas" panose="020B0609020204030204" pitchFamily="49" charset="0"/>
                        </a:rPr>
                        <a:t>n-1, </a:t>
                      </a:r>
                      <a:r>
                        <a:rPr lang="en-US" b="1" baseline="0" dirty="0">
                          <a:latin typeface="Consolas" panose="020B0609020204030204" pitchFamily="49" charset="0"/>
                        </a:rPr>
                        <a:t>x</a:t>
                      </a:r>
                      <a:r>
                        <a:rPr lang="en-US" b="1" baseline="-25000" dirty="0">
                          <a:latin typeface="Consolas" panose="020B0609020204030204" pitchFamily="49" charset="0"/>
                        </a:rPr>
                        <a:t>0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Consolas" panose="020B0609020204030204" pitchFamily="49" charset="0"/>
                        </a:rPr>
                        <a:t>y</a:t>
                      </a:r>
                      <a:r>
                        <a:rPr lang="en-US" b="1" baseline="-25000" dirty="0">
                          <a:latin typeface="Consolas" panose="020B0609020204030204" pitchFamily="49" charset="0"/>
                        </a:rPr>
                        <a:t>n-1, </a:t>
                      </a:r>
                      <a:r>
                        <a:rPr lang="en-US" b="1" baseline="0" dirty="0">
                          <a:latin typeface="Consolas" panose="020B0609020204030204" pitchFamily="49" charset="0"/>
                        </a:rPr>
                        <a:t>x</a:t>
                      </a:r>
                      <a:r>
                        <a:rPr lang="en-US" b="1" baseline="-25000" dirty="0">
                          <a:latin typeface="Consolas" panose="020B0609020204030204" pitchFamily="49" charset="0"/>
                        </a:rPr>
                        <a:t>1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y</a:t>
                      </a:r>
                      <a:r>
                        <a:rPr lang="en-US" b="1" baseline="-25000" dirty="0">
                          <a:latin typeface="Consolas" panose="020B0609020204030204" pitchFamily="49" charset="0"/>
                        </a:rPr>
                        <a:t>n-1, </a:t>
                      </a:r>
                      <a:r>
                        <a:rPr lang="en-US" b="1" baseline="0" dirty="0">
                          <a:latin typeface="Consolas" panose="020B0609020204030204" pitchFamily="49" charset="0"/>
                        </a:rPr>
                        <a:t>x</a:t>
                      </a:r>
                      <a:r>
                        <a:rPr lang="en-US" b="1" baseline="-25000" dirty="0">
                          <a:latin typeface="Consolas" panose="020B0609020204030204" pitchFamily="49" charset="0"/>
                        </a:rPr>
                        <a:t>m-1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8358591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410D0A5B-9D25-453A-AA5F-CD0CBE9F81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80101"/>
              </p:ext>
            </p:extLst>
          </p:nvPr>
        </p:nvGraphicFramePr>
        <p:xfrm>
          <a:off x="6160244" y="3605688"/>
          <a:ext cx="5157788" cy="2881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9447">
                  <a:extLst>
                    <a:ext uri="{9D8B030D-6E8A-4147-A177-3AD203B41FA5}">
                      <a16:colId xmlns:a16="http://schemas.microsoft.com/office/drawing/2014/main" val="2213750617"/>
                    </a:ext>
                  </a:extLst>
                </a:gridCol>
                <a:gridCol w="1289447">
                  <a:extLst>
                    <a:ext uri="{9D8B030D-6E8A-4147-A177-3AD203B41FA5}">
                      <a16:colId xmlns:a16="http://schemas.microsoft.com/office/drawing/2014/main" val="2795496486"/>
                    </a:ext>
                  </a:extLst>
                </a:gridCol>
                <a:gridCol w="1289447">
                  <a:extLst>
                    <a:ext uri="{9D8B030D-6E8A-4147-A177-3AD203B41FA5}">
                      <a16:colId xmlns:a16="http://schemas.microsoft.com/office/drawing/2014/main" val="2911561441"/>
                    </a:ext>
                  </a:extLst>
                </a:gridCol>
                <a:gridCol w="1289447">
                  <a:extLst>
                    <a:ext uri="{9D8B030D-6E8A-4147-A177-3AD203B41FA5}">
                      <a16:colId xmlns:a16="http://schemas.microsoft.com/office/drawing/2014/main" val="3902489554"/>
                    </a:ext>
                  </a:extLst>
                </a:gridCol>
              </a:tblGrid>
              <a:tr h="2881927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8765494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6E03882-54C6-48D1-9443-324ACD5C3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409655"/>
              </p:ext>
            </p:extLst>
          </p:nvPr>
        </p:nvGraphicFramePr>
        <p:xfrm>
          <a:off x="6342743" y="3740907"/>
          <a:ext cx="907143" cy="26477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7143">
                  <a:extLst>
                    <a:ext uri="{9D8B030D-6E8A-4147-A177-3AD203B41FA5}">
                      <a16:colId xmlns:a16="http://schemas.microsoft.com/office/drawing/2014/main" val="4156530220"/>
                    </a:ext>
                  </a:extLst>
                </a:gridCol>
              </a:tblGrid>
              <a:tr h="66194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x</a:t>
                      </a:r>
                      <a:r>
                        <a:rPr lang="en-US" b="1" baseline="-25000" dirty="0"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b="1" baseline="0" dirty="0">
                          <a:latin typeface="Consolas" panose="020B0609020204030204" pitchFamily="49" charset="0"/>
                        </a:rPr>
                        <a:t>, y</a:t>
                      </a:r>
                      <a:r>
                        <a:rPr lang="en-US" b="1" baseline="-25000" dirty="0">
                          <a:latin typeface="Consolas" panose="020B0609020204030204" pitchFamily="49" charset="0"/>
                        </a:rPr>
                        <a:t>0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0552654"/>
                  </a:ext>
                </a:extLst>
              </a:tr>
              <a:tr h="66194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x</a:t>
                      </a:r>
                      <a:r>
                        <a:rPr lang="en-US" b="1" baseline="-25000" dirty="0"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b="1" baseline="0" dirty="0">
                          <a:latin typeface="Consolas" panose="020B0609020204030204" pitchFamily="49" charset="0"/>
                        </a:rPr>
                        <a:t>, y</a:t>
                      </a:r>
                      <a:r>
                        <a:rPr lang="en-US" b="1" baseline="-25000" dirty="0">
                          <a:latin typeface="Consolas" panose="020B0609020204030204" pitchFamily="49" charset="0"/>
                        </a:rPr>
                        <a:t>1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5177492"/>
                  </a:ext>
                </a:extLst>
              </a:tr>
              <a:tr h="66194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1369764"/>
                  </a:ext>
                </a:extLst>
              </a:tr>
              <a:tr h="66194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x</a:t>
                      </a:r>
                      <a:r>
                        <a:rPr lang="en-US" b="1" baseline="-25000" dirty="0"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b="1" baseline="0" dirty="0">
                          <a:latin typeface="Consolas" panose="020B0609020204030204" pitchFamily="49" charset="0"/>
                        </a:rPr>
                        <a:t>,y</a:t>
                      </a:r>
                      <a:r>
                        <a:rPr lang="en-US" b="1" baseline="-25000" dirty="0">
                          <a:latin typeface="Consolas" panose="020B0609020204030204" pitchFamily="49" charset="0"/>
                        </a:rPr>
                        <a:t>n-1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666336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EAE2E397-DA7E-4014-B85E-5A140D271B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191742"/>
              </p:ext>
            </p:extLst>
          </p:nvPr>
        </p:nvGraphicFramePr>
        <p:xfrm>
          <a:off x="7642808" y="3740907"/>
          <a:ext cx="907143" cy="26477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7143">
                  <a:extLst>
                    <a:ext uri="{9D8B030D-6E8A-4147-A177-3AD203B41FA5}">
                      <a16:colId xmlns:a16="http://schemas.microsoft.com/office/drawing/2014/main" val="4156530220"/>
                    </a:ext>
                  </a:extLst>
                </a:gridCol>
              </a:tblGrid>
              <a:tr h="66194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x</a:t>
                      </a:r>
                      <a:r>
                        <a:rPr lang="en-US" b="1" baseline="-25000" dirty="0"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b="1" baseline="0" dirty="0">
                          <a:latin typeface="Consolas" panose="020B0609020204030204" pitchFamily="49" charset="0"/>
                        </a:rPr>
                        <a:t>, y</a:t>
                      </a:r>
                      <a:r>
                        <a:rPr lang="en-US" b="1" baseline="-25000" dirty="0">
                          <a:latin typeface="Consolas" panose="020B0609020204030204" pitchFamily="49" charset="0"/>
                        </a:rPr>
                        <a:t>0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0552654"/>
                  </a:ext>
                </a:extLst>
              </a:tr>
              <a:tr h="66194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x</a:t>
                      </a:r>
                      <a:r>
                        <a:rPr lang="en-US" b="1" baseline="-25000" dirty="0"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b="1" baseline="0" dirty="0">
                          <a:latin typeface="Consolas" panose="020B0609020204030204" pitchFamily="49" charset="0"/>
                        </a:rPr>
                        <a:t>, y</a:t>
                      </a:r>
                      <a:r>
                        <a:rPr lang="en-US" b="1" baseline="-25000" dirty="0">
                          <a:latin typeface="Consolas" panose="020B0609020204030204" pitchFamily="49" charset="0"/>
                        </a:rPr>
                        <a:t>1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5177492"/>
                  </a:ext>
                </a:extLst>
              </a:tr>
              <a:tr h="66194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1369764"/>
                  </a:ext>
                </a:extLst>
              </a:tr>
              <a:tr h="66194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x</a:t>
                      </a:r>
                      <a:r>
                        <a:rPr lang="en-US" b="1" baseline="-25000" dirty="0"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b="1" baseline="0" dirty="0">
                          <a:latin typeface="Consolas" panose="020B0609020204030204" pitchFamily="49" charset="0"/>
                        </a:rPr>
                        <a:t>,y</a:t>
                      </a:r>
                      <a:r>
                        <a:rPr lang="en-US" b="1" baseline="-25000" dirty="0">
                          <a:latin typeface="Consolas" panose="020B0609020204030204" pitchFamily="49" charset="0"/>
                        </a:rPr>
                        <a:t>n-1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666336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BF65E510-7B98-418D-8374-7CB38D6809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792304"/>
              </p:ext>
            </p:extLst>
          </p:nvPr>
        </p:nvGraphicFramePr>
        <p:xfrm>
          <a:off x="10213977" y="3740907"/>
          <a:ext cx="907143" cy="26477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7143">
                  <a:extLst>
                    <a:ext uri="{9D8B030D-6E8A-4147-A177-3AD203B41FA5}">
                      <a16:colId xmlns:a16="http://schemas.microsoft.com/office/drawing/2014/main" val="4156530220"/>
                    </a:ext>
                  </a:extLst>
                </a:gridCol>
              </a:tblGrid>
              <a:tr h="66194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x</a:t>
                      </a:r>
                      <a:r>
                        <a:rPr lang="en-US" b="1" baseline="-25000" dirty="0">
                          <a:latin typeface="Consolas" panose="020B0609020204030204" pitchFamily="49" charset="0"/>
                        </a:rPr>
                        <a:t>n-1</a:t>
                      </a:r>
                      <a:r>
                        <a:rPr lang="en-US" b="1" baseline="0" dirty="0">
                          <a:latin typeface="Consolas" panose="020B0609020204030204" pitchFamily="49" charset="0"/>
                        </a:rPr>
                        <a:t>,y</a:t>
                      </a:r>
                      <a:r>
                        <a:rPr lang="en-US" b="1" baseline="-25000" dirty="0">
                          <a:latin typeface="Consolas" panose="020B0609020204030204" pitchFamily="49" charset="0"/>
                        </a:rPr>
                        <a:t>0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0552654"/>
                  </a:ext>
                </a:extLst>
              </a:tr>
              <a:tr h="66194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x</a:t>
                      </a:r>
                      <a:r>
                        <a:rPr lang="en-US" b="1" baseline="-25000" dirty="0">
                          <a:latin typeface="Consolas" panose="020B0609020204030204" pitchFamily="49" charset="0"/>
                        </a:rPr>
                        <a:t>n-1</a:t>
                      </a:r>
                      <a:r>
                        <a:rPr lang="en-US" b="1" baseline="0" dirty="0">
                          <a:latin typeface="Consolas" panose="020B0609020204030204" pitchFamily="49" charset="0"/>
                        </a:rPr>
                        <a:t>,y</a:t>
                      </a:r>
                      <a:r>
                        <a:rPr lang="en-US" b="1" baseline="-25000" dirty="0">
                          <a:latin typeface="Consolas" panose="020B0609020204030204" pitchFamily="49" charset="0"/>
                        </a:rPr>
                        <a:t>1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5177492"/>
                  </a:ext>
                </a:extLst>
              </a:tr>
              <a:tr h="66194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1369764"/>
                  </a:ext>
                </a:extLst>
              </a:tr>
              <a:tr h="66194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x</a:t>
                      </a:r>
                      <a:r>
                        <a:rPr lang="en-US" b="1" baseline="-25000" dirty="0">
                          <a:latin typeface="Consolas" panose="020B0609020204030204" pitchFamily="49" charset="0"/>
                        </a:rPr>
                        <a:t>m-1</a:t>
                      </a:r>
                      <a:r>
                        <a:rPr lang="en-US" b="1" baseline="0" dirty="0">
                          <a:latin typeface="Consolas" panose="020B0609020204030204" pitchFamily="49" charset="0"/>
                        </a:rPr>
                        <a:t>, y</a:t>
                      </a:r>
                      <a:r>
                        <a:rPr lang="en-US" b="1" baseline="-25000" dirty="0">
                          <a:latin typeface="Consolas" panose="020B0609020204030204" pitchFamily="49" charset="0"/>
                        </a:rPr>
                        <a:t>n-1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666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5696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6900248-E90D-4209-A0A1-F7FD5E67C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AF0D7FC-0FBE-4AE6-B9A7-65D656AC72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82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2E4B6E3-DB4C-4274-A6FE-99B43EF7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0"/>
            <a:ext cx="3932237" cy="1502229"/>
          </a:xfrm>
        </p:spPr>
        <p:txBody>
          <a:bodyPr>
            <a:normAutofit/>
          </a:bodyPr>
          <a:lstStyle/>
          <a:p>
            <a:r>
              <a:rPr lang="en-US" dirty="0"/>
              <a:t>Initialization Example, No Initialization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5FA9618-AAFC-4A96-9046-D42132B27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02229"/>
            <a:ext cx="3932237" cy="3648891"/>
          </a:xfrm>
        </p:spPr>
        <p:txBody>
          <a:bodyPr>
            <a:normAutofit/>
          </a:bodyPr>
          <a:lstStyle/>
          <a:p>
            <a:r>
              <a:rPr lang="en-US" sz="2800" b="1" dirty="0"/>
              <a:t>About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 2 × 3 character grid is declared and defined, but not initialized.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array is assigned garbage values.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885B0191-DC92-4FB2-A0ED-98D5C794AD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8055772"/>
              </p:ext>
            </p:extLst>
          </p:nvPr>
        </p:nvGraphicFramePr>
        <p:xfrm>
          <a:off x="5986377" y="1706880"/>
          <a:ext cx="5969924" cy="3444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766">
                  <a:extLst>
                    <a:ext uri="{9D8B030D-6E8A-4147-A177-3AD203B41FA5}">
                      <a16:colId xmlns:a16="http://schemas.microsoft.com/office/drawing/2014/main" val="2843888416"/>
                    </a:ext>
                  </a:extLst>
                </a:gridCol>
                <a:gridCol w="5461158">
                  <a:extLst>
                    <a:ext uri="{9D8B030D-6E8A-4147-A177-3AD203B41FA5}">
                      <a16:colId xmlns:a16="http://schemas.microsoft.com/office/drawing/2014/main" val="4159361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 </a:t>
                      </a:r>
                      <a:r>
                        <a:rPr lang="en-US" sz="20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std::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main() {</a:t>
                      </a: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COLS = </a:t>
                      </a:r>
                      <a:r>
                        <a:rPr lang="en-US" sz="20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ROWS = </a:t>
                      </a:r>
                      <a:r>
                        <a:rPr lang="en-US" sz="20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grid[ROWS][COLS];</a:t>
                      </a: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20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874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C143C32-D444-4EDE-B25E-DD4C99E224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890139"/>
              </p:ext>
            </p:extLst>
          </p:nvPr>
        </p:nvGraphicFramePr>
        <p:xfrm>
          <a:off x="662057" y="4985658"/>
          <a:ext cx="4717144" cy="1653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8572">
                  <a:extLst>
                    <a:ext uri="{9D8B030D-6E8A-4147-A177-3AD203B41FA5}">
                      <a16:colId xmlns:a16="http://schemas.microsoft.com/office/drawing/2014/main" val="1010507170"/>
                    </a:ext>
                  </a:extLst>
                </a:gridCol>
                <a:gridCol w="2358572">
                  <a:extLst>
                    <a:ext uri="{9D8B030D-6E8A-4147-A177-3AD203B41FA5}">
                      <a16:colId xmlns:a16="http://schemas.microsoft.com/office/drawing/2014/main" val="383411427"/>
                    </a:ext>
                  </a:extLst>
                </a:gridCol>
              </a:tblGrid>
              <a:tr h="5511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grid[0][0] = ??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Consolas" panose="020B0609020204030204" pitchFamily="49" charset="0"/>
                        </a:rPr>
                        <a:t>grid[1][0] = ??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4752295"/>
                  </a:ext>
                </a:extLst>
              </a:tr>
              <a:tr h="5511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Consolas" panose="020B0609020204030204" pitchFamily="49" charset="0"/>
                        </a:rPr>
                        <a:t>grid[0][1] = ??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Consolas" panose="020B0609020204030204" pitchFamily="49" charset="0"/>
                        </a:rPr>
                        <a:t>grid[1][1] = ??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7917792"/>
                  </a:ext>
                </a:extLst>
              </a:tr>
              <a:tr h="5511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Consolas" panose="020B0609020204030204" pitchFamily="49" charset="0"/>
                        </a:rPr>
                        <a:t>grid[0][2] = ??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Consolas" panose="020B0609020204030204" pitchFamily="49" charset="0"/>
                        </a:rPr>
                        <a:t>grid[1][2] = ??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0400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6564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1FECE077-3E3A-4D2F-BE39-9E501E97FB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890728"/>
              </p:ext>
            </p:extLst>
          </p:nvPr>
        </p:nvGraphicFramePr>
        <p:xfrm>
          <a:off x="5986377" y="1706880"/>
          <a:ext cx="5969924" cy="3444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766">
                  <a:extLst>
                    <a:ext uri="{9D8B030D-6E8A-4147-A177-3AD203B41FA5}">
                      <a16:colId xmlns:a16="http://schemas.microsoft.com/office/drawing/2014/main" val="2843888416"/>
                    </a:ext>
                  </a:extLst>
                </a:gridCol>
                <a:gridCol w="5461158">
                  <a:extLst>
                    <a:ext uri="{9D8B030D-6E8A-4147-A177-3AD203B41FA5}">
                      <a16:colId xmlns:a16="http://schemas.microsoft.com/office/drawing/2014/main" val="4159361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 </a:t>
                      </a:r>
                      <a:r>
                        <a:rPr lang="en-US" sz="20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std::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main() {</a:t>
                      </a: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COLS = </a:t>
                      </a:r>
                      <a:r>
                        <a:rPr lang="en-US" sz="20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ROWS = </a:t>
                      </a:r>
                      <a:r>
                        <a:rPr lang="en-US" sz="20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grid[ROWS][COLS] = {};</a:t>
                      </a: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20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8740"/>
                  </a:ext>
                </a:extLst>
              </a:tr>
            </a:tbl>
          </a:graphicData>
        </a:graphic>
      </p:graphicFrame>
      <p:sp>
        <p:nvSpPr>
          <p:cNvPr id="13" name="Title 6">
            <a:extLst>
              <a:ext uri="{FF2B5EF4-FFF2-40B4-BE49-F238E27FC236}">
                <a16:creationId xmlns:a16="http://schemas.microsoft.com/office/drawing/2014/main" id="{502DF2A1-973A-4B74-BF13-992F3A847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0"/>
            <a:ext cx="3932237" cy="1502229"/>
          </a:xfrm>
        </p:spPr>
        <p:txBody>
          <a:bodyPr>
            <a:normAutofit/>
          </a:bodyPr>
          <a:lstStyle/>
          <a:p>
            <a:r>
              <a:rPr lang="en-US" dirty="0"/>
              <a:t>Initialization Example,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{}</a:t>
            </a:r>
            <a:r>
              <a:rPr lang="en-US" dirty="0"/>
              <a:t>-Initialization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F144D9F0-676F-4BB3-B6C7-D4C305E8E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02229"/>
            <a:ext cx="3932237" cy="3648891"/>
          </a:xfrm>
        </p:spPr>
        <p:txBody>
          <a:bodyPr>
            <a:normAutofit/>
          </a:bodyPr>
          <a:lstStyle/>
          <a:p>
            <a:r>
              <a:rPr lang="en-US" sz="2800" b="1" dirty="0"/>
              <a:t>About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 2 × 3 character grid is declared and defined, and uses curly brace initialization.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array is assigned default values of 0.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A73D3C7-BD39-47FA-954D-05E518FB0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021075"/>
              </p:ext>
            </p:extLst>
          </p:nvPr>
        </p:nvGraphicFramePr>
        <p:xfrm>
          <a:off x="662057" y="4985658"/>
          <a:ext cx="4717144" cy="1653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8572">
                  <a:extLst>
                    <a:ext uri="{9D8B030D-6E8A-4147-A177-3AD203B41FA5}">
                      <a16:colId xmlns:a16="http://schemas.microsoft.com/office/drawing/2014/main" val="1010507170"/>
                    </a:ext>
                  </a:extLst>
                </a:gridCol>
                <a:gridCol w="2358572">
                  <a:extLst>
                    <a:ext uri="{9D8B030D-6E8A-4147-A177-3AD203B41FA5}">
                      <a16:colId xmlns:a16="http://schemas.microsoft.com/office/drawing/2014/main" val="383411427"/>
                    </a:ext>
                  </a:extLst>
                </a:gridCol>
              </a:tblGrid>
              <a:tr h="5511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grid[0][0] =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Consolas" panose="020B0609020204030204" pitchFamily="49" charset="0"/>
                        </a:rPr>
                        <a:t>grid[1][0] =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4752295"/>
                  </a:ext>
                </a:extLst>
              </a:tr>
              <a:tr h="5511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Consolas" panose="020B0609020204030204" pitchFamily="49" charset="0"/>
                        </a:rPr>
                        <a:t>grid[0][1] =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Consolas" panose="020B0609020204030204" pitchFamily="49" charset="0"/>
                        </a:rPr>
                        <a:t>grid[1][1] =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7917792"/>
                  </a:ext>
                </a:extLst>
              </a:tr>
              <a:tr h="5511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Consolas" panose="020B0609020204030204" pitchFamily="49" charset="0"/>
                        </a:rPr>
                        <a:t>grid[0][2] =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Consolas" panose="020B0609020204030204" pitchFamily="49" charset="0"/>
                        </a:rPr>
                        <a:t>grid[1][2] =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0400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6466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2004</TotalTime>
  <Words>6030</Words>
  <Application>Microsoft Office PowerPoint</Application>
  <PresentationFormat>Widescreen</PresentationFormat>
  <Paragraphs>1093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Consolas</vt:lpstr>
      <vt:lpstr>Office Theme</vt:lpstr>
      <vt:lpstr>Supplemental Material 2D Arrays</vt:lpstr>
      <vt:lpstr>Declaration and Definition</vt:lpstr>
      <vt:lpstr>Declaration and Definition</vt:lpstr>
      <vt:lpstr>Declaration and Definition, Example</vt:lpstr>
      <vt:lpstr>Declaration and Definition, Example</vt:lpstr>
      <vt:lpstr>Row-Major and Column-Major Order</vt:lpstr>
      <vt:lpstr>Initialization</vt:lpstr>
      <vt:lpstr>Initialization Example, No Initialization</vt:lpstr>
      <vt:lpstr>Initialization Example, {}-Initialization</vt:lpstr>
      <vt:lpstr>Initialization Example, Full Explicit Initialization</vt:lpstr>
      <vt:lpstr>Initialization Example, Partial Column Initialization</vt:lpstr>
      <vt:lpstr>2D Initialization Example, Partial Row Initialization</vt:lpstr>
      <vt:lpstr>Traversal</vt:lpstr>
      <vt:lpstr>2D Visualizations</vt:lpstr>
      <vt:lpstr>2D Arrays, continued</vt:lpstr>
      <vt:lpstr>2D Arrays</vt:lpstr>
      <vt:lpstr>Traversal Example, Traversing a 2D grid of numbers</vt:lpstr>
      <vt:lpstr>Traversal Example, Traversing a 2D grid of numbers</vt:lpstr>
      <vt:lpstr>Traversal Example, Traversing a 2D grid of numbers</vt:lpstr>
      <vt:lpstr>2D Arrays, continued</vt:lpstr>
      <vt:lpstr>Traversal Example, Traversing a 2D Table of Data</vt:lpstr>
      <vt:lpstr>Traversal Example, Traversing a 2D Table of Data</vt:lpstr>
      <vt:lpstr>Passing to a Function</vt:lpstr>
      <vt:lpstr>Passing to a Function</vt:lpstr>
      <vt:lpstr>Passing to a Function</vt:lpstr>
      <vt:lpstr>Example, Printing a 3 × 2 Array of Characters</vt:lpstr>
      <vt:lpstr>Example, Printing a 3 × 2 Array of Characters</vt:lpstr>
      <vt:lpstr>Example, Printing a 3 × 2 Array of Characters</vt:lpstr>
      <vt:lpstr>Example, Inputting Sequence of 2D Points</vt:lpstr>
      <vt:lpstr>Example, Inputting Sequence of 2D Points</vt:lpstr>
      <vt:lpstr>Example, Inputting Sequence of 2D Points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5-1: Aggregate Data</dc:title>
  <dc:creator>Paul Taele</dc:creator>
  <cp:lastModifiedBy>McGuire, Timothy J</cp:lastModifiedBy>
  <cp:revision>185</cp:revision>
  <dcterms:created xsi:type="dcterms:W3CDTF">2021-02-18T23:23:35Z</dcterms:created>
  <dcterms:modified xsi:type="dcterms:W3CDTF">2022-10-15T17:08:10Z</dcterms:modified>
</cp:coreProperties>
</file>