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93"/>
  </p:notesMasterIdLst>
  <p:handoutMasterIdLst>
    <p:handoutMasterId r:id="rId94"/>
  </p:handoutMasterIdLst>
  <p:sldIdLst>
    <p:sldId id="1059" r:id="rId2"/>
    <p:sldId id="1060" r:id="rId3"/>
    <p:sldId id="1061" r:id="rId4"/>
    <p:sldId id="1062" r:id="rId5"/>
    <p:sldId id="1054" r:id="rId6"/>
    <p:sldId id="522" r:id="rId7"/>
    <p:sldId id="1057" r:id="rId8"/>
    <p:sldId id="1056" r:id="rId9"/>
    <p:sldId id="1058" r:id="rId10"/>
    <p:sldId id="815" r:id="rId11"/>
    <p:sldId id="908" r:id="rId12"/>
    <p:sldId id="910" r:id="rId13"/>
    <p:sldId id="554" r:id="rId14"/>
    <p:sldId id="564" r:id="rId15"/>
    <p:sldId id="1019" r:id="rId16"/>
    <p:sldId id="1063" r:id="rId17"/>
    <p:sldId id="572" r:id="rId18"/>
    <p:sldId id="816" r:id="rId19"/>
    <p:sldId id="1016" r:id="rId20"/>
    <p:sldId id="1017" r:id="rId21"/>
    <p:sldId id="1032" r:id="rId22"/>
    <p:sldId id="1033" r:id="rId23"/>
    <p:sldId id="1034" r:id="rId24"/>
    <p:sldId id="1035" r:id="rId25"/>
    <p:sldId id="1018" r:id="rId26"/>
    <p:sldId id="1020" r:id="rId27"/>
    <p:sldId id="1021" r:id="rId28"/>
    <p:sldId id="1036" r:id="rId29"/>
    <p:sldId id="557" r:id="rId30"/>
    <p:sldId id="857" r:id="rId31"/>
    <p:sldId id="878" r:id="rId32"/>
    <p:sldId id="1022" r:id="rId33"/>
    <p:sldId id="1023" r:id="rId34"/>
    <p:sldId id="1025" r:id="rId35"/>
    <p:sldId id="858" r:id="rId36"/>
    <p:sldId id="1024" r:id="rId37"/>
    <p:sldId id="911" r:id="rId38"/>
    <p:sldId id="913" r:id="rId39"/>
    <p:sldId id="1037" r:id="rId40"/>
    <p:sldId id="912" r:id="rId41"/>
    <p:sldId id="1026" r:id="rId42"/>
    <p:sldId id="901" r:id="rId43"/>
    <p:sldId id="982" r:id="rId44"/>
    <p:sldId id="859" r:id="rId45"/>
    <p:sldId id="1027" r:id="rId46"/>
    <p:sldId id="861" r:id="rId47"/>
    <p:sldId id="862" r:id="rId48"/>
    <p:sldId id="824" r:id="rId49"/>
    <p:sldId id="569" r:id="rId50"/>
    <p:sldId id="916" r:id="rId51"/>
    <p:sldId id="570" r:id="rId52"/>
    <p:sldId id="917" r:id="rId53"/>
    <p:sldId id="1038" r:id="rId54"/>
    <p:sldId id="1039" r:id="rId55"/>
    <p:sldId id="1040" r:id="rId56"/>
    <p:sldId id="1048" r:id="rId57"/>
    <p:sldId id="1049" r:id="rId58"/>
    <p:sldId id="1041" r:id="rId59"/>
    <p:sldId id="1042" r:id="rId60"/>
    <p:sldId id="1050" r:id="rId61"/>
    <p:sldId id="1051" r:id="rId62"/>
    <p:sldId id="1043" r:id="rId63"/>
    <p:sldId id="1044" r:id="rId64"/>
    <p:sldId id="1064" r:id="rId65"/>
    <p:sldId id="1045" r:id="rId66"/>
    <p:sldId id="919" r:id="rId67"/>
    <p:sldId id="920" r:id="rId68"/>
    <p:sldId id="921" r:id="rId69"/>
    <p:sldId id="1052" r:id="rId70"/>
    <p:sldId id="922" r:id="rId71"/>
    <p:sldId id="924" r:id="rId72"/>
    <p:sldId id="944" r:id="rId73"/>
    <p:sldId id="945" r:id="rId74"/>
    <p:sldId id="946" r:id="rId75"/>
    <p:sldId id="1053" r:id="rId76"/>
    <p:sldId id="947" r:id="rId77"/>
    <p:sldId id="933" r:id="rId78"/>
    <p:sldId id="1047" r:id="rId79"/>
    <p:sldId id="934" r:id="rId80"/>
    <p:sldId id="935" r:id="rId81"/>
    <p:sldId id="936" r:id="rId82"/>
    <p:sldId id="937" r:id="rId83"/>
    <p:sldId id="938" r:id="rId84"/>
    <p:sldId id="941" r:id="rId85"/>
    <p:sldId id="948" r:id="rId86"/>
    <p:sldId id="949" r:id="rId87"/>
    <p:sldId id="950" r:id="rId88"/>
    <p:sldId id="951" r:id="rId89"/>
    <p:sldId id="952" r:id="rId90"/>
    <p:sldId id="1014" r:id="rId91"/>
    <p:sldId id="1029" r:id="rId92"/>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0000FF"/>
    <a:srgbClr val="FF0000"/>
    <a:srgbClr val="CC00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7" autoAdjust="0"/>
    <p:restoredTop sz="87296" autoAdjust="0"/>
  </p:normalViewPr>
  <p:slideViewPr>
    <p:cSldViewPr>
      <p:cViewPr varScale="1">
        <p:scale>
          <a:sx n="97" d="100"/>
          <a:sy n="97" d="100"/>
        </p:scale>
        <p:origin x="120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53" d="100"/>
          <a:sy n="53" d="100"/>
        </p:scale>
        <p:origin x="-16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34A1E-511A-4DF9-9979-C0BEBF89CC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6E1A14-74EC-47C7-8292-989ED15C09AD}">
      <dgm:prSet/>
      <dgm:spPr/>
      <dgm:t>
        <a:bodyPr/>
        <a:lstStyle/>
        <a:p>
          <a:pPr rtl="0"/>
          <a:r>
            <a:rPr lang="en-US" dirty="0" smtClean="0"/>
            <a:t>A proposition is a declarative statement that is either true or false (but not both).</a:t>
          </a:r>
          <a:endParaRPr lang="en-US" dirty="0"/>
        </a:p>
      </dgm:t>
    </dgm:pt>
    <dgm:pt modelId="{3E6355B5-F5A2-4D0F-87CA-D3AE845FB69B}" type="parTrans" cxnId="{76E4CBB0-5D12-49AA-BCFE-74E885D3D9B6}">
      <dgm:prSet/>
      <dgm:spPr/>
      <dgm:t>
        <a:bodyPr/>
        <a:lstStyle/>
        <a:p>
          <a:endParaRPr lang="en-US"/>
        </a:p>
      </dgm:t>
    </dgm:pt>
    <dgm:pt modelId="{F7B7C286-085E-4FA0-A0F6-EBCA048A8D9E}" type="sibTrans" cxnId="{76E4CBB0-5D12-49AA-BCFE-74E885D3D9B6}">
      <dgm:prSet/>
      <dgm:spPr/>
      <dgm:t>
        <a:bodyPr/>
        <a:lstStyle/>
        <a:p>
          <a:endParaRPr lang="en-US"/>
        </a:p>
      </dgm:t>
    </dgm:pt>
    <dgm:pt modelId="{5C503737-D9A9-49CB-94C9-A7B85E6DD53A}" type="pres">
      <dgm:prSet presAssocID="{6F434A1E-511A-4DF9-9979-C0BEBF89CC47}" presName="linear" presStyleCnt="0">
        <dgm:presLayoutVars>
          <dgm:animLvl val="lvl"/>
          <dgm:resizeHandles val="exact"/>
        </dgm:presLayoutVars>
      </dgm:prSet>
      <dgm:spPr/>
      <dgm:t>
        <a:bodyPr/>
        <a:lstStyle/>
        <a:p>
          <a:endParaRPr lang="en-US"/>
        </a:p>
      </dgm:t>
    </dgm:pt>
    <dgm:pt modelId="{7FDF877C-63A4-40AC-B29B-6429F2D2FD5C}" type="pres">
      <dgm:prSet presAssocID="{166E1A14-74EC-47C7-8292-989ED15C09AD}" presName="parentText" presStyleLbl="node1" presStyleIdx="0" presStyleCnt="1">
        <dgm:presLayoutVars>
          <dgm:chMax val="0"/>
          <dgm:bulletEnabled val="1"/>
        </dgm:presLayoutVars>
      </dgm:prSet>
      <dgm:spPr/>
      <dgm:t>
        <a:bodyPr/>
        <a:lstStyle/>
        <a:p>
          <a:endParaRPr lang="en-US"/>
        </a:p>
      </dgm:t>
    </dgm:pt>
  </dgm:ptLst>
  <dgm:cxnLst>
    <dgm:cxn modelId="{76E4CBB0-5D12-49AA-BCFE-74E885D3D9B6}" srcId="{6F434A1E-511A-4DF9-9979-C0BEBF89CC47}" destId="{166E1A14-74EC-47C7-8292-989ED15C09AD}" srcOrd="0" destOrd="0" parTransId="{3E6355B5-F5A2-4D0F-87CA-D3AE845FB69B}" sibTransId="{F7B7C286-085E-4FA0-A0F6-EBCA048A8D9E}"/>
    <dgm:cxn modelId="{E1DA138B-C7D8-4BBC-9FE1-F6B50FA0ADAC}" type="presOf" srcId="{6F434A1E-511A-4DF9-9979-C0BEBF89CC47}" destId="{5C503737-D9A9-49CB-94C9-A7B85E6DD53A}" srcOrd="0" destOrd="0" presId="urn:microsoft.com/office/officeart/2005/8/layout/vList2"/>
    <dgm:cxn modelId="{8EF62603-7A77-4050-86C8-460A1373D4D3}" type="presOf" srcId="{166E1A14-74EC-47C7-8292-989ED15C09AD}" destId="{7FDF877C-63A4-40AC-B29B-6429F2D2FD5C}" srcOrd="0" destOrd="0" presId="urn:microsoft.com/office/officeart/2005/8/layout/vList2"/>
    <dgm:cxn modelId="{1B9CFBE1-F05A-48AA-8945-C6BCCBBB1694}" type="presParOf" srcId="{5C503737-D9A9-49CB-94C9-A7B85E6DD53A}" destId="{7FDF877C-63A4-40AC-B29B-6429F2D2FD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A3FA2-E8A4-482C-AC58-016A001C2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4327D65-127E-4A93-B9E3-8F7D0D7660D2}">
      <dgm:prSet/>
      <dgm:spPr/>
      <dgm:t>
        <a:bodyPr/>
        <a:lstStyle/>
        <a:p>
          <a:pPr rtl="0"/>
          <a:r>
            <a:rPr lang="en-US" dirty="0" smtClean="0"/>
            <a:t>The first rule of Tautology Club is the first rule of Tautology Club</a:t>
          </a:r>
          <a:endParaRPr lang="en-US" dirty="0"/>
        </a:p>
      </dgm:t>
    </dgm:pt>
    <dgm:pt modelId="{FF16EF3A-FE4C-4051-BCF4-B7CFC7C5E025}" type="parTrans" cxnId="{8DAED6CB-1070-453A-B2DA-1E844688A9CE}">
      <dgm:prSet/>
      <dgm:spPr/>
      <dgm:t>
        <a:bodyPr/>
        <a:lstStyle/>
        <a:p>
          <a:endParaRPr lang="en-US"/>
        </a:p>
      </dgm:t>
    </dgm:pt>
    <dgm:pt modelId="{4DCCF0D1-F879-4B6D-BFB8-C48E139782A0}" type="sibTrans" cxnId="{8DAED6CB-1070-453A-B2DA-1E844688A9CE}">
      <dgm:prSet/>
      <dgm:spPr/>
      <dgm:t>
        <a:bodyPr/>
        <a:lstStyle/>
        <a:p>
          <a:endParaRPr lang="en-US"/>
        </a:p>
      </dgm:t>
    </dgm:pt>
    <dgm:pt modelId="{D093C07A-4CFA-4870-8597-0C71423BE856}" type="pres">
      <dgm:prSet presAssocID="{916A3FA2-E8A4-482C-AC58-016A001C24C1}" presName="linear" presStyleCnt="0">
        <dgm:presLayoutVars>
          <dgm:animLvl val="lvl"/>
          <dgm:resizeHandles val="exact"/>
        </dgm:presLayoutVars>
      </dgm:prSet>
      <dgm:spPr/>
      <dgm:t>
        <a:bodyPr/>
        <a:lstStyle/>
        <a:p>
          <a:endParaRPr lang="en-US"/>
        </a:p>
      </dgm:t>
    </dgm:pt>
    <dgm:pt modelId="{81934293-C524-4160-A882-5E2BBA57BFE6}" type="pres">
      <dgm:prSet presAssocID="{E4327D65-127E-4A93-B9E3-8F7D0D7660D2}" presName="parentText" presStyleLbl="node1" presStyleIdx="0" presStyleCnt="1">
        <dgm:presLayoutVars>
          <dgm:chMax val="0"/>
          <dgm:bulletEnabled val="1"/>
        </dgm:presLayoutVars>
      </dgm:prSet>
      <dgm:spPr/>
      <dgm:t>
        <a:bodyPr/>
        <a:lstStyle/>
        <a:p>
          <a:endParaRPr lang="en-US"/>
        </a:p>
      </dgm:t>
    </dgm:pt>
  </dgm:ptLst>
  <dgm:cxnLst>
    <dgm:cxn modelId="{90719864-F448-4ACE-AF70-DBC42D45A62E}" type="presOf" srcId="{E4327D65-127E-4A93-B9E3-8F7D0D7660D2}" destId="{81934293-C524-4160-A882-5E2BBA57BFE6}" srcOrd="0" destOrd="0" presId="urn:microsoft.com/office/officeart/2005/8/layout/vList2"/>
    <dgm:cxn modelId="{8DAED6CB-1070-453A-B2DA-1E844688A9CE}" srcId="{916A3FA2-E8A4-482C-AC58-016A001C24C1}" destId="{E4327D65-127E-4A93-B9E3-8F7D0D7660D2}" srcOrd="0" destOrd="0" parTransId="{FF16EF3A-FE4C-4051-BCF4-B7CFC7C5E025}" sibTransId="{4DCCF0D1-F879-4B6D-BFB8-C48E139782A0}"/>
    <dgm:cxn modelId="{F5ABDC14-E450-4F59-A4FC-2A57261A02AA}" type="presOf" srcId="{916A3FA2-E8A4-482C-AC58-016A001C24C1}" destId="{D093C07A-4CFA-4870-8597-0C71423BE856}" srcOrd="0" destOrd="0" presId="urn:microsoft.com/office/officeart/2005/8/layout/vList2"/>
    <dgm:cxn modelId="{E223D5E0-76E5-43BC-BBB3-5152D3B06E30}" type="presParOf" srcId="{D093C07A-4CFA-4870-8597-0C71423BE856}" destId="{81934293-C524-4160-A882-5E2BBA57BF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79B04-AB12-4AEF-97B5-D64110B315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428CB9-B2B0-4E7C-A24C-1B9F406A4501}">
      <dgm:prSet custT="1"/>
      <dgm:spPr/>
      <dgm:t>
        <a:bodyPr/>
        <a:lstStyle/>
        <a:p>
          <a:pPr rtl="0"/>
          <a:r>
            <a:rPr lang="en-US" sz="2400" dirty="0" smtClean="0"/>
            <a:t>The distributive law of OR over AND</a:t>
          </a:r>
          <a:endParaRPr lang="en-US" sz="2400" dirty="0"/>
        </a:p>
      </dgm:t>
    </dgm:pt>
    <dgm:pt modelId="{8B86B396-67DA-4205-B162-8931259CFA36}" type="parTrans" cxnId="{45F5BA5A-9C5B-406F-A298-FFFF2B72BE87}">
      <dgm:prSet/>
      <dgm:spPr/>
      <dgm:t>
        <a:bodyPr/>
        <a:lstStyle/>
        <a:p>
          <a:endParaRPr lang="en-US"/>
        </a:p>
      </dgm:t>
    </dgm:pt>
    <dgm:pt modelId="{06221B2D-53B4-4356-A390-804182BD614D}" type="sibTrans" cxnId="{45F5BA5A-9C5B-406F-A298-FFFF2B72BE87}">
      <dgm:prSet/>
      <dgm:spPr/>
      <dgm:t>
        <a:bodyPr/>
        <a:lstStyle/>
        <a:p>
          <a:endParaRPr lang="en-US"/>
        </a:p>
      </dgm:t>
    </dgm:pt>
    <dgm:pt modelId="{7FA91660-A0B7-4394-9B2A-834381BDA3C5}" type="pres">
      <dgm:prSet presAssocID="{55079B04-AB12-4AEF-97B5-D64110B315C9}" presName="linear" presStyleCnt="0">
        <dgm:presLayoutVars>
          <dgm:animLvl val="lvl"/>
          <dgm:resizeHandles val="exact"/>
        </dgm:presLayoutVars>
      </dgm:prSet>
      <dgm:spPr/>
      <dgm:t>
        <a:bodyPr/>
        <a:lstStyle/>
        <a:p>
          <a:endParaRPr lang="en-US"/>
        </a:p>
      </dgm:t>
    </dgm:pt>
    <dgm:pt modelId="{961F9CC7-2460-407B-82F2-018F9C760952}" type="pres">
      <dgm:prSet presAssocID="{EA428CB9-B2B0-4E7C-A24C-1B9F406A4501}" presName="parentText" presStyleLbl="node1" presStyleIdx="0" presStyleCnt="1">
        <dgm:presLayoutVars>
          <dgm:chMax val="0"/>
          <dgm:bulletEnabled val="1"/>
        </dgm:presLayoutVars>
      </dgm:prSet>
      <dgm:spPr/>
      <dgm:t>
        <a:bodyPr/>
        <a:lstStyle/>
        <a:p>
          <a:endParaRPr lang="en-US"/>
        </a:p>
      </dgm:t>
    </dgm:pt>
  </dgm:ptLst>
  <dgm:cxnLst>
    <dgm:cxn modelId="{45F5BA5A-9C5B-406F-A298-FFFF2B72BE87}" srcId="{55079B04-AB12-4AEF-97B5-D64110B315C9}" destId="{EA428CB9-B2B0-4E7C-A24C-1B9F406A4501}" srcOrd="0" destOrd="0" parTransId="{8B86B396-67DA-4205-B162-8931259CFA36}" sibTransId="{06221B2D-53B4-4356-A390-804182BD614D}"/>
    <dgm:cxn modelId="{6FA2FE18-7673-4F7F-BA97-8E98827F2109}" type="presOf" srcId="{EA428CB9-B2B0-4E7C-A24C-1B9F406A4501}" destId="{961F9CC7-2460-407B-82F2-018F9C760952}" srcOrd="0" destOrd="0" presId="urn:microsoft.com/office/officeart/2005/8/layout/vList2"/>
    <dgm:cxn modelId="{DED67E4D-612C-4307-8D4C-C3A2692BDF0F}" type="presOf" srcId="{55079B04-AB12-4AEF-97B5-D64110B315C9}" destId="{7FA91660-A0B7-4394-9B2A-834381BDA3C5}" srcOrd="0" destOrd="0" presId="urn:microsoft.com/office/officeart/2005/8/layout/vList2"/>
    <dgm:cxn modelId="{768A9FC9-2101-4C18-8358-66A81D447AA6}" type="presParOf" srcId="{7FA91660-A0B7-4394-9B2A-834381BDA3C5}" destId="{961F9CC7-2460-407B-82F2-018F9C76095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781DB5-5A84-4493-AE8A-3F5E05C5B6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673564-48A1-4DE1-8B66-2C56F7815013}">
      <dgm:prSet/>
      <dgm:spPr/>
      <dgm:t>
        <a:bodyPr/>
        <a:lstStyle/>
        <a:p>
          <a:pPr rtl="0"/>
          <a:r>
            <a:rPr lang="en-US" smtClean="0"/>
            <a:t>In AI, modus ponens is often referred to as “forward chaining”</a:t>
          </a:r>
          <a:endParaRPr lang="en-US"/>
        </a:p>
      </dgm:t>
    </dgm:pt>
    <dgm:pt modelId="{CAD6154A-FB29-49A8-A191-2382704E98F8}" type="parTrans" cxnId="{81D8A78C-9F1D-4028-B0B4-2063D1BF40B5}">
      <dgm:prSet/>
      <dgm:spPr/>
      <dgm:t>
        <a:bodyPr/>
        <a:lstStyle/>
        <a:p>
          <a:endParaRPr lang="en-US"/>
        </a:p>
      </dgm:t>
    </dgm:pt>
    <dgm:pt modelId="{0F71F741-828B-42A6-8FB2-5BE4E7502589}" type="sibTrans" cxnId="{81D8A78C-9F1D-4028-B0B4-2063D1BF40B5}">
      <dgm:prSet/>
      <dgm:spPr/>
      <dgm:t>
        <a:bodyPr/>
        <a:lstStyle/>
        <a:p>
          <a:endParaRPr lang="en-US"/>
        </a:p>
      </dgm:t>
    </dgm:pt>
    <dgm:pt modelId="{F9335D50-EDAD-43B1-905A-3D9B732C7AC8}" type="pres">
      <dgm:prSet presAssocID="{69781DB5-5A84-4493-AE8A-3F5E05C5B60B}" presName="linear" presStyleCnt="0">
        <dgm:presLayoutVars>
          <dgm:animLvl val="lvl"/>
          <dgm:resizeHandles val="exact"/>
        </dgm:presLayoutVars>
      </dgm:prSet>
      <dgm:spPr/>
      <dgm:t>
        <a:bodyPr/>
        <a:lstStyle/>
        <a:p>
          <a:endParaRPr lang="en-US"/>
        </a:p>
      </dgm:t>
    </dgm:pt>
    <dgm:pt modelId="{D86BCE53-63F0-49FD-8229-984D18FE98A2}" type="pres">
      <dgm:prSet presAssocID="{DC673564-48A1-4DE1-8B66-2C56F7815013}" presName="parentText" presStyleLbl="node1" presStyleIdx="0" presStyleCnt="1">
        <dgm:presLayoutVars>
          <dgm:chMax val="0"/>
          <dgm:bulletEnabled val="1"/>
        </dgm:presLayoutVars>
      </dgm:prSet>
      <dgm:spPr/>
      <dgm:t>
        <a:bodyPr/>
        <a:lstStyle/>
        <a:p>
          <a:endParaRPr lang="en-US"/>
        </a:p>
      </dgm:t>
    </dgm:pt>
  </dgm:ptLst>
  <dgm:cxnLst>
    <dgm:cxn modelId="{DC431C3C-7779-46DE-AC71-7E85F624D1F2}" type="presOf" srcId="{69781DB5-5A84-4493-AE8A-3F5E05C5B60B}" destId="{F9335D50-EDAD-43B1-905A-3D9B732C7AC8}" srcOrd="0" destOrd="0" presId="urn:microsoft.com/office/officeart/2005/8/layout/vList2"/>
    <dgm:cxn modelId="{81D8A78C-9F1D-4028-B0B4-2063D1BF40B5}" srcId="{69781DB5-5A84-4493-AE8A-3F5E05C5B60B}" destId="{DC673564-48A1-4DE1-8B66-2C56F7815013}" srcOrd="0" destOrd="0" parTransId="{CAD6154A-FB29-49A8-A191-2382704E98F8}" sibTransId="{0F71F741-828B-42A6-8FB2-5BE4E7502589}"/>
    <dgm:cxn modelId="{03B0B807-4437-4C1C-AD59-7254D826BA73}" type="presOf" srcId="{DC673564-48A1-4DE1-8B66-2C56F7815013}" destId="{D86BCE53-63F0-49FD-8229-984D18FE98A2}" srcOrd="0" destOrd="0" presId="urn:microsoft.com/office/officeart/2005/8/layout/vList2"/>
    <dgm:cxn modelId="{DBAD4F49-3A3D-4B23-8BC0-735D85231132}" type="presParOf" srcId="{F9335D50-EDAD-43B1-905A-3D9B732C7AC8}" destId="{D86BCE53-63F0-49FD-8229-984D18FE98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6C14D5-984D-4852-8AB7-0F804018B3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76AC1A-D755-4C4B-90DD-5ADE29FB612E}">
      <dgm:prSet/>
      <dgm:spPr/>
      <dgm:t>
        <a:bodyPr/>
        <a:lstStyle/>
        <a:p>
          <a:pPr rtl="0"/>
          <a:r>
            <a:rPr lang="en-US" dirty="0" smtClean="0"/>
            <a:t>Hypothetical syllogism is the transitive application of </a:t>
          </a:r>
          <a:r>
            <a:rPr lang="en-US" i="1" dirty="0" smtClean="0"/>
            <a:t>modus ponens</a:t>
          </a:r>
          <a:endParaRPr lang="en-US" i="1" dirty="0"/>
        </a:p>
      </dgm:t>
    </dgm:pt>
    <dgm:pt modelId="{32860BC4-C633-4DAD-A603-BF8E55FD68A0}" type="parTrans" cxnId="{D03D167A-7754-4B55-9BF6-64420C8D8F68}">
      <dgm:prSet/>
      <dgm:spPr/>
      <dgm:t>
        <a:bodyPr/>
        <a:lstStyle/>
        <a:p>
          <a:endParaRPr lang="en-US"/>
        </a:p>
      </dgm:t>
    </dgm:pt>
    <dgm:pt modelId="{A4DB2585-667A-49BA-8CF6-329D1BE1C3BC}" type="sibTrans" cxnId="{D03D167A-7754-4B55-9BF6-64420C8D8F68}">
      <dgm:prSet/>
      <dgm:spPr/>
      <dgm:t>
        <a:bodyPr/>
        <a:lstStyle/>
        <a:p>
          <a:endParaRPr lang="en-US"/>
        </a:p>
      </dgm:t>
    </dgm:pt>
    <dgm:pt modelId="{B0E6CB24-4F2E-4E52-9635-BEEEA4348084}" type="pres">
      <dgm:prSet presAssocID="{296C14D5-984D-4852-8AB7-0F804018B3D5}" presName="linear" presStyleCnt="0">
        <dgm:presLayoutVars>
          <dgm:animLvl val="lvl"/>
          <dgm:resizeHandles val="exact"/>
        </dgm:presLayoutVars>
      </dgm:prSet>
      <dgm:spPr/>
      <dgm:t>
        <a:bodyPr/>
        <a:lstStyle/>
        <a:p>
          <a:endParaRPr lang="en-US"/>
        </a:p>
      </dgm:t>
    </dgm:pt>
    <dgm:pt modelId="{6147AC72-3BFD-410E-A91C-C821E30E76C5}" type="pres">
      <dgm:prSet presAssocID="{DA76AC1A-D755-4C4B-90DD-5ADE29FB612E}" presName="parentText" presStyleLbl="node1" presStyleIdx="0" presStyleCnt="1" custLinFactNeighborX="2041" custLinFactNeighborY="25945">
        <dgm:presLayoutVars>
          <dgm:chMax val="0"/>
          <dgm:bulletEnabled val="1"/>
        </dgm:presLayoutVars>
      </dgm:prSet>
      <dgm:spPr/>
      <dgm:t>
        <a:bodyPr/>
        <a:lstStyle/>
        <a:p>
          <a:endParaRPr lang="en-US"/>
        </a:p>
      </dgm:t>
    </dgm:pt>
  </dgm:ptLst>
  <dgm:cxnLst>
    <dgm:cxn modelId="{D03D167A-7754-4B55-9BF6-64420C8D8F68}" srcId="{296C14D5-984D-4852-8AB7-0F804018B3D5}" destId="{DA76AC1A-D755-4C4B-90DD-5ADE29FB612E}" srcOrd="0" destOrd="0" parTransId="{32860BC4-C633-4DAD-A603-BF8E55FD68A0}" sibTransId="{A4DB2585-667A-49BA-8CF6-329D1BE1C3BC}"/>
    <dgm:cxn modelId="{767C50C5-6924-4885-B8F5-F8501D1A6D2A}" type="presOf" srcId="{DA76AC1A-D755-4C4B-90DD-5ADE29FB612E}" destId="{6147AC72-3BFD-410E-A91C-C821E30E76C5}" srcOrd="0" destOrd="0" presId="urn:microsoft.com/office/officeart/2005/8/layout/vList2"/>
    <dgm:cxn modelId="{629DF55B-C1CC-4410-B745-E54BFFDC02EC}" type="presOf" srcId="{296C14D5-984D-4852-8AB7-0F804018B3D5}" destId="{B0E6CB24-4F2E-4E52-9635-BEEEA4348084}" srcOrd="0" destOrd="0" presId="urn:microsoft.com/office/officeart/2005/8/layout/vList2"/>
    <dgm:cxn modelId="{B6647B37-01B3-44D6-81A6-A36AF55C5D7A}" type="presParOf" srcId="{B0E6CB24-4F2E-4E52-9635-BEEEA4348084}" destId="{6147AC72-3BFD-410E-A91C-C821E30E76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7C7D7D-7701-44E1-BED7-A53F3739B7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AC5119F-BAC1-406D-A328-C2B7A662C224}">
      <dgm:prSet/>
      <dgm:spPr/>
      <dgm:t>
        <a:bodyPr/>
        <a:lstStyle/>
        <a:p>
          <a:pPr rtl="0"/>
          <a:r>
            <a:rPr lang="en-US" dirty="0" smtClean="0"/>
            <a:t>(Note: </a:t>
          </a:r>
          <a:r>
            <a:rPr lang="en-US" dirty="0" smtClean="0">
              <a:sym typeface="Symbol" panose="05050102010706020507" pitchFamily="18" charset="2"/>
            </a:rPr>
            <a:t></a:t>
          </a:r>
          <a:r>
            <a:rPr lang="en-US" dirty="0" smtClean="0"/>
            <a:t>x P(x) is either true or false, so it is a proposition, not a propositional function.)</a:t>
          </a:r>
          <a:endParaRPr lang="en-US" dirty="0"/>
        </a:p>
      </dgm:t>
    </dgm:pt>
    <dgm:pt modelId="{EB1188C4-9F6B-4000-AEED-7B8A38B8EBFB}" type="parTrans" cxnId="{9BC5425E-7D31-4F3A-A23F-8B65125A96E7}">
      <dgm:prSet/>
      <dgm:spPr/>
      <dgm:t>
        <a:bodyPr/>
        <a:lstStyle/>
        <a:p>
          <a:endParaRPr lang="en-US"/>
        </a:p>
      </dgm:t>
    </dgm:pt>
    <dgm:pt modelId="{5F99777E-C6D5-414E-B91E-8CA0D2349422}" type="sibTrans" cxnId="{9BC5425E-7D31-4F3A-A23F-8B65125A96E7}">
      <dgm:prSet/>
      <dgm:spPr/>
      <dgm:t>
        <a:bodyPr/>
        <a:lstStyle/>
        <a:p>
          <a:endParaRPr lang="en-US"/>
        </a:p>
      </dgm:t>
    </dgm:pt>
    <dgm:pt modelId="{0266F1A1-EB1D-4E0A-89B7-0230CF5134B0}" type="pres">
      <dgm:prSet presAssocID="{C77C7D7D-7701-44E1-BED7-A53F3739B773}" presName="linear" presStyleCnt="0">
        <dgm:presLayoutVars>
          <dgm:animLvl val="lvl"/>
          <dgm:resizeHandles val="exact"/>
        </dgm:presLayoutVars>
      </dgm:prSet>
      <dgm:spPr/>
      <dgm:t>
        <a:bodyPr/>
        <a:lstStyle/>
        <a:p>
          <a:endParaRPr lang="en-US"/>
        </a:p>
      </dgm:t>
    </dgm:pt>
    <dgm:pt modelId="{A423BBE5-7ABB-413B-A556-8008DCBB8D3B}" type="pres">
      <dgm:prSet presAssocID="{8AC5119F-BAC1-406D-A328-C2B7A662C224}" presName="parentText" presStyleLbl="node1" presStyleIdx="0" presStyleCnt="1">
        <dgm:presLayoutVars>
          <dgm:chMax val="0"/>
          <dgm:bulletEnabled val="1"/>
        </dgm:presLayoutVars>
      </dgm:prSet>
      <dgm:spPr/>
      <dgm:t>
        <a:bodyPr/>
        <a:lstStyle/>
        <a:p>
          <a:endParaRPr lang="en-US"/>
        </a:p>
      </dgm:t>
    </dgm:pt>
  </dgm:ptLst>
  <dgm:cxnLst>
    <dgm:cxn modelId="{9BC5425E-7D31-4F3A-A23F-8B65125A96E7}" srcId="{C77C7D7D-7701-44E1-BED7-A53F3739B773}" destId="{8AC5119F-BAC1-406D-A328-C2B7A662C224}" srcOrd="0" destOrd="0" parTransId="{EB1188C4-9F6B-4000-AEED-7B8A38B8EBFB}" sibTransId="{5F99777E-C6D5-414E-B91E-8CA0D2349422}"/>
    <dgm:cxn modelId="{2F0B71D3-C42A-4536-8FE7-ABA8926BA391}" type="presOf" srcId="{C77C7D7D-7701-44E1-BED7-A53F3739B773}" destId="{0266F1A1-EB1D-4E0A-89B7-0230CF5134B0}" srcOrd="0" destOrd="0" presId="urn:microsoft.com/office/officeart/2005/8/layout/vList2"/>
    <dgm:cxn modelId="{9580AB72-749C-42D0-8DF0-68F9EDC88338}" type="presOf" srcId="{8AC5119F-BAC1-406D-A328-C2B7A662C224}" destId="{A423BBE5-7ABB-413B-A556-8008DCBB8D3B}" srcOrd="0" destOrd="0" presId="urn:microsoft.com/office/officeart/2005/8/layout/vList2"/>
    <dgm:cxn modelId="{5CD54AE2-F9FA-4E22-8BB3-10CF2D836C27}" type="presParOf" srcId="{0266F1A1-EB1D-4E0A-89B7-0230CF5134B0}" destId="{A423BBE5-7ABB-413B-A556-8008DCBB8D3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52FA80-6252-45DB-9376-B93C0A2EBF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E131E4-273A-4308-BA9A-25AD626C373D}">
      <dgm:prSet/>
      <dgm:spPr/>
      <dgm:t>
        <a:bodyPr/>
        <a:lstStyle/>
        <a:p>
          <a:pPr rtl="0"/>
          <a:r>
            <a:rPr lang="en-US" smtClean="0"/>
            <a:t>“Everybody loves somebody sometime” – Dean Martin (1964)</a:t>
          </a:r>
          <a:endParaRPr lang="en-US"/>
        </a:p>
      </dgm:t>
    </dgm:pt>
    <dgm:pt modelId="{1434162D-098C-4ACA-B288-E5F35FEEC416}" type="parTrans" cxnId="{47F0F22E-5B40-464C-B465-B13C93C87872}">
      <dgm:prSet/>
      <dgm:spPr/>
      <dgm:t>
        <a:bodyPr/>
        <a:lstStyle/>
        <a:p>
          <a:endParaRPr lang="en-US"/>
        </a:p>
      </dgm:t>
    </dgm:pt>
    <dgm:pt modelId="{E8E5A570-051C-4F2A-91F9-F160936DF711}" type="sibTrans" cxnId="{47F0F22E-5B40-464C-B465-B13C93C87872}">
      <dgm:prSet/>
      <dgm:spPr/>
      <dgm:t>
        <a:bodyPr/>
        <a:lstStyle/>
        <a:p>
          <a:endParaRPr lang="en-US"/>
        </a:p>
      </dgm:t>
    </dgm:pt>
    <dgm:pt modelId="{21350500-0FFE-4969-BBC6-0D7CC6BAB4A9}" type="pres">
      <dgm:prSet presAssocID="{EA52FA80-6252-45DB-9376-B93C0A2EBF32}" presName="linear" presStyleCnt="0">
        <dgm:presLayoutVars>
          <dgm:animLvl val="lvl"/>
          <dgm:resizeHandles val="exact"/>
        </dgm:presLayoutVars>
      </dgm:prSet>
      <dgm:spPr/>
      <dgm:t>
        <a:bodyPr/>
        <a:lstStyle/>
        <a:p>
          <a:endParaRPr lang="en-US"/>
        </a:p>
      </dgm:t>
    </dgm:pt>
    <dgm:pt modelId="{EC83C51F-6580-41F2-9658-7751FA128653}" type="pres">
      <dgm:prSet presAssocID="{FEE131E4-273A-4308-BA9A-25AD626C373D}" presName="parentText" presStyleLbl="node1" presStyleIdx="0" presStyleCnt="1">
        <dgm:presLayoutVars>
          <dgm:chMax val="0"/>
          <dgm:bulletEnabled val="1"/>
        </dgm:presLayoutVars>
      </dgm:prSet>
      <dgm:spPr/>
      <dgm:t>
        <a:bodyPr/>
        <a:lstStyle/>
        <a:p>
          <a:endParaRPr lang="en-US"/>
        </a:p>
      </dgm:t>
    </dgm:pt>
  </dgm:ptLst>
  <dgm:cxnLst>
    <dgm:cxn modelId="{C495A85E-AB9E-4134-8509-E12791AB7727}" type="presOf" srcId="{FEE131E4-273A-4308-BA9A-25AD626C373D}" destId="{EC83C51F-6580-41F2-9658-7751FA128653}" srcOrd="0" destOrd="0" presId="urn:microsoft.com/office/officeart/2005/8/layout/vList2"/>
    <dgm:cxn modelId="{47F0F22E-5B40-464C-B465-B13C93C87872}" srcId="{EA52FA80-6252-45DB-9376-B93C0A2EBF32}" destId="{FEE131E4-273A-4308-BA9A-25AD626C373D}" srcOrd="0" destOrd="0" parTransId="{1434162D-098C-4ACA-B288-E5F35FEEC416}" sibTransId="{E8E5A570-051C-4F2A-91F9-F160936DF711}"/>
    <dgm:cxn modelId="{1F0174B3-8B47-4471-A2C5-93C597B55491}" type="presOf" srcId="{EA52FA80-6252-45DB-9376-B93C0A2EBF32}" destId="{21350500-0FFE-4969-BBC6-0D7CC6BAB4A9}" srcOrd="0" destOrd="0" presId="urn:microsoft.com/office/officeart/2005/8/layout/vList2"/>
    <dgm:cxn modelId="{253DB3CA-ADEA-42DF-8667-E97EFC0C9CF8}" type="presParOf" srcId="{21350500-0FFE-4969-BBC6-0D7CC6BAB4A9}" destId="{EC83C51F-6580-41F2-9658-7751FA12865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F877C-63A4-40AC-B29B-6429F2D2FD5C}">
      <dsp:nvSpPr>
        <dsp:cNvPr id="0" name=""/>
        <dsp:cNvSpPr/>
      </dsp:nvSpPr>
      <dsp:spPr>
        <a:xfrm>
          <a:off x="0" y="7734"/>
          <a:ext cx="10134600"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A proposition is a declarative statement that is either true or false (but not both).</a:t>
          </a:r>
          <a:endParaRPr lang="en-US" sz="2700" kern="1200" dirty="0"/>
        </a:p>
      </dsp:txBody>
      <dsp:txXfrm>
        <a:off x="52431" y="60165"/>
        <a:ext cx="10029738" cy="969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34293-C524-4160-A882-5E2BBA57BFE6}">
      <dsp:nvSpPr>
        <dsp:cNvPr id="0" name=""/>
        <dsp:cNvSpPr/>
      </dsp:nvSpPr>
      <dsp:spPr>
        <a:xfrm>
          <a:off x="0" y="179939"/>
          <a:ext cx="3276600"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The first rule of Tautology Club is the first rule of Tautology Club</a:t>
          </a:r>
          <a:endParaRPr lang="en-US" sz="2200" kern="1200" dirty="0"/>
        </a:p>
      </dsp:txBody>
      <dsp:txXfrm>
        <a:off x="59057" y="238996"/>
        <a:ext cx="3158486" cy="1091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F9CC7-2460-407B-82F2-018F9C760952}">
      <dsp:nvSpPr>
        <dsp:cNvPr id="0" name=""/>
        <dsp:cNvSpPr/>
      </dsp:nvSpPr>
      <dsp:spPr>
        <a:xfrm>
          <a:off x="0" y="7717"/>
          <a:ext cx="52578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The distributive law of OR over AND</a:t>
          </a:r>
          <a:endParaRPr lang="en-US" sz="2400" kern="1200" dirty="0"/>
        </a:p>
      </dsp:txBody>
      <dsp:txXfrm>
        <a:off x="39295" y="47012"/>
        <a:ext cx="5179210" cy="7263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BCE53-63F0-49FD-8229-984D18FE98A2}">
      <dsp:nvSpPr>
        <dsp:cNvPr id="0" name=""/>
        <dsp:cNvSpPr/>
      </dsp:nvSpPr>
      <dsp:spPr>
        <a:xfrm>
          <a:off x="0" y="78944"/>
          <a:ext cx="3657600" cy="1594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In AI, modus ponens is often referred to as “forward chaining”</a:t>
          </a:r>
          <a:endParaRPr lang="en-US" sz="2900" kern="1200"/>
        </a:p>
      </dsp:txBody>
      <dsp:txXfrm>
        <a:off x="77847" y="156791"/>
        <a:ext cx="3501906" cy="143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7AC72-3BFD-410E-A91C-C821E30E76C5}">
      <dsp:nvSpPr>
        <dsp:cNvPr id="0" name=""/>
        <dsp:cNvSpPr/>
      </dsp:nvSpPr>
      <dsp:spPr>
        <a:xfrm>
          <a:off x="0" y="59039"/>
          <a:ext cx="3733800" cy="1998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Hypothetical syllogism is the transitive application of </a:t>
          </a:r>
          <a:r>
            <a:rPr lang="en-US" sz="2800" i="1" kern="1200" dirty="0" smtClean="0"/>
            <a:t>modus ponens</a:t>
          </a:r>
          <a:endParaRPr lang="en-US" sz="2800" i="1" kern="1200" dirty="0"/>
        </a:p>
      </dsp:txBody>
      <dsp:txXfrm>
        <a:off x="97552" y="156591"/>
        <a:ext cx="3538696" cy="18032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3BBE5-7ABB-413B-A556-8008DCBB8D3B}">
      <dsp:nvSpPr>
        <dsp:cNvPr id="0" name=""/>
        <dsp:cNvSpPr/>
      </dsp:nvSpPr>
      <dsp:spPr>
        <a:xfrm>
          <a:off x="0" y="10484"/>
          <a:ext cx="4832931"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(Note: </a:t>
          </a:r>
          <a:r>
            <a:rPr lang="en-US" sz="2100" kern="1200" dirty="0" smtClean="0">
              <a:sym typeface="Symbol" panose="05050102010706020507" pitchFamily="18" charset="2"/>
            </a:rPr>
            <a:t></a:t>
          </a:r>
          <a:r>
            <a:rPr lang="en-US" sz="2100" kern="1200" dirty="0" smtClean="0"/>
            <a:t>x P(x) is either true or false, so it is a proposition, not a propositional function.)</a:t>
          </a:r>
          <a:endParaRPr lang="en-US" sz="2100" kern="1200" dirty="0"/>
        </a:p>
      </dsp:txBody>
      <dsp:txXfrm>
        <a:off x="57572" y="68056"/>
        <a:ext cx="4717787" cy="10642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3C51F-6580-41F2-9658-7751FA128653}">
      <dsp:nvSpPr>
        <dsp:cNvPr id="0" name=""/>
        <dsp:cNvSpPr/>
      </dsp:nvSpPr>
      <dsp:spPr>
        <a:xfrm>
          <a:off x="0" y="22769"/>
          <a:ext cx="3352800" cy="11547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“Everybody loves somebody sometime” – Dean Martin (1964)</a:t>
          </a:r>
          <a:endParaRPr lang="en-US" sz="2100" kern="1200"/>
        </a:p>
      </dsp:txBody>
      <dsp:txXfrm>
        <a:off x="56372" y="79141"/>
        <a:ext cx="3240056" cy="10420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6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5662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5662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5662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56ABB8C-673A-4690-A225-5002C00274ED}" type="slidenum">
              <a:rPr lang="en-US" altLang="en-US"/>
              <a:pPr/>
              <a:t>‹#›</a:t>
            </a:fld>
            <a:endParaRPr lang="en-US" altLang="en-US"/>
          </a:p>
        </p:txBody>
      </p:sp>
    </p:spTree>
    <p:extLst>
      <p:ext uri="{BB962C8B-B14F-4D97-AF65-F5344CB8AC3E}">
        <p14:creationId xmlns:p14="http://schemas.microsoft.com/office/powerpoint/2010/main" val="3978176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D68A2F1E-0A5B-44F7-9219-BFF2A959EF9A}" type="slidenum">
              <a:rPr lang="en-US" altLang="en-US"/>
              <a:pPr/>
              <a:t>‹#›</a:t>
            </a:fld>
            <a:endParaRPr lang="en-US" altLang="en-US"/>
          </a:p>
        </p:txBody>
      </p:sp>
    </p:spTree>
    <p:extLst>
      <p:ext uri="{BB962C8B-B14F-4D97-AF65-F5344CB8AC3E}">
        <p14:creationId xmlns:p14="http://schemas.microsoft.com/office/powerpoint/2010/main" val="909236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80463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00A5CF5-6C93-43FE-86C5-1EAFF0624370}" type="slidenum">
              <a:rPr lang="en-US" altLang="en-US" sz="1200"/>
              <a:pPr/>
              <a:t>11</a:t>
            </a:fld>
            <a:endParaRPr lang="en-US" altLang="en-US" sz="1200"/>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5816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EA2F0AB-3610-4E8B-9E2A-49BF24ED6DA4}" type="slidenum">
              <a:rPr lang="en-US" altLang="en-US" sz="1200"/>
              <a:pPr/>
              <a:t>12</a:t>
            </a:fld>
            <a:endParaRPr lang="en-US" altLang="en-US" sz="1200"/>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87152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EC7B4D3-497F-4CAF-A6C4-30D2B46379B9}" type="slidenum">
              <a:rPr lang="en-US" altLang="en-US" sz="1200"/>
              <a:pPr/>
              <a:t>13</a:t>
            </a:fld>
            <a:endParaRPr lang="en-US" altLang="en-US" sz="1200"/>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44587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54A6BBF-770B-4AD9-BFAE-D0771C0D01FE}" type="slidenum">
              <a:rPr lang="en-US" altLang="en-US" sz="1200"/>
              <a:pPr/>
              <a:t>14</a:t>
            </a:fld>
            <a:endParaRPr lang="en-US" altLang="en-US" sz="1200"/>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2344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3E4F565-4BF7-4681-BB70-94AC038C645A}" type="slidenum">
              <a:rPr lang="en-US" altLang="en-US" sz="1200">
                <a:latin typeface="Arial" panose="020B0604020202020204" pitchFamily="34" charset="0"/>
              </a:rPr>
              <a:pPr/>
              <a:t>15</a:t>
            </a:fld>
            <a:endParaRPr lang="en-US" altLang="en-US" sz="1200">
              <a:latin typeface="Arial" panose="020B0604020202020204" pitchFamily="34" charset="0"/>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96436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4C57448-0170-450D-9B8F-084E699CC7BE}" type="slidenum">
              <a:rPr lang="en-US" altLang="en-US" sz="1200"/>
              <a:pPr/>
              <a:t>17</a:t>
            </a:fld>
            <a:endParaRPr lang="en-US" altLang="en-US" sz="1200"/>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10358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BB203EF-8E86-4230-8D37-5871B0AE3B6C}" type="slidenum">
              <a:rPr lang="en-US" altLang="en-US" sz="1200"/>
              <a:pPr/>
              <a:t>18</a:t>
            </a:fld>
            <a:endParaRPr lang="en-US" altLang="en-US" sz="1200"/>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4445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E9B9FD7-374D-4A0C-9ECF-7E5E58906CE2}" type="slidenum">
              <a:rPr lang="en-US" altLang="en-US" sz="1200"/>
              <a:pPr/>
              <a:t>29</a:t>
            </a:fld>
            <a:endParaRPr lang="en-US" altLang="en-US" sz="1200"/>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9549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41614DB-8D55-4E15-B76B-D842A4D4904F}" type="slidenum">
              <a:rPr lang="en-US" altLang="en-US" sz="1200"/>
              <a:pPr/>
              <a:t>30</a:t>
            </a:fld>
            <a:endParaRPr lang="en-US" altLang="en-US" sz="1200"/>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20841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FC71483-4327-44B2-A8F8-F020F486E50F}" type="slidenum">
              <a:rPr lang="en-US" altLang="en-US" sz="1200"/>
              <a:pPr/>
              <a:t>31</a:t>
            </a:fld>
            <a:endParaRPr lang="en-US" altLang="en-US" sz="1200"/>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4543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6466B6-4DE0-4652-A940-EE93CE2AF855}" type="slidenum">
              <a:rPr lang="en-US" altLang="en-US" sz="1200"/>
              <a:pPr/>
              <a:t>2</a:t>
            </a:fld>
            <a:endParaRPr lang="en-US"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19081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7F2F8B3-40F6-4AA8-99CE-3479499C8C52}" type="slidenum">
              <a:rPr lang="en-US" altLang="en-US" sz="1200"/>
              <a:pPr/>
              <a:t>35</a:t>
            </a:fld>
            <a:endParaRPr lang="en-US" altLang="en-US" sz="1200"/>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35400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0B12628-7847-41E6-AF53-F4635371D9B9}" type="slidenum">
              <a:rPr lang="en-US" altLang="en-US" sz="1200">
                <a:latin typeface="Arial" panose="020B0604020202020204" pitchFamily="34" charset="0"/>
              </a:rPr>
              <a:pPr/>
              <a:t>36</a:t>
            </a:fld>
            <a:endParaRPr lang="en-US" altLang="en-US" sz="1200">
              <a:latin typeface="Arial" panose="020B0604020202020204" pitchFamily="34" charset="0"/>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700824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76F6EC2-67E5-4234-99ED-4350B8E7D5E6}" type="slidenum">
              <a:rPr lang="en-US" altLang="en-US" sz="1200"/>
              <a:pPr/>
              <a:t>37</a:t>
            </a:fld>
            <a:endParaRPr lang="en-US" altLang="en-US" sz="1200"/>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0458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AB8224A-2163-40D6-913C-12E5650A0DE6}" type="slidenum">
              <a:rPr lang="en-US" altLang="en-US" sz="1200"/>
              <a:pPr/>
              <a:t>38</a:t>
            </a:fld>
            <a:endParaRPr lang="en-US" altLang="en-US" sz="1200"/>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7640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22935F6-9667-4FCA-AD40-BF3E6EAD7CE3}" type="slidenum">
              <a:rPr lang="en-US" altLang="en-US" sz="1200"/>
              <a:pPr/>
              <a:t>40</a:t>
            </a:fld>
            <a:endParaRPr lang="en-US" altLang="en-US" sz="1200"/>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33484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CD3E806-89A6-4FCB-A0AF-89D9BE0609F3}" type="slidenum">
              <a:rPr lang="en-US" altLang="en-US" sz="1200"/>
              <a:pPr/>
              <a:t>42</a:t>
            </a:fld>
            <a:endParaRPr lang="en-US" altLang="en-US" sz="1200"/>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59716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F724FB0-D0E6-4CE0-AAE0-472F3790E2D8}" type="slidenum">
              <a:rPr lang="en-US" altLang="en-US" sz="1200"/>
              <a:pPr/>
              <a:t>43</a:t>
            </a:fld>
            <a:endParaRPr lang="en-US" altLang="en-US" sz="1200"/>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60841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C678D63-1C58-440B-9F80-111B46044713}" type="slidenum">
              <a:rPr lang="en-US" altLang="en-US" sz="1200"/>
              <a:pPr/>
              <a:t>44</a:t>
            </a:fld>
            <a:endParaRPr lang="en-US" altLang="en-US" sz="1200"/>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16699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E9668E9-8EB0-4D30-B62C-3B1D72558D41}" type="slidenum">
              <a:rPr lang="en-US" altLang="en-US" sz="1200"/>
              <a:pPr/>
              <a:t>46</a:t>
            </a:fld>
            <a:endParaRPr lang="en-US" altLang="en-US" sz="1200"/>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17460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DCE3D84-E32F-44B2-85C5-03A55EDA880E}" type="slidenum">
              <a:rPr lang="en-US" altLang="en-US" sz="1200"/>
              <a:pPr/>
              <a:t>47</a:t>
            </a:fld>
            <a:endParaRPr lang="en-US" altLang="en-US" sz="1200"/>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4708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E256A3-535A-4782-958F-8D2C5E4FE40C}" type="slidenum">
              <a:rPr lang="en-US" altLang="en-US" sz="1200"/>
              <a:pPr/>
              <a:t>3</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37627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FFB5518-CD40-4E38-AB59-59615084FA50}" type="slidenum">
              <a:rPr lang="en-US" altLang="en-US" sz="1200"/>
              <a:pPr/>
              <a:t>48</a:t>
            </a:fld>
            <a:endParaRPr lang="en-US" altLang="en-US" sz="1200"/>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7956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AF8C5ED-1C70-42EF-ADC6-1295D3B5940C}" type="slidenum">
              <a:rPr lang="en-US" altLang="en-US" sz="1200"/>
              <a:pPr/>
              <a:t>49</a:t>
            </a:fld>
            <a:endParaRPr lang="en-US" altLang="en-US" sz="1200"/>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09603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FE7DA04-49A7-4B54-8D23-146C3D129477}" type="slidenum">
              <a:rPr lang="en-US" altLang="en-US" sz="1200"/>
              <a:pPr/>
              <a:t>50</a:t>
            </a:fld>
            <a:endParaRPr lang="en-US" altLang="en-US" sz="1200"/>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92151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2D9CD37-301A-48A6-875E-9E99A316728E}" type="slidenum">
              <a:rPr lang="en-US" altLang="en-US" sz="1200"/>
              <a:pPr/>
              <a:t>51</a:t>
            </a:fld>
            <a:endParaRPr lang="en-US" altLang="en-US" sz="1200"/>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60268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1FC08C1-F06D-41E6-9822-0E3527C78335}" type="slidenum">
              <a:rPr lang="en-US" altLang="en-US" sz="1200"/>
              <a:pPr/>
              <a:t>52</a:t>
            </a:fld>
            <a:endParaRPr lang="en-US" altLang="en-US" sz="1200"/>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11254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D07D32D-D6E7-458B-9A29-984FC8CAE60E}" type="slidenum">
              <a:rPr lang="en-US" altLang="en-US" sz="1200"/>
              <a:pPr/>
              <a:t>66</a:t>
            </a:fld>
            <a:endParaRPr lang="en-US" altLang="en-US" sz="1200"/>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85525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2E56545-1DA2-4A77-AEB3-A5D029A6C950}" type="slidenum">
              <a:rPr lang="en-US" altLang="en-US" sz="1200"/>
              <a:pPr/>
              <a:t>67</a:t>
            </a:fld>
            <a:endParaRPr lang="en-US" altLang="en-US" sz="1200"/>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58289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FD3B2AE-F3EF-4D21-A1CE-5FCCD8127E2D}" type="slidenum">
              <a:rPr lang="en-US" altLang="en-US" sz="1200"/>
              <a:pPr/>
              <a:t>68</a:t>
            </a:fld>
            <a:endParaRPr lang="en-US" altLang="en-US" sz="1200"/>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03053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C27DCBD-E3CA-4080-9180-C31286980D38}" type="slidenum">
              <a:rPr lang="en-US" altLang="en-US" sz="1200"/>
              <a:pPr/>
              <a:t>70</a:t>
            </a:fld>
            <a:endParaRPr lang="en-US" altLang="en-US" sz="1200"/>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28113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FAD7746-1AB7-4AA1-83E7-5B788F87F232}" type="slidenum">
              <a:rPr lang="en-US" altLang="en-US" sz="1200"/>
              <a:pPr/>
              <a:t>71</a:t>
            </a:fld>
            <a:endParaRPr lang="en-US" altLang="en-US" sz="1200"/>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967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E57502-1909-4A80-BCB4-3736C1C97590}" type="slidenum">
              <a:rPr lang="en-US" altLang="en-US" sz="1200"/>
              <a:pPr/>
              <a:t>4</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449520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D964A8A-D4E3-4F6B-ACA4-E21D516954BA}" type="slidenum">
              <a:rPr lang="en-US" altLang="en-US" sz="1200"/>
              <a:pPr/>
              <a:t>72</a:t>
            </a:fld>
            <a:endParaRPr lang="en-US" altLang="en-US" sz="1200"/>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95751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A76C40D-53F3-4A21-A158-2D9BDFD8C64B}" type="slidenum">
              <a:rPr lang="en-US" altLang="en-US" sz="1200"/>
              <a:pPr/>
              <a:t>73</a:t>
            </a:fld>
            <a:endParaRPr lang="en-US" altLang="en-US" sz="1200"/>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76221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321AA5C-21EA-4B2C-AFB4-C5F1E2C616DF}" type="slidenum">
              <a:rPr lang="en-US" altLang="en-US" sz="1200"/>
              <a:pPr/>
              <a:t>74</a:t>
            </a:fld>
            <a:endParaRPr lang="en-US" altLang="en-US" sz="1200"/>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333623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08FF1C5-E62F-4C75-A64D-7817DBC8D1B7}" type="slidenum">
              <a:rPr lang="en-US" altLang="en-US" sz="1200"/>
              <a:pPr/>
              <a:t>76</a:t>
            </a:fld>
            <a:endParaRPr lang="en-US" altLang="en-US" sz="1200"/>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288819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3AE2950-B071-4932-9CE6-03BA44DEE5BB}" type="slidenum">
              <a:rPr lang="en-US" altLang="en-US" sz="1200"/>
              <a:pPr/>
              <a:t>77</a:t>
            </a:fld>
            <a:endParaRPr lang="en-US" altLang="en-US" sz="1200"/>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30483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3AE2950-B071-4932-9CE6-03BA44DEE5BB}" type="slidenum">
              <a:rPr lang="en-US" altLang="en-US" sz="1200"/>
              <a:pPr/>
              <a:t>78</a:t>
            </a:fld>
            <a:endParaRPr lang="en-US" altLang="en-US" sz="1200"/>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170452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9C35F0B-6ADD-4EB4-8779-69814A6F8C4A}" type="slidenum">
              <a:rPr lang="en-US" altLang="en-US" sz="1200"/>
              <a:pPr/>
              <a:t>79</a:t>
            </a:fld>
            <a:endParaRPr lang="en-US" altLang="en-US" sz="1200"/>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79064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F6DDA65-65CA-49BE-8C52-684405DDFE2B}" type="slidenum">
              <a:rPr lang="en-US" altLang="en-US" sz="1200"/>
              <a:pPr/>
              <a:t>80</a:t>
            </a:fld>
            <a:endParaRPr lang="en-US" altLang="en-US" sz="1200"/>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861259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451A551-B6F5-4ADF-A945-A2F2F43D2D7A}" type="slidenum">
              <a:rPr lang="en-US" altLang="en-US" sz="1200"/>
              <a:pPr/>
              <a:t>81</a:t>
            </a:fld>
            <a:endParaRPr lang="en-US" altLang="en-US" sz="1200"/>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0134125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9E26BE0-91DF-4924-A204-93163F74F9F1}" type="slidenum">
              <a:rPr lang="en-US" altLang="en-US" sz="1200"/>
              <a:pPr/>
              <a:t>82</a:t>
            </a:fld>
            <a:endParaRPr lang="en-US" altLang="en-US" sz="1200"/>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092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fld id="{2AC2C778-0635-4A26-A24C-1EC80F3FAD4F}" type="slidenum">
              <a:rPr lang="en-US" altLang="en-US" sz="1300"/>
              <a:pPr/>
              <a:t>5</a:t>
            </a:fld>
            <a:endParaRPr lang="en-US" altLang="en-US" sz="1300"/>
          </a:p>
        </p:txBody>
      </p:sp>
      <p:sp>
        <p:nvSpPr>
          <p:cNvPr id="46083" name="Rectangle 2"/>
          <p:cNvSpPr>
            <a:spLocks noGrp="1" noRot="1" noChangeAspect="1" noChangeArrowheads="1" noTextEdit="1"/>
          </p:cNvSpPr>
          <p:nvPr>
            <p:ph type="sldImg"/>
          </p:nvPr>
        </p:nvSpPr>
        <p:spPr>
          <a:xfrm>
            <a:off x="457200" y="720725"/>
            <a:ext cx="6400800" cy="360045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122745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5256D65-73D8-4CC4-AD99-8975CABC1003}" type="slidenum">
              <a:rPr lang="en-US" altLang="en-US" sz="1200"/>
              <a:pPr/>
              <a:t>83</a:t>
            </a:fld>
            <a:endParaRPr lang="en-US" altLang="en-US" sz="1200"/>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508062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FA0C52C-A0C4-4100-8C5D-7A666AE8360A}" type="slidenum">
              <a:rPr lang="en-US" altLang="en-US" sz="1200"/>
              <a:pPr/>
              <a:t>84</a:t>
            </a:fld>
            <a:endParaRPr lang="en-US" altLang="en-US" sz="1200"/>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48029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D325E52-7A5F-42A3-8D4C-93FABFA5C737}" type="slidenum">
              <a:rPr lang="en-US" altLang="en-US" sz="1200"/>
              <a:pPr/>
              <a:t>85</a:t>
            </a:fld>
            <a:endParaRPr lang="en-US" altLang="en-US" sz="1200"/>
          </a:p>
        </p:txBody>
      </p:sp>
      <p:sp>
        <p:nvSpPr>
          <p:cNvPr id="134147" name="Rectangle 2"/>
          <p:cNvSpPr>
            <a:spLocks noGrp="1" noRot="1" noChangeAspect="1" noChangeArrowheads="1" noTextEdit="1"/>
          </p:cNvSpPr>
          <p:nvPr>
            <p:ph type="sldImg"/>
          </p:nvPr>
        </p:nvSpPr>
        <p:spPr>
          <a:xfrm>
            <a:off x="381000" y="685800"/>
            <a:ext cx="6096000" cy="34290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48665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8B9B192-AE2A-4BB9-8436-C702154A3735}" type="slidenum">
              <a:rPr lang="en-US" altLang="en-US" sz="1200"/>
              <a:pPr/>
              <a:t>86</a:t>
            </a:fld>
            <a:endParaRPr lang="en-US" altLang="en-US" sz="1200"/>
          </a:p>
        </p:txBody>
      </p:sp>
      <p:sp>
        <p:nvSpPr>
          <p:cNvPr id="135171" name="Rectangle 2"/>
          <p:cNvSpPr>
            <a:spLocks noGrp="1" noRot="1" noChangeAspect="1" noChangeArrowheads="1" noTextEdit="1"/>
          </p:cNvSpPr>
          <p:nvPr>
            <p:ph type="sldImg"/>
          </p:nvPr>
        </p:nvSpPr>
        <p:spPr>
          <a:xfrm>
            <a:off x="381000" y="685800"/>
            <a:ext cx="6096000" cy="34290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797781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DA8847C-B9FD-46DB-B540-676E0731AD26}" type="slidenum">
              <a:rPr lang="en-US" altLang="en-US" sz="1200"/>
              <a:pPr/>
              <a:t>87</a:t>
            </a:fld>
            <a:endParaRPr lang="en-US" altLang="en-US" sz="1200"/>
          </a:p>
        </p:txBody>
      </p:sp>
      <p:sp>
        <p:nvSpPr>
          <p:cNvPr id="136195" name="Rectangle 2"/>
          <p:cNvSpPr>
            <a:spLocks noGrp="1" noRot="1" noChangeAspect="1" noChangeArrowheads="1" noTextEdit="1"/>
          </p:cNvSpPr>
          <p:nvPr>
            <p:ph type="sldImg"/>
          </p:nvPr>
        </p:nvSpPr>
        <p:spPr>
          <a:xfrm>
            <a:off x="381000" y="685800"/>
            <a:ext cx="6096000" cy="342900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20992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544C4EC-326C-455F-A0E1-D23D7F069D7C}" type="slidenum">
              <a:rPr lang="en-US" altLang="en-US" sz="1200"/>
              <a:pPr/>
              <a:t>88</a:t>
            </a:fld>
            <a:endParaRPr lang="en-US" altLang="en-US" sz="1200"/>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21327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2DC9A9F-E1BC-4682-BAD2-EA0D2403CD85}" type="slidenum">
              <a:rPr lang="en-US" altLang="en-US" sz="1200"/>
              <a:pPr/>
              <a:t>89</a:t>
            </a:fld>
            <a:endParaRPr lang="en-US" altLang="en-US" sz="1200"/>
          </a:p>
        </p:txBody>
      </p:sp>
      <p:sp>
        <p:nvSpPr>
          <p:cNvPr id="138243" name="Rectangle 2"/>
          <p:cNvSpPr>
            <a:spLocks noGrp="1" noRot="1" noChangeAspect="1" noChangeArrowheads="1" noTextEdit="1"/>
          </p:cNvSpPr>
          <p:nvPr>
            <p:ph type="sldImg"/>
          </p:nvPr>
        </p:nvSpPr>
        <p:spPr>
          <a:xfrm>
            <a:off x="381000" y="685800"/>
            <a:ext cx="6096000" cy="342900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93884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8F379EC-D59D-41E7-8DC8-FE45E215A3F7}" type="slidenum">
              <a:rPr lang="en-US" altLang="en-US" sz="1200"/>
              <a:pPr/>
              <a:t>90</a:t>
            </a:fld>
            <a:endParaRPr lang="en-US" altLang="en-US" sz="1200"/>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9805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AB26ED9-91D4-473D-80C7-866975C53523}" type="slidenum">
              <a:rPr lang="en-US" altLang="en-US" sz="1200"/>
              <a:pPr/>
              <a:t>6</a:t>
            </a:fld>
            <a:endParaRPr lang="en-US" altLang="en-US" sz="1200"/>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4550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AB26ED9-91D4-473D-80C7-866975C53523}" type="slidenum">
              <a:rPr lang="en-US" altLang="en-US" sz="1200"/>
              <a:pPr/>
              <a:t>7</a:t>
            </a:fld>
            <a:endParaRPr lang="en-US" altLang="en-US" sz="1200"/>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5279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AB26ED9-91D4-473D-80C7-866975C53523}" type="slidenum">
              <a:rPr lang="en-US" altLang="en-US" sz="1200"/>
              <a:pPr/>
              <a:t>9</a:t>
            </a:fld>
            <a:endParaRPr lang="en-US" altLang="en-US" sz="1200"/>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3012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2317BE9-1027-4C7B-B852-3BE69F2F8665}" type="slidenum">
              <a:rPr lang="en-US" altLang="en-US" sz="1200"/>
              <a:pPr/>
              <a:t>10</a:t>
            </a:fld>
            <a:endParaRPr lang="en-US" altLang="en-US" sz="1200"/>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91055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C06DBB-13B0-4CEE-A20A-340A705D15A6}" type="datetimeFigureOut">
              <a:rPr lang="en-US" smtClean="0"/>
              <a:t>8/24/2020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714FB9A-D549-48D0-9ED5-C624BD5D7C56}" type="slidenum">
              <a:rPr lang="en-US" altLang="en-US" smtClean="0"/>
              <a:pPr/>
              <a:t>‹#›</a:t>
            </a:fld>
            <a:endParaRPr lang="en-US" altLang="en-US"/>
          </a:p>
        </p:txBody>
      </p:sp>
    </p:spTree>
    <p:extLst>
      <p:ext uri="{BB962C8B-B14F-4D97-AF65-F5344CB8AC3E}">
        <p14:creationId xmlns:p14="http://schemas.microsoft.com/office/powerpoint/2010/main" val="95138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C06DBB-13B0-4CEE-A20A-340A705D15A6}" type="datetimeFigureOut">
              <a:rPr lang="en-US" smtClean="0"/>
              <a:t>8/24/2020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9B6DA89-A0C1-421E-8087-824BAA67FF0C}" type="slidenum">
              <a:rPr lang="en-US" altLang="en-US" smtClean="0"/>
              <a:pPr/>
              <a:t>‹#›</a:t>
            </a:fld>
            <a:endParaRPr lang="en-US" altLang="en-US"/>
          </a:p>
        </p:txBody>
      </p:sp>
    </p:spTree>
    <p:extLst>
      <p:ext uri="{BB962C8B-B14F-4D97-AF65-F5344CB8AC3E}">
        <p14:creationId xmlns:p14="http://schemas.microsoft.com/office/powerpoint/2010/main" val="49651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C06DBB-13B0-4CEE-A20A-340A705D15A6}" type="datetimeFigureOut">
              <a:rPr lang="en-US" smtClean="0"/>
              <a:t>8/24/2020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E7F60D7-0672-427D-9876-0E93BCD64930}" type="slidenum">
              <a:rPr lang="en-US" altLang="en-US" smtClean="0"/>
              <a:pPr/>
              <a:t>‹#›</a:t>
            </a:fld>
            <a:endParaRPr lang="en-US" altLang="en-US"/>
          </a:p>
        </p:txBody>
      </p:sp>
    </p:spTree>
    <p:extLst>
      <p:ext uri="{BB962C8B-B14F-4D97-AF65-F5344CB8AC3E}">
        <p14:creationId xmlns:p14="http://schemas.microsoft.com/office/powerpoint/2010/main" val="1249488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2209800"/>
            <a:ext cx="10363200" cy="4114800"/>
          </a:xfrm>
        </p:spPr>
        <p:txBody>
          <a:bodyPr/>
          <a:lstStyle/>
          <a:p>
            <a:pPr lvl="0"/>
            <a:endParaRPr lang="en-US" noProof="0" smtClean="0"/>
          </a:p>
        </p:txBody>
      </p:sp>
      <p:sp>
        <p:nvSpPr>
          <p:cNvPr id="4" name="Rectangle 13"/>
          <p:cNvSpPr>
            <a:spLocks noGrp="1" noChangeArrowheads="1"/>
          </p:cNvSpPr>
          <p:nvPr>
            <p:ph type="sldNum" sz="quarter" idx="10"/>
          </p:nvPr>
        </p:nvSpPr>
        <p:spPr>
          <a:ln/>
        </p:spPr>
        <p:txBody>
          <a:bodyPr/>
          <a:lstStyle>
            <a:lvl1pPr>
              <a:defRPr/>
            </a:lvl1pPr>
          </a:lstStyle>
          <a:p>
            <a:fld id="{A17A79C4-01FA-4EAB-B07A-5C0013D86AB9}" type="slidenum">
              <a:rPr lang="en-US" altLang="en-US"/>
              <a:pPr/>
              <a:t>‹#›</a:t>
            </a:fld>
            <a:endParaRPr lang="en-US" altLang="en-US"/>
          </a:p>
        </p:txBody>
      </p:sp>
    </p:spTree>
    <p:extLst>
      <p:ext uri="{BB962C8B-B14F-4D97-AF65-F5344CB8AC3E}">
        <p14:creationId xmlns:p14="http://schemas.microsoft.com/office/powerpoint/2010/main" val="1888074956"/>
      </p:ext>
    </p:extLst>
  </p:cSld>
  <p:clrMapOvr>
    <a:masterClrMapping/>
  </p:clrMapOvr>
  <p:transition spd="med" advTm="1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C06DBB-13B0-4CEE-A20A-340A705D15A6}" type="datetimeFigureOut">
              <a:rPr lang="en-US" smtClean="0"/>
              <a:t>8/24/2020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9E29E4-9F84-44E1-9EC0-EC07E27FE606}" type="slidenum">
              <a:rPr lang="en-US" altLang="en-US" smtClean="0"/>
              <a:pPr/>
              <a:t>‹#›</a:t>
            </a:fld>
            <a:endParaRPr lang="en-US" altLang="en-US"/>
          </a:p>
        </p:txBody>
      </p:sp>
    </p:spTree>
    <p:extLst>
      <p:ext uri="{BB962C8B-B14F-4D97-AF65-F5344CB8AC3E}">
        <p14:creationId xmlns:p14="http://schemas.microsoft.com/office/powerpoint/2010/main" val="189162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06DBB-13B0-4CEE-A20A-340A705D15A6}" type="datetimeFigureOut">
              <a:rPr lang="en-US" smtClean="0"/>
              <a:t>8/24/2020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56E1E46-9C4E-4D93-A056-5332775A3976}" type="slidenum">
              <a:rPr lang="en-US" altLang="en-US" smtClean="0"/>
              <a:pPr/>
              <a:t>‹#›</a:t>
            </a:fld>
            <a:endParaRPr lang="en-US" altLang="en-US"/>
          </a:p>
        </p:txBody>
      </p:sp>
    </p:spTree>
    <p:extLst>
      <p:ext uri="{BB962C8B-B14F-4D97-AF65-F5344CB8AC3E}">
        <p14:creationId xmlns:p14="http://schemas.microsoft.com/office/powerpoint/2010/main" val="120344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C06DBB-13B0-4CEE-A20A-340A705D15A6}" type="datetimeFigureOut">
              <a:rPr lang="en-US" smtClean="0"/>
              <a:t>8/24/2020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17BCE3F-0D00-412E-B5E8-9086729A7A9B}" type="slidenum">
              <a:rPr lang="en-US" altLang="en-US" smtClean="0"/>
              <a:pPr/>
              <a:t>‹#›</a:t>
            </a:fld>
            <a:endParaRPr lang="en-US" altLang="en-US"/>
          </a:p>
        </p:txBody>
      </p:sp>
    </p:spTree>
    <p:extLst>
      <p:ext uri="{BB962C8B-B14F-4D97-AF65-F5344CB8AC3E}">
        <p14:creationId xmlns:p14="http://schemas.microsoft.com/office/powerpoint/2010/main" val="35878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C06DBB-13B0-4CEE-A20A-340A705D15A6}" type="datetimeFigureOut">
              <a:rPr lang="en-US" smtClean="0"/>
              <a:t>8/24/2020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FC2977F-5C20-4A4E-A55A-89A5E905F5AA}" type="slidenum">
              <a:rPr lang="en-US" altLang="en-US" smtClean="0"/>
              <a:pPr/>
              <a:t>‹#›</a:t>
            </a:fld>
            <a:endParaRPr lang="en-US" altLang="en-US"/>
          </a:p>
        </p:txBody>
      </p:sp>
    </p:spTree>
    <p:extLst>
      <p:ext uri="{BB962C8B-B14F-4D97-AF65-F5344CB8AC3E}">
        <p14:creationId xmlns:p14="http://schemas.microsoft.com/office/powerpoint/2010/main" val="325499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C06DBB-13B0-4CEE-A20A-340A705D15A6}" type="datetimeFigureOut">
              <a:rPr lang="en-US" smtClean="0"/>
              <a:t>8/24/2020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0E6CFF7A-CEB0-4672-8C73-F16A1DDA145A}" type="slidenum">
              <a:rPr lang="en-US" altLang="en-US" smtClean="0"/>
              <a:pPr/>
              <a:t>‹#›</a:t>
            </a:fld>
            <a:endParaRPr lang="en-US" altLang="en-US"/>
          </a:p>
        </p:txBody>
      </p:sp>
    </p:spTree>
    <p:extLst>
      <p:ext uri="{BB962C8B-B14F-4D97-AF65-F5344CB8AC3E}">
        <p14:creationId xmlns:p14="http://schemas.microsoft.com/office/powerpoint/2010/main" val="230238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06DBB-13B0-4CEE-A20A-340A705D15A6}" type="datetimeFigureOut">
              <a:rPr lang="en-US" smtClean="0"/>
              <a:t>8/24/2020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8AC321C-55AB-465C-9F63-BE6F8E1F4CE4}" type="slidenum">
              <a:rPr lang="en-US" altLang="en-US" smtClean="0"/>
              <a:pPr/>
              <a:t>‹#›</a:t>
            </a:fld>
            <a:endParaRPr lang="en-US" altLang="en-US"/>
          </a:p>
        </p:txBody>
      </p:sp>
    </p:spTree>
    <p:extLst>
      <p:ext uri="{BB962C8B-B14F-4D97-AF65-F5344CB8AC3E}">
        <p14:creationId xmlns:p14="http://schemas.microsoft.com/office/powerpoint/2010/main" val="125933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06DBB-13B0-4CEE-A20A-340A705D15A6}" type="datetimeFigureOut">
              <a:rPr lang="en-US" smtClean="0"/>
              <a:t>8/24/2020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6A23248-482D-4F16-8C47-7E67715BF143}" type="slidenum">
              <a:rPr lang="en-US" altLang="en-US" smtClean="0"/>
              <a:pPr/>
              <a:t>‹#›</a:t>
            </a:fld>
            <a:endParaRPr lang="en-US" altLang="en-US"/>
          </a:p>
        </p:txBody>
      </p:sp>
    </p:spTree>
    <p:extLst>
      <p:ext uri="{BB962C8B-B14F-4D97-AF65-F5344CB8AC3E}">
        <p14:creationId xmlns:p14="http://schemas.microsoft.com/office/powerpoint/2010/main" val="129978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06DBB-13B0-4CEE-A20A-340A705D15A6}" type="datetimeFigureOut">
              <a:rPr lang="en-US" smtClean="0"/>
              <a:t>8/24/2020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4FD4D8B-E12E-482D-BCD1-6BD2CFE2CC8B}" type="slidenum">
              <a:rPr lang="en-US" altLang="en-US" smtClean="0"/>
              <a:pPr/>
              <a:t>‹#›</a:t>
            </a:fld>
            <a:endParaRPr lang="en-US" altLang="en-US"/>
          </a:p>
        </p:txBody>
      </p:sp>
    </p:spTree>
    <p:extLst>
      <p:ext uri="{BB962C8B-B14F-4D97-AF65-F5344CB8AC3E}">
        <p14:creationId xmlns:p14="http://schemas.microsoft.com/office/powerpoint/2010/main" val="169089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06DBB-13B0-4CEE-A20A-340A705D15A6}" type="datetimeFigureOut">
              <a:rPr lang="en-US" smtClean="0"/>
              <a:t>8/24/2020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FC010-6456-481F-BC3C-3760698C9B97}" type="slidenum">
              <a:rPr lang="en-US" altLang="en-US" smtClean="0"/>
              <a:pPr/>
              <a:t>‹#›</a:t>
            </a:fld>
            <a:endParaRPr lang="en-US" altLang="en-US"/>
          </a:p>
        </p:txBody>
      </p:sp>
    </p:spTree>
    <p:extLst>
      <p:ext uri="{BB962C8B-B14F-4D97-AF65-F5344CB8AC3E}">
        <p14:creationId xmlns:p14="http://schemas.microsoft.com/office/powerpoint/2010/main" val="27811686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lstStyle/>
          <a:p>
            <a:pPr algn="ctr" eaLnBrk="1" hangingPunct="1"/>
            <a:r>
              <a:rPr lang="en-US" altLang="en-US" dirty="0"/>
              <a:t>CSCE 222</a:t>
            </a:r>
            <a:br>
              <a:rPr lang="en-US" altLang="en-US" dirty="0"/>
            </a:br>
            <a:r>
              <a:rPr lang="en-US" altLang="en-US" dirty="0"/>
              <a:t>Discrete Structures</a:t>
            </a:r>
          </a:p>
        </p:txBody>
      </p:sp>
      <p:sp>
        <p:nvSpPr>
          <p:cNvPr id="38916" name="Rectangle 5"/>
          <p:cNvSpPr>
            <a:spLocks noGrp="1" noChangeArrowheads="1"/>
          </p:cNvSpPr>
          <p:nvPr>
            <p:ph type="subTitle" idx="1"/>
          </p:nvPr>
        </p:nvSpPr>
        <p:spPr/>
        <p:txBody>
          <a:bodyPr>
            <a:normAutofit lnSpcReduction="10000"/>
          </a:bodyPr>
          <a:lstStyle/>
          <a:p>
            <a:r>
              <a:rPr lang="en-US" altLang="en-US" sz="5400" dirty="0"/>
              <a:t>Logic – Part 1</a:t>
            </a:r>
          </a:p>
          <a:p>
            <a:pPr eaLnBrk="1" hangingPunct="1">
              <a:lnSpc>
                <a:spcPct val="90000"/>
              </a:lnSpc>
            </a:pPr>
            <a:endParaRPr lang="en-US" altLang="en-US" dirty="0"/>
          </a:p>
          <a:p>
            <a:pPr eaLnBrk="1" hangingPunct="1">
              <a:lnSpc>
                <a:spcPct val="90000"/>
              </a:lnSpc>
            </a:pPr>
            <a:r>
              <a:rPr lang="en-US" altLang="en-US" dirty="0"/>
              <a:t>Dr. Tim McGuire</a:t>
            </a:r>
          </a:p>
        </p:txBody>
      </p:sp>
      <p:sp>
        <p:nvSpPr>
          <p:cNvPr id="2" name="TextBox 1"/>
          <p:cNvSpPr txBox="1"/>
          <p:nvPr/>
        </p:nvSpPr>
        <p:spPr>
          <a:xfrm>
            <a:off x="605480" y="5580993"/>
            <a:ext cx="10948087" cy="646331"/>
          </a:xfrm>
          <a:prstGeom prst="rect">
            <a:avLst/>
          </a:prstGeom>
          <a:noFill/>
        </p:spPr>
        <p:txBody>
          <a:bodyPr wrap="square" rtlCol="0">
            <a:spAutoFit/>
          </a:bodyPr>
          <a:lstStyle/>
          <a:p>
            <a:pPr algn="ctr"/>
            <a:r>
              <a:rPr lang="en-US" i="1" dirty="0"/>
              <a:t>Grateful acknowledgement to Professor Bart Selman, Cornell University, and Prof. Johnnie Baker, Kent State,  for some of the material upon which these notes are adapted.</a:t>
            </a:r>
          </a:p>
        </p:txBody>
      </p:sp>
      <p:pic>
        <p:nvPicPr>
          <p:cNvPr id="6" name="Picture 5"/>
          <p:cNvPicPr>
            <a:picLocks noChangeAspect="1"/>
          </p:cNvPicPr>
          <p:nvPr/>
        </p:nvPicPr>
        <p:blipFill>
          <a:blip r:embed="rId3"/>
          <a:stretch>
            <a:fillRect/>
          </a:stretch>
        </p:blipFill>
        <p:spPr>
          <a:xfrm>
            <a:off x="304800" y="287383"/>
            <a:ext cx="1866649" cy="1814977"/>
          </a:xfrm>
          <a:prstGeom prst="rect">
            <a:avLst/>
          </a:prstGeom>
        </p:spPr>
      </p:pic>
    </p:spTree>
    <p:extLst>
      <p:ext uri="{BB962C8B-B14F-4D97-AF65-F5344CB8AC3E}">
        <p14:creationId xmlns:p14="http://schemas.microsoft.com/office/powerpoint/2010/main" val="3948004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514600" y="2133601"/>
            <a:ext cx="7772400" cy="1470025"/>
          </a:xfrm>
        </p:spPr>
        <p:txBody>
          <a:bodyPr/>
          <a:lstStyle/>
          <a:p>
            <a:pPr eaLnBrk="1" hangingPunct="1"/>
            <a:r>
              <a:rPr lang="en-US" altLang="en-US" smtClean="0"/>
              <a:t>  1.1 Propositional Logic</a:t>
            </a:r>
          </a:p>
        </p:txBody>
      </p:sp>
      <p:sp>
        <p:nvSpPr>
          <p:cNvPr id="14340" name="Rectangle 3"/>
          <p:cNvSpPr>
            <a:spLocks noGrp="1" noChangeArrowheads="1"/>
          </p:cNvSpPr>
          <p:nvPr>
            <p:ph type="subTitle" idx="1"/>
          </p:nvPr>
        </p:nvSpPr>
        <p:spPr/>
        <p:txBody>
          <a:bodyPr/>
          <a:lstStyle/>
          <a:p>
            <a:pPr eaLnBrk="1" hangingPunct="1"/>
            <a:endParaRPr lang="en-US" altLang="en-US" smtClean="0"/>
          </a:p>
        </p:txBody>
      </p:sp>
      <p:sp>
        <p:nvSpPr>
          <p:cNvPr id="1331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DA47E0D-8EFE-466A-8F1B-7C516763CCC2}" type="slidenum">
              <a:rPr lang="en-US" altLang="en-US" sz="1400"/>
              <a:pPr/>
              <a:t>10</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pPr eaLnBrk="1" hangingPunct="1"/>
            <a:r>
              <a:rPr lang="en-US" altLang="en-US" sz="4000" b="1" dirty="0" smtClean="0"/>
              <a:t>Syntax:  </a:t>
            </a:r>
            <a:r>
              <a:rPr lang="en-US" altLang="en-US" sz="4000" b="1" dirty="0"/>
              <a:t>Elements of the language</a:t>
            </a:r>
          </a:p>
        </p:txBody>
      </p:sp>
      <p:sp>
        <p:nvSpPr>
          <p:cNvPr id="1433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D6E22F7-0B72-4A6B-9093-A0CAF19C3B18}" type="slidenum">
              <a:rPr lang="en-US" altLang="en-US" sz="1400"/>
              <a:pPr/>
              <a:t>11</a:t>
            </a:fld>
            <a:endParaRPr lang="en-US" altLang="en-US" sz="1400"/>
          </a:p>
        </p:txBody>
      </p:sp>
      <p:sp>
        <p:nvSpPr>
          <p:cNvPr id="15364" name="Text Box 5"/>
          <p:cNvSpPr txBox="1">
            <a:spLocks noChangeArrowheads="1"/>
          </p:cNvSpPr>
          <p:nvPr/>
        </p:nvSpPr>
        <p:spPr bwMode="auto">
          <a:xfrm>
            <a:off x="2803526" y="2632075"/>
            <a:ext cx="52539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i="1" dirty="0"/>
              <a:t>Primitive propositions --- </a:t>
            </a:r>
            <a:r>
              <a:rPr lang="en-US" altLang="en-US" dirty="0"/>
              <a:t>statements like</a:t>
            </a:r>
            <a:r>
              <a:rPr lang="en-US" altLang="en-US" i="1" dirty="0"/>
              <a:t>:</a:t>
            </a:r>
          </a:p>
          <a:p>
            <a:pPr eaLnBrk="1" hangingPunct="1"/>
            <a:endParaRPr lang="en-US" altLang="en-US" i="1" dirty="0"/>
          </a:p>
          <a:p>
            <a:pPr eaLnBrk="1" hangingPunct="1"/>
            <a:r>
              <a:rPr lang="en-US" altLang="en-US" dirty="0"/>
              <a:t>Bob loves Alice</a:t>
            </a:r>
          </a:p>
          <a:p>
            <a:pPr eaLnBrk="1" hangingPunct="1"/>
            <a:r>
              <a:rPr lang="en-US" altLang="en-US" dirty="0"/>
              <a:t>Alice loves Bob</a:t>
            </a:r>
          </a:p>
          <a:p>
            <a:pPr eaLnBrk="1" hangingPunct="1"/>
            <a:endParaRPr lang="en-US" altLang="en-US" dirty="0"/>
          </a:p>
        </p:txBody>
      </p:sp>
      <p:sp>
        <p:nvSpPr>
          <p:cNvPr id="15365" name="Text Box 6"/>
          <p:cNvSpPr txBox="1">
            <a:spLocks noChangeArrowheads="1"/>
          </p:cNvSpPr>
          <p:nvPr/>
        </p:nvSpPr>
        <p:spPr bwMode="auto">
          <a:xfrm>
            <a:off x="2803526" y="4765676"/>
            <a:ext cx="47288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i="1" dirty="0"/>
              <a:t>Compound propositions</a:t>
            </a:r>
          </a:p>
          <a:p>
            <a:pPr eaLnBrk="1" hangingPunct="1"/>
            <a:endParaRPr lang="en-US" altLang="en-US" dirty="0"/>
          </a:p>
          <a:p>
            <a:pPr eaLnBrk="1" hangingPunct="1"/>
            <a:r>
              <a:rPr lang="en-US" altLang="en-US" dirty="0"/>
              <a:t>Bob loves Alice </a:t>
            </a:r>
            <a:r>
              <a:rPr lang="en-US" altLang="en-US" i="1" dirty="0"/>
              <a:t>and</a:t>
            </a:r>
            <a:r>
              <a:rPr lang="en-US" altLang="en-US" dirty="0"/>
              <a:t> Alice loves Bob</a:t>
            </a:r>
          </a:p>
        </p:txBody>
      </p:sp>
      <p:grpSp>
        <p:nvGrpSpPr>
          <p:cNvPr id="2" name="Group 13"/>
          <p:cNvGrpSpPr>
            <a:grpSpLocks/>
          </p:cNvGrpSpPr>
          <p:nvPr/>
        </p:nvGrpSpPr>
        <p:grpSpPr bwMode="auto">
          <a:xfrm>
            <a:off x="5029200" y="3686137"/>
            <a:ext cx="4883151" cy="1093788"/>
            <a:chOff x="2256" y="2090"/>
            <a:chExt cx="3076" cy="689"/>
          </a:xfrm>
        </p:grpSpPr>
        <p:sp>
          <p:nvSpPr>
            <p:cNvPr id="15370" name="Line 8"/>
            <p:cNvSpPr>
              <a:spLocks noChangeShapeType="1"/>
            </p:cNvSpPr>
            <p:nvPr/>
          </p:nvSpPr>
          <p:spPr bwMode="auto">
            <a:xfrm>
              <a:off x="2256" y="225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1" name="Line 9"/>
            <p:cNvSpPr>
              <a:spLocks noChangeShapeType="1"/>
            </p:cNvSpPr>
            <p:nvPr/>
          </p:nvSpPr>
          <p:spPr bwMode="auto">
            <a:xfrm>
              <a:off x="2256" y="2544"/>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2" name="Text Box 10"/>
            <p:cNvSpPr txBox="1">
              <a:spLocks noChangeArrowheads="1"/>
            </p:cNvSpPr>
            <p:nvPr/>
          </p:nvSpPr>
          <p:spPr bwMode="auto">
            <a:xfrm>
              <a:off x="3014" y="20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t>P</a:t>
              </a:r>
            </a:p>
          </p:txBody>
        </p:sp>
        <p:sp>
          <p:nvSpPr>
            <p:cNvPr id="15373" name="Text Box 11"/>
            <p:cNvSpPr txBox="1">
              <a:spLocks noChangeArrowheads="1"/>
            </p:cNvSpPr>
            <p:nvPr/>
          </p:nvSpPr>
          <p:spPr bwMode="auto">
            <a:xfrm>
              <a:off x="2976" y="23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t>Q</a:t>
              </a:r>
            </a:p>
          </p:txBody>
        </p:sp>
        <p:sp>
          <p:nvSpPr>
            <p:cNvPr id="15374" name="Text Box 12"/>
            <p:cNvSpPr txBox="1">
              <a:spLocks noChangeArrowheads="1"/>
            </p:cNvSpPr>
            <p:nvPr/>
          </p:nvSpPr>
          <p:spPr bwMode="auto">
            <a:xfrm>
              <a:off x="3456" y="2256"/>
              <a:ext cx="18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t>Propositional Symbols</a:t>
              </a:r>
            </a:p>
            <a:p>
              <a:pPr eaLnBrk="1" hangingPunct="1"/>
              <a:r>
                <a:rPr lang="en-US" altLang="en-US"/>
                <a:t>(atomic propositions)</a:t>
              </a:r>
            </a:p>
          </p:txBody>
        </p:sp>
      </p:grpSp>
      <p:grpSp>
        <p:nvGrpSpPr>
          <p:cNvPr id="3" name="Group 18"/>
          <p:cNvGrpSpPr>
            <a:grpSpLocks/>
          </p:cNvGrpSpPr>
          <p:nvPr/>
        </p:nvGrpSpPr>
        <p:grpSpPr bwMode="auto">
          <a:xfrm>
            <a:off x="5029200" y="6130925"/>
            <a:ext cx="5172076" cy="523875"/>
            <a:chOff x="2208" y="3862"/>
            <a:chExt cx="3258" cy="330"/>
          </a:xfrm>
        </p:grpSpPr>
        <p:sp>
          <p:nvSpPr>
            <p:cNvPr id="15368" name="Text Box 14"/>
            <p:cNvSpPr txBox="1">
              <a:spLocks noChangeArrowheads="1"/>
            </p:cNvSpPr>
            <p:nvPr/>
          </p:nvSpPr>
          <p:spPr bwMode="auto">
            <a:xfrm>
              <a:off x="3062" y="3862"/>
              <a:ext cx="24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t>P </a:t>
              </a:r>
              <a:r>
                <a:rPr lang="en-US" altLang="en-US" dirty="0">
                  <a:sym typeface="Symbol" panose="05050102010706020507" pitchFamily="18" charset="2"/>
                </a:rPr>
                <a:t> Q</a:t>
              </a:r>
              <a:r>
                <a:rPr lang="en-US" altLang="en-US" dirty="0"/>
                <a:t>          </a:t>
              </a:r>
              <a:r>
                <a:rPr lang="en-US" altLang="en-US" sz="2800" dirty="0"/>
                <a:t>(</a:t>
              </a:r>
              <a:r>
                <a:rPr lang="en-US" altLang="en-US" sz="2800" dirty="0">
                  <a:sym typeface="Symbol" panose="05050102010706020507" pitchFamily="18" charset="2"/>
                </a:rPr>
                <a:t> </a:t>
              </a:r>
              <a:r>
                <a:rPr lang="en-US" altLang="en-US" sz="2000" dirty="0">
                  <a:sym typeface="Symbol" panose="05050102010706020507" pitchFamily="18" charset="2"/>
                </a:rPr>
                <a:t>- stands for </a:t>
              </a:r>
              <a:r>
                <a:rPr lang="en-US" altLang="en-US" sz="2000" b="1" dirty="0">
                  <a:sym typeface="Symbol" panose="05050102010706020507" pitchFamily="18" charset="2"/>
                </a:rPr>
                <a:t>and</a:t>
              </a:r>
              <a:r>
                <a:rPr lang="en-US" altLang="en-US" sz="2000" dirty="0">
                  <a:sym typeface="Symbol" panose="05050102010706020507" pitchFamily="18" charset="2"/>
                </a:rPr>
                <a:t>)</a:t>
              </a:r>
            </a:p>
          </p:txBody>
        </p:sp>
        <p:sp>
          <p:nvSpPr>
            <p:cNvPr id="15369" name="Line 17"/>
            <p:cNvSpPr>
              <a:spLocks noChangeShapeType="1"/>
            </p:cNvSpPr>
            <p:nvPr/>
          </p:nvSpPr>
          <p:spPr bwMode="auto">
            <a:xfrm>
              <a:off x="2208" y="40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6" name="Diagram 5"/>
          <p:cNvGraphicFramePr/>
          <p:nvPr>
            <p:extLst>
              <p:ext uri="{D42A27DB-BD31-4B8C-83A1-F6EECF244321}">
                <p14:modId xmlns:p14="http://schemas.microsoft.com/office/powerpoint/2010/main" val="1042748806"/>
              </p:ext>
            </p:extLst>
          </p:nvPr>
        </p:nvGraphicFramePr>
        <p:xfrm>
          <a:off x="1241426" y="1432358"/>
          <a:ext cx="10134600" cy="1089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smtClean="0"/>
              <a:t>Connectives</a:t>
            </a:r>
          </a:p>
        </p:txBody>
      </p:sp>
      <p:sp>
        <p:nvSpPr>
          <p:cNvPr id="16388" name="Rectangle 3"/>
          <p:cNvSpPr>
            <a:spLocks noGrp="1" noChangeArrowheads="1"/>
          </p:cNvSpPr>
          <p:nvPr>
            <p:ph idx="1"/>
          </p:nvPr>
        </p:nvSpPr>
        <p:spPr>
          <a:xfrm>
            <a:off x="1219200" y="1690688"/>
            <a:ext cx="7772400" cy="4114800"/>
          </a:xfrm>
        </p:spPr>
        <p:txBody>
          <a:bodyPr>
            <a:normAutofit/>
          </a:bodyPr>
          <a:lstStyle/>
          <a:p>
            <a:pPr eaLnBrk="1" hangingPunct="1">
              <a:buFontTx/>
              <a:buChar char="•"/>
            </a:pPr>
            <a:r>
              <a:rPr lang="en-US" altLang="en-US" sz="3600" dirty="0">
                <a:cs typeface="Times New Roman" panose="02020603050405020304" pitchFamily="18" charset="0"/>
              </a:rPr>
              <a:t>¬  - not</a:t>
            </a:r>
          </a:p>
          <a:p>
            <a:pPr eaLnBrk="1" hangingPunct="1">
              <a:buFontTx/>
              <a:buChar char="•"/>
            </a:pPr>
            <a:r>
              <a:rPr lang="en-US" altLang="en-US" sz="3600" dirty="0">
                <a:cs typeface="Times New Roman" panose="02020603050405020304" pitchFamily="18" charset="0"/>
                <a:sym typeface="Symbol" panose="05050102010706020507" pitchFamily="18" charset="2"/>
              </a:rPr>
              <a:t>  - and</a:t>
            </a:r>
          </a:p>
          <a:p>
            <a:pPr eaLnBrk="1" hangingPunct="1">
              <a:buFontTx/>
              <a:buChar char="•"/>
            </a:pPr>
            <a:r>
              <a:rPr lang="en-US" altLang="en-US" sz="3600" dirty="0">
                <a:cs typeface="Times New Roman" panose="02020603050405020304" pitchFamily="18" charset="0"/>
                <a:sym typeface="Symbol" panose="05050102010706020507" pitchFamily="18" charset="2"/>
              </a:rPr>
              <a:t>  - or</a:t>
            </a:r>
          </a:p>
          <a:p>
            <a:pPr eaLnBrk="1" hangingPunct="1">
              <a:buFontTx/>
              <a:buChar char="•"/>
            </a:pPr>
            <a:r>
              <a:rPr lang="en-US" altLang="en-US" sz="3600" dirty="0">
                <a:cs typeface="Times New Roman" panose="02020603050405020304" pitchFamily="18" charset="0"/>
                <a:sym typeface="Symbol" panose="05050102010706020507" pitchFamily="18" charset="2"/>
              </a:rPr>
              <a:t> - implies</a:t>
            </a:r>
          </a:p>
          <a:p>
            <a:pPr eaLnBrk="1" hangingPunct="1">
              <a:buFontTx/>
              <a:buChar char="•"/>
            </a:pPr>
            <a:r>
              <a:rPr lang="en-US" altLang="en-US" sz="3600" dirty="0">
                <a:cs typeface="Times New Roman" panose="02020603050405020304" pitchFamily="18" charset="0"/>
                <a:sym typeface="Symbol" panose="05050102010706020507" pitchFamily="18" charset="2"/>
              </a:rPr>
              <a:t> - equivalent (if and only if)</a:t>
            </a:r>
          </a:p>
        </p:txBody>
      </p:sp>
      <p:sp>
        <p:nvSpPr>
          <p:cNvPr id="1536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E7BF66B-42E2-4780-9E39-F0A22296F180}" type="slidenum">
              <a:rPr lang="en-US" altLang="en-US" sz="1400"/>
              <a:pPr/>
              <a:t>12</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a:xfrm>
            <a:off x="609600" y="365125"/>
            <a:ext cx="10744200" cy="1325563"/>
          </a:xfrm>
        </p:spPr>
        <p:txBody>
          <a:bodyPr/>
          <a:lstStyle/>
          <a:p>
            <a:pPr eaLnBrk="1" hangingPunct="1"/>
            <a:r>
              <a:rPr lang="en-US" altLang="en-US" smtClean="0"/>
              <a:t> </a:t>
            </a:r>
          </a:p>
        </p:txBody>
      </p:sp>
      <p:sp>
        <p:nvSpPr>
          <p:cNvPr id="17411" name="Rectangle 3"/>
          <p:cNvSpPr>
            <a:spLocks noGrp="1" noChangeArrowheads="1"/>
          </p:cNvSpPr>
          <p:nvPr>
            <p:ph idx="1"/>
          </p:nvPr>
        </p:nvSpPr>
        <p:spPr>
          <a:xfrm>
            <a:off x="914400" y="1295400"/>
            <a:ext cx="10287000" cy="5060950"/>
          </a:xfrm>
        </p:spPr>
        <p:txBody>
          <a:bodyPr>
            <a:noAutofit/>
          </a:bodyPr>
          <a:lstStyle/>
          <a:p>
            <a:pPr eaLnBrk="1" hangingPunct="1">
              <a:lnSpc>
                <a:spcPct val="80000"/>
              </a:lnSpc>
            </a:pPr>
            <a:r>
              <a:rPr lang="en-US" altLang="en-US" sz="3200" b="1" dirty="0" smtClean="0">
                <a:cs typeface="Times New Roman" panose="02020603050405020304" pitchFamily="18" charset="0"/>
              </a:rPr>
              <a:t>Syntax of Well Formed Formulas (</a:t>
            </a:r>
            <a:r>
              <a:rPr lang="en-US" altLang="en-US" sz="3200" b="1" dirty="0" err="1" smtClean="0">
                <a:cs typeface="Times New Roman" panose="02020603050405020304" pitchFamily="18" charset="0"/>
              </a:rPr>
              <a:t>wffs</a:t>
            </a:r>
            <a:r>
              <a:rPr lang="en-US" altLang="en-US" sz="3200" b="1" dirty="0" smtClean="0">
                <a:cs typeface="Times New Roman" panose="02020603050405020304" pitchFamily="18" charset="0"/>
              </a:rPr>
              <a:t>)</a:t>
            </a:r>
            <a:r>
              <a:rPr lang="en-US" altLang="en-US" sz="3200" b="1" dirty="0" smtClean="0">
                <a:cs typeface="Times New Roman" panose="02020603050405020304" pitchFamily="18" charset="0"/>
                <a:sym typeface="Symbol" panose="05050102010706020507" pitchFamily="18" charset="2"/>
              </a:rPr>
              <a:t> or sentences</a:t>
            </a:r>
          </a:p>
          <a:p>
            <a:pPr eaLnBrk="1" hangingPunct="1">
              <a:lnSpc>
                <a:spcPct val="80000"/>
              </a:lnSpc>
            </a:pPr>
            <a:endParaRPr lang="en-US" altLang="en-US" sz="1400" b="1" dirty="0">
              <a:sym typeface="Symbol" panose="05050102010706020507" pitchFamily="18" charset="2"/>
            </a:endParaRPr>
          </a:p>
          <a:p>
            <a:pPr lvl="1" eaLnBrk="1" hangingPunct="1">
              <a:lnSpc>
                <a:spcPct val="80000"/>
              </a:lnSpc>
            </a:pPr>
            <a:r>
              <a:rPr lang="en-US" altLang="en-US" sz="2800" dirty="0">
                <a:sym typeface="Symbol" panose="05050102010706020507" pitchFamily="18" charset="2"/>
              </a:rPr>
              <a:t>Atomic sentences are </a:t>
            </a:r>
            <a:r>
              <a:rPr lang="en-US" altLang="en-US" sz="2800" dirty="0" err="1">
                <a:sym typeface="Symbol" panose="05050102010706020507" pitchFamily="18" charset="2"/>
              </a:rPr>
              <a:t>wffs</a:t>
            </a:r>
            <a:r>
              <a:rPr lang="en-US" altLang="en-US" sz="2800" dirty="0">
                <a:sym typeface="Symbol" panose="05050102010706020507" pitchFamily="18" charset="2"/>
              </a:rPr>
              <a:t>: </a:t>
            </a:r>
          </a:p>
          <a:p>
            <a:pPr lvl="2" eaLnBrk="1" hangingPunct="1">
              <a:lnSpc>
                <a:spcPct val="80000"/>
              </a:lnSpc>
            </a:pPr>
            <a:r>
              <a:rPr lang="en-US" altLang="en-US" sz="2800" dirty="0">
                <a:sym typeface="Symbol" panose="05050102010706020507" pitchFamily="18" charset="2"/>
              </a:rPr>
              <a:t>Examples:   P, Q, R, </a:t>
            </a:r>
            <a:r>
              <a:rPr lang="en-US" altLang="en-US" sz="2800" dirty="0" err="1">
                <a:sym typeface="Symbol" panose="05050102010706020507" pitchFamily="18" charset="2"/>
              </a:rPr>
              <a:t>BlockIsRed</a:t>
            </a:r>
            <a:r>
              <a:rPr lang="en-US" altLang="en-US" sz="2800" dirty="0">
                <a:sym typeface="Symbol" panose="05050102010706020507" pitchFamily="18" charset="2"/>
              </a:rPr>
              <a:t>; </a:t>
            </a:r>
            <a:r>
              <a:rPr lang="en-US" altLang="en-US" sz="2800" dirty="0" err="1">
                <a:sym typeface="Symbol" panose="05050102010706020507" pitchFamily="18" charset="2"/>
              </a:rPr>
              <a:t>SeasonIsWinter</a:t>
            </a:r>
            <a:r>
              <a:rPr lang="en-US" altLang="en-US" sz="2800" dirty="0">
                <a:sym typeface="Symbol" panose="05050102010706020507" pitchFamily="18" charset="2"/>
              </a:rPr>
              <a:t>;</a:t>
            </a:r>
          </a:p>
          <a:p>
            <a:pPr lvl="2" eaLnBrk="1" hangingPunct="1">
              <a:lnSpc>
                <a:spcPct val="80000"/>
              </a:lnSpc>
              <a:buFontTx/>
              <a:buNone/>
            </a:pPr>
            <a:endParaRPr lang="en-US" altLang="en-US" sz="2800" dirty="0">
              <a:sym typeface="Symbol" panose="05050102010706020507" pitchFamily="18" charset="2"/>
            </a:endParaRPr>
          </a:p>
          <a:p>
            <a:pPr lvl="1" eaLnBrk="1" hangingPunct="1">
              <a:lnSpc>
                <a:spcPct val="80000"/>
              </a:lnSpc>
            </a:pPr>
            <a:r>
              <a:rPr lang="en-US" altLang="en-US" sz="2800" dirty="0">
                <a:sym typeface="Symbol" panose="05050102010706020507" pitchFamily="18" charset="2"/>
              </a:rPr>
              <a:t>Complex or compound </a:t>
            </a:r>
            <a:r>
              <a:rPr lang="en-US" altLang="en-US" sz="2800" dirty="0" err="1">
                <a:sym typeface="Symbol" panose="05050102010706020507" pitchFamily="18" charset="2"/>
              </a:rPr>
              <a:t>wffs</a:t>
            </a:r>
            <a:r>
              <a:rPr lang="en-US" altLang="en-US" sz="2800" dirty="0">
                <a:sym typeface="Symbol" panose="05050102010706020507" pitchFamily="18" charset="2"/>
              </a:rPr>
              <a:t> examples, assuming that w1 and w2 are </a:t>
            </a:r>
            <a:r>
              <a:rPr lang="en-US" altLang="en-US" sz="2800" dirty="0" err="1">
                <a:sym typeface="Symbol" panose="05050102010706020507" pitchFamily="18" charset="2"/>
              </a:rPr>
              <a:t>wwfs</a:t>
            </a:r>
            <a:r>
              <a:rPr lang="en-US" altLang="en-US" sz="2800" dirty="0">
                <a:sym typeface="Symbol" panose="05050102010706020507" pitchFamily="18" charset="2"/>
              </a:rPr>
              <a:t>:</a:t>
            </a:r>
          </a:p>
          <a:p>
            <a:pPr lvl="2" eaLnBrk="1" hangingPunct="1">
              <a:lnSpc>
                <a:spcPct val="80000"/>
              </a:lnSpc>
            </a:pPr>
            <a:r>
              <a:rPr lang="en-US" altLang="en-US" sz="2800" dirty="0">
                <a:sym typeface="Symbol" panose="05050102010706020507" pitchFamily="18" charset="2"/>
              </a:rPr>
              <a:t> w1 (negation)</a:t>
            </a:r>
          </a:p>
          <a:p>
            <a:pPr lvl="2" eaLnBrk="1" hangingPunct="1">
              <a:lnSpc>
                <a:spcPct val="80000"/>
              </a:lnSpc>
            </a:pPr>
            <a:r>
              <a:rPr lang="en-US" altLang="en-US" sz="2800" dirty="0">
                <a:sym typeface="Symbol" panose="05050102010706020507" pitchFamily="18" charset="2"/>
              </a:rPr>
              <a:t>(w1   w2) (conjunction)</a:t>
            </a:r>
          </a:p>
          <a:p>
            <a:pPr lvl="2" eaLnBrk="1" hangingPunct="1">
              <a:lnSpc>
                <a:spcPct val="80000"/>
              </a:lnSpc>
            </a:pPr>
            <a:r>
              <a:rPr lang="en-US" altLang="en-US" sz="2800" dirty="0">
                <a:sym typeface="Symbol" panose="05050102010706020507" pitchFamily="18" charset="2"/>
              </a:rPr>
              <a:t>(w1   w2) (disjunction)</a:t>
            </a:r>
          </a:p>
          <a:p>
            <a:pPr lvl="2" eaLnBrk="1" hangingPunct="1">
              <a:lnSpc>
                <a:spcPct val="80000"/>
              </a:lnSpc>
            </a:pPr>
            <a:r>
              <a:rPr lang="en-US" altLang="en-US" sz="2800" dirty="0">
                <a:sym typeface="Symbol" panose="05050102010706020507" pitchFamily="18" charset="2"/>
              </a:rPr>
              <a:t>(w1   w2) (implication; w1 is the antecedent; w2 is the consequent)</a:t>
            </a:r>
          </a:p>
          <a:p>
            <a:pPr lvl="2" eaLnBrk="1" hangingPunct="1">
              <a:lnSpc>
                <a:spcPct val="80000"/>
              </a:lnSpc>
            </a:pPr>
            <a:r>
              <a:rPr lang="en-US" altLang="en-US" sz="2800" dirty="0">
                <a:sym typeface="Symbol" panose="05050102010706020507" pitchFamily="18" charset="2"/>
              </a:rPr>
              <a:t>(w1  w2) (</a:t>
            </a:r>
            <a:r>
              <a:rPr lang="en-US" altLang="en-US" sz="2800" dirty="0" err="1">
                <a:sym typeface="Symbol" panose="05050102010706020507" pitchFamily="18" charset="2"/>
              </a:rPr>
              <a:t>biconditional</a:t>
            </a:r>
            <a:r>
              <a:rPr lang="en-US" altLang="en-US" sz="2800" dirty="0">
                <a:sym typeface="Symbol" panose="05050102010706020507" pitchFamily="18" charset="2"/>
              </a:rPr>
              <a:t>)</a:t>
            </a:r>
          </a:p>
        </p:txBody>
      </p:sp>
      <p:sp>
        <p:nvSpPr>
          <p:cNvPr id="16386"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483B546-89A1-495C-A415-9ABD2B0CA763}" type="slidenum">
              <a:rPr lang="en-US" altLang="en-US" sz="1400"/>
              <a:pPr/>
              <a:t>13</a:t>
            </a:fld>
            <a:endParaRPr lang="en-US" altLang="en-US" sz="1400"/>
          </a:p>
        </p:txBody>
      </p:sp>
      <p:sp>
        <p:nvSpPr>
          <p:cNvPr id="17412" name="Rectangle 4"/>
          <p:cNvSpPr>
            <a:spLocks noChangeArrowheads="1"/>
          </p:cNvSpPr>
          <p:nvPr/>
        </p:nvSpPr>
        <p:spPr bwMode="auto">
          <a:xfrm>
            <a:off x="609600" y="381000"/>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4400" b="1" dirty="0" smtClean="0">
                <a:latin typeface="+mj-lt"/>
                <a:ea typeface="+mj-ea"/>
                <a:cs typeface="+mj-cs"/>
              </a:rPr>
              <a:t>Syntax</a:t>
            </a:r>
            <a:endParaRPr lang="en-US" altLang="en-US" sz="4000" b="1" dirty="0">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066800" y="2057400"/>
            <a:ext cx="9372600" cy="4114800"/>
          </a:xfrm>
        </p:spPr>
        <p:txBody>
          <a:bodyPr/>
          <a:lstStyle/>
          <a:p>
            <a:pPr eaLnBrk="1" hangingPunct="1"/>
            <a:r>
              <a:rPr lang="en-US" altLang="en-US" sz="2200" dirty="0"/>
              <a:t>P </a:t>
            </a:r>
            <a:r>
              <a:rPr lang="en-US" altLang="en-US" sz="2200" dirty="0">
                <a:sym typeface="Symbol" panose="05050102010706020507" pitchFamily="18" charset="2"/>
              </a:rPr>
              <a:t> Q </a:t>
            </a:r>
          </a:p>
          <a:p>
            <a:pPr eaLnBrk="1" hangingPunct="1"/>
            <a:r>
              <a:rPr lang="en-US" altLang="en-US" sz="2200" dirty="0">
                <a:sym typeface="Symbol" panose="05050102010706020507" pitchFamily="18" charset="2"/>
              </a:rPr>
              <a:t>(P  Q)  R</a:t>
            </a:r>
          </a:p>
          <a:p>
            <a:pPr eaLnBrk="1" hangingPunct="1"/>
            <a:r>
              <a:rPr lang="en-US" altLang="en-US" sz="2200" dirty="0">
                <a:sym typeface="Symbol" panose="05050102010706020507" pitchFamily="18" charset="2"/>
              </a:rPr>
              <a:t>P  Q  P</a:t>
            </a:r>
          </a:p>
          <a:p>
            <a:pPr eaLnBrk="1" hangingPunct="1"/>
            <a:r>
              <a:rPr lang="en-US" altLang="en-US" sz="2200" dirty="0">
                <a:sym typeface="Symbol" panose="05050102010706020507" pitchFamily="18" charset="2"/>
              </a:rPr>
              <a:t>(P  Q)  (Q  P)</a:t>
            </a:r>
          </a:p>
          <a:p>
            <a:pPr eaLnBrk="1" hangingPunct="1"/>
            <a:r>
              <a:rPr lang="en-US" altLang="en-US" sz="2200" dirty="0">
                <a:sym typeface="Symbol" panose="05050102010706020507" pitchFamily="18" charset="2"/>
              </a:rPr>
              <a:t> P</a:t>
            </a:r>
          </a:p>
        </p:txBody>
      </p:sp>
      <p:sp>
        <p:nvSpPr>
          <p:cNvPr id="1741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360319A-6184-4999-9DA9-6F9818649294}" type="slidenum">
              <a:rPr lang="en-US" altLang="en-US" sz="1400"/>
              <a:pPr/>
              <a:t>14</a:t>
            </a:fld>
            <a:endParaRPr lang="en-US" altLang="en-US" sz="1400"/>
          </a:p>
        </p:txBody>
      </p:sp>
      <p:sp>
        <p:nvSpPr>
          <p:cNvPr id="18436" name="Rectangle 5"/>
          <p:cNvSpPr>
            <a:spLocks noChangeArrowheads="1"/>
          </p:cNvSpPr>
          <p:nvPr/>
        </p:nvSpPr>
        <p:spPr bwMode="auto">
          <a:xfrm>
            <a:off x="609600" y="1676401"/>
            <a:ext cx="5353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dirty="0">
                <a:solidFill>
                  <a:schemeClr val="tx2"/>
                </a:solidFill>
              </a:rPr>
              <a:t>Additional Examples of </a:t>
            </a:r>
            <a:r>
              <a:rPr lang="en-US" altLang="en-US" b="1" dirty="0" err="1">
                <a:solidFill>
                  <a:schemeClr val="tx2"/>
                </a:solidFill>
              </a:rPr>
              <a:t>wffs</a:t>
            </a:r>
            <a:endParaRPr lang="en-US" altLang="en-US" b="1" dirty="0">
              <a:solidFill>
                <a:schemeClr val="tx2"/>
              </a:solidFill>
            </a:endParaRPr>
          </a:p>
        </p:txBody>
      </p:sp>
      <p:sp>
        <p:nvSpPr>
          <p:cNvPr id="18437" name="Rectangle 6"/>
          <p:cNvSpPr>
            <a:spLocks noChangeArrowheads="1"/>
          </p:cNvSpPr>
          <p:nvPr/>
        </p:nvSpPr>
        <p:spPr bwMode="auto">
          <a:xfrm>
            <a:off x="609600" y="3810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4000" b="1" dirty="0">
                <a:latin typeface="+mj-lt"/>
                <a:ea typeface="+mj-ea"/>
                <a:cs typeface="+mj-cs"/>
              </a:rPr>
              <a:t>Propositional logic:  </a:t>
            </a:r>
            <a:r>
              <a:rPr lang="en-US" altLang="en-US" sz="4000" b="1" dirty="0" smtClean="0">
                <a:latin typeface="+mj-lt"/>
                <a:ea typeface="+mj-ea"/>
                <a:cs typeface="+mj-cs"/>
              </a:rPr>
              <a:t> Examples</a:t>
            </a:r>
            <a:endParaRPr lang="en-US" altLang="en-US" sz="4000" b="1" dirty="0">
              <a:latin typeface="+mj-lt"/>
              <a:ea typeface="+mj-ea"/>
              <a:cs typeface="+mj-cs"/>
            </a:endParaRPr>
          </a:p>
        </p:txBody>
      </p:sp>
      <p:sp>
        <p:nvSpPr>
          <p:cNvPr id="16390" name="Rectangle 7"/>
          <p:cNvSpPr>
            <a:spLocks noChangeArrowheads="1"/>
          </p:cNvSpPr>
          <p:nvPr/>
        </p:nvSpPr>
        <p:spPr bwMode="auto">
          <a:xfrm>
            <a:off x="2971800" y="3954095"/>
            <a:ext cx="8610600" cy="2622550"/>
          </a:xfrm>
          <a:prstGeom prst="rect">
            <a:avLst/>
          </a:prstGeom>
          <a:noFill/>
          <a:ln>
            <a:noFill/>
          </a:ln>
          <a:extLst/>
        </p:spPr>
        <p:txBody>
          <a:bodyPr wrap="square">
            <a:spAutoFit/>
          </a:bodyPr>
          <a:lstStyle/>
          <a:p>
            <a:pPr>
              <a:lnSpc>
                <a:spcPct val="80000"/>
              </a:lnSpc>
              <a:spcBef>
                <a:spcPct val="20000"/>
              </a:spcBef>
              <a:defRPr/>
            </a:pPr>
            <a:r>
              <a:rPr lang="en-US" b="1" dirty="0">
                <a:cs typeface="+mn-cs"/>
                <a:sym typeface="Symbol" pitchFamily="18" charset="2"/>
              </a:rPr>
              <a:t>Comments:</a:t>
            </a:r>
          </a:p>
          <a:p>
            <a:pPr marL="342900" indent="-342900">
              <a:lnSpc>
                <a:spcPct val="80000"/>
              </a:lnSpc>
              <a:spcBef>
                <a:spcPct val="20000"/>
              </a:spcBef>
              <a:buFont typeface="Arial" pitchFamily="34" charset="0"/>
              <a:buChar char="•"/>
              <a:defRPr/>
            </a:pPr>
            <a:r>
              <a:rPr lang="en-US" sz="2200" dirty="0">
                <a:cs typeface="+mn-cs"/>
                <a:sym typeface="Symbol" pitchFamily="18" charset="2"/>
              </a:rPr>
              <a:t>Atoms or negated atoms are called </a:t>
            </a:r>
            <a:r>
              <a:rPr lang="en-US" sz="2200" i="1" u="sng" dirty="0">
                <a:cs typeface="+mn-cs"/>
                <a:sym typeface="Symbol" pitchFamily="18" charset="2"/>
              </a:rPr>
              <a:t>literals</a:t>
            </a:r>
            <a:r>
              <a:rPr lang="en-US" sz="2200" dirty="0">
                <a:cs typeface="+mn-cs"/>
                <a:sym typeface="Symbol" pitchFamily="18" charset="2"/>
              </a:rPr>
              <a:t>; </a:t>
            </a:r>
          </a:p>
          <a:p>
            <a:pPr marL="800100" lvl="1" indent="-342900">
              <a:lnSpc>
                <a:spcPct val="80000"/>
              </a:lnSpc>
              <a:spcBef>
                <a:spcPct val="20000"/>
              </a:spcBef>
              <a:buFont typeface="Times New Roman" pitchFamily="18" charset="0"/>
              <a:buChar char="‾"/>
              <a:defRPr/>
            </a:pPr>
            <a:r>
              <a:rPr lang="en-US" sz="2200" dirty="0">
                <a:cs typeface="+mn-cs"/>
                <a:sym typeface="Symbol" pitchFamily="18" charset="2"/>
              </a:rPr>
              <a:t>Examples:  p  and p are  literals. </a:t>
            </a:r>
          </a:p>
          <a:p>
            <a:pPr marL="342900" indent="-342900">
              <a:lnSpc>
                <a:spcPct val="80000"/>
              </a:lnSpc>
              <a:spcBef>
                <a:spcPct val="20000"/>
              </a:spcBef>
              <a:buFont typeface="Arial" pitchFamily="34" charset="0"/>
              <a:buChar char="•"/>
              <a:defRPr/>
            </a:pPr>
            <a:r>
              <a:rPr lang="en-US" sz="2200" dirty="0">
                <a:cs typeface="+mn-cs"/>
              </a:rPr>
              <a:t>P </a:t>
            </a:r>
            <a:r>
              <a:rPr lang="en-US" sz="2200" dirty="0">
                <a:cs typeface="+mn-cs"/>
                <a:sym typeface="Symbol" pitchFamily="18" charset="2"/>
              </a:rPr>
              <a:t> Q is a compound statement or compound proposition.</a:t>
            </a:r>
          </a:p>
          <a:p>
            <a:pPr marL="342900" indent="-342900">
              <a:lnSpc>
                <a:spcPct val="80000"/>
              </a:lnSpc>
              <a:spcBef>
                <a:spcPct val="20000"/>
              </a:spcBef>
              <a:buFont typeface="Arial" pitchFamily="34" charset="0"/>
              <a:buChar char="•"/>
              <a:defRPr/>
            </a:pPr>
            <a:r>
              <a:rPr lang="en-US" sz="2200" dirty="0">
                <a:cs typeface="+mn-cs"/>
                <a:sym typeface="Symbol" pitchFamily="18" charset="2"/>
              </a:rPr>
              <a:t>Parentheses are important to ensure that the syntax is unambiguous. Quite often parentheses are omitted; </a:t>
            </a:r>
          </a:p>
          <a:p>
            <a:pPr marL="342900" indent="-342900">
              <a:lnSpc>
                <a:spcPct val="80000"/>
              </a:lnSpc>
              <a:spcBef>
                <a:spcPct val="20000"/>
              </a:spcBef>
              <a:buFont typeface="Arial" pitchFamily="34" charset="0"/>
              <a:buChar char="•"/>
              <a:defRPr/>
            </a:pPr>
            <a:r>
              <a:rPr lang="en-US" sz="2200" dirty="0">
                <a:cs typeface="+mn-cs"/>
                <a:sym typeface="Symbol" pitchFamily="18" charset="2"/>
              </a:rPr>
              <a:t>The order of precedence in propositional logic is (from highest to lowest):  ,, , ,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t01_1_008"/>
          <p:cNvPicPr>
            <a:picLocks noChangeAspect="1" noChangeArrowheads="1"/>
          </p:cNvPicPr>
          <p:nvPr/>
        </p:nvPicPr>
        <p:blipFill rotWithShape="1">
          <a:blip r:embed="rId3">
            <a:extLst>
              <a:ext uri="{28A0092B-C50C-407E-A947-70E740481C1C}">
                <a14:useLocalDpi xmlns:a14="http://schemas.microsoft.com/office/drawing/2010/main" val="0"/>
              </a:ext>
            </a:extLst>
          </a:blip>
          <a:srcRect t="7638"/>
          <a:stretch/>
        </p:blipFill>
        <p:spPr bwMode="auto">
          <a:xfrm>
            <a:off x="3127375" y="533399"/>
            <a:ext cx="5937250"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609600" y="228600"/>
            <a:ext cx="5867400" cy="5921728"/>
          </a:xfrm>
          <a:prstGeom prst="rect">
            <a:avLst/>
          </a:prstGeom>
        </p:spPr>
      </p:pic>
      <p:sp>
        <p:nvSpPr>
          <p:cNvPr id="4" name="Slide Number Placeholder 3"/>
          <p:cNvSpPr>
            <a:spLocks noGrp="1"/>
          </p:cNvSpPr>
          <p:nvPr>
            <p:ph type="sldNum" sz="quarter" idx="12"/>
          </p:nvPr>
        </p:nvSpPr>
        <p:spPr/>
        <p:txBody>
          <a:bodyPr/>
          <a:lstStyle/>
          <a:p>
            <a:fld id="{669E29E4-9F84-44E1-9EC0-EC07E27FE606}" type="slidenum">
              <a:rPr lang="en-US" altLang="en-US" smtClean="0"/>
              <a:pPr/>
              <a:t>16</a:t>
            </a:fld>
            <a:endParaRPr lang="en-US" altLang="en-US"/>
          </a:p>
        </p:txBody>
      </p:sp>
      <p:sp>
        <p:nvSpPr>
          <p:cNvPr id="6" name="TextBox 5"/>
          <p:cNvSpPr txBox="1"/>
          <p:nvPr/>
        </p:nvSpPr>
        <p:spPr>
          <a:xfrm>
            <a:off x="5257800" y="5963687"/>
            <a:ext cx="4191000" cy="646331"/>
          </a:xfrm>
          <a:prstGeom prst="rect">
            <a:avLst/>
          </a:prstGeom>
          <a:noFill/>
        </p:spPr>
        <p:txBody>
          <a:bodyPr wrap="square" rtlCol="0">
            <a:spAutoFit/>
          </a:bodyPr>
          <a:lstStyle/>
          <a:p>
            <a:r>
              <a:rPr lang="en-US" sz="1800" dirty="0" smtClean="0"/>
              <a:t>© Randy </a:t>
            </a:r>
            <a:r>
              <a:rPr lang="en-US" sz="1800" dirty="0" err="1" smtClean="0"/>
              <a:t>Glasbergen</a:t>
            </a:r>
            <a:r>
              <a:rPr lang="en-US" sz="1800" dirty="0" smtClean="0"/>
              <a:t/>
            </a:r>
            <a:br>
              <a:rPr lang="en-US" sz="1800" dirty="0" smtClean="0"/>
            </a:br>
            <a:r>
              <a:rPr lang="en-US" sz="1800" dirty="0" smtClean="0"/>
              <a:t>used by permission</a:t>
            </a:r>
            <a:endParaRPr lang="en-US" sz="1800" dirty="0"/>
          </a:p>
        </p:txBody>
      </p:sp>
    </p:spTree>
    <p:extLst>
      <p:ext uri="{BB962C8B-B14F-4D97-AF65-F5344CB8AC3E}">
        <p14:creationId xmlns:p14="http://schemas.microsoft.com/office/powerpoint/2010/main" val="1215072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b="1" dirty="0" smtClean="0"/>
              <a:t>Propositional Logic: Syntax vs. Semantics</a:t>
            </a:r>
          </a:p>
        </p:txBody>
      </p:sp>
      <p:sp>
        <p:nvSpPr>
          <p:cNvPr id="17412" name="Rectangle 3"/>
          <p:cNvSpPr>
            <a:spLocks noGrp="1" noChangeArrowheads="1"/>
          </p:cNvSpPr>
          <p:nvPr>
            <p:ph idx="1"/>
          </p:nvPr>
        </p:nvSpPr>
        <p:spPr>
          <a:xfrm>
            <a:off x="609600" y="1981200"/>
            <a:ext cx="10972800" cy="4114800"/>
          </a:xfrm>
        </p:spPr>
        <p:txBody>
          <a:bodyPr>
            <a:noAutofit/>
          </a:bodyPr>
          <a:lstStyle/>
          <a:p>
            <a:pPr>
              <a:defRPr/>
            </a:pPr>
            <a:r>
              <a:rPr lang="en-US" sz="3600" dirty="0">
                <a:solidFill>
                  <a:srgbClr val="FF0000"/>
                </a:solidFill>
              </a:rPr>
              <a:t>Syntax </a:t>
            </a:r>
            <a:r>
              <a:rPr lang="en-US" sz="3600" dirty="0"/>
              <a:t>involves whether notation is correctly formed</a:t>
            </a:r>
            <a:endParaRPr lang="en-US" sz="3600" dirty="0">
              <a:solidFill>
                <a:srgbClr val="FF0000"/>
              </a:solidFill>
            </a:endParaRPr>
          </a:p>
          <a:p>
            <a:pPr>
              <a:defRPr/>
            </a:pPr>
            <a:r>
              <a:rPr lang="en-US" sz="3600" dirty="0">
                <a:solidFill>
                  <a:srgbClr val="FF0000"/>
                </a:solidFill>
              </a:rPr>
              <a:t>Semantics</a:t>
            </a:r>
            <a:r>
              <a:rPr lang="en-US" sz="3600" dirty="0"/>
              <a:t> has to do with “</a:t>
            </a:r>
            <a:r>
              <a:rPr lang="en-US" sz="3600" dirty="0">
                <a:solidFill>
                  <a:srgbClr val="FF0000"/>
                </a:solidFill>
              </a:rPr>
              <a:t>meaning</a:t>
            </a:r>
            <a:r>
              <a:rPr lang="en-US" sz="3600" dirty="0" smtClean="0"/>
              <a:t>”:</a:t>
            </a:r>
          </a:p>
          <a:p>
            <a:pPr lvl="1">
              <a:defRPr/>
            </a:pPr>
            <a:r>
              <a:rPr lang="en-US" sz="3200" dirty="0" smtClean="0"/>
              <a:t>it  </a:t>
            </a:r>
            <a:r>
              <a:rPr lang="en-US" sz="3200" dirty="0"/>
              <a:t>associates the  elements of a logical language  with the elements of a domain  of discourse.</a:t>
            </a:r>
          </a:p>
          <a:p>
            <a:pPr eaLnBrk="1" hangingPunct="1">
              <a:defRPr/>
            </a:pPr>
            <a:endParaRPr lang="en-US" sz="3600" dirty="0"/>
          </a:p>
          <a:p>
            <a:pPr eaLnBrk="1" hangingPunct="1">
              <a:defRPr/>
            </a:pPr>
            <a:r>
              <a:rPr lang="en-US" sz="3600" dirty="0">
                <a:solidFill>
                  <a:srgbClr val="FF0000"/>
                </a:solidFill>
              </a:rPr>
              <a:t>Propositional Logic</a:t>
            </a:r>
            <a:r>
              <a:rPr lang="en-US" sz="3600" dirty="0"/>
              <a:t> – involves associating </a:t>
            </a:r>
            <a:r>
              <a:rPr lang="en-US" sz="3600" i="1" dirty="0" smtClean="0"/>
              <a:t>atomic sentences </a:t>
            </a:r>
            <a:r>
              <a:rPr lang="en-US" sz="3600" dirty="0" smtClean="0"/>
              <a:t>with </a:t>
            </a:r>
            <a:r>
              <a:rPr lang="en-US" sz="3600" i="1" dirty="0"/>
              <a:t>propositions</a:t>
            </a:r>
            <a:r>
              <a:rPr lang="en-US" sz="3600" dirty="0"/>
              <a:t> or </a:t>
            </a:r>
            <a:r>
              <a:rPr lang="en-US" sz="3600" i="1" dirty="0"/>
              <a:t>assertions</a:t>
            </a:r>
            <a:r>
              <a:rPr lang="en-US" sz="3600" dirty="0"/>
              <a:t> about the world (therefore called “propositional logic”).</a:t>
            </a:r>
          </a:p>
          <a:p>
            <a:pPr eaLnBrk="1" hangingPunct="1">
              <a:defRPr/>
            </a:pPr>
            <a:endParaRPr lang="en-US" sz="3600" dirty="0"/>
          </a:p>
          <a:p>
            <a:pPr eaLnBrk="1" hangingPunct="1">
              <a:defRPr/>
            </a:pPr>
            <a:endParaRPr lang="en-US" sz="3600" dirty="0"/>
          </a:p>
        </p:txBody>
      </p:sp>
      <p:sp>
        <p:nvSpPr>
          <p:cNvPr id="1945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D692578-6ABE-48D0-94DB-45BD61B1CB72}" type="slidenum">
              <a:rPr lang="en-US" altLang="en-US" sz="1400"/>
              <a:pPr/>
              <a:t>17</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b="1" dirty="0" smtClean="0"/>
              <a:t>Truth Assignment to Propositions</a:t>
            </a:r>
          </a:p>
        </p:txBody>
      </p:sp>
      <p:sp>
        <p:nvSpPr>
          <p:cNvPr id="21508" name="Rectangle 3"/>
          <p:cNvSpPr>
            <a:spLocks noGrp="1" noChangeArrowheads="1"/>
          </p:cNvSpPr>
          <p:nvPr>
            <p:ph idx="1"/>
          </p:nvPr>
        </p:nvSpPr>
        <p:spPr>
          <a:xfrm>
            <a:off x="838200" y="1905000"/>
            <a:ext cx="10515600" cy="4114800"/>
          </a:xfrm>
        </p:spPr>
        <p:txBody>
          <a:bodyPr>
            <a:normAutofit/>
          </a:bodyPr>
          <a:lstStyle/>
          <a:p>
            <a:pPr eaLnBrk="1" hangingPunct="1"/>
            <a:endParaRPr lang="en-US" altLang="en-US" dirty="0"/>
          </a:p>
          <a:p>
            <a:pPr eaLnBrk="1" hangingPunct="1"/>
            <a:r>
              <a:rPr lang="en-US" altLang="en-US" b="1" dirty="0">
                <a:solidFill>
                  <a:srgbClr val="FF0000"/>
                </a:solidFill>
              </a:rPr>
              <a:t>Interpretation</a:t>
            </a:r>
            <a:r>
              <a:rPr lang="en-US" altLang="en-US" dirty="0"/>
              <a:t>  or </a:t>
            </a:r>
            <a:r>
              <a:rPr lang="en-US" altLang="en-US" b="1" dirty="0">
                <a:solidFill>
                  <a:srgbClr val="FF0000"/>
                </a:solidFill>
              </a:rPr>
              <a:t>Truth Assignment</a:t>
            </a:r>
            <a:r>
              <a:rPr lang="en-US" altLang="en-US" dirty="0">
                <a:solidFill>
                  <a:srgbClr val="FF0000"/>
                </a:solidFill>
              </a:rPr>
              <a:t>:</a:t>
            </a:r>
          </a:p>
          <a:p>
            <a:pPr eaLnBrk="1" hangingPunct="1">
              <a:buFontTx/>
              <a:buChar char="•"/>
            </a:pPr>
            <a:r>
              <a:rPr lang="en-US" altLang="en-US" dirty="0"/>
              <a:t>In an application, a truth assignment (True or False) must be made to each proposition.</a:t>
            </a:r>
          </a:p>
          <a:p>
            <a:pPr eaLnBrk="1" hangingPunct="1">
              <a:buFontTx/>
              <a:buChar char="•"/>
            </a:pPr>
            <a:r>
              <a:rPr lang="en-US" altLang="en-US" dirty="0"/>
              <a:t>So if for </a:t>
            </a:r>
            <a:r>
              <a:rPr lang="en-US" altLang="en-US" b="1" dirty="0"/>
              <a:t>n</a:t>
            </a:r>
            <a:r>
              <a:rPr lang="en-US" altLang="en-US" dirty="0"/>
              <a:t> atomic propositions, there are </a:t>
            </a:r>
            <a:r>
              <a:rPr lang="en-US" altLang="en-US" b="1" dirty="0"/>
              <a:t>2</a:t>
            </a:r>
            <a:r>
              <a:rPr lang="en-US" altLang="en-US" b="1" baseline="30000" dirty="0"/>
              <a:t>n</a:t>
            </a:r>
            <a:r>
              <a:rPr lang="en-US" altLang="en-US" dirty="0"/>
              <a:t> truth assignments or interpretations. </a:t>
            </a:r>
          </a:p>
          <a:p>
            <a:pPr eaLnBrk="1" hangingPunct="1">
              <a:buFontTx/>
              <a:buChar char="•"/>
            </a:pPr>
            <a:r>
              <a:rPr lang="en-US" altLang="en-US" dirty="0"/>
              <a:t>This makes the representation powerful: the propositions implicitly capture </a:t>
            </a:r>
            <a:r>
              <a:rPr lang="en-US" altLang="en-US" b="1" dirty="0"/>
              <a:t>2</a:t>
            </a:r>
            <a:r>
              <a:rPr lang="en-US" altLang="en-US" b="1" baseline="30000" dirty="0"/>
              <a:t>n</a:t>
            </a:r>
            <a:r>
              <a:rPr lang="en-US" altLang="en-US" b="1" dirty="0"/>
              <a:t> </a:t>
            </a:r>
            <a:r>
              <a:rPr lang="en-US" altLang="en-US" dirty="0"/>
              <a:t>possible states of the world.</a:t>
            </a:r>
          </a:p>
          <a:p>
            <a:pPr eaLnBrk="1" hangingPunct="1"/>
            <a:endParaRPr lang="en-US" altLang="en-US" dirty="0"/>
          </a:p>
          <a:p>
            <a:pPr eaLnBrk="1" hangingPunct="1"/>
            <a:endParaRPr lang="en-US" altLang="en-US" sz="3200" dirty="0" smtClean="0"/>
          </a:p>
          <a:p>
            <a:pPr eaLnBrk="1" hangingPunct="1"/>
            <a:endParaRPr lang="en-US" altLang="en-US" sz="3200" dirty="0" smtClean="0"/>
          </a:p>
        </p:txBody>
      </p:sp>
      <p:sp>
        <p:nvSpPr>
          <p:cNvPr id="2048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2797ADC-9CBD-49E3-9F20-AD292B352E8C}" type="slidenum">
              <a:rPr lang="en-US" altLang="en-US" sz="1400"/>
              <a:pPr/>
              <a:t>18</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365125"/>
            <a:ext cx="10515600" cy="854075"/>
          </a:xfrm>
        </p:spPr>
        <p:txBody>
          <a:bodyPr/>
          <a:lstStyle/>
          <a:p>
            <a:r>
              <a:rPr lang="en-US" altLang="en-US" b="1" dirty="0" err="1" smtClean="0"/>
              <a:t>Sematics</a:t>
            </a:r>
            <a:r>
              <a:rPr lang="en-US" altLang="en-US" b="1" dirty="0" smtClean="0"/>
              <a:t> Example</a:t>
            </a:r>
          </a:p>
        </p:txBody>
      </p:sp>
      <p:sp>
        <p:nvSpPr>
          <p:cNvPr id="22531" name="Content Placeholder 2"/>
          <p:cNvSpPr>
            <a:spLocks noGrp="1"/>
          </p:cNvSpPr>
          <p:nvPr>
            <p:ph idx="1"/>
          </p:nvPr>
        </p:nvSpPr>
        <p:spPr>
          <a:xfrm>
            <a:off x="838200" y="1524000"/>
            <a:ext cx="10515600" cy="4652963"/>
          </a:xfrm>
        </p:spPr>
        <p:txBody>
          <a:bodyPr/>
          <a:lstStyle/>
          <a:p>
            <a:pPr eaLnBrk="1" hangingPunct="1">
              <a:lnSpc>
                <a:spcPct val="90000"/>
              </a:lnSpc>
              <a:buFontTx/>
              <a:buChar char="•"/>
            </a:pPr>
            <a:r>
              <a:rPr lang="en-US" altLang="en-US" dirty="0"/>
              <a:t>We might associate the atom (just a symbol!)  </a:t>
            </a:r>
            <a:r>
              <a:rPr lang="en-US" altLang="en-US" b="1" dirty="0" err="1"/>
              <a:t>BlockIsRed</a:t>
            </a:r>
            <a:r>
              <a:rPr lang="en-US" altLang="en-US" dirty="0"/>
              <a:t> with the proposition: “The block is Red”, </a:t>
            </a:r>
          </a:p>
          <a:p>
            <a:pPr eaLnBrk="1" hangingPunct="1">
              <a:lnSpc>
                <a:spcPct val="90000"/>
              </a:lnSpc>
              <a:buFontTx/>
              <a:buChar char="•"/>
            </a:pPr>
            <a:r>
              <a:rPr lang="en-US" altLang="en-US" dirty="0"/>
              <a:t>However, we could also associate it with the proposition “The block is Black” even though this would be quite confusing… </a:t>
            </a:r>
          </a:p>
          <a:p>
            <a:pPr eaLnBrk="1" hangingPunct="1">
              <a:lnSpc>
                <a:spcPct val="90000"/>
              </a:lnSpc>
              <a:buFontTx/>
              <a:buChar char="•"/>
            </a:pPr>
            <a:r>
              <a:rPr lang="en-US" altLang="en-US" b="1" dirty="0" err="1"/>
              <a:t>BlockIsRed</a:t>
            </a:r>
            <a:r>
              <a:rPr lang="en-US" altLang="en-US" dirty="0"/>
              <a:t> has value </a:t>
            </a:r>
            <a:r>
              <a:rPr lang="en-US" altLang="en-US" b="1" dirty="0"/>
              <a:t>True</a:t>
            </a:r>
            <a:r>
              <a:rPr lang="en-US" altLang="en-US" dirty="0"/>
              <a:t> just in the case the block is red; otherwise </a:t>
            </a:r>
            <a:r>
              <a:rPr lang="en-US" altLang="en-US" dirty="0" err="1"/>
              <a:t>BlockIsRed</a:t>
            </a:r>
            <a:r>
              <a:rPr lang="en-US" altLang="en-US" dirty="0"/>
              <a:t> is False. </a:t>
            </a:r>
          </a:p>
          <a:p>
            <a:pPr lvl="1"/>
            <a:r>
              <a:rPr lang="en-US" altLang="en-US" sz="2800" dirty="0"/>
              <a:t>Computers manipulate symbols. The string “</a:t>
            </a:r>
            <a:r>
              <a:rPr lang="en-US" altLang="en-US" sz="2800" dirty="0" err="1"/>
              <a:t>BlockIsRed</a:t>
            </a:r>
            <a:r>
              <a:rPr lang="en-US" altLang="en-US" sz="2800" dirty="0"/>
              <a:t>” does not “mean” anything to the computer. </a:t>
            </a:r>
          </a:p>
          <a:p>
            <a:pPr lvl="1"/>
            <a:r>
              <a:rPr lang="en-US" altLang="en-US" sz="2800" dirty="0"/>
              <a:t>Meaning has to come from how to come from relations to other symbols and the “external world”. Hmm</a:t>
            </a:r>
          </a:p>
          <a:p>
            <a:pPr eaLnBrk="1" hangingPunct="1">
              <a:lnSpc>
                <a:spcPct val="90000"/>
              </a:lnSpc>
              <a:buFontTx/>
              <a:buChar char="•"/>
            </a:pPr>
            <a:endParaRPr lang="en-US" altLang="en-US" dirty="0" smtClean="0"/>
          </a:p>
          <a:p>
            <a:pPr eaLnBrk="1" hangingPunct="1">
              <a:lnSpc>
                <a:spcPct val="90000"/>
              </a:lnSpc>
              <a:buFontTx/>
              <a:buChar char="•"/>
            </a:pPr>
            <a:endParaRPr lang="en-US" altLang="en-US" dirty="0" smtClean="0"/>
          </a:p>
        </p:txBody>
      </p:sp>
      <p:sp>
        <p:nvSpPr>
          <p:cNvPr id="2150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E3A3058-EB02-47B7-A4ED-444C7FFFA3A0}" type="slidenum">
              <a:rPr lang="en-US" altLang="en-US" sz="1400"/>
              <a:pPr/>
              <a:t>19</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365125"/>
            <a:ext cx="10515600" cy="798513"/>
          </a:xfrm>
        </p:spPr>
        <p:txBody>
          <a:bodyPr/>
          <a:lstStyle/>
          <a:p>
            <a:pPr eaLnBrk="1" hangingPunct="1"/>
            <a:r>
              <a:rPr lang="en-US" altLang="en-US" b="1" dirty="0"/>
              <a:t>Goals of CSCE 222</a:t>
            </a:r>
          </a:p>
        </p:txBody>
      </p:sp>
      <p:sp>
        <p:nvSpPr>
          <p:cNvPr id="76803" name="Rectangle 3"/>
          <p:cNvSpPr>
            <a:spLocks noGrp="1" noChangeArrowheads="1"/>
          </p:cNvSpPr>
          <p:nvPr>
            <p:ph type="body" idx="1"/>
          </p:nvPr>
        </p:nvSpPr>
        <p:spPr>
          <a:xfrm>
            <a:off x="654909" y="1295400"/>
            <a:ext cx="10960442" cy="5029200"/>
          </a:xfrm>
        </p:spPr>
        <p:txBody>
          <a:bodyPr>
            <a:normAutofit fontScale="85000" lnSpcReduction="20000"/>
          </a:bodyPr>
          <a:lstStyle/>
          <a:p>
            <a:pPr lvl="1" eaLnBrk="1" hangingPunct="1">
              <a:lnSpc>
                <a:spcPct val="120000"/>
              </a:lnSpc>
              <a:buFontTx/>
              <a:buNone/>
            </a:pPr>
            <a:r>
              <a:rPr lang="en-US" altLang="en-US" sz="2600" b="1" dirty="0">
                <a:solidFill>
                  <a:srgbClr val="FF0000"/>
                </a:solidFill>
              </a:rPr>
              <a:t>Introduce students to a range of mathematical tools from discrete mathematics that are key in computer science</a:t>
            </a:r>
          </a:p>
          <a:p>
            <a:pPr lvl="1" eaLnBrk="1" hangingPunct="1">
              <a:lnSpc>
                <a:spcPct val="80000"/>
              </a:lnSpc>
              <a:buFontTx/>
              <a:buNone/>
            </a:pPr>
            <a:endParaRPr lang="en-US" altLang="en-US" sz="2000" b="1" dirty="0">
              <a:solidFill>
                <a:srgbClr val="FF0000"/>
              </a:solidFill>
            </a:endParaRPr>
          </a:p>
          <a:p>
            <a:pPr eaLnBrk="1" hangingPunct="1">
              <a:lnSpc>
                <a:spcPct val="80000"/>
              </a:lnSpc>
              <a:buFontTx/>
              <a:buNone/>
            </a:pPr>
            <a:r>
              <a:rPr lang="en-US" altLang="en-US" sz="2400" dirty="0"/>
              <a:t>Mathematical Sophistication</a:t>
            </a:r>
          </a:p>
          <a:p>
            <a:pPr eaLnBrk="1" hangingPunct="1">
              <a:lnSpc>
                <a:spcPct val="80000"/>
              </a:lnSpc>
              <a:buFontTx/>
              <a:buNone/>
            </a:pPr>
            <a:r>
              <a:rPr lang="en-US" altLang="en-US" sz="2400" dirty="0"/>
              <a:t>	</a:t>
            </a:r>
            <a:r>
              <a:rPr lang="en-US" altLang="en-US" sz="2400" b="1" i="1" dirty="0"/>
              <a:t>How to write statements rigorously</a:t>
            </a:r>
          </a:p>
          <a:p>
            <a:pPr eaLnBrk="1" hangingPunct="1">
              <a:lnSpc>
                <a:spcPct val="80000"/>
              </a:lnSpc>
              <a:buFontTx/>
              <a:buNone/>
            </a:pPr>
            <a:r>
              <a:rPr lang="en-US" altLang="en-US" sz="2400" dirty="0"/>
              <a:t>	</a:t>
            </a:r>
            <a:r>
              <a:rPr lang="en-US" altLang="en-US" sz="2400" b="1" i="1" dirty="0"/>
              <a:t>How to read and write theorems, lemmas, etc.</a:t>
            </a:r>
            <a:r>
              <a:rPr lang="en-US" altLang="en-US" sz="2400" dirty="0">
                <a:solidFill>
                  <a:srgbClr val="FF0000"/>
                </a:solidFill>
              </a:rPr>
              <a:t> </a:t>
            </a:r>
          </a:p>
          <a:p>
            <a:pPr eaLnBrk="1" hangingPunct="1">
              <a:lnSpc>
                <a:spcPct val="80000"/>
              </a:lnSpc>
              <a:buFontTx/>
              <a:buNone/>
            </a:pPr>
            <a:r>
              <a:rPr lang="en-US" altLang="en-US" sz="2400" b="1" i="1" dirty="0"/>
              <a:t>    How to write rigorous proofs</a:t>
            </a:r>
          </a:p>
          <a:p>
            <a:pPr eaLnBrk="1" hangingPunct="1">
              <a:lnSpc>
                <a:spcPct val="80000"/>
              </a:lnSpc>
              <a:buFontTx/>
              <a:buNone/>
            </a:pPr>
            <a:r>
              <a:rPr lang="en-US" altLang="en-US" sz="1600" dirty="0"/>
              <a:t>	</a:t>
            </a:r>
          </a:p>
          <a:p>
            <a:pPr eaLnBrk="1" hangingPunct="1">
              <a:lnSpc>
                <a:spcPct val="80000"/>
              </a:lnSpc>
              <a:buFontTx/>
              <a:buNone/>
            </a:pPr>
            <a:r>
              <a:rPr lang="en-US" altLang="en-US" sz="2400" dirty="0"/>
              <a:t>Areas we will cover:</a:t>
            </a:r>
          </a:p>
          <a:p>
            <a:pPr eaLnBrk="1" hangingPunct="1">
              <a:lnSpc>
                <a:spcPct val="80000"/>
              </a:lnSpc>
              <a:buFontTx/>
              <a:buNone/>
            </a:pPr>
            <a:r>
              <a:rPr lang="en-US" altLang="en-US" sz="1600" dirty="0"/>
              <a:t>	</a:t>
            </a:r>
          </a:p>
          <a:p>
            <a:pPr eaLnBrk="1" hangingPunct="1">
              <a:lnSpc>
                <a:spcPct val="80000"/>
              </a:lnSpc>
              <a:buFontTx/>
              <a:buNone/>
            </a:pPr>
            <a:r>
              <a:rPr lang="en-US" altLang="en-US" sz="1600" dirty="0"/>
              <a:t>	</a:t>
            </a:r>
            <a:r>
              <a:rPr lang="en-US" altLang="en-US" sz="2100" dirty="0"/>
              <a:t>Logic and proofs</a:t>
            </a:r>
          </a:p>
          <a:p>
            <a:pPr eaLnBrk="1" hangingPunct="1">
              <a:lnSpc>
                <a:spcPct val="80000"/>
              </a:lnSpc>
              <a:buFontTx/>
              <a:buNone/>
            </a:pPr>
            <a:r>
              <a:rPr lang="en-US" altLang="en-US" sz="2100" dirty="0"/>
              <a:t>	Set Theory</a:t>
            </a:r>
          </a:p>
          <a:p>
            <a:pPr eaLnBrk="1" hangingPunct="1">
              <a:lnSpc>
                <a:spcPct val="80000"/>
              </a:lnSpc>
              <a:buFontTx/>
              <a:buNone/>
            </a:pPr>
            <a:r>
              <a:rPr lang="en-US" altLang="en-US" sz="2100" dirty="0"/>
              <a:t>	Induction and Recursion</a:t>
            </a:r>
          </a:p>
          <a:p>
            <a:pPr eaLnBrk="1" hangingPunct="1">
              <a:lnSpc>
                <a:spcPct val="80000"/>
              </a:lnSpc>
              <a:buFontTx/>
              <a:buNone/>
            </a:pPr>
            <a:r>
              <a:rPr lang="en-US" altLang="en-US" sz="2100" dirty="0"/>
              <a:t>	Counting and combinatorics</a:t>
            </a:r>
          </a:p>
          <a:p>
            <a:pPr eaLnBrk="1" hangingPunct="1">
              <a:lnSpc>
                <a:spcPct val="80000"/>
              </a:lnSpc>
              <a:buFontTx/>
              <a:buNone/>
            </a:pPr>
            <a:r>
              <a:rPr lang="en-US" altLang="en-US" sz="2100" dirty="0"/>
              <a:t>	Probability theory</a:t>
            </a:r>
          </a:p>
          <a:p>
            <a:pPr eaLnBrk="1" hangingPunct="1">
              <a:lnSpc>
                <a:spcPct val="80000"/>
              </a:lnSpc>
              <a:buFontTx/>
              <a:buNone/>
            </a:pPr>
            <a:r>
              <a:rPr lang="en-US" altLang="en-US" sz="2100" dirty="0"/>
              <a:t>     Number Theory (if time permits)</a:t>
            </a:r>
            <a:endParaRPr lang="en-US" altLang="en-US" sz="1600" dirty="0"/>
          </a:p>
          <a:p>
            <a:pPr eaLnBrk="1" hangingPunct="1">
              <a:lnSpc>
                <a:spcPct val="80000"/>
              </a:lnSpc>
              <a:buFontTx/>
              <a:buNone/>
            </a:pPr>
            <a:r>
              <a:rPr lang="en-US" altLang="en-US" sz="1400" dirty="0"/>
              <a:t>	</a:t>
            </a:r>
          </a:p>
        </p:txBody>
      </p:sp>
      <p:sp>
        <p:nvSpPr>
          <p:cNvPr id="679940" name="Text Box 4"/>
          <p:cNvSpPr txBox="1">
            <a:spLocks noChangeArrowheads="1"/>
          </p:cNvSpPr>
          <p:nvPr/>
        </p:nvSpPr>
        <p:spPr bwMode="auto">
          <a:xfrm>
            <a:off x="5715001" y="5699124"/>
            <a:ext cx="6088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chemeClr val="accent2">
                    <a:lumMod val="50000"/>
                  </a:schemeClr>
                </a:solidFill>
              </a:rPr>
              <a:t>Aside: We’re not after the shortest or most elegant proofs;</a:t>
            </a:r>
          </a:p>
          <a:p>
            <a:pPr eaLnBrk="1" hangingPunct="1"/>
            <a:r>
              <a:rPr lang="en-US" altLang="en-US" sz="2000" dirty="0">
                <a:solidFill>
                  <a:schemeClr val="accent2">
                    <a:lumMod val="50000"/>
                  </a:schemeClr>
                </a:solidFill>
              </a:rPr>
              <a:t>verbose but rigorous is just fine! </a:t>
            </a:r>
            <a:r>
              <a:rPr lang="en-US" altLang="en-US" sz="2000" dirty="0">
                <a:solidFill>
                  <a:schemeClr val="accent2">
                    <a:lumMod val="50000"/>
                  </a:schemeClr>
                </a:solidFill>
                <a:sym typeface="Wingdings" panose="05000000000000000000" pitchFamily="2" charset="2"/>
              </a:rPr>
              <a:t></a:t>
            </a:r>
            <a:endParaRPr lang="en-US" altLang="en-US" sz="2000" dirty="0">
              <a:solidFill>
                <a:schemeClr val="accent2">
                  <a:lumMod val="50000"/>
                </a:schemeClr>
              </a:solidFill>
            </a:endParaRPr>
          </a:p>
        </p:txBody>
      </p:sp>
      <p:sp>
        <p:nvSpPr>
          <p:cNvPr id="679941" name="Text Box 5"/>
          <p:cNvSpPr txBox="1">
            <a:spLocks noChangeArrowheads="1"/>
          </p:cNvSpPr>
          <p:nvPr/>
        </p:nvSpPr>
        <p:spPr bwMode="auto">
          <a:xfrm>
            <a:off x="7620001" y="2438400"/>
            <a:ext cx="24272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dirty="0">
                <a:solidFill>
                  <a:srgbClr val="FF0000"/>
                </a:solidFill>
              </a:rPr>
              <a:t>Practice works!</a:t>
            </a:r>
          </a:p>
        </p:txBody>
      </p:sp>
      <p:sp>
        <p:nvSpPr>
          <p:cNvPr id="6" name="Text Box 5"/>
          <p:cNvSpPr txBox="1">
            <a:spLocks noChangeArrowheads="1"/>
          </p:cNvSpPr>
          <p:nvPr/>
        </p:nvSpPr>
        <p:spPr bwMode="auto">
          <a:xfrm>
            <a:off x="4419601" y="3286126"/>
            <a:ext cx="4772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b="1" dirty="0">
                <a:solidFill>
                  <a:srgbClr val="FF0000"/>
                </a:solidFill>
              </a:rPr>
              <a:t>Actually, </a:t>
            </a:r>
            <a:r>
              <a:rPr lang="en-US" altLang="en-US" sz="2800" b="1" i="1" dirty="0">
                <a:solidFill>
                  <a:srgbClr val="FF0000"/>
                </a:solidFill>
              </a:rPr>
              <a:t>only</a:t>
            </a:r>
            <a:r>
              <a:rPr lang="en-US" altLang="en-US" sz="2800" b="1" dirty="0">
                <a:solidFill>
                  <a:srgbClr val="FF0000"/>
                </a:solidFill>
              </a:rPr>
              <a:t> practice works!</a:t>
            </a:r>
          </a:p>
        </p:txBody>
      </p:sp>
      <p:sp>
        <p:nvSpPr>
          <p:cNvPr id="8" name="TextBox 7"/>
          <p:cNvSpPr txBox="1">
            <a:spLocks noChangeArrowheads="1"/>
          </p:cNvSpPr>
          <p:nvPr/>
        </p:nvSpPr>
        <p:spPr bwMode="auto">
          <a:xfrm>
            <a:off x="5715001" y="3886200"/>
            <a:ext cx="462177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solidFill>
                  <a:schemeClr val="accent2">
                    <a:lumMod val="50000"/>
                  </a:schemeClr>
                </a:solidFill>
              </a:rPr>
              <a:t>Note: Learning to do proofs from</a:t>
            </a:r>
          </a:p>
          <a:p>
            <a:pPr eaLnBrk="1" hangingPunct="1"/>
            <a:r>
              <a:rPr lang="en-US" altLang="en-US" dirty="0">
                <a:solidFill>
                  <a:schemeClr val="accent2">
                    <a:lumMod val="50000"/>
                  </a:schemeClr>
                </a:solidFill>
              </a:rPr>
              <a:t>watching the lecture is like trying to</a:t>
            </a:r>
          </a:p>
          <a:p>
            <a:pPr eaLnBrk="1" hangingPunct="1"/>
            <a:r>
              <a:rPr lang="en-US" altLang="en-US" dirty="0">
                <a:solidFill>
                  <a:schemeClr val="accent2">
                    <a:lumMod val="50000"/>
                  </a:schemeClr>
                </a:solidFill>
              </a:rPr>
              <a:t>learn to play tennis from watching</a:t>
            </a:r>
          </a:p>
          <a:p>
            <a:pPr eaLnBrk="1" hangingPunct="1"/>
            <a:r>
              <a:rPr lang="en-US" altLang="en-US" dirty="0">
                <a:solidFill>
                  <a:schemeClr val="accent2">
                    <a:lumMod val="50000"/>
                  </a:schemeClr>
                </a:solidFill>
              </a:rPr>
              <a:t>it on TV! So, do the exercises!</a:t>
            </a:r>
          </a:p>
        </p:txBody>
      </p:sp>
    </p:spTree>
    <p:extLst>
      <p:ext uri="{BB962C8B-B14F-4D97-AF65-F5344CB8AC3E}">
        <p14:creationId xmlns:p14="http://schemas.microsoft.com/office/powerpoint/2010/main" val="2638036497"/>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9941"/>
                                        </p:tgtEl>
                                        <p:attrNameLst>
                                          <p:attrName>style.visibility</p:attrName>
                                        </p:attrNameLst>
                                      </p:cBhvr>
                                      <p:to>
                                        <p:strVal val="visible"/>
                                      </p:to>
                                    </p:set>
                                    <p:anim calcmode="lin" valueType="num">
                                      <p:cBhvr additive="base">
                                        <p:cTn id="7" dur="500" fill="hold"/>
                                        <p:tgtEl>
                                          <p:spTgt spid="679941"/>
                                        </p:tgtEl>
                                        <p:attrNameLst>
                                          <p:attrName>ppt_x</p:attrName>
                                        </p:attrNameLst>
                                      </p:cBhvr>
                                      <p:tavLst>
                                        <p:tav tm="0">
                                          <p:val>
                                            <p:strVal val="1+#ppt_w/2"/>
                                          </p:val>
                                        </p:tav>
                                        <p:tav tm="100000">
                                          <p:val>
                                            <p:strVal val="#ppt_x"/>
                                          </p:val>
                                        </p:tav>
                                      </p:tavLst>
                                    </p:anim>
                                    <p:anim calcmode="lin" valueType="num">
                                      <p:cBhvr additive="base">
                                        <p:cTn id="8" dur="500" fill="hold"/>
                                        <p:tgtEl>
                                          <p:spTgt spid="679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1"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mph" presetSubtype="0" fill="hold" grpId="0" nodeType="clickEffect">
                                  <p:stCondLst>
                                    <p:cond delay="0"/>
                                  </p:stCondLst>
                                  <p:childTnLst>
                                    <p:animRot by="21600000">
                                      <p:cBhvr>
                                        <p:cTn id="24" dur="2000" fill="hold"/>
                                        <p:tgtEl>
                                          <p:spTgt spid="8"/>
                                        </p:tgtEl>
                                        <p:attrNameLst>
                                          <p:attrName>r</p:attrName>
                                        </p:attrNameLst>
                                      </p:cBhvr>
                                    </p:animRo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79940"/>
                                        </p:tgtEl>
                                        <p:attrNameLst>
                                          <p:attrName>style.visibility</p:attrName>
                                        </p:attrNameLst>
                                      </p:cBhvr>
                                      <p:to>
                                        <p:strVal val="visible"/>
                                      </p:to>
                                    </p:set>
                                    <p:anim calcmode="lin" valueType="num">
                                      <p:cBhvr additive="base">
                                        <p:cTn id="29" dur="500" fill="hold"/>
                                        <p:tgtEl>
                                          <p:spTgt spid="679940"/>
                                        </p:tgtEl>
                                        <p:attrNameLst>
                                          <p:attrName>ppt_x</p:attrName>
                                        </p:attrNameLst>
                                      </p:cBhvr>
                                      <p:tavLst>
                                        <p:tav tm="0">
                                          <p:val>
                                            <p:strVal val="1+#ppt_w/2"/>
                                          </p:val>
                                        </p:tav>
                                        <p:tav tm="100000">
                                          <p:val>
                                            <p:strVal val="#ppt_x"/>
                                          </p:val>
                                        </p:tav>
                                      </p:tavLst>
                                    </p:anim>
                                    <p:anim calcmode="lin" valueType="num">
                                      <p:cBhvr additive="base">
                                        <p:cTn id="30" dur="500" fill="hold"/>
                                        <p:tgtEl>
                                          <p:spTgt spid="67994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xit" presetSubtype="4" fill="hold" grpId="0" nodeType="clickEffect">
                                  <p:stCondLst>
                                    <p:cond delay="0"/>
                                  </p:stCondLst>
                                  <p:childTnLst>
                                    <p:anim calcmode="lin" valueType="num">
                                      <p:cBhvr additive="base">
                                        <p:cTn id="34" dur="500"/>
                                        <p:tgtEl>
                                          <p:spTgt spid="76802"/>
                                        </p:tgtEl>
                                        <p:attrNameLst>
                                          <p:attrName>ppt_x</p:attrName>
                                        </p:attrNameLst>
                                      </p:cBhvr>
                                      <p:tavLst>
                                        <p:tav tm="0">
                                          <p:val>
                                            <p:strVal val="ppt_x"/>
                                          </p:val>
                                        </p:tav>
                                        <p:tav tm="100000">
                                          <p:val>
                                            <p:strVal val="ppt_x"/>
                                          </p:val>
                                        </p:tav>
                                      </p:tavLst>
                                    </p:anim>
                                    <p:anim calcmode="lin" valueType="num">
                                      <p:cBhvr additive="base">
                                        <p:cTn id="35" dur="500"/>
                                        <p:tgtEl>
                                          <p:spTgt spid="76802"/>
                                        </p:tgtEl>
                                        <p:attrNameLst>
                                          <p:attrName>ppt_y</p:attrName>
                                        </p:attrNameLst>
                                      </p:cBhvr>
                                      <p:tavLst>
                                        <p:tav tm="0">
                                          <p:val>
                                            <p:strVal val="ppt_y"/>
                                          </p:val>
                                        </p:tav>
                                        <p:tav tm="100000">
                                          <p:val>
                                            <p:strVal val="1+ppt_h/2"/>
                                          </p:val>
                                        </p:tav>
                                      </p:tavLst>
                                    </p:anim>
                                    <p:set>
                                      <p:cBhvr>
                                        <p:cTn id="36" dur="1" fill="hold">
                                          <p:stCondLst>
                                            <p:cond delay="499"/>
                                          </p:stCondLst>
                                        </p:cTn>
                                        <p:tgtEl>
                                          <p:spTgt spid="76802"/>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76803">
                                            <p:txEl>
                                              <p:pRg st="0" end="0"/>
                                            </p:txEl>
                                          </p:spTgt>
                                        </p:tgtEl>
                                        <p:attrNameLst>
                                          <p:attrName>ppt_x</p:attrName>
                                        </p:attrNameLst>
                                      </p:cBhvr>
                                      <p:tavLst>
                                        <p:tav tm="0">
                                          <p:val>
                                            <p:strVal val="ppt_x"/>
                                          </p:val>
                                        </p:tav>
                                        <p:tav tm="100000">
                                          <p:val>
                                            <p:strVal val="ppt_x"/>
                                          </p:val>
                                        </p:tav>
                                      </p:tavLst>
                                    </p:anim>
                                    <p:anim calcmode="lin" valueType="num">
                                      <p:cBhvr additive="base">
                                        <p:cTn id="39" dur="500"/>
                                        <p:tgtEl>
                                          <p:spTgt spid="76803">
                                            <p:txEl>
                                              <p:pRg st="0" end="0"/>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76803">
                                            <p:txEl>
                                              <p:pRg st="0" end="0"/>
                                            </p:txEl>
                                          </p:spTgt>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76803">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76803">
                                            <p:txEl>
                                              <p:pRg st="2" end="2"/>
                                            </p:txEl>
                                          </p:spTgt>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47" dur="500"/>
                                        <p:tgtEl>
                                          <p:spTgt spid="76803">
                                            <p:txEl>
                                              <p:pRg st="3" end="3"/>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76803">
                                            <p:txEl>
                                              <p:pRg st="3" end="3"/>
                                            </p:txEl>
                                          </p:spTgt>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51" dur="500"/>
                                        <p:tgtEl>
                                          <p:spTgt spid="76803">
                                            <p:txEl>
                                              <p:pRg st="4" end="4"/>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76803">
                                            <p:txEl>
                                              <p:pRg st="4" end="4"/>
                                            </p:txEl>
                                          </p:spTgt>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55" dur="500"/>
                                        <p:tgtEl>
                                          <p:spTgt spid="76803">
                                            <p:txEl>
                                              <p:pRg st="5" end="5"/>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76803">
                                            <p:txEl>
                                              <p:pRg st="5" end="5"/>
                                            </p:txEl>
                                          </p:spTgt>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76803">
                                            <p:txEl>
                                              <p:pRg st="6" end="6"/>
                                            </p:txEl>
                                          </p:spTgt>
                                        </p:tgtEl>
                                        <p:attrNameLst>
                                          <p:attrName>ppt_x</p:attrName>
                                        </p:attrNameLst>
                                      </p:cBhvr>
                                      <p:tavLst>
                                        <p:tav tm="0">
                                          <p:val>
                                            <p:strVal val="ppt_x"/>
                                          </p:val>
                                        </p:tav>
                                        <p:tav tm="100000">
                                          <p:val>
                                            <p:strVal val="ppt_x"/>
                                          </p:val>
                                        </p:tav>
                                      </p:tavLst>
                                    </p:anim>
                                    <p:anim calcmode="lin" valueType="num">
                                      <p:cBhvr additive="base">
                                        <p:cTn id="59" dur="500"/>
                                        <p:tgtEl>
                                          <p:spTgt spid="76803">
                                            <p:txEl>
                                              <p:pRg st="6" end="6"/>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76803">
                                            <p:txEl>
                                              <p:pRg st="6" end="6"/>
                                            </p:txEl>
                                          </p:spTgt>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76803">
                                            <p:txEl>
                                              <p:pRg st="7" end="7"/>
                                            </p:txEl>
                                          </p:spTgt>
                                        </p:tgtEl>
                                        <p:attrNameLst>
                                          <p:attrName>ppt_x</p:attrName>
                                        </p:attrNameLst>
                                      </p:cBhvr>
                                      <p:tavLst>
                                        <p:tav tm="0">
                                          <p:val>
                                            <p:strVal val="ppt_x"/>
                                          </p:val>
                                        </p:tav>
                                        <p:tav tm="100000">
                                          <p:val>
                                            <p:strVal val="ppt_x"/>
                                          </p:val>
                                        </p:tav>
                                      </p:tavLst>
                                    </p:anim>
                                    <p:anim calcmode="lin" valueType="num">
                                      <p:cBhvr additive="base">
                                        <p:cTn id="63" dur="500"/>
                                        <p:tgtEl>
                                          <p:spTgt spid="76803">
                                            <p:txEl>
                                              <p:pRg st="7" end="7"/>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76803">
                                            <p:txEl>
                                              <p:pRg st="7" end="7"/>
                                            </p:txEl>
                                          </p:spTgt>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76803">
                                            <p:txEl>
                                              <p:pRg st="8" end="8"/>
                                            </p:txEl>
                                          </p:spTgt>
                                        </p:tgtEl>
                                        <p:attrNameLst>
                                          <p:attrName>ppt_x</p:attrName>
                                        </p:attrNameLst>
                                      </p:cBhvr>
                                      <p:tavLst>
                                        <p:tav tm="0">
                                          <p:val>
                                            <p:strVal val="ppt_x"/>
                                          </p:val>
                                        </p:tav>
                                        <p:tav tm="100000">
                                          <p:val>
                                            <p:strVal val="ppt_x"/>
                                          </p:val>
                                        </p:tav>
                                      </p:tavLst>
                                    </p:anim>
                                    <p:anim calcmode="lin" valueType="num">
                                      <p:cBhvr additive="base">
                                        <p:cTn id="67" dur="500"/>
                                        <p:tgtEl>
                                          <p:spTgt spid="76803">
                                            <p:txEl>
                                              <p:pRg st="8" end="8"/>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76803">
                                            <p:txEl>
                                              <p:pRg st="8" end="8"/>
                                            </p:txEl>
                                          </p:spTgt>
                                        </p:tgtEl>
                                        <p:attrNameLst>
                                          <p:attrName>style.visibility</p:attrName>
                                        </p:attrNameLst>
                                      </p:cBhvr>
                                      <p:to>
                                        <p:strVal val="hidden"/>
                                      </p:to>
                                    </p:set>
                                  </p:childTnLst>
                                </p:cTn>
                              </p:par>
                              <p:par>
                                <p:cTn id="69" presetID="2" presetClass="exit" presetSubtype="4" fill="hold" grpId="0" nodeType="withEffect">
                                  <p:stCondLst>
                                    <p:cond delay="0"/>
                                  </p:stCondLst>
                                  <p:childTnLst>
                                    <p:anim calcmode="lin" valueType="num">
                                      <p:cBhvr additive="base">
                                        <p:cTn id="70" dur="500"/>
                                        <p:tgtEl>
                                          <p:spTgt spid="76803">
                                            <p:txEl>
                                              <p:pRg st="9" end="9"/>
                                            </p:txEl>
                                          </p:spTgt>
                                        </p:tgtEl>
                                        <p:attrNameLst>
                                          <p:attrName>ppt_x</p:attrName>
                                        </p:attrNameLst>
                                      </p:cBhvr>
                                      <p:tavLst>
                                        <p:tav tm="0">
                                          <p:val>
                                            <p:strVal val="ppt_x"/>
                                          </p:val>
                                        </p:tav>
                                        <p:tav tm="100000">
                                          <p:val>
                                            <p:strVal val="ppt_x"/>
                                          </p:val>
                                        </p:tav>
                                      </p:tavLst>
                                    </p:anim>
                                    <p:anim calcmode="lin" valueType="num">
                                      <p:cBhvr additive="base">
                                        <p:cTn id="71" dur="500"/>
                                        <p:tgtEl>
                                          <p:spTgt spid="76803">
                                            <p:txEl>
                                              <p:pRg st="9" end="9"/>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76803">
                                            <p:txEl>
                                              <p:pRg st="9" end="9"/>
                                            </p:txEl>
                                          </p:spTgt>
                                        </p:tgtEl>
                                        <p:attrNameLst>
                                          <p:attrName>style.visibility</p:attrName>
                                        </p:attrNameLst>
                                      </p:cBhvr>
                                      <p:to>
                                        <p:strVal val="hidden"/>
                                      </p:to>
                                    </p:set>
                                  </p:childTnLst>
                                </p:cTn>
                              </p:par>
                              <p:par>
                                <p:cTn id="73" presetID="2" presetClass="exit" presetSubtype="4" fill="hold" grpId="0" nodeType="withEffect">
                                  <p:stCondLst>
                                    <p:cond delay="0"/>
                                  </p:stCondLst>
                                  <p:childTnLst>
                                    <p:anim calcmode="lin" valueType="num">
                                      <p:cBhvr additive="base">
                                        <p:cTn id="74" dur="500"/>
                                        <p:tgtEl>
                                          <p:spTgt spid="76803">
                                            <p:txEl>
                                              <p:pRg st="10" end="10"/>
                                            </p:txEl>
                                          </p:spTgt>
                                        </p:tgtEl>
                                        <p:attrNameLst>
                                          <p:attrName>ppt_x</p:attrName>
                                        </p:attrNameLst>
                                      </p:cBhvr>
                                      <p:tavLst>
                                        <p:tav tm="0">
                                          <p:val>
                                            <p:strVal val="ppt_x"/>
                                          </p:val>
                                        </p:tav>
                                        <p:tav tm="100000">
                                          <p:val>
                                            <p:strVal val="ppt_x"/>
                                          </p:val>
                                        </p:tav>
                                      </p:tavLst>
                                    </p:anim>
                                    <p:anim calcmode="lin" valueType="num">
                                      <p:cBhvr additive="base">
                                        <p:cTn id="75" dur="500"/>
                                        <p:tgtEl>
                                          <p:spTgt spid="76803">
                                            <p:txEl>
                                              <p:pRg st="10" end="10"/>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76803">
                                            <p:txEl>
                                              <p:pRg st="10" end="10"/>
                                            </p:txEl>
                                          </p:spTgt>
                                        </p:tgtEl>
                                        <p:attrNameLst>
                                          <p:attrName>style.visibility</p:attrName>
                                        </p:attrNameLst>
                                      </p:cBhvr>
                                      <p:to>
                                        <p:strVal val="hidden"/>
                                      </p:to>
                                    </p:set>
                                  </p:childTnLst>
                                </p:cTn>
                              </p:par>
                              <p:par>
                                <p:cTn id="77" presetID="2" presetClass="exit" presetSubtype="4" fill="hold" grpId="0" nodeType="withEffect">
                                  <p:stCondLst>
                                    <p:cond delay="0"/>
                                  </p:stCondLst>
                                  <p:childTnLst>
                                    <p:anim calcmode="lin" valueType="num">
                                      <p:cBhvr additive="base">
                                        <p:cTn id="78" dur="500"/>
                                        <p:tgtEl>
                                          <p:spTgt spid="76803">
                                            <p:txEl>
                                              <p:pRg st="11" end="11"/>
                                            </p:txEl>
                                          </p:spTgt>
                                        </p:tgtEl>
                                        <p:attrNameLst>
                                          <p:attrName>ppt_x</p:attrName>
                                        </p:attrNameLst>
                                      </p:cBhvr>
                                      <p:tavLst>
                                        <p:tav tm="0">
                                          <p:val>
                                            <p:strVal val="ppt_x"/>
                                          </p:val>
                                        </p:tav>
                                        <p:tav tm="100000">
                                          <p:val>
                                            <p:strVal val="ppt_x"/>
                                          </p:val>
                                        </p:tav>
                                      </p:tavLst>
                                    </p:anim>
                                    <p:anim calcmode="lin" valueType="num">
                                      <p:cBhvr additive="base">
                                        <p:cTn id="79" dur="500"/>
                                        <p:tgtEl>
                                          <p:spTgt spid="76803">
                                            <p:txEl>
                                              <p:pRg st="11" end="11"/>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76803">
                                            <p:txEl>
                                              <p:pRg st="11" end="11"/>
                                            </p:txEl>
                                          </p:spTgt>
                                        </p:tgtEl>
                                        <p:attrNameLst>
                                          <p:attrName>style.visibility</p:attrName>
                                        </p:attrNameLst>
                                      </p:cBhvr>
                                      <p:to>
                                        <p:strVal val="hidden"/>
                                      </p:to>
                                    </p:set>
                                  </p:childTnLst>
                                </p:cTn>
                              </p:par>
                              <p:par>
                                <p:cTn id="81" presetID="2" presetClass="exit" presetSubtype="4" fill="hold" grpId="0" nodeType="withEffect">
                                  <p:stCondLst>
                                    <p:cond delay="0"/>
                                  </p:stCondLst>
                                  <p:childTnLst>
                                    <p:anim calcmode="lin" valueType="num">
                                      <p:cBhvr additive="base">
                                        <p:cTn id="82" dur="500"/>
                                        <p:tgtEl>
                                          <p:spTgt spid="76803">
                                            <p:txEl>
                                              <p:pRg st="12" end="12"/>
                                            </p:txEl>
                                          </p:spTgt>
                                        </p:tgtEl>
                                        <p:attrNameLst>
                                          <p:attrName>ppt_x</p:attrName>
                                        </p:attrNameLst>
                                      </p:cBhvr>
                                      <p:tavLst>
                                        <p:tav tm="0">
                                          <p:val>
                                            <p:strVal val="ppt_x"/>
                                          </p:val>
                                        </p:tav>
                                        <p:tav tm="100000">
                                          <p:val>
                                            <p:strVal val="ppt_x"/>
                                          </p:val>
                                        </p:tav>
                                      </p:tavLst>
                                    </p:anim>
                                    <p:anim calcmode="lin" valueType="num">
                                      <p:cBhvr additive="base">
                                        <p:cTn id="83" dur="500"/>
                                        <p:tgtEl>
                                          <p:spTgt spid="76803">
                                            <p:txEl>
                                              <p:pRg st="12" end="12"/>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76803">
                                            <p:txEl>
                                              <p:pRg st="12" end="12"/>
                                            </p:txEl>
                                          </p:spTgt>
                                        </p:tgtEl>
                                        <p:attrNameLst>
                                          <p:attrName>style.visibility</p:attrName>
                                        </p:attrNameLst>
                                      </p:cBhvr>
                                      <p:to>
                                        <p:strVal val="hidden"/>
                                      </p:to>
                                    </p:set>
                                  </p:childTnLst>
                                </p:cTn>
                              </p:par>
                              <p:par>
                                <p:cTn id="85" presetID="2" presetClass="exit" presetSubtype="4" fill="hold" grpId="0" nodeType="withEffect">
                                  <p:stCondLst>
                                    <p:cond delay="0"/>
                                  </p:stCondLst>
                                  <p:childTnLst>
                                    <p:anim calcmode="lin" valueType="num">
                                      <p:cBhvr additive="base">
                                        <p:cTn id="86" dur="500"/>
                                        <p:tgtEl>
                                          <p:spTgt spid="76803">
                                            <p:txEl>
                                              <p:pRg st="13" end="13"/>
                                            </p:txEl>
                                          </p:spTgt>
                                        </p:tgtEl>
                                        <p:attrNameLst>
                                          <p:attrName>ppt_x</p:attrName>
                                        </p:attrNameLst>
                                      </p:cBhvr>
                                      <p:tavLst>
                                        <p:tav tm="0">
                                          <p:val>
                                            <p:strVal val="ppt_x"/>
                                          </p:val>
                                        </p:tav>
                                        <p:tav tm="100000">
                                          <p:val>
                                            <p:strVal val="ppt_x"/>
                                          </p:val>
                                        </p:tav>
                                      </p:tavLst>
                                    </p:anim>
                                    <p:anim calcmode="lin" valueType="num">
                                      <p:cBhvr additive="base">
                                        <p:cTn id="87" dur="500"/>
                                        <p:tgtEl>
                                          <p:spTgt spid="76803">
                                            <p:txEl>
                                              <p:pRg st="13" end="13"/>
                                            </p:txEl>
                                          </p:spTgt>
                                        </p:tgtEl>
                                        <p:attrNameLst>
                                          <p:attrName>ppt_y</p:attrName>
                                        </p:attrNameLst>
                                      </p:cBhvr>
                                      <p:tavLst>
                                        <p:tav tm="0">
                                          <p:val>
                                            <p:strVal val="ppt_y"/>
                                          </p:val>
                                        </p:tav>
                                        <p:tav tm="100000">
                                          <p:val>
                                            <p:strVal val="1+ppt_h/2"/>
                                          </p:val>
                                        </p:tav>
                                      </p:tavLst>
                                    </p:anim>
                                    <p:set>
                                      <p:cBhvr>
                                        <p:cTn id="88" dur="1" fill="hold">
                                          <p:stCondLst>
                                            <p:cond delay="499"/>
                                          </p:stCondLst>
                                        </p:cTn>
                                        <p:tgtEl>
                                          <p:spTgt spid="76803">
                                            <p:txEl>
                                              <p:pRg st="13" end="13"/>
                                            </p:txEl>
                                          </p:spTgt>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xit" presetSubtype="4" fill="hold" grpId="0" nodeType="clickEffect">
                                  <p:stCondLst>
                                    <p:cond delay="0"/>
                                  </p:stCondLst>
                                  <p:childTnLst>
                                    <p:anim calcmode="lin" valueType="num">
                                      <p:cBhvr additive="base">
                                        <p:cTn id="92" dur="500"/>
                                        <p:tgtEl>
                                          <p:spTgt spid="76803">
                                            <p:txEl>
                                              <p:pRg st="14" end="14"/>
                                            </p:txEl>
                                          </p:spTgt>
                                        </p:tgtEl>
                                        <p:attrNameLst>
                                          <p:attrName>ppt_x</p:attrName>
                                        </p:attrNameLst>
                                      </p:cBhvr>
                                      <p:tavLst>
                                        <p:tav tm="0">
                                          <p:val>
                                            <p:strVal val="ppt_x"/>
                                          </p:val>
                                        </p:tav>
                                        <p:tav tm="100000">
                                          <p:val>
                                            <p:strVal val="ppt_x"/>
                                          </p:val>
                                        </p:tav>
                                      </p:tavLst>
                                    </p:anim>
                                    <p:anim calcmode="lin" valueType="num">
                                      <p:cBhvr additive="base">
                                        <p:cTn id="93" dur="500"/>
                                        <p:tgtEl>
                                          <p:spTgt spid="76803">
                                            <p:txEl>
                                              <p:pRg st="14" end="14"/>
                                            </p:txEl>
                                          </p:spTgt>
                                        </p:tgtEl>
                                        <p:attrNameLst>
                                          <p:attrName>ppt_y</p:attrName>
                                        </p:attrNameLst>
                                      </p:cBhvr>
                                      <p:tavLst>
                                        <p:tav tm="0">
                                          <p:val>
                                            <p:strVal val="ppt_y"/>
                                          </p:val>
                                        </p:tav>
                                        <p:tav tm="100000">
                                          <p:val>
                                            <p:strVal val="1+ppt_h/2"/>
                                          </p:val>
                                        </p:tav>
                                      </p:tavLst>
                                    </p:anim>
                                    <p:set>
                                      <p:cBhvr>
                                        <p:cTn id="94" dur="1" fill="hold">
                                          <p:stCondLst>
                                            <p:cond delay="499"/>
                                          </p:stCondLst>
                                        </p:cTn>
                                        <p:tgtEl>
                                          <p:spTgt spid="76803">
                                            <p:txEl>
                                              <p:pRg st="14" end="14"/>
                                            </p:txEl>
                                          </p:spTgt>
                                        </p:tgtEl>
                                        <p:attrNameLst>
                                          <p:attrName>style.visibility</p:attrName>
                                        </p:attrNameLst>
                                      </p:cBhvr>
                                      <p:to>
                                        <p:strVal val="hidden"/>
                                      </p:to>
                                    </p:set>
                                  </p:childTnLst>
                                </p:cTn>
                              </p:par>
                              <p:par>
                                <p:cTn id="95" presetID="2" presetClass="exit" presetSubtype="4" fill="hold" grpId="0" nodeType="withEffect">
                                  <p:stCondLst>
                                    <p:cond delay="0"/>
                                  </p:stCondLst>
                                  <p:childTnLst>
                                    <p:anim calcmode="lin" valueType="num">
                                      <p:cBhvr additive="base">
                                        <p:cTn id="96" dur="500"/>
                                        <p:tgtEl>
                                          <p:spTgt spid="76803">
                                            <p:txEl>
                                              <p:pRg st="15" end="15"/>
                                            </p:txEl>
                                          </p:spTgt>
                                        </p:tgtEl>
                                        <p:attrNameLst>
                                          <p:attrName>ppt_x</p:attrName>
                                        </p:attrNameLst>
                                      </p:cBhvr>
                                      <p:tavLst>
                                        <p:tav tm="0">
                                          <p:val>
                                            <p:strVal val="ppt_x"/>
                                          </p:val>
                                        </p:tav>
                                        <p:tav tm="100000">
                                          <p:val>
                                            <p:strVal val="ppt_x"/>
                                          </p:val>
                                        </p:tav>
                                      </p:tavLst>
                                    </p:anim>
                                    <p:anim calcmode="lin" valueType="num">
                                      <p:cBhvr additive="base">
                                        <p:cTn id="97" dur="500"/>
                                        <p:tgtEl>
                                          <p:spTgt spid="76803">
                                            <p:txEl>
                                              <p:pRg st="15" end="15"/>
                                            </p:txEl>
                                          </p:spTgt>
                                        </p:tgtEl>
                                        <p:attrNameLst>
                                          <p:attrName>ppt_y</p:attrName>
                                        </p:attrNameLst>
                                      </p:cBhvr>
                                      <p:tavLst>
                                        <p:tav tm="0">
                                          <p:val>
                                            <p:strVal val="ppt_y"/>
                                          </p:val>
                                        </p:tav>
                                        <p:tav tm="100000">
                                          <p:val>
                                            <p:strVal val="1+ppt_h/2"/>
                                          </p:val>
                                        </p:tav>
                                      </p:tavLst>
                                    </p:anim>
                                    <p:set>
                                      <p:cBhvr>
                                        <p:cTn id="98" dur="1" fill="hold">
                                          <p:stCondLst>
                                            <p:cond delay="499"/>
                                          </p:stCondLst>
                                        </p:cTn>
                                        <p:tgtEl>
                                          <p:spTgt spid="76803">
                                            <p:txEl>
                                              <p:pRg st="15" end="15"/>
                                            </p:txEl>
                                          </p:spTgt>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500"/>
                                        <p:tgtEl>
                                          <p:spTgt spid="679941"/>
                                        </p:tgtEl>
                                        <p:attrNameLst>
                                          <p:attrName>ppt_x</p:attrName>
                                        </p:attrNameLst>
                                      </p:cBhvr>
                                      <p:tavLst>
                                        <p:tav tm="0">
                                          <p:val>
                                            <p:strVal val="ppt_x"/>
                                          </p:val>
                                        </p:tav>
                                        <p:tav tm="100000">
                                          <p:val>
                                            <p:strVal val="ppt_x"/>
                                          </p:val>
                                        </p:tav>
                                      </p:tavLst>
                                    </p:anim>
                                    <p:anim calcmode="lin" valueType="num">
                                      <p:cBhvr additive="base">
                                        <p:cTn id="101" dur="500"/>
                                        <p:tgtEl>
                                          <p:spTgt spid="679941"/>
                                        </p:tgtEl>
                                        <p:attrNameLst>
                                          <p:attrName>ppt_y</p:attrName>
                                        </p:attrNameLst>
                                      </p:cBhvr>
                                      <p:tavLst>
                                        <p:tav tm="0">
                                          <p:val>
                                            <p:strVal val="ppt_y"/>
                                          </p:val>
                                        </p:tav>
                                        <p:tav tm="100000">
                                          <p:val>
                                            <p:strVal val="1+ppt_h/2"/>
                                          </p:val>
                                        </p:tav>
                                      </p:tavLst>
                                    </p:anim>
                                    <p:set>
                                      <p:cBhvr>
                                        <p:cTn id="102" dur="1" fill="hold">
                                          <p:stCondLst>
                                            <p:cond delay="499"/>
                                          </p:stCondLst>
                                        </p:cTn>
                                        <p:tgtEl>
                                          <p:spTgt spid="679941"/>
                                        </p:tgtEl>
                                        <p:attrNameLst>
                                          <p:attrName>style.visibility</p:attrName>
                                        </p:attrNameLst>
                                      </p:cBhvr>
                                      <p:to>
                                        <p:strVal val="hidden"/>
                                      </p:to>
                                    </p:set>
                                  </p:childTnLst>
                                </p:cTn>
                              </p:par>
                              <p:par>
                                <p:cTn id="103" presetID="2" presetClass="exit" presetSubtype="4" fill="hold" grpId="2" nodeType="withEffect">
                                  <p:stCondLst>
                                    <p:cond delay="0"/>
                                  </p:stCondLst>
                                  <p:childTnLst>
                                    <p:anim calcmode="lin" valueType="num">
                                      <p:cBhvr additive="base">
                                        <p:cTn id="104" dur="500"/>
                                        <p:tgtEl>
                                          <p:spTgt spid="8"/>
                                        </p:tgtEl>
                                        <p:attrNameLst>
                                          <p:attrName>ppt_x</p:attrName>
                                        </p:attrNameLst>
                                      </p:cBhvr>
                                      <p:tavLst>
                                        <p:tav tm="0">
                                          <p:val>
                                            <p:strVal val="ppt_x"/>
                                          </p:val>
                                        </p:tav>
                                        <p:tav tm="100000">
                                          <p:val>
                                            <p:strVal val="ppt_x"/>
                                          </p:val>
                                        </p:tav>
                                      </p:tavLst>
                                    </p:anim>
                                    <p:anim calcmode="lin" valueType="num">
                                      <p:cBhvr additive="base">
                                        <p:cTn id="105" dur="500"/>
                                        <p:tgtEl>
                                          <p:spTgt spid="8"/>
                                        </p:tgtEl>
                                        <p:attrNameLst>
                                          <p:attrName>ppt_y</p:attrName>
                                        </p:attrNameLst>
                                      </p:cBhvr>
                                      <p:tavLst>
                                        <p:tav tm="0">
                                          <p:val>
                                            <p:strVal val="ppt_y"/>
                                          </p:val>
                                        </p:tav>
                                        <p:tav tm="100000">
                                          <p:val>
                                            <p:strVal val="1+ppt_h/2"/>
                                          </p:val>
                                        </p:tav>
                                      </p:tavLst>
                                    </p:anim>
                                    <p:set>
                                      <p:cBhvr>
                                        <p:cTn id="106" dur="1" fill="hold">
                                          <p:stCondLst>
                                            <p:cond delay="499"/>
                                          </p:stCondLst>
                                        </p:cTn>
                                        <p:tgtEl>
                                          <p:spTgt spid="8"/>
                                        </p:tgtEl>
                                        <p:attrNameLst>
                                          <p:attrName>style.visibility</p:attrName>
                                        </p:attrNameLst>
                                      </p:cBhvr>
                                      <p:to>
                                        <p:strVal val="hidden"/>
                                      </p:to>
                                    </p:set>
                                  </p:childTnLst>
                                </p:cTn>
                              </p:par>
                              <p:par>
                                <p:cTn id="107" presetID="2" presetClass="exit" presetSubtype="4" fill="hold" grpId="1" nodeType="withEffect">
                                  <p:stCondLst>
                                    <p:cond delay="0"/>
                                  </p:stCondLst>
                                  <p:childTnLst>
                                    <p:anim calcmode="lin" valueType="num">
                                      <p:cBhvr additive="base">
                                        <p:cTn id="108" dur="500"/>
                                        <p:tgtEl>
                                          <p:spTgt spid="679940"/>
                                        </p:tgtEl>
                                        <p:attrNameLst>
                                          <p:attrName>ppt_x</p:attrName>
                                        </p:attrNameLst>
                                      </p:cBhvr>
                                      <p:tavLst>
                                        <p:tav tm="0">
                                          <p:val>
                                            <p:strVal val="ppt_x"/>
                                          </p:val>
                                        </p:tav>
                                        <p:tav tm="100000">
                                          <p:val>
                                            <p:strVal val="ppt_x"/>
                                          </p:val>
                                        </p:tav>
                                      </p:tavLst>
                                    </p:anim>
                                    <p:anim calcmode="lin" valueType="num">
                                      <p:cBhvr additive="base">
                                        <p:cTn id="109" dur="500"/>
                                        <p:tgtEl>
                                          <p:spTgt spid="679940"/>
                                        </p:tgtEl>
                                        <p:attrNameLst>
                                          <p:attrName>ppt_y</p:attrName>
                                        </p:attrNameLst>
                                      </p:cBhvr>
                                      <p:tavLst>
                                        <p:tav tm="0">
                                          <p:val>
                                            <p:strVal val="ppt_y"/>
                                          </p:val>
                                        </p:tav>
                                        <p:tav tm="100000">
                                          <p:val>
                                            <p:strVal val="1+ppt_h/2"/>
                                          </p:val>
                                        </p:tav>
                                      </p:tavLst>
                                    </p:anim>
                                    <p:set>
                                      <p:cBhvr>
                                        <p:cTn id="110" dur="1" fill="hold">
                                          <p:stCondLst>
                                            <p:cond delay="499"/>
                                          </p:stCondLst>
                                        </p:cTn>
                                        <p:tgtEl>
                                          <p:spTgt spid="679940"/>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6" presetClass="emph" presetSubtype="0" fill="hold" grpId="1" nodeType="clickEffect">
                                  <p:stCondLst>
                                    <p:cond delay="0"/>
                                  </p:stCondLst>
                                  <p:childTnLst>
                                    <p:animScale>
                                      <p:cBhvr>
                                        <p:cTn id="114"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bldP spid="679940" grpId="0"/>
      <p:bldP spid="679940" grpId="1"/>
      <p:bldP spid="679941" grpId="0"/>
      <p:bldP spid="679941" grpId="1"/>
      <p:bldP spid="6" grpId="0"/>
      <p:bldP spid="6" grpId="1"/>
      <p:bldP spid="8" grpId="0"/>
      <p:bldP spid="8" grpId="1"/>
      <p:bldP spid="8"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b="1" dirty="0" err="1" smtClean="0"/>
              <a:t>Sematics</a:t>
            </a:r>
            <a:r>
              <a:rPr lang="en-US" altLang="en-US" b="1" dirty="0" smtClean="0"/>
              <a:t> Example </a:t>
            </a:r>
            <a:r>
              <a:rPr lang="en-US" altLang="en-US" dirty="0" smtClean="0"/>
              <a:t>(cont.)</a:t>
            </a:r>
          </a:p>
        </p:txBody>
      </p:sp>
      <p:sp>
        <p:nvSpPr>
          <p:cNvPr id="23555" name="Content Placeholder 2"/>
          <p:cNvSpPr>
            <a:spLocks noGrp="1"/>
          </p:cNvSpPr>
          <p:nvPr>
            <p:ph idx="1"/>
          </p:nvPr>
        </p:nvSpPr>
        <p:spPr/>
        <p:txBody>
          <a:bodyPr>
            <a:normAutofit/>
          </a:bodyPr>
          <a:lstStyle/>
          <a:p>
            <a:pPr>
              <a:buFontTx/>
              <a:buChar char="•"/>
            </a:pPr>
            <a:r>
              <a:rPr lang="en-US" altLang="en-US" sz="3600" dirty="0" smtClean="0"/>
              <a:t> </a:t>
            </a:r>
            <a:r>
              <a:rPr lang="en-US" altLang="en-US" sz="3200" dirty="0"/>
              <a:t>How can a computer / robot obtain the meaning ``The block is Red’’? </a:t>
            </a:r>
          </a:p>
          <a:p>
            <a:pPr>
              <a:buFontTx/>
              <a:buChar char="•"/>
            </a:pPr>
            <a:r>
              <a:rPr lang="en-US" altLang="en-US" sz="3200" dirty="0"/>
              <a:t>The fact that computers only “push around symbols” led to quite a bit of confusion in the early days or Artificial Intelligence, Robotics, and natural language understanding.</a:t>
            </a:r>
          </a:p>
        </p:txBody>
      </p:sp>
      <p:sp>
        <p:nvSpPr>
          <p:cNvPr id="2253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155EDFC-81F8-413F-86D7-38210F92BBB7}" type="slidenum">
              <a:rPr lang="en-US" altLang="en-US" sz="1400"/>
              <a:pPr/>
              <a:t>20</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endParaRPr lang="en-CA" altLang="en-US" dirty="0"/>
          </a:p>
        </p:txBody>
      </p:sp>
      <p:sp>
        <p:nvSpPr>
          <p:cNvPr id="11" name="Footer Placeholder 4"/>
          <p:cNvSpPr>
            <a:spLocks noGrp="1"/>
          </p:cNvSpPr>
          <p:nvPr>
            <p:ph type="ftr" sz="quarter" idx="11"/>
          </p:nvPr>
        </p:nvSpPr>
        <p:spPr/>
        <p:txBody>
          <a:bodyPr/>
          <a:lstStyle/>
          <a:p>
            <a:endParaRPr lang="en-US" altLang="en-US" dirty="0"/>
          </a:p>
        </p:txBody>
      </p:sp>
      <p:sp>
        <p:nvSpPr>
          <p:cNvPr id="12" name="Slide Number Placeholder 5"/>
          <p:cNvSpPr>
            <a:spLocks noGrp="1"/>
          </p:cNvSpPr>
          <p:nvPr>
            <p:ph type="sldNum" sz="quarter" idx="12"/>
          </p:nvPr>
        </p:nvSpPr>
        <p:spPr/>
        <p:txBody>
          <a:bodyPr/>
          <a:lstStyle/>
          <a:p>
            <a:fld id="{D9DD6672-BF5F-4F7D-9832-FE0B6D7DBBF7}" type="slidenum">
              <a:rPr lang="en-CA" altLang="en-US"/>
              <a:pPr/>
              <a:t>21</a:t>
            </a:fld>
            <a:endParaRPr lang="en-CA" altLang="en-US"/>
          </a:p>
        </p:txBody>
      </p:sp>
      <p:sp>
        <p:nvSpPr>
          <p:cNvPr id="55298" name="Rectangle 2"/>
          <p:cNvSpPr>
            <a:spLocks noGrp="1" noChangeArrowheads="1"/>
          </p:cNvSpPr>
          <p:nvPr>
            <p:ph type="title"/>
          </p:nvPr>
        </p:nvSpPr>
        <p:spPr>
          <a:xfrm>
            <a:off x="838200" y="304800"/>
            <a:ext cx="9144000" cy="685800"/>
          </a:xfrm>
        </p:spPr>
        <p:txBody>
          <a:bodyPr/>
          <a:lstStyle/>
          <a:p>
            <a:r>
              <a:rPr lang="en-US" altLang="en-US" sz="3600" dirty="0"/>
              <a:t>The Statement/Proposition Game</a:t>
            </a:r>
            <a:endParaRPr lang="en-CA" altLang="en-US" sz="3600" dirty="0"/>
          </a:p>
        </p:txBody>
      </p:sp>
      <p:sp>
        <p:nvSpPr>
          <p:cNvPr id="55299" name="Rectangle 3"/>
          <p:cNvSpPr>
            <a:spLocks noGrp="1" noChangeArrowheads="1"/>
          </p:cNvSpPr>
          <p:nvPr>
            <p:ph type="body" idx="1"/>
          </p:nvPr>
        </p:nvSpPr>
        <p:spPr>
          <a:xfrm>
            <a:off x="838200" y="1371600"/>
            <a:ext cx="9220200" cy="762000"/>
          </a:xfrm>
        </p:spPr>
        <p:txBody>
          <a:bodyPr>
            <a:normAutofit/>
          </a:bodyPr>
          <a:lstStyle/>
          <a:p>
            <a:pPr algn="ctr"/>
            <a:r>
              <a:rPr lang="en-US" altLang="en-US" sz="3600" dirty="0">
                <a:solidFill>
                  <a:srgbClr val="FF0000"/>
                </a:solidFill>
              </a:rPr>
              <a:t>“Elephants are bigger than mice.”</a:t>
            </a:r>
            <a:endParaRPr lang="en-US" altLang="en-US" sz="3200" dirty="0">
              <a:solidFill>
                <a:srgbClr val="FF0000"/>
              </a:solidFill>
            </a:endParaRPr>
          </a:p>
        </p:txBody>
      </p:sp>
      <p:sp>
        <p:nvSpPr>
          <p:cNvPr id="55300" name="Rectangle 4"/>
          <p:cNvSpPr>
            <a:spLocks noChangeArrowheads="1"/>
          </p:cNvSpPr>
          <p:nvPr/>
        </p:nvSpPr>
        <p:spPr bwMode="auto">
          <a:xfrm>
            <a:off x="1981200" y="25146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alpha val="43137"/>
                    </a:srgbClr>
                  </a:outerShdw>
                </a:effectLst>
                <a:latin typeface="Comic Sans MS" panose="030F0702030302020204" pitchFamily="66" charset="0"/>
              </a:rPr>
              <a:t>Is this a statement?</a:t>
            </a:r>
          </a:p>
        </p:txBody>
      </p:sp>
      <p:sp>
        <p:nvSpPr>
          <p:cNvPr id="55301" name="Rectangle 5"/>
          <p:cNvSpPr>
            <a:spLocks noChangeArrowheads="1"/>
          </p:cNvSpPr>
          <p:nvPr/>
        </p:nvSpPr>
        <p:spPr bwMode="auto">
          <a:xfrm>
            <a:off x="7239000" y="25146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66FF33"/>
                </a:solidFill>
                <a:effectLst>
                  <a:outerShdw blurRad="38100" dist="38100" dir="2700000" algn="tl">
                    <a:srgbClr val="000000"/>
                  </a:outerShdw>
                </a:effectLst>
                <a:latin typeface="Comic Sans MS" panose="030F0702030302020204" pitchFamily="66" charset="0"/>
              </a:rPr>
              <a:t>yes</a:t>
            </a:r>
          </a:p>
        </p:txBody>
      </p:sp>
      <p:sp>
        <p:nvSpPr>
          <p:cNvPr id="55302" name="Rectangle 6"/>
          <p:cNvSpPr>
            <a:spLocks noChangeArrowheads="1"/>
          </p:cNvSpPr>
          <p:nvPr/>
        </p:nvSpPr>
        <p:spPr bwMode="auto">
          <a:xfrm>
            <a:off x="1981200" y="34290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Is this a proposition?</a:t>
            </a:r>
          </a:p>
        </p:txBody>
      </p:sp>
      <p:sp>
        <p:nvSpPr>
          <p:cNvPr id="55303" name="Rectangle 7"/>
          <p:cNvSpPr>
            <a:spLocks noChangeArrowheads="1"/>
          </p:cNvSpPr>
          <p:nvPr/>
        </p:nvSpPr>
        <p:spPr bwMode="auto">
          <a:xfrm>
            <a:off x="7239000" y="34290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66FF33"/>
                </a:solidFill>
                <a:effectLst>
                  <a:outerShdw blurRad="38100" dist="38100" dir="2700000" algn="tl">
                    <a:srgbClr val="000000"/>
                  </a:outerShdw>
                </a:effectLst>
                <a:latin typeface="Comic Sans MS" panose="030F0702030302020204" pitchFamily="66" charset="0"/>
              </a:rPr>
              <a:t>yes</a:t>
            </a:r>
          </a:p>
        </p:txBody>
      </p:sp>
      <p:sp>
        <p:nvSpPr>
          <p:cNvPr id="55304" name="Rectangle 8"/>
          <p:cNvSpPr>
            <a:spLocks noChangeArrowheads="1"/>
          </p:cNvSpPr>
          <p:nvPr/>
        </p:nvSpPr>
        <p:spPr bwMode="auto">
          <a:xfrm>
            <a:off x="1981200" y="4419600"/>
            <a:ext cx="480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What is the truth value </a:t>
            </a:r>
          </a:p>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of the proposition?</a:t>
            </a:r>
          </a:p>
        </p:txBody>
      </p:sp>
      <p:sp>
        <p:nvSpPr>
          <p:cNvPr id="55305" name="Rectangle 9"/>
          <p:cNvSpPr>
            <a:spLocks noChangeArrowheads="1"/>
          </p:cNvSpPr>
          <p:nvPr/>
        </p:nvSpPr>
        <p:spPr bwMode="auto">
          <a:xfrm>
            <a:off x="7239000" y="49530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66FF33"/>
                </a:solidFill>
                <a:effectLst>
                  <a:outerShdw blurRad="38100" dist="38100" dir="2700000" algn="tl">
                    <a:srgbClr val="000000"/>
                  </a:outerShdw>
                </a:effectLst>
                <a:latin typeface="Comic Sans MS" panose="030F0702030302020204" pitchFamily="66" charset="0"/>
              </a:rPr>
              <a:t>true</a:t>
            </a:r>
          </a:p>
        </p:txBody>
      </p:sp>
    </p:spTree>
    <p:extLst>
      <p:ext uri="{BB962C8B-B14F-4D97-AF65-F5344CB8AC3E}">
        <p14:creationId xmlns:p14="http://schemas.microsoft.com/office/powerpoint/2010/main" val="3914073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p:cTn id="7" dur="5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529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5300">
                                            <p:txEl>
                                              <p:pRg st="0" end="0"/>
                                            </p:txEl>
                                          </p:spTgt>
                                        </p:tgtEl>
                                        <p:attrNameLst>
                                          <p:attrName>style.visibility</p:attrName>
                                        </p:attrNameLst>
                                      </p:cBhvr>
                                      <p:to>
                                        <p:strVal val="visible"/>
                                      </p:to>
                                    </p:set>
                                    <p:anim calcmode="lin" valueType="num">
                                      <p:cBhvr>
                                        <p:cTn id="13" dur="500" fill="hold"/>
                                        <p:tgtEl>
                                          <p:spTgt spid="55300">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530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5301">
                                            <p:txEl>
                                              <p:pRg st="0" end="0"/>
                                            </p:txEl>
                                          </p:spTgt>
                                        </p:tgtEl>
                                        <p:attrNameLst>
                                          <p:attrName>style.visibility</p:attrName>
                                        </p:attrNameLst>
                                      </p:cBhvr>
                                      <p:to>
                                        <p:strVal val="visible"/>
                                      </p:to>
                                    </p:set>
                                    <p:anim calcmode="lin" valueType="num">
                                      <p:cBhvr>
                                        <p:cTn id="19" dur="500" fill="hold"/>
                                        <p:tgtEl>
                                          <p:spTgt spid="55301">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530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5302">
                                            <p:txEl>
                                              <p:pRg st="0" end="0"/>
                                            </p:txEl>
                                          </p:spTgt>
                                        </p:tgtEl>
                                        <p:attrNameLst>
                                          <p:attrName>style.visibility</p:attrName>
                                        </p:attrNameLst>
                                      </p:cBhvr>
                                      <p:to>
                                        <p:strVal val="visible"/>
                                      </p:to>
                                    </p:set>
                                    <p:anim calcmode="lin" valueType="num">
                                      <p:cBhvr>
                                        <p:cTn id="25" dur="500" fill="hold"/>
                                        <p:tgtEl>
                                          <p:spTgt spid="5530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530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5303">
                                            <p:txEl>
                                              <p:pRg st="0" end="0"/>
                                            </p:txEl>
                                          </p:spTgt>
                                        </p:tgtEl>
                                        <p:attrNameLst>
                                          <p:attrName>style.visibility</p:attrName>
                                        </p:attrNameLst>
                                      </p:cBhvr>
                                      <p:to>
                                        <p:strVal val="visible"/>
                                      </p:to>
                                    </p:set>
                                    <p:anim calcmode="lin" valueType="num">
                                      <p:cBhvr>
                                        <p:cTn id="31" dur="500" fill="hold"/>
                                        <p:tgtEl>
                                          <p:spTgt spid="55303">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5530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5304"/>
                                        </p:tgtEl>
                                        <p:attrNameLst>
                                          <p:attrName>style.visibility</p:attrName>
                                        </p:attrNameLst>
                                      </p:cBhvr>
                                      <p:to>
                                        <p:strVal val="visible"/>
                                      </p:to>
                                    </p:set>
                                    <p:anim calcmode="lin" valueType="num">
                                      <p:cBhvr>
                                        <p:cTn id="37" dur="500" fill="hold"/>
                                        <p:tgtEl>
                                          <p:spTgt spid="55304"/>
                                        </p:tgtEl>
                                        <p:attrNameLst>
                                          <p:attrName>ppt_w</p:attrName>
                                        </p:attrNameLst>
                                      </p:cBhvr>
                                      <p:tavLst>
                                        <p:tav tm="0">
                                          <p:val>
                                            <p:fltVal val="0"/>
                                          </p:val>
                                        </p:tav>
                                        <p:tav tm="100000">
                                          <p:val>
                                            <p:strVal val="#ppt_w"/>
                                          </p:val>
                                        </p:tav>
                                      </p:tavLst>
                                    </p:anim>
                                    <p:anim calcmode="lin" valueType="num">
                                      <p:cBhvr>
                                        <p:cTn id="38" dur="500" fill="hold"/>
                                        <p:tgtEl>
                                          <p:spTgt spid="5530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5305">
                                            <p:txEl>
                                              <p:pRg st="0" end="0"/>
                                            </p:txEl>
                                          </p:spTgt>
                                        </p:tgtEl>
                                        <p:attrNameLst>
                                          <p:attrName>style.visibility</p:attrName>
                                        </p:attrNameLst>
                                      </p:cBhvr>
                                      <p:to>
                                        <p:strVal val="visible"/>
                                      </p:to>
                                    </p:set>
                                    <p:anim calcmode="lin" valueType="num">
                                      <p:cBhvr>
                                        <p:cTn id="43" dur="500" fill="hold"/>
                                        <p:tgtEl>
                                          <p:spTgt spid="55305">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5530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2" autoUpdateAnimBg="0"/>
      <p:bldP spid="55300" grpId="0" build="p" bldLvl="2" autoUpdateAnimBg="0"/>
      <p:bldP spid="55301" grpId="0" build="p" bldLvl="2" autoUpdateAnimBg="0"/>
      <p:bldP spid="55302" grpId="0" build="p" bldLvl="2" autoUpdateAnimBg="0"/>
      <p:bldP spid="55303" grpId="0" build="p" bldLvl="2" autoUpdateAnimBg="0"/>
      <p:bldP spid="55304" grpId="0" autoUpdateAnimBg="0"/>
      <p:bldP spid="55305"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endParaRPr lang="en-CA" altLang="en-US" dirty="0"/>
          </a:p>
        </p:txBody>
      </p:sp>
      <p:sp>
        <p:nvSpPr>
          <p:cNvPr id="11" name="Footer Placeholder 4"/>
          <p:cNvSpPr>
            <a:spLocks noGrp="1"/>
          </p:cNvSpPr>
          <p:nvPr>
            <p:ph type="ftr" sz="quarter" idx="11"/>
          </p:nvPr>
        </p:nvSpPr>
        <p:spPr/>
        <p:txBody>
          <a:bodyPr/>
          <a:lstStyle/>
          <a:p>
            <a:endParaRPr lang="en-US" altLang="en-US" dirty="0"/>
          </a:p>
        </p:txBody>
      </p:sp>
      <p:sp>
        <p:nvSpPr>
          <p:cNvPr id="12" name="Slide Number Placeholder 5"/>
          <p:cNvSpPr>
            <a:spLocks noGrp="1"/>
          </p:cNvSpPr>
          <p:nvPr>
            <p:ph type="sldNum" sz="quarter" idx="12"/>
          </p:nvPr>
        </p:nvSpPr>
        <p:spPr/>
        <p:txBody>
          <a:bodyPr/>
          <a:lstStyle/>
          <a:p>
            <a:fld id="{21FE6189-DDAF-48C1-974D-25503FBD0148}" type="slidenum">
              <a:rPr lang="en-CA" altLang="en-US"/>
              <a:pPr/>
              <a:t>22</a:t>
            </a:fld>
            <a:endParaRPr lang="en-CA" altLang="en-US"/>
          </a:p>
        </p:txBody>
      </p:sp>
      <p:sp>
        <p:nvSpPr>
          <p:cNvPr id="56322" name="Rectangle 2"/>
          <p:cNvSpPr>
            <a:spLocks noGrp="1" noChangeArrowheads="1"/>
          </p:cNvSpPr>
          <p:nvPr>
            <p:ph type="title"/>
          </p:nvPr>
        </p:nvSpPr>
        <p:spPr>
          <a:xfrm>
            <a:off x="914400" y="304800"/>
            <a:ext cx="9067800" cy="685800"/>
          </a:xfrm>
        </p:spPr>
        <p:txBody>
          <a:bodyPr/>
          <a:lstStyle/>
          <a:p>
            <a:r>
              <a:rPr lang="en-US" altLang="en-US" sz="3600" b="1" dirty="0"/>
              <a:t>The Statement/Proposition Game</a:t>
            </a:r>
            <a:endParaRPr lang="en-CA" altLang="en-US" sz="3600" b="1" dirty="0"/>
          </a:p>
        </p:txBody>
      </p:sp>
      <p:sp>
        <p:nvSpPr>
          <p:cNvPr id="56323" name="Rectangle 3"/>
          <p:cNvSpPr>
            <a:spLocks noGrp="1" noChangeArrowheads="1"/>
          </p:cNvSpPr>
          <p:nvPr>
            <p:ph type="body" idx="1"/>
          </p:nvPr>
        </p:nvSpPr>
        <p:spPr>
          <a:xfrm>
            <a:off x="914400" y="1371600"/>
            <a:ext cx="9144000" cy="762000"/>
          </a:xfrm>
        </p:spPr>
        <p:txBody>
          <a:bodyPr>
            <a:normAutofit/>
          </a:bodyPr>
          <a:lstStyle/>
          <a:p>
            <a:r>
              <a:rPr lang="en-US" altLang="en-US" sz="3600" b="1" dirty="0">
                <a:solidFill>
                  <a:srgbClr val="FF0000"/>
                </a:solidFill>
              </a:rPr>
              <a:t>“520 &lt; 111”</a:t>
            </a:r>
            <a:endParaRPr lang="en-US" altLang="en-US" sz="3200" b="1" dirty="0">
              <a:solidFill>
                <a:srgbClr val="FF0000"/>
              </a:solidFill>
            </a:endParaRPr>
          </a:p>
        </p:txBody>
      </p:sp>
      <p:sp>
        <p:nvSpPr>
          <p:cNvPr id="56324" name="Rectangle 4"/>
          <p:cNvSpPr>
            <a:spLocks noChangeArrowheads="1"/>
          </p:cNvSpPr>
          <p:nvPr/>
        </p:nvSpPr>
        <p:spPr bwMode="auto">
          <a:xfrm>
            <a:off x="1981200" y="25146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Is this a statement?</a:t>
            </a:r>
          </a:p>
        </p:txBody>
      </p:sp>
      <p:sp>
        <p:nvSpPr>
          <p:cNvPr id="56325" name="Rectangle 5"/>
          <p:cNvSpPr>
            <a:spLocks noChangeArrowheads="1"/>
          </p:cNvSpPr>
          <p:nvPr/>
        </p:nvSpPr>
        <p:spPr bwMode="auto">
          <a:xfrm>
            <a:off x="7239000" y="25146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66FF33"/>
                </a:solidFill>
                <a:effectLst>
                  <a:outerShdw blurRad="38100" dist="38100" dir="2700000" algn="tl">
                    <a:srgbClr val="000000"/>
                  </a:outerShdw>
                </a:effectLst>
                <a:latin typeface="Comic Sans MS" panose="030F0702030302020204" pitchFamily="66" charset="0"/>
              </a:rPr>
              <a:t>yes</a:t>
            </a:r>
          </a:p>
        </p:txBody>
      </p:sp>
      <p:sp>
        <p:nvSpPr>
          <p:cNvPr id="56326" name="Rectangle 6"/>
          <p:cNvSpPr>
            <a:spLocks noChangeArrowheads="1"/>
          </p:cNvSpPr>
          <p:nvPr/>
        </p:nvSpPr>
        <p:spPr bwMode="auto">
          <a:xfrm>
            <a:off x="1981200" y="34290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Is this a proposition?</a:t>
            </a:r>
          </a:p>
        </p:txBody>
      </p:sp>
      <p:sp>
        <p:nvSpPr>
          <p:cNvPr id="56327" name="Rectangle 7"/>
          <p:cNvSpPr>
            <a:spLocks noChangeArrowheads="1"/>
          </p:cNvSpPr>
          <p:nvPr/>
        </p:nvSpPr>
        <p:spPr bwMode="auto">
          <a:xfrm>
            <a:off x="7239000" y="34290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66FF33"/>
                </a:solidFill>
                <a:effectLst>
                  <a:outerShdw blurRad="38100" dist="38100" dir="2700000" algn="tl">
                    <a:srgbClr val="000000"/>
                  </a:outerShdw>
                </a:effectLst>
                <a:latin typeface="Comic Sans MS" panose="030F0702030302020204" pitchFamily="66" charset="0"/>
              </a:rPr>
              <a:t>yes</a:t>
            </a:r>
          </a:p>
        </p:txBody>
      </p:sp>
      <p:sp>
        <p:nvSpPr>
          <p:cNvPr id="56328" name="Rectangle 8"/>
          <p:cNvSpPr>
            <a:spLocks noChangeArrowheads="1"/>
          </p:cNvSpPr>
          <p:nvPr/>
        </p:nvSpPr>
        <p:spPr bwMode="auto">
          <a:xfrm>
            <a:off x="1981200" y="4419600"/>
            <a:ext cx="480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What is the truth value </a:t>
            </a:r>
          </a:p>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of the proposition?</a:t>
            </a:r>
          </a:p>
        </p:txBody>
      </p:sp>
      <p:sp>
        <p:nvSpPr>
          <p:cNvPr id="56329" name="Rectangle 9"/>
          <p:cNvSpPr>
            <a:spLocks noChangeArrowheads="1"/>
          </p:cNvSpPr>
          <p:nvPr/>
        </p:nvSpPr>
        <p:spPr bwMode="auto">
          <a:xfrm>
            <a:off x="7239000" y="49530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FF3300"/>
                </a:solidFill>
                <a:effectLst>
                  <a:outerShdw blurRad="38100" dist="38100" dir="2700000" algn="tl">
                    <a:srgbClr val="000000"/>
                  </a:outerShdw>
                </a:effectLst>
                <a:latin typeface="Comic Sans MS" panose="030F0702030302020204" pitchFamily="66" charset="0"/>
              </a:rPr>
              <a:t>false</a:t>
            </a:r>
          </a:p>
        </p:txBody>
      </p:sp>
    </p:spTree>
    <p:extLst>
      <p:ext uri="{BB962C8B-B14F-4D97-AF65-F5344CB8AC3E}">
        <p14:creationId xmlns:p14="http://schemas.microsoft.com/office/powerpoint/2010/main" val="18406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p:cTn id="7" dur="500" fill="hold"/>
                                        <p:tgtEl>
                                          <p:spTgt spid="563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632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6324">
                                            <p:txEl>
                                              <p:pRg st="0" end="0"/>
                                            </p:txEl>
                                          </p:spTgt>
                                        </p:tgtEl>
                                        <p:attrNameLst>
                                          <p:attrName>style.visibility</p:attrName>
                                        </p:attrNameLst>
                                      </p:cBhvr>
                                      <p:to>
                                        <p:strVal val="visible"/>
                                      </p:to>
                                    </p:set>
                                    <p:anim calcmode="lin" valueType="num">
                                      <p:cBhvr>
                                        <p:cTn id="13" dur="500" fill="hold"/>
                                        <p:tgtEl>
                                          <p:spTgt spid="5632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632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6325">
                                            <p:txEl>
                                              <p:pRg st="0" end="0"/>
                                            </p:txEl>
                                          </p:spTgt>
                                        </p:tgtEl>
                                        <p:attrNameLst>
                                          <p:attrName>style.visibility</p:attrName>
                                        </p:attrNameLst>
                                      </p:cBhvr>
                                      <p:to>
                                        <p:strVal val="visible"/>
                                      </p:to>
                                    </p:set>
                                    <p:anim calcmode="lin" valueType="num">
                                      <p:cBhvr>
                                        <p:cTn id="19" dur="500" fill="hold"/>
                                        <p:tgtEl>
                                          <p:spTgt spid="56325">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632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6326">
                                            <p:txEl>
                                              <p:pRg st="0" end="0"/>
                                            </p:txEl>
                                          </p:spTgt>
                                        </p:tgtEl>
                                        <p:attrNameLst>
                                          <p:attrName>style.visibility</p:attrName>
                                        </p:attrNameLst>
                                      </p:cBhvr>
                                      <p:to>
                                        <p:strVal val="visible"/>
                                      </p:to>
                                    </p:set>
                                    <p:anim calcmode="lin" valueType="num">
                                      <p:cBhvr>
                                        <p:cTn id="25" dur="500" fill="hold"/>
                                        <p:tgtEl>
                                          <p:spTgt spid="56326">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632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6327">
                                            <p:txEl>
                                              <p:pRg st="0" end="0"/>
                                            </p:txEl>
                                          </p:spTgt>
                                        </p:tgtEl>
                                        <p:attrNameLst>
                                          <p:attrName>style.visibility</p:attrName>
                                        </p:attrNameLst>
                                      </p:cBhvr>
                                      <p:to>
                                        <p:strVal val="visible"/>
                                      </p:to>
                                    </p:set>
                                    <p:anim calcmode="lin" valueType="num">
                                      <p:cBhvr>
                                        <p:cTn id="31" dur="500" fill="hold"/>
                                        <p:tgtEl>
                                          <p:spTgt spid="56327">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5632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6328"/>
                                        </p:tgtEl>
                                        <p:attrNameLst>
                                          <p:attrName>style.visibility</p:attrName>
                                        </p:attrNameLst>
                                      </p:cBhvr>
                                      <p:to>
                                        <p:strVal val="visible"/>
                                      </p:to>
                                    </p:set>
                                    <p:anim calcmode="lin" valueType="num">
                                      <p:cBhvr>
                                        <p:cTn id="37" dur="500" fill="hold"/>
                                        <p:tgtEl>
                                          <p:spTgt spid="56328"/>
                                        </p:tgtEl>
                                        <p:attrNameLst>
                                          <p:attrName>ppt_w</p:attrName>
                                        </p:attrNameLst>
                                      </p:cBhvr>
                                      <p:tavLst>
                                        <p:tav tm="0">
                                          <p:val>
                                            <p:fltVal val="0"/>
                                          </p:val>
                                        </p:tav>
                                        <p:tav tm="100000">
                                          <p:val>
                                            <p:strVal val="#ppt_w"/>
                                          </p:val>
                                        </p:tav>
                                      </p:tavLst>
                                    </p:anim>
                                    <p:anim calcmode="lin" valueType="num">
                                      <p:cBhvr>
                                        <p:cTn id="38" dur="500" fill="hold"/>
                                        <p:tgtEl>
                                          <p:spTgt spid="56328"/>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6329">
                                            <p:txEl>
                                              <p:pRg st="0" end="0"/>
                                            </p:txEl>
                                          </p:spTgt>
                                        </p:tgtEl>
                                        <p:attrNameLst>
                                          <p:attrName>style.visibility</p:attrName>
                                        </p:attrNameLst>
                                      </p:cBhvr>
                                      <p:to>
                                        <p:strVal val="visible"/>
                                      </p:to>
                                    </p:set>
                                    <p:anim calcmode="lin" valueType="num">
                                      <p:cBhvr>
                                        <p:cTn id="43" dur="500" fill="hold"/>
                                        <p:tgtEl>
                                          <p:spTgt spid="56329">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56329">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autoUpdateAnimBg="0"/>
      <p:bldP spid="56324" grpId="0" build="p" bldLvl="2" autoUpdateAnimBg="0"/>
      <p:bldP spid="56325" grpId="0" build="p" bldLvl="2" autoUpdateAnimBg="0"/>
      <p:bldP spid="56326" grpId="0" build="p" bldLvl="2" autoUpdateAnimBg="0"/>
      <p:bldP spid="56327" grpId="0" build="p" bldLvl="2" autoUpdateAnimBg="0"/>
      <p:bldP spid="56328" grpId="0" autoUpdateAnimBg="0"/>
      <p:bldP spid="5632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endParaRPr lang="en-CA" altLang="en-US" dirty="0"/>
          </a:p>
        </p:txBody>
      </p:sp>
      <p:sp>
        <p:nvSpPr>
          <p:cNvPr id="10" name="Footer Placeholder 4"/>
          <p:cNvSpPr>
            <a:spLocks noGrp="1"/>
          </p:cNvSpPr>
          <p:nvPr>
            <p:ph type="ftr" sz="quarter" idx="11"/>
          </p:nvPr>
        </p:nvSpPr>
        <p:spPr/>
        <p:txBody>
          <a:bodyPr/>
          <a:lstStyle/>
          <a:p>
            <a:endParaRPr lang="en-US" altLang="en-US" dirty="0"/>
          </a:p>
        </p:txBody>
      </p:sp>
      <p:sp>
        <p:nvSpPr>
          <p:cNvPr id="11" name="Slide Number Placeholder 5"/>
          <p:cNvSpPr>
            <a:spLocks noGrp="1"/>
          </p:cNvSpPr>
          <p:nvPr>
            <p:ph type="sldNum" sz="quarter" idx="12"/>
          </p:nvPr>
        </p:nvSpPr>
        <p:spPr/>
        <p:txBody>
          <a:bodyPr/>
          <a:lstStyle/>
          <a:p>
            <a:fld id="{396728DD-DC6F-4C3B-B78C-078C144DD531}" type="slidenum">
              <a:rPr lang="en-CA" altLang="en-US"/>
              <a:pPr/>
              <a:t>23</a:t>
            </a:fld>
            <a:endParaRPr lang="en-CA" altLang="en-US"/>
          </a:p>
        </p:txBody>
      </p:sp>
      <p:sp>
        <p:nvSpPr>
          <p:cNvPr id="57346" name="Rectangle 2"/>
          <p:cNvSpPr>
            <a:spLocks noGrp="1" noChangeArrowheads="1"/>
          </p:cNvSpPr>
          <p:nvPr>
            <p:ph type="title"/>
          </p:nvPr>
        </p:nvSpPr>
        <p:spPr>
          <a:xfrm>
            <a:off x="838200" y="304800"/>
            <a:ext cx="10439400" cy="685800"/>
          </a:xfrm>
        </p:spPr>
        <p:txBody>
          <a:bodyPr/>
          <a:lstStyle/>
          <a:p>
            <a:r>
              <a:rPr lang="en-US" altLang="en-US" sz="3600" b="1" dirty="0"/>
              <a:t>The Statement/Proposition Game</a:t>
            </a:r>
            <a:endParaRPr lang="en-CA" altLang="en-US" sz="3600" b="1" dirty="0"/>
          </a:p>
        </p:txBody>
      </p:sp>
      <p:sp>
        <p:nvSpPr>
          <p:cNvPr id="57347" name="Rectangle 3"/>
          <p:cNvSpPr>
            <a:spLocks noGrp="1" noChangeArrowheads="1"/>
          </p:cNvSpPr>
          <p:nvPr>
            <p:ph type="body" idx="1"/>
          </p:nvPr>
        </p:nvSpPr>
        <p:spPr>
          <a:xfrm>
            <a:off x="1828800" y="1371600"/>
            <a:ext cx="8229600" cy="762000"/>
          </a:xfrm>
        </p:spPr>
        <p:txBody>
          <a:bodyPr>
            <a:normAutofit/>
          </a:bodyPr>
          <a:lstStyle/>
          <a:p>
            <a:r>
              <a:rPr lang="en-US" altLang="en-US" sz="4000" b="1" dirty="0">
                <a:solidFill>
                  <a:srgbClr val="FF0000"/>
                </a:solidFill>
              </a:rPr>
              <a:t>“y &gt; 5”</a:t>
            </a:r>
            <a:endParaRPr lang="en-US" altLang="en-US" sz="3600" b="1" dirty="0">
              <a:solidFill>
                <a:srgbClr val="FF0000"/>
              </a:solidFill>
            </a:endParaRPr>
          </a:p>
        </p:txBody>
      </p:sp>
      <p:sp>
        <p:nvSpPr>
          <p:cNvPr id="57348" name="Rectangle 4"/>
          <p:cNvSpPr>
            <a:spLocks noChangeArrowheads="1"/>
          </p:cNvSpPr>
          <p:nvPr/>
        </p:nvSpPr>
        <p:spPr bwMode="auto">
          <a:xfrm>
            <a:off x="1981200" y="22098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Is this a statement?</a:t>
            </a:r>
          </a:p>
        </p:txBody>
      </p:sp>
      <p:sp>
        <p:nvSpPr>
          <p:cNvPr id="57349" name="Rectangle 5"/>
          <p:cNvSpPr>
            <a:spLocks noChangeArrowheads="1"/>
          </p:cNvSpPr>
          <p:nvPr/>
        </p:nvSpPr>
        <p:spPr bwMode="auto">
          <a:xfrm>
            <a:off x="7239000" y="22098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66FF33"/>
                </a:solidFill>
                <a:effectLst>
                  <a:outerShdw blurRad="38100" dist="38100" dir="2700000" algn="tl">
                    <a:srgbClr val="000000"/>
                  </a:outerShdw>
                </a:effectLst>
                <a:latin typeface="Comic Sans MS" panose="030F0702030302020204" pitchFamily="66" charset="0"/>
              </a:rPr>
              <a:t>yes</a:t>
            </a:r>
          </a:p>
        </p:txBody>
      </p:sp>
      <p:sp>
        <p:nvSpPr>
          <p:cNvPr id="57350" name="Rectangle 6"/>
          <p:cNvSpPr>
            <a:spLocks noChangeArrowheads="1"/>
          </p:cNvSpPr>
          <p:nvPr/>
        </p:nvSpPr>
        <p:spPr bwMode="auto">
          <a:xfrm>
            <a:off x="1981200" y="29718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Is this a proposition?</a:t>
            </a:r>
          </a:p>
        </p:txBody>
      </p:sp>
      <p:sp>
        <p:nvSpPr>
          <p:cNvPr id="57351" name="Rectangle 7"/>
          <p:cNvSpPr>
            <a:spLocks noChangeArrowheads="1"/>
          </p:cNvSpPr>
          <p:nvPr/>
        </p:nvSpPr>
        <p:spPr bwMode="auto">
          <a:xfrm>
            <a:off x="7239000" y="29718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FF3300"/>
                </a:solidFill>
                <a:effectLst>
                  <a:outerShdw blurRad="38100" dist="38100" dir="2700000" algn="tl">
                    <a:srgbClr val="000000"/>
                  </a:outerShdw>
                </a:effectLst>
                <a:latin typeface="Comic Sans MS" panose="030F0702030302020204" pitchFamily="66" charset="0"/>
              </a:rPr>
              <a:t>no</a:t>
            </a:r>
          </a:p>
        </p:txBody>
      </p:sp>
      <p:sp>
        <p:nvSpPr>
          <p:cNvPr id="57352" name="Rectangle 8"/>
          <p:cNvSpPr>
            <a:spLocks noChangeArrowheads="1"/>
          </p:cNvSpPr>
          <p:nvPr/>
        </p:nvSpPr>
        <p:spPr bwMode="auto">
          <a:xfrm>
            <a:off x="1981200" y="3810000"/>
            <a:ext cx="8382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Its truth value depends on the value of y, but this value is not specified.</a:t>
            </a:r>
          </a:p>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We call this type of statement a </a:t>
            </a:r>
            <a:r>
              <a:rPr lang="en-US" altLang="en-US" sz="3200" dirty="0">
                <a:solidFill>
                  <a:srgbClr val="00FFFF"/>
                </a:solidFill>
                <a:effectLst>
                  <a:outerShdw blurRad="38100" dist="38100" dir="2700000" algn="tl">
                    <a:srgbClr val="000000"/>
                  </a:outerShdw>
                </a:effectLst>
                <a:latin typeface="Comic Sans MS" panose="030F0702030302020204" pitchFamily="66" charset="0"/>
              </a:rPr>
              <a:t>propositional function</a:t>
            </a:r>
            <a:r>
              <a:rPr lang="en-US" altLang="en-US" sz="3200" dirty="0">
                <a:solidFill>
                  <a:srgbClr val="FFFF00"/>
                </a:solidFill>
                <a:effectLst>
                  <a:outerShdw blurRad="38100" dist="38100" dir="2700000" algn="tl">
                    <a:srgbClr val="000000"/>
                  </a:outerShdw>
                </a:effectLst>
                <a:latin typeface="Comic Sans MS" panose="030F0702030302020204" pitchFamily="66" charset="0"/>
              </a:rPr>
              <a:t> </a:t>
            </a:r>
            <a:r>
              <a:rPr lang="en-US" altLang="en-US" sz="3200" dirty="0">
                <a:solidFill>
                  <a:srgbClr val="FF0000"/>
                </a:solidFill>
                <a:effectLst>
                  <a:outerShdw blurRad="38100" dist="38100" dir="2700000" algn="tl">
                    <a:srgbClr val="000000"/>
                  </a:outerShdw>
                </a:effectLst>
                <a:latin typeface="Comic Sans MS" panose="030F0702030302020204" pitchFamily="66" charset="0"/>
              </a:rPr>
              <a:t>or</a:t>
            </a:r>
            <a:r>
              <a:rPr lang="en-US" altLang="en-US" sz="3200" dirty="0">
                <a:solidFill>
                  <a:srgbClr val="FFFF00"/>
                </a:solidFill>
                <a:effectLst>
                  <a:outerShdw blurRad="38100" dist="38100" dir="2700000" algn="tl">
                    <a:srgbClr val="000000"/>
                  </a:outerShdw>
                </a:effectLst>
                <a:latin typeface="Comic Sans MS" panose="030F0702030302020204" pitchFamily="66" charset="0"/>
              </a:rPr>
              <a:t> </a:t>
            </a:r>
            <a:r>
              <a:rPr lang="en-US" altLang="en-US" sz="3200" dirty="0">
                <a:solidFill>
                  <a:srgbClr val="00FFFF"/>
                </a:solidFill>
                <a:effectLst>
                  <a:outerShdw blurRad="38100" dist="38100" dir="2700000" algn="tl">
                    <a:srgbClr val="000000"/>
                  </a:outerShdw>
                </a:effectLst>
                <a:latin typeface="Comic Sans MS" panose="030F0702030302020204" pitchFamily="66" charset="0"/>
              </a:rPr>
              <a:t>open sentence</a:t>
            </a:r>
            <a:r>
              <a:rPr lang="en-US" altLang="en-US" sz="3200" dirty="0">
                <a:solidFill>
                  <a:srgbClr val="FFFF00"/>
                </a:solidFill>
                <a:effectLst>
                  <a:outerShdw blurRad="38100" dist="38100" dir="2700000" algn="tl">
                    <a:srgbClr val="000000"/>
                  </a:outerShdw>
                </a:effectLst>
                <a:latin typeface="Comic Sans MS" panose="030F0702030302020204" pitchFamily="66" charset="0"/>
              </a:rPr>
              <a:t>.</a:t>
            </a:r>
          </a:p>
        </p:txBody>
      </p:sp>
    </p:spTree>
    <p:extLst>
      <p:ext uri="{BB962C8B-B14F-4D97-AF65-F5344CB8AC3E}">
        <p14:creationId xmlns:p14="http://schemas.microsoft.com/office/powerpoint/2010/main" val="531763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p:cTn id="7" dur="500" fill="hold"/>
                                        <p:tgtEl>
                                          <p:spTgt spid="573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73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7348">
                                            <p:txEl>
                                              <p:pRg st="0" end="0"/>
                                            </p:txEl>
                                          </p:spTgt>
                                        </p:tgtEl>
                                        <p:attrNameLst>
                                          <p:attrName>style.visibility</p:attrName>
                                        </p:attrNameLst>
                                      </p:cBhvr>
                                      <p:to>
                                        <p:strVal val="visible"/>
                                      </p:to>
                                    </p:set>
                                    <p:anim calcmode="lin" valueType="num">
                                      <p:cBhvr>
                                        <p:cTn id="13" dur="500" fill="hold"/>
                                        <p:tgtEl>
                                          <p:spTgt spid="57348">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734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7349">
                                            <p:txEl>
                                              <p:pRg st="0" end="0"/>
                                            </p:txEl>
                                          </p:spTgt>
                                        </p:tgtEl>
                                        <p:attrNameLst>
                                          <p:attrName>style.visibility</p:attrName>
                                        </p:attrNameLst>
                                      </p:cBhvr>
                                      <p:to>
                                        <p:strVal val="visible"/>
                                      </p:to>
                                    </p:set>
                                    <p:anim calcmode="lin" valueType="num">
                                      <p:cBhvr>
                                        <p:cTn id="19" dur="500" fill="hold"/>
                                        <p:tgtEl>
                                          <p:spTgt spid="5734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734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7350">
                                            <p:txEl>
                                              <p:pRg st="0" end="0"/>
                                            </p:txEl>
                                          </p:spTgt>
                                        </p:tgtEl>
                                        <p:attrNameLst>
                                          <p:attrName>style.visibility</p:attrName>
                                        </p:attrNameLst>
                                      </p:cBhvr>
                                      <p:to>
                                        <p:strVal val="visible"/>
                                      </p:to>
                                    </p:set>
                                    <p:anim calcmode="lin" valueType="num">
                                      <p:cBhvr>
                                        <p:cTn id="25" dur="500" fill="hold"/>
                                        <p:tgtEl>
                                          <p:spTgt spid="57350">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735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7351">
                                            <p:txEl>
                                              <p:pRg st="0" end="0"/>
                                            </p:txEl>
                                          </p:spTgt>
                                        </p:tgtEl>
                                        <p:attrNameLst>
                                          <p:attrName>style.visibility</p:attrName>
                                        </p:attrNameLst>
                                      </p:cBhvr>
                                      <p:to>
                                        <p:strVal val="visible"/>
                                      </p:to>
                                    </p:set>
                                    <p:anim calcmode="lin" valueType="num">
                                      <p:cBhvr>
                                        <p:cTn id="31" dur="500" fill="hold"/>
                                        <p:tgtEl>
                                          <p:spTgt spid="57351">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5735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7352"/>
                                        </p:tgtEl>
                                        <p:attrNameLst>
                                          <p:attrName>style.visibility</p:attrName>
                                        </p:attrNameLst>
                                      </p:cBhvr>
                                      <p:to>
                                        <p:strVal val="visible"/>
                                      </p:to>
                                    </p:set>
                                    <p:anim calcmode="lin" valueType="num">
                                      <p:cBhvr>
                                        <p:cTn id="37" dur="500" fill="hold"/>
                                        <p:tgtEl>
                                          <p:spTgt spid="57352"/>
                                        </p:tgtEl>
                                        <p:attrNameLst>
                                          <p:attrName>ppt_w</p:attrName>
                                        </p:attrNameLst>
                                      </p:cBhvr>
                                      <p:tavLst>
                                        <p:tav tm="0">
                                          <p:val>
                                            <p:fltVal val="0"/>
                                          </p:val>
                                        </p:tav>
                                        <p:tav tm="100000">
                                          <p:val>
                                            <p:strVal val="#ppt_w"/>
                                          </p:val>
                                        </p:tav>
                                      </p:tavLst>
                                    </p:anim>
                                    <p:anim calcmode="lin" valueType="num">
                                      <p:cBhvr>
                                        <p:cTn id="38" dur="500" fill="hold"/>
                                        <p:tgtEl>
                                          <p:spTgt spid="573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P spid="57348" grpId="0" build="p" bldLvl="2" autoUpdateAnimBg="0"/>
      <p:bldP spid="57349" grpId="0" build="p" bldLvl="2" autoUpdateAnimBg="0"/>
      <p:bldP spid="57350" grpId="0" build="p" bldLvl="2" autoUpdateAnimBg="0"/>
      <p:bldP spid="57351" grpId="0" build="p" bldLvl="2" autoUpdateAnimBg="0"/>
      <p:bldP spid="5735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C80DE438-8874-4918-9613-440ECC60F2CA}" type="slidenum">
              <a:rPr lang="en-CA" altLang="en-US"/>
              <a:pPr/>
              <a:t>24</a:t>
            </a:fld>
            <a:endParaRPr lang="en-CA" altLang="en-US"/>
          </a:p>
        </p:txBody>
      </p:sp>
      <p:sp>
        <p:nvSpPr>
          <p:cNvPr id="58370" name="Rectangle 2"/>
          <p:cNvSpPr>
            <a:spLocks noGrp="1" noChangeArrowheads="1"/>
          </p:cNvSpPr>
          <p:nvPr>
            <p:ph type="title"/>
          </p:nvPr>
        </p:nvSpPr>
        <p:spPr>
          <a:xfrm>
            <a:off x="2209800" y="304800"/>
            <a:ext cx="7772400" cy="685800"/>
          </a:xfrm>
        </p:spPr>
        <p:txBody>
          <a:bodyPr/>
          <a:lstStyle/>
          <a:p>
            <a:r>
              <a:rPr lang="en-US" altLang="en-US" sz="3600"/>
              <a:t>The Statement/Proposition Game</a:t>
            </a:r>
            <a:endParaRPr lang="en-CA" altLang="en-US" sz="3600"/>
          </a:p>
        </p:txBody>
      </p:sp>
      <p:sp>
        <p:nvSpPr>
          <p:cNvPr id="58371" name="Rectangle 3"/>
          <p:cNvSpPr>
            <a:spLocks noGrp="1" noChangeArrowheads="1"/>
          </p:cNvSpPr>
          <p:nvPr>
            <p:ph type="body" idx="1"/>
          </p:nvPr>
        </p:nvSpPr>
        <p:spPr>
          <a:xfrm>
            <a:off x="1828800" y="1371600"/>
            <a:ext cx="8229600" cy="762000"/>
          </a:xfrm>
        </p:spPr>
        <p:txBody>
          <a:bodyPr/>
          <a:lstStyle/>
          <a:p>
            <a:pPr algn="ctr"/>
            <a:r>
              <a:rPr lang="en-US" altLang="en-US" sz="3200" dirty="0" smtClean="0">
                <a:solidFill>
                  <a:srgbClr val="FF0000"/>
                </a:solidFill>
              </a:rPr>
              <a:t>“The year is 2019 and  </a:t>
            </a:r>
            <a:r>
              <a:rPr lang="en-US" altLang="en-US" sz="3200" dirty="0">
                <a:solidFill>
                  <a:srgbClr val="FF0000"/>
                </a:solidFill>
              </a:rPr>
              <a:t>99 &lt; 5.”</a:t>
            </a:r>
            <a:endParaRPr lang="en-US" altLang="en-US" dirty="0">
              <a:solidFill>
                <a:srgbClr val="FF0000"/>
              </a:solidFill>
            </a:endParaRPr>
          </a:p>
        </p:txBody>
      </p:sp>
      <p:sp>
        <p:nvSpPr>
          <p:cNvPr id="58372" name="Rectangle 4"/>
          <p:cNvSpPr>
            <a:spLocks noChangeArrowheads="1"/>
          </p:cNvSpPr>
          <p:nvPr/>
        </p:nvSpPr>
        <p:spPr bwMode="auto">
          <a:xfrm>
            <a:off x="1981200" y="22098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Is this a statement?</a:t>
            </a:r>
          </a:p>
        </p:txBody>
      </p:sp>
      <p:sp>
        <p:nvSpPr>
          <p:cNvPr id="58373" name="Rectangle 5"/>
          <p:cNvSpPr>
            <a:spLocks noChangeArrowheads="1"/>
          </p:cNvSpPr>
          <p:nvPr/>
        </p:nvSpPr>
        <p:spPr bwMode="auto">
          <a:xfrm>
            <a:off x="7239000" y="22098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66FF33"/>
                </a:solidFill>
                <a:effectLst>
                  <a:outerShdw blurRad="38100" dist="38100" dir="2700000" algn="tl">
                    <a:srgbClr val="000000"/>
                  </a:outerShdw>
                </a:effectLst>
                <a:latin typeface="Comic Sans MS" panose="030F0702030302020204" pitchFamily="66" charset="0"/>
              </a:rPr>
              <a:t>yes</a:t>
            </a:r>
          </a:p>
        </p:txBody>
      </p:sp>
      <p:sp>
        <p:nvSpPr>
          <p:cNvPr id="58374" name="Rectangle 6"/>
          <p:cNvSpPr>
            <a:spLocks noChangeArrowheads="1"/>
          </p:cNvSpPr>
          <p:nvPr/>
        </p:nvSpPr>
        <p:spPr bwMode="auto">
          <a:xfrm>
            <a:off x="1981200" y="32766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Is this a proposition?</a:t>
            </a:r>
          </a:p>
        </p:txBody>
      </p:sp>
      <p:sp>
        <p:nvSpPr>
          <p:cNvPr id="58375" name="Rectangle 7"/>
          <p:cNvSpPr>
            <a:spLocks noChangeArrowheads="1"/>
          </p:cNvSpPr>
          <p:nvPr/>
        </p:nvSpPr>
        <p:spPr bwMode="auto">
          <a:xfrm>
            <a:off x="7239000" y="32766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66FF33"/>
                </a:solidFill>
                <a:effectLst>
                  <a:outerShdw blurRad="38100" dist="38100" dir="2700000" algn="tl">
                    <a:srgbClr val="000000"/>
                  </a:outerShdw>
                </a:effectLst>
                <a:latin typeface="Comic Sans MS" panose="030F0702030302020204" pitchFamily="66" charset="0"/>
              </a:rPr>
              <a:t>yes</a:t>
            </a:r>
          </a:p>
        </p:txBody>
      </p:sp>
      <p:sp>
        <p:nvSpPr>
          <p:cNvPr id="58377" name="Rectangle 9"/>
          <p:cNvSpPr>
            <a:spLocks noChangeArrowheads="1"/>
          </p:cNvSpPr>
          <p:nvPr/>
        </p:nvSpPr>
        <p:spPr bwMode="auto">
          <a:xfrm>
            <a:off x="1981200" y="4419600"/>
            <a:ext cx="480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What is the truth value </a:t>
            </a:r>
          </a:p>
          <a:p>
            <a:pPr>
              <a:spcBef>
                <a:spcPct val="20000"/>
              </a:spcBef>
            </a:pPr>
            <a:r>
              <a:rPr lang="en-US" altLang="en-US" sz="3200" dirty="0">
                <a:solidFill>
                  <a:srgbClr val="FF0000"/>
                </a:solidFill>
                <a:effectLst>
                  <a:outerShdw blurRad="38100" dist="38100" dir="2700000" algn="tl">
                    <a:srgbClr val="000000"/>
                  </a:outerShdw>
                </a:effectLst>
                <a:latin typeface="Comic Sans MS" panose="030F0702030302020204" pitchFamily="66" charset="0"/>
              </a:rPr>
              <a:t>of the proposition?</a:t>
            </a:r>
          </a:p>
        </p:txBody>
      </p:sp>
      <p:sp>
        <p:nvSpPr>
          <p:cNvPr id="58378" name="Rectangle 10"/>
          <p:cNvSpPr>
            <a:spLocks noChangeArrowheads="1"/>
          </p:cNvSpPr>
          <p:nvPr/>
        </p:nvSpPr>
        <p:spPr bwMode="auto">
          <a:xfrm>
            <a:off x="7239000" y="49530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solidFill>
                  <a:srgbClr val="FF3300"/>
                </a:solidFill>
                <a:effectLst>
                  <a:outerShdw blurRad="38100" dist="38100" dir="2700000" algn="tl">
                    <a:srgbClr val="000000"/>
                  </a:outerShdw>
                </a:effectLst>
                <a:latin typeface="Comic Sans MS" panose="030F0702030302020204" pitchFamily="66" charset="0"/>
              </a:rPr>
              <a:t>false</a:t>
            </a:r>
          </a:p>
        </p:txBody>
      </p:sp>
    </p:spTree>
    <p:extLst>
      <p:ext uri="{BB962C8B-B14F-4D97-AF65-F5344CB8AC3E}">
        <p14:creationId xmlns:p14="http://schemas.microsoft.com/office/powerpoint/2010/main" val="2464173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p:cTn id="7" dur="500" fill="hold"/>
                                        <p:tgtEl>
                                          <p:spTgt spid="583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837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8372">
                                            <p:txEl>
                                              <p:pRg st="0" end="0"/>
                                            </p:txEl>
                                          </p:spTgt>
                                        </p:tgtEl>
                                        <p:attrNameLst>
                                          <p:attrName>style.visibility</p:attrName>
                                        </p:attrNameLst>
                                      </p:cBhvr>
                                      <p:to>
                                        <p:strVal val="visible"/>
                                      </p:to>
                                    </p:set>
                                    <p:anim calcmode="lin" valueType="num">
                                      <p:cBhvr>
                                        <p:cTn id="13" dur="500" fill="hold"/>
                                        <p:tgtEl>
                                          <p:spTgt spid="5837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837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8373">
                                            <p:txEl>
                                              <p:pRg st="0" end="0"/>
                                            </p:txEl>
                                          </p:spTgt>
                                        </p:tgtEl>
                                        <p:attrNameLst>
                                          <p:attrName>style.visibility</p:attrName>
                                        </p:attrNameLst>
                                      </p:cBhvr>
                                      <p:to>
                                        <p:strVal val="visible"/>
                                      </p:to>
                                    </p:set>
                                    <p:anim calcmode="lin" valueType="num">
                                      <p:cBhvr>
                                        <p:cTn id="19" dur="500" fill="hold"/>
                                        <p:tgtEl>
                                          <p:spTgt spid="5837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837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8374">
                                            <p:txEl>
                                              <p:pRg st="0" end="0"/>
                                            </p:txEl>
                                          </p:spTgt>
                                        </p:tgtEl>
                                        <p:attrNameLst>
                                          <p:attrName>style.visibility</p:attrName>
                                        </p:attrNameLst>
                                      </p:cBhvr>
                                      <p:to>
                                        <p:strVal val="visible"/>
                                      </p:to>
                                    </p:set>
                                    <p:anim calcmode="lin" valueType="num">
                                      <p:cBhvr>
                                        <p:cTn id="25" dur="500" fill="hold"/>
                                        <p:tgtEl>
                                          <p:spTgt spid="58374">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837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8375">
                                            <p:txEl>
                                              <p:pRg st="0" end="0"/>
                                            </p:txEl>
                                          </p:spTgt>
                                        </p:tgtEl>
                                        <p:attrNameLst>
                                          <p:attrName>style.visibility</p:attrName>
                                        </p:attrNameLst>
                                      </p:cBhvr>
                                      <p:to>
                                        <p:strVal val="visible"/>
                                      </p:to>
                                    </p:set>
                                    <p:anim calcmode="lin" valueType="num">
                                      <p:cBhvr>
                                        <p:cTn id="31" dur="500" fill="hold"/>
                                        <p:tgtEl>
                                          <p:spTgt spid="58375">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5837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8377"/>
                                        </p:tgtEl>
                                        <p:attrNameLst>
                                          <p:attrName>style.visibility</p:attrName>
                                        </p:attrNameLst>
                                      </p:cBhvr>
                                      <p:to>
                                        <p:strVal val="visible"/>
                                      </p:to>
                                    </p:set>
                                    <p:anim calcmode="lin" valueType="num">
                                      <p:cBhvr>
                                        <p:cTn id="37" dur="500" fill="hold"/>
                                        <p:tgtEl>
                                          <p:spTgt spid="58377"/>
                                        </p:tgtEl>
                                        <p:attrNameLst>
                                          <p:attrName>ppt_w</p:attrName>
                                        </p:attrNameLst>
                                      </p:cBhvr>
                                      <p:tavLst>
                                        <p:tav tm="0">
                                          <p:val>
                                            <p:fltVal val="0"/>
                                          </p:val>
                                        </p:tav>
                                        <p:tav tm="100000">
                                          <p:val>
                                            <p:strVal val="#ppt_w"/>
                                          </p:val>
                                        </p:tav>
                                      </p:tavLst>
                                    </p:anim>
                                    <p:anim calcmode="lin" valueType="num">
                                      <p:cBhvr>
                                        <p:cTn id="38" dur="500" fill="hold"/>
                                        <p:tgtEl>
                                          <p:spTgt spid="58377"/>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8378">
                                            <p:txEl>
                                              <p:pRg st="0" end="0"/>
                                            </p:txEl>
                                          </p:spTgt>
                                        </p:tgtEl>
                                        <p:attrNameLst>
                                          <p:attrName>style.visibility</p:attrName>
                                        </p:attrNameLst>
                                      </p:cBhvr>
                                      <p:to>
                                        <p:strVal val="visible"/>
                                      </p:to>
                                    </p:set>
                                    <p:anim calcmode="lin" valueType="num">
                                      <p:cBhvr>
                                        <p:cTn id="43" dur="500" fill="hold"/>
                                        <p:tgtEl>
                                          <p:spTgt spid="5837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58378">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utoUpdateAnimBg="0"/>
      <p:bldP spid="58372" grpId="0" build="p" bldLvl="2" autoUpdateAnimBg="0"/>
      <p:bldP spid="58373" grpId="0" build="p" bldLvl="2" autoUpdateAnimBg="0"/>
      <p:bldP spid="58374" grpId="0" build="p" bldLvl="2" autoUpdateAnimBg="0"/>
      <p:bldP spid="58375" grpId="0" build="p" bldLvl="2" autoUpdateAnimBg="0"/>
      <p:bldP spid="58377" grpId="0" autoUpdateAnimBg="0"/>
      <p:bldP spid="58378"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b="1" dirty="0" smtClean="0"/>
              <a:t>Propositions Review</a:t>
            </a:r>
          </a:p>
        </p:txBody>
      </p:sp>
      <p:sp>
        <p:nvSpPr>
          <p:cNvPr id="24579" name="Content Placeholder 2"/>
          <p:cNvSpPr>
            <a:spLocks noGrp="1"/>
          </p:cNvSpPr>
          <p:nvPr>
            <p:ph idx="1"/>
          </p:nvPr>
        </p:nvSpPr>
        <p:spPr/>
        <p:txBody>
          <a:bodyPr/>
          <a:lstStyle/>
          <a:p>
            <a:pPr eaLnBrk="1" hangingPunct="1">
              <a:lnSpc>
                <a:spcPct val="90000"/>
              </a:lnSpc>
              <a:buFontTx/>
              <a:buChar char="•"/>
            </a:pPr>
            <a:r>
              <a:rPr lang="en-US" altLang="en-US" sz="3200" dirty="0"/>
              <a:t>Which ones are propositions?</a:t>
            </a:r>
          </a:p>
          <a:p>
            <a:pPr lvl="1" eaLnBrk="1" hangingPunct="1">
              <a:lnSpc>
                <a:spcPct val="90000"/>
              </a:lnSpc>
            </a:pPr>
            <a:r>
              <a:rPr lang="en-US" altLang="en-US" sz="3200" dirty="0" smtClean="0"/>
              <a:t>Texas A&amp;M </a:t>
            </a:r>
            <a:r>
              <a:rPr lang="en-US" altLang="en-US" sz="3200" dirty="0"/>
              <a:t>University is in </a:t>
            </a:r>
            <a:r>
              <a:rPr lang="en-US" altLang="en-US" sz="3200" dirty="0" smtClean="0"/>
              <a:t>College Station, Texas</a:t>
            </a:r>
            <a:endParaRPr lang="en-US" altLang="en-US" sz="3200" dirty="0"/>
          </a:p>
          <a:p>
            <a:pPr lvl="1" eaLnBrk="1" hangingPunct="1">
              <a:lnSpc>
                <a:spcPct val="90000"/>
              </a:lnSpc>
            </a:pPr>
            <a:r>
              <a:rPr lang="en-US" altLang="en-US" sz="3200" dirty="0" smtClean="0"/>
              <a:t>1 </a:t>
            </a:r>
            <a:r>
              <a:rPr lang="en-US" altLang="en-US" sz="3200" dirty="0"/>
              <a:t>+ 1 = 2</a:t>
            </a:r>
          </a:p>
          <a:p>
            <a:pPr lvl="1" eaLnBrk="1" hangingPunct="1">
              <a:lnSpc>
                <a:spcPct val="90000"/>
              </a:lnSpc>
            </a:pPr>
            <a:r>
              <a:rPr lang="en-US" altLang="en-US" sz="3200" dirty="0" smtClean="0"/>
              <a:t>what </a:t>
            </a:r>
            <a:r>
              <a:rPr lang="en-US" altLang="en-US" sz="3200" dirty="0"/>
              <a:t>time is it?</a:t>
            </a:r>
          </a:p>
          <a:p>
            <a:pPr lvl="1" eaLnBrk="1" hangingPunct="1">
              <a:lnSpc>
                <a:spcPct val="90000"/>
              </a:lnSpc>
            </a:pPr>
            <a:r>
              <a:rPr lang="en-US" altLang="en-US" sz="3200" dirty="0" smtClean="0"/>
              <a:t>2 </a:t>
            </a:r>
            <a:r>
              <a:rPr lang="en-US" altLang="en-US" sz="3200" dirty="0"/>
              <a:t>+ 3 = 10</a:t>
            </a:r>
          </a:p>
          <a:p>
            <a:pPr lvl="1" eaLnBrk="1" hangingPunct="1">
              <a:lnSpc>
                <a:spcPct val="90000"/>
              </a:lnSpc>
            </a:pPr>
            <a:r>
              <a:rPr lang="en-US" altLang="en-US" sz="3200" dirty="0" smtClean="0"/>
              <a:t>watch </a:t>
            </a:r>
            <a:r>
              <a:rPr lang="en-US" altLang="en-US" sz="3200" dirty="0"/>
              <a:t>your step!</a:t>
            </a:r>
          </a:p>
          <a:p>
            <a:endParaRPr lang="en-US" altLang="en-US" dirty="0" smtClean="0"/>
          </a:p>
        </p:txBody>
      </p:sp>
      <p:sp>
        <p:nvSpPr>
          <p:cNvPr id="23556"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93FD2D6-C487-43F1-AC32-E109DF558F0C}" type="slidenum">
              <a:rPr lang="en-US" altLang="en-US" sz="1400"/>
              <a:pPr/>
              <a:t>25</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animEffect transition="in" filter="fade">
                                      <p:cBhvr>
                                        <p:cTn id="11" dur="500"/>
                                        <p:tgtEl>
                                          <p:spTgt spid="2457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 calcmode="lin" valueType="num">
                                      <p:cBhvr additive="base">
                                        <p:cTn id="16"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4579">
                                            <p:txEl>
                                              <p:pRg st="4" end="4"/>
                                            </p:txEl>
                                          </p:spTgt>
                                        </p:tgtEl>
                                        <p:attrNameLst>
                                          <p:attrName>style.visibility</p:attrName>
                                        </p:attrNameLst>
                                      </p:cBhvr>
                                      <p:to>
                                        <p:strVal val="visible"/>
                                      </p:to>
                                    </p:set>
                                    <p:animEffect transition="in" filter="fade">
                                      <p:cBhvr>
                                        <p:cTn id="22" dur="1000"/>
                                        <p:tgtEl>
                                          <p:spTgt spid="24579">
                                            <p:txEl>
                                              <p:pRg st="4" end="4"/>
                                            </p:txEl>
                                          </p:spTgt>
                                        </p:tgtEl>
                                      </p:cBhvr>
                                    </p:animEffect>
                                    <p:anim calcmode="lin" valueType="num">
                                      <p:cBhvr>
                                        <p:cTn id="23" dur="10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45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4579">
                                            <p:txEl>
                                              <p:pRg st="5" end="5"/>
                                            </p:txEl>
                                          </p:spTgt>
                                        </p:tgtEl>
                                        <p:attrNameLst>
                                          <p:attrName>style.visibility</p:attrName>
                                        </p:attrNameLst>
                                      </p:cBhvr>
                                      <p:to>
                                        <p:strVal val="visible"/>
                                      </p:to>
                                    </p:set>
                                    <p:animEffect transition="in" filter="barn(inVertical)">
                                      <p:cBhvr>
                                        <p:cTn id="29"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b="1" dirty="0" smtClean="0"/>
              <a:t>Propositions Review</a:t>
            </a:r>
          </a:p>
        </p:txBody>
      </p:sp>
      <p:sp>
        <p:nvSpPr>
          <p:cNvPr id="25603" name="Content Placeholder 2"/>
          <p:cNvSpPr>
            <a:spLocks noGrp="1"/>
          </p:cNvSpPr>
          <p:nvPr>
            <p:ph idx="1"/>
          </p:nvPr>
        </p:nvSpPr>
        <p:spPr/>
        <p:txBody>
          <a:bodyPr>
            <a:normAutofit/>
          </a:bodyPr>
          <a:lstStyle/>
          <a:p>
            <a:pPr>
              <a:buFontTx/>
              <a:buChar char="•"/>
            </a:pPr>
            <a:r>
              <a:rPr lang="en-US" altLang="en-US" sz="3600" dirty="0"/>
              <a:t>What is the negation of the proposition “At least ten inches of rain fell today in Miami”?</a:t>
            </a:r>
          </a:p>
        </p:txBody>
      </p:sp>
      <p:sp>
        <p:nvSpPr>
          <p:cNvPr id="2458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C21FC45-F2DD-486E-98D0-93C25D95CC94}" type="slidenum">
              <a:rPr lang="en-US" altLang="en-US" sz="1400"/>
              <a:pPr/>
              <a:t>26</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b="1" dirty="0" smtClean="0"/>
              <a:t>Propositions Review</a:t>
            </a:r>
          </a:p>
        </p:txBody>
      </p:sp>
      <p:sp>
        <p:nvSpPr>
          <p:cNvPr id="26627" name="Content Placeholder 2"/>
          <p:cNvSpPr>
            <a:spLocks noGrp="1"/>
          </p:cNvSpPr>
          <p:nvPr>
            <p:ph idx="1"/>
          </p:nvPr>
        </p:nvSpPr>
        <p:spPr/>
        <p:txBody>
          <a:bodyPr>
            <a:normAutofit/>
          </a:bodyPr>
          <a:lstStyle/>
          <a:p>
            <a:pPr>
              <a:buFontTx/>
              <a:buChar char="•"/>
            </a:pPr>
            <a:r>
              <a:rPr lang="en-US" altLang="en-US" sz="3200" dirty="0"/>
              <a:t>What is the negation of the proposition “At least </a:t>
            </a:r>
            <a:r>
              <a:rPr lang="en-US" altLang="en-US" sz="3200" dirty="0" smtClean="0"/>
              <a:t>10 </a:t>
            </a:r>
            <a:r>
              <a:rPr lang="en-US" altLang="en-US" sz="3200" dirty="0"/>
              <a:t>inches of rain fell today in Miami”?</a:t>
            </a:r>
          </a:p>
          <a:p>
            <a:pPr lvl="1"/>
            <a:r>
              <a:rPr lang="en-US" altLang="en-US" sz="3200" dirty="0"/>
              <a:t>It is not the case that at least 10 inches of rain fell today in Miami</a:t>
            </a:r>
          </a:p>
          <a:p>
            <a:pPr lvl="1"/>
            <a:r>
              <a:rPr lang="en-US" altLang="en-US" sz="3200" dirty="0"/>
              <a:t>(Simpler) Less than 10 inches of rain fell today in Miami.</a:t>
            </a:r>
          </a:p>
        </p:txBody>
      </p:sp>
      <p:sp>
        <p:nvSpPr>
          <p:cNvPr id="2560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C3BD8E6-86A8-45B2-8FBF-2549688BE269}" type="slidenum">
              <a:rPr lang="en-US" altLang="en-US" sz="1400"/>
              <a:pPr/>
              <a:t>27</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506A3E7-ACED-4142-B196-033FAF7071AF}" type="slidenum">
              <a:rPr lang="en-CA" altLang="en-US"/>
              <a:pPr/>
              <a:t>28</a:t>
            </a:fld>
            <a:endParaRPr lang="en-CA" altLang="en-US"/>
          </a:p>
        </p:txBody>
      </p:sp>
      <p:sp>
        <p:nvSpPr>
          <p:cNvPr id="54274" name="Rectangle 2"/>
          <p:cNvSpPr>
            <a:spLocks noGrp="1" noChangeArrowheads="1"/>
          </p:cNvSpPr>
          <p:nvPr>
            <p:ph type="title"/>
          </p:nvPr>
        </p:nvSpPr>
        <p:spPr>
          <a:xfrm>
            <a:off x="2209800" y="152400"/>
            <a:ext cx="7772400" cy="685800"/>
          </a:xfrm>
        </p:spPr>
        <p:txBody>
          <a:bodyPr/>
          <a:lstStyle/>
          <a:p>
            <a:r>
              <a:rPr lang="en-US" altLang="en-US" sz="4000"/>
              <a:t>Logical Operators (Connectives)</a:t>
            </a:r>
            <a:endParaRPr lang="en-CA" altLang="en-US" sz="4000"/>
          </a:p>
        </p:txBody>
      </p:sp>
      <p:sp>
        <p:nvSpPr>
          <p:cNvPr id="54275" name="Rectangle 3"/>
          <p:cNvSpPr>
            <a:spLocks noGrp="1" noChangeArrowheads="1"/>
          </p:cNvSpPr>
          <p:nvPr>
            <p:ph type="body" idx="1"/>
          </p:nvPr>
        </p:nvSpPr>
        <p:spPr>
          <a:xfrm>
            <a:off x="838200" y="1066800"/>
            <a:ext cx="10591800" cy="5181600"/>
          </a:xfrm>
        </p:spPr>
        <p:txBody>
          <a:bodyPr>
            <a:normAutofit lnSpcReduction="10000"/>
          </a:bodyPr>
          <a:lstStyle/>
          <a:p>
            <a:pPr>
              <a:spcBef>
                <a:spcPct val="25000"/>
              </a:spcBef>
              <a:spcAft>
                <a:spcPct val="40000"/>
              </a:spcAft>
            </a:pPr>
            <a:r>
              <a:rPr lang="en-US" altLang="en-US" sz="3200" dirty="0"/>
              <a:t>We will examine the following logical operators:</a:t>
            </a:r>
          </a:p>
          <a:p>
            <a:pPr lvl="1">
              <a:spcBef>
                <a:spcPct val="25000"/>
              </a:spcBef>
            </a:pPr>
            <a:r>
              <a:rPr lang="en-US" altLang="en-US" sz="3200" dirty="0"/>
              <a:t> Negation 	</a:t>
            </a:r>
            <a:r>
              <a:rPr lang="en-US" altLang="en-US" sz="3200" dirty="0" smtClean="0"/>
              <a:t>	(</a:t>
            </a:r>
            <a:r>
              <a:rPr lang="en-US" altLang="en-US" sz="3200" dirty="0"/>
              <a:t>NOT, </a:t>
            </a:r>
            <a:r>
              <a:rPr lang="en-US" altLang="en-US" sz="3200" b="1" dirty="0">
                <a:sym typeface="Symbol" panose="05050102010706020507" pitchFamily="18" charset="2"/>
              </a:rPr>
              <a:t></a:t>
            </a:r>
            <a:r>
              <a:rPr lang="en-US" altLang="en-US" sz="3200" dirty="0"/>
              <a:t>)</a:t>
            </a:r>
          </a:p>
          <a:p>
            <a:pPr lvl="1">
              <a:spcBef>
                <a:spcPct val="25000"/>
              </a:spcBef>
            </a:pPr>
            <a:r>
              <a:rPr lang="en-US" altLang="en-US" sz="3200" dirty="0"/>
              <a:t> Conjunction 	(AND, </a:t>
            </a:r>
            <a:r>
              <a:rPr lang="en-US" altLang="en-US" sz="3200" b="1" dirty="0">
                <a:sym typeface="Symbol" panose="05050102010706020507" pitchFamily="18" charset="2"/>
              </a:rPr>
              <a:t></a:t>
            </a:r>
            <a:r>
              <a:rPr lang="en-US" altLang="en-US" sz="3200" dirty="0"/>
              <a:t>)</a:t>
            </a:r>
          </a:p>
          <a:p>
            <a:pPr lvl="1">
              <a:spcBef>
                <a:spcPct val="25000"/>
              </a:spcBef>
            </a:pPr>
            <a:r>
              <a:rPr lang="en-US" altLang="en-US" sz="3200" dirty="0"/>
              <a:t> Disjunction </a:t>
            </a:r>
            <a:r>
              <a:rPr lang="en-US" altLang="en-US" sz="3200" dirty="0" smtClean="0"/>
              <a:t>	</a:t>
            </a:r>
            <a:r>
              <a:rPr lang="en-US" altLang="en-US" sz="3200" dirty="0"/>
              <a:t>	(OR, </a:t>
            </a:r>
            <a:r>
              <a:rPr lang="en-US" altLang="en-US" sz="3200" b="1" dirty="0">
                <a:sym typeface="Symbol" panose="05050102010706020507" pitchFamily="18" charset="2"/>
              </a:rPr>
              <a:t></a:t>
            </a:r>
            <a:r>
              <a:rPr lang="en-US" altLang="en-US" sz="3200" dirty="0"/>
              <a:t>)</a:t>
            </a:r>
          </a:p>
          <a:p>
            <a:pPr lvl="1">
              <a:spcBef>
                <a:spcPct val="25000"/>
              </a:spcBef>
            </a:pPr>
            <a:r>
              <a:rPr lang="en-US" altLang="en-US" sz="3200" dirty="0"/>
              <a:t> Exclusive-or 	(XOR, </a:t>
            </a:r>
            <a:r>
              <a:rPr lang="en-US" altLang="en-US" sz="3200" b="1" dirty="0">
                <a:sym typeface="Symbol" panose="05050102010706020507" pitchFamily="18" charset="2"/>
              </a:rPr>
              <a:t> </a:t>
            </a:r>
            <a:r>
              <a:rPr lang="en-US" altLang="en-US" sz="3200" dirty="0"/>
              <a:t>)</a:t>
            </a:r>
          </a:p>
          <a:p>
            <a:pPr lvl="1">
              <a:spcBef>
                <a:spcPct val="25000"/>
              </a:spcBef>
            </a:pPr>
            <a:r>
              <a:rPr lang="en-US" altLang="en-US" sz="3200" dirty="0"/>
              <a:t> Implication      </a:t>
            </a:r>
            <a:r>
              <a:rPr lang="en-US" altLang="en-US" sz="3200" dirty="0" smtClean="0"/>
              <a:t>	(</a:t>
            </a:r>
            <a:r>
              <a:rPr lang="en-US" altLang="en-US" sz="3200" dirty="0"/>
              <a:t>if – then, </a:t>
            </a:r>
            <a:r>
              <a:rPr lang="en-US" altLang="en-US" sz="3200" b="1" dirty="0">
                <a:sym typeface="Symbol" panose="05050102010706020507" pitchFamily="18" charset="2"/>
              </a:rPr>
              <a:t> </a:t>
            </a:r>
            <a:r>
              <a:rPr lang="en-US" altLang="en-US" sz="3200" dirty="0"/>
              <a:t>)</a:t>
            </a:r>
          </a:p>
          <a:p>
            <a:pPr lvl="1">
              <a:spcBef>
                <a:spcPct val="25000"/>
              </a:spcBef>
              <a:spcAft>
                <a:spcPct val="40000"/>
              </a:spcAft>
            </a:pPr>
            <a:r>
              <a:rPr lang="en-US" altLang="en-US" sz="3200" dirty="0"/>
              <a:t> </a:t>
            </a:r>
            <a:r>
              <a:rPr lang="en-US" altLang="en-US" sz="3200" dirty="0" err="1"/>
              <a:t>Biconditional</a:t>
            </a:r>
            <a:r>
              <a:rPr lang="en-US" altLang="en-US" sz="3200" dirty="0"/>
              <a:t>  	(if and only if, </a:t>
            </a:r>
            <a:r>
              <a:rPr lang="en-US" altLang="en-US" sz="3200" b="1" dirty="0">
                <a:sym typeface="Symbol" panose="05050102010706020507" pitchFamily="18" charset="2"/>
              </a:rPr>
              <a:t> </a:t>
            </a:r>
            <a:r>
              <a:rPr lang="en-US" altLang="en-US" sz="3200" dirty="0"/>
              <a:t>)</a:t>
            </a:r>
          </a:p>
          <a:p>
            <a:pPr>
              <a:spcBef>
                <a:spcPct val="25000"/>
              </a:spcBef>
            </a:pPr>
            <a:r>
              <a:rPr lang="en-US" altLang="en-US" sz="3200" dirty="0" smtClean="0"/>
              <a:t>Truth </a:t>
            </a:r>
            <a:r>
              <a:rPr lang="en-US" altLang="en-US" sz="3200" dirty="0"/>
              <a:t>tables can be used to show how these operators can combine propositions to compound propositions.</a:t>
            </a:r>
          </a:p>
        </p:txBody>
      </p:sp>
    </p:spTree>
    <p:extLst>
      <p:ext uri="{BB962C8B-B14F-4D97-AF65-F5344CB8AC3E}">
        <p14:creationId xmlns:p14="http://schemas.microsoft.com/office/powerpoint/2010/main" val="3515446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5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427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p:cTn id="13" dur="500" fill="hold"/>
                                        <p:tgtEl>
                                          <p:spTgt spid="5427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427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p:cTn id="19" dur="500" fill="hold"/>
                                        <p:tgtEl>
                                          <p:spTgt spid="5427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427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p:cTn id="25" dur="500" fill="hold"/>
                                        <p:tgtEl>
                                          <p:spTgt spid="5427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427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p:cTn id="31" dur="500" fill="hold"/>
                                        <p:tgtEl>
                                          <p:spTgt spid="5427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427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4275">
                                            <p:txEl>
                                              <p:pRg st="5" end="5"/>
                                            </p:txEl>
                                          </p:spTgt>
                                        </p:tgtEl>
                                        <p:attrNameLst>
                                          <p:attrName>style.visibility</p:attrName>
                                        </p:attrNameLst>
                                      </p:cBhvr>
                                      <p:to>
                                        <p:strVal val="visible"/>
                                      </p:to>
                                    </p:set>
                                    <p:anim calcmode="lin" valueType="num">
                                      <p:cBhvr>
                                        <p:cTn id="37" dur="500" fill="hold"/>
                                        <p:tgtEl>
                                          <p:spTgt spid="5427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4275">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4275">
                                            <p:txEl>
                                              <p:pRg st="6" end="6"/>
                                            </p:txEl>
                                          </p:spTgt>
                                        </p:tgtEl>
                                        <p:attrNameLst>
                                          <p:attrName>style.visibility</p:attrName>
                                        </p:attrNameLst>
                                      </p:cBhvr>
                                      <p:to>
                                        <p:strVal val="visible"/>
                                      </p:to>
                                    </p:set>
                                    <p:anim calcmode="lin" valueType="num">
                                      <p:cBhvr>
                                        <p:cTn id="43" dur="500" fill="hold"/>
                                        <p:tgtEl>
                                          <p:spTgt spid="5427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4275">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54275">
                                            <p:txEl>
                                              <p:pRg st="7" end="7"/>
                                            </p:txEl>
                                          </p:spTgt>
                                        </p:tgtEl>
                                        <p:attrNameLst>
                                          <p:attrName>style.visibility</p:attrName>
                                        </p:attrNameLst>
                                      </p:cBhvr>
                                      <p:to>
                                        <p:strVal val="visible"/>
                                      </p:to>
                                    </p:set>
                                    <p:anim calcmode="lin" valueType="num">
                                      <p:cBhvr>
                                        <p:cTn id="49" dur="500" fill="hold"/>
                                        <p:tgtEl>
                                          <p:spTgt spid="5427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4275">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62000" y="304800"/>
            <a:ext cx="10363200" cy="783906"/>
          </a:xfrm>
        </p:spPr>
        <p:txBody>
          <a:bodyPr>
            <a:normAutofit/>
          </a:bodyPr>
          <a:lstStyle/>
          <a:p>
            <a:pPr eaLnBrk="1" hangingPunct="1"/>
            <a:r>
              <a:rPr lang="en-US" altLang="en-US" b="1" dirty="0" smtClean="0"/>
              <a:t>Propositional Logic: Semantics</a:t>
            </a:r>
          </a:p>
        </p:txBody>
      </p:sp>
      <p:sp>
        <p:nvSpPr>
          <p:cNvPr id="26626"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F3AA0A2-A0F8-489C-9D9A-E398CE869326}" type="slidenum">
              <a:rPr lang="en-US" altLang="en-US" sz="1400"/>
              <a:pPr/>
              <a:t>29</a:t>
            </a:fld>
            <a:endParaRPr lang="en-US" altLang="en-US" sz="1400"/>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l="37500" t="30208" r="7813" b="50000"/>
          <a:stretch>
            <a:fillRect/>
          </a:stretch>
        </p:blipFill>
        <p:spPr bwMode="auto">
          <a:xfrm>
            <a:off x="2590800" y="3429000"/>
            <a:ext cx="76962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4"/>
          <p:cNvSpPr>
            <a:spLocks noChangeArrowheads="1"/>
          </p:cNvSpPr>
          <p:nvPr/>
        </p:nvSpPr>
        <p:spPr bwMode="auto">
          <a:xfrm>
            <a:off x="838200" y="1252144"/>
            <a:ext cx="10515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dirty="0">
                <a:solidFill>
                  <a:schemeClr val="tx2"/>
                </a:solidFill>
                <a:latin typeface="+mn-lt"/>
              </a:rPr>
              <a:t>Truth table for </a:t>
            </a:r>
            <a:r>
              <a:rPr lang="en-US" altLang="en-US" sz="2800" b="1" dirty="0" smtClean="0">
                <a:solidFill>
                  <a:schemeClr val="tx2"/>
                </a:solidFill>
                <a:latin typeface="+mn-lt"/>
              </a:rPr>
              <a:t>connectives</a:t>
            </a:r>
            <a:endParaRPr lang="en-US" altLang="en-US" sz="2000" b="1" dirty="0">
              <a:solidFill>
                <a:schemeClr val="tx2"/>
              </a:solidFill>
            </a:endParaRPr>
          </a:p>
          <a:p>
            <a:pPr marL="342900" indent="-342900" eaLnBrk="1" hangingPunct="1">
              <a:buFont typeface="Arial" panose="020B0604020202020204" pitchFamily="34" charset="0"/>
              <a:buChar char="•"/>
            </a:pPr>
            <a:r>
              <a:rPr lang="en-US" altLang="en-US" sz="2600" dirty="0">
                <a:solidFill>
                  <a:schemeClr val="tx2"/>
                </a:solidFill>
                <a:latin typeface="+mn-lt"/>
              </a:rPr>
              <a:t>Given the values of atoms under  some interpretation, we can use a truth table to compute the  value </a:t>
            </a:r>
            <a:r>
              <a:rPr lang="en-US" altLang="en-US" sz="2600" dirty="0" smtClean="0">
                <a:solidFill>
                  <a:schemeClr val="tx2"/>
                </a:solidFill>
                <a:latin typeface="+mn-lt"/>
              </a:rPr>
              <a:t>for </a:t>
            </a:r>
            <a:r>
              <a:rPr lang="en-US" altLang="en-US" sz="2600" dirty="0">
                <a:solidFill>
                  <a:schemeClr val="tx2"/>
                </a:solidFill>
                <a:latin typeface="+mn-lt"/>
              </a:rPr>
              <a:t>any </a:t>
            </a:r>
            <a:r>
              <a:rPr lang="en-US" altLang="en-US" sz="2600" dirty="0" err="1">
                <a:solidFill>
                  <a:schemeClr val="tx2"/>
                </a:solidFill>
                <a:latin typeface="+mn-lt"/>
              </a:rPr>
              <a:t>wff</a:t>
            </a:r>
            <a:r>
              <a:rPr lang="en-US" altLang="en-US" sz="2600" dirty="0">
                <a:solidFill>
                  <a:schemeClr val="tx2"/>
                </a:solidFill>
                <a:latin typeface="+mn-lt"/>
              </a:rPr>
              <a:t> under that same interpretation; the truth table establishes the  semantics (meaning) </a:t>
            </a:r>
            <a:r>
              <a:rPr lang="en-US" altLang="en-US" sz="2600" dirty="0" smtClean="0">
                <a:solidFill>
                  <a:schemeClr val="tx2"/>
                </a:solidFill>
                <a:latin typeface="+mn-lt"/>
              </a:rPr>
              <a:t>of the </a:t>
            </a:r>
            <a:r>
              <a:rPr lang="en-US" altLang="en-US" sz="2600" dirty="0">
                <a:solidFill>
                  <a:schemeClr val="tx2"/>
                </a:solidFill>
                <a:latin typeface="+mn-lt"/>
              </a:rPr>
              <a:t>propositional connectives.</a:t>
            </a:r>
          </a:p>
        </p:txBody>
      </p:sp>
      <p:sp>
        <p:nvSpPr>
          <p:cNvPr id="27654" name="Text Box 5"/>
          <p:cNvSpPr txBox="1">
            <a:spLocks noChangeArrowheads="1"/>
          </p:cNvSpPr>
          <p:nvPr/>
        </p:nvSpPr>
        <p:spPr bwMode="auto">
          <a:xfrm>
            <a:off x="609600" y="5571348"/>
            <a:ext cx="108966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900" dirty="0">
                <a:solidFill>
                  <a:schemeClr val="tx2"/>
                </a:solidFill>
              </a:rPr>
              <a:t>We can use the truth table to compute the value of any </a:t>
            </a:r>
            <a:r>
              <a:rPr lang="en-US" altLang="en-US" sz="1900" dirty="0" err="1">
                <a:solidFill>
                  <a:schemeClr val="tx2"/>
                </a:solidFill>
              </a:rPr>
              <a:t>wff</a:t>
            </a:r>
            <a:r>
              <a:rPr lang="en-US" altLang="en-US" sz="1900" dirty="0">
                <a:solidFill>
                  <a:schemeClr val="tx2"/>
                </a:solidFill>
              </a:rPr>
              <a:t> given the values of the constituent </a:t>
            </a:r>
            <a:r>
              <a:rPr lang="en-US" altLang="en-US" sz="1900" dirty="0" smtClean="0">
                <a:solidFill>
                  <a:schemeClr val="tx2"/>
                </a:solidFill>
              </a:rPr>
              <a:t>atom in </a:t>
            </a:r>
            <a:r>
              <a:rPr lang="en-US" altLang="en-US" sz="1900" dirty="0">
                <a:solidFill>
                  <a:schemeClr val="tx2"/>
                </a:solidFill>
              </a:rPr>
              <a:t>the </a:t>
            </a:r>
            <a:r>
              <a:rPr lang="en-US" altLang="en-US" sz="1900" dirty="0" err="1">
                <a:solidFill>
                  <a:schemeClr val="tx2"/>
                </a:solidFill>
              </a:rPr>
              <a:t>wff</a:t>
            </a:r>
            <a:r>
              <a:rPr lang="en-US" altLang="en-US" sz="1900" dirty="0">
                <a:solidFill>
                  <a:schemeClr val="tx2"/>
                </a:solidFill>
              </a:rPr>
              <a:t>. </a:t>
            </a:r>
            <a:r>
              <a:rPr lang="en-US" altLang="en-US" sz="1900" dirty="0" smtClean="0">
                <a:solidFill>
                  <a:schemeClr val="tx2"/>
                </a:solidFill>
              </a:rPr>
              <a:t/>
            </a:r>
            <a:br>
              <a:rPr lang="en-US" altLang="en-US" sz="1900" dirty="0" smtClean="0">
                <a:solidFill>
                  <a:schemeClr val="tx2"/>
                </a:solidFill>
              </a:rPr>
            </a:br>
            <a:r>
              <a:rPr lang="en-US" altLang="en-US" sz="1900" dirty="0" smtClean="0">
                <a:solidFill>
                  <a:schemeClr val="tx2"/>
                </a:solidFill>
              </a:rPr>
              <a:t>Note</a:t>
            </a:r>
            <a:r>
              <a:rPr lang="en-US" altLang="en-US" sz="1900" dirty="0">
                <a:solidFill>
                  <a:schemeClr val="tx2"/>
                </a:solidFill>
              </a:rPr>
              <a:t>: In table, P and Q can be compound propositions themselves. </a:t>
            </a:r>
          </a:p>
          <a:p>
            <a:pPr eaLnBrk="1" hangingPunct="1"/>
            <a:r>
              <a:rPr lang="en-US" altLang="en-US" sz="1900" u="sng" dirty="0">
                <a:solidFill>
                  <a:schemeClr val="tx2"/>
                </a:solidFill>
              </a:rPr>
              <a:t>Note</a:t>
            </a:r>
            <a:r>
              <a:rPr lang="en-US" altLang="en-US" sz="1900" dirty="0">
                <a:solidFill>
                  <a:schemeClr val="tx2"/>
                </a:solidFill>
              </a:rPr>
              <a:t>: Implication is not necessarily aligned with English usage.</a:t>
            </a:r>
          </a:p>
        </p:txBody>
      </p:sp>
      <p:sp>
        <p:nvSpPr>
          <p:cNvPr id="27655" name="Rectangle 6"/>
          <p:cNvSpPr>
            <a:spLocks noChangeArrowheads="1"/>
          </p:cNvSpPr>
          <p:nvPr/>
        </p:nvSpPr>
        <p:spPr bwMode="auto">
          <a:xfrm>
            <a:off x="8077200" y="35814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7656" name="Text Box 7"/>
          <p:cNvSpPr txBox="1">
            <a:spLocks noChangeArrowheads="1"/>
          </p:cNvSpPr>
          <p:nvPr/>
        </p:nvSpPr>
        <p:spPr bwMode="auto">
          <a:xfrm>
            <a:off x="7974014" y="3429000"/>
            <a:ext cx="636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sym typeface="Symbol" panose="05050102010706020507" pitchFamily="18" charset="2"/>
              </a:rPr>
              <a:t>  </a:t>
            </a:r>
          </a:p>
        </p:txBody>
      </p:sp>
      <p:sp>
        <p:nvSpPr>
          <p:cNvPr id="27657" name="Rectangle 8"/>
          <p:cNvSpPr>
            <a:spLocks noChangeArrowheads="1"/>
          </p:cNvSpPr>
          <p:nvPr/>
        </p:nvSpPr>
        <p:spPr bwMode="auto">
          <a:xfrm>
            <a:off x="9372600" y="35814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7658" name="Text Box 9"/>
          <p:cNvSpPr txBox="1">
            <a:spLocks noChangeArrowheads="1"/>
          </p:cNvSpPr>
          <p:nvPr/>
        </p:nvSpPr>
        <p:spPr bwMode="auto">
          <a:xfrm>
            <a:off x="9372600" y="3429000"/>
            <a:ext cx="50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sym typeface="Symbol" panose="05050102010706020507" pitchFamily="18"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b="1" dirty="0"/>
              <a:t>Topics  CSCE 222</a:t>
            </a:r>
          </a:p>
        </p:txBody>
      </p:sp>
      <p:sp>
        <p:nvSpPr>
          <p:cNvPr id="72707" name="Rectangle 3"/>
          <p:cNvSpPr>
            <a:spLocks noGrp="1" noChangeArrowheads="1"/>
          </p:cNvSpPr>
          <p:nvPr>
            <p:ph sz="half" idx="1"/>
          </p:nvPr>
        </p:nvSpPr>
        <p:spPr/>
        <p:txBody>
          <a:bodyPr>
            <a:normAutofit/>
          </a:bodyPr>
          <a:lstStyle/>
          <a:p>
            <a:pPr eaLnBrk="1" hangingPunct="1">
              <a:buFontTx/>
              <a:buNone/>
            </a:pPr>
            <a:r>
              <a:rPr lang="en-US" altLang="en-US" dirty="0"/>
              <a:t>Logic and Methods of Proof</a:t>
            </a:r>
          </a:p>
          <a:p>
            <a:pPr eaLnBrk="1" hangingPunct="1">
              <a:buFontTx/>
              <a:buNone/>
            </a:pPr>
            <a:r>
              <a:rPr lang="en-US" altLang="en-US" dirty="0"/>
              <a:t>	Propositional Logic --- SAT as an encoding language!</a:t>
            </a:r>
          </a:p>
          <a:p>
            <a:pPr eaLnBrk="1" hangingPunct="1">
              <a:buFontTx/>
              <a:buNone/>
            </a:pPr>
            <a:r>
              <a:rPr lang="en-US" altLang="en-US" dirty="0"/>
              <a:t>	Predicates and Quantifiers</a:t>
            </a:r>
          </a:p>
          <a:p>
            <a:pPr eaLnBrk="1" hangingPunct="1">
              <a:buFontTx/>
              <a:buNone/>
            </a:pPr>
            <a:r>
              <a:rPr lang="en-US" altLang="en-US" dirty="0"/>
              <a:t>	Methods of Proofs</a:t>
            </a:r>
          </a:p>
          <a:p>
            <a:pPr eaLnBrk="1" hangingPunct="1">
              <a:buFontTx/>
              <a:buNone/>
            </a:pPr>
            <a:r>
              <a:rPr lang="en-US" altLang="en-US" dirty="0"/>
              <a:t>Sets</a:t>
            </a:r>
          </a:p>
          <a:p>
            <a:pPr eaLnBrk="1" hangingPunct="1">
              <a:buFontTx/>
              <a:buNone/>
            </a:pPr>
            <a:r>
              <a:rPr lang="en-US" altLang="en-US" dirty="0"/>
              <a:t>	Sets and Set operations</a:t>
            </a:r>
          </a:p>
          <a:p>
            <a:pPr eaLnBrk="1" hangingPunct="1">
              <a:buFontTx/>
              <a:buNone/>
            </a:pPr>
            <a:r>
              <a:rPr lang="en-US" altLang="en-US" dirty="0"/>
              <a:t>	Functions</a:t>
            </a:r>
          </a:p>
          <a:p>
            <a:pPr eaLnBrk="1" hangingPunct="1">
              <a:buFontTx/>
              <a:buNone/>
            </a:pPr>
            <a:endParaRPr lang="en-US" altLang="en-US" sz="2000" dirty="0"/>
          </a:p>
        </p:txBody>
      </p:sp>
      <p:sp>
        <p:nvSpPr>
          <p:cNvPr id="2" name="Content Placeholder 1"/>
          <p:cNvSpPr>
            <a:spLocks noGrp="1"/>
          </p:cNvSpPr>
          <p:nvPr>
            <p:ph sz="half" idx="2"/>
          </p:nvPr>
        </p:nvSpPr>
        <p:spPr/>
        <p:txBody>
          <a:bodyPr>
            <a:normAutofit/>
          </a:bodyPr>
          <a:lstStyle/>
          <a:p>
            <a:pPr>
              <a:buNone/>
            </a:pPr>
            <a:r>
              <a:rPr lang="en-US" altLang="en-US" dirty="0"/>
              <a:t>Counting</a:t>
            </a:r>
          </a:p>
          <a:p>
            <a:pPr>
              <a:buNone/>
            </a:pPr>
            <a:r>
              <a:rPr lang="en-US" altLang="en-US" dirty="0"/>
              <a:t>	Basics of counting</a:t>
            </a:r>
          </a:p>
          <a:p>
            <a:pPr>
              <a:buNone/>
            </a:pPr>
            <a:r>
              <a:rPr lang="en-US" altLang="en-US" dirty="0"/>
              <a:t>	Pigeonhole principle</a:t>
            </a:r>
          </a:p>
          <a:p>
            <a:pPr>
              <a:buNone/>
            </a:pPr>
            <a:r>
              <a:rPr lang="en-US" altLang="en-US" dirty="0"/>
              <a:t>	Permutations and Combinations</a:t>
            </a:r>
          </a:p>
          <a:p>
            <a:pPr>
              <a:buNone/>
            </a:pPr>
            <a:r>
              <a:rPr lang="en-US" altLang="en-US" dirty="0"/>
              <a:t>Number Theory </a:t>
            </a:r>
            <a:r>
              <a:rPr lang="en-US" altLang="en-US" dirty="0">
                <a:solidFill>
                  <a:srgbClr val="FF0000"/>
                </a:solidFill>
              </a:rPr>
              <a:t>(if time permits)</a:t>
            </a:r>
          </a:p>
          <a:p>
            <a:pPr>
              <a:buNone/>
            </a:pPr>
            <a:r>
              <a:rPr lang="en-US" altLang="en-US" dirty="0"/>
              <a:t>	Modular arithmetic</a:t>
            </a:r>
          </a:p>
          <a:p>
            <a:pPr>
              <a:buNone/>
            </a:pPr>
            <a:r>
              <a:rPr lang="en-US" altLang="en-US" dirty="0"/>
              <a:t>	RSA cryptosystems</a:t>
            </a:r>
          </a:p>
          <a:p>
            <a:endParaRPr lang="en-US" dirty="0"/>
          </a:p>
        </p:txBody>
      </p:sp>
    </p:spTree>
    <p:extLst>
      <p:ext uri="{BB962C8B-B14F-4D97-AF65-F5344CB8AC3E}">
        <p14:creationId xmlns:p14="http://schemas.microsoft.com/office/powerpoint/2010/main" val="1994291674"/>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idx="1"/>
          </p:nvPr>
        </p:nvSpPr>
        <p:spPr>
          <a:xfrm>
            <a:off x="990600" y="1477333"/>
            <a:ext cx="10363200" cy="3512182"/>
          </a:xfrm>
        </p:spPr>
        <p:txBody>
          <a:bodyPr>
            <a:normAutofit fontScale="85000" lnSpcReduction="20000"/>
          </a:bodyPr>
          <a:lstStyle/>
          <a:p>
            <a:pPr eaLnBrk="1" hangingPunct="1"/>
            <a:r>
              <a:rPr lang="en-US" altLang="en-US" sz="3900" dirty="0" smtClean="0"/>
              <a:t>This is only False (violated) when q is False and p is True.</a:t>
            </a:r>
          </a:p>
          <a:p>
            <a:pPr eaLnBrk="1" hangingPunct="1"/>
            <a:r>
              <a:rPr lang="en-US" altLang="en-US" sz="3900" dirty="0" smtClean="0"/>
              <a:t>Related implications:</a:t>
            </a:r>
          </a:p>
          <a:p>
            <a:pPr eaLnBrk="1" hangingPunct="1"/>
            <a:endParaRPr lang="en-US" altLang="en-US" sz="3100" dirty="0" smtClean="0">
              <a:sym typeface="Symbol" panose="05050102010706020507" pitchFamily="18" charset="2"/>
            </a:endParaRPr>
          </a:p>
          <a:p>
            <a:pPr lvl="1" eaLnBrk="1" hangingPunct="1"/>
            <a:r>
              <a:rPr lang="en-US" altLang="en-US" sz="3100" dirty="0">
                <a:sym typeface="Symbol" panose="05050102010706020507" pitchFamily="18" charset="2"/>
              </a:rPr>
              <a:t>Converse:  q  p;</a:t>
            </a:r>
          </a:p>
          <a:p>
            <a:pPr lvl="1" eaLnBrk="1" hangingPunct="1"/>
            <a:r>
              <a:rPr lang="en-US" altLang="en-US" sz="3100" dirty="0">
                <a:solidFill>
                  <a:srgbClr val="FF0000"/>
                </a:solidFill>
                <a:sym typeface="Symbol" panose="05050102010706020507" pitchFamily="18" charset="2"/>
              </a:rPr>
              <a:t>Contra-positive: q   p; </a:t>
            </a:r>
          </a:p>
          <a:p>
            <a:pPr lvl="1" eaLnBrk="1" hangingPunct="1"/>
            <a:r>
              <a:rPr lang="en-US" altLang="en-US" sz="3100" dirty="0">
                <a:sym typeface="Symbol" panose="05050102010706020507" pitchFamily="18" charset="2"/>
              </a:rPr>
              <a:t>Inverse  </a:t>
            </a:r>
            <a:r>
              <a:rPr lang="en-US" altLang="en-US" sz="3100" dirty="0"/>
              <a:t>p </a:t>
            </a:r>
            <a:r>
              <a:rPr lang="en-US" altLang="en-US" sz="3100" dirty="0">
                <a:sym typeface="Symbol" panose="05050102010706020507" pitchFamily="18" charset="2"/>
              </a:rPr>
              <a:t>  q;</a:t>
            </a:r>
          </a:p>
          <a:p>
            <a:pPr eaLnBrk="1" hangingPunct="1"/>
            <a:endParaRPr lang="en-US" altLang="en-US" dirty="0" smtClean="0"/>
          </a:p>
          <a:p>
            <a:pPr eaLnBrk="1" hangingPunct="1"/>
            <a:endParaRPr lang="en-US" altLang="en-US" dirty="0" smtClean="0"/>
          </a:p>
          <a:p>
            <a:pPr eaLnBrk="1" hangingPunct="1"/>
            <a:r>
              <a:rPr lang="en-US" altLang="en-US" sz="1000" dirty="0"/>
              <a:t>	</a:t>
            </a:r>
          </a:p>
        </p:txBody>
      </p:sp>
      <p:sp>
        <p:nvSpPr>
          <p:cNvPr id="2765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9A3AD8D-C057-40FD-9849-D2FB1B4A1CF9}" type="slidenum">
              <a:rPr lang="en-US" altLang="en-US" sz="1400"/>
              <a:pPr/>
              <a:t>30</a:t>
            </a:fld>
            <a:endParaRPr lang="en-US" altLang="en-US" sz="1400"/>
          </a:p>
        </p:txBody>
      </p:sp>
      <p:sp>
        <p:nvSpPr>
          <p:cNvPr id="28676" name="Text Box 4"/>
          <p:cNvSpPr txBox="1">
            <a:spLocks noChangeArrowheads="1"/>
          </p:cNvSpPr>
          <p:nvPr/>
        </p:nvSpPr>
        <p:spPr bwMode="auto">
          <a:xfrm>
            <a:off x="990600" y="5105401"/>
            <a:ext cx="10439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solidFill>
                  <a:srgbClr val="FF0000"/>
                </a:solidFill>
              </a:rPr>
              <a:t>Important</a:t>
            </a:r>
            <a:r>
              <a:rPr lang="en-US" altLang="en-US" sz="2800" dirty="0"/>
              <a:t>: only the </a:t>
            </a:r>
            <a:r>
              <a:rPr lang="en-US" altLang="en-US" sz="2800" dirty="0">
                <a:sym typeface="Symbol" panose="05050102010706020507" pitchFamily="18" charset="2"/>
              </a:rPr>
              <a:t>contra-positive of </a:t>
            </a:r>
            <a:r>
              <a:rPr lang="en-US" altLang="en-US" sz="2800" dirty="0"/>
              <a:t>p </a:t>
            </a:r>
            <a:r>
              <a:rPr lang="en-US" altLang="en-US" sz="2800" dirty="0">
                <a:sym typeface="Symbol" panose="05050102010706020507" pitchFamily="18" charset="2"/>
              </a:rPr>
              <a:t> q is equivalent to </a:t>
            </a:r>
            <a:r>
              <a:rPr lang="en-US" altLang="en-US" sz="2800" dirty="0"/>
              <a:t>p </a:t>
            </a:r>
            <a:r>
              <a:rPr lang="en-US" altLang="en-US" sz="2800" dirty="0">
                <a:sym typeface="Symbol" panose="05050102010706020507" pitchFamily="18" charset="2"/>
              </a:rPr>
              <a:t> q  (i.e., has the same truth values in all models)</a:t>
            </a:r>
            <a:r>
              <a:rPr lang="en-US" altLang="en-US" sz="2800" dirty="0"/>
              <a:t>; </a:t>
            </a:r>
            <a:r>
              <a:rPr lang="en-US" altLang="en-US" sz="3200" dirty="0"/>
              <a:t>the</a:t>
            </a:r>
            <a:r>
              <a:rPr lang="en-US" altLang="en-US" sz="2800" dirty="0"/>
              <a:t> converse and the inverse are equivalent; </a:t>
            </a:r>
          </a:p>
        </p:txBody>
      </p:sp>
      <p:sp>
        <p:nvSpPr>
          <p:cNvPr id="28677" name="Rectangle 5"/>
          <p:cNvSpPr>
            <a:spLocks noChangeArrowheads="1"/>
          </p:cNvSpPr>
          <p:nvPr/>
        </p:nvSpPr>
        <p:spPr bwMode="auto">
          <a:xfrm>
            <a:off x="2590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endParaRPr lang="en-US" altLang="en-US" sz="2800" b="1">
              <a:solidFill>
                <a:schemeClr val="tx2"/>
              </a:solidFill>
              <a:sym typeface="Symbol" panose="05050102010706020507" pitchFamily="18" charset="2"/>
            </a:endParaRPr>
          </a:p>
        </p:txBody>
      </p:sp>
      <p:sp>
        <p:nvSpPr>
          <p:cNvPr id="28678" name="Rectangle 6"/>
          <p:cNvSpPr>
            <a:spLocks noChangeArrowheads="1"/>
          </p:cNvSpPr>
          <p:nvPr/>
        </p:nvSpPr>
        <p:spPr bwMode="auto">
          <a:xfrm>
            <a:off x="2514601" y="191135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a:solidFill>
                  <a:schemeClr val="tx2"/>
                </a:solidFill>
                <a:sym typeface="Symbol" panose="05050102010706020507" pitchFamily="18" charset="2"/>
              </a:rPr>
              <a:t/>
            </a:r>
            <a:br>
              <a:rPr lang="en-US" altLang="en-US" b="1">
                <a:solidFill>
                  <a:schemeClr val="tx2"/>
                </a:solidFill>
                <a:sym typeface="Symbol" panose="05050102010706020507" pitchFamily="18" charset="2"/>
              </a:rPr>
            </a:br>
            <a:endParaRPr lang="en-US" altLang="en-US" b="1">
              <a:solidFill>
                <a:schemeClr val="tx2"/>
              </a:solidFill>
              <a:sym typeface="Symbol" panose="05050102010706020507" pitchFamily="18" charset="2"/>
            </a:endParaRPr>
          </a:p>
        </p:txBody>
      </p:sp>
      <p:sp>
        <p:nvSpPr>
          <p:cNvPr id="28679" name="Rectangle 7"/>
          <p:cNvSpPr>
            <a:spLocks noChangeArrowheads="1"/>
          </p:cNvSpPr>
          <p:nvPr/>
        </p:nvSpPr>
        <p:spPr bwMode="auto">
          <a:xfrm>
            <a:off x="762000" y="424961"/>
            <a:ext cx="8305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4000" b="1" dirty="0">
                <a:solidFill>
                  <a:schemeClr val="tx2"/>
                </a:solidFill>
                <a:latin typeface="+mj-lt"/>
              </a:rPr>
              <a:t>Implication (p </a:t>
            </a:r>
            <a:r>
              <a:rPr lang="en-US" altLang="en-US" sz="4000" b="1" dirty="0">
                <a:solidFill>
                  <a:schemeClr val="tx2"/>
                </a:solidFill>
                <a:latin typeface="+mj-lt"/>
                <a:sym typeface="Symbol" panose="05050102010706020507" pitchFamily="18" charset="2"/>
              </a:rPr>
              <a:t> q)</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838200" y="365125"/>
            <a:ext cx="10515600" cy="625475"/>
          </a:xfrm>
        </p:spPr>
        <p:txBody>
          <a:bodyPr>
            <a:noAutofit/>
          </a:bodyPr>
          <a:lstStyle/>
          <a:p>
            <a:pPr eaLnBrk="1" hangingPunct="1"/>
            <a:r>
              <a:rPr lang="en-US" altLang="en-US" sz="4000" b="1" dirty="0"/>
              <a:t>Implication (p </a:t>
            </a:r>
            <a:r>
              <a:rPr lang="en-US" altLang="en-US" sz="4000" b="1" dirty="0">
                <a:sym typeface="Symbol" panose="05050102010706020507" pitchFamily="18" charset="2"/>
              </a:rPr>
              <a:t> q</a:t>
            </a:r>
            <a:r>
              <a:rPr lang="en-US" altLang="en-US" sz="4000" b="1" dirty="0" smtClean="0">
                <a:sym typeface="Symbol" panose="05050102010706020507" pitchFamily="18" charset="2"/>
              </a:rPr>
              <a:t>)</a:t>
            </a:r>
            <a:endParaRPr lang="en-US" altLang="en-US" sz="4000" b="1" dirty="0">
              <a:sym typeface="Symbol" panose="05050102010706020507" pitchFamily="18" charset="2"/>
            </a:endParaRPr>
          </a:p>
        </p:txBody>
      </p:sp>
      <p:sp>
        <p:nvSpPr>
          <p:cNvPr id="29700" name="Rectangle 3"/>
          <p:cNvSpPr>
            <a:spLocks noGrp="1" noChangeArrowheads="1"/>
          </p:cNvSpPr>
          <p:nvPr>
            <p:ph idx="1"/>
          </p:nvPr>
        </p:nvSpPr>
        <p:spPr>
          <a:xfrm>
            <a:off x="914400" y="1003300"/>
            <a:ext cx="10820400" cy="854076"/>
          </a:xfrm>
        </p:spPr>
        <p:txBody>
          <a:bodyPr>
            <a:noAutofit/>
          </a:bodyPr>
          <a:lstStyle/>
          <a:p>
            <a:pPr eaLnBrk="1" hangingPunct="1">
              <a:lnSpc>
                <a:spcPct val="80000"/>
              </a:lnSpc>
            </a:pPr>
            <a:r>
              <a:rPr lang="en-US" altLang="en-US" dirty="0"/>
              <a:t>Implication plays an important role in reasoning.  A variety of terminologies are used to refer to implication</a:t>
            </a:r>
            <a:r>
              <a:rPr lang="en-US" altLang="en-US" dirty="0" smtClean="0"/>
              <a:t>:</a:t>
            </a:r>
            <a:r>
              <a:rPr lang="en-US" altLang="en-US" dirty="0"/>
              <a:t>	</a:t>
            </a:r>
            <a:endParaRPr lang="en-US" altLang="en-US" dirty="0">
              <a:sym typeface="Symbol" panose="05050102010706020507" pitchFamily="18" charset="2"/>
            </a:endParaRPr>
          </a:p>
        </p:txBody>
      </p:sp>
      <p:sp>
        <p:nvSpPr>
          <p:cNvPr id="2867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D7F0F8E-9B80-4A55-9340-9593DB907AF3}" type="slidenum">
              <a:rPr lang="en-US" altLang="en-US" sz="1400"/>
              <a:pPr/>
              <a:t>31</a:t>
            </a:fld>
            <a:endParaRPr lang="en-US" altLang="en-US" sz="1400"/>
          </a:p>
        </p:txBody>
      </p:sp>
      <p:sp>
        <p:nvSpPr>
          <p:cNvPr id="29701" name="Rectangle 4"/>
          <p:cNvSpPr>
            <a:spLocks noChangeArrowheads="1"/>
          </p:cNvSpPr>
          <p:nvPr/>
        </p:nvSpPr>
        <p:spPr bwMode="auto">
          <a:xfrm>
            <a:off x="914400" y="1754927"/>
            <a:ext cx="5181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285750" indent="-285750" eaLnBrk="1" hangingPunct="1">
              <a:buFont typeface="Arial" panose="020B0604020202020204" pitchFamily="34" charset="0"/>
              <a:buChar char="•"/>
            </a:pPr>
            <a:r>
              <a:rPr lang="en-US" altLang="en-US" dirty="0"/>
              <a:t>conditional statement</a:t>
            </a:r>
          </a:p>
          <a:p>
            <a:pPr marL="285750" indent="-285750" eaLnBrk="1" hangingPunct="1">
              <a:buFont typeface="Arial" panose="020B0604020202020204" pitchFamily="34" charset="0"/>
              <a:buChar char="•"/>
            </a:pPr>
            <a:r>
              <a:rPr lang="en-US" altLang="en-US" dirty="0"/>
              <a:t>if p then q</a:t>
            </a:r>
          </a:p>
          <a:p>
            <a:pPr marL="285750" indent="-285750" eaLnBrk="1" hangingPunct="1">
              <a:buFont typeface="Arial" panose="020B0604020202020204" pitchFamily="34" charset="0"/>
              <a:buChar char="•"/>
            </a:pPr>
            <a:r>
              <a:rPr lang="en-US" altLang="en-US" dirty="0"/>
              <a:t>if p, q</a:t>
            </a:r>
          </a:p>
          <a:p>
            <a:pPr marL="285750" indent="-285750" eaLnBrk="1" hangingPunct="1">
              <a:buFont typeface="Arial" panose="020B0604020202020204" pitchFamily="34" charset="0"/>
              <a:buChar char="•"/>
            </a:pPr>
            <a:r>
              <a:rPr lang="en-US" altLang="en-US" dirty="0"/>
              <a:t>p is sufficient for q</a:t>
            </a:r>
          </a:p>
          <a:p>
            <a:pPr marL="285750" indent="-285750" eaLnBrk="1" hangingPunct="1">
              <a:buFont typeface="Arial" panose="020B0604020202020204" pitchFamily="34" charset="0"/>
              <a:buChar char="•"/>
            </a:pPr>
            <a:r>
              <a:rPr lang="en-US" altLang="en-US" dirty="0"/>
              <a:t>q if p</a:t>
            </a:r>
          </a:p>
          <a:p>
            <a:pPr marL="285750" indent="-285750" eaLnBrk="1" hangingPunct="1">
              <a:buFont typeface="Arial" panose="020B0604020202020204" pitchFamily="34" charset="0"/>
              <a:buChar char="•"/>
            </a:pPr>
            <a:r>
              <a:rPr lang="en-US" altLang="en-US" dirty="0"/>
              <a:t>q when p</a:t>
            </a:r>
          </a:p>
          <a:p>
            <a:pPr marL="285750" indent="-285750" eaLnBrk="1" hangingPunct="1">
              <a:buFont typeface="Arial" panose="020B0604020202020204" pitchFamily="34" charset="0"/>
              <a:buChar char="•"/>
            </a:pPr>
            <a:r>
              <a:rPr lang="en-US" altLang="en-US" dirty="0"/>
              <a:t>a necessary condition for p is q  (*)</a:t>
            </a:r>
          </a:p>
        </p:txBody>
      </p:sp>
      <p:sp>
        <p:nvSpPr>
          <p:cNvPr id="29702" name="Rectangle 5"/>
          <p:cNvSpPr>
            <a:spLocks noChangeArrowheads="1"/>
          </p:cNvSpPr>
          <p:nvPr/>
        </p:nvSpPr>
        <p:spPr bwMode="auto">
          <a:xfrm>
            <a:off x="6172200" y="1754144"/>
            <a:ext cx="48767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285750" indent="-285750" eaLnBrk="1" hangingPunct="1">
              <a:buFont typeface="Arial" panose="020B0604020202020204" pitchFamily="34" charset="0"/>
              <a:buChar char="•"/>
            </a:pPr>
            <a:r>
              <a:rPr lang="en-US" altLang="en-US" dirty="0"/>
              <a:t>p implies q </a:t>
            </a:r>
          </a:p>
          <a:p>
            <a:pPr marL="285750" indent="-285750" eaLnBrk="1" hangingPunct="1">
              <a:buFont typeface="Arial" panose="020B0604020202020204" pitchFamily="34" charset="0"/>
              <a:buChar char="•"/>
            </a:pPr>
            <a:r>
              <a:rPr lang="en-US" altLang="en-US" dirty="0"/>
              <a:t>p only if q  (*)</a:t>
            </a:r>
          </a:p>
          <a:p>
            <a:pPr marL="285750" indent="-285750" eaLnBrk="1" hangingPunct="1">
              <a:buFont typeface="Arial" panose="020B0604020202020204" pitchFamily="34" charset="0"/>
              <a:buChar char="•"/>
            </a:pPr>
            <a:r>
              <a:rPr lang="en-US" altLang="en-US" dirty="0"/>
              <a:t>a sufficient condition for q is p</a:t>
            </a:r>
          </a:p>
          <a:p>
            <a:pPr marL="285750" indent="-285750" eaLnBrk="1" hangingPunct="1">
              <a:buFont typeface="Arial" panose="020B0604020202020204" pitchFamily="34" charset="0"/>
              <a:buChar char="•"/>
            </a:pPr>
            <a:r>
              <a:rPr lang="en-US" altLang="en-US" dirty="0"/>
              <a:t>q whenever p</a:t>
            </a:r>
          </a:p>
          <a:p>
            <a:pPr marL="285750" indent="-285750" eaLnBrk="1" hangingPunct="1">
              <a:buFont typeface="Arial" panose="020B0604020202020204" pitchFamily="34" charset="0"/>
              <a:buChar char="•"/>
            </a:pPr>
            <a:r>
              <a:rPr lang="en-US" altLang="en-US" dirty="0"/>
              <a:t>q is necessary for p (*)</a:t>
            </a:r>
          </a:p>
          <a:p>
            <a:pPr marL="285750" indent="-285750" eaLnBrk="1" hangingPunct="1">
              <a:buFont typeface="Arial" panose="020B0604020202020204" pitchFamily="34" charset="0"/>
              <a:buChar char="•"/>
            </a:pPr>
            <a:r>
              <a:rPr lang="en-US" altLang="en-US" dirty="0"/>
              <a:t>q follows from p</a:t>
            </a:r>
          </a:p>
        </p:txBody>
      </p:sp>
      <p:sp>
        <p:nvSpPr>
          <p:cNvPr id="29703" name="Text Box 6"/>
          <p:cNvSpPr txBox="1">
            <a:spLocks noChangeArrowheads="1"/>
          </p:cNvSpPr>
          <p:nvPr/>
        </p:nvSpPr>
        <p:spPr bwMode="auto">
          <a:xfrm>
            <a:off x="3429000" y="6369050"/>
            <a:ext cx="686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dirty="0"/>
              <a:t>(*) assuming the  statement  true, for p to be true, q has to be true</a:t>
            </a:r>
          </a:p>
        </p:txBody>
      </p:sp>
      <p:sp>
        <p:nvSpPr>
          <p:cNvPr id="29704" name="Text Box 7"/>
          <p:cNvSpPr txBox="1">
            <a:spLocks noChangeArrowheads="1"/>
          </p:cNvSpPr>
          <p:nvPr/>
        </p:nvSpPr>
        <p:spPr bwMode="auto">
          <a:xfrm>
            <a:off x="838200" y="4572001"/>
            <a:ext cx="105156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200" b="1" u="sng" dirty="0"/>
              <a:t>Note</a:t>
            </a:r>
            <a:r>
              <a:rPr lang="en-US" altLang="en-US" sz="2200" dirty="0"/>
              <a:t>: the mathematical concept of implication is  independent of a cause and effect </a:t>
            </a:r>
            <a:r>
              <a:rPr lang="en-US" altLang="en-US" sz="2200" dirty="0" smtClean="0"/>
              <a:t>relationship </a:t>
            </a:r>
            <a:r>
              <a:rPr lang="en-US" altLang="en-US" sz="2200" dirty="0"/>
              <a:t>between the  hypothesis (p) and the conclusion (q), that is </a:t>
            </a:r>
            <a:r>
              <a:rPr lang="en-US" altLang="en-US" sz="2200" dirty="0" smtClean="0"/>
              <a:t>normally present </a:t>
            </a:r>
            <a:r>
              <a:rPr lang="en-US" altLang="en-US" sz="2200" dirty="0"/>
              <a:t>when we use implication in English.</a:t>
            </a:r>
          </a:p>
          <a:p>
            <a:pPr eaLnBrk="1" hangingPunct="1"/>
            <a:r>
              <a:rPr lang="en-US" altLang="en-US" sz="2200" b="1" u="sng" dirty="0"/>
              <a:t>Note</a:t>
            </a:r>
            <a:r>
              <a:rPr lang="en-US" altLang="en-US" sz="2200" dirty="0"/>
              <a:t>: Focus on the case, when is the statement False. That is, p is True and q is False, should be the only case that makes the statement false.</a:t>
            </a:r>
          </a:p>
        </p:txBody>
      </p:sp>
      <p:sp>
        <p:nvSpPr>
          <p:cNvPr id="29705" name="Rectangle 8"/>
          <p:cNvSpPr>
            <a:spLocks noChangeArrowheads="1"/>
          </p:cNvSpPr>
          <p:nvPr/>
        </p:nvSpPr>
        <p:spPr bwMode="auto">
          <a:xfrm>
            <a:off x="2438400" y="1905001"/>
            <a:ext cx="261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a:solidFill>
                  <a:schemeClr val="tx2"/>
                </a:solidFill>
              </a:rPr>
              <a:t> </a:t>
            </a:r>
            <a:endParaRPr lang="en-US" altLang="en-US" b="1">
              <a:solidFill>
                <a:schemeClr val="tx2"/>
              </a:solidFill>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Implication Questions</a:t>
            </a:r>
            <a:r>
              <a:rPr lang="en-US" altLang="en-US" smtClean="0">
                <a:sym typeface="Symbol" panose="05050102010706020507" pitchFamily="18" charset="2"/>
              </a:rPr>
              <a:t/>
            </a:r>
            <a:br>
              <a:rPr lang="en-US" altLang="en-US" smtClean="0">
                <a:sym typeface="Symbol" panose="05050102010706020507" pitchFamily="18" charset="2"/>
              </a:rPr>
            </a:br>
            <a:endParaRPr lang="en-US" altLang="en-US" smtClean="0"/>
          </a:p>
        </p:txBody>
      </p:sp>
      <p:sp>
        <p:nvSpPr>
          <p:cNvPr id="30723" name="Content Placeholder 2"/>
          <p:cNvSpPr>
            <a:spLocks noGrp="1"/>
          </p:cNvSpPr>
          <p:nvPr>
            <p:ph idx="1"/>
          </p:nvPr>
        </p:nvSpPr>
        <p:spPr/>
        <p:txBody>
          <a:bodyPr/>
          <a:lstStyle/>
          <a:p>
            <a:pPr>
              <a:buFontTx/>
              <a:buChar char="•"/>
            </a:pPr>
            <a:r>
              <a:rPr lang="en-US" altLang="en-US" sz="3600" dirty="0"/>
              <a:t>Let </a:t>
            </a:r>
            <a:r>
              <a:rPr lang="en-US" altLang="en-US" sz="3600" dirty="0" smtClean="0"/>
              <a:t>P </a:t>
            </a:r>
            <a:r>
              <a:rPr lang="en-US" altLang="en-US" sz="3600" dirty="0"/>
              <a:t>be the statement </a:t>
            </a:r>
            <a:r>
              <a:rPr lang="en-US" altLang="en-US" sz="3600" dirty="0" smtClean="0"/>
              <a:t>“Rock the Good Ag </a:t>
            </a:r>
            <a:r>
              <a:rPr lang="en-US" altLang="en-US" sz="3600" dirty="0"/>
              <a:t>learns discrete mathematics” and </a:t>
            </a:r>
            <a:r>
              <a:rPr lang="en-US" altLang="en-US" sz="3600" dirty="0" smtClean="0"/>
              <a:t>Q </a:t>
            </a:r>
            <a:r>
              <a:rPr lang="en-US" altLang="en-US" sz="3600" dirty="0"/>
              <a:t>the statement </a:t>
            </a:r>
            <a:r>
              <a:rPr lang="en-US" altLang="en-US" sz="3600" dirty="0" smtClean="0"/>
              <a:t>“Rock the Good Ag will </a:t>
            </a:r>
            <a:r>
              <a:rPr lang="en-US" altLang="en-US" sz="3600" dirty="0"/>
              <a:t>find a good job”. Express </a:t>
            </a:r>
            <a:r>
              <a:rPr lang="en-US" altLang="en-US" sz="3600" dirty="0" smtClean="0"/>
              <a:t>P</a:t>
            </a:r>
            <a:r>
              <a:rPr lang="en-US" altLang="en-US" sz="3600" dirty="0" smtClean="0">
                <a:sym typeface="Symbol" panose="05050102010706020507" pitchFamily="18" charset="2"/>
              </a:rPr>
              <a:t>Q </a:t>
            </a:r>
            <a:r>
              <a:rPr lang="en-US" altLang="en-US" sz="3600" dirty="0">
                <a:sym typeface="Symbol" panose="05050102010706020507" pitchFamily="18" charset="2"/>
              </a:rPr>
              <a:t>as a statement in English.</a:t>
            </a:r>
          </a:p>
          <a:p>
            <a:pPr>
              <a:buFontTx/>
              <a:buChar char="•"/>
            </a:pPr>
            <a:r>
              <a:rPr lang="en-US" altLang="en-US" sz="3600" dirty="0">
                <a:sym typeface="Symbol" panose="05050102010706020507" pitchFamily="18" charset="2"/>
              </a:rPr>
              <a:t>You can access the internet from campus only if you are a computer science major or you are not a freshman</a:t>
            </a:r>
          </a:p>
          <a:p>
            <a:pPr>
              <a:buFontTx/>
              <a:buChar char="•"/>
            </a:pPr>
            <a:endParaRPr lang="en-US" altLang="en-US" sz="2400" dirty="0"/>
          </a:p>
        </p:txBody>
      </p:sp>
      <p:sp>
        <p:nvSpPr>
          <p:cNvPr id="2970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FC515C7-DF4E-4FB3-9568-FB6E6E2FD1E8}" type="slidenum">
              <a:rPr lang="en-US" altLang="en-US" sz="1400"/>
              <a:pPr/>
              <a:t>32</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Implication Question (cont.)</a:t>
            </a:r>
          </a:p>
        </p:txBody>
      </p:sp>
      <p:sp>
        <p:nvSpPr>
          <p:cNvPr id="31747" name="Content Placeholder 2"/>
          <p:cNvSpPr>
            <a:spLocks noGrp="1"/>
          </p:cNvSpPr>
          <p:nvPr>
            <p:ph idx="1"/>
          </p:nvPr>
        </p:nvSpPr>
        <p:spPr>
          <a:xfrm>
            <a:off x="838200" y="1905000"/>
            <a:ext cx="10515600" cy="4724400"/>
          </a:xfrm>
        </p:spPr>
        <p:txBody>
          <a:bodyPr>
            <a:noAutofit/>
          </a:bodyPr>
          <a:lstStyle/>
          <a:p>
            <a:r>
              <a:rPr lang="en-US" altLang="en-US" sz="3000" dirty="0"/>
              <a:t>Question:</a:t>
            </a:r>
          </a:p>
          <a:p>
            <a:pPr>
              <a:buFontTx/>
              <a:buChar char="•"/>
            </a:pPr>
            <a:r>
              <a:rPr lang="en-US" altLang="en-US" sz="3000" dirty="0"/>
              <a:t>Let </a:t>
            </a:r>
            <a:r>
              <a:rPr lang="en-US" altLang="en-US" sz="3000" dirty="0" smtClean="0"/>
              <a:t>P </a:t>
            </a:r>
            <a:r>
              <a:rPr lang="en-US" altLang="en-US" sz="3000" dirty="0"/>
              <a:t>be the statement </a:t>
            </a:r>
            <a:r>
              <a:rPr lang="en-US" altLang="en-US" sz="3000" dirty="0" smtClean="0"/>
              <a:t>“Rock the Good Ag </a:t>
            </a:r>
            <a:r>
              <a:rPr lang="en-US" altLang="en-US" sz="3000" dirty="0"/>
              <a:t>learns discrete mathematics” and </a:t>
            </a:r>
            <a:r>
              <a:rPr lang="en-US" altLang="en-US" sz="3000" dirty="0" smtClean="0"/>
              <a:t>Q the </a:t>
            </a:r>
            <a:r>
              <a:rPr lang="en-US" altLang="en-US" sz="3000" dirty="0"/>
              <a:t>statement </a:t>
            </a:r>
            <a:r>
              <a:rPr lang="en-US" altLang="en-US" sz="3000" dirty="0" smtClean="0"/>
              <a:t>“Rock the Good Ag will </a:t>
            </a:r>
            <a:r>
              <a:rPr lang="en-US" altLang="en-US" sz="3000" dirty="0"/>
              <a:t>find a good job”. Express </a:t>
            </a:r>
            <a:r>
              <a:rPr lang="en-US" altLang="en-US" sz="3000" dirty="0" smtClean="0"/>
              <a:t>P</a:t>
            </a:r>
            <a:r>
              <a:rPr lang="en-US" altLang="en-US" sz="3000" dirty="0" smtClean="0">
                <a:sym typeface="Symbol" panose="05050102010706020507" pitchFamily="18" charset="2"/>
              </a:rPr>
              <a:t>Q </a:t>
            </a:r>
            <a:r>
              <a:rPr lang="en-US" altLang="en-US" sz="3000" dirty="0">
                <a:sym typeface="Symbol" panose="05050102010706020507" pitchFamily="18" charset="2"/>
              </a:rPr>
              <a:t>as a statement in English.</a:t>
            </a:r>
          </a:p>
          <a:p>
            <a:r>
              <a:rPr lang="en-US" altLang="en-US" sz="3000" dirty="0">
                <a:sym typeface="Symbol" panose="05050102010706020507" pitchFamily="18" charset="2"/>
              </a:rPr>
              <a:t>Solution: Any of  the following.</a:t>
            </a:r>
          </a:p>
          <a:p>
            <a:pPr>
              <a:buFontTx/>
              <a:buChar char="•"/>
            </a:pPr>
            <a:r>
              <a:rPr lang="en-US" altLang="en-US" sz="3000" dirty="0">
                <a:sym typeface="Symbol" panose="05050102010706020507" pitchFamily="18" charset="2"/>
              </a:rPr>
              <a:t>If </a:t>
            </a:r>
            <a:r>
              <a:rPr lang="en-US" altLang="en-US" sz="3000" dirty="0" smtClean="0">
                <a:sym typeface="Symbol" panose="05050102010706020507" pitchFamily="18" charset="2"/>
              </a:rPr>
              <a:t>Rock learns </a:t>
            </a:r>
            <a:r>
              <a:rPr lang="en-US" altLang="en-US" sz="3000" dirty="0">
                <a:sym typeface="Symbol" panose="05050102010706020507" pitchFamily="18" charset="2"/>
              </a:rPr>
              <a:t>discrete mathematics, then </a:t>
            </a:r>
            <a:r>
              <a:rPr lang="en-US" altLang="en-US" sz="3000" dirty="0" smtClean="0">
                <a:sym typeface="Symbol" panose="05050102010706020507" pitchFamily="18" charset="2"/>
              </a:rPr>
              <a:t>he </a:t>
            </a:r>
            <a:r>
              <a:rPr lang="en-US" altLang="en-US" sz="3000" dirty="0">
                <a:sym typeface="Symbol" panose="05050102010706020507" pitchFamily="18" charset="2"/>
              </a:rPr>
              <a:t>will find a good job.</a:t>
            </a:r>
          </a:p>
          <a:p>
            <a:pPr>
              <a:buFontTx/>
              <a:buChar char="•"/>
            </a:pPr>
            <a:r>
              <a:rPr lang="en-US" altLang="en-US" sz="3000" dirty="0" smtClean="0">
                <a:sym typeface="Symbol" panose="05050102010706020507" pitchFamily="18" charset="2"/>
              </a:rPr>
              <a:t>Rock will </a:t>
            </a:r>
            <a:r>
              <a:rPr lang="en-US" altLang="en-US" sz="3000" dirty="0">
                <a:sym typeface="Symbol" panose="05050102010706020507" pitchFamily="18" charset="2"/>
              </a:rPr>
              <a:t>find a good job when </a:t>
            </a:r>
            <a:r>
              <a:rPr lang="en-US" altLang="en-US" sz="3000" dirty="0" smtClean="0">
                <a:sym typeface="Symbol" panose="05050102010706020507" pitchFamily="18" charset="2"/>
              </a:rPr>
              <a:t>he learns </a:t>
            </a:r>
            <a:r>
              <a:rPr lang="en-US" altLang="en-US" sz="3000" dirty="0">
                <a:sym typeface="Symbol" panose="05050102010706020507" pitchFamily="18" charset="2"/>
              </a:rPr>
              <a:t>discrete mathematics</a:t>
            </a:r>
          </a:p>
          <a:p>
            <a:pPr>
              <a:buFontTx/>
              <a:buChar char="•"/>
            </a:pPr>
            <a:r>
              <a:rPr lang="en-US" altLang="en-US" sz="3000" dirty="0">
                <a:sym typeface="Symbol" panose="05050102010706020507" pitchFamily="18" charset="2"/>
              </a:rPr>
              <a:t>For </a:t>
            </a:r>
            <a:r>
              <a:rPr lang="en-US" altLang="en-US" sz="3000" dirty="0" smtClean="0">
                <a:sym typeface="Symbol" panose="05050102010706020507" pitchFamily="18" charset="2"/>
              </a:rPr>
              <a:t>Rock to </a:t>
            </a:r>
            <a:r>
              <a:rPr lang="en-US" altLang="en-US" sz="3000" dirty="0">
                <a:sym typeface="Symbol" panose="05050102010706020507" pitchFamily="18" charset="2"/>
              </a:rPr>
              <a:t>get a good job, it is sufficient for </a:t>
            </a:r>
            <a:r>
              <a:rPr lang="en-US" altLang="en-US" sz="3000" dirty="0" smtClean="0">
                <a:sym typeface="Symbol" panose="05050102010706020507" pitchFamily="18" charset="2"/>
              </a:rPr>
              <a:t>him to </a:t>
            </a:r>
            <a:r>
              <a:rPr lang="en-US" altLang="en-US" sz="3000" dirty="0">
                <a:sym typeface="Symbol" panose="05050102010706020507" pitchFamily="18" charset="2"/>
              </a:rPr>
              <a:t>learn discrete mathematics.</a:t>
            </a:r>
          </a:p>
          <a:p>
            <a:pPr>
              <a:buFontTx/>
              <a:buChar char="•"/>
            </a:pPr>
            <a:endParaRPr lang="en-US" altLang="en-US" sz="3000" dirty="0">
              <a:sym typeface="Symbol" panose="05050102010706020507" pitchFamily="18" charset="2"/>
            </a:endParaRPr>
          </a:p>
          <a:p>
            <a:pPr>
              <a:buFontTx/>
              <a:buChar char="•"/>
            </a:pPr>
            <a:endParaRPr lang="en-US" altLang="en-US" sz="3000" dirty="0"/>
          </a:p>
          <a:p>
            <a:endParaRPr lang="en-US" altLang="en-US" sz="3000" dirty="0" smtClean="0"/>
          </a:p>
        </p:txBody>
      </p:sp>
      <p:sp>
        <p:nvSpPr>
          <p:cNvPr id="3072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8309F29-645E-47D1-8CFF-EF7EF2221138}" type="slidenum">
              <a:rPr lang="en-US" altLang="en-US" sz="1400"/>
              <a:pPr/>
              <a:t>33</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Second Conditional Question</a:t>
            </a:r>
          </a:p>
        </p:txBody>
      </p:sp>
      <p:sp>
        <p:nvSpPr>
          <p:cNvPr id="32771" name="Content Placeholder 2"/>
          <p:cNvSpPr>
            <a:spLocks noGrp="1"/>
          </p:cNvSpPr>
          <p:nvPr>
            <p:ph idx="1"/>
          </p:nvPr>
        </p:nvSpPr>
        <p:spPr>
          <a:xfrm>
            <a:off x="838200" y="1690688"/>
            <a:ext cx="10515600" cy="4486275"/>
          </a:xfrm>
        </p:spPr>
        <p:txBody>
          <a:bodyPr>
            <a:normAutofit fontScale="92500" lnSpcReduction="10000"/>
          </a:bodyPr>
          <a:lstStyle/>
          <a:p>
            <a:pPr>
              <a:buFontTx/>
              <a:buChar char="•"/>
            </a:pPr>
            <a:r>
              <a:rPr lang="en-US" altLang="en-US" sz="3200" dirty="0">
                <a:sym typeface="Symbol" panose="05050102010706020507" pitchFamily="18" charset="2"/>
              </a:rPr>
              <a:t>You can access the internet from campus only if you are a computer science major or you are not a freshman.</a:t>
            </a:r>
          </a:p>
          <a:p>
            <a:r>
              <a:rPr lang="en-US" altLang="en-US" sz="3200" dirty="0">
                <a:sym typeface="Symbol" panose="05050102010706020507" pitchFamily="18" charset="2"/>
              </a:rPr>
              <a:t>Solution:</a:t>
            </a:r>
          </a:p>
          <a:p>
            <a:pPr>
              <a:buFontTx/>
              <a:buChar char="•"/>
            </a:pPr>
            <a:r>
              <a:rPr lang="en-US" altLang="en-US" sz="3200" dirty="0">
                <a:sym typeface="Symbol" panose="05050102010706020507" pitchFamily="18" charset="2"/>
              </a:rPr>
              <a:t>Let a, c and f represent “you can access the Internet from campus” , “you are a computer science major”, and “you are a freshman”. </a:t>
            </a:r>
          </a:p>
          <a:p>
            <a:pPr>
              <a:buFontTx/>
              <a:buChar char="•"/>
            </a:pPr>
            <a:r>
              <a:rPr lang="en-US" altLang="en-US" sz="3200" dirty="0">
                <a:sym typeface="Symbol" panose="05050102010706020507" pitchFamily="18" charset="2"/>
              </a:rPr>
              <a:t>Then above statement can be stated more simply as “You can access the internet implies that you are a computer science major </a:t>
            </a:r>
            <a:r>
              <a:rPr lang="en-US" altLang="en-US" sz="3200" dirty="0" err="1">
                <a:sym typeface="Symbol" panose="05050102010706020507" pitchFamily="18" charset="2"/>
              </a:rPr>
              <a:t>major</a:t>
            </a:r>
            <a:r>
              <a:rPr lang="en-US" altLang="en-US" sz="3200" dirty="0">
                <a:sym typeface="Symbol" panose="05050102010706020507" pitchFamily="18" charset="2"/>
              </a:rPr>
              <a:t> or you are not a freshman</a:t>
            </a:r>
          </a:p>
          <a:p>
            <a:pPr>
              <a:buFontTx/>
              <a:buChar char="•"/>
            </a:pPr>
            <a:r>
              <a:rPr lang="en-US" altLang="en-US" sz="3200" dirty="0">
                <a:sym typeface="Symbol" panose="05050102010706020507" pitchFamily="18" charset="2"/>
              </a:rPr>
              <a:t>a(c  f)</a:t>
            </a:r>
          </a:p>
          <a:p>
            <a:pPr>
              <a:buFontTx/>
              <a:buChar char="•"/>
            </a:pPr>
            <a:endParaRPr lang="en-US" altLang="en-US" dirty="0" smtClean="0">
              <a:sym typeface="Symbol" panose="05050102010706020507" pitchFamily="18" charset="2"/>
            </a:endParaRPr>
          </a:p>
        </p:txBody>
      </p:sp>
      <p:sp>
        <p:nvSpPr>
          <p:cNvPr id="3174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5854186-CE8F-4D4A-8890-B98508F17C73}" type="slidenum">
              <a:rPr lang="en-US" altLang="en-US" sz="1400"/>
              <a:pPr/>
              <a:t>34</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idx="1"/>
          </p:nvPr>
        </p:nvSpPr>
        <p:spPr>
          <a:xfrm>
            <a:off x="1066800" y="1187451"/>
            <a:ext cx="7772400" cy="838200"/>
          </a:xfrm>
        </p:spPr>
        <p:txBody>
          <a:bodyPr>
            <a:noAutofit/>
          </a:bodyPr>
          <a:lstStyle/>
          <a:p>
            <a:pPr eaLnBrk="1" hangingPunct="1">
              <a:lnSpc>
                <a:spcPct val="80000"/>
              </a:lnSpc>
            </a:pPr>
            <a:r>
              <a:rPr lang="en-US" altLang="en-US" sz="3200" dirty="0"/>
              <a:t>Variety of terminology :</a:t>
            </a:r>
          </a:p>
          <a:p>
            <a:pPr eaLnBrk="1" hangingPunct="1">
              <a:lnSpc>
                <a:spcPct val="80000"/>
              </a:lnSpc>
            </a:pPr>
            <a:endParaRPr lang="en-US" altLang="en-US" dirty="0"/>
          </a:p>
          <a:p>
            <a:pPr eaLnBrk="1" hangingPunct="1">
              <a:lnSpc>
                <a:spcPct val="80000"/>
              </a:lnSpc>
            </a:pPr>
            <a:endParaRPr lang="en-US" altLang="en-US" dirty="0"/>
          </a:p>
          <a:p>
            <a:pPr marL="0" indent="0" eaLnBrk="1" hangingPunct="1">
              <a:lnSpc>
                <a:spcPct val="80000"/>
              </a:lnSpc>
              <a:buNone/>
            </a:pPr>
            <a:r>
              <a:rPr lang="en-US" altLang="en-US" sz="1600" dirty="0"/>
              <a:t>	</a:t>
            </a:r>
          </a:p>
        </p:txBody>
      </p:sp>
      <p:sp>
        <p:nvSpPr>
          <p:cNvPr id="3277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CF245BA-AC8A-4B14-978E-13B8EE894D23}" type="slidenum">
              <a:rPr lang="en-US" altLang="en-US" sz="1400"/>
              <a:pPr/>
              <a:t>35</a:t>
            </a:fld>
            <a:endParaRPr lang="en-US" altLang="en-US" sz="1400"/>
          </a:p>
        </p:txBody>
      </p:sp>
      <p:sp>
        <p:nvSpPr>
          <p:cNvPr id="33796" name="Text Box 4"/>
          <p:cNvSpPr txBox="1">
            <a:spLocks noChangeArrowheads="1"/>
          </p:cNvSpPr>
          <p:nvPr/>
        </p:nvSpPr>
        <p:spPr bwMode="auto">
          <a:xfrm>
            <a:off x="849923" y="4572000"/>
            <a:ext cx="10515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u="sng" dirty="0"/>
              <a:t>Note:</a:t>
            </a:r>
            <a:r>
              <a:rPr lang="en-US" altLang="en-US" dirty="0"/>
              <a:t> the if and only if construction used in </a:t>
            </a:r>
            <a:r>
              <a:rPr lang="en-US" altLang="en-US" dirty="0" err="1"/>
              <a:t>biconditionals</a:t>
            </a:r>
            <a:r>
              <a:rPr lang="en-US" altLang="en-US" dirty="0"/>
              <a:t> is rarely used in common language;</a:t>
            </a:r>
          </a:p>
          <a:p>
            <a:pPr eaLnBrk="1" hangingPunct="1"/>
            <a:r>
              <a:rPr lang="en-US" altLang="en-US" u="sng" dirty="0" smtClean="0"/>
              <a:t>Example</a:t>
            </a:r>
            <a:r>
              <a:rPr lang="en-US" altLang="en-US" dirty="0"/>
              <a:t>: “if you finish your meal, then you can  play;” really means: “If you finish your meal, then you can  play” and ”You can play, only if you finish your meal”.</a:t>
            </a:r>
          </a:p>
        </p:txBody>
      </p:sp>
      <p:sp>
        <p:nvSpPr>
          <p:cNvPr id="33797" name="Rectangle 5"/>
          <p:cNvSpPr>
            <a:spLocks noChangeArrowheads="1"/>
          </p:cNvSpPr>
          <p:nvPr/>
        </p:nvSpPr>
        <p:spPr bwMode="auto">
          <a:xfrm>
            <a:off x="1524000" y="1720910"/>
            <a:ext cx="75906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buFontTx/>
              <a:buChar char="•"/>
            </a:pPr>
            <a:r>
              <a:rPr lang="en-US" altLang="en-US" sz="2800" dirty="0"/>
              <a:t>p is necessary and sufficient for q</a:t>
            </a:r>
          </a:p>
          <a:p>
            <a:pPr eaLnBrk="1" hangingPunct="1">
              <a:buFontTx/>
              <a:buChar char="•"/>
            </a:pPr>
            <a:r>
              <a:rPr lang="en-US" altLang="en-US" sz="2800" dirty="0"/>
              <a:t>if p then q, and conversely</a:t>
            </a:r>
          </a:p>
          <a:p>
            <a:pPr eaLnBrk="1" hangingPunct="1">
              <a:buFontTx/>
              <a:buChar char="•"/>
            </a:pPr>
            <a:r>
              <a:rPr lang="en-US" altLang="en-US" sz="2800" dirty="0"/>
              <a:t>p if and only if  q</a:t>
            </a:r>
          </a:p>
          <a:p>
            <a:pPr eaLnBrk="1" hangingPunct="1">
              <a:buFontTx/>
              <a:buChar char="•"/>
            </a:pPr>
            <a:r>
              <a:rPr lang="en-US" altLang="en-US" sz="2800" dirty="0"/>
              <a:t>p </a:t>
            </a:r>
            <a:r>
              <a:rPr lang="en-US" altLang="en-US" sz="2800" dirty="0" err="1"/>
              <a:t>iff</a:t>
            </a:r>
            <a:r>
              <a:rPr lang="en-US" altLang="en-US" sz="2800" dirty="0"/>
              <a:t> </a:t>
            </a:r>
            <a:r>
              <a:rPr lang="en-US" altLang="en-US" sz="2800" dirty="0" smtClean="0"/>
              <a:t>q</a:t>
            </a:r>
            <a:endParaRPr lang="en-US" altLang="en-US" sz="2800" dirty="0"/>
          </a:p>
        </p:txBody>
      </p:sp>
      <p:sp>
        <p:nvSpPr>
          <p:cNvPr id="33798" name="Rectangle 6"/>
          <p:cNvSpPr>
            <a:spLocks noChangeArrowheads="1"/>
          </p:cNvSpPr>
          <p:nvPr/>
        </p:nvSpPr>
        <p:spPr bwMode="auto">
          <a:xfrm>
            <a:off x="2286000" y="3624492"/>
            <a:ext cx="59490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t>p </a:t>
            </a:r>
            <a:r>
              <a:rPr lang="en-US" altLang="en-US" sz="2800" dirty="0">
                <a:sym typeface="Symbol" panose="05050102010706020507" pitchFamily="18" charset="2"/>
              </a:rPr>
              <a:t> q is equivalent to </a:t>
            </a:r>
            <a:r>
              <a:rPr lang="en-US" altLang="en-US" sz="2800" dirty="0"/>
              <a:t> (</a:t>
            </a:r>
            <a:r>
              <a:rPr lang="en-US" altLang="en-US" sz="2800" dirty="0" err="1"/>
              <a:t>p</a:t>
            </a:r>
            <a:r>
              <a:rPr lang="en-US" altLang="en-US" sz="2800" dirty="0" err="1">
                <a:sym typeface="Symbol" panose="05050102010706020507" pitchFamily="18" charset="2"/>
              </a:rPr>
              <a:t>q</a:t>
            </a:r>
            <a:r>
              <a:rPr lang="en-US" altLang="en-US" sz="2800" dirty="0">
                <a:sym typeface="Symbol" panose="05050102010706020507" pitchFamily="18" charset="2"/>
              </a:rPr>
              <a:t>)  (q p)</a:t>
            </a:r>
          </a:p>
        </p:txBody>
      </p:sp>
      <p:sp>
        <p:nvSpPr>
          <p:cNvPr id="33799" name="Rectangle 7"/>
          <p:cNvSpPr>
            <a:spLocks noChangeArrowheads="1"/>
          </p:cNvSpPr>
          <p:nvPr/>
        </p:nvSpPr>
        <p:spPr bwMode="auto">
          <a:xfrm>
            <a:off x="838200" y="228600"/>
            <a:ext cx="1051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4000" b="1" dirty="0">
                <a:solidFill>
                  <a:schemeClr val="tx2"/>
                </a:solidFill>
                <a:latin typeface="+mn-lt"/>
              </a:rPr>
              <a:t>Bi-Conditionals  (p </a:t>
            </a:r>
            <a:r>
              <a:rPr lang="en-US" altLang="en-US" sz="4000" b="1" dirty="0">
                <a:solidFill>
                  <a:schemeClr val="tx2"/>
                </a:solidFill>
                <a:latin typeface="+mn-lt"/>
                <a:sym typeface="Symbol" panose="05050102010706020507" pitchFamily="18" charset="2"/>
              </a:rPr>
              <a:t> q)</a:t>
            </a:r>
            <a:r>
              <a:rPr lang="en-US" altLang="en-US" sz="4000" b="1" dirty="0">
                <a:solidFill>
                  <a:schemeClr val="tx2"/>
                </a:solidFill>
                <a:latin typeface="+mn-lt"/>
              </a:rPr>
              <a:t> </a:t>
            </a:r>
            <a:endParaRPr lang="en-US" altLang="en-US" sz="4000" b="1" dirty="0">
              <a:solidFill>
                <a:schemeClr val="tx2"/>
              </a:solidFill>
              <a:latin typeface="+mn-lt"/>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altLang="en-US" dirty="0" smtClean="0"/>
          </a:p>
        </p:txBody>
      </p:sp>
      <p:pic>
        <p:nvPicPr>
          <p:cNvPr id="34819" name="Picture 3" descr="t01_1_006"/>
          <p:cNvPicPr>
            <a:picLocks noChangeAspect="1" noChangeArrowheads="1"/>
          </p:cNvPicPr>
          <p:nvPr/>
        </p:nvPicPr>
        <p:blipFill rotWithShape="1">
          <a:blip r:embed="rId3">
            <a:extLst>
              <a:ext uri="{28A0092B-C50C-407E-A947-70E740481C1C}">
                <a14:useLocalDpi xmlns:a14="http://schemas.microsoft.com/office/drawing/2010/main" val="0"/>
              </a:ext>
            </a:extLst>
          </a:blip>
          <a:srcRect t="15264"/>
          <a:stretch/>
        </p:blipFill>
        <p:spPr bwMode="auto">
          <a:xfrm>
            <a:off x="2057400" y="1295400"/>
            <a:ext cx="830580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817605" y="107156"/>
            <a:ext cx="10515600" cy="1325563"/>
          </a:xfrm>
        </p:spPr>
        <p:txBody>
          <a:bodyPr>
            <a:normAutofit/>
          </a:bodyPr>
          <a:lstStyle/>
          <a:p>
            <a:pPr eaLnBrk="1" hangingPunct="1"/>
            <a:r>
              <a:rPr lang="en-US" altLang="en-US" sz="4800" b="1" dirty="0" smtClean="0">
                <a:latin typeface="+mn-lt"/>
              </a:rPr>
              <a:t>Exclusive Or</a:t>
            </a:r>
          </a:p>
        </p:txBody>
      </p:sp>
      <p:sp>
        <p:nvSpPr>
          <p:cNvPr id="35844" name="Rectangle 3"/>
          <p:cNvSpPr>
            <a:spLocks noGrp="1" noChangeArrowheads="1"/>
          </p:cNvSpPr>
          <p:nvPr>
            <p:ph idx="1"/>
          </p:nvPr>
        </p:nvSpPr>
        <p:spPr>
          <a:xfrm>
            <a:off x="1143000" y="1371600"/>
            <a:ext cx="8839200" cy="5029200"/>
          </a:xfrm>
        </p:spPr>
        <p:txBody>
          <a:bodyPr>
            <a:normAutofit/>
          </a:bodyPr>
          <a:lstStyle/>
          <a:p>
            <a:pPr eaLnBrk="1" hangingPunct="1"/>
            <a:r>
              <a:rPr lang="en-US" altLang="en-US" sz="3600" dirty="0" smtClean="0"/>
              <a:t>Truth Table</a:t>
            </a:r>
          </a:p>
          <a:p>
            <a:pPr eaLnBrk="1" hangingPunct="1"/>
            <a:endParaRPr lang="en-US" altLang="en-US" sz="3600" dirty="0" smtClean="0"/>
          </a:p>
          <a:p>
            <a:pPr marL="0" indent="0" eaLnBrk="1" hangingPunct="1">
              <a:buNone/>
            </a:pPr>
            <a:r>
              <a:rPr lang="en-US" altLang="en-US" sz="3600" dirty="0" smtClean="0"/>
              <a:t>P	Q	P </a:t>
            </a:r>
            <a:r>
              <a:rPr lang="en-US" altLang="en-US" sz="3600" dirty="0" smtClean="0">
                <a:sym typeface="Symbol" panose="05050102010706020507" pitchFamily="18" charset="2"/>
              </a:rPr>
              <a:t> Q		 </a:t>
            </a:r>
            <a:r>
              <a:rPr lang="en-US" altLang="en-US" sz="3200" dirty="0">
                <a:sym typeface="Symbol" panose="05050102010706020507" pitchFamily="18" charset="2"/>
              </a:rPr>
              <a:t> </a:t>
            </a:r>
            <a:r>
              <a:rPr lang="en-US" altLang="en-US" sz="3600" dirty="0" smtClean="0"/>
              <a:t>  </a:t>
            </a:r>
            <a:endParaRPr lang="en-US" altLang="en-US" sz="3600" dirty="0" smtClean="0">
              <a:sym typeface="Symbol" panose="05050102010706020507" pitchFamily="18" charset="2"/>
            </a:endParaRPr>
          </a:p>
          <a:p>
            <a:pPr marL="0" indent="0">
              <a:buNone/>
            </a:pPr>
            <a:r>
              <a:rPr lang="en-US" altLang="en-US" sz="3600" dirty="0" smtClean="0">
                <a:sym typeface="Symbol" panose="05050102010706020507" pitchFamily="18" charset="2"/>
              </a:rPr>
              <a:t>_____________                   </a:t>
            </a:r>
          </a:p>
          <a:p>
            <a:pPr marL="0" indent="0" eaLnBrk="1" hangingPunct="1">
              <a:buNone/>
            </a:pPr>
            <a:r>
              <a:rPr lang="en-US" altLang="en-US" sz="3600" dirty="0" smtClean="0">
                <a:sym typeface="Symbol" panose="05050102010706020507" pitchFamily="18" charset="2"/>
              </a:rPr>
              <a:t>T	T	    F</a:t>
            </a:r>
          </a:p>
          <a:p>
            <a:pPr marL="0" indent="0" eaLnBrk="1" hangingPunct="1">
              <a:buNone/>
            </a:pPr>
            <a:r>
              <a:rPr lang="en-US" altLang="en-US" sz="3600" dirty="0" smtClean="0">
                <a:sym typeface="Symbol" panose="05050102010706020507" pitchFamily="18" charset="2"/>
              </a:rPr>
              <a:t>T	F	    T</a:t>
            </a:r>
          </a:p>
          <a:p>
            <a:pPr marL="0" indent="0" eaLnBrk="1" hangingPunct="1">
              <a:buNone/>
            </a:pPr>
            <a:r>
              <a:rPr lang="en-US" altLang="en-US" sz="3600" dirty="0" smtClean="0">
                <a:sym typeface="Symbol" panose="05050102010706020507" pitchFamily="18" charset="2"/>
              </a:rPr>
              <a:t>F 	T           </a:t>
            </a:r>
            <a:r>
              <a:rPr lang="en-US" altLang="en-US" sz="3600" dirty="0" err="1" smtClean="0">
                <a:sym typeface="Symbol" panose="05050102010706020507" pitchFamily="18" charset="2"/>
              </a:rPr>
              <a:t>T</a:t>
            </a:r>
            <a:endParaRPr lang="en-US" altLang="en-US" sz="3600" dirty="0" smtClean="0">
              <a:sym typeface="Symbol" panose="05050102010706020507" pitchFamily="18" charset="2"/>
            </a:endParaRPr>
          </a:p>
          <a:p>
            <a:pPr marL="0" indent="0" eaLnBrk="1" hangingPunct="1">
              <a:buNone/>
            </a:pPr>
            <a:r>
              <a:rPr lang="en-US" altLang="en-US" sz="3600" dirty="0" smtClean="0">
                <a:sym typeface="Symbol" panose="05050102010706020507" pitchFamily="18" charset="2"/>
              </a:rPr>
              <a:t>F	F	    F</a:t>
            </a:r>
          </a:p>
        </p:txBody>
      </p:sp>
      <p:sp>
        <p:nvSpPr>
          <p:cNvPr id="3481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B946320-F80D-458F-9CBD-2A58A877D8E0}" type="slidenum">
              <a:rPr lang="en-US" altLang="en-US" sz="1400"/>
              <a:pPr/>
              <a:t>37</a:t>
            </a:fld>
            <a:endParaRPr lang="en-US" altLang="en-US" sz="1400"/>
          </a:p>
        </p:txBody>
      </p:sp>
      <p:sp>
        <p:nvSpPr>
          <p:cNvPr id="35845" name="Line 4"/>
          <p:cNvSpPr>
            <a:spLocks noChangeShapeType="1"/>
          </p:cNvSpPr>
          <p:nvPr/>
        </p:nvSpPr>
        <p:spPr bwMode="auto">
          <a:xfrm>
            <a:off x="2819400" y="2819400"/>
            <a:ext cx="0" cy="335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Text Box 6"/>
          <p:cNvSpPr txBox="1">
            <a:spLocks noChangeArrowheads="1"/>
          </p:cNvSpPr>
          <p:nvPr/>
        </p:nvSpPr>
        <p:spPr bwMode="auto">
          <a:xfrm>
            <a:off x="4419600" y="3581400"/>
            <a:ext cx="764504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3200" dirty="0"/>
              <a:t>P </a:t>
            </a:r>
            <a:r>
              <a:rPr lang="en-US" altLang="en-US" sz="3200" dirty="0">
                <a:sym typeface="Symbol" panose="05050102010706020507" pitchFamily="18" charset="2"/>
              </a:rPr>
              <a:t> Q is equivalent to (P </a:t>
            </a:r>
            <a:r>
              <a:rPr lang="en-US" altLang="en-US" sz="3200" dirty="0">
                <a:cs typeface="Times New Roman" panose="02020603050405020304" pitchFamily="18" charset="0"/>
                <a:sym typeface="Symbol" panose="05050102010706020507" pitchFamily="18" charset="2"/>
              </a:rPr>
              <a:t>¬Q)  (¬PQ)</a:t>
            </a:r>
          </a:p>
          <a:p>
            <a:pPr algn="ctr" eaLnBrk="1" hangingPunct="1"/>
            <a:r>
              <a:rPr lang="en-US" altLang="en-US" sz="3200" dirty="0">
                <a:cs typeface="Times New Roman" panose="02020603050405020304" pitchFamily="18" charset="0"/>
                <a:sym typeface="Symbol" panose="05050102010706020507" pitchFamily="18" charset="2"/>
              </a:rPr>
              <a:t>and also equivalent to ¬ (P   Q)</a:t>
            </a:r>
          </a:p>
          <a:p>
            <a:pPr algn="ctr" eaLnBrk="1" hangingPunct="1"/>
            <a:endParaRPr lang="en-US" altLang="en-US" sz="3200" dirty="0">
              <a:cs typeface="Times New Roman" panose="02020603050405020304" pitchFamily="18" charset="0"/>
              <a:sym typeface="Symbol" panose="05050102010706020507" pitchFamily="18" charset="2"/>
            </a:endParaRPr>
          </a:p>
          <a:p>
            <a:pPr algn="ctr" eaLnBrk="1" hangingPunct="1"/>
            <a:r>
              <a:rPr lang="en-US" altLang="en-US" sz="3200" dirty="0">
                <a:cs typeface="Times New Roman" panose="02020603050405020304" pitchFamily="18" charset="0"/>
                <a:sym typeface="Symbol" panose="05050102010706020507" pitchFamily="18" charset="2"/>
              </a:rPr>
              <a:t>Use a truth table to check these equivalences.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5800" y="304800"/>
            <a:ext cx="10668000" cy="1143000"/>
          </a:xfrm>
        </p:spPr>
        <p:txBody>
          <a:bodyPr>
            <a:normAutofit/>
          </a:bodyPr>
          <a:lstStyle/>
          <a:p>
            <a:pPr eaLnBrk="1" hangingPunct="1"/>
            <a:r>
              <a:rPr lang="en-US" altLang="en-US" b="1" dirty="0" smtClean="0"/>
              <a:t>Propositional Logic: Satisfiability and Models</a:t>
            </a:r>
          </a:p>
        </p:txBody>
      </p:sp>
      <p:sp>
        <p:nvSpPr>
          <p:cNvPr id="3584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73C7BAB-1376-4A1F-A2AF-3F698464759F}" type="slidenum">
              <a:rPr lang="en-US" altLang="en-US" sz="1400"/>
              <a:pPr/>
              <a:t>38</a:t>
            </a:fld>
            <a:endParaRPr lang="en-US" altLang="en-US" sz="1400"/>
          </a:p>
        </p:txBody>
      </p:sp>
      <p:sp>
        <p:nvSpPr>
          <p:cNvPr id="36868" name="Rectangle 3"/>
          <p:cNvSpPr>
            <a:spLocks noChangeArrowheads="1"/>
          </p:cNvSpPr>
          <p:nvPr/>
        </p:nvSpPr>
        <p:spPr bwMode="auto">
          <a:xfrm>
            <a:off x="762000" y="1502120"/>
            <a:ext cx="45368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3200" b="1" dirty="0">
                <a:solidFill>
                  <a:srgbClr val="FF0000"/>
                </a:solidFill>
              </a:rPr>
              <a:t>Satisfiability and </a:t>
            </a:r>
            <a:r>
              <a:rPr lang="en-US" altLang="en-US" sz="3200" b="1" dirty="0" smtClean="0">
                <a:solidFill>
                  <a:srgbClr val="FF0000"/>
                </a:solidFill>
              </a:rPr>
              <a:t>Models</a:t>
            </a:r>
            <a:endParaRPr lang="en-US" altLang="en-US" sz="3200" b="1" dirty="0">
              <a:solidFill>
                <a:srgbClr val="FF0000"/>
              </a:solidFill>
            </a:endParaRPr>
          </a:p>
        </p:txBody>
      </p:sp>
      <p:sp>
        <p:nvSpPr>
          <p:cNvPr id="36869" name="Text Box 4"/>
          <p:cNvSpPr txBox="1">
            <a:spLocks noChangeArrowheads="1"/>
          </p:cNvSpPr>
          <p:nvPr/>
        </p:nvSpPr>
        <p:spPr bwMode="auto">
          <a:xfrm>
            <a:off x="1054442" y="2165350"/>
            <a:ext cx="1045175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342900" indent="-342900" eaLnBrk="1" hangingPunct="1">
              <a:buFont typeface="Arial" panose="020B0604020202020204" pitchFamily="34" charset="0"/>
              <a:buChar char="•"/>
            </a:pPr>
            <a:r>
              <a:rPr lang="en-US" altLang="en-US" sz="2800" b="1" dirty="0" smtClean="0">
                <a:solidFill>
                  <a:schemeClr val="tx2"/>
                </a:solidFill>
              </a:rPr>
              <a:t> </a:t>
            </a:r>
            <a:r>
              <a:rPr lang="en-US" altLang="en-US" sz="2800" b="1" dirty="0">
                <a:solidFill>
                  <a:schemeClr val="tx2"/>
                </a:solidFill>
              </a:rPr>
              <a:t>An interpretation or truth assignment </a:t>
            </a:r>
            <a:r>
              <a:rPr lang="en-US" altLang="en-US" sz="2800" b="1" dirty="0">
                <a:solidFill>
                  <a:srgbClr val="FF0000"/>
                </a:solidFill>
              </a:rPr>
              <a:t> </a:t>
            </a:r>
            <a:r>
              <a:rPr lang="en-US" altLang="en-US" sz="2800" b="1" i="1" u="sng" dirty="0" smtClean="0">
                <a:solidFill>
                  <a:srgbClr val="FF0000"/>
                </a:solidFill>
              </a:rPr>
              <a:t>satisfies</a:t>
            </a:r>
            <a:r>
              <a:rPr lang="en-US" altLang="en-US" sz="2800" b="1" i="1" dirty="0" smtClean="0">
                <a:solidFill>
                  <a:srgbClr val="FF0000"/>
                </a:solidFill>
              </a:rPr>
              <a:t>  </a:t>
            </a:r>
            <a:r>
              <a:rPr lang="en-US" altLang="en-US" sz="2800" b="1" dirty="0" smtClean="0">
                <a:solidFill>
                  <a:schemeClr val="tx2"/>
                </a:solidFill>
              </a:rPr>
              <a:t>a </a:t>
            </a:r>
            <a:r>
              <a:rPr lang="en-US" altLang="en-US" sz="2800" b="1" i="1" dirty="0" err="1">
                <a:solidFill>
                  <a:schemeClr val="tx2"/>
                </a:solidFill>
              </a:rPr>
              <a:t>wff</a:t>
            </a:r>
            <a:r>
              <a:rPr lang="en-US" altLang="en-US" sz="2800" b="1" dirty="0">
                <a:solidFill>
                  <a:schemeClr val="tx2"/>
                </a:solidFill>
              </a:rPr>
              <a:t>, if the </a:t>
            </a:r>
            <a:r>
              <a:rPr lang="en-US" altLang="en-US" sz="2800" b="1" i="1" dirty="0" err="1">
                <a:solidFill>
                  <a:schemeClr val="tx2"/>
                </a:solidFill>
              </a:rPr>
              <a:t>wff</a:t>
            </a:r>
            <a:r>
              <a:rPr lang="en-US" altLang="en-US" sz="2800" b="1" dirty="0">
                <a:solidFill>
                  <a:schemeClr val="tx2"/>
                </a:solidFill>
              </a:rPr>
              <a:t> is </a:t>
            </a:r>
            <a:r>
              <a:rPr lang="en-US" altLang="en-US" sz="2800" b="1" dirty="0" smtClean="0">
                <a:solidFill>
                  <a:schemeClr val="tx2"/>
                </a:solidFill>
              </a:rPr>
              <a:t>assigned </a:t>
            </a:r>
            <a:r>
              <a:rPr lang="en-US" altLang="en-US" sz="2800" b="1" dirty="0">
                <a:solidFill>
                  <a:schemeClr val="tx2"/>
                </a:solidFill>
              </a:rPr>
              <a:t>the value </a:t>
            </a:r>
            <a:r>
              <a:rPr lang="en-US" altLang="en-US" sz="2800" b="1" i="1" dirty="0">
                <a:solidFill>
                  <a:srgbClr val="FF0000"/>
                </a:solidFill>
              </a:rPr>
              <a:t>True, </a:t>
            </a:r>
            <a:r>
              <a:rPr lang="en-US" altLang="en-US" sz="2800" b="1" i="1" dirty="0" smtClean="0">
                <a:solidFill>
                  <a:srgbClr val="FF0000"/>
                </a:solidFill>
              </a:rPr>
              <a:t>under </a:t>
            </a:r>
            <a:r>
              <a:rPr lang="en-US" altLang="en-US" sz="2800" b="1" i="1" dirty="0">
                <a:solidFill>
                  <a:srgbClr val="FF0000"/>
                </a:solidFill>
              </a:rPr>
              <a:t>that interpretation</a:t>
            </a:r>
            <a:r>
              <a:rPr lang="en-US" altLang="en-US" sz="2800" b="1" dirty="0">
                <a:solidFill>
                  <a:schemeClr val="tx2"/>
                </a:solidFill>
              </a:rPr>
              <a:t>. </a:t>
            </a:r>
          </a:p>
          <a:p>
            <a:pPr marL="342900" indent="-342900" eaLnBrk="1" hangingPunct="1">
              <a:buFont typeface="Arial" panose="020B0604020202020204" pitchFamily="34" charset="0"/>
              <a:buChar char="•"/>
            </a:pPr>
            <a:endParaRPr lang="en-US" altLang="en-US" sz="2800" b="1" dirty="0">
              <a:solidFill>
                <a:schemeClr val="tx2"/>
              </a:solidFill>
            </a:endParaRPr>
          </a:p>
          <a:p>
            <a:pPr marL="342900" indent="-342900" eaLnBrk="1" hangingPunct="1">
              <a:buFont typeface="Arial" panose="020B0604020202020204" pitchFamily="34" charset="0"/>
              <a:buChar char="•"/>
            </a:pPr>
            <a:r>
              <a:rPr lang="en-US" altLang="en-US" sz="2800" b="1" dirty="0">
                <a:solidFill>
                  <a:schemeClr val="tx2"/>
                </a:solidFill>
              </a:rPr>
              <a:t> An interpretation that satisfies a </a:t>
            </a:r>
            <a:r>
              <a:rPr lang="en-US" altLang="en-US" sz="2800" b="1" i="1" dirty="0" err="1">
                <a:solidFill>
                  <a:schemeClr val="tx2"/>
                </a:solidFill>
              </a:rPr>
              <a:t>wff</a:t>
            </a:r>
            <a:r>
              <a:rPr lang="en-US" altLang="en-US" sz="2800" b="1" dirty="0">
                <a:solidFill>
                  <a:schemeClr val="tx2"/>
                </a:solidFill>
              </a:rPr>
              <a:t> is called a </a:t>
            </a:r>
            <a:r>
              <a:rPr lang="en-US" altLang="en-US" sz="2800" b="1" i="1" u="sng" dirty="0">
                <a:solidFill>
                  <a:srgbClr val="FF0000"/>
                </a:solidFill>
              </a:rPr>
              <a:t>model</a:t>
            </a:r>
            <a:r>
              <a:rPr lang="en-US" altLang="en-US" sz="2800" b="1" dirty="0">
                <a:solidFill>
                  <a:srgbClr val="FF0000"/>
                </a:solidFill>
              </a:rPr>
              <a:t> </a:t>
            </a:r>
            <a:r>
              <a:rPr lang="en-US" altLang="en-US" sz="2800" b="1" dirty="0">
                <a:solidFill>
                  <a:schemeClr val="tx2"/>
                </a:solidFill>
              </a:rPr>
              <a:t>of that </a:t>
            </a:r>
            <a:r>
              <a:rPr lang="en-US" altLang="en-US" sz="2800" b="1" i="1" dirty="0" err="1">
                <a:solidFill>
                  <a:schemeClr val="tx2"/>
                </a:solidFill>
              </a:rPr>
              <a:t>wff</a:t>
            </a:r>
            <a:r>
              <a:rPr lang="en-US" altLang="en-US" sz="2800" b="1" dirty="0">
                <a:solidFill>
                  <a:schemeClr val="tx2"/>
                </a:solidFill>
              </a:rPr>
              <a:t>.</a:t>
            </a:r>
          </a:p>
          <a:p>
            <a:pPr eaLnBrk="1" hangingPunct="1"/>
            <a:endParaRPr lang="en-US" altLang="en-US" sz="2000" b="1" dirty="0">
              <a:solidFill>
                <a:schemeClr val="tx2"/>
              </a:solidFill>
            </a:endParaRPr>
          </a:p>
        </p:txBody>
      </p:sp>
      <p:sp>
        <p:nvSpPr>
          <p:cNvPr id="36870" name="Text Box 5"/>
          <p:cNvSpPr txBox="1">
            <a:spLocks noChangeArrowheads="1"/>
          </p:cNvSpPr>
          <p:nvPr/>
        </p:nvSpPr>
        <p:spPr bwMode="auto">
          <a:xfrm>
            <a:off x="914400" y="4808538"/>
            <a:ext cx="105917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sym typeface="Wingdings" panose="05000000000000000000" pitchFamily="2" charset="2"/>
              </a:rPr>
              <a:t>Given an interpretation (i.e., the truth values for the n atoms) then one  can use the truth table to find the value of any </a:t>
            </a:r>
            <a:r>
              <a:rPr lang="en-US" altLang="en-US" sz="2800" b="1" i="1" dirty="0" err="1">
                <a:sym typeface="Wingdings" panose="05000000000000000000" pitchFamily="2" charset="2"/>
              </a:rPr>
              <a:t>wff</a:t>
            </a:r>
            <a:r>
              <a:rPr lang="en-US" altLang="en-US" sz="2800" dirty="0">
                <a:sym typeface="Wingdings" panose="05000000000000000000" pitchFamily="2"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7541BA5-F92E-4A9F-B93A-CE93CF194806}" type="slidenum">
              <a:rPr lang="en-CA" altLang="en-US"/>
              <a:pPr/>
              <a:t>39</a:t>
            </a:fld>
            <a:endParaRPr lang="en-CA" altLang="en-US"/>
          </a:p>
        </p:txBody>
      </p:sp>
      <p:sp>
        <p:nvSpPr>
          <p:cNvPr id="32770" name="Rectangle 2"/>
          <p:cNvSpPr>
            <a:spLocks noGrp="1" noChangeArrowheads="1"/>
          </p:cNvSpPr>
          <p:nvPr>
            <p:ph type="title"/>
          </p:nvPr>
        </p:nvSpPr>
        <p:spPr>
          <a:xfrm>
            <a:off x="838200" y="304800"/>
            <a:ext cx="10591800" cy="685800"/>
          </a:xfrm>
        </p:spPr>
        <p:txBody>
          <a:bodyPr/>
          <a:lstStyle/>
          <a:p>
            <a:r>
              <a:rPr lang="en-US" altLang="en-US" sz="4000" b="1" dirty="0">
                <a:latin typeface="+mn-lt"/>
              </a:rPr>
              <a:t>Tautologies and Contradictions</a:t>
            </a:r>
            <a:endParaRPr lang="en-CA" altLang="en-US" sz="4000" b="1" dirty="0">
              <a:latin typeface="+mn-lt"/>
            </a:endParaRPr>
          </a:p>
        </p:txBody>
      </p:sp>
      <p:sp>
        <p:nvSpPr>
          <p:cNvPr id="32771" name="Rectangle 3"/>
          <p:cNvSpPr>
            <a:spLocks noGrp="1" noChangeArrowheads="1"/>
          </p:cNvSpPr>
          <p:nvPr>
            <p:ph type="body" idx="1"/>
          </p:nvPr>
        </p:nvSpPr>
        <p:spPr>
          <a:xfrm>
            <a:off x="838200" y="1219200"/>
            <a:ext cx="10515600" cy="5137150"/>
          </a:xfrm>
        </p:spPr>
        <p:txBody>
          <a:bodyPr>
            <a:normAutofit/>
          </a:bodyPr>
          <a:lstStyle/>
          <a:p>
            <a:pPr>
              <a:lnSpc>
                <a:spcPct val="90000"/>
              </a:lnSpc>
            </a:pPr>
            <a:r>
              <a:rPr lang="en-US" altLang="en-US" dirty="0"/>
              <a:t>A </a:t>
            </a:r>
            <a:r>
              <a:rPr lang="en-US" altLang="en-US" i="1" dirty="0"/>
              <a:t>tautology</a:t>
            </a:r>
            <a:r>
              <a:rPr lang="en-US" altLang="en-US" dirty="0"/>
              <a:t> is a statement that is always true.</a:t>
            </a:r>
          </a:p>
          <a:p>
            <a:pPr>
              <a:lnSpc>
                <a:spcPct val="90000"/>
              </a:lnSpc>
            </a:pPr>
            <a:r>
              <a:rPr lang="en-US" altLang="en-US" dirty="0">
                <a:solidFill>
                  <a:srgbClr val="FF0000"/>
                </a:solidFill>
              </a:rPr>
              <a:t>Examples: </a:t>
            </a:r>
          </a:p>
          <a:p>
            <a:pPr lvl="1">
              <a:lnSpc>
                <a:spcPct val="90000"/>
              </a:lnSpc>
            </a:pPr>
            <a:r>
              <a:rPr lang="en-US" altLang="en-US" sz="2800" dirty="0">
                <a:solidFill>
                  <a:srgbClr val="FF0000"/>
                </a:solidFill>
                <a:sym typeface="Symbol" panose="05050102010706020507" pitchFamily="18" charset="2"/>
              </a:rPr>
              <a:t>R(</a:t>
            </a: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R)</a:t>
            </a:r>
            <a:endParaRPr lang="en-US" altLang="en-US" sz="2800" dirty="0">
              <a:solidFill>
                <a:srgbClr val="FF0000"/>
              </a:solidFill>
            </a:endParaRPr>
          </a:p>
          <a:p>
            <a:pPr lvl="1">
              <a:lnSpc>
                <a:spcPct val="90000"/>
              </a:lnSpc>
            </a:pP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a:t>
            </a:r>
            <a:r>
              <a:rPr lang="en-US" altLang="en-US" sz="2800" dirty="0">
                <a:solidFill>
                  <a:srgbClr val="FF0000"/>
                </a:solidFill>
              </a:rPr>
              <a:t>P</a:t>
            </a:r>
            <a:r>
              <a:rPr lang="en-US" altLang="en-US" sz="2800" dirty="0">
                <a:solidFill>
                  <a:srgbClr val="FF0000"/>
                </a:solidFill>
                <a:sym typeface="Symbol" panose="05050102010706020507" pitchFamily="18" charset="2"/>
              </a:rPr>
              <a:t>Q) </a:t>
            </a:r>
            <a:r>
              <a:rPr lang="en-US" altLang="en-US" sz="2800" b="1" dirty="0">
                <a:solidFill>
                  <a:srgbClr val="FF0000"/>
                </a:solidFill>
                <a:sym typeface="Symbol" panose="05050102010706020507" pitchFamily="18" charset="2"/>
              </a:rPr>
              <a:t> </a:t>
            </a:r>
            <a:r>
              <a:rPr lang="en-US" altLang="en-US" sz="2800" dirty="0">
                <a:solidFill>
                  <a:srgbClr val="FF0000"/>
                </a:solidFill>
                <a:sym typeface="Symbol" panose="05050102010706020507" pitchFamily="18" charset="2"/>
              </a:rPr>
              <a:t>(</a:t>
            </a: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P)(</a:t>
            </a:r>
            <a:r>
              <a:rPr lang="en-CA" altLang="en-US" sz="2800" dirty="0">
                <a:solidFill>
                  <a:srgbClr val="FF0000"/>
                </a:solidFill>
                <a:sym typeface="Symbol" panose="05050102010706020507" pitchFamily="18" charset="2"/>
              </a:rPr>
              <a:t> </a:t>
            </a:r>
            <a:r>
              <a:rPr lang="en-US" altLang="en-US" sz="2800" dirty="0">
                <a:solidFill>
                  <a:srgbClr val="FF0000"/>
                </a:solidFill>
                <a:sym typeface="Symbol" panose="05050102010706020507" pitchFamily="18" charset="2"/>
              </a:rPr>
              <a:t>Q)</a:t>
            </a:r>
          </a:p>
          <a:p>
            <a:pPr>
              <a:lnSpc>
                <a:spcPct val="90000"/>
              </a:lnSpc>
              <a:spcBef>
                <a:spcPct val="45000"/>
              </a:spcBef>
            </a:pPr>
            <a:r>
              <a:rPr lang="en-US" altLang="en-US" dirty="0"/>
              <a:t>A </a:t>
            </a:r>
            <a:r>
              <a:rPr lang="en-US" altLang="en-US" i="1" dirty="0"/>
              <a:t>contradiction</a:t>
            </a:r>
            <a:r>
              <a:rPr lang="en-US" altLang="en-US" dirty="0"/>
              <a:t> is a statement that is always false.</a:t>
            </a:r>
          </a:p>
          <a:p>
            <a:pPr>
              <a:lnSpc>
                <a:spcPct val="90000"/>
              </a:lnSpc>
            </a:pPr>
            <a:r>
              <a:rPr lang="en-US" altLang="en-US" dirty="0">
                <a:solidFill>
                  <a:srgbClr val="FF0000"/>
                </a:solidFill>
              </a:rPr>
              <a:t>Examples: </a:t>
            </a:r>
          </a:p>
          <a:p>
            <a:pPr lvl="1">
              <a:lnSpc>
                <a:spcPct val="90000"/>
              </a:lnSpc>
            </a:pPr>
            <a:r>
              <a:rPr lang="en-US" altLang="en-US" sz="2800" dirty="0">
                <a:solidFill>
                  <a:srgbClr val="FF0000"/>
                </a:solidFill>
                <a:sym typeface="Symbol" panose="05050102010706020507" pitchFamily="18" charset="2"/>
              </a:rPr>
              <a:t>R(</a:t>
            </a: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R)</a:t>
            </a:r>
            <a:endParaRPr lang="en-US" altLang="en-US" sz="2800" dirty="0">
              <a:solidFill>
                <a:srgbClr val="FF0000"/>
              </a:solidFill>
            </a:endParaRPr>
          </a:p>
          <a:p>
            <a:pPr lvl="1">
              <a:lnSpc>
                <a:spcPct val="90000"/>
              </a:lnSpc>
            </a:pP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a:t>
            </a: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a:t>
            </a:r>
            <a:r>
              <a:rPr lang="en-US" altLang="en-US" sz="2800" dirty="0">
                <a:solidFill>
                  <a:srgbClr val="FF0000"/>
                </a:solidFill>
              </a:rPr>
              <a:t>P </a:t>
            </a:r>
            <a:r>
              <a:rPr lang="en-US" altLang="en-US" sz="2800" dirty="0">
                <a:solidFill>
                  <a:srgbClr val="FF0000"/>
                </a:solidFill>
                <a:sym typeface="Symbol" panose="05050102010706020507" pitchFamily="18" charset="2"/>
              </a:rPr>
              <a:t> Q) </a:t>
            </a:r>
            <a:r>
              <a:rPr lang="en-US" altLang="en-US" sz="2800" b="1" dirty="0">
                <a:solidFill>
                  <a:srgbClr val="FF0000"/>
                </a:solidFill>
                <a:sym typeface="Symbol" panose="05050102010706020507" pitchFamily="18" charset="2"/>
              </a:rPr>
              <a:t>  </a:t>
            </a:r>
            <a:r>
              <a:rPr lang="en-US" altLang="en-US" sz="2800" dirty="0">
                <a:solidFill>
                  <a:srgbClr val="FF0000"/>
                </a:solidFill>
                <a:sym typeface="Symbol" panose="05050102010706020507" pitchFamily="18" charset="2"/>
              </a:rPr>
              <a:t>(</a:t>
            </a: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P)  (</a:t>
            </a:r>
            <a:r>
              <a:rPr lang="en-CA" altLang="en-US" sz="2800" dirty="0">
                <a:solidFill>
                  <a:srgbClr val="FF0000"/>
                </a:solidFill>
                <a:sym typeface="Symbol" panose="05050102010706020507" pitchFamily="18" charset="2"/>
              </a:rPr>
              <a:t></a:t>
            </a:r>
            <a:r>
              <a:rPr lang="en-US" altLang="en-US" sz="2800" dirty="0">
                <a:solidFill>
                  <a:srgbClr val="FF0000"/>
                </a:solidFill>
                <a:sym typeface="Symbol" panose="05050102010706020507" pitchFamily="18" charset="2"/>
              </a:rPr>
              <a:t>Q))</a:t>
            </a:r>
          </a:p>
          <a:p>
            <a:pPr>
              <a:lnSpc>
                <a:spcPct val="90000"/>
              </a:lnSpc>
              <a:spcBef>
                <a:spcPct val="40000"/>
              </a:spcBef>
              <a:spcAft>
                <a:spcPct val="10000"/>
              </a:spcAft>
            </a:pPr>
            <a:r>
              <a:rPr lang="en-US" altLang="en-US" dirty="0">
                <a:sym typeface="Symbol" panose="05050102010706020507" pitchFamily="18" charset="2"/>
              </a:rPr>
              <a:t>The negation of any tautology is a contradiction, and the negation of any contradiction is a tautology.</a:t>
            </a:r>
          </a:p>
          <a:p>
            <a:pPr>
              <a:lnSpc>
                <a:spcPct val="90000"/>
              </a:lnSpc>
              <a:buFontTx/>
              <a:buChar char="•"/>
            </a:pPr>
            <a:endParaRPr lang="en-US" altLang="en-US" sz="2400" dirty="0">
              <a:solidFill>
                <a:srgbClr val="00FFFF"/>
              </a:solidFill>
              <a:sym typeface="Symbol" panose="05050102010706020507" pitchFamily="18" charset="2"/>
            </a:endParaRPr>
          </a:p>
        </p:txBody>
      </p:sp>
      <p:graphicFrame>
        <p:nvGraphicFramePr>
          <p:cNvPr id="3" name="Diagram 2"/>
          <p:cNvGraphicFramePr/>
          <p:nvPr/>
        </p:nvGraphicFramePr>
        <p:xfrm>
          <a:off x="8153400" y="1143000"/>
          <a:ext cx="3276600" cy="1569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94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5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1">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2771">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32771">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 calcmode="lin" valueType="num">
                                      <p:cBhvr>
                                        <p:cTn id="15" dur="500" fill="hold"/>
                                        <p:tgtEl>
                                          <p:spTgt spid="32771">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2771">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32771">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32771">
                                            <p:txEl>
                                              <p:pRg st="1" end="1"/>
                                            </p:txEl>
                                          </p:spTgt>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 calcmode="lin" valueType="num">
                                      <p:cBhvr>
                                        <p:cTn id="21" dur="500" fill="hold"/>
                                        <p:tgtEl>
                                          <p:spTgt spid="3277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2771">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32771">
                                            <p:txEl>
                                              <p:pRg st="2" end="2"/>
                                            </p:txEl>
                                          </p:spTgt>
                                        </p:tgtEl>
                                        <p:attrNameLst>
                                          <p:attrName>ppt_x</p:attrName>
                                        </p:attrNameLst>
                                      </p:cBhvr>
                                      <p:tavLst>
                                        <p:tav tm="0">
                                          <p:val>
                                            <p:fltVal val="0.5"/>
                                          </p:val>
                                        </p:tav>
                                        <p:tav tm="100000">
                                          <p:val>
                                            <p:strVal val="#ppt_x"/>
                                          </p:val>
                                        </p:tav>
                                      </p:tavLst>
                                    </p:anim>
                                    <p:anim calcmode="lin" valueType="num">
                                      <p:cBhvr>
                                        <p:cTn id="24" dur="500" fill="hold"/>
                                        <p:tgtEl>
                                          <p:spTgt spid="32771">
                                            <p:txEl>
                                              <p:pRg st="2" end="2"/>
                                            </p:txEl>
                                          </p:spTgt>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2771">
                                            <p:txEl>
                                              <p:pRg st="3" end="3"/>
                                            </p:txEl>
                                          </p:spTgt>
                                        </p:tgtEl>
                                        <p:attrNameLst>
                                          <p:attrName>style.visibility</p:attrName>
                                        </p:attrNameLst>
                                      </p:cBhvr>
                                      <p:to>
                                        <p:strVal val="visible"/>
                                      </p:to>
                                    </p:set>
                                    <p:anim calcmode="lin" valueType="num">
                                      <p:cBhvr>
                                        <p:cTn id="27" dur="500" fill="hold"/>
                                        <p:tgtEl>
                                          <p:spTgt spid="32771">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2771">
                                            <p:txEl>
                                              <p:pRg st="3" end="3"/>
                                            </p:txEl>
                                          </p:spTgt>
                                        </p:tgtEl>
                                        <p:attrNameLst>
                                          <p:attrName>ppt_h</p:attrName>
                                        </p:attrNameLst>
                                      </p:cBhvr>
                                      <p:tavLst>
                                        <p:tav tm="0">
                                          <p:val>
                                            <p:fltVal val="0"/>
                                          </p:val>
                                        </p:tav>
                                        <p:tav tm="100000">
                                          <p:val>
                                            <p:strVal val="#ppt_h"/>
                                          </p:val>
                                        </p:tav>
                                      </p:tavLst>
                                    </p:anim>
                                    <p:anim calcmode="lin" valueType="num">
                                      <p:cBhvr>
                                        <p:cTn id="29" dur="500" fill="hold"/>
                                        <p:tgtEl>
                                          <p:spTgt spid="32771">
                                            <p:txEl>
                                              <p:pRg st="3" end="3"/>
                                            </p:txEl>
                                          </p:spTgt>
                                        </p:tgtEl>
                                        <p:attrNameLst>
                                          <p:attrName>ppt_x</p:attrName>
                                        </p:attrNameLst>
                                      </p:cBhvr>
                                      <p:tavLst>
                                        <p:tav tm="0">
                                          <p:val>
                                            <p:fltVal val="0.5"/>
                                          </p:val>
                                        </p:tav>
                                        <p:tav tm="100000">
                                          <p:val>
                                            <p:strVal val="#ppt_x"/>
                                          </p:val>
                                        </p:tav>
                                      </p:tavLst>
                                    </p:anim>
                                    <p:anim calcmode="lin" valueType="num">
                                      <p:cBhvr>
                                        <p:cTn id="30" dur="500" fill="hold"/>
                                        <p:tgtEl>
                                          <p:spTgt spid="32771">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grpId="0" nodeType="clickEffect">
                                  <p:stCondLst>
                                    <p:cond delay="0"/>
                                  </p:stCondLst>
                                  <p:childTnLst>
                                    <p:set>
                                      <p:cBhvr>
                                        <p:cTn id="34" dur="1" fill="hold">
                                          <p:stCondLst>
                                            <p:cond delay="0"/>
                                          </p:stCondLst>
                                        </p:cTn>
                                        <p:tgtEl>
                                          <p:spTgt spid="32771">
                                            <p:txEl>
                                              <p:pRg st="4" end="4"/>
                                            </p:txEl>
                                          </p:spTgt>
                                        </p:tgtEl>
                                        <p:attrNameLst>
                                          <p:attrName>style.visibility</p:attrName>
                                        </p:attrNameLst>
                                      </p:cBhvr>
                                      <p:to>
                                        <p:strVal val="visible"/>
                                      </p:to>
                                    </p:set>
                                    <p:anim calcmode="lin" valueType="num">
                                      <p:cBhvr>
                                        <p:cTn id="35" dur="500" fill="hold"/>
                                        <p:tgtEl>
                                          <p:spTgt spid="3277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2771">
                                            <p:txEl>
                                              <p:pRg st="4" end="4"/>
                                            </p:txEl>
                                          </p:spTgt>
                                        </p:tgtEl>
                                        <p:attrNameLst>
                                          <p:attrName>ppt_h</p:attrName>
                                        </p:attrNameLst>
                                      </p:cBhvr>
                                      <p:tavLst>
                                        <p:tav tm="0">
                                          <p:val>
                                            <p:fltVal val="0"/>
                                          </p:val>
                                        </p:tav>
                                        <p:tav tm="100000">
                                          <p:val>
                                            <p:strVal val="#ppt_h"/>
                                          </p:val>
                                        </p:tav>
                                      </p:tavLst>
                                    </p:anim>
                                    <p:anim calcmode="lin" valueType="num">
                                      <p:cBhvr>
                                        <p:cTn id="37" dur="500" fill="hold"/>
                                        <p:tgtEl>
                                          <p:spTgt spid="32771">
                                            <p:txEl>
                                              <p:pRg st="4" end="4"/>
                                            </p:txEl>
                                          </p:spTgt>
                                        </p:tgtEl>
                                        <p:attrNameLst>
                                          <p:attrName>ppt_x</p:attrName>
                                        </p:attrNameLst>
                                      </p:cBhvr>
                                      <p:tavLst>
                                        <p:tav tm="0">
                                          <p:val>
                                            <p:fltVal val="0.5"/>
                                          </p:val>
                                        </p:tav>
                                        <p:tav tm="100000">
                                          <p:val>
                                            <p:strVal val="#ppt_x"/>
                                          </p:val>
                                        </p:tav>
                                      </p:tavLst>
                                    </p:anim>
                                    <p:anim calcmode="lin" valueType="num">
                                      <p:cBhvr>
                                        <p:cTn id="38" dur="500" fill="hold"/>
                                        <p:tgtEl>
                                          <p:spTgt spid="32771">
                                            <p:txEl>
                                              <p:pRg st="4" end="4"/>
                                            </p:txEl>
                                          </p:spTgt>
                                        </p:tgtEl>
                                        <p:attrNameLst>
                                          <p:attrName>ppt_y</p:attrName>
                                        </p:attrNameLst>
                                      </p:cBhvr>
                                      <p:tavLst>
                                        <p:tav tm="0">
                                          <p:val>
                                            <p:fltVal val="0.5"/>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grpId="0" nodeType="clickEffect">
                                  <p:stCondLst>
                                    <p:cond delay="0"/>
                                  </p:stCondLst>
                                  <p:childTnLst>
                                    <p:set>
                                      <p:cBhvr>
                                        <p:cTn id="42" dur="1" fill="hold">
                                          <p:stCondLst>
                                            <p:cond delay="0"/>
                                          </p:stCondLst>
                                        </p:cTn>
                                        <p:tgtEl>
                                          <p:spTgt spid="32771">
                                            <p:txEl>
                                              <p:pRg st="5" end="5"/>
                                            </p:txEl>
                                          </p:spTgt>
                                        </p:tgtEl>
                                        <p:attrNameLst>
                                          <p:attrName>style.visibility</p:attrName>
                                        </p:attrNameLst>
                                      </p:cBhvr>
                                      <p:to>
                                        <p:strVal val="visible"/>
                                      </p:to>
                                    </p:set>
                                    <p:anim calcmode="lin" valueType="num">
                                      <p:cBhvr>
                                        <p:cTn id="43" dur="500" fill="hold"/>
                                        <p:tgtEl>
                                          <p:spTgt spid="32771">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32771">
                                            <p:txEl>
                                              <p:pRg st="5" end="5"/>
                                            </p:txEl>
                                          </p:spTgt>
                                        </p:tgtEl>
                                        <p:attrNameLst>
                                          <p:attrName>ppt_h</p:attrName>
                                        </p:attrNameLst>
                                      </p:cBhvr>
                                      <p:tavLst>
                                        <p:tav tm="0">
                                          <p:val>
                                            <p:fltVal val="0"/>
                                          </p:val>
                                        </p:tav>
                                        <p:tav tm="100000">
                                          <p:val>
                                            <p:strVal val="#ppt_h"/>
                                          </p:val>
                                        </p:tav>
                                      </p:tavLst>
                                    </p:anim>
                                    <p:anim calcmode="lin" valueType="num">
                                      <p:cBhvr>
                                        <p:cTn id="45" dur="500" fill="hold"/>
                                        <p:tgtEl>
                                          <p:spTgt spid="32771">
                                            <p:txEl>
                                              <p:pRg st="5" end="5"/>
                                            </p:txEl>
                                          </p:spTgt>
                                        </p:tgtEl>
                                        <p:attrNameLst>
                                          <p:attrName>ppt_x</p:attrName>
                                        </p:attrNameLst>
                                      </p:cBhvr>
                                      <p:tavLst>
                                        <p:tav tm="0">
                                          <p:val>
                                            <p:fltVal val="0.5"/>
                                          </p:val>
                                        </p:tav>
                                        <p:tav tm="100000">
                                          <p:val>
                                            <p:strVal val="#ppt_x"/>
                                          </p:val>
                                        </p:tav>
                                      </p:tavLst>
                                    </p:anim>
                                    <p:anim calcmode="lin" valueType="num">
                                      <p:cBhvr>
                                        <p:cTn id="46" dur="500" fill="hold"/>
                                        <p:tgtEl>
                                          <p:spTgt spid="32771">
                                            <p:txEl>
                                              <p:pRg st="5" end="5"/>
                                            </p:txEl>
                                          </p:spTgt>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32771">
                                            <p:txEl>
                                              <p:pRg st="6" end="6"/>
                                            </p:txEl>
                                          </p:spTgt>
                                        </p:tgtEl>
                                        <p:attrNameLst>
                                          <p:attrName>style.visibility</p:attrName>
                                        </p:attrNameLst>
                                      </p:cBhvr>
                                      <p:to>
                                        <p:strVal val="visible"/>
                                      </p:to>
                                    </p:set>
                                    <p:anim calcmode="lin" valueType="num">
                                      <p:cBhvr>
                                        <p:cTn id="49" dur="500" fill="hold"/>
                                        <p:tgtEl>
                                          <p:spTgt spid="32771">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2771">
                                            <p:txEl>
                                              <p:pRg st="6" end="6"/>
                                            </p:txEl>
                                          </p:spTgt>
                                        </p:tgtEl>
                                        <p:attrNameLst>
                                          <p:attrName>ppt_h</p:attrName>
                                        </p:attrNameLst>
                                      </p:cBhvr>
                                      <p:tavLst>
                                        <p:tav tm="0">
                                          <p:val>
                                            <p:fltVal val="0"/>
                                          </p:val>
                                        </p:tav>
                                        <p:tav tm="100000">
                                          <p:val>
                                            <p:strVal val="#ppt_h"/>
                                          </p:val>
                                        </p:tav>
                                      </p:tavLst>
                                    </p:anim>
                                    <p:anim calcmode="lin" valueType="num">
                                      <p:cBhvr>
                                        <p:cTn id="51" dur="500" fill="hold"/>
                                        <p:tgtEl>
                                          <p:spTgt spid="32771">
                                            <p:txEl>
                                              <p:pRg st="6" end="6"/>
                                            </p:txEl>
                                          </p:spTgt>
                                        </p:tgtEl>
                                        <p:attrNameLst>
                                          <p:attrName>ppt_x</p:attrName>
                                        </p:attrNameLst>
                                      </p:cBhvr>
                                      <p:tavLst>
                                        <p:tav tm="0">
                                          <p:val>
                                            <p:fltVal val="0.5"/>
                                          </p:val>
                                        </p:tav>
                                        <p:tav tm="100000">
                                          <p:val>
                                            <p:strVal val="#ppt_x"/>
                                          </p:val>
                                        </p:tav>
                                      </p:tavLst>
                                    </p:anim>
                                    <p:anim calcmode="lin" valueType="num">
                                      <p:cBhvr>
                                        <p:cTn id="52" dur="500" fill="hold"/>
                                        <p:tgtEl>
                                          <p:spTgt spid="32771">
                                            <p:txEl>
                                              <p:pRg st="6" end="6"/>
                                            </p:txEl>
                                          </p:spTgt>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32771">
                                            <p:txEl>
                                              <p:pRg st="7" end="7"/>
                                            </p:txEl>
                                          </p:spTgt>
                                        </p:tgtEl>
                                        <p:attrNameLst>
                                          <p:attrName>style.visibility</p:attrName>
                                        </p:attrNameLst>
                                      </p:cBhvr>
                                      <p:to>
                                        <p:strVal val="visible"/>
                                      </p:to>
                                    </p:set>
                                    <p:anim calcmode="lin" valueType="num">
                                      <p:cBhvr>
                                        <p:cTn id="55" dur="500" fill="hold"/>
                                        <p:tgtEl>
                                          <p:spTgt spid="32771">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32771">
                                            <p:txEl>
                                              <p:pRg st="7" end="7"/>
                                            </p:txEl>
                                          </p:spTgt>
                                        </p:tgtEl>
                                        <p:attrNameLst>
                                          <p:attrName>ppt_h</p:attrName>
                                        </p:attrNameLst>
                                      </p:cBhvr>
                                      <p:tavLst>
                                        <p:tav tm="0">
                                          <p:val>
                                            <p:fltVal val="0"/>
                                          </p:val>
                                        </p:tav>
                                        <p:tav tm="100000">
                                          <p:val>
                                            <p:strVal val="#ppt_h"/>
                                          </p:val>
                                        </p:tav>
                                      </p:tavLst>
                                    </p:anim>
                                    <p:anim calcmode="lin" valueType="num">
                                      <p:cBhvr>
                                        <p:cTn id="57" dur="500" fill="hold"/>
                                        <p:tgtEl>
                                          <p:spTgt spid="32771">
                                            <p:txEl>
                                              <p:pRg st="7" end="7"/>
                                            </p:txEl>
                                          </p:spTgt>
                                        </p:tgtEl>
                                        <p:attrNameLst>
                                          <p:attrName>ppt_x</p:attrName>
                                        </p:attrNameLst>
                                      </p:cBhvr>
                                      <p:tavLst>
                                        <p:tav tm="0">
                                          <p:val>
                                            <p:fltVal val="0.5"/>
                                          </p:val>
                                        </p:tav>
                                        <p:tav tm="100000">
                                          <p:val>
                                            <p:strVal val="#ppt_x"/>
                                          </p:val>
                                        </p:tav>
                                      </p:tavLst>
                                    </p:anim>
                                    <p:anim calcmode="lin" valueType="num">
                                      <p:cBhvr>
                                        <p:cTn id="58" dur="500" fill="hold"/>
                                        <p:tgtEl>
                                          <p:spTgt spid="32771">
                                            <p:txEl>
                                              <p:pRg st="7" end="7"/>
                                            </p:txEl>
                                          </p:spTgt>
                                        </p:tgtEl>
                                        <p:attrNameLst>
                                          <p:attrName>ppt_y</p:attrName>
                                        </p:attrNameLst>
                                      </p:cBhvr>
                                      <p:tavLst>
                                        <p:tav tm="0">
                                          <p:val>
                                            <p:fltVal val="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grpId="0" nodeType="clickEffect">
                                  <p:stCondLst>
                                    <p:cond delay="0"/>
                                  </p:stCondLst>
                                  <p:childTnLst>
                                    <p:set>
                                      <p:cBhvr>
                                        <p:cTn id="62" dur="1" fill="hold">
                                          <p:stCondLst>
                                            <p:cond delay="0"/>
                                          </p:stCondLst>
                                        </p:cTn>
                                        <p:tgtEl>
                                          <p:spTgt spid="32771">
                                            <p:txEl>
                                              <p:pRg st="8" end="8"/>
                                            </p:txEl>
                                          </p:spTgt>
                                        </p:tgtEl>
                                        <p:attrNameLst>
                                          <p:attrName>style.visibility</p:attrName>
                                        </p:attrNameLst>
                                      </p:cBhvr>
                                      <p:to>
                                        <p:strVal val="visible"/>
                                      </p:to>
                                    </p:set>
                                    <p:anim calcmode="lin" valueType="num">
                                      <p:cBhvr>
                                        <p:cTn id="63" dur="500" fill="hold"/>
                                        <p:tgtEl>
                                          <p:spTgt spid="32771">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2771">
                                            <p:txEl>
                                              <p:pRg st="8" end="8"/>
                                            </p:txEl>
                                          </p:spTgt>
                                        </p:tgtEl>
                                        <p:attrNameLst>
                                          <p:attrName>ppt_h</p:attrName>
                                        </p:attrNameLst>
                                      </p:cBhvr>
                                      <p:tavLst>
                                        <p:tav tm="0">
                                          <p:val>
                                            <p:fltVal val="0"/>
                                          </p:val>
                                        </p:tav>
                                        <p:tav tm="100000">
                                          <p:val>
                                            <p:strVal val="#ppt_h"/>
                                          </p:val>
                                        </p:tav>
                                      </p:tavLst>
                                    </p:anim>
                                    <p:anim calcmode="lin" valueType="num">
                                      <p:cBhvr>
                                        <p:cTn id="65" dur="500" fill="hold"/>
                                        <p:tgtEl>
                                          <p:spTgt spid="32771">
                                            <p:txEl>
                                              <p:pRg st="8" end="8"/>
                                            </p:txEl>
                                          </p:spTgt>
                                        </p:tgtEl>
                                        <p:attrNameLst>
                                          <p:attrName>ppt_x</p:attrName>
                                        </p:attrNameLst>
                                      </p:cBhvr>
                                      <p:tavLst>
                                        <p:tav tm="0">
                                          <p:val>
                                            <p:fltVal val="0.5"/>
                                          </p:val>
                                        </p:tav>
                                        <p:tav tm="100000">
                                          <p:val>
                                            <p:strVal val="#ppt_x"/>
                                          </p:val>
                                        </p:tav>
                                      </p:tavLst>
                                    </p:anim>
                                    <p:anim calcmode="lin" valueType="num">
                                      <p:cBhvr>
                                        <p:cTn id="66" dur="500" fill="hold"/>
                                        <p:tgtEl>
                                          <p:spTgt spid="32771">
                                            <p:txEl>
                                              <p:pRg st="8" end="8"/>
                                            </p:txEl>
                                          </p:spTgt>
                                        </p:tgtEl>
                                        <p:attrNameLst>
                                          <p:attrName>ppt_y</p:attrName>
                                        </p:attrNameLst>
                                      </p:cBhvr>
                                      <p:tavLst>
                                        <p:tav tm="0">
                                          <p:val>
                                            <p:fltVal val="0.5"/>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dirty="0"/>
              <a:t>Topics  CSCE 222</a:t>
            </a:r>
          </a:p>
        </p:txBody>
      </p:sp>
      <p:sp>
        <p:nvSpPr>
          <p:cNvPr id="73731" name="Rectangle 3"/>
          <p:cNvSpPr>
            <a:spLocks noGrp="1" noChangeArrowheads="1"/>
          </p:cNvSpPr>
          <p:nvPr>
            <p:ph type="body" idx="1"/>
          </p:nvPr>
        </p:nvSpPr>
        <p:spPr>
          <a:xfrm>
            <a:off x="605481" y="1470454"/>
            <a:ext cx="10960443" cy="6454346"/>
          </a:xfrm>
        </p:spPr>
        <p:txBody>
          <a:bodyPr>
            <a:normAutofit fontScale="55000" lnSpcReduction="20000"/>
          </a:bodyPr>
          <a:lstStyle/>
          <a:p>
            <a:pPr eaLnBrk="1" hangingPunct="1">
              <a:buFontTx/>
              <a:buNone/>
            </a:pPr>
            <a:r>
              <a:rPr lang="en-US" altLang="en-US" sz="4900" dirty="0"/>
              <a:t>Probability</a:t>
            </a:r>
          </a:p>
          <a:p>
            <a:pPr eaLnBrk="1" hangingPunct="1">
              <a:buFontTx/>
              <a:buNone/>
            </a:pPr>
            <a:r>
              <a:rPr lang="en-US" altLang="en-US" sz="4900" dirty="0"/>
              <a:t>	Probability Axioms, events,  random variable</a:t>
            </a:r>
          </a:p>
          <a:p>
            <a:pPr eaLnBrk="1" hangingPunct="1">
              <a:buFontTx/>
              <a:buNone/>
            </a:pPr>
            <a:r>
              <a:rPr lang="en-US" altLang="en-US" sz="4900" dirty="0"/>
              <a:t>	Independence, expectation, example distributions</a:t>
            </a:r>
          </a:p>
          <a:p>
            <a:pPr eaLnBrk="1" hangingPunct="1">
              <a:buFontTx/>
              <a:buNone/>
            </a:pPr>
            <a:r>
              <a:rPr lang="en-US" altLang="en-US" sz="4900" dirty="0"/>
              <a:t>	Birthday paradox </a:t>
            </a:r>
          </a:p>
          <a:p>
            <a:pPr eaLnBrk="1" hangingPunct="1">
              <a:buFontTx/>
              <a:buNone/>
            </a:pPr>
            <a:r>
              <a:rPr lang="en-US" altLang="en-US" sz="4900" dirty="0"/>
              <a:t>	Monte Carlo method </a:t>
            </a:r>
          </a:p>
          <a:p>
            <a:pPr eaLnBrk="1" hangingPunct="1">
              <a:buFontTx/>
              <a:buNone/>
            </a:pPr>
            <a:r>
              <a:rPr lang="en-US" altLang="en-US" sz="4900" dirty="0"/>
              <a:t>Graphs and Trees	</a:t>
            </a:r>
            <a:br>
              <a:rPr lang="en-US" altLang="en-US" sz="4900" dirty="0"/>
            </a:br>
            <a:r>
              <a:rPr lang="en-US" altLang="en-US" sz="4900" dirty="0">
                <a:solidFill>
                  <a:srgbClr val="FF0000"/>
                </a:solidFill>
              </a:rPr>
              <a:t>(light coverage if time permits. Covered in Data Structures and Algorithms)</a:t>
            </a:r>
            <a:endParaRPr lang="en-US" altLang="en-US" sz="4900" dirty="0"/>
          </a:p>
          <a:p>
            <a:pPr eaLnBrk="1" hangingPunct="1">
              <a:buFontTx/>
              <a:buNone/>
            </a:pPr>
            <a:r>
              <a:rPr lang="en-US" altLang="en-US" sz="4900" dirty="0"/>
              <a:t>	Graph terminology</a:t>
            </a:r>
          </a:p>
          <a:p>
            <a:pPr eaLnBrk="1" hangingPunct="1">
              <a:buFontTx/>
              <a:buNone/>
            </a:pPr>
            <a:r>
              <a:rPr lang="en-US" altLang="en-US" sz="4900" dirty="0"/>
              <a:t>	Example of graph  problems and algorithms: </a:t>
            </a:r>
          </a:p>
          <a:p>
            <a:pPr eaLnBrk="1" hangingPunct="1">
              <a:buFontTx/>
              <a:buNone/>
            </a:pPr>
            <a:r>
              <a:rPr lang="en-US" altLang="en-US" sz="4900" dirty="0"/>
              <a:t>		graph coloring</a:t>
            </a:r>
          </a:p>
          <a:p>
            <a:pPr eaLnBrk="1" hangingPunct="1">
              <a:buFontTx/>
              <a:buNone/>
            </a:pPr>
            <a:r>
              <a:rPr lang="en-US" altLang="en-US" sz="4900" dirty="0"/>
              <a:t>		TSP</a:t>
            </a:r>
          </a:p>
          <a:p>
            <a:pPr eaLnBrk="1" hangingPunct="1">
              <a:buFontTx/>
              <a:buNone/>
            </a:pPr>
            <a:r>
              <a:rPr lang="en-US" altLang="en-US" sz="4900" dirty="0"/>
              <a:t>		shortest path</a:t>
            </a:r>
          </a:p>
          <a:p>
            <a:pPr eaLnBrk="1" hangingPunct="1">
              <a:buFontTx/>
              <a:buNone/>
            </a:pPr>
            <a:r>
              <a:rPr lang="en-US" altLang="en-US" sz="2000" dirty="0"/>
              <a:t>		</a:t>
            </a:r>
          </a:p>
          <a:p>
            <a:pPr eaLnBrk="1" hangingPunct="1">
              <a:buFontTx/>
              <a:buNone/>
            </a:pPr>
            <a:r>
              <a:rPr lang="en-US" altLang="en-US" sz="2400" dirty="0"/>
              <a:t>	</a:t>
            </a:r>
          </a:p>
          <a:p>
            <a:pPr eaLnBrk="1" hangingPunct="1">
              <a:buFontTx/>
              <a:buNone/>
            </a:pPr>
            <a:endParaRPr lang="en-US" altLang="en-US" sz="2400" dirty="0"/>
          </a:p>
          <a:p>
            <a:pPr eaLnBrk="1" hangingPunct="1">
              <a:buFontTx/>
              <a:buNone/>
            </a:pPr>
            <a:endParaRPr lang="en-US" altLang="en-US" sz="2400" dirty="0"/>
          </a:p>
          <a:p>
            <a:pPr eaLnBrk="1" hangingPunct="1">
              <a:buFontTx/>
              <a:buNone/>
            </a:pPr>
            <a:r>
              <a:rPr lang="en-US" altLang="en-US" sz="2400" dirty="0"/>
              <a:t>	</a:t>
            </a:r>
          </a:p>
        </p:txBody>
      </p:sp>
    </p:spTree>
    <p:extLst>
      <p:ext uri="{BB962C8B-B14F-4D97-AF65-F5344CB8AC3E}">
        <p14:creationId xmlns:p14="http://schemas.microsoft.com/office/powerpoint/2010/main" val="2762944443"/>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title"/>
          </p:nvPr>
        </p:nvSpPr>
        <p:spPr>
          <a:xfrm>
            <a:off x="609600" y="188093"/>
            <a:ext cx="10820400" cy="726307"/>
          </a:xfrm>
        </p:spPr>
        <p:txBody>
          <a:bodyPr/>
          <a:lstStyle/>
          <a:p>
            <a:pPr eaLnBrk="1" hangingPunct="1"/>
            <a:r>
              <a:rPr lang="en-US" altLang="en-US" sz="2800" b="1" dirty="0"/>
              <a:t> 1.2 Propositional Equivalences</a:t>
            </a:r>
            <a:r>
              <a:rPr lang="en-US" altLang="en-US" sz="2800" b="1" dirty="0" smtClean="0"/>
              <a:t>: Inconsistency </a:t>
            </a:r>
            <a:r>
              <a:rPr lang="en-US" altLang="en-US" sz="2800" b="1" dirty="0"/>
              <a:t>(</a:t>
            </a:r>
            <a:r>
              <a:rPr lang="en-US" altLang="en-US" sz="2800" b="1" dirty="0" err="1"/>
              <a:t>Unsatisfiability</a:t>
            </a:r>
            <a:r>
              <a:rPr lang="en-US" altLang="en-US" sz="2800" b="1" dirty="0"/>
              <a:t>) and Validity</a:t>
            </a:r>
          </a:p>
        </p:txBody>
      </p:sp>
      <p:sp>
        <p:nvSpPr>
          <p:cNvPr id="37891" name="Text Box 2"/>
          <p:cNvSpPr>
            <a:spLocks noGrp="1" noChangeArrowheads="1"/>
          </p:cNvSpPr>
          <p:nvPr>
            <p:ph idx="1"/>
          </p:nvPr>
        </p:nvSpPr>
        <p:spPr>
          <a:xfrm>
            <a:off x="914400" y="1368087"/>
            <a:ext cx="10515600" cy="4343400"/>
          </a:xfrm>
        </p:spPr>
        <p:txBody>
          <a:bodyPr>
            <a:normAutofit/>
          </a:bodyPr>
          <a:lstStyle/>
          <a:p>
            <a:pPr eaLnBrk="1" hangingPunct="1">
              <a:buFontTx/>
              <a:buChar char="•"/>
            </a:pPr>
            <a:r>
              <a:rPr lang="en-US" altLang="en-US" sz="2600" b="1" dirty="0" smtClean="0">
                <a:solidFill>
                  <a:schemeClr val="tx2"/>
                </a:solidFill>
              </a:rPr>
              <a:t>It is possible that no interpretation </a:t>
            </a:r>
            <a:r>
              <a:rPr lang="en-US" altLang="en-US" sz="2600" b="1" dirty="0" err="1" smtClean="0">
                <a:solidFill>
                  <a:schemeClr val="tx2"/>
                </a:solidFill>
              </a:rPr>
              <a:t>satisifies</a:t>
            </a:r>
            <a:r>
              <a:rPr lang="en-US" altLang="en-US" sz="2600" b="1" dirty="0" smtClean="0">
                <a:solidFill>
                  <a:schemeClr val="tx2"/>
                </a:solidFill>
              </a:rPr>
              <a:t> a set of </a:t>
            </a:r>
            <a:r>
              <a:rPr lang="en-US" altLang="en-US" sz="2600" b="1" dirty="0" err="1" smtClean="0">
                <a:solidFill>
                  <a:schemeClr val="tx2"/>
                </a:solidFill>
              </a:rPr>
              <a:t>wffs</a:t>
            </a:r>
            <a:endParaRPr lang="en-US" altLang="en-US" sz="2600" b="1" dirty="0" smtClean="0">
              <a:solidFill>
                <a:schemeClr val="tx2"/>
              </a:solidFill>
              <a:sym typeface="Wingdings" panose="05000000000000000000" pitchFamily="2" charset="2"/>
            </a:endParaRPr>
          </a:p>
          <a:p>
            <a:pPr eaLnBrk="1" hangingPunct="1">
              <a:buFontTx/>
              <a:buChar char="•"/>
            </a:pPr>
            <a:r>
              <a:rPr lang="en-US" altLang="en-US" sz="2600" b="1" dirty="0" smtClean="0">
                <a:solidFill>
                  <a:schemeClr val="tx2"/>
                </a:solidFill>
                <a:sym typeface="Wingdings" panose="05000000000000000000" pitchFamily="2" charset="2"/>
              </a:rPr>
              <a:t>In that case we say that the set of </a:t>
            </a:r>
            <a:r>
              <a:rPr lang="en-US" altLang="en-US" sz="2600" b="1" dirty="0" err="1" smtClean="0">
                <a:solidFill>
                  <a:schemeClr val="tx2"/>
                </a:solidFill>
                <a:sym typeface="Wingdings" panose="05000000000000000000" pitchFamily="2" charset="2"/>
              </a:rPr>
              <a:t>wffs</a:t>
            </a:r>
            <a:r>
              <a:rPr lang="en-US" altLang="en-US" sz="2600" b="1" dirty="0" smtClean="0">
                <a:solidFill>
                  <a:schemeClr val="tx2"/>
                </a:solidFill>
                <a:sym typeface="Wingdings" panose="05000000000000000000" pitchFamily="2" charset="2"/>
              </a:rPr>
              <a:t> is</a:t>
            </a:r>
            <a:r>
              <a:rPr lang="en-US" altLang="en-US" sz="2600" b="1" i="1" u="sng" dirty="0" smtClean="0">
                <a:solidFill>
                  <a:schemeClr val="tx2"/>
                </a:solidFill>
                <a:sym typeface="Wingdings" panose="05000000000000000000" pitchFamily="2" charset="2"/>
              </a:rPr>
              <a:t> inconsistent</a:t>
            </a:r>
            <a:r>
              <a:rPr lang="en-US" altLang="en-US" sz="2600" b="1" dirty="0" smtClean="0">
                <a:solidFill>
                  <a:schemeClr val="tx2"/>
                </a:solidFill>
                <a:sym typeface="Wingdings" panose="05000000000000000000" pitchFamily="2" charset="2"/>
              </a:rPr>
              <a:t> or</a:t>
            </a:r>
            <a:r>
              <a:rPr lang="en-US" altLang="en-US" sz="2600" b="1" i="1" u="sng" dirty="0" smtClean="0">
                <a:solidFill>
                  <a:schemeClr val="tx2"/>
                </a:solidFill>
                <a:sym typeface="Wingdings" panose="05000000000000000000" pitchFamily="2" charset="2"/>
              </a:rPr>
              <a:t> </a:t>
            </a:r>
            <a:r>
              <a:rPr lang="en-US" altLang="en-US" sz="2600" b="1" i="1" u="sng" dirty="0" err="1" smtClean="0">
                <a:solidFill>
                  <a:schemeClr val="tx2"/>
                </a:solidFill>
                <a:sym typeface="Wingdings" panose="05000000000000000000" pitchFamily="2" charset="2"/>
              </a:rPr>
              <a:t>unsatisfiable</a:t>
            </a:r>
            <a:r>
              <a:rPr lang="en-US" altLang="en-US" sz="2600" b="1" dirty="0" smtClean="0">
                <a:solidFill>
                  <a:schemeClr val="tx2"/>
                </a:solidFill>
                <a:sym typeface="Wingdings" panose="05000000000000000000" pitchFamily="2" charset="2"/>
              </a:rPr>
              <a:t> or a </a:t>
            </a:r>
            <a:r>
              <a:rPr lang="en-US" altLang="en-US" sz="2600" b="1" i="1" u="sng" dirty="0" smtClean="0">
                <a:solidFill>
                  <a:schemeClr val="tx2"/>
                </a:solidFill>
                <a:sym typeface="Wingdings" panose="05000000000000000000" pitchFamily="2" charset="2"/>
              </a:rPr>
              <a:t>contradiction</a:t>
            </a:r>
          </a:p>
          <a:p>
            <a:pPr eaLnBrk="1" hangingPunct="1">
              <a:buFontTx/>
              <a:buChar char="•"/>
            </a:pPr>
            <a:r>
              <a:rPr lang="en-US" altLang="en-US" sz="2600" b="1" dirty="0" smtClean="0">
                <a:solidFill>
                  <a:schemeClr val="tx2"/>
                </a:solidFill>
                <a:sym typeface="Wingdings" panose="05000000000000000000" pitchFamily="2" charset="2"/>
              </a:rPr>
              <a:t>Examples:</a:t>
            </a:r>
          </a:p>
          <a:p>
            <a:pPr marL="0" indent="0" eaLnBrk="1" hangingPunct="1">
              <a:buNone/>
            </a:pPr>
            <a:r>
              <a:rPr lang="en-US" altLang="en-US" sz="2600" b="1" dirty="0" smtClean="0">
                <a:solidFill>
                  <a:schemeClr val="tx2"/>
                </a:solidFill>
                <a:sym typeface="Wingdings" panose="05000000000000000000" pitchFamily="2" charset="2"/>
              </a:rPr>
              <a:t>	1 – {P </a:t>
            </a:r>
            <a:r>
              <a:rPr lang="en-US" altLang="en-US" sz="2600" b="1" dirty="0" smtClean="0">
                <a:solidFill>
                  <a:schemeClr val="tx2"/>
                </a:solidFill>
                <a:sym typeface="Symbol" panose="05050102010706020507" pitchFamily="18" charset="2"/>
              </a:rPr>
              <a:t> P}</a:t>
            </a:r>
          </a:p>
          <a:p>
            <a:pPr marL="0" indent="0" eaLnBrk="1" hangingPunct="1">
              <a:buNone/>
            </a:pPr>
            <a:r>
              <a:rPr lang="en-US" altLang="en-US" sz="2600" b="1" dirty="0" smtClean="0">
                <a:solidFill>
                  <a:schemeClr val="tx2"/>
                </a:solidFill>
                <a:sym typeface="Symbol" panose="05050102010706020507" pitchFamily="18" charset="2"/>
              </a:rPr>
              <a:t>	2 – { P  Q,  P Q,  P  Q,  P Q}</a:t>
            </a:r>
          </a:p>
          <a:p>
            <a:pPr marL="0" indent="0" eaLnBrk="1" hangingPunct="1">
              <a:buNone/>
            </a:pPr>
            <a:r>
              <a:rPr lang="en-US" altLang="en-US" b="1" dirty="0" smtClean="0">
                <a:solidFill>
                  <a:schemeClr val="tx2"/>
                </a:solidFill>
                <a:sym typeface="Symbol" panose="05050102010706020507" pitchFamily="18" charset="2"/>
              </a:rPr>
              <a:t>            </a:t>
            </a:r>
            <a:r>
              <a:rPr lang="en-US" altLang="en-US" sz="2400" b="1" dirty="0" smtClean="0">
                <a:solidFill>
                  <a:schemeClr val="tx2"/>
                </a:solidFill>
                <a:sym typeface="Symbol" panose="05050102010706020507" pitchFamily="18" charset="2"/>
              </a:rPr>
              <a:t>(use the truth table to confirm that this set of </a:t>
            </a:r>
            <a:r>
              <a:rPr lang="en-US" altLang="en-US" sz="2400" b="1" dirty="0" err="1" smtClean="0">
                <a:solidFill>
                  <a:schemeClr val="tx2"/>
                </a:solidFill>
                <a:sym typeface="Symbol" panose="05050102010706020507" pitchFamily="18" charset="2"/>
              </a:rPr>
              <a:t>wffs</a:t>
            </a:r>
            <a:r>
              <a:rPr lang="en-US" altLang="en-US" sz="2400" b="1" dirty="0" smtClean="0">
                <a:solidFill>
                  <a:schemeClr val="tx2"/>
                </a:solidFill>
                <a:sym typeface="Symbol" panose="05050102010706020507" pitchFamily="18" charset="2"/>
              </a:rPr>
              <a:t> is inconsistent)</a:t>
            </a:r>
          </a:p>
        </p:txBody>
      </p:sp>
      <p:sp>
        <p:nvSpPr>
          <p:cNvPr id="36866"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F052267-B464-470B-ACCC-356071591BC7}" type="slidenum">
              <a:rPr lang="en-US" altLang="en-US" sz="1400"/>
              <a:pPr/>
              <a:t>40</a:t>
            </a:fld>
            <a:endParaRPr lang="en-US" altLang="en-US" sz="1400"/>
          </a:p>
        </p:txBody>
      </p:sp>
      <p:sp>
        <p:nvSpPr>
          <p:cNvPr id="37893" name="Rectangle 4"/>
          <p:cNvSpPr>
            <a:spLocks noChangeArrowheads="1"/>
          </p:cNvSpPr>
          <p:nvPr/>
        </p:nvSpPr>
        <p:spPr bwMode="auto">
          <a:xfrm>
            <a:off x="624016" y="841889"/>
            <a:ext cx="7467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buFontTx/>
              <a:buChar char="•"/>
            </a:pPr>
            <a:r>
              <a:rPr lang="en-US" altLang="en-US" sz="2800" b="1" dirty="0">
                <a:solidFill>
                  <a:srgbClr val="FF0000"/>
                </a:solidFill>
              </a:rPr>
              <a:t> </a:t>
            </a:r>
            <a:r>
              <a:rPr lang="en-US" altLang="en-US" sz="2600" b="1" dirty="0">
                <a:solidFill>
                  <a:srgbClr val="FF0000"/>
                </a:solidFill>
              </a:rPr>
              <a:t>Inconsistent or </a:t>
            </a:r>
            <a:r>
              <a:rPr lang="en-US" altLang="en-US" sz="2600" b="1" dirty="0" err="1">
                <a:solidFill>
                  <a:srgbClr val="FF0000"/>
                </a:solidFill>
              </a:rPr>
              <a:t>Unsatisfiable</a:t>
            </a:r>
            <a:r>
              <a:rPr lang="en-US" altLang="en-US" sz="2600" b="1" dirty="0">
                <a:solidFill>
                  <a:srgbClr val="FF0000"/>
                </a:solidFill>
              </a:rPr>
              <a:t> set of </a:t>
            </a:r>
            <a:r>
              <a:rPr lang="en-US" altLang="en-US" sz="2600" b="1" dirty="0" smtClean="0">
                <a:solidFill>
                  <a:srgbClr val="FF0000"/>
                </a:solidFill>
              </a:rPr>
              <a:t>WFFs</a:t>
            </a:r>
            <a:endParaRPr lang="en-US" altLang="en-US" sz="2600" b="1" dirty="0">
              <a:solidFill>
                <a:srgbClr val="FF0000"/>
              </a:solidFill>
            </a:endParaRPr>
          </a:p>
          <a:p>
            <a:pPr eaLnBrk="1" hangingPunct="1"/>
            <a:endParaRPr lang="en-US" altLang="en-US" sz="2000" b="1" dirty="0">
              <a:solidFill>
                <a:schemeClr val="tx2"/>
              </a:solidFill>
            </a:endParaRPr>
          </a:p>
        </p:txBody>
      </p:sp>
      <p:sp>
        <p:nvSpPr>
          <p:cNvPr id="37894" name="Rectangle 5"/>
          <p:cNvSpPr>
            <a:spLocks noChangeArrowheads="1"/>
          </p:cNvSpPr>
          <p:nvPr/>
        </p:nvSpPr>
        <p:spPr bwMode="auto">
          <a:xfrm>
            <a:off x="914400" y="4616450"/>
            <a:ext cx="6553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buFontTx/>
              <a:buChar char="•"/>
            </a:pPr>
            <a:r>
              <a:rPr lang="en-US" altLang="en-US" sz="2000" b="1" dirty="0">
                <a:solidFill>
                  <a:srgbClr val="FF0000"/>
                </a:solidFill>
              </a:rPr>
              <a:t> </a:t>
            </a:r>
            <a:r>
              <a:rPr lang="en-US" altLang="en-US" sz="2600" b="1" dirty="0">
                <a:solidFill>
                  <a:srgbClr val="FF0000"/>
                </a:solidFill>
              </a:rPr>
              <a:t>Validity (Tautology) of a set of </a:t>
            </a:r>
            <a:r>
              <a:rPr lang="en-US" altLang="en-US" sz="2600" b="1" dirty="0" smtClean="0">
                <a:solidFill>
                  <a:srgbClr val="FF0000"/>
                </a:solidFill>
              </a:rPr>
              <a:t>WFFs</a:t>
            </a:r>
            <a:endParaRPr lang="en-US" altLang="en-US" sz="2600" b="1" dirty="0">
              <a:solidFill>
                <a:srgbClr val="FF0000"/>
              </a:solidFill>
            </a:endParaRPr>
          </a:p>
          <a:p>
            <a:pPr eaLnBrk="1" hangingPunct="1"/>
            <a:endParaRPr lang="en-US" altLang="en-US" sz="1600" b="1" dirty="0">
              <a:solidFill>
                <a:schemeClr val="tx2"/>
              </a:solidFill>
            </a:endParaRPr>
          </a:p>
        </p:txBody>
      </p:sp>
      <p:sp>
        <p:nvSpPr>
          <p:cNvPr id="37895" name="Rectangle 6"/>
          <p:cNvSpPr>
            <a:spLocks noChangeArrowheads="1"/>
          </p:cNvSpPr>
          <p:nvPr/>
        </p:nvSpPr>
        <p:spPr bwMode="auto">
          <a:xfrm>
            <a:off x="1190368" y="5111322"/>
            <a:ext cx="10134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285750" indent="-285750" eaLnBrk="1" hangingPunct="1">
              <a:spcBef>
                <a:spcPct val="20000"/>
              </a:spcBef>
              <a:buFont typeface="Arial" panose="020B0604020202020204" pitchFamily="34" charset="0"/>
              <a:buChar char="•"/>
            </a:pPr>
            <a:r>
              <a:rPr lang="en-US" altLang="en-US" b="1" dirty="0" smtClean="0">
                <a:solidFill>
                  <a:schemeClr val="tx2"/>
                </a:solidFill>
              </a:rPr>
              <a:t>If </a:t>
            </a:r>
            <a:r>
              <a:rPr lang="en-US" altLang="en-US" b="1" dirty="0">
                <a:solidFill>
                  <a:schemeClr val="tx2"/>
                </a:solidFill>
              </a:rPr>
              <a:t>a </a:t>
            </a:r>
            <a:r>
              <a:rPr lang="en-US" altLang="en-US" b="1" dirty="0" err="1">
                <a:solidFill>
                  <a:schemeClr val="tx2"/>
                </a:solidFill>
              </a:rPr>
              <a:t>wff</a:t>
            </a:r>
            <a:r>
              <a:rPr lang="en-US" altLang="en-US" b="1" dirty="0">
                <a:solidFill>
                  <a:schemeClr val="tx2"/>
                </a:solidFill>
              </a:rPr>
              <a:t> is True under all the interpretations of its constituents atoms, we say that the </a:t>
            </a:r>
            <a:r>
              <a:rPr lang="en-US" altLang="en-US" b="1" dirty="0" err="1">
                <a:solidFill>
                  <a:schemeClr val="tx2"/>
                </a:solidFill>
              </a:rPr>
              <a:t>wff</a:t>
            </a:r>
            <a:r>
              <a:rPr lang="en-US" altLang="en-US" b="1" dirty="0">
                <a:solidFill>
                  <a:schemeClr val="tx2"/>
                </a:solidFill>
              </a:rPr>
              <a:t> </a:t>
            </a:r>
            <a:r>
              <a:rPr lang="en-US" altLang="en-US" b="1" dirty="0" smtClean="0">
                <a:solidFill>
                  <a:schemeClr val="tx2"/>
                </a:solidFill>
              </a:rPr>
              <a:t> </a:t>
            </a:r>
            <a:r>
              <a:rPr lang="en-US" altLang="en-US" b="1" dirty="0">
                <a:solidFill>
                  <a:schemeClr val="tx2"/>
                </a:solidFill>
              </a:rPr>
              <a:t>is </a:t>
            </a:r>
            <a:r>
              <a:rPr lang="en-US" altLang="en-US" b="1" i="1" u="sng" dirty="0">
                <a:solidFill>
                  <a:schemeClr val="tx2"/>
                </a:solidFill>
              </a:rPr>
              <a:t>valid </a:t>
            </a:r>
            <a:r>
              <a:rPr lang="en-US" altLang="en-US" b="1" i="1" dirty="0">
                <a:solidFill>
                  <a:schemeClr val="tx2"/>
                </a:solidFill>
              </a:rPr>
              <a:t>or it is a</a:t>
            </a:r>
            <a:r>
              <a:rPr lang="en-US" altLang="en-US" b="1" i="1" u="sng" dirty="0">
                <a:solidFill>
                  <a:schemeClr val="tx2"/>
                </a:solidFill>
              </a:rPr>
              <a:t> tautology</a:t>
            </a:r>
            <a:r>
              <a:rPr lang="en-US" altLang="en-US" b="1" dirty="0" smtClean="0">
                <a:solidFill>
                  <a:schemeClr val="tx2"/>
                </a:solidFill>
              </a:rPr>
              <a:t>.</a:t>
            </a:r>
            <a:endParaRPr lang="en-US" altLang="en-US" sz="1800" b="1" dirty="0">
              <a:solidFill>
                <a:schemeClr val="tx2"/>
              </a:solidFill>
            </a:endParaRPr>
          </a:p>
          <a:p>
            <a:pPr eaLnBrk="1" hangingPunct="1">
              <a:spcBef>
                <a:spcPct val="20000"/>
              </a:spcBef>
            </a:pPr>
            <a:r>
              <a:rPr lang="en-US" altLang="en-US" sz="2000" b="1" dirty="0" smtClean="0">
                <a:solidFill>
                  <a:schemeClr val="tx2"/>
                </a:solidFill>
              </a:rPr>
              <a:t> </a:t>
            </a:r>
            <a:endParaRPr lang="en-US" altLang="en-US" sz="20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838200" y="365125"/>
            <a:ext cx="10515600" cy="777875"/>
          </a:xfrm>
        </p:spPr>
        <p:txBody>
          <a:bodyPr/>
          <a:lstStyle/>
          <a:p>
            <a:r>
              <a:rPr lang="en-US" altLang="en-US" b="1" dirty="0" smtClean="0"/>
              <a:t>Showing a Set of </a:t>
            </a:r>
            <a:r>
              <a:rPr lang="en-US" altLang="en-US" b="1" dirty="0" err="1" smtClean="0"/>
              <a:t>wwfs</a:t>
            </a:r>
            <a:r>
              <a:rPr lang="en-US" altLang="en-US" b="1" dirty="0" smtClean="0"/>
              <a:t> are Inconsistent</a:t>
            </a:r>
          </a:p>
        </p:txBody>
      </p:sp>
      <p:sp>
        <p:nvSpPr>
          <p:cNvPr id="38915" name="Content Placeholder 2"/>
          <p:cNvSpPr>
            <a:spLocks noGrp="1"/>
          </p:cNvSpPr>
          <p:nvPr>
            <p:ph idx="1"/>
          </p:nvPr>
        </p:nvSpPr>
        <p:spPr/>
        <p:txBody>
          <a:bodyPr>
            <a:normAutofit/>
          </a:bodyPr>
          <a:lstStyle/>
          <a:p>
            <a:pPr>
              <a:buFontTx/>
              <a:buChar char="•"/>
            </a:pPr>
            <a:r>
              <a:rPr lang="en-US" altLang="en-US" b="1" dirty="0" smtClean="0">
                <a:solidFill>
                  <a:schemeClr val="tx2"/>
                </a:solidFill>
                <a:sym typeface="Symbol" panose="05050102010706020507" pitchFamily="18" charset="2"/>
              </a:rPr>
              <a:t>Consider { P  Q,  P Q,  P  Q,  P Q}</a:t>
            </a:r>
          </a:p>
          <a:p>
            <a:pPr>
              <a:buFontTx/>
              <a:buChar char="•"/>
            </a:pPr>
            <a:r>
              <a:rPr lang="en-US" altLang="en-US" dirty="0" smtClean="0">
                <a:solidFill>
                  <a:schemeClr val="tx2"/>
                </a:solidFill>
                <a:sym typeface="Symbol" panose="05050102010706020507" pitchFamily="18" charset="2"/>
              </a:rPr>
              <a:t>Must show that the following </a:t>
            </a:r>
            <a:r>
              <a:rPr lang="en-US" altLang="en-US" dirty="0" err="1" smtClean="0">
                <a:solidFill>
                  <a:schemeClr val="tx2"/>
                </a:solidFill>
                <a:sym typeface="Symbol" panose="05050102010706020507" pitchFamily="18" charset="2"/>
              </a:rPr>
              <a:t>wwf</a:t>
            </a:r>
            <a:r>
              <a:rPr lang="en-US" altLang="en-US" dirty="0" smtClean="0">
                <a:solidFill>
                  <a:schemeClr val="tx2"/>
                </a:solidFill>
                <a:sym typeface="Symbol" panose="05050102010706020507" pitchFamily="18" charset="2"/>
              </a:rPr>
              <a:t> is </a:t>
            </a:r>
            <a:r>
              <a:rPr lang="en-US" altLang="en-US" dirty="0" err="1" smtClean="0">
                <a:solidFill>
                  <a:schemeClr val="tx2"/>
                </a:solidFill>
                <a:sym typeface="Symbol" panose="05050102010706020507" pitchFamily="18" charset="2"/>
              </a:rPr>
              <a:t>unsatisfiable</a:t>
            </a:r>
            <a:endParaRPr lang="en-US" altLang="en-US" dirty="0" smtClean="0">
              <a:solidFill>
                <a:schemeClr val="tx2"/>
              </a:solidFill>
              <a:sym typeface="Symbol" panose="05050102010706020507" pitchFamily="18" charset="2"/>
            </a:endParaRPr>
          </a:p>
          <a:p>
            <a:pPr marL="0" indent="0">
              <a:buNone/>
            </a:pPr>
            <a:r>
              <a:rPr lang="en-US" altLang="en-US" dirty="0" smtClean="0">
                <a:solidFill>
                  <a:schemeClr val="tx2"/>
                </a:solidFill>
                <a:sym typeface="Symbol" panose="05050102010706020507" pitchFamily="18" charset="2"/>
              </a:rPr>
              <a:t>	(P  Q)  (P Q)  (P  Q)  (P Q)</a:t>
            </a:r>
            <a:endParaRPr lang="en-US" altLang="en-US" dirty="0" smtClean="0"/>
          </a:p>
          <a:p>
            <a:pPr>
              <a:buFontTx/>
              <a:buChar char="•"/>
            </a:pPr>
            <a:r>
              <a:rPr lang="en-US" altLang="en-US" dirty="0" smtClean="0">
                <a:solidFill>
                  <a:schemeClr val="tx2"/>
                </a:solidFill>
                <a:sym typeface="Symbol" panose="05050102010706020507" pitchFamily="18" charset="2"/>
              </a:rPr>
              <a:t>List the following 11 terms in your truth table in following order:</a:t>
            </a:r>
          </a:p>
          <a:p>
            <a:pPr marL="0" indent="0">
              <a:buNone/>
            </a:pP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Q</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Q</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  Q)</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 Q)</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  Q)  (P Q)</a:t>
            </a:r>
            <a:r>
              <a:rPr lang="en-US" altLang="en-US" dirty="0" smtClean="0">
                <a:solidFill>
                  <a:schemeClr val="tx2"/>
                </a:solidFill>
                <a:sym typeface="Symbol" panose="05050102010706020507" pitchFamily="18" charset="2"/>
              </a:rPr>
              <a:t>   </a:t>
            </a:r>
          </a:p>
          <a:p>
            <a:pPr marL="0" indent="0">
              <a:buNone/>
            </a:pP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  Q)</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 Q</a:t>
            </a: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  Q)  (P Q</a:t>
            </a:r>
            <a:r>
              <a:rPr lang="en-US" altLang="en-US" dirty="0" smtClean="0">
                <a:solidFill>
                  <a:schemeClr val="tx2"/>
                </a:solidFill>
                <a:sym typeface="Symbol" panose="05050102010706020507" pitchFamily="18" charset="2"/>
              </a:rPr>
              <a:t>)   </a:t>
            </a:r>
          </a:p>
          <a:p>
            <a:pPr marL="0" indent="0">
              <a:buNone/>
            </a:pPr>
            <a:r>
              <a:rPr lang="en-US" altLang="en-US" dirty="0" smtClean="0">
                <a:solidFill>
                  <a:schemeClr val="tx2"/>
                </a:solidFill>
                <a:sym typeface="Symbol" panose="05050102010706020507" pitchFamily="18" charset="2"/>
              </a:rPr>
              <a:t>	</a:t>
            </a:r>
            <a:r>
              <a:rPr lang="en-US" altLang="en-US" u="sng" dirty="0" smtClean="0">
                <a:solidFill>
                  <a:schemeClr val="tx2"/>
                </a:solidFill>
                <a:sym typeface="Symbol" panose="05050102010706020507" pitchFamily="18" charset="2"/>
              </a:rPr>
              <a:t>(P  Q)  (P Q)  (P  Q)  (P Q)</a:t>
            </a:r>
            <a:r>
              <a:rPr lang="en-US" altLang="en-US" dirty="0" smtClean="0">
                <a:solidFill>
                  <a:schemeClr val="tx2"/>
                </a:solidFill>
                <a:sym typeface="Symbol" panose="05050102010706020507" pitchFamily="18" charset="2"/>
              </a:rPr>
              <a:t>		</a:t>
            </a:r>
            <a:endParaRPr lang="en-US" altLang="en-US" dirty="0" smtClean="0"/>
          </a:p>
        </p:txBody>
      </p:sp>
      <p:sp>
        <p:nvSpPr>
          <p:cNvPr id="3789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F2727FB-DAA2-476B-ADF1-313A568B5C21}" type="slidenum">
              <a:rPr lang="en-US" altLang="en-US" sz="1400"/>
              <a:pPr/>
              <a:t>41</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858795" y="196850"/>
            <a:ext cx="10515600" cy="854075"/>
          </a:xfrm>
        </p:spPr>
        <p:txBody>
          <a:bodyPr/>
          <a:lstStyle/>
          <a:p>
            <a:pPr eaLnBrk="1" hangingPunct="1"/>
            <a:r>
              <a:rPr lang="en-US" altLang="en-US" b="1" dirty="0" smtClean="0"/>
              <a:t>Logical equivalence</a:t>
            </a:r>
          </a:p>
        </p:txBody>
      </p:sp>
      <p:sp>
        <p:nvSpPr>
          <p:cNvPr id="39940" name="Rectangle 3"/>
          <p:cNvSpPr>
            <a:spLocks noGrp="1" noChangeArrowheads="1"/>
          </p:cNvSpPr>
          <p:nvPr>
            <p:ph idx="1"/>
          </p:nvPr>
        </p:nvSpPr>
        <p:spPr>
          <a:xfrm>
            <a:off x="885568" y="1024347"/>
            <a:ext cx="10820400" cy="1026684"/>
          </a:xfrm>
        </p:spPr>
        <p:txBody>
          <a:bodyPr>
            <a:normAutofit/>
          </a:bodyPr>
          <a:lstStyle/>
          <a:p>
            <a:pPr marL="0" indent="0" eaLnBrk="1" hangingPunct="1">
              <a:buNone/>
            </a:pPr>
            <a:r>
              <a:rPr lang="en-US" altLang="en-US" sz="2400" dirty="0"/>
              <a:t>Two sentences </a:t>
            </a:r>
            <a:r>
              <a:rPr lang="en-US" altLang="en-US" sz="2400" b="1" dirty="0">
                <a:solidFill>
                  <a:srgbClr val="FF0000"/>
                </a:solidFill>
              </a:rPr>
              <a:t>p</a:t>
            </a:r>
            <a:r>
              <a:rPr lang="en-US" altLang="en-US" sz="2400" dirty="0"/>
              <a:t> an </a:t>
            </a:r>
            <a:r>
              <a:rPr lang="en-US" altLang="en-US" sz="2400" b="1" dirty="0">
                <a:solidFill>
                  <a:srgbClr val="FF0000"/>
                </a:solidFill>
              </a:rPr>
              <a:t>q</a:t>
            </a:r>
            <a:r>
              <a:rPr lang="en-US" altLang="en-US" sz="2400" dirty="0"/>
              <a:t>  are </a:t>
            </a:r>
            <a:r>
              <a:rPr lang="en-US" altLang="en-US" sz="2400" dirty="0">
                <a:solidFill>
                  <a:srgbClr val="FF0000"/>
                </a:solidFill>
              </a:rPr>
              <a:t>logically equivalent (</a:t>
            </a:r>
            <a:r>
              <a:rPr lang="en-US" altLang="en-US" sz="2400" dirty="0">
                <a:solidFill>
                  <a:srgbClr val="FF0000"/>
                </a:solidFill>
                <a:sym typeface="Symbol" panose="05050102010706020507" pitchFamily="18" charset="2"/>
              </a:rPr>
              <a:t></a:t>
            </a:r>
            <a:r>
              <a:rPr lang="en-US" altLang="en-US" sz="2400" dirty="0"/>
              <a:t> or </a:t>
            </a:r>
            <a:r>
              <a:rPr lang="en-US" altLang="en-US" sz="2400" dirty="0">
                <a:solidFill>
                  <a:srgbClr val="FF0000"/>
                </a:solidFill>
                <a:sym typeface="Symbol" panose="05050102010706020507" pitchFamily="18" charset="2"/>
              </a:rPr>
              <a:t>) </a:t>
            </a:r>
            <a:r>
              <a:rPr lang="en-US" altLang="en-US" sz="2400" dirty="0" err="1"/>
              <a:t>iff</a:t>
            </a:r>
            <a:r>
              <a:rPr lang="en-US" altLang="en-US" sz="2400" dirty="0"/>
              <a:t> </a:t>
            </a:r>
            <a:r>
              <a:rPr lang="en-US" altLang="en-US" sz="2400" dirty="0">
                <a:solidFill>
                  <a:srgbClr val="FF0000"/>
                </a:solidFill>
              </a:rPr>
              <a:t>p </a:t>
            </a:r>
            <a:r>
              <a:rPr lang="en-US" altLang="en-US" sz="2400" dirty="0">
                <a:solidFill>
                  <a:srgbClr val="FF0000"/>
                </a:solidFill>
                <a:sym typeface="Symbol" panose="05050102010706020507" pitchFamily="18" charset="2"/>
              </a:rPr>
              <a:t> q is a tautology</a:t>
            </a:r>
          </a:p>
          <a:p>
            <a:pPr marL="0" indent="0" eaLnBrk="1" hangingPunct="1">
              <a:buNone/>
            </a:pPr>
            <a:r>
              <a:rPr lang="en-US" altLang="en-US" sz="2400" dirty="0">
                <a:sym typeface="Symbol" panose="05050102010706020507" pitchFamily="18" charset="2"/>
              </a:rPr>
              <a:t>(and therefore p and q </a:t>
            </a:r>
            <a:r>
              <a:rPr lang="en-US" altLang="en-US" sz="2400" dirty="0"/>
              <a:t>  have the same truth value for all truth assignments</a:t>
            </a:r>
            <a:r>
              <a:rPr lang="en-US" altLang="en-US" dirty="0"/>
              <a:t>)</a:t>
            </a:r>
          </a:p>
        </p:txBody>
      </p:sp>
      <p:sp>
        <p:nvSpPr>
          <p:cNvPr id="3891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9AC64D8-30D6-4A83-9F29-179188A8E11B}" type="slidenum">
              <a:rPr lang="en-US" altLang="en-US" sz="1400"/>
              <a:pPr/>
              <a:t>42</a:t>
            </a:fld>
            <a:endParaRPr lang="en-US" altLang="en-US" sz="1400"/>
          </a:p>
        </p:txBody>
      </p:sp>
      <p:sp>
        <p:nvSpPr>
          <p:cNvPr id="39942" name="Rectangle 5"/>
          <p:cNvSpPr>
            <a:spLocks noChangeArrowheads="1"/>
          </p:cNvSpPr>
          <p:nvPr/>
        </p:nvSpPr>
        <p:spPr bwMode="auto">
          <a:xfrm>
            <a:off x="838200" y="5798369"/>
            <a:ext cx="1058432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lnSpc>
                <a:spcPct val="90000"/>
              </a:lnSpc>
              <a:spcBef>
                <a:spcPct val="20000"/>
              </a:spcBef>
            </a:pPr>
            <a:r>
              <a:rPr lang="en-US" altLang="en-US" sz="2600" dirty="0">
                <a:sym typeface="Math1"/>
              </a:rPr>
              <a:t>Note: logical equivalence (or </a:t>
            </a:r>
            <a:r>
              <a:rPr lang="en-US" altLang="en-US" sz="2600" dirty="0" err="1">
                <a:sym typeface="Math1"/>
              </a:rPr>
              <a:t>iff</a:t>
            </a:r>
            <a:r>
              <a:rPr lang="en-US" altLang="en-US" sz="2600" dirty="0">
                <a:sym typeface="Math1"/>
              </a:rPr>
              <a:t>) allows us to make statements about  </a:t>
            </a:r>
            <a:r>
              <a:rPr lang="en-US" altLang="en-US" sz="2600" dirty="0" smtClean="0">
                <a:sym typeface="Math1"/>
              </a:rPr>
              <a:t>propositional logic, </a:t>
            </a:r>
            <a:r>
              <a:rPr lang="en-US" altLang="en-US" sz="2600" dirty="0">
                <a:sym typeface="Math1"/>
              </a:rPr>
              <a:t>pretty much </a:t>
            </a:r>
            <a:r>
              <a:rPr lang="en-US" altLang="en-US" sz="2600" dirty="0" smtClean="0">
                <a:sym typeface="Math1"/>
              </a:rPr>
              <a:t>like </a:t>
            </a:r>
            <a:r>
              <a:rPr lang="en-US" altLang="en-US" sz="2600" dirty="0">
                <a:sym typeface="Math1"/>
              </a:rPr>
              <a:t>we use = in in ordinary mathematics.</a:t>
            </a:r>
          </a:p>
        </p:txBody>
      </p:sp>
      <p:sp>
        <p:nvSpPr>
          <p:cNvPr id="39943" name="Rectangle 6"/>
          <p:cNvSpPr>
            <a:spLocks noChangeArrowheads="1"/>
          </p:cNvSpPr>
          <p:nvPr/>
        </p:nvSpPr>
        <p:spPr bwMode="auto">
          <a:xfrm>
            <a:off x="3733800" y="4191000"/>
            <a:ext cx="304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pic>
        <p:nvPicPr>
          <p:cNvPr id="2" name="Picture 1"/>
          <p:cNvPicPr>
            <a:picLocks noChangeAspect="1"/>
          </p:cNvPicPr>
          <p:nvPr/>
        </p:nvPicPr>
        <p:blipFill>
          <a:blip r:embed="rId3"/>
          <a:stretch>
            <a:fillRect/>
          </a:stretch>
        </p:blipFill>
        <p:spPr>
          <a:xfrm>
            <a:off x="1600200" y="2051031"/>
            <a:ext cx="8001000" cy="37401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685800" y="200026"/>
            <a:ext cx="10515600" cy="1325563"/>
          </a:xfrm>
        </p:spPr>
        <p:txBody>
          <a:bodyPr/>
          <a:lstStyle/>
          <a:p>
            <a:pPr eaLnBrk="1" hangingPunct="1"/>
            <a:r>
              <a:rPr lang="en-US" altLang="en-US" b="1" dirty="0" smtClean="0">
                <a:latin typeface="+mn-lt"/>
              </a:rPr>
              <a:t>The truth table method</a:t>
            </a:r>
          </a:p>
        </p:txBody>
      </p:sp>
      <p:sp>
        <p:nvSpPr>
          <p:cNvPr id="3993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0853B94-1285-4399-B284-B0EE71EB3033}" type="slidenum">
              <a:rPr lang="en-US" altLang="en-US" sz="1400"/>
              <a:pPr/>
              <a:t>43</a:t>
            </a:fld>
            <a:endParaRPr lang="en-US" altLang="en-US" sz="1400"/>
          </a:p>
        </p:txBody>
      </p:sp>
      <p:sp>
        <p:nvSpPr>
          <p:cNvPr id="1029" name="Text Box 6"/>
          <p:cNvSpPr txBox="1">
            <a:spLocks noChangeArrowheads="1"/>
          </p:cNvSpPr>
          <p:nvPr/>
        </p:nvSpPr>
        <p:spPr bwMode="auto">
          <a:xfrm>
            <a:off x="838200" y="5720272"/>
            <a:ext cx="1051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t>(Propositional) logic has a “truth compositional semantics”:</a:t>
            </a:r>
          </a:p>
          <a:p>
            <a:pPr eaLnBrk="1" hangingPunct="1"/>
            <a:r>
              <a:rPr lang="en-US" altLang="en-US" dirty="0"/>
              <a:t>Meaning is built up from the meaning of its primitive parts (just like English text).</a:t>
            </a:r>
          </a:p>
        </p:txBody>
      </p:sp>
      <p:sp>
        <p:nvSpPr>
          <p:cNvPr id="4" name="Content Placeholder 3"/>
          <p:cNvSpPr>
            <a:spLocks noGrp="1"/>
          </p:cNvSpPr>
          <p:nvPr>
            <p:ph idx="1"/>
          </p:nvPr>
        </p:nvSpPr>
        <p:spPr>
          <a:xfrm>
            <a:off x="1371600" y="1690688"/>
            <a:ext cx="8534400" cy="1559720"/>
          </a:xfrm>
        </p:spPr>
        <p:txBody>
          <a:bodyPr/>
          <a:lstStyle/>
          <a:p>
            <a:endParaRPr lang="en-US" dirty="0"/>
          </a:p>
        </p:txBody>
      </p:sp>
      <p:pic>
        <p:nvPicPr>
          <p:cNvPr id="5" name="Picture 4"/>
          <p:cNvPicPr>
            <a:picLocks noChangeAspect="1"/>
          </p:cNvPicPr>
          <p:nvPr/>
        </p:nvPicPr>
        <p:blipFill>
          <a:blip r:embed="rId3"/>
          <a:stretch>
            <a:fillRect/>
          </a:stretch>
        </p:blipFill>
        <p:spPr>
          <a:xfrm>
            <a:off x="1295401" y="1447800"/>
            <a:ext cx="9016448" cy="4272471"/>
          </a:xfrm>
          <a:prstGeom prst="rect">
            <a:avLst/>
          </a:prstGeom>
        </p:spPr>
      </p:pic>
      <p:graphicFrame>
        <p:nvGraphicFramePr>
          <p:cNvPr id="7" name="Diagram 6"/>
          <p:cNvGraphicFramePr/>
          <p:nvPr>
            <p:extLst>
              <p:ext uri="{D42A27DB-BD31-4B8C-83A1-F6EECF244321}">
                <p14:modId xmlns:p14="http://schemas.microsoft.com/office/powerpoint/2010/main" val="744243637"/>
              </p:ext>
            </p:extLst>
          </p:nvPr>
        </p:nvGraphicFramePr>
        <p:xfrm>
          <a:off x="6629400" y="457200"/>
          <a:ext cx="5257800" cy="820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762000" y="304800"/>
            <a:ext cx="10591800" cy="1143000"/>
          </a:xfrm>
        </p:spPr>
        <p:txBody>
          <a:bodyPr/>
          <a:lstStyle/>
          <a:p>
            <a:pPr eaLnBrk="1" hangingPunct="1"/>
            <a:r>
              <a:rPr lang="en-US" altLang="en-US" b="1" dirty="0" smtClean="0">
                <a:latin typeface="+mn-lt"/>
              </a:rPr>
              <a:t>Truth Tables</a:t>
            </a:r>
          </a:p>
        </p:txBody>
      </p:sp>
      <p:sp>
        <p:nvSpPr>
          <p:cNvPr id="4096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9278D75-EF45-4C6A-BDC7-70C7C5942819}" type="slidenum">
              <a:rPr lang="en-US" altLang="en-US" sz="1400"/>
              <a:pPr/>
              <a:t>44</a:t>
            </a:fld>
            <a:endParaRPr lang="en-US" altLang="en-US" sz="1400"/>
          </a:p>
        </p:txBody>
      </p:sp>
      <p:sp>
        <p:nvSpPr>
          <p:cNvPr id="40964" name="Rectangle 3"/>
          <p:cNvSpPr>
            <a:spLocks noChangeArrowheads="1"/>
          </p:cNvSpPr>
          <p:nvPr/>
        </p:nvSpPr>
        <p:spPr bwMode="auto">
          <a:xfrm>
            <a:off x="914400" y="1472750"/>
            <a:ext cx="43097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dirty="0">
                <a:solidFill>
                  <a:schemeClr val="tx2"/>
                </a:solidFill>
              </a:rPr>
              <a:t>Truth table for connectives</a:t>
            </a:r>
          </a:p>
          <a:p>
            <a:pPr eaLnBrk="1" hangingPunct="1"/>
            <a:endParaRPr lang="en-US" altLang="en-US" sz="2000" b="1" dirty="0">
              <a:solidFill>
                <a:schemeClr val="tx2"/>
              </a:solidFill>
            </a:endParaRPr>
          </a:p>
        </p:txBody>
      </p:sp>
      <p:sp>
        <p:nvSpPr>
          <p:cNvPr id="40965" name="Text Box 4"/>
          <p:cNvSpPr txBox="1">
            <a:spLocks noChangeArrowheads="1"/>
          </p:cNvSpPr>
          <p:nvPr/>
        </p:nvSpPr>
        <p:spPr bwMode="auto">
          <a:xfrm>
            <a:off x="971506" y="2219326"/>
            <a:ext cx="1045849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chemeClr val="tx2"/>
                </a:solidFill>
              </a:rPr>
              <a:t>We can use the truth table to compute the value of any </a:t>
            </a:r>
            <a:r>
              <a:rPr lang="en-US" altLang="en-US" sz="2000" b="1" dirty="0" err="1">
                <a:solidFill>
                  <a:schemeClr val="tx2"/>
                </a:solidFill>
              </a:rPr>
              <a:t>wff</a:t>
            </a:r>
            <a:r>
              <a:rPr lang="en-US" altLang="en-US" sz="2000" b="1" dirty="0">
                <a:solidFill>
                  <a:schemeClr val="tx2"/>
                </a:solidFill>
              </a:rPr>
              <a:t> given the values of the constituent </a:t>
            </a:r>
            <a:r>
              <a:rPr lang="en-US" altLang="en-US" sz="2000" b="1" dirty="0" smtClean="0">
                <a:solidFill>
                  <a:schemeClr val="tx2"/>
                </a:solidFill>
              </a:rPr>
              <a:t>atom in </a:t>
            </a:r>
            <a:r>
              <a:rPr lang="en-US" altLang="en-US" sz="2000" b="1" dirty="0">
                <a:solidFill>
                  <a:schemeClr val="tx2"/>
                </a:solidFill>
              </a:rPr>
              <a:t>the </a:t>
            </a:r>
            <a:r>
              <a:rPr lang="en-US" altLang="en-US" sz="2000" b="1" dirty="0" err="1">
                <a:solidFill>
                  <a:schemeClr val="tx2"/>
                </a:solidFill>
              </a:rPr>
              <a:t>wff</a:t>
            </a:r>
            <a:r>
              <a:rPr lang="en-US" altLang="en-US" sz="2000" b="1" dirty="0">
                <a:solidFill>
                  <a:schemeClr val="tx2"/>
                </a:solidFill>
              </a:rPr>
              <a:t>. </a:t>
            </a:r>
          </a:p>
          <a:p>
            <a:pPr eaLnBrk="1" hangingPunct="1"/>
            <a:endParaRPr lang="en-US" altLang="en-US" sz="2000" b="1" dirty="0">
              <a:solidFill>
                <a:schemeClr val="tx2"/>
              </a:solidFill>
            </a:endParaRPr>
          </a:p>
          <a:p>
            <a:pPr eaLnBrk="1" hangingPunct="1"/>
            <a:r>
              <a:rPr lang="en-US" altLang="en-US" sz="2000" b="1" dirty="0">
                <a:solidFill>
                  <a:schemeClr val="tx2"/>
                </a:solidFill>
              </a:rPr>
              <a:t>Example: </a:t>
            </a:r>
          </a:p>
          <a:p>
            <a:pPr eaLnBrk="1" hangingPunct="1"/>
            <a:endParaRPr lang="en-US" altLang="en-US" sz="2000" b="1" dirty="0">
              <a:solidFill>
                <a:schemeClr val="tx2"/>
              </a:solidFill>
            </a:endParaRPr>
          </a:p>
          <a:p>
            <a:pPr eaLnBrk="1" hangingPunct="1"/>
            <a:r>
              <a:rPr lang="en-US" altLang="en-US" sz="2000" b="1" dirty="0">
                <a:solidFill>
                  <a:schemeClr val="tx2"/>
                </a:solidFill>
              </a:rPr>
              <a:t>Suppose P and Q are  </a:t>
            </a:r>
            <a:r>
              <a:rPr lang="en-US" altLang="en-US" sz="2000" b="1" dirty="0">
                <a:solidFill>
                  <a:srgbClr val="FF0000"/>
                </a:solidFill>
              </a:rPr>
              <a:t>False</a:t>
            </a:r>
            <a:r>
              <a:rPr lang="en-US" altLang="en-US" sz="2000" b="1" dirty="0">
                <a:solidFill>
                  <a:schemeClr val="tx2"/>
                </a:solidFill>
              </a:rPr>
              <a:t> and R  has value </a:t>
            </a:r>
            <a:r>
              <a:rPr lang="en-US" altLang="en-US" sz="2000" b="1" dirty="0">
                <a:solidFill>
                  <a:srgbClr val="FF0000"/>
                </a:solidFill>
              </a:rPr>
              <a:t>True</a:t>
            </a:r>
            <a:r>
              <a:rPr lang="en-US" altLang="en-US" sz="2000" b="1" dirty="0">
                <a:solidFill>
                  <a:schemeClr val="tx2"/>
                </a:solidFill>
              </a:rPr>
              <a:t>. </a:t>
            </a:r>
          </a:p>
          <a:p>
            <a:pPr eaLnBrk="1" hangingPunct="1"/>
            <a:r>
              <a:rPr lang="en-US" altLang="en-US" sz="2000" b="1" dirty="0">
                <a:solidFill>
                  <a:schemeClr val="tx2"/>
                </a:solidFill>
              </a:rPr>
              <a:t>Given this interpretation, what is the truth value of [( P </a:t>
            </a:r>
            <a:r>
              <a:rPr lang="en-US" altLang="en-US" sz="2000" b="1" dirty="0">
                <a:solidFill>
                  <a:schemeClr val="tx2"/>
                </a:solidFill>
                <a:sym typeface="Symbol" panose="05050102010706020507" pitchFamily="18" charset="2"/>
              </a:rPr>
              <a:t> Q)  R ]  P?</a:t>
            </a:r>
          </a:p>
        </p:txBody>
      </p:sp>
      <p:sp>
        <p:nvSpPr>
          <p:cNvPr id="40966" name="Text Box 5"/>
          <p:cNvSpPr txBox="1">
            <a:spLocks noChangeArrowheads="1"/>
          </p:cNvSpPr>
          <p:nvPr/>
        </p:nvSpPr>
        <p:spPr bwMode="auto">
          <a:xfrm>
            <a:off x="914400" y="4706938"/>
            <a:ext cx="105918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latin typeface="+mn-lt"/>
              </a:rPr>
              <a:t>If a system is described  using </a:t>
            </a:r>
            <a:r>
              <a:rPr lang="en-US" altLang="en-US" i="1" dirty="0">
                <a:latin typeface="+mn-lt"/>
              </a:rPr>
              <a:t>n</a:t>
            </a:r>
            <a:r>
              <a:rPr lang="en-US" altLang="en-US" dirty="0">
                <a:latin typeface="+mn-lt"/>
              </a:rPr>
              <a:t> </a:t>
            </a:r>
            <a:r>
              <a:rPr lang="en-US" altLang="en-US" i="1" dirty="0">
                <a:latin typeface="+mn-lt"/>
              </a:rPr>
              <a:t>features</a:t>
            </a:r>
            <a:r>
              <a:rPr lang="en-US" altLang="en-US" dirty="0">
                <a:latin typeface="+mn-lt"/>
              </a:rPr>
              <a:t> (corresponding to </a:t>
            </a:r>
            <a:r>
              <a:rPr lang="en-US" altLang="en-US" i="1" dirty="0">
                <a:latin typeface="+mn-lt"/>
              </a:rPr>
              <a:t>propositions</a:t>
            </a:r>
            <a:r>
              <a:rPr lang="en-US" altLang="en-US" dirty="0">
                <a:latin typeface="+mn-lt"/>
              </a:rPr>
              <a:t>), and these </a:t>
            </a:r>
            <a:r>
              <a:rPr lang="en-US" altLang="en-US" dirty="0" smtClean="0">
                <a:latin typeface="+mn-lt"/>
              </a:rPr>
              <a:t>features are </a:t>
            </a:r>
            <a:r>
              <a:rPr lang="en-US" altLang="en-US" dirty="0">
                <a:latin typeface="+mn-lt"/>
              </a:rPr>
              <a:t>represented </a:t>
            </a:r>
            <a:r>
              <a:rPr lang="en-US" altLang="en-US" dirty="0" smtClean="0">
                <a:latin typeface="+mn-lt"/>
              </a:rPr>
              <a:t>by </a:t>
            </a:r>
            <a:r>
              <a:rPr lang="en-US" altLang="en-US" dirty="0">
                <a:latin typeface="+mn-lt"/>
              </a:rPr>
              <a:t>a corresponding set of </a:t>
            </a:r>
            <a:r>
              <a:rPr lang="en-US" altLang="en-US" i="1" dirty="0">
                <a:latin typeface="+mn-lt"/>
              </a:rPr>
              <a:t>n</a:t>
            </a:r>
            <a:r>
              <a:rPr lang="en-US" altLang="en-US" dirty="0">
                <a:latin typeface="+mn-lt"/>
              </a:rPr>
              <a:t> </a:t>
            </a:r>
            <a:r>
              <a:rPr lang="en-US" altLang="en-US" i="1" dirty="0">
                <a:latin typeface="+mn-lt"/>
              </a:rPr>
              <a:t>atoms</a:t>
            </a:r>
            <a:r>
              <a:rPr lang="en-US" altLang="en-US" dirty="0">
                <a:latin typeface="+mn-lt"/>
              </a:rPr>
              <a:t>, then there are 2</a:t>
            </a:r>
            <a:r>
              <a:rPr lang="en-US" altLang="en-US" baseline="30000" dirty="0">
                <a:latin typeface="+mn-lt"/>
              </a:rPr>
              <a:t>n </a:t>
            </a:r>
            <a:r>
              <a:rPr lang="en-US" altLang="en-US" dirty="0">
                <a:latin typeface="+mn-lt"/>
              </a:rPr>
              <a:t>different ways </a:t>
            </a:r>
            <a:r>
              <a:rPr lang="en-US" altLang="en-US" dirty="0" smtClean="0">
                <a:latin typeface="+mn-lt"/>
              </a:rPr>
              <a:t>the system  </a:t>
            </a:r>
            <a:r>
              <a:rPr lang="en-US" altLang="en-US" dirty="0">
                <a:latin typeface="+mn-lt"/>
              </a:rPr>
              <a:t>can be. </a:t>
            </a:r>
            <a:r>
              <a:rPr lang="en-US" altLang="en-US" dirty="0">
                <a:latin typeface="+mn-lt"/>
                <a:sym typeface="Wingdings" panose="05000000000000000000" pitchFamily="2" charset="2"/>
              </a:rPr>
              <a:t>Why?  Each of the ways the system  can be corresponds to </a:t>
            </a:r>
            <a:r>
              <a:rPr lang="en-US" altLang="en-US" dirty="0" smtClean="0">
                <a:latin typeface="+mn-lt"/>
                <a:sym typeface="Wingdings" panose="05000000000000000000" pitchFamily="2" charset="2"/>
              </a:rPr>
              <a:t>an </a:t>
            </a:r>
            <a:r>
              <a:rPr lang="en-US" altLang="en-US" dirty="0">
                <a:latin typeface="+mn-lt"/>
                <a:sym typeface="Wingdings" panose="05000000000000000000" pitchFamily="2" charset="2"/>
              </a:rPr>
              <a:t>interpretation. Therefore there are </a:t>
            </a:r>
            <a:r>
              <a:rPr lang="en-US" altLang="en-US" dirty="0">
                <a:latin typeface="+mn-lt"/>
              </a:rPr>
              <a:t>2</a:t>
            </a:r>
            <a:r>
              <a:rPr lang="en-US" altLang="en-US" baseline="30000" dirty="0">
                <a:latin typeface="+mn-lt"/>
              </a:rPr>
              <a:t>n </a:t>
            </a:r>
            <a:r>
              <a:rPr lang="en-US" altLang="en-US" dirty="0">
                <a:latin typeface="+mn-lt"/>
              </a:rPr>
              <a:t>interpretations.</a:t>
            </a:r>
            <a:endParaRPr lang="en-US" altLang="en-US" dirty="0">
              <a:latin typeface="+mn-lt"/>
              <a:sym typeface="Wingdings" panose="05000000000000000000" pitchFamily="2" charset="2"/>
            </a:endParaRPr>
          </a:p>
          <a:p>
            <a:pPr eaLnBrk="1" hangingPunct="1"/>
            <a:endParaRPr lang="en-US" altLang="en-US" sz="1800" dirty="0">
              <a:sym typeface="Wingdings" panose="05000000000000000000" pitchFamily="2" charset="2"/>
            </a:endParaRPr>
          </a:p>
        </p:txBody>
      </p:sp>
      <p:sp>
        <p:nvSpPr>
          <p:cNvPr id="909318" name="Text Box 6"/>
          <p:cNvSpPr txBox="1">
            <a:spLocks noChangeArrowheads="1"/>
          </p:cNvSpPr>
          <p:nvPr/>
        </p:nvSpPr>
        <p:spPr bwMode="auto">
          <a:xfrm>
            <a:off x="9372600" y="4019551"/>
            <a:ext cx="71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dirty="0">
                <a:solidFill>
                  <a:srgbClr val="FF0000"/>
                </a:solidFill>
              </a:rPr>
              <a:t>False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9318"/>
                                        </p:tgtEl>
                                        <p:attrNameLst>
                                          <p:attrName>style.visibility</p:attrName>
                                        </p:attrNameLst>
                                      </p:cBhvr>
                                      <p:to>
                                        <p:strVal val="visible"/>
                                      </p:to>
                                    </p:set>
                                    <p:anim calcmode="lin" valueType="num">
                                      <p:cBhvr additive="base">
                                        <p:cTn id="7" dur="500" fill="hold"/>
                                        <p:tgtEl>
                                          <p:spTgt spid="909318"/>
                                        </p:tgtEl>
                                        <p:attrNameLst>
                                          <p:attrName>ppt_x</p:attrName>
                                        </p:attrNameLst>
                                      </p:cBhvr>
                                      <p:tavLst>
                                        <p:tav tm="0">
                                          <p:val>
                                            <p:strVal val="#ppt_x"/>
                                          </p:val>
                                        </p:tav>
                                        <p:tav tm="100000">
                                          <p:val>
                                            <p:strVal val="#ppt_x"/>
                                          </p:val>
                                        </p:tav>
                                      </p:tavLst>
                                    </p:anim>
                                    <p:anim calcmode="lin" valueType="num">
                                      <p:cBhvr additive="base">
                                        <p:cTn id="8" dur="500" fill="hold"/>
                                        <p:tgtEl>
                                          <p:spTgt spid="909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38200" y="365125"/>
            <a:ext cx="10515600" cy="930275"/>
          </a:xfrm>
        </p:spPr>
        <p:txBody>
          <a:bodyPr/>
          <a:lstStyle/>
          <a:p>
            <a:r>
              <a:rPr lang="en-US" altLang="en-US" b="1" dirty="0" smtClean="0">
                <a:latin typeface="+mn-lt"/>
              </a:rPr>
              <a:t>Logic and Bit Operations</a:t>
            </a:r>
          </a:p>
        </p:txBody>
      </p:sp>
      <p:sp>
        <p:nvSpPr>
          <p:cNvPr id="41987" name="Content Placeholder 2"/>
          <p:cNvSpPr>
            <a:spLocks noGrp="1"/>
          </p:cNvSpPr>
          <p:nvPr>
            <p:ph idx="1"/>
          </p:nvPr>
        </p:nvSpPr>
        <p:spPr>
          <a:xfrm>
            <a:off x="838200" y="1295400"/>
            <a:ext cx="10515600" cy="3276600"/>
          </a:xfrm>
        </p:spPr>
        <p:txBody>
          <a:bodyPr>
            <a:normAutofit lnSpcReduction="10000"/>
          </a:bodyPr>
          <a:lstStyle/>
          <a:p>
            <a:pPr>
              <a:buFontTx/>
              <a:buChar char="•"/>
            </a:pPr>
            <a:r>
              <a:rPr lang="en-US" altLang="en-US" dirty="0"/>
              <a:t>Computers represent information using bits</a:t>
            </a:r>
            <a:r>
              <a:rPr lang="en-US" altLang="en-US" dirty="0" smtClean="0"/>
              <a:t>.</a:t>
            </a:r>
          </a:p>
          <a:p>
            <a:pPr>
              <a:buFontTx/>
              <a:buChar char="•"/>
            </a:pPr>
            <a:r>
              <a:rPr lang="en-US" altLang="en-US" dirty="0" smtClean="0"/>
              <a:t>A bit has only two possible values, namely 0 and 1.</a:t>
            </a:r>
          </a:p>
          <a:p>
            <a:pPr>
              <a:buFontTx/>
              <a:buChar char="•"/>
            </a:pPr>
            <a:r>
              <a:rPr lang="en-US" altLang="en-US" dirty="0" smtClean="0"/>
              <a:t>A 1 represents T (true) and 0 represents F (false)</a:t>
            </a:r>
          </a:p>
          <a:p>
            <a:pPr>
              <a:buFontTx/>
              <a:buChar char="•"/>
            </a:pPr>
            <a:r>
              <a:rPr lang="en-US" altLang="en-US" dirty="0" smtClean="0"/>
              <a:t>A variable is called a </a:t>
            </a:r>
            <a:r>
              <a:rPr lang="en-US" altLang="en-US" dirty="0" err="1" smtClean="0"/>
              <a:t>boolean</a:t>
            </a:r>
            <a:r>
              <a:rPr lang="en-US" altLang="en-US" dirty="0" smtClean="0"/>
              <a:t> variable if its value is either true or false.</a:t>
            </a:r>
          </a:p>
          <a:p>
            <a:pPr>
              <a:buFontTx/>
              <a:buChar char="•"/>
            </a:pPr>
            <a:r>
              <a:rPr lang="en-US" altLang="en-US" dirty="0" smtClean="0"/>
              <a:t>By replacing true by 1 and false by 0, a computer can perform logical operations.</a:t>
            </a:r>
          </a:p>
          <a:p>
            <a:pPr>
              <a:buFontTx/>
              <a:buChar char="•"/>
            </a:pPr>
            <a:r>
              <a:rPr lang="en-US" altLang="en-US" dirty="0" smtClean="0"/>
              <a:t>These replacements provides the following table for bit operators.</a:t>
            </a:r>
          </a:p>
        </p:txBody>
      </p:sp>
      <p:sp>
        <p:nvSpPr>
          <p:cNvPr id="4198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3831272-C661-4D9A-820F-DF42FD2AC212}" type="slidenum">
              <a:rPr lang="en-US" altLang="en-US" sz="1400"/>
              <a:pPr/>
              <a:t>45</a:t>
            </a:fld>
            <a:endParaRPr lang="en-US" altLang="en-US" sz="1400"/>
          </a:p>
        </p:txBody>
      </p:sp>
      <p:graphicFrame>
        <p:nvGraphicFramePr>
          <p:cNvPr id="5" name="Table 4"/>
          <p:cNvGraphicFramePr>
            <a:graphicFrameLocks noGrp="1"/>
          </p:cNvGraphicFramePr>
          <p:nvPr>
            <p:extLst>
              <p:ext uri="{D42A27DB-BD31-4B8C-83A1-F6EECF244321}">
                <p14:modId xmlns:p14="http://schemas.microsoft.com/office/powerpoint/2010/main" val="1789954357"/>
              </p:ext>
            </p:extLst>
          </p:nvPr>
        </p:nvGraphicFramePr>
        <p:xfrm>
          <a:off x="2819400" y="4435475"/>
          <a:ext cx="6324600" cy="2286000"/>
        </p:xfrm>
        <a:graphic>
          <a:graphicData uri="http://schemas.openxmlformats.org/drawingml/2006/table">
            <a:tbl>
              <a:tblPr firstRow="1" bandRow="1">
                <a:tableStyleId>{5C22544A-7EE6-4342-B048-85BDC9FD1C3A}</a:tableStyleId>
              </a:tblPr>
              <a:tblGrid>
                <a:gridCol w="1264920">
                  <a:extLst>
                    <a:ext uri="{9D8B030D-6E8A-4147-A177-3AD203B41FA5}">
                      <a16:colId xmlns:a16="http://schemas.microsoft.com/office/drawing/2014/main" val="20000"/>
                    </a:ext>
                  </a:extLst>
                </a:gridCol>
                <a:gridCol w="1264920">
                  <a:extLst>
                    <a:ext uri="{9D8B030D-6E8A-4147-A177-3AD203B41FA5}">
                      <a16:colId xmlns:a16="http://schemas.microsoft.com/office/drawing/2014/main" val="20001"/>
                    </a:ext>
                  </a:extLst>
                </a:gridCol>
                <a:gridCol w="1264920">
                  <a:extLst>
                    <a:ext uri="{9D8B030D-6E8A-4147-A177-3AD203B41FA5}">
                      <a16:colId xmlns:a16="http://schemas.microsoft.com/office/drawing/2014/main" val="20002"/>
                    </a:ext>
                  </a:extLst>
                </a:gridCol>
                <a:gridCol w="1264920">
                  <a:extLst>
                    <a:ext uri="{9D8B030D-6E8A-4147-A177-3AD203B41FA5}">
                      <a16:colId xmlns:a16="http://schemas.microsoft.com/office/drawing/2014/main" val="20003"/>
                    </a:ext>
                  </a:extLst>
                </a:gridCol>
                <a:gridCol w="1264920">
                  <a:extLst>
                    <a:ext uri="{9D8B030D-6E8A-4147-A177-3AD203B41FA5}">
                      <a16:colId xmlns:a16="http://schemas.microsoft.com/office/drawing/2014/main" val="20004"/>
                    </a:ext>
                  </a:extLst>
                </a:gridCol>
              </a:tblGrid>
              <a:tr h="396240">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c>
                  <a:txBody>
                    <a:bodyPr/>
                    <a:lstStyle/>
                    <a:p>
                      <a:pPr algn="ctr"/>
                      <a:r>
                        <a:rPr lang="en-US" sz="2400" dirty="0" err="1" smtClean="0"/>
                        <a:t>x</a:t>
                      </a:r>
                      <a:r>
                        <a:rPr lang="en-US" sz="2400" dirty="0" err="1" smtClean="0">
                          <a:sym typeface="Symbol"/>
                        </a:rPr>
                        <a:t>y</a:t>
                      </a:r>
                      <a:endParaRPr lang="en-US" sz="2400" dirty="0"/>
                    </a:p>
                  </a:txBody>
                  <a:tcPr/>
                </a:tc>
                <a:tc>
                  <a:txBody>
                    <a:bodyPr/>
                    <a:lstStyle/>
                    <a:p>
                      <a:pPr algn="ctr"/>
                      <a:r>
                        <a:rPr lang="en-US" sz="2400" dirty="0" err="1" smtClean="0"/>
                        <a:t>x</a:t>
                      </a:r>
                      <a:r>
                        <a:rPr lang="en-US" sz="2400" dirty="0" err="1" smtClean="0">
                          <a:sym typeface="Symbol"/>
                        </a:rPr>
                        <a:t>y</a:t>
                      </a:r>
                      <a:endParaRPr lang="en-US" sz="2400" dirty="0"/>
                    </a:p>
                  </a:txBody>
                  <a:tcPr/>
                </a:tc>
                <a:tc>
                  <a:txBody>
                    <a:bodyPr/>
                    <a:lstStyle/>
                    <a:p>
                      <a:pPr algn="ctr"/>
                      <a:r>
                        <a:rPr lang="en-US" sz="2400" dirty="0" err="1" smtClean="0"/>
                        <a:t>x</a:t>
                      </a:r>
                      <a:r>
                        <a:rPr lang="en-US" sz="2400" dirty="0" err="1" smtClean="0">
                          <a:sym typeface="Symbol"/>
                        </a:rPr>
                        <a:t>y</a:t>
                      </a:r>
                      <a:endParaRPr lang="en-US" sz="2400" dirty="0"/>
                    </a:p>
                  </a:txBody>
                  <a:tcPr/>
                </a:tc>
                <a:extLst>
                  <a:ext uri="{0D108BD9-81ED-4DB2-BD59-A6C34878D82A}">
                    <a16:rowId xmlns:a16="http://schemas.microsoft.com/office/drawing/2014/main" val="10000"/>
                  </a:ext>
                </a:extLst>
              </a:tr>
              <a:tr h="396240">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10001"/>
                  </a:ext>
                </a:extLst>
              </a:tr>
              <a:tr h="396240">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2"/>
                  </a:ext>
                </a:extLst>
              </a:tr>
              <a:tr h="396240">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3"/>
                  </a:ext>
                </a:extLst>
              </a:tr>
              <a:tr h="396240">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838200" y="365125"/>
            <a:ext cx="10515600" cy="854075"/>
          </a:xfrm>
        </p:spPr>
        <p:txBody>
          <a:bodyPr>
            <a:noAutofit/>
          </a:bodyPr>
          <a:lstStyle/>
          <a:p>
            <a:pPr eaLnBrk="1" hangingPunct="1"/>
            <a:r>
              <a:rPr lang="en-US" altLang="en-US" b="1" dirty="0" smtClean="0"/>
              <a:t>Example: Binary valued featured descriptions</a:t>
            </a:r>
          </a:p>
        </p:txBody>
      </p:sp>
      <p:sp>
        <p:nvSpPr>
          <p:cNvPr id="43012" name="Rectangle 3"/>
          <p:cNvSpPr>
            <a:spLocks noGrp="1" noChangeArrowheads="1"/>
          </p:cNvSpPr>
          <p:nvPr>
            <p:ph idx="1"/>
          </p:nvPr>
        </p:nvSpPr>
        <p:spPr>
          <a:xfrm>
            <a:off x="914400" y="1143000"/>
            <a:ext cx="9753600" cy="5715000"/>
          </a:xfrm>
        </p:spPr>
        <p:txBody>
          <a:bodyPr/>
          <a:lstStyle/>
          <a:p>
            <a:pPr eaLnBrk="1" hangingPunct="1"/>
            <a:r>
              <a:rPr lang="en-US" altLang="en-US" sz="3200" dirty="0" smtClean="0"/>
              <a:t>Consider the following description:</a:t>
            </a:r>
          </a:p>
          <a:p>
            <a:pPr lvl="1" eaLnBrk="1" hangingPunct="1"/>
            <a:r>
              <a:rPr lang="en-US" altLang="en-US" dirty="0"/>
              <a:t>The router can send packets to the edge system only if it supports the new address space. For the router to support the new address space it is necessary that the latest software release be installed. The router can send packets to the edge system if the latest software release is installed. The router does not support the new address space.</a:t>
            </a:r>
          </a:p>
          <a:p>
            <a:pPr lvl="1" eaLnBrk="1" hangingPunct="1"/>
            <a:endParaRPr lang="en-US" altLang="en-US" dirty="0"/>
          </a:p>
          <a:p>
            <a:pPr lvl="1" eaLnBrk="1" hangingPunct="1"/>
            <a:r>
              <a:rPr lang="en-US" altLang="en-US" dirty="0"/>
              <a:t>Features:</a:t>
            </a:r>
          </a:p>
          <a:p>
            <a:pPr lvl="2" eaLnBrk="1" hangingPunct="1"/>
            <a:r>
              <a:rPr lang="en-US" altLang="en-US" sz="2400" dirty="0"/>
              <a:t>Router</a:t>
            </a:r>
          </a:p>
          <a:p>
            <a:pPr lvl="3" eaLnBrk="1" hangingPunct="1"/>
            <a:r>
              <a:rPr lang="en-US" altLang="en-US" sz="2400" dirty="0"/>
              <a:t>P  -  router can send packets to the edge of system</a:t>
            </a:r>
          </a:p>
          <a:p>
            <a:pPr lvl="3" eaLnBrk="1" hangingPunct="1"/>
            <a:r>
              <a:rPr lang="en-US" altLang="en-US" sz="2400" dirty="0"/>
              <a:t>Q -  router supports the new address space</a:t>
            </a:r>
          </a:p>
          <a:p>
            <a:pPr lvl="2" eaLnBrk="1" hangingPunct="1"/>
            <a:r>
              <a:rPr lang="en-US" altLang="en-US" sz="2400" dirty="0"/>
              <a:t>Latest software release</a:t>
            </a:r>
          </a:p>
          <a:p>
            <a:pPr lvl="3" eaLnBrk="1" hangingPunct="1"/>
            <a:r>
              <a:rPr lang="en-US" altLang="en-US" sz="2400" dirty="0"/>
              <a:t>R – latest software release is installed</a:t>
            </a:r>
          </a:p>
          <a:p>
            <a:pPr lvl="2" eaLnBrk="1" hangingPunct="1">
              <a:buFontTx/>
              <a:buNone/>
            </a:pPr>
            <a:endParaRPr lang="en-US" altLang="en-US" sz="2800" dirty="0">
              <a:solidFill>
                <a:srgbClr val="FF0000"/>
              </a:solidFill>
            </a:endParaRPr>
          </a:p>
          <a:p>
            <a:pPr lvl="2" eaLnBrk="1" hangingPunct="1"/>
            <a:endParaRPr lang="en-US" altLang="en-US" sz="1400" dirty="0"/>
          </a:p>
        </p:txBody>
      </p:sp>
      <p:sp>
        <p:nvSpPr>
          <p:cNvPr id="4301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EF52960-D9A2-4865-AAF6-4661C9841D46}" type="slidenum">
              <a:rPr lang="en-US" altLang="en-US" sz="1400"/>
              <a:pPr/>
              <a:t>46</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685800" y="152400"/>
            <a:ext cx="11049000" cy="6096000"/>
          </a:xfrm>
        </p:spPr>
        <p:txBody>
          <a:bodyPr>
            <a:noAutofit/>
          </a:bodyPr>
          <a:lstStyle/>
          <a:p>
            <a:pPr lvl="1" eaLnBrk="1" hangingPunct="1">
              <a:lnSpc>
                <a:spcPct val="90000"/>
              </a:lnSpc>
              <a:buFontTx/>
              <a:buNone/>
            </a:pPr>
            <a:r>
              <a:rPr lang="en-US" altLang="en-US" sz="2000" b="1" dirty="0"/>
              <a:t>                                                                                                                                  </a:t>
            </a:r>
            <a:r>
              <a:rPr lang="en-US" altLang="en-US" sz="2000" b="1" dirty="0" smtClean="0"/>
              <a:t>		</a:t>
            </a:r>
            <a:r>
              <a:rPr lang="en-US" altLang="en-US" b="1" dirty="0" smtClean="0"/>
              <a:t>Formal</a:t>
            </a:r>
            <a:r>
              <a:rPr lang="en-US" altLang="en-US" sz="2000" b="1" dirty="0"/>
              <a:t>:</a:t>
            </a:r>
          </a:p>
          <a:p>
            <a:pPr lvl="1"/>
            <a:r>
              <a:rPr lang="en-US" altLang="en-US" sz="2100" dirty="0" smtClean="0"/>
              <a:t>The router can send packets to the edge system only if it supports </a:t>
            </a:r>
          </a:p>
          <a:p>
            <a:pPr lvl="1">
              <a:buFontTx/>
              <a:buNone/>
            </a:pPr>
            <a:r>
              <a:rPr lang="en-US" altLang="en-US" sz="2100" dirty="0" smtClean="0"/>
              <a:t>     the new address space. (constraint between feature 1 and feature 2)</a:t>
            </a:r>
          </a:p>
          <a:p>
            <a:pPr lvl="2"/>
            <a:r>
              <a:rPr lang="en-US" altLang="en-US" sz="2100" dirty="0" smtClean="0"/>
              <a:t>If  </a:t>
            </a:r>
            <a:r>
              <a:rPr lang="en-US" altLang="en-US" sz="2100" u="sng" dirty="0"/>
              <a:t>Feature 1</a:t>
            </a:r>
            <a:r>
              <a:rPr lang="en-US" altLang="en-US" sz="2100" dirty="0" smtClean="0"/>
              <a:t> (P) (router can send packets to the edge of system)</a:t>
            </a:r>
            <a:r>
              <a:rPr lang="en-US" altLang="en-US" sz="2100" dirty="0"/>
              <a:t> </a:t>
            </a:r>
            <a:r>
              <a:rPr lang="en-US" altLang="en-US" sz="2100" dirty="0" smtClean="0"/>
              <a:t>then            </a:t>
            </a:r>
            <a:r>
              <a:rPr lang="en-US" altLang="en-US" sz="2100" b="1" dirty="0" smtClean="0"/>
              <a:t>P </a:t>
            </a:r>
            <a:r>
              <a:rPr lang="en-US" altLang="en-US" sz="2100" b="1" dirty="0">
                <a:sym typeface="Symbol" panose="05050102010706020507" pitchFamily="18" charset="2"/>
              </a:rPr>
              <a:t> </a:t>
            </a:r>
            <a:r>
              <a:rPr lang="en-US" altLang="en-US" sz="2100" b="1" dirty="0"/>
              <a:t>Q</a:t>
            </a:r>
          </a:p>
          <a:p>
            <a:pPr lvl="3">
              <a:buFontTx/>
              <a:buNone/>
            </a:pPr>
            <a:r>
              <a:rPr lang="en-US" altLang="en-US" sz="2100" u="sng" dirty="0"/>
              <a:t>Feature 2</a:t>
            </a:r>
            <a:r>
              <a:rPr lang="en-US" altLang="en-US" sz="2100" dirty="0" smtClean="0"/>
              <a:t>  </a:t>
            </a:r>
            <a:r>
              <a:rPr lang="en-US" altLang="en-US" sz="2100" dirty="0"/>
              <a:t>(Q) (router supports the new address space )</a:t>
            </a:r>
          </a:p>
          <a:p>
            <a:pPr marL="914400" lvl="2" indent="0">
              <a:buNone/>
            </a:pPr>
            <a:endParaRPr lang="en-US" altLang="en-US" sz="2100" dirty="0" smtClean="0"/>
          </a:p>
          <a:p>
            <a:pPr lvl="1"/>
            <a:r>
              <a:rPr lang="en-US" altLang="en-US" sz="2100" dirty="0" smtClean="0"/>
              <a:t>For the router to support the new address space it is necessary that the </a:t>
            </a:r>
          </a:p>
          <a:p>
            <a:pPr lvl="1">
              <a:buFontTx/>
              <a:buNone/>
            </a:pPr>
            <a:r>
              <a:rPr lang="en-US" altLang="en-US" sz="2100" dirty="0" smtClean="0"/>
              <a:t>    latest software release be installed. (constraint between feature 2 and feature 3);</a:t>
            </a:r>
          </a:p>
          <a:p>
            <a:pPr lvl="2"/>
            <a:r>
              <a:rPr lang="en-US" altLang="en-US" sz="2100" dirty="0" smtClean="0"/>
              <a:t>If </a:t>
            </a:r>
            <a:r>
              <a:rPr lang="en-US" altLang="en-US" sz="2100" u="sng" dirty="0" smtClean="0"/>
              <a:t>Feature 2</a:t>
            </a:r>
            <a:r>
              <a:rPr lang="en-US" altLang="en-US" sz="2100" dirty="0" smtClean="0"/>
              <a:t> (Q) (</a:t>
            </a:r>
            <a:r>
              <a:rPr lang="en-US" altLang="en-US" sz="2100" dirty="0"/>
              <a:t>router supports the new address space</a:t>
            </a:r>
            <a:r>
              <a:rPr lang="en-US" altLang="en-US" sz="2100" dirty="0" smtClean="0"/>
              <a:t> ) then</a:t>
            </a:r>
          </a:p>
          <a:p>
            <a:pPr lvl="2">
              <a:buFontTx/>
              <a:buNone/>
            </a:pPr>
            <a:r>
              <a:rPr lang="en-US" altLang="en-US" sz="2100" dirty="0"/>
              <a:t>	</a:t>
            </a:r>
            <a:r>
              <a:rPr lang="en-US" altLang="en-US" sz="2100" u="sng" dirty="0"/>
              <a:t>Feature 3</a:t>
            </a:r>
            <a:r>
              <a:rPr lang="en-US" altLang="en-US" sz="2100" dirty="0"/>
              <a:t> </a:t>
            </a:r>
            <a:r>
              <a:rPr lang="en-US" altLang="en-US" sz="2100" dirty="0" smtClean="0"/>
              <a:t>(R)</a:t>
            </a:r>
            <a:r>
              <a:rPr lang="en-US" altLang="en-US" sz="2100" dirty="0"/>
              <a:t> (latest software release is installed)                                </a:t>
            </a:r>
            <a:r>
              <a:rPr lang="en-US" altLang="en-US" sz="2100" dirty="0" smtClean="0"/>
              <a:t>	  </a:t>
            </a:r>
            <a:r>
              <a:rPr lang="en-US" altLang="en-US" sz="2100" b="1" dirty="0" smtClean="0"/>
              <a:t>Q </a:t>
            </a:r>
            <a:r>
              <a:rPr lang="en-US" altLang="en-US" sz="2100" b="1" dirty="0">
                <a:sym typeface="Symbol" panose="05050102010706020507" pitchFamily="18" charset="2"/>
              </a:rPr>
              <a:t></a:t>
            </a:r>
            <a:r>
              <a:rPr lang="en-US" altLang="en-US" sz="2100" b="1" dirty="0"/>
              <a:t> R</a:t>
            </a:r>
          </a:p>
          <a:p>
            <a:pPr lvl="2"/>
            <a:endParaRPr lang="en-US" altLang="en-US" sz="2100" dirty="0" smtClean="0"/>
          </a:p>
          <a:p>
            <a:pPr lvl="1"/>
            <a:r>
              <a:rPr lang="en-US" altLang="en-US" sz="2100" dirty="0" smtClean="0"/>
              <a:t>The router can send packets to the edge system if the latest software release </a:t>
            </a:r>
          </a:p>
          <a:p>
            <a:pPr lvl="1">
              <a:buFontTx/>
              <a:buNone/>
            </a:pPr>
            <a:r>
              <a:rPr lang="en-US" altLang="en-US" sz="2100" dirty="0" smtClean="0"/>
              <a:t>     is installed. (constraint between feature 1 and feature 3);</a:t>
            </a:r>
          </a:p>
          <a:p>
            <a:pPr lvl="2">
              <a:buFontTx/>
              <a:buNone/>
            </a:pPr>
            <a:r>
              <a:rPr lang="en-US" altLang="en-US" sz="2100" dirty="0"/>
              <a:t>If </a:t>
            </a:r>
            <a:r>
              <a:rPr lang="en-US" altLang="en-US" sz="2100" u="sng" dirty="0"/>
              <a:t>Feature 3</a:t>
            </a:r>
            <a:r>
              <a:rPr lang="en-US" altLang="en-US" sz="2100" dirty="0"/>
              <a:t> </a:t>
            </a:r>
            <a:r>
              <a:rPr lang="en-US" altLang="en-US" sz="2100" dirty="0" smtClean="0"/>
              <a:t>(R)</a:t>
            </a:r>
            <a:r>
              <a:rPr lang="en-US" altLang="en-US" sz="2100" dirty="0"/>
              <a:t> (latest software release is installed) then</a:t>
            </a:r>
          </a:p>
          <a:p>
            <a:pPr lvl="2">
              <a:buFontTx/>
              <a:buNone/>
            </a:pPr>
            <a:r>
              <a:rPr lang="en-US" altLang="en-US" sz="2100" dirty="0"/>
              <a:t>    </a:t>
            </a:r>
            <a:r>
              <a:rPr lang="en-US" altLang="en-US" sz="2100" u="sng" dirty="0"/>
              <a:t>Feature 1</a:t>
            </a:r>
            <a:r>
              <a:rPr lang="en-US" altLang="en-US" sz="2100" dirty="0" smtClean="0"/>
              <a:t> </a:t>
            </a:r>
            <a:r>
              <a:rPr lang="en-US" altLang="en-US" sz="2100" dirty="0"/>
              <a:t>(P)</a:t>
            </a:r>
            <a:r>
              <a:rPr lang="en-US" altLang="en-US" sz="2100" dirty="0" smtClean="0"/>
              <a:t> </a:t>
            </a:r>
            <a:r>
              <a:rPr lang="en-US" altLang="en-US" sz="2100" dirty="0"/>
              <a:t>(router can send packets to the edge of system</a:t>
            </a:r>
            <a:r>
              <a:rPr lang="en-US" altLang="en-US" sz="2100" dirty="0" smtClean="0"/>
              <a:t>)               	  </a:t>
            </a:r>
            <a:r>
              <a:rPr lang="en-US" altLang="en-US" sz="2100" b="1" dirty="0" smtClean="0"/>
              <a:t>R </a:t>
            </a:r>
            <a:r>
              <a:rPr lang="en-US" altLang="en-US" sz="2100" b="1" dirty="0">
                <a:sym typeface="Symbol" panose="05050102010706020507" pitchFamily="18" charset="2"/>
              </a:rPr>
              <a:t></a:t>
            </a:r>
            <a:r>
              <a:rPr lang="en-US" altLang="en-US" sz="2100" b="1" dirty="0"/>
              <a:t> P</a:t>
            </a:r>
          </a:p>
          <a:p>
            <a:pPr lvl="2">
              <a:buFontTx/>
              <a:buNone/>
            </a:pPr>
            <a:endParaRPr lang="en-US" altLang="en-US" sz="2100" b="1" dirty="0"/>
          </a:p>
          <a:p>
            <a:pPr lvl="1"/>
            <a:r>
              <a:rPr lang="en-US" altLang="en-US" sz="2100" dirty="0" smtClean="0"/>
              <a:t>The router does not support the new address space.                                      	  </a:t>
            </a:r>
            <a:r>
              <a:rPr lang="en-US" altLang="en-US" sz="2100" b="1" dirty="0" smtClean="0">
                <a:cs typeface="Times New Roman" panose="02020603050405020304" pitchFamily="18" charset="0"/>
              </a:rPr>
              <a:t>¬ Q</a:t>
            </a:r>
          </a:p>
          <a:p>
            <a:pPr lvl="2">
              <a:buFontTx/>
              <a:buNone/>
            </a:pPr>
            <a:endParaRPr lang="en-US" alt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ctrTitle"/>
          </p:nvPr>
        </p:nvSpPr>
        <p:spPr>
          <a:xfrm>
            <a:off x="2514600" y="2133601"/>
            <a:ext cx="7772400" cy="1470025"/>
          </a:xfrm>
        </p:spPr>
        <p:txBody>
          <a:bodyPr>
            <a:normAutofit/>
          </a:bodyPr>
          <a:lstStyle/>
          <a:p>
            <a:pPr eaLnBrk="1" hangingPunct="1"/>
            <a:r>
              <a:rPr lang="en-US" altLang="en-US" sz="4000" dirty="0"/>
              <a:t>Section 1.5 Rules of Inference</a:t>
            </a:r>
          </a:p>
        </p:txBody>
      </p:sp>
      <p:sp>
        <p:nvSpPr>
          <p:cNvPr id="45060" name="Rectangle 3"/>
          <p:cNvSpPr>
            <a:spLocks noGrp="1" noChangeArrowheads="1"/>
          </p:cNvSpPr>
          <p:nvPr>
            <p:ph type="subTitle" idx="1"/>
          </p:nvPr>
        </p:nvSpPr>
        <p:spPr/>
        <p:txBody>
          <a:bodyPr/>
          <a:lstStyle/>
          <a:p>
            <a:pPr eaLnBrk="1" hangingPunct="1"/>
            <a:endParaRPr lang="en-US" altLang="en-US" dirty="0" smtClean="0"/>
          </a:p>
        </p:txBody>
      </p:sp>
      <p:sp>
        <p:nvSpPr>
          <p:cNvPr id="4505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0B0FBCB-07D2-46AA-9F7F-348DDCCA750B}" type="slidenum">
              <a:rPr lang="en-US" altLang="en-US" sz="1400"/>
              <a:pPr/>
              <a:t>48</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09600" y="0"/>
            <a:ext cx="11201400" cy="1325563"/>
          </a:xfrm>
        </p:spPr>
        <p:txBody>
          <a:bodyPr>
            <a:normAutofit/>
          </a:bodyPr>
          <a:lstStyle/>
          <a:p>
            <a:pPr eaLnBrk="1" hangingPunct="1"/>
            <a:r>
              <a:rPr lang="en-US" altLang="en-US" sz="3600" b="1" dirty="0" smtClean="0"/>
              <a:t>1.5 Propositional logic:  Rules of Inference or Methods of Proof</a:t>
            </a:r>
          </a:p>
        </p:txBody>
      </p:sp>
      <p:sp>
        <p:nvSpPr>
          <p:cNvPr id="46084" name="Rectangle 3"/>
          <p:cNvSpPr>
            <a:spLocks noGrp="1" noChangeArrowheads="1"/>
          </p:cNvSpPr>
          <p:nvPr>
            <p:ph idx="1"/>
          </p:nvPr>
        </p:nvSpPr>
        <p:spPr>
          <a:xfrm>
            <a:off x="838200" y="1143000"/>
            <a:ext cx="10515600" cy="5486400"/>
          </a:xfrm>
        </p:spPr>
        <p:txBody>
          <a:bodyPr>
            <a:normAutofit fontScale="70000" lnSpcReduction="20000"/>
          </a:bodyPr>
          <a:lstStyle/>
          <a:p>
            <a:pPr marL="0" indent="0" eaLnBrk="1" hangingPunct="1">
              <a:lnSpc>
                <a:spcPct val="110000"/>
              </a:lnSpc>
              <a:buNone/>
            </a:pPr>
            <a:r>
              <a:rPr lang="en-US" altLang="en-US" sz="3400" b="1" dirty="0">
                <a:solidFill>
                  <a:srgbClr val="FF0000"/>
                </a:solidFill>
              </a:rPr>
              <a:t>How to produce additional </a:t>
            </a:r>
            <a:r>
              <a:rPr lang="en-US" altLang="en-US" sz="3400" b="1" dirty="0" err="1">
                <a:solidFill>
                  <a:srgbClr val="FF0000"/>
                </a:solidFill>
              </a:rPr>
              <a:t>wffs</a:t>
            </a:r>
            <a:r>
              <a:rPr lang="en-US" altLang="en-US" sz="3400" b="1" dirty="0">
                <a:solidFill>
                  <a:srgbClr val="FF0000"/>
                </a:solidFill>
              </a:rPr>
              <a:t> (sentences) from other ones?</a:t>
            </a:r>
            <a:r>
              <a:rPr lang="en-US" altLang="en-US" sz="3400" dirty="0"/>
              <a:t> What steps can we </a:t>
            </a:r>
            <a:r>
              <a:rPr lang="en-US" altLang="en-US" sz="3400" dirty="0" smtClean="0"/>
              <a:t>perform </a:t>
            </a:r>
            <a:r>
              <a:rPr lang="en-US" altLang="en-US" sz="3400" dirty="0"/>
              <a:t>to show that a conclusion follows  logically from a set of hypotheses? </a:t>
            </a:r>
          </a:p>
          <a:p>
            <a:pPr marL="0" indent="0" eaLnBrk="1" hangingPunct="1">
              <a:lnSpc>
                <a:spcPct val="80000"/>
              </a:lnSpc>
              <a:buNone/>
            </a:pPr>
            <a:r>
              <a:rPr lang="en-US" altLang="en-US" sz="3400" b="1" dirty="0"/>
              <a:t>Example</a:t>
            </a:r>
          </a:p>
          <a:p>
            <a:pPr marL="0" indent="0" eaLnBrk="1" hangingPunct="1">
              <a:lnSpc>
                <a:spcPct val="80000"/>
              </a:lnSpc>
              <a:buNone/>
            </a:pPr>
            <a:r>
              <a:rPr lang="en-US" altLang="en-US" sz="2300" dirty="0"/>
              <a:t>	</a:t>
            </a:r>
            <a:r>
              <a:rPr lang="en-US" altLang="en-US" sz="3400" b="1" dirty="0" smtClean="0"/>
              <a:t>Modus Ponens (the law of detachment)</a:t>
            </a:r>
            <a:endParaRPr lang="en-US" altLang="en-US" sz="3400" b="1" dirty="0"/>
          </a:p>
          <a:p>
            <a:pPr lvl="1" eaLnBrk="1" hangingPunct="1">
              <a:lnSpc>
                <a:spcPct val="80000"/>
              </a:lnSpc>
              <a:buFontTx/>
              <a:buNone/>
            </a:pPr>
            <a:r>
              <a:rPr lang="en-US" altLang="en-US" sz="4000" dirty="0" smtClean="0">
                <a:sym typeface="Symbol" panose="05050102010706020507" pitchFamily="18" charset="2"/>
              </a:rPr>
              <a:t>			P</a:t>
            </a:r>
          </a:p>
          <a:p>
            <a:pPr lvl="1" eaLnBrk="1" hangingPunct="1">
              <a:lnSpc>
                <a:spcPct val="80000"/>
              </a:lnSpc>
              <a:buFontTx/>
              <a:buNone/>
            </a:pPr>
            <a:r>
              <a:rPr lang="en-US" altLang="en-US" sz="4000" dirty="0" smtClean="0"/>
              <a:t>			</a:t>
            </a:r>
            <a:r>
              <a:rPr lang="en-US" altLang="en-US" sz="4000" u="sng" dirty="0" smtClean="0"/>
              <a:t>P </a:t>
            </a:r>
            <a:r>
              <a:rPr lang="en-US" altLang="en-US" sz="4000" u="sng" dirty="0" smtClean="0">
                <a:sym typeface="Symbol" panose="05050102010706020507" pitchFamily="18" charset="2"/>
              </a:rPr>
              <a:t> Q</a:t>
            </a:r>
            <a:r>
              <a:rPr lang="en-US" altLang="en-US" sz="4000" dirty="0" smtClean="0">
                <a:sym typeface="Symbol" panose="05050102010706020507" pitchFamily="18" charset="2"/>
              </a:rPr>
              <a:t/>
            </a:r>
            <a:br>
              <a:rPr lang="en-US" altLang="en-US" sz="4000" dirty="0" smtClean="0">
                <a:sym typeface="Symbol" panose="05050102010706020507" pitchFamily="18" charset="2"/>
              </a:rPr>
            </a:br>
            <a:endParaRPr lang="en-US" altLang="en-US" sz="4000" dirty="0" smtClean="0">
              <a:sym typeface="Symbol" panose="05050102010706020507" pitchFamily="18" charset="2"/>
            </a:endParaRPr>
          </a:p>
          <a:p>
            <a:pPr lvl="1" eaLnBrk="1" hangingPunct="1">
              <a:lnSpc>
                <a:spcPct val="80000"/>
              </a:lnSpc>
              <a:buFontTx/>
              <a:buNone/>
            </a:pPr>
            <a:r>
              <a:rPr lang="en-US" altLang="en-US" sz="4000" dirty="0" smtClean="0">
                <a:sym typeface="Symbol" panose="05050102010706020507" pitchFamily="18" charset="2"/>
              </a:rPr>
              <a:t>			 Q</a:t>
            </a:r>
          </a:p>
          <a:p>
            <a:pPr lvl="1" eaLnBrk="1" hangingPunct="1">
              <a:lnSpc>
                <a:spcPct val="120000"/>
              </a:lnSpc>
              <a:spcBef>
                <a:spcPts val="0"/>
              </a:spcBef>
              <a:buFontTx/>
              <a:buNone/>
            </a:pPr>
            <a:endParaRPr lang="en-US" altLang="en-US" dirty="0">
              <a:sym typeface="Symbol" panose="05050102010706020507" pitchFamily="18" charset="2"/>
            </a:endParaRPr>
          </a:p>
          <a:p>
            <a:pPr>
              <a:lnSpc>
                <a:spcPct val="120000"/>
              </a:lnSpc>
              <a:spcBef>
                <a:spcPts val="0"/>
              </a:spcBef>
              <a:buFontTx/>
              <a:buNone/>
            </a:pPr>
            <a:r>
              <a:rPr lang="en-US" altLang="en-US" sz="3300" dirty="0" smtClean="0">
                <a:sym typeface="Symbol" panose="05050102010706020507" pitchFamily="18" charset="2"/>
              </a:rPr>
              <a:t>The hypotheses (premises) are written in a column and the conclusions below the bar</a:t>
            </a:r>
          </a:p>
          <a:p>
            <a:pPr>
              <a:lnSpc>
                <a:spcPct val="120000"/>
              </a:lnSpc>
              <a:spcBef>
                <a:spcPts val="0"/>
              </a:spcBef>
              <a:buFontTx/>
              <a:buNone/>
            </a:pPr>
            <a:r>
              <a:rPr lang="en-US" altLang="en-US" sz="3300" dirty="0" smtClean="0">
                <a:sym typeface="Symbol" panose="05050102010706020507" pitchFamily="18" charset="2"/>
              </a:rPr>
              <a:t>The symbol  denotes “therefore”. Given the hypotheses, the conclusion follows.</a:t>
            </a:r>
          </a:p>
          <a:p>
            <a:pPr>
              <a:lnSpc>
                <a:spcPct val="120000"/>
              </a:lnSpc>
              <a:spcBef>
                <a:spcPts val="0"/>
              </a:spcBef>
              <a:buFontTx/>
              <a:buNone/>
            </a:pPr>
            <a:r>
              <a:rPr lang="en-US" altLang="en-US" sz="3300" dirty="0" smtClean="0">
                <a:sym typeface="Symbol" panose="05050102010706020507" pitchFamily="18" charset="2"/>
              </a:rPr>
              <a:t>The basis for this rule of inference is the </a:t>
            </a:r>
            <a:r>
              <a:rPr lang="en-US" altLang="en-US" sz="3300" b="1" dirty="0" smtClean="0">
                <a:sym typeface="Symbol" panose="05050102010706020507" pitchFamily="18" charset="2"/>
              </a:rPr>
              <a:t>tautology (P  (P  Q))   Q)</a:t>
            </a:r>
          </a:p>
          <a:p>
            <a:pPr>
              <a:lnSpc>
                <a:spcPct val="120000"/>
              </a:lnSpc>
              <a:buFontTx/>
              <a:buNone/>
            </a:pPr>
            <a:r>
              <a:rPr lang="en-US" altLang="en-US" sz="3300" b="1" dirty="0" smtClean="0">
                <a:sym typeface="Symbol" panose="05050102010706020507" pitchFamily="18" charset="2"/>
              </a:rPr>
              <a:t> 	[aside: check tautology with truth table to make sure]</a:t>
            </a:r>
          </a:p>
          <a:p>
            <a:pPr eaLnBrk="1" hangingPunct="1">
              <a:lnSpc>
                <a:spcPct val="80000"/>
              </a:lnSpc>
            </a:pPr>
            <a:endParaRPr lang="en-US" altLang="en-US" sz="1800" dirty="0">
              <a:sym typeface="Symbol" panose="05050102010706020507" pitchFamily="18" charset="2"/>
            </a:endParaRPr>
          </a:p>
          <a:p>
            <a:pPr marL="0" indent="0" eaLnBrk="1" hangingPunct="1">
              <a:lnSpc>
                <a:spcPct val="80000"/>
              </a:lnSpc>
              <a:buNone/>
            </a:pPr>
            <a:r>
              <a:rPr lang="en-US" altLang="en-US" sz="4000" dirty="0">
                <a:sym typeface="Symbol" panose="05050102010706020507" pitchFamily="18" charset="2"/>
              </a:rPr>
              <a:t>In words: when P and P  Q are True, then Q must be True also. (meaning </a:t>
            </a:r>
            <a:r>
              <a:rPr lang="en-US" altLang="en-US" sz="4000" dirty="0" smtClean="0">
                <a:sym typeface="Symbol" panose="05050102010706020507" pitchFamily="18" charset="2"/>
              </a:rPr>
              <a:t>of second </a:t>
            </a:r>
            <a:r>
              <a:rPr lang="en-US" altLang="en-US" sz="4000" dirty="0">
                <a:sym typeface="Symbol" panose="05050102010706020507" pitchFamily="18" charset="2"/>
              </a:rPr>
              <a:t>implication)</a:t>
            </a:r>
          </a:p>
          <a:p>
            <a:pPr lvl="1" eaLnBrk="1" hangingPunct="1">
              <a:lnSpc>
                <a:spcPct val="80000"/>
              </a:lnSpc>
              <a:buFontTx/>
              <a:buNone/>
            </a:pPr>
            <a:endParaRPr lang="en-US" altLang="en-US" sz="1600" b="1" dirty="0">
              <a:sym typeface="Symbol" panose="05050102010706020507" pitchFamily="18" charset="2"/>
            </a:endParaRPr>
          </a:p>
        </p:txBody>
      </p:sp>
      <p:sp>
        <p:nvSpPr>
          <p:cNvPr id="4608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6007338-4F75-48B6-A91D-3E12AF3A2115}" type="slidenum">
              <a:rPr lang="en-US" altLang="en-US" sz="1400"/>
              <a:pPr/>
              <a:t>49</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p:txBody>
          <a:bodyPr/>
          <a:lstStyle/>
          <a:p>
            <a:pPr algn="l" eaLnBrk="1" hangingPunct="1"/>
            <a:r>
              <a:rPr lang="en-US" altLang="en-US" sz="4000" dirty="0" smtClean="0"/>
              <a:t>Based on Chapter 1 of Rosen </a:t>
            </a:r>
            <a:br>
              <a:rPr lang="en-US" altLang="en-US" sz="4000" dirty="0" smtClean="0"/>
            </a:br>
            <a:r>
              <a:rPr lang="en-US" altLang="en-US" sz="4000" i="1" dirty="0" smtClean="0"/>
              <a:t>Discrete Mathematics and </a:t>
            </a:r>
            <a:r>
              <a:rPr lang="en-US" altLang="en-US" sz="4000" i="1" dirty="0"/>
              <a:t>i</a:t>
            </a:r>
            <a:r>
              <a:rPr lang="en-US" altLang="en-US" sz="4000" i="1" dirty="0" smtClean="0"/>
              <a:t>ts Applications</a:t>
            </a:r>
          </a:p>
        </p:txBody>
      </p:sp>
      <p:sp>
        <p:nvSpPr>
          <p:cNvPr id="5124" name="Rectangle 3"/>
          <p:cNvSpPr>
            <a:spLocks noGrp="1" noChangeArrowheads="1"/>
          </p:cNvSpPr>
          <p:nvPr>
            <p:ph type="subTitle" idx="1"/>
          </p:nvPr>
        </p:nvSpPr>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8B0286B2-4F5D-40C5-BE38-CE9F299CF716}" type="slidenum">
              <a:rPr lang="en-US" altLang="en-US" smtClean="0"/>
              <a:pPr/>
              <a:t>5</a:t>
            </a:fld>
            <a:endParaRPr lang="en-US" altLang="en-US"/>
          </a:p>
        </p:txBody>
      </p:sp>
    </p:spTree>
    <p:extLst>
      <p:ext uri="{BB962C8B-B14F-4D97-AF65-F5344CB8AC3E}">
        <p14:creationId xmlns:p14="http://schemas.microsoft.com/office/powerpoint/2010/main" val="272505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836141" y="304800"/>
            <a:ext cx="10515600" cy="1325563"/>
          </a:xfrm>
        </p:spPr>
        <p:txBody>
          <a:bodyPr/>
          <a:lstStyle/>
          <a:p>
            <a:pPr eaLnBrk="1" hangingPunct="1"/>
            <a:r>
              <a:rPr lang="en-US" altLang="en-US" b="1" dirty="0" smtClean="0"/>
              <a:t>Propositional logic:  </a:t>
            </a:r>
            <a:br>
              <a:rPr lang="en-US" altLang="en-US" b="1" dirty="0" smtClean="0"/>
            </a:br>
            <a:r>
              <a:rPr lang="en-US" altLang="en-US" b="1" dirty="0" smtClean="0"/>
              <a:t>Rules of Inference or Methods of Proof</a:t>
            </a:r>
          </a:p>
        </p:txBody>
      </p:sp>
      <p:sp>
        <p:nvSpPr>
          <p:cNvPr id="47108" name="Rectangle 3"/>
          <p:cNvSpPr>
            <a:spLocks noGrp="1" noChangeArrowheads="1"/>
          </p:cNvSpPr>
          <p:nvPr>
            <p:ph idx="1"/>
          </p:nvPr>
        </p:nvSpPr>
        <p:spPr>
          <a:xfrm>
            <a:off x="1143000" y="1630363"/>
            <a:ext cx="9448800" cy="4999037"/>
          </a:xfrm>
        </p:spPr>
        <p:txBody>
          <a:bodyPr>
            <a:normAutofit/>
          </a:bodyPr>
          <a:lstStyle/>
          <a:p>
            <a:pPr eaLnBrk="1" hangingPunct="1">
              <a:lnSpc>
                <a:spcPct val="90000"/>
              </a:lnSpc>
            </a:pPr>
            <a:r>
              <a:rPr lang="en-US" altLang="en-US" sz="3200" dirty="0" smtClean="0"/>
              <a:t> </a:t>
            </a:r>
            <a:r>
              <a:rPr lang="en-US" altLang="en-US" dirty="0"/>
              <a:t>Example:  Modus Ponens</a:t>
            </a:r>
          </a:p>
          <a:p>
            <a:pPr lvl="1" eaLnBrk="1" hangingPunct="1">
              <a:lnSpc>
                <a:spcPct val="90000"/>
              </a:lnSpc>
              <a:buFontTx/>
              <a:buNone/>
            </a:pPr>
            <a:r>
              <a:rPr lang="en-US" altLang="en-US" sz="2800" dirty="0">
                <a:sym typeface="Symbol" panose="05050102010706020507" pitchFamily="18" charset="2"/>
              </a:rPr>
              <a:t>		</a:t>
            </a:r>
          </a:p>
          <a:p>
            <a:pPr lvl="1" eaLnBrk="1" hangingPunct="1">
              <a:lnSpc>
                <a:spcPct val="90000"/>
              </a:lnSpc>
              <a:buFontTx/>
              <a:buNone/>
            </a:pPr>
            <a:r>
              <a:rPr lang="en-US" altLang="en-US" sz="2800" dirty="0"/>
              <a:t>		If you study the </a:t>
            </a:r>
            <a:r>
              <a:rPr lang="en-US" altLang="en-US" sz="2800" dirty="0" smtClean="0"/>
              <a:t>CSCE 222 </a:t>
            </a:r>
            <a:r>
              <a:rPr lang="en-US" altLang="en-US" sz="2800" dirty="0"/>
              <a:t>material  </a:t>
            </a:r>
            <a:r>
              <a:rPr lang="en-US" altLang="en-US" sz="2800" dirty="0">
                <a:sym typeface="Symbol" panose="05050102010706020507" pitchFamily="18" charset="2"/>
              </a:rPr>
              <a:t> You will pass</a:t>
            </a:r>
          </a:p>
          <a:p>
            <a:pPr lvl="1" eaLnBrk="1" hangingPunct="1">
              <a:lnSpc>
                <a:spcPct val="90000"/>
              </a:lnSpc>
              <a:buFontTx/>
              <a:buNone/>
            </a:pPr>
            <a:r>
              <a:rPr lang="en-US" altLang="en-US" sz="2800" dirty="0">
                <a:sym typeface="Symbol" panose="05050102010706020507" pitchFamily="18" charset="2"/>
              </a:rPr>
              <a:t>		</a:t>
            </a:r>
            <a:r>
              <a:rPr lang="en-US" altLang="en-US" sz="2800" u="sng" dirty="0">
                <a:sym typeface="Symbol" panose="05050102010706020507" pitchFamily="18" charset="2"/>
              </a:rPr>
              <a:t>You study the </a:t>
            </a:r>
            <a:r>
              <a:rPr lang="en-US" altLang="en-US" sz="2800" u="sng" dirty="0" smtClean="0">
                <a:sym typeface="Symbol" panose="05050102010706020507" pitchFamily="18" charset="2"/>
              </a:rPr>
              <a:t>CSCE 222 </a:t>
            </a:r>
            <a:r>
              <a:rPr lang="en-US" altLang="en-US" sz="2800" u="sng" dirty="0">
                <a:sym typeface="Symbol" panose="05050102010706020507" pitchFamily="18" charset="2"/>
              </a:rPr>
              <a:t>material </a:t>
            </a:r>
          </a:p>
          <a:p>
            <a:pPr lvl="1" eaLnBrk="1" hangingPunct="1">
              <a:lnSpc>
                <a:spcPct val="90000"/>
              </a:lnSpc>
              <a:buFontTx/>
              <a:buNone/>
            </a:pPr>
            <a:r>
              <a:rPr lang="en-US" altLang="en-US" sz="2800" dirty="0">
                <a:sym typeface="Symbol" panose="05050102010706020507" pitchFamily="18" charset="2"/>
              </a:rPr>
              <a:t>		</a:t>
            </a:r>
            <a:r>
              <a:rPr lang="en-US" altLang="en-US" sz="2800" dirty="0" smtClean="0">
                <a:sym typeface="Symbol" panose="05050102010706020507" pitchFamily="18" charset="2"/>
              </a:rPr>
              <a:t> you </a:t>
            </a:r>
            <a:r>
              <a:rPr lang="en-US" altLang="en-US" sz="2800" dirty="0">
                <a:sym typeface="Symbol" panose="05050102010706020507" pitchFamily="18" charset="2"/>
              </a:rPr>
              <a:t>will pass </a:t>
            </a:r>
          </a:p>
          <a:p>
            <a:pPr lvl="1" eaLnBrk="1" hangingPunct="1">
              <a:lnSpc>
                <a:spcPct val="90000"/>
              </a:lnSpc>
              <a:buFontTx/>
              <a:buNone/>
            </a:pPr>
            <a:endParaRPr lang="en-US" altLang="en-US" sz="2800" dirty="0">
              <a:sym typeface="Symbol" panose="05050102010706020507" pitchFamily="18" charset="2"/>
            </a:endParaRPr>
          </a:p>
          <a:p>
            <a:pPr marL="0" indent="0" eaLnBrk="1" hangingPunct="1">
              <a:lnSpc>
                <a:spcPct val="90000"/>
              </a:lnSpc>
              <a:buNone/>
            </a:pPr>
            <a:r>
              <a:rPr lang="en-US" altLang="en-US" dirty="0">
                <a:sym typeface="Symbol" panose="05050102010706020507" pitchFamily="18" charset="2"/>
              </a:rPr>
              <a:t>Nothing “deep”, but again remember the formal reason is that </a:t>
            </a:r>
          </a:p>
          <a:p>
            <a:pPr marL="0" indent="0" eaLnBrk="1" hangingPunct="1">
              <a:lnSpc>
                <a:spcPct val="90000"/>
              </a:lnSpc>
              <a:buNone/>
            </a:pPr>
            <a:r>
              <a:rPr lang="en-US" altLang="en-US" dirty="0">
                <a:sym typeface="Symbol" panose="05050102010706020507" pitchFamily="18" charset="2"/>
              </a:rPr>
              <a:t>((P </a:t>
            </a:r>
            <a:r>
              <a:rPr lang="en-US" altLang="en-US" dirty="0">
                <a:cs typeface="Times New Roman" panose="02020603050405020304" pitchFamily="18" charset="0"/>
                <a:sym typeface="Symbol" panose="05050102010706020507" pitchFamily="18" charset="2"/>
              </a:rPr>
              <a:t>^ (P  Q))  Q   is a tautology.</a:t>
            </a:r>
          </a:p>
        </p:txBody>
      </p:sp>
      <p:sp>
        <p:nvSpPr>
          <p:cNvPr id="47106"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A0585ED-D90B-4006-8895-DDCB4BA01123}" type="slidenum">
              <a:rPr lang="en-US" altLang="en-US" sz="1400"/>
              <a:pPr/>
              <a:t>50</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400" y="-228600"/>
            <a:ext cx="9448800" cy="1143000"/>
          </a:xfrm>
        </p:spPr>
        <p:txBody>
          <a:bodyPr/>
          <a:lstStyle/>
          <a:p>
            <a:pPr eaLnBrk="1" hangingPunct="1"/>
            <a:r>
              <a:rPr lang="en-US" altLang="en-US" sz="2400" b="1" dirty="0"/>
              <a:t>Propositional logic:  </a:t>
            </a:r>
            <a:r>
              <a:rPr lang="en-US" altLang="en-US" sz="2400" b="1" dirty="0" smtClean="0"/>
              <a:t> Rules </a:t>
            </a:r>
            <a:r>
              <a:rPr lang="en-US" altLang="en-US" sz="2400" b="1" dirty="0"/>
              <a:t>of Inference </a:t>
            </a:r>
          </a:p>
        </p:txBody>
      </p:sp>
      <p:graphicFrame>
        <p:nvGraphicFramePr>
          <p:cNvPr id="589892" name="Group 68"/>
          <p:cNvGraphicFramePr>
            <a:graphicFrameLocks noGrp="1"/>
          </p:cNvGraphicFramePr>
          <p:nvPr>
            <p:ph type="tbl" idx="1"/>
            <p:extLst>
              <p:ext uri="{D42A27DB-BD31-4B8C-83A1-F6EECF244321}">
                <p14:modId xmlns:p14="http://schemas.microsoft.com/office/powerpoint/2010/main" val="3072089824"/>
              </p:ext>
            </p:extLst>
          </p:nvPr>
        </p:nvGraphicFramePr>
        <p:xfrm>
          <a:off x="685800" y="762000"/>
          <a:ext cx="10896600" cy="6013480"/>
        </p:xfrm>
        <a:graphic>
          <a:graphicData uri="http://schemas.openxmlformats.org/drawingml/2006/table">
            <a:tbl>
              <a:tblPr/>
              <a:tblGrid>
                <a:gridCol w="3632200">
                  <a:extLst>
                    <a:ext uri="{9D8B030D-6E8A-4147-A177-3AD203B41FA5}">
                      <a16:colId xmlns:a16="http://schemas.microsoft.com/office/drawing/2014/main" val="20000"/>
                    </a:ext>
                  </a:extLst>
                </a:gridCol>
                <a:gridCol w="3632200">
                  <a:extLst>
                    <a:ext uri="{9D8B030D-6E8A-4147-A177-3AD203B41FA5}">
                      <a16:colId xmlns:a16="http://schemas.microsoft.com/office/drawing/2014/main" val="20001"/>
                    </a:ext>
                  </a:extLst>
                </a:gridCol>
                <a:gridCol w="3632200">
                  <a:extLst>
                    <a:ext uri="{9D8B030D-6E8A-4147-A177-3AD203B41FA5}">
                      <a16:colId xmlns:a16="http://schemas.microsoft.com/office/drawing/2014/main" val="20002"/>
                    </a:ext>
                  </a:extLst>
                </a:gridCol>
              </a:tblGrid>
              <a:tr h="3809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Rule of Inference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Tautology (Deduction Theorem)</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Name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P  Q</a:t>
                      </a:r>
                      <a:endParaRPr kumimoji="0" lang="en-US" sz="1200" b="0"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P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(P  Q)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Addition</a:t>
                      </a:r>
                      <a:endParaRPr kumimoji="0" lang="en-US" sz="1600" b="1" i="0" u="none" strike="noStrike" cap="none" normalizeH="0" baseline="0" dirty="0" smtClean="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    P </a:t>
                      </a:r>
                      <a:r>
                        <a:rPr kumimoji="0" lang="en-US" sz="1200" b="0" i="0" u="none" strike="noStrike" cap="none" normalizeH="0" baseline="0" smtClean="0">
                          <a:ln>
                            <a:noFill/>
                          </a:ln>
                          <a:solidFill>
                            <a:schemeClr val="tx1"/>
                          </a:solidFill>
                          <a:effectLst/>
                          <a:latin typeface="Times New Roman" pitchFamily="18" charset="0"/>
                          <a:sym typeface="Symbol" pitchFamily="18" charset="2"/>
                        </a:rPr>
                        <a:t> Q</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sym typeface="Symbol" pitchFamily="18" charset="2"/>
                        </a:rPr>
                        <a:t> P </a:t>
                      </a:r>
                      <a:endParaRPr kumimoji="0" lang="en-US" sz="2800" b="0" i="0" u="none" strike="noStrike" cap="none" normalizeH="0" baseline="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(P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Q)  P </a:t>
                      </a:r>
                      <a:endParaRPr kumimoji="0" lang="en-US" sz="3200" b="0" i="0" u="none" strike="noStrike" cap="none" normalizeH="0" baseline="0" dirty="0" smtClean="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Simplification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Q</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P  Q</a:t>
                      </a:r>
                      <a:endParaRPr kumimoji="0" lang="en-US" sz="2800" b="0"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[(P)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(Q)]  (P  Q) </a:t>
                      </a:r>
                      <a:endParaRPr kumimoji="0" lang="en-US" sz="3200" b="0" i="0" u="none" strike="noStrike" cap="none" normalizeH="0" baseline="0" dirty="0" smtClean="0">
                        <a:ln>
                          <a:noFill/>
                        </a:ln>
                        <a:solidFill>
                          <a:schemeClr val="tx1"/>
                        </a:solidFill>
                        <a:effectLst/>
                        <a:latin typeface="Times New Roman" pitchFamily="18" charset="0"/>
                        <a:sym typeface="Symbol" pitchFamily="18" charset="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rPr>
                        <a:t>Conjunction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P</a:t>
                      </a: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Q</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Q</a:t>
                      </a:r>
                      <a:endParaRPr kumimoji="0" lang="en-US" sz="2800" b="0" i="0" u="none" strike="noStrike" cap="none" normalizeH="0" baseline="0" dirty="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[(P)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(P Q)]   P</a:t>
                      </a:r>
                      <a:endParaRPr kumimoji="0" lang="en-US" sz="3200" b="0" i="0" u="none" strike="noStrike" cap="none" normalizeH="0" baseline="0" dirty="0" smtClean="0">
                        <a:ln>
                          <a:noFill/>
                        </a:ln>
                        <a:solidFill>
                          <a:schemeClr val="tx1"/>
                        </a:solidFill>
                        <a:effectLst/>
                        <a:latin typeface="Times New Roman" pitchFamily="18" charset="0"/>
                        <a:sym typeface="Symbol" pitchFamily="18" charset="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rPr>
                        <a:t>Modus Ponens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dirty="0" smtClean="0">
                          <a:ln>
                            <a:noFill/>
                          </a:ln>
                          <a:solidFill>
                            <a:schemeClr val="tx1"/>
                          </a:solidFill>
                          <a:effectLst/>
                          <a:latin typeface="Times New Roman" pitchFamily="18" charset="0"/>
                        </a:rPr>
                        <a:t>Q</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P </a:t>
                      </a: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Q</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dirty="0" smtClean="0">
                          <a:ln>
                            <a:noFill/>
                          </a:ln>
                          <a:solidFill>
                            <a:schemeClr val="tx1"/>
                          </a:solidFill>
                          <a:effectLst/>
                          <a:latin typeface="Times New Roman" pitchFamily="18" charset="0"/>
                        </a:rPr>
                        <a:t>P</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a:t>
                      </a:r>
                      <a:r>
                        <a:rPr kumimoji="0" lang="en-US" sz="1400" b="0" i="0" u="none" strike="noStrike" cap="none" normalizeH="0" baseline="0" dirty="0" smtClean="0">
                          <a:ln>
                            <a:noFill/>
                          </a:ln>
                          <a:solidFill>
                            <a:schemeClr val="tx1"/>
                          </a:solidFill>
                          <a:effectLst/>
                          <a:latin typeface="Times New Roman" pitchFamily="18" charset="0"/>
                        </a:rPr>
                        <a:t>Q)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(P Q)]   P</a:t>
                      </a:r>
                      <a:endParaRPr kumimoji="0" lang="en-US" sz="3200" b="0" i="0" u="none" strike="noStrike" cap="none" normalizeH="0" baseline="0" dirty="0" smtClean="0">
                        <a:ln>
                          <a:noFill/>
                        </a:ln>
                        <a:solidFill>
                          <a:schemeClr val="tx1"/>
                        </a:solidFill>
                        <a:effectLst/>
                        <a:latin typeface="Times New Roman" pitchFamily="18" charset="0"/>
                        <a:sym typeface="Symbol" pitchFamily="18" charset="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Modus Tollens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132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 </a:t>
                      </a:r>
                      <a:r>
                        <a:rPr kumimoji="0" lang="en-US" sz="1200" b="0" i="0" u="none" strike="noStrike" cap="none" normalizeH="0" baseline="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smtClean="0">
                          <a:ln>
                            <a:noFill/>
                          </a:ln>
                          <a:solidFill>
                            <a:schemeClr val="tx1"/>
                          </a:solidFill>
                          <a:effectLst/>
                          <a:latin typeface="Times New Roman" pitchFamily="18" charset="0"/>
                        </a:rPr>
                        <a:t>P</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1200" b="0" i="0" u="none" strike="noStrike" cap="none" normalizeH="0" baseline="0" smtClean="0">
                          <a:ln>
                            <a:noFill/>
                          </a:ln>
                          <a:solidFill>
                            <a:schemeClr val="tx1"/>
                          </a:solidFill>
                          <a:effectLst/>
                          <a:latin typeface="Times New Roman" pitchFamily="18" charset="0"/>
                          <a:sym typeface="Symbol" pitchFamily="18" charset="2"/>
                        </a:rPr>
                        <a:t> Q</a:t>
                      </a:r>
                      <a:endParaRPr kumimoji="0" lang="en-US" sz="1200" b="0"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    Q </a:t>
                      </a:r>
                      <a:r>
                        <a:rPr kumimoji="0" lang="en-US" sz="1200" b="0" i="0" u="none" strike="noStrike" cap="none" normalizeH="0" baseline="0" smtClean="0">
                          <a:ln>
                            <a:noFill/>
                          </a:ln>
                          <a:solidFill>
                            <a:schemeClr val="tx1"/>
                          </a:solidFill>
                          <a:effectLst/>
                          <a:latin typeface="Times New Roman" pitchFamily="18" charset="0"/>
                          <a:sym typeface="Symbol" pitchFamily="18" charset="2"/>
                        </a:rPr>
                        <a:t>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smtClean="0">
                          <a:ln>
                            <a:noFill/>
                          </a:ln>
                          <a:solidFill>
                            <a:schemeClr val="tx1"/>
                          </a:solidFill>
                          <a:effectLst/>
                          <a:latin typeface="Times New Roman" pitchFamily="18" charset="0"/>
                        </a:rPr>
                        <a:t>P</a:t>
                      </a:r>
                      <a:r>
                        <a:rPr kumimoji="0" lang="en-US" sz="1200" b="0" i="0" u="none" strike="noStrike" cap="none" normalizeH="0" baseline="0" smtClean="0">
                          <a:ln>
                            <a:noFill/>
                          </a:ln>
                          <a:solidFill>
                            <a:schemeClr val="tx1"/>
                          </a:solidFill>
                          <a:effectLst/>
                          <a:latin typeface="Times New Roman" pitchFamily="18" charset="0"/>
                          <a:sym typeface="Symbol" pitchFamily="18" charset="2"/>
                        </a:rPr>
                        <a:t> R</a:t>
                      </a:r>
                      <a:endParaRPr kumimoji="0" lang="en-US" sz="1200" b="0" i="0" u="none" strike="noStrike" cap="none" normalizeH="0" baseline="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PQ</a:t>
                      </a:r>
                      <a:r>
                        <a:rPr kumimoji="0" lang="en-US" sz="1400" b="0" i="0" u="none" strike="noStrike" cap="none" normalizeH="0" baseline="0" dirty="0" smtClean="0">
                          <a:ln>
                            <a:noFill/>
                          </a:ln>
                          <a:solidFill>
                            <a:schemeClr val="tx1"/>
                          </a:solidFill>
                          <a:effectLst/>
                          <a:latin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(Q  R)]   (PR)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Hypothetical Syllogism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(“chaining”)</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8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smtClean="0">
                          <a:ln>
                            <a:noFill/>
                          </a:ln>
                          <a:solidFill>
                            <a:schemeClr val="tx1"/>
                          </a:solidFill>
                          <a:effectLst/>
                          <a:latin typeface="Times New Roman" pitchFamily="18" charset="0"/>
                        </a:rPr>
                        <a:t>P </a:t>
                      </a:r>
                      <a:r>
                        <a:rPr kumimoji="0" lang="en-US" sz="1200" b="0" i="0" u="none" strike="noStrike" cap="none" normalizeH="0" baseline="0" smtClean="0">
                          <a:ln>
                            <a:noFill/>
                          </a:ln>
                          <a:solidFill>
                            <a:schemeClr val="tx1"/>
                          </a:solidFill>
                          <a:effectLst/>
                          <a:latin typeface="Times New Roman" pitchFamily="18" charset="0"/>
                          <a:sym typeface="Symbol" pitchFamily="18" charset="2"/>
                        </a:rPr>
                        <a:t> Q</a:t>
                      </a:r>
                      <a:endParaRPr kumimoji="0" lang="en-US" sz="1200" b="0"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    </a:t>
                      </a:r>
                      <a:r>
                        <a:rPr kumimoji="0" lang="en-US" sz="1200" b="0" i="0" u="none" strike="noStrike" cap="none" normalizeH="0" baseline="0" smtClean="0">
                          <a:ln>
                            <a:noFill/>
                          </a:ln>
                          <a:solidFill>
                            <a:schemeClr val="tx1"/>
                          </a:solidFill>
                          <a:effectLst/>
                          <a:latin typeface="Times New Roman" pitchFamily="18" charset="0"/>
                          <a:sym typeface="Symbol" pitchFamily="18" charset="2"/>
                        </a:rPr>
                        <a:t></a:t>
                      </a:r>
                      <a:r>
                        <a:rPr kumimoji="0" lang="en-US" sz="1200" b="0" i="0" u="none" strike="noStrike" cap="none" normalizeH="0" baseline="0" smtClean="0">
                          <a:ln>
                            <a:noFill/>
                          </a:ln>
                          <a:solidFill>
                            <a:schemeClr val="tx1"/>
                          </a:solidFill>
                          <a:effectLst/>
                          <a:latin typeface="Times New Roman" pitchFamily="18" charset="0"/>
                        </a:rPr>
                        <a:t>P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smtClean="0">
                          <a:ln>
                            <a:noFill/>
                          </a:ln>
                          <a:solidFill>
                            <a:schemeClr val="tx1"/>
                          </a:solidFill>
                          <a:effectLst/>
                          <a:latin typeface="Times New Roman" pitchFamily="18" charset="0"/>
                        </a:rPr>
                        <a:t>Q</a:t>
                      </a:r>
                      <a:endParaRPr kumimoji="0" lang="en-US" sz="2800" b="0" i="0" u="none" strike="noStrike" cap="none" normalizeH="0" baseline="0" smtClean="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P  Q</a:t>
                      </a:r>
                      <a:r>
                        <a:rPr kumimoji="0" lang="en-US" sz="1400" b="0" i="0" u="none" strike="noStrike" cap="none" normalizeH="0" baseline="0" dirty="0" smtClean="0">
                          <a:ln>
                            <a:noFill/>
                          </a:ln>
                          <a:solidFill>
                            <a:schemeClr val="tx1"/>
                          </a:solidFill>
                          <a:effectLst/>
                          <a:latin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(P)]   Q</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rPr>
                        <a:t>Disjunctive syllogism</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86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dirty="0" smtClean="0">
                          <a:ln>
                            <a:noFill/>
                          </a:ln>
                          <a:solidFill>
                            <a:schemeClr val="tx1"/>
                          </a:solidFill>
                          <a:effectLst/>
                          <a:latin typeface="Times New Roman" pitchFamily="18" charset="0"/>
                        </a:rPr>
                        <a:t>P </a:t>
                      </a: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Q</a:t>
                      </a:r>
                      <a:endParaRPr kumimoji="0" lang="en-US" sz="12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a:t>
                      </a:r>
                      <a:r>
                        <a:rPr kumimoji="0" lang="en-US" sz="1200" b="0" i="0" u="none" strike="noStrike" cap="none" normalizeH="0" baseline="0" dirty="0" smtClean="0">
                          <a:ln>
                            <a:noFill/>
                          </a:ln>
                          <a:solidFill>
                            <a:schemeClr val="tx1"/>
                          </a:solidFill>
                          <a:effectLst/>
                          <a:latin typeface="Times New Roman" pitchFamily="18" charset="0"/>
                        </a:rPr>
                        <a:t>P </a:t>
                      </a: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a:t>
                      </a:r>
                      <a:r>
                        <a:rPr kumimoji="0" lang="en-US" sz="1200" b="0" i="0" u="none" strike="noStrike" cap="none" normalizeH="0" baseline="0" dirty="0" smtClean="0">
                          <a:ln>
                            <a:noFill/>
                          </a:ln>
                          <a:solidFill>
                            <a:schemeClr val="tx1"/>
                          </a:solidFill>
                          <a:effectLst/>
                          <a:latin typeface="Times New Roman" pitchFamily="18" charset="0"/>
                        </a:rPr>
                        <a:t>Q </a:t>
                      </a:r>
                      <a:r>
                        <a:rPr kumimoji="0" lang="en-US" sz="1200" b="0" i="0" u="none" strike="noStrike" cap="none" normalizeH="0" baseline="0" dirty="0" smtClean="0">
                          <a:ln>
                            <a:noFill/>
                          </a:ln>
                          <a:solidFill>
                            <a:schemeClr val="tx1"/>
                          </a:solidFill>
                          <a:effectLst/>
                          <a:latin typeface="Times New Roman" pitchFamily="18" charset="0"/>
                          <a:sym typeface="Symbol" pitchFamily="18" charset="2"/>
                        </a:rPr>
                        <a:t> R</a:t>
                      </a:r>
                      <a:endParaRPr kumimoji="0" lang="en-US" sz="2800" b="0" i="0" u="none" strike="noStrike" cap="none" normalizeH="0" baseline="0" dirty="0" smtClean="0">
                        <a:ln>
                          <a:noFill/>
                        </a:ln>
                        <a:solidFill>
                          <a:schemeClr val="tx1"/>
                        </a:solidFill>
                        <a:effectLst/>
                        <a:latin typeface="Times New Roman" pitchFamily="18" charset="0"/>
                        <a:sym typeface="Symbol" pitchFamily="18" charset="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P  Q</a:t>
                      </a:r>
                      <a:r>
                        <a:rPr kumimoji="0" lang="en-US" sz="1400" b="0" i="0" u="none" strike="noStrike" cap="none" normalizeH="0" baseline="0" dirty="0" smtClean="0">
                          <a:ln>
                            <a:noFill/>
                          </a:ln>
                          <a:solidFill>
                            <a:schemeClr val="tx1"/>
                          </a:solidFill>
                          <a:effectLst/>
                          <a:latin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sym typeface="Symbol" pitchFamily="18" charset="2"/>
                        </a:rPr>
                        <a:t> (P  R)]   (Q  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Resolution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8173" name="Line 45"/>
          <p:cNvSpPr>
            <a:spLocks noChangeShapeType="1"/>
          </p:cNvSpPr>
          <p:nvPr/>
        </p:nvSpPr>
        <p:spPr bwMode="auto">
          <a:xfrm>
            <a:off x="914400" y="1371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4" name="Line 46"/>
          <p:cNvSpPr>
            <a:spLocks noChangeShapeType="1"/>
          </p:cNvSpPr>
          <p:nvPr/>
        </p:nvSpPr>
        <p:spPr bwMode="auto">
          <a:xfrm>
            <a:off x="914400" y="2590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5" name="Line 47"/>
          <p:cNvSpPr>
            <a:spLocks noChangeShapeType="1"/>
          </p:cNvSpPr>
          <p:nvPr/>
        </p:nvSpPr>
        <p:spPr bwMode="auto">
          <a:xfrm>
            <a:off x="9144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6" name="Line 48"/>
          <p:cNvSpPr>
            <a:spLocks noChangeShapeType="1"/>
          </p:cNvSpPr>
          <p:nvPr/>
        </p:nvSpPr>
        <p:spPr bwMode="auto">
          <a:xfrm>
            <a:off x="914400" y="4191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7" name="Line 49"/>
          <p:cNvSpPr>
            <a:spLocks noChangeShapeType="1"/>
          </p:cNvSpPr>
          <p:nvPr/>
        </p:nvSpPr>
        <p:spPr bwMode="auto">
          <a:xfrm>
            <a:off x="914400" y="4953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8" name="Line 50"/>
          <p:cNvSpPr>
            <a:spLocks noChangeShapeType="1"/>
          </p:cNvSpPr>
          <p:nvPr/>
        </p:nvSpPr>
        <p:spPr bwMode="auto">
          <a:xfrm>
            <a:off x="838200" y="563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9" name="Line 69"/>
          <p:cNvSpPr>
            <a:spLocks noChangeShapeType="1"/>
          </p:cNvSpPr>
          <p:nvPr/>
        </p:nvSpPr>
        <p:spPr bwMode="auto">
          <a:xfrm>
            <a:off x="914400" y="6477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0" name="Text Box 71"/>
          <p:cNvSpPr txBox="1">
            <a:spLocks noChangeArrowheads="1"/>
          </p:cNvSpPr>
          <p:nvPr/>
        </p:nvSpPr>
        <p:spPr bwMode="auto">
          <a:xfrm>
            <a:off x="8794315" y="158234"/>
            <a:ext cx="28189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dirty="0"/>
              <a:t>See Table 1, </a:t>
            </a:r>
            <a:r>
              <a:rPr lang="en-US" altLang="en-US" sz="1800" dirty="0" smtClean="0"/>
              <a:t>sec. 1.5, </a:t>
            </a:r>
            <a:r>
              <a:rPr lang="en-US" altLang="en-US" sz="1800" dirty="0"/>
              <a:t>Rosen.</a:t>
            </a:r>
          </a:p>
        </p:txBody>
      </p:sp>
      <p:sp>
        <p:nvSpPr>
          <p:cNvPr id="12" name="Line 45"/>
          <p:cNvSpPr>
            <a:spLocks noChangeShapeType="1"/>
          </p:cNvSpPr>
          <p:nvPr/>
        </p:nvSpPr>
        <p:spPr bwMode="auto">
          <a:xfrm>
            <a:off x="914400" y="1905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advTm="1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838200" y="152400"/>
            <a:ext cx="10515600" cy="739418"/>
          </a:xfrm>
        </p:spPr>
        <p:txBody>
          <a:bodyPr>
            <a:normAutofit/>
          </a:bodyPr>
          <a:lstStyle/>
          <a:p>
            <a:pPr eaLnBrk="1" hangingPunct="1"/>
            <a:r>
              <a:rPr lang="en-US" altLang="en-US" b="1" dirty="0" smtClean="0">
                <a:latin typeface="+mn-lt"/>
              </a:rPr>
              <a:t>Valid Arguments</a:t>
            </a:r>
          </a:p>
        </p:txBody>
      </p:sp>
      <p:sp>
        <p:nvSpPr>
          <p:cNvPr id="49156" name="Rectangle 3"/>
          <p:cNvSpPr>
            <a:spLocks noGrp="1" noChangeArrowheads="1"/>
          </p:cNvSpPr>
          <p:nvPr>
            <p:ph idx="1"/>
          </p:nvPr>
        </p:nvSpPr>
        <p:spPr>
          <a:xfrm>
            <a:off x="685800" y="1143000"/>
            <a:ext cx="10896600" cy="5181600"/>
          </a:xfrm>
        </p:spPr>
        <p:txBody>
          <a:bodyPr>
            <a:normAutofit/>
          </a:bodyPr>
          <a:lstStyle/>
          <a:p>
            <a:pPr marL="0" indent="0" eaLnBrk="1" hangingPunct="1">
              <a:buNone/>
            </a:pPr>
            <a:r>
              <a:rPr lang="en-US" altLang="en-US" dirty="0" smtClean="0"/>
              <a:t>An </a:t>
            </a:r>
            <a:r>
              <a:rPr lang="en-US" altLang="en-US" dirty="0" smtClean="0">
                <a:solidFill>
                  <a:srgbClr val="FF0000"/>
                </a:solidFill>
              </a:rPr>
              <a:t>argument </a:t>
            </a:r>
            <a:r>
              <a:rPr lang="en-US" altLang="en-US" dirty="0" smtClean="0"/>
              <a:t>is a </a:t>
            </a:r>
            <a:r>
              <a:rPr lang="en-US" altLang="en-US" dirty="0" smtClean="0">
                <a:solidFill>
                  <a:srgbClr val="FF0000"/>
                </a:solidFill>
              </a:rPr>
              <a:t>sequence of propositions</a:t>
            </a:r>
            <a:r>
              <a:rPr lang="en-US" altLang="en-US" dirty="0" smtClean="0"/>
              <a:t>. The final proposition  is called the </a:t>
            </a:r>
            <a:r>
              <a:rPr lang="en-US" altLang="en-US" dirty="0" smtClean="0">
                <a:solidFill>
                  <a:srgbClr val="FF0000"/>
                </a:solidFill>
              </a:rPr>
              <a:t>conclusion</a:t>
            </a:r>
            <a:r>
              <a:rPr lang="en-US" altLang="en-US" dirty="0" smtClean="0"/>
              <a:t> of the argument while the other proposition are called the </a:t>
            </a:r>
            <a:r>
              <a:rPr lang="en-US" altLang="en-US" dirty="0" smtClean="0">
                <a:solidFill>
                  <a:srgbClr val="FF0000"/>
                </a:solidFill>
              </a:rPr>
              <a:t>premises or hypotheses</a:t>
            </a:r>
            <a:r>
              <a:rPr lang="en-US" altLang="en-US" dirty="0" smtClean="0"/>
              <a:t> of the argument.</a:t>
            </a:r>
          </a:p>
          <a:p>
            <a:pPr marL="0" indent="0" eaLnBrk="1" hangingPunct="1">
              <a:buNone/>
            </a:pPr>
            <a:r>
              <a:rPr lang="en-US" altLang="en-US" dirty="0" smtClean="0"/>
              <a:t>An  </a:t>
            </a:r>
            <a:r>
              <a:rPr lang="en-US" altLang="en-US" dirty="0" smtClean="0">
                <a:solidFill>
                  <a:srgbClr val="FF0000"/>
                </a:solidFill>
              </a:rPr>
              <a:t>argument</a:t>
            </a:r>
            <a:r>
              <a:rPr lang="en-US" altLang="en-US" dirty="0" smtClean="0"/>
              <a:t> is </a:t>
            </a:r>
            <a:r>
              <a:rPr lang="en-US" altLang="en-US" dirty="0" smtClean="0">
                <a:solidFill>
                  <a:srgbClr val="FF0000"/>
                </a:solidFill>
              </a:rPr>
              <a:t>valid</a:t>
            </a:r>
            <a:r>
              <a:rPr lang="en-US" altLang="en-US" dirty="0" smtClean="0"/>
              <a:t> whenever the truth of all its premises implies the truth of its conclusion.   </a:t>
            </a:r>
          </a:p>
          <a:p>
            <a:pPr marL="0" indent="0" eaLnBrk="1" hangingPunct="1">
              <a:buNone/>
            </a:pPr>
            <a:r>
              <a:rPr lang="en-US" altLang="en-US" dirty="0" smtClean="0"/>
              <a:t>How to show that </a:t>
            </a:r>
            <a:r>
              <a:rPr lang="en-US" altLang="en-US" b="1" dirty="0" smtClean="0"/>
              <a:t>q</a:t>
            </a:r>
            <a:r>
              <a:rPr lang="en-US" altLang="en-US" dirty="0" smtClean="0"/>
              <a:t> logically follows from the hypotheses </a:t>
            </a:r>
            <a:r>
              <a:rPr lang="en-US" altLang="en-US" sz="2400" dirty="0" smtClean="0"/>
              <a:t>(p</a:t>
            </a:r>
            <a:r>
              <a:rPr lang="en-US" altLang="en-US" sz="2400" baseline="-25000" dirty="0" smtClean="0"/>
              <a:t>1</a:t>
            </a:r>
            <a:r>
              <a:rPr lang="en-US" altLang="en-US" sz="2400" dirty="0" smtClean="0"/>
              <a:t> </a:t>
            </a:r>
            <a:r>
              <a:rPr lang="en-US" altLang="en-US" sz="2400" dirty="0" smtClean="0">
                <a:sym typeface="Symbol" panose="05050102010706020507" pitchFamily="18" charset="2"/>
              </a:rPr>
              <a:t> p</a:t>
            </a:r>
            <a:r>
              <a:rPr lang="en-US" altLang="en-US" sz="2400" baseline="-25000" dirty="0" smtClean="0">
                <a:sym typeface="Symbol" panose="05050102010706020507" pitchFamily="18" charset="2"/>
              </a:rPr>
              <a:t>2 </a:t>
            </a:r>
            <a:r>
              <a:rPr lang="en-US" altLang="en-US" sz="2400" dirty="0" smtClean="0">
                <a:sym typeface="Symbol" panose="05050102010706020507" pitchFamily="18" charset="2"/>
              </a:rPr>
              <a:t> </a:t>
            </a:r>
            <a:r>
              <a:rPr lang="en-US" altLang="en-US" sz="2400" dirty="0" smtClean="0">
                <a:cs typeface="Times New Roman" panose="02020603050405020304" pitchFamily="18" charset="0"/>
                <a:sym typeface="Symbol" panose="05050102010706020507" pitchFamily="18" charset="2"/>
              </a:rPr>
              <a:t>…</a:t>
            </a:r>
            <a:r>
              <a:rPr lang="en-US" altLang="en-US" sz="2400" dirty="0" smtClean="0">
                <a:sym typeface="Symbol" panose="05050102010706020507" pitchFamily="18" charset="2"/>
              </a:rPr>
              <a:t></a:t>
            </a:r>
            <a:r>
              <a:rPr lang="en-US" altLang="en-US" sz="2400" dirty="0" err="1" smtClean="0">
                <a:sym typeface="Symbol" panose="05050102010706020507" pitchFamily="18" charset="2"/>
              </a:rPr>
              <a:t>p</a:t>
            </a:r>
            <a:r>
              <a:rPr lang="en-US" altLang="en-US" sz="2400" baseline="-25000" dirty="0" err="1" smtClean="0">
                <a:sym typeface="Symbol" panose="05050102010706020507" pitchFamily="18" charset="2"/>
              </a:rPr>
              <a:t>n</a:t>
            </a:r>
            <a:r>
              <a:rPr lang="en-US" altLang="en-US" sz="2400" dirty="0" smtClean="0">
                <a:sym typeface="Symbol" panose="05050102010706020507" pitchFamily="18" charset="2"/>
              </a:rPr>
              <a:t>)?</a:t>
            </a:r>
            <a:endParaRPr lang="en-US" altLang="en-US" sz="2400" dirty="0" smtClean="0"/>
          </a:p>
        </p:txBody>
      </p:sp>
      <p:sp>
        <p:nvSpPr>
          <p:cNvPr id="4915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58E1786-5A83-4188-A58A-FBFBE8E49D66}" type="slidenum">
              <a:rPr lang="en-US" altLang="en-US" sz="1400"/>
              <a:pPr/>
              <a:t>52</a:t>
            </a:fld>
            <a:endParaRPr lang="en-US" altLang="en-US" sz="1400"/>
          </a:p>
        </p:txBody>
      </p:sp>
      <p:sp>
        <p:nvSpPr>
          <p:cNvPr id="49157" name="Text Box 4"/>
          <p:cNvSpPr txBox="1">
            <a:spLocks noChangeArrowheads="1"/>
          </p:cNvSpPr>
          <p:nvPr/>
        </p:nvSpPr>
        <p:spPr bwMode="auto">
          <a:xfrm>
            <a:off x="1295400" y="4103866"/>
            <a:ext cx="163057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t>Show that</a:t>
            </a:r>
          </a:p>
          <a:p>
            <a:pPr eaLnBrk="1" hangingPunct="1"/>
            <a:endParaRPr lang="en-US" altLang="en-US" dirty="0"/>
          </a:p>
          <a:p>
            <a:pPr eaLnBrk="1" hangingPunct="1"/>
            <a:r>
              <a:rPr lang="en-US" altLang="en-US" dirty="0"/>
              <a:t>  </a:t>
            </a:r>
          </a:p>
        </p:txBody>
      </p:sp>
      <p:sp>
        <p:nvSpPr>
          <p:cNvPr id="49158" name="Rectangle 5"/>
          <p:cNvSpPr>
            <a:spLocks noChangeArrowheads="1"/>
          </p:cNvSpPr>
          <p:nvPr/>
        </p:nvSpPr>
        <p:spPr bwMode="auto">
          <a:xfrm>
            <a:off x="2514600" y="4569004"/>
            <a:ext cx="57246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t>(p1 </a:t>
            </a:r>
            <a:r>
              <a:rPr lang="en-US" altLang="en-US" sz="2800" dirty="0">
                <a:sym typeface="Symbol" panose="05050102010706020507" pitchFamily="18" charset="2"/>
              </a:rPr>
              <a:t> p2  …</a:t>
            </a:r>
            <a:r>
              <a:rPr lang="en-US" altLang="en-US" sz="2800" dirty="0" err="1">
                <a:sym typeface="Symbol" panose="05050102010706020507" pitchFamily="18" charset="2"/>
              </a:rPr>
              <a:t>p</a:t>
            </a:r>
            <a:r>
              <a:rPr lang="en-US" altLang="en-US" sz="2800" baseline="-25000" dirty="0" err="1">
                <a:sym typeface="Symbol" panose="05050102010706020507" pitchFamily="18" charset="2"/>
              </a:rPr>
              <a:t>n</a:t>
            </a:r>
            <a:r>
              <a:rPr lang="en-US" altLang="en-US" sz="2800" dirty="0">
                <a:sym typeface="Symbol" panose="05050102010706020507" pitchFamily="18" charset="2"/>
              </a:rPr>
              <a:t>)  q   is a tautology</a:t>
            </a:r>
          </a:p>
        </p:txBody>
      </p:sp>
      <p:sp>
        <p:nvSpPr>
          <p:cNvPr id="49159" name="Text Box 6"/>
          <p:cNvSpPr txBox="1">
            <a:spLocks noChangeArrowheads="1"/>
          </p:cNvSpPr>
          <p:nvPr/>
        </p:nvSpPr>
        <p:spPr bwMode="auto">
          <a:xfrm>
            <a:off x="836141" y="5769333"/>
            <a:ext cx="10517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t>One can use the rules of inference to show the validity of an argument.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C0ECB674-F89D-4471-AE93-FAA14E1EB740}" type="slidenum">
              <a:rPr lang="en-CA" altLang="en-US"/>
              <a:pPr/>
              <a:t>53</a:t>
            </a:fld>
            <a:endParaRPr lang="en-CA" altLang="en-US"/>
          </a:p>
        </p:txBody>
      </p:sp>
      <p:sp>
        <p:nvSpPr>
          <p:cNvPr id="466946" name="Rectangle 2"/>
          <p:cNvSpPr>
            <a:spLocks noGrp="1" noChangeArrowheads="1"/>
          </p:cNvSpPr>
          <p:nvPr>
            <p:ph type="title"/>
          </p:nvPr>
        </p:nvSpPr>
        <p:spPr>
          <a:xfrm>
            <a:off x="838200" y="0"/>
            <a:ext cx="10515600" cy="914400"/>
          </a:xfrm>
        </p:spPr>
        <p:txBody>
          <a:bodyPr>
            <a:normAutofit/>
          </a:bodyPr>
          <a:lstStyle/>
          <a:p>
            <a:r>
              <a:rPr lang="en-US" altLang="en-US" b="1" dirty="0">
                <a:latin typeface="+mn-lt"/>
              </a:rPr>
              <a:t>Arguments</a:t>
            </a:r>
            <a:endParaRPr lang="en-CA" altLang="en-US" b="1" dirty="0">
              <a:latin typeface="+mn-lt"/>
            </a:endParaRPr>
          </a:p>
        </p:txBody>
      </p:sp>
      <p:sp>
        <p:nvSpPr>
          <p:cNvPr id="466947" name="Rectangle 3"/>
          <p:cNvSpPr>
            <a:spLocks noGrp="1" noChangeArrowheads="1"/>
          </p:cNvSpPr>
          <p:nvPr>
            <p:ph type="body" idx="1"/>
          </p:nvPr>
        </p:nvSpPr>
        <p:spPr>
          <a:xfrm>
            <a:off x="838200" y="914400"/>
            <a:ext cx="10515600" cy="5410200"/>
          </a:xfrm>
        </p:spPr>
        <p:txBody>
          <a:bodyPr>
            <a:normAutofit/>
          </a:bodyPr>
          <a:lstStyle/>
          <a:p>
            <a:pPr>
              <a:spcBef>
                <a:spcPct val="0"/>
              </a:spcBef>
            </a:pPr>
            <a:r>
              <a:rPr lang="en-US" altLang="en-US" sz="3200" dirty="0">
                <a:sym typeface="Symbol" panose="05050102010706020507" pitchFamily="18" charset="2"/>
              </a:rPr>
              <a:t>Just like a rule of inference, an </a:t>
            </a:r>
            <a:r>
              <a:rPr lang="en-US" altLang="en-US" sz="3200" b="1" dirty="0">
                <a:solidFill>
                  <a:srgbClr val="FF0000"/>
                </a:solidFill>
                <a:sym typeface="Symbol" panose="05050102010706020507" pitchFamily="18" charset="2"/>
              </a:rPr>
              <a:t>argument</a:t>
            </a:r>
            <a:r>
              <a:rPr lang="en-US" altLang="en-US" sz="3200" b="1" dirty="0">
                <a:solidFill>
                  <a:srgbClr val="00FFFF"/>
                </a:solidFill>
                <a:sym typeface="Symbol" panose="05050102010706020507" pitchFamily="18" charset="2"/>
              </a:rPr>
              <a:t> </a:t>
            </a:r>
            <a:r>
              <a:rPr lang="en-US" altLang="en-US" sz="3200" dirty="0">
                <a:sym typeface="Symbol" panose="05050102010706020507" pitchFamily="18" charset="2"/>
              </a:rPr>
              <a:t>consists of one or more hypotheses (or premises) and a conclusion. </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We say that an argument is</a:t>
            </a:r>
            <a:r>
              <a:rPr lang="en-US" altLang="en-US" sz="3200" b="1" dirty="0">
                <a:solidFill>
                  <a:srgbClr val="00FFFF"/>
                </a:solidFill>
                <a:sym typeface="Symbol" panose="05050102010706020507" pitchFamily="18" charset="2"/>
              </a:rPr>
              <a:t> </a:t>
            </a:r>
            <a:r>
              <a:rPr lang="en-US" altLang="en-US" sz="3200" b="1" dirty="0">
                <a:solidFill>
                  <a:srgbClr val="FF0000"/>
                </a:solidFill>
                <a:sym typeface="Symbol" panose="05050102010706020507" pitchFamily="18" charset="2"/>
              </a:rPr>
              <a:t>valid</a:t>
            </a:r>
            <a:r>
              <a:rPr lang="en-US" altLang="en-US" sz="3200" dirty="0">
                <a:sym typeface="Symbol" panose="05050102010706020507" pitchFamily="18" charset="2"/>
              </a:rPr>
              <a:t>, if whenever all its hypotheses are true, its conclusion is also true.</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However, if any hypothesis is false, even a valid argument can lead to an incorrect conclusion. </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Proof: show that </a:t>
            </a:r>
            <a:r>
              <a:rPr lang="en-US" altLang="en-US" sz="3200" dirty="0">
                <a:solidFill>
                  <a:srgbClr val="FF0000"/>
                </a:solidFill>
                <a:sym typeface="Symbol" panose="05050102010706020507" pitchFamily="18" charset="2"/>
              </a:rPr>
              <a:t>hypotheses   conclusion </a:t>
            </a:r>
            <a:r>
              <a:rPr lang="en-US" altLang="en-US" sz="3200" dirty="0">
                <a:sym typeface="Symbol" panose="05050102010706020507" pitchFamily="18" charset="2"/>
              </a:rPr>
              <a:t>is true using rules of inference</a:t>
            </a:r>
          </a:p>
        </p:txBody>
      </p:sp>
    </p:spTree>
    <p:extLst>
      <p:ext uri="{BB962C8B-B14F-4D97-AF65-F5344CB8AC3E}">
        <p14:creationId xmlns:p14="http://schemas.microsoft.com/office/powerpoint/2010/main" val="204377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 calcmode="lin" valueType="num">
                                      <p:cBhvr>
                                        <p:cTn id="7" dur="500" fill="hold"/>
                                        <p:tgtEl>
                                          <p:spTgt spid="466947">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66947">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66947">
                                            <p:txEl>
                                              <p:pRg st="2" end="2"/>
                                            </p:txEl>
                                          </p:spTgt>
                                        </p:tgtEl>
                                        <p:attrNameLst>
                                          <p:attrName>style.visibility</p:attrName>
                                        </p:attrNameLst>
                                      </p:cBhvr>
                                      <p:to>
                                        <p:strVal val="visible"/>
                                      </p:to>
                                    </p:set>
                                    <p:anim calcmode="lin" valueType="num">
                                      <p:cBhvr>
                                        <p:cTn id="13" dur="500" fill="hold"/>
                                        <p:tgtEl>
                                          <p:spTgt spid="466947">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66947">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66947">
                                            <p:txEl>
                                              <p:pRg st="4" end="4"/>
                                            </p:txEl>
                                          </p:spTgt>
                                        </p:tgtEl>
                                        <p:attrNameLst>
                                          <p:attrName>style.visibility</p:attrName>
                                        </p:attrNameLst>
                                      </p:cBhvr>
                                      <p:to>
                                        <p:strVal val="visible"/>
                                      </p:to>
                                    </p:set>
                                    <p:anim calcmode="lin" valueType="num">
                                      <p:cBhvr>
                                        <p:cTn id="19" dur="500" fill="hold"/>
                                        <p:tgtEl>
                                          <p:spTgt spid="466947">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466947">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66947">
                                            <p:txEl>
                                              <p:pRg st="6" end="6"/>
                                            </p:txEl>
                                          </p:spTgt>
                                        </p:tgtEl>
                                        <p:attrNameLst>
                                          <p:attrName>style.visibility</p:attrName>
                                        </p:attrNameLst>
                                      </p:cBhvr>
                                      <p:to>
                                        <p:strVal val="visible"/>
                                      </p:to>
                                    </p:set>
                                    <p:anim calcmode="lin" valueType="num">
                                      <p:cBhvr>
                                        <p:cTn id="25" dur="500" fill="hold"/>
                                        <p:tgtEl>
                                          <p:spTgt spid="466947">
                                            <p:txEl>
                                              <p:pRg st="6" end="6"/>
                                            </p:txEl>
                                          </p:spTgt>
                                        </p:tgtEl>
                                        <p:attrNameLst>
                                          <p:attrName>ppt_w</p:attrName>
                                        </p:attrNameLst>
                                      </p:cBhvr>
                                      <p:tavLst>
                                        <p:tav tm="0">
                                          <p:val>
                                            <p:strVal val="4/3*#ppt_w"/>
                                          </p:val>
                                        </p:tav>
                                        <p:tav tm="100000">
                                          <p:val>
                                            <p:strVal val="#ppt_w"/>
                                          </p:val>
                                        </p:tav>
                                      </p:tavLst>
                                    </p:anim>
                                    <p:anim calcmode="lin" valueType="num">
                                      <p:cBhvr>
                                        <p:cTn id="26" dur="500" fill="hold"/>
                                        <p:tgtEl>
                                          <p:spTgt spid="466947">
                                            <p:txEl>
                                              <p:pRg st="6" end="6"/>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473D480C-B58F-45CD-B340-65063C808BA1}" type="slidenum">
              <a:rPr lang="en-CA" altLang="en-US"/>
              <a:pPr/>
              <a:t>54</a:t>
            </a:fld>
            <a:endParaRPr lang="en-CA" altLang="en-US"/>
          </a:p>
        </p:txBody>
      </p:sp>
      <p:sp>
        <p:nvSpPr>
          <p:cNvPr id="467970" name="Rectangle 2"/>
          <p:cNvSpPr>
            <a:spLocks noGrp="1" noChangeArrowheads="1"/>
          </p:cNvSpPr>
          <p:nvPr>
            <p:ph type="title"/>
          </p:nvPr>
        </p:nvSpPr>
        <p:spPr>
          <a:xfrm>
            <a:off x="838200" y="0"/>
            <a:ext cx="10515599" cy="914400"/>
          </a:xfrm>
        </p:spPr>
        <p:txBody>
          <a:bodyPr/>
          <a:lstStyle/>
          <a:p>
            <a:r>
              <a:rPr lang="en-US" altLang="en-US" sz="3600" dirty="0"/>
              <a:t>Arguments</a:t>
            </a:r>
            <a:endParaRPr lang="en-CA" altLang="en-US" sz="3600" dirty="0"/>
          </a:p>
        </p:txBody>
      </p:sp>
      <p:sp>
        <p:nvSpPr>
          <p:cNvPr id="467971" name="Rectangle 3"/>
          <p:cNvSpPr>
            <a:spLocks noGrp="1" noChangeArrowheads="1"/>
          </p:cNvSpPr>
          <p:nvPr>
            <p:ph type="body" idx="1"/>
          </p:nvPr>
        </p:nvSpPr>
        <p:spPr>
          <a:xfrm>
            <a:off x="838200" y="914400"/>
            <a:ext cx="10439400" cy="5029200"/>
          </a:xfrm>
        </p:spPr>
        <p:txBody>
          <a:bodyPr>
            <a:noAutofit/>
          </a:bodyPr>
          <a:lstStyle/>
          <a:p>
            <a:pPr>
              <a:spcBef>
                <a:spcPct val="0"/>
              </a:spcBef>
            </a:pPr>
            <a:r>
              <a:rPr lang="en-US" altLang="en-US" sz="3600" b="1" dirty="0">
                <a:solidFill>
                  <a:srgbClr val="FF0000"/>
                </a:solidFill>
                <a:sym typeface="Symbol" panose="05050102010706020507" pitchFamily="18" charset="2"/>
              </a:rPr>
              <a:t>Example:</a:t>
            </a:r>
          </a:p>
          <a:p>
            <a:pPr>
              <a:spcBef>
                <a:spcPct val="0"/>
              </a:spcBef>
            </a:pPr>
            <a:endParaRPr lang="en-US" altLang="en-US" sz="3200" b="1" dirty="0">
              <a:solidFill>
                <a:srgbClr val="00FFFF"/>
              </a:solidFill>
              <a:sym typeface="Symbol" panose="05050102010706020507" pitchFamily="18" charset="2"/>
            </a:endParaRPr>
          </a:p>
          <a:p>
            <a:pPr>
              <a:spcBef>
                <a:spcPct val="0"/>
              </a:spcBef>
            </a:pPr>
            <a:r>
              <a:rPr lang="en-US" altLang="en-US" sz="3200" dirty="0">
                <a:sym typeface="Symbol" panose="05050102010706020507" pitchFamily="18" charset="2"/>
              </a:rPr>
              <a:t>“If 101 is divisible by 3, then 101</a:t>
            </a:r>
            <a:r>
              <a:rPr lang="en-US" altLang="en-US" sz="3200" baseline="30000" dirty="0">
                <a:sym typeface="Symbol" panose="05050102010706020507" pitchFamily="18" charset="2"/>
              </a:rPr>
              <a:t>2</a:t>
            </a:r>
            <a:r>
              <a:rPr lang="en-US" altLang="en-US" sz="3200" dirty="0">
                <a:sym typeface="Symbol" panose="05050102010706020507" pitchFamily="18" charset="2"/>
              </a:rPr>
              <a:t> is divisible by 9. 101 is divisible by 3. Consequently, 101</a:t>
            </a:r>
            <a:r>
              <a:rPr lang="en-US" altLang="en-US" sz="3200" baseline="30000" dirty="0">
                <a:sym typeface="Symbol" panose="05050102010706020507" pitchFamily="18" charset="2"/>
              </a:rPr>
              <a:t>2</a:t>
            </a:r>
            <a:r>
              <a:rPr lang="en-US" altLang="en-US" sz="3200" dirty="0">
                <a:sym typeface="Symbol" panose="05050102010706020507" pitchFamily="18" charset="2"/>
              </a:rPr>
              <a:t> is divisible by 9.”</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Although the argument is </a:t>
            </a:r>
            <a:r>
              <a:rPr lang="en-US" altLang="en-US" sz="3200" b="1" dirty="0">
                <a:solidFill>
                  <a:srgbClr val="FF0000"/>
                </a:solidFill>
                <a:sym typeface="Symbol" panose="05050102010706020507" pitchFamily="18" charset="2"/>
              </a:rPr>
              <a:t>valid</a:t>
            </a:r>
            <a:r>
              <a:rPr lang="en-US" altLang="en-US" sz="3200" dirty="0">
                <a:sym typeface="Symbol" panose="05050102010706020507" pitchFamily="18" charset="2"/>
              </a:rPr>
              <a:t>, its conclusion is </a:t>
            </a:r>
            <a:r>
              <a:rPr lang="en-US" altLang="en-US" sz="3200" b="1" dirty="0">
                <a:solidFill>
                  <a:srgbClr val="FF0000"/>
                </a:solidFill>
                <a:sym typeface="Symbol" panose="05050102010706020507" pitchFamily="18" charset="2"/>
              </a:rPr>
              <a:t>incorrect</a:t>
            </a:r>
            <a:r>
              <a:rPr lang="en-US" altLang="en-US" sz="3200" dirty="0">
                <a:sym typeface="Symbol" panose="05050102010706020507" pitchFamily="18" charset="2"/>
              </a:rPr>
              <a:t>, because one of the hypotheses is false (“101 is divisible by 3.”).</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If in the above argument we replace 101 with 102, we could correctly conclude that 102</a:t>
            </a:r>
            <a:r>
              <a:rPr lang="en-US" altLang="en-US" sz="3200" baseline="30000" dirty="0">
                <a:sym typeface="Symbol" panose="05050102010706020507" pitchFamily="18" charset="2"/>
              </a:rPr>
              <a:t>2</a:t>
            </a:r>
            <a:r>
              <a:rPr lang="en-US" altLang="en-US" sz="3200" dirty="0">
                <a:sym typeface="Symbol" panose="05050102010706020507" pitchFamily="18" charset="2"/>
              </a:rPr>
              <a:t> is divisible by 9.</a:t>
            </a:r>
          </a:p>
        </p:txBody>
      </p:sp>
    </p:spTree>
    <p:extLst>
      <p:ext uri="{BB962C8B-B14F-4D97-AF65-F5344CB8AC3E}">
        <p14:creationId xmlns:p14="http://schemas.microsoft.com/office/powerpoint/2010/main" val="1830387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67971">
                                            <p:txEl>
                                              <p:pRg st="0" end="0"/>
                                            </p:txEl>
                                          </p:spTgt>
                                        </p:tgtEl>
                                        <p:attrNameLst>
                                          <p:attrName>style.visibility</p:attrName>
                                        </p:attrNameLst>
                                      </p:cBhvr>
                                      <p:to>
                                        <p:strVal val="visible"/>
                                      </p:to>
                                    </p:set>
                                    <p:anim calcmode="lin" valueType="num">
                                      <p:cBhvr>
                                        <p:cTn id="7" dur="500" fill="hold"/>
                                        <p:tgtEl>
                                          <p:spTgt spid="467971">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67971">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67971">
                                            <p:txEl>
                                              <p:pRg st="2" end="2"/>
                                            </p:txEl>
                                          </p:spTgt>
                                        </p:tgtEl>
                                        <p:attrNameLst>
                                          <p:attrName>style.visibility</p:attrName>
                                        </p:attrNameLst>
                                      </p:cBhvr>
                                      <p:to>
                                        <p:strVal val="visible"/>
                                      </p:to>
                                    </p:set>
                                    <p:anim calcmode="lin" valueType="num">
                                      <p:cBhvr>
                                        <p:cTn id="13" dur="500" fill="hold"/>
                                        <p:tgtEl>
                                          <p:spTgt spid="467971">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67971">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67971">
                                            <p:txEl>
                                              <p:pRg st="4" end="4"/>
                                            </p:txEl>
                                          </p:spTgt>
                                        </p:tgtEl>
                                        <p:attrNameLst>
                                          <p:attrName>style.visibility</p:attrName>
                                        </p:attrNameLst>
                                      </p:cBhvr>
                                      <p:to>
                                        <p:strVal val="visible"/>
                                      </p:to>
                                    </p:set>
                                    <p:anim calcmode="lin" valueType="num">
                                      <p:cBhvr>
                                        <p:cTn id="19" dur="500" fill="hold"/>
                                        <p:tgtEl>
                                          <p:spTgt spid="467971">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467971">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67971">
                                            <p:txEl>
                                              <p:pRg st="6" end="6"/>
                                            </p:txEl>
                                          </p:spTgt>
                                        </p:tgtEl>
                                        <p:attrNameLst>
                                          <p:attrName>style.visibility</p:attrName>
                                        </p:attrNameLst>
                                      </p:cBhvr>
                                      <p:to>
                                        <p:strVal val="visible"/>
                                      </p:to>
                                    </p:set>
                                    <p:anim calcmode="lin" valueType="num">
                                      <p:cBhvr>
                                        <p:cTn id="25" dur="500" fill="hold"/>
                                        <p:tgtEl>
                                          <p:spTgt spid="467971">
                                            <p:txEl>
                                              <p:pRg st="6" end="6"/>
                                            </p:txEl>
                                          </p:spTgt>
                                        </p:tgtEl>
                                        <p:attrNameLst>
                                          <p:attrName>ppt_w</p:attrName>
                                        </p:attrNameLst>
                                      </p:cBhvr>
                                      <p:tavLst>
                                        <p:tav tm="0">
                                          <p:val>
                                            <p:strVal val="4/3*#ppt_w"/>
                                          </p:val>
                                        </p:tav>
                                        <p:tav tm="100000">
                                          <p:val>
                                            <p:strVal val="#ppt_w"/>
                                          </p:val>
                                        </p:tav>
                                      </p:tavLst>
                                    </p:anim>
                                    <p:anim calcmode="lin" valueType="num">
                                      <p:cBhvr>
                                        <p:cTn id="26" dur="500" fill="hold"/>
                                        <p:tgtEl>
                                          <p:spTgt spid="467971">
                                            <p:txEl>
                                              <p:pRg st="6" end="6"/>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endParaRPr lang="en-CA" altLang="en-US" dirty="0"/>
          </a:p>
        </p:txBody>
      </p:sp>
      <p:sp>
        <p:nvSpPr>
          <p:cNvPr id="8" name="Footer Placeholder 4"/>
          <p:cNvSpPr>
            <a:spLocks noGrp="1"/>
          </p:cNvSpPr>
          <p:nvPr>
            <p:ph type="ftr" sz="quarter" idx="11"/>
          </p:nvPr>
        </p:nvSpPr>
        <p:spPr/>
        <p:txBody>
          <a:bodyPr/>
          <a:lstStyle/>
          <a:p>
            <a:endParaRPr lang="en-US" altLang="en-US" dirty="0"/>
          </a:p>
        </p:txBody>
      </p:sp>
      <p:sp>
        <p:nvSpPr>
          <p:cNvPr id="9" name="Slide Number Placeholder 5"/>
          <p:cNvSpPr>
            <a:spLocks noGrp="1"/>
          </p:cNvSpPr>
          <p:nvPr>
            <p:ph type="sldNum" sz="quarter" idx="12"/>
          </p:nvPr>
        </p:nvSpPr>
        <p:spPr/>
        <p:txBody>
          <a:bodyPr/>
          <a:lstStyle/>
          <a:p>
            <a:fld id="{162D48DD-A4E0-43EE-8E9B-C15512022B40}" type="slidenum">
              <a:rPr lang="en-CA" altLang="en-US"/>
              <a:pPr/>
              <a:t>55</a:t>
            </a:fld>
            <a:endParaRPr lang="en-CA" altLang="en-US"/>
          </a:p>
        </p:txBody>
      </p:sp>
      <p:sp>
        <p:nvSpPr>
          <p:cNvPr id="468994" name="Rectangle 2"/>
          <p:cNvSpPr>
            <a:spLocks noGrp="1" noChangeArrowheads="1"/>
          </p:cNvSpPr>
          <p:nvPr>
            <p:ph type="title"/>
          </p:nvPr>
        </p:nvSpPr>
        <p:spPr>
          <a:xfrm>
            <a:off x="838200" y="0"/>
            <a:ext cx="9144000" cy="914400"/>
          </a:xfrm>
        </p:spPr>
        <p:txBody>
          <a:bodyPr/>
          <a:lstStyle/>
          <a:p>
            <a:r>
              <a:rPr lang="en-US" altLang="en-US" sz="3600" b="1" dirty="0">
                <a:latin typeface="+mn-lt"/>
              </a:rPr>
              <a:t>Arguments</a:t>
            </a:r>
            <a:endParaRPr lang="en-CA" altLang="en-US" sz="3600" b="1" dirty="0">
              <a:latin typeface="+mn-lt"/>
            </a:endParaRPr>
          </a:p>
        </p:txBody>
      </p:sp>
      <p:sp>
        <p:nvSpPr>
          <p:cNvPr id="468995" name="Rectangle 3"/>
          <p:cNvSpPr>
            <a:spLocks noGrp="1" noChangeArrowheads="1"/>
          </p:cNvSpPr>
          <p:nvPr>
            <p:ph type="body" idx="1"/>
          </p:nvPr>
        </p:nvSpPr>
        <p:spPr>
          <a:xfrm>
            <a:off x="990600" y="762000"/>
            <a:ext cx="10363200" cy="2438400"/>
          </a:xfrm>
        </p:spPr>
        <p:txBody>
          <a:bodyPr/>
          <a:lstStyle/>
          <a:p>
            <a:pPr>
              <a:spcBef>
                <a:spcPct val="0"/>
              </a:spcBef>
            </a:pPr>
            <a:r>
              <a:rPr lang="en-US" altLang="en-US" sz="3200" dirty="0">
                <a:sym typeface="Symbol" panose="05050102010706020507" pitchFamily="18" charset="2"/>
              </a:rPr>
              <a:t>Which rule of inference was used in the last argument?</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p: “101 is divisible by 3.”</a:t>
            </a:r>
          </a:p>
          <a:p>
            <a:pPr>
              <a:spcBef>
                <a:spcPct val="0"/>
              </a:spcBef>
            </a:pPr>
            <a:endParaRPr lang="en-US" altLang="en-US" sz="900" dirty="0">
              <a:sym typeface="Symbol" panose="05050102010706020507" pitchFamily="18" charset="2"/>
            </a:endParaRPr>
          </a:p>
          <a:p>
            <a:pPr>
              <a:spcBef>
                <a:spcPct val="0"/>
              </a:spcBef>
            </a:pPr>
            <a:r>
              <a:rPr lang="en-US" altLang="en-US" sz="3200" dirty="0">
                <a:sym typeface="Symbol" panose="05050102010706020507" pitchFamily="18" charset="2"/>
              </a:rPr>
              <a:t>q: “101</a:t>
            </a:r>
            <a:r>
              <a:rPr lang="en-US" altLang="en-US" sz="3200" baseline="30000" dirty="0">
                <a:sym typeface="Symbol" panose="05050102010706020507" pitchFamily="18" charset="2"/>
              </a:rPr>
              <a:t>2</a:t>
            </a:r>
            <a:r>
              <a:rPr lang="en-US" altLang="en-US" sz="3200" dirty="0">
                <a:sym typeface="Symbol" panose="05050102010706020507" pitchFamily="18" charset="2"/>
              </a:rPr>
              <a:t> is divisible by 9.”</a:t>
            </a:r>
          </a:p>
          <a:p>
            <a:pPr marL="0" indent="0">
              <a:spcBef>
                <a:spcPct val="0"/>
              </a:spcBef>
            </a:pPr>
            <a:endParaRPr lang="en-US" altLang="en-US" dirty="0">
              <a:sym typeface="Symbol" panose="05050102010706020507" pitchFamily="18" charset="2"/>
            </a:endParaRPr>
          </a:p>
        </p:txBody>
      </p:sp>
      <p:sp>
        <p:nvSpPr>
          <p:cNvPr id="468996" name="Rectangle 4"/>
          <p:cNvSpPr>
            <a:spLocks noChangeArrowheads="1"/>
          </p:cNvSpPr>
          <p:nvPr/>
        </p:nvSpPr>
        <p:spPr bwMode="auto">
          <a:xfrm>
            <a:off x="2286000" y="3200400"/>
            <a:ext cx="1447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rgbClr val="FF0000"/>
                </a:solidFill>
                <a:effectLst>
                  <a:outerShdw blurRad="38100" dist="38100" dir="2700000" algn="tl">
                    <a:srgbClr val="000000"/>
                  </a:outerShdw>
                </a:effectLst>
                <a:latin typeface="Comic Sans MS" panose="030F0702030302020204" pitchFamily="66" charset="0"/>
              </a:rPr>
              <a:t> p</a:t>
            </a:r>
          </a:p>
          <a:p>
            <a:r>
              <a:rPr lang="en-US" altLang="en-US" sz="2800" dirty="0">
                <a:solidFill>
                  <a:srgbClr val="FF0000"/>
                </a:solidFill>
                <a:effectLst>
                  <a:outerShdw blurRad="38100" dist="38100" dir="2700000" algn="tl">
                    <a:srgbClr val="000000"/>
                  </a:outerShdw>
                </a:effectLst>
                <a:latin typeface="Comic Sans MS" panose="030F0702030302020204" pitchFamily="66" charset="0"/>
              </a:rPr>
              <a:t> p </a:t>
            </a:r>
            <a:r>
              <a:rPr lang="en-US" altLang="en-US" sz="2800" dirty="0">
                <a:solidFill>
                  <a:srgbClr val="FF0000"/>
                </a:solidFill>
                <a:sym typeface="Symbol" panose="05050102010706020507" pitchFamily="18" charset="2"/>
              </a:rPr>
              <a:t></a:t>
            </a:r>
            <a:r>
              <a:rPr lang="en-US" altLang="en-US" sz="2800" dirty="0" smtClean="0">
                <a:solidFill>
                  <a:srgbClr val="FF0000"/>
                </a:solidFill>
                <a:effectLst>
                  <a:outerShdw blurRad="38100" dist="38100" dir="2700000" algn="tl">
                    <a:srgbClr val="000000"/>
                  </a:outerShdw>
                </a:effectLst>
                <a:latin typeface="Comic Sans MS" panose="030F0702030302020204" pitchFamily="66" charset="0"/>
              </a:rPr>
              <a:t> </a:t>
            </a:r>
            <a:r>
              <a:rPr lang="en-US" altLang="en-US" sz="2800" dirty="0">
                <a:solidFill>
                  <a:srgbClr val="FF0000"/>
                </a:solidFill>
                <a:effectLst>
                  <a:outerShdw blurRad="38100" dist="38100" dir="2700000" algn="tl">
                    <a:srgbClr val="000000"/>
                  </a:outerShdw>
                </a:effectLst>
                <a:latin typeface="Comic Sans MS" panose="030F0702030302020204" pitchFamily="66" charset="0"/>
              </a:rPr>
              <a:t>q </a:t>
            </a:r>
          </a:p>
          <a:p>
            <a:pPr>
              <a:lnSpc>
                <a:spcPct val="55000"/>
              </a:lnSpc>
            </a:pPr>
            <a:r>
              <a:rPr lang="en-US" altLang="en-US" sz="2800" dirty="0">
                <a:solidFill>
                  <a:srgbClr val="FF0000"/>
                </a:solidFill>
                <a:effectLst>
                  <a:outerShdw blurRad="38100" dist="38100" dir="2700000" algn="tl">
                    <a:srgbClr val="000000"/>
                  </a:outerShdw>
                </a:effectLst>
                <a:latin typeface="Comic Sans MS" panose="030F0702030302020204" pitchFamily="66" charset="0"/>
              </a:rPr>
              <a:t>_____</a:t>
            </a:r>
          </a:p>
          <a:p>
            <a:r>
              <a:rPr lang="en-US" altLang="en-US" sz="2800" dirty="0">
                <a:sym typeface="Symbol" panose="05050102010706020507" pitchFamily="18" charset="2"/>
              </a:rPr>
              <a:t></a:t>
            </a:r>
            <a:r>
              <a:rPr lang="en-US" altLang="en-US" sz="2800" dirty="0" smtClean="0">
                <a:solidFill>
                  <a:srgbClr val="FF0000"/>
                </a:solidFill>
                <a:effectLst>
                  <a:outerShdw blurRad="38100" dist="38100" dir="2700000" algn="tl">
                    <a:srgbClr val="000000"/>
                  </a:outerShdw>
                </a:effectLst>
                <a:latin typeface="Comic Sans MS" panose="030F0702030302020204" pitchFamily="66" charset="0"/>
              </a:rPr>
              <a:t> </a:t>
            </a:r>
            <a:r>
              <a:rPr lang="en-US" altLang="en-US" sz="2800" dirty="0">
                <a:solidFill>
                  <a:srgbClr val="FF0000"/>
                </a:solidFill>
                <a:effectLst>
                  <a:outerShdw blurRad="38100" dist="38100" dir="2700000" algn="tl">
                    <a:srgbClr val="000000"/>
                  </a:outerShdw>
                </a:effectLst>
                <a:latin typeface="Comic Sans MS" panose="030F0702030302020204" pitchFamily="66" charset="0"/>
              </a:rPr>
              <a:t>q</a:t>
            </a:r>
          </a:p>
        </p:txBody>
      </p:sp>
      <p:sp>
        <p:nvSpPr>
          <p:cNvPr id="468997" name="Rectangle 5"/>
          <p:cNvSpPr>
            <a:spLocks noChangeArrowheads="1"/>
          </p:cNvSpPr>
          <p:nvPr/>
        </p:nvSpPr>
        <p:spPr bwMode="auto">
          <a:xfrm>
            <a:off x="3733800" y="3581400"/>
            <a:ext cx="2438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rgbClr val="00FFFF"/>
                </a:solidFill>
                <a:effectLst>
                  <a:outerShdw blurRad="38100" dist="38100" dir="2700000" algn="tl">
                    <a:srgbClr val="000000"/>
                  </a:outerShdw>
                </a:effectLst>
                <a:latin typeface="Comic Sans MS" panose="030F0702030302020204" pitchFamily="66" charset="0"/>
              </a:rPr>
              <a:t>Modus ponens</a:t>
            </a:r>
          </a:p>
        </p:txBody>
      </p:sp>
      <p:sp>
        <p:nvSpPr>
          <p:cNvPr id="468998" name="Rectangle 6"/>
          <p:cNvSpPr>
            <a:spLocks noChangeArrowheads="1"/>
          </p:cNvSpPr>
          <p:nvPr/>
        </p:nvSpPr>
        <p:spPr bwMode="auto">
          <a:xfrm>
            <a:off x="1905000" y="50292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rgbClr val="FF0000"/>
                </a:solidFill>
                <a:effectLst>
                  <a:outerShdw blurRad="38100" dist="38100" dir="2700000" algn="tl">
                    <a:srgbClr val="000000"/>
                  </a:outerShdw>
                </a:effectLst>
                <a:latin typeface="Comic Sans MS" panose="030F0702030302020204" pitchFamily="66" charset="0"/>
              </a:rPr>
              <a:t>Unfortunately, one of the hypotheses (p) is false.</a:t>
            </a:r>
          </a:p>
          <a:p>
            <a:r>
              <a:rPr lang="en-US" altLang="en-US" sz="2800" dirty="0">
                <a:solidFill>
                  <a:srgbClr val="FF0000"/>
                </a:solidFill>
                <a:effectLst>
                  <a:outerShdw blurRad="38100" dist="38100" dir="2700000" algn="tl">
                    <a:srgbClr val="000000"/>
                  </a:outerShdw>
                </a:effectLst>
                <a:latin typeface="Comic Sans MS" panose="030F0702030302020204" pitchFamily="66" charset="0"/>
              </a:rPr>
              <a:t>Therefore, the conclusion q is incorrect.</a:t>
            </a:r>
          </a:p>
        </p:txBody>
      </p:sp>
    </p:spTree>
    <p:extLst>
      <p:ext uri="{BB962C8B-B14F-4D97-AF65-F5344CB8AC3E}">
        <p14:creationId xmlns:p14="http://schemas.microsoft.com/office/powerpoint/2010/main" val="4120519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 calcmode="lin" valueType="num">
                                      <p:cBhvr>
                                        <p:cTn id="7" dur="500" fill="hold"/>
                                        <p:tgtEl>
                                          <p:spTgt spid="468995">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68995">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68995">
                                            <p:txEl>
                                              <p:pRg st="2" end="2"/>
                                            </p:txEl>
                                          </p:spTgt>
                                        </p:tgtEl>
                                        <p:attrNameLst>
                                          <p:attrName>style.visibility</p:attrName>
                                        </p:attrNameLst>
                                      </p:cBhvr>
                                      <p:to>
                                        <p:strVal val="visible"/>
                                      </p:to>
                                    </p:set>
                                    <p:anim calcmode="lin" valueType="num">
                                      <p:cBhvr>
                                        <p:cTn id="13" dur="500" fill="hold"/>
                                        <p:tgtEl>
                                          <p:spTgt spid="468995">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68995">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68995">
                                            <p:txEl>
                                              <p:pRg st="4" end="4"/>
                                            </p:txEl>
                                          </p:spTgt>
                                        </p:tgtEl>
                                        <p:attrNameLst>
                                          <p:attrName>style.visibility</p:attrName>
                                        </p:attrNameLst>
                                      </p:cBhvr>
                                      <p:to>
                                        <p:strVal val="visible"/>
                                      </p:to>
                                    </p:set>
                                    <p:anim calcmode="lin" valueType="num">
                                      <p:cBhvr>
                                        <p:cTn id="19" dur="500" fill="hold"/>
                                        <p:tgtEl>
                                          <p:spTgt spid="468995">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468995">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8996"/>
                                        </p:tgtEl>
                                        <p:attrNameLst>
                                          <p:attrName>style.visibility</p:attrName>
                                        </p:attrNameLst>
                                      </p:cBhvr>
                                      <p:to>
                                        <p:strVal val="visible"/>
                                      </p:to>
                                    </p:set>
                                    <p:anim calcmode="lin" valueType="num">
                                      <p:cBhvr additive="base">
                                        <p:cTn id="25" dur="500" fill="hold"/>
                                        <p:tgtEl>
                                          <p:spTgt spid="468996"/>
                                        </p:tgtEl>
                                        <p:attrNameLst>
                                          <p:attrName>ppt_x</p:attrName>
                                        </p:attrNameLst>
                                      </p:cBhvr>
                                      <p:tavLst>
                                        <p:tav tm="0">
                                          <p:val>
                                            <p:strVal val="0-#ppt_w/2"/>
                                          </p:val>
                                        </p:tav>
                                        <p:tav tm="100000">
                                          <p:val>
                                            <p:strVal val="#ppt_x"/>
                                          </p:val>
                                        </p:tav>
                                      </p:tavLst>
                                    </p:anim>
                                    <p:anim calcmode="lin" valueType="num">
                                      <p:cBhvr additive="base">
                                        <p:cTn id="26" dur="500" fill="hold"/>
                                        <p:tgtEl>
                                          <p:spTgt spid="46899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8997"/>
                                        </p:tgtEl>
                                        <p:attrNameLst>
                                          <p:attrName>style.visibility</p:attrName>
                                        </p:attrNameLst>
                                      </p:cBhvr>
                                      <p:to>
                                        <p:strVal val="visible"/>
                                      </p:to>
                                    </p:set>
                                    <p:anim calcmode="lin" valueType="num">
                                      <p:cBhvr additive="base">
                                        <p:cTn id="31" dur="500" fill="hold"/>
                                        <p:tgtEl>
                                          <p:spTgt spid="468997"/>
                                        </p:tgtEl>
                                        <p:attrNameLst>
                                          <p:attrName>ppt_x</p:attrName>
                                        </p:attrNameLst>
                                      </p:cBhvr>
                                      <p:tavLst>
                                        <p:tav tm="0">
                                          <p:val>
                                            <p:strVal val="0-#ppt_w/2"/>
                                          </p:val>
                                        </p:tav>
                                        <p:tav tm="100000">
                                          <p:val>
                                            <p:strVal val="#ppt_x"/>
                                          </p:val>
                                        </p:tav>
                                      </p:tavLst>
                                    </p:anim>
                                    <p:anim calcmode="lin" valueType="num">
                                      <p:cBhvr additive="base">
                                        <p:cTn id="32"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468998">
                                            <p:txEl>
                                              <p:pRg st="0" end="0"/>
                                            </p:txEl>
                                          </p:spTgt>
                                        </p:tgtEl>
                                        <p:attrNameLst>
                                          <p:attrName>style.visibility</p:attrName>
                                        </p:attrNameLst>
                                      </p:cBhvr>
                                      <p:to>
                                        <p:strVal val="visible"/>
                                      </p:to>
                                    </p:set>
                                    <p:anim calcmode="lin" valueType="num">
                                      <p:cBhvr>
                                        <p:cTn id="37" dur="500" fill="hold"/>
                                        <p:tgtEl>
                                          <p:spTgt spid="468998">
                                            <p:txEl>
                                              <p:pRg st="0" end="0"/>
                                            </p:txEl>
                                          </p:spTgt>
                                        </p:tgtEl>
                                        <p:attrNameLst>
                                          <p:attrName>ppt_w</p:attrName>
                                        </p:attrNameLst>
                                      </p:cBhvr>
                                      <p:tavLst>
                                        <p:tav tm="0">
                                          <p:val>
                                            <p:strVal val="4/3*#ppt_w"/>
                                          </p:val>
                                        </p:tav>
                                        <p:tav tm="100000">
                                          <p:val>
                                            <p:strVal val="#ppt_w"/>
                                          </p:val>
                                        </p:tav>
                                      </p:tavLst>
                                    </p:anim>
                                    <p:anim calcmode="lin" valueType="num">
                                      <p:cBhvr>
                                        <p:cTn id="38" dur="500" fill="hold"/>
                                        <p:tgtEl>
                                          <p:spTgt spid="468998">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468998">
                                            <p:txEl>
                                              <p:pRg st="1" end="1"/>
                                            </p:txEl>
                                          </p:spTgt>
                                        </p:tgtEl>
                                        <p:attrNameLst>
                                          <p:attrName>style.visibility</p:attrName>
                                        </p:attrNameLst>
                                      </p:cBhvr>
                                      <p:to>
                                        <p:strVal val="visible"/>
                                      </p:to>
                                    </p:set>
                                    <p:anim calcmode="lin" valueType="num">
                                      <p:cBhvr>
                                        <p:cTn id="43" dur="500" fill="hold"/>
                                        <p:tgtEl>
                                          <p:spTgt spid="468998">
                                            <p:txEl>
                                              <p:pRg st="1" end="1"/>
                                            </p:txEl>
                                          </p:spTgt>
                                        </p:tgtEl>
                                        <p:attrNameLst>
                                          <p:attrName>ppt_w</p:attrName>
                                        </p:attrNameLst>
                                      </p:cBhvr>
                                      <p:tavLst>
                                        <p:tav tm="0">
                                          <p:val>
                                            <p:strVal val="4/3*#ppt_w"/>
                                          </p:val>
                                        </p:tav>
                                        <p:tav tm="100000">
                                          <p:val>
                                            <p:strVal val="#ppt_w"/>
                                          </p:val>
                                        </p:tav>
                                      </p:tavLst>
                                    </p:anim>
                                    <p:anim calcmode="lin" valueType="num">
                                      <p:cBhvr>
                                        <p:cTn id="44" dur="500" fill="hold"/>
                                        <p:tgtEl>
                                          <p:spTgt spid="468998">
                                            <p:txEl>
                                              <p:pRg st="1" end="1"/>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autoUpdateAnimBg="0"/>
      <p:bldP spid="468996" grpId="0" autoUpdateAnimBg="0"/>
      <p:bldP spid="468997" grpId="0" autoUpdateAnimBg="0"/>
      <p:bldP spid="468998"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AC321C-55AB-465C-9F63-BE6F8E1F4CE4}" type="slidenum">
              <a:rPr lang="en-US" altLang="en-US" smtClean="0"/>
              <a:pPr/>
              <a:t>56</a:t>
            </a:fld>
            <a:endParaRPr lang="en-US" altLang="en-US"/>
          </a:p>
        </p:txBody>
      </p:sp>
      <p:pic>
        <p:nvPicPr>
          <p:cNvPr id="3" name="Picture 2"/>
          <p:cNvPicPr>
            <a:picLocks noChangeAspect="1"/>
          </p:cNvPicPr>
          <p:nvPr/>
        </p:nvPicPr>
        <p:blipFill>
          <a:blip r:embed="rId2"/>
          <a:stretch>
            <a:fillRect/>
          </a:stretch>
        </p:blipFill>
        <p:spPr>
          <a:xfrm>
            <a:off x="1219200" y="457200"/>
            <a:ext cx="9829800" cy="5555974"/>
          </a:xfrm>
          <a:prstGeom prst="rect">
            <a:avLst/>
          </a:prstGeom>
        </p:spPr>
      </p:pic>
    </p:spTree>
    <p:extLst>
      <p:ext uri="{BB962C8B-B14F-4D97-AF65-F5344CB8AC3E}">
        <p14:creationId xmlns:p14="http://schemas.microsoft.com/office/powerpoint/2010/main" val="10121870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  Modus ponens</a:t>
            </a:r>
            <a:endParaRPr lang="en-US" dirty="0"/>
          </a:p>
        </p:txBody>
      </p:sp>
      <p:sp>
        <p:nvSpPr>
          <p:cNvPr id="4" name="Content Placeholder 3"/>
          <p:cNvSpPr>
            <a:spLocks noGrp="1"/>
          </p:cNvSpPr>
          <p:nvPr>
            <p:ph idx="1"/>
          </p:nvPr>
        </p:nvSpPr>
        <p:spPr/>
        <p:txBody>
          <a:bodyPr/>
          <a:lstStyle/>
          <a:p>
            <a:r>
              <a:rPr lang="en-US" sz="3200" i="1" dirty="0" smtClean="0"/>
              <a:t>modus ponens </a:t>
            </a:r>
            <a:r>
              <a:rPr lang="en-US" sz="3200" dirty="0" smtClean="0"/>
              <a:t>(Latin for </a:t>
            </a:r>
            <a:r>
              <a:rPr lang="en-US" sz="3200" dirty="0"/>
              <a:t>"mode that </a:t>
            </a:r>
            <a:r>
              <a:rPr lang="en-US" sz="3200" dirty="0" smtClean="0"/>
              <a:t>affirms”)</a:t>
            </a:r>
          </a:p>
          <a:p>
            <a:r>
              <a:rPr lang="en-US" sz="3200" dirty="0"/>
              <a:t>The modus ponens argument is built in the following way:</a:t>
            </a:r>
          </a:p>
          <a:p>
            <a:pPr marL="457200" lvl="1" indent="0">
              <a:buNone/>
            </a:pPr>
            <a:r>
              <a:rPr lang="en-US" sz="2800" dirty="0"/>
              <a:t>A)  If x [is true], then y [is true].</a:t>
            </a:r>
            <a:br>
              <a:rPr lang="en-US" sz="2800" dirty="0"/>
            </a:br>
            <a:r>
              <a:rPr lang="en-US" sz="2800" dirty="0"/>
              <a:t>B)  x [is true]</a:t>
            </a:r>
            <a:br>
              <a:rPr lang="en-US" sz="2800" dirty="0"/>
            </a:br>
            <a:r>
              <a:rPr lang="en-US" sz="2800" dirty="0"/>
              <a:t>C)  Therefore, y [is true].</a:t>
            </a:r>
          </a:p>
          <a:p>
            <a:r>
              <a:rPr lang="en-US" sz="3200" dirty="0" smtClean="0"/>
              <a:t>Let’s </a:t>
            </a:r>
            <a:r>
              <a:rPr lang="en-US" sz="3200" dirty="0"/>
              <a:t>flesh this out in an example:</a:t>
            </a:r>
          </a:p>
          <a:p>
            <a:pPr marL="457200" lvl="1" indent="0">
              <a:buNone/>
            </a:pPr>
            <a:r>
              <a:rPr lang="en-US" sz="2800" dirty="0"/>
              <a:t>A)  If Fido is a dog, then Fido is an animal.</a:t>
            </a:r>
            <a:br>
              <a:rPr lang="en-US" sz="2800" dirty="0"/>
            </a:br>
            <a:r>
              <a:rPr lang="en-US" sz="2800" dirty="0"/>
              <a:t>B)  Fido is a dog.</a:t>
            </a:r>
            <a:br>
              <a:rPr lang="en-US" sz="2800" dirty="0"/>
            </a:br>
            <a:r>
              <a:rPr lang="en-US" sz="2800" dirty="0"/>
              <a:t>C)  Therefore, Fido is an animal.</a:t>
            </a:r>
          </a:p>
          <a:p>
            <a:endParaRPr lang="en-US" dirty="0"/>
          </a:p>
        </p:txBody>
      </p:sp>
      <p:sp>
        <p:nvSpPr>
          <p:cNvPr id="2" name="Slide Number Placeholder 1"/>
          <p:cNvSpPr>
            <a:spLocks noGrp="1"/>
          </p:cNvSpPr>
          <p:nvPr>
            <p:ph type="sldNum" sz="quarter" idx="12"/>
          </p:nvPr>
        </p:nvSpPr>
        <p:spPr/>
        <p:txBody>
          <a:bodyPr/>
          <a:lstStyle/>
          <a:p>
            <a:fld id="{F8AC321C-55AB-465C-9F63-BE6F8E1F4CE4}" type="slidenum">
              <a:rPr lang="en-US" altLang="en-US" smtClean="0"/>
              <a:pPr/>
              <a:t>57</a:t>
            </a:fld>
            <a:endParaRPr lang="en-US" altLang="en-US"/>
          </a:p>
        </p:txBody>
      </p:sp>
      <p:graphicFrame>
        <p:nvGraphicFramePr>
          <p:cNvPr id="6" name="Diagram 5"/>
          <p:cNvGraphicFramePr/>
          <p:nvPr>
            <p:extLst>
              <p:ext uri="{D42A27DB-BD31-4B8C-83A1-F6EECF244321}">
                <p14:modId xmlns:p14="http://schemas.microsoft.com/office/powerpoint/2010/main" val="3236218977"/>
              </p:ext>
            </p:extLst>
          </p:nvPr>
        </p:nvGraphicFramePr>
        <p:xfrm>
          <a:off x="8001000" y="3810000"/>
          <a:ext cx="36576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2262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E883213-76AF-4B50-A3DE-53827245166A}" type="slidenum">
              <a:rPr lang="en-CA" altLang="en-US"/>
              <a:pPr/>
              <a:t>58</a:t>
            </a:fld>
            <a:endParaRPr lang="en-CA" altLang="en-US"/>
          </a:p>
        </p:txBody>
      </p:sp>
      <p:sp>
        <p:nvSpPr>
          <p:cNvPr id="470018" name="Rectangle 2"/>
          <p:cNvSpPr>
            <a:spLocks noGrp="1" noChangeArrowheads="1"/>
          </p:cNvSpPr>
          <p:nvPr>
            <p:ph type="title"/>
          </p:nvPr>
        </p:nvSpPr>
        <p:spPr>
          <a:xfrm>
            <a:off x="838200" y="0"/>
            <a:ext cx="9144000" cy="914400"/>
          </a:xfrm>
        </p:spPr>
        <p:txBody>
          <a:bodyPr/>
          <a:lstStyle/>
          <a:p>
            <a:r>
              <a:rPr lang="en-US" altLang="en-US" sz="3600" b="1" dirty="0">
                <a:latin typeface="+mn-lt"/>
              </a:rPr>
              <a:t>Arguments</a:t>
            </a:r>
            <a:endParaRPr lang="en-CA" altLang="en-US" sz="3600" b="1" dirty="0">
              <a:latin typeface="+mn-lt"/>
            </a:endParaRPr>
          </a:p>
        </p:txBody>
      </p:sp>
      <p:sp>
        <p:nvSpPr>
          <p:cNvPr id="470019" name="Rectangle 3"/>
          <p:cNvSpPr>
            <a:spLocks noGrp="1" noChangeArrowheads="1"/>
          </p:cNvSpPr>
          <p:nvPr>
            <p:ph type="body" idx="1"/>
          </p:nvPr>
        </p:nvSpPr>
        <p:spPr>
          <a:xfrm>
            <a:off x="914400" y="1295400"/>
            <a:ext cx="10363200" cy="5029200"/>
          </a:xfrm>
        </p:spPr>
        <p:txBody>
          <a:bodyPr>
            <a:normAutofit/>
          </a:bodyPr>
          <a:lstStyle/>
          <a:p>
            <a:pPr>
              <a:spcBef>
                <a:spcPct val="0"/>
              </a:spcBef>
            </a:pPr>
            <a:r>
              <a:rPr lang="en-US" altLang="en-US" sz="3600" b="1" dirty="0">
                <a:solidFill>
                  <a:srgbClr val="FF0000"/>
                </a:solidFill>
                <a:sym typeface="Symbol" panose="05050102010706020507" pitchFamily="18" charset="2"/>
              </a:rPr>
              <a:t>Another example:</a:t>
            </a:r>
          </a:p>
          <a:p>
            <a:pPr>
              <a:spcBef>
                <a:spcPct val="0"/>
              </a:spcBef>
            </a:pPr>
            <a:endParaRPr lang="en-US" altLang="en-US" sz="2000" b="1" dirty="0">
              <a:solidFill>
                <a:srgbClr val="00FFFF"/>
              </a:solidFill>
              <a:sym typeface="Symbol" panose="05050102010706020507" pitchFamily="18" charset="2"/>
            </a:endParaRPr>
          </a:p>
          <a:p>
            <a:pPr>
              <a:spcBef>
                <a:spcPct val="0"/>
              </a:spcBef>
            </a:pPr>
            <a:r>
              <a:rPr lang="en-US" altLang="en-US" sz="3600" dirty="0">
                <a:sym typeface="Symbol" panose="05050102010706020507" pitchFamily="18" charset="2"/>
              </a:rPr>
              <a:t>“If it rains today, then we will not have a </a:t>
            </a:r>
            <a:r>
              <a:rPr lang="en-US" altLang="en-US" sz="3600" dirty="0" smtClean="0">
                <a:sym typeface="Symbol" panose="05050102010706020507" pitchFamily="18" charset="2"/>
              </a:rPr>
              <a:t>bonfire today</a:t>
            </a:r>
            <a:r>
              <a:rPr lang="en-US" altLang="en-US" sz="3600" dirty="0">
                <a:sym typeface="Symbol" panose="05050102010706020507" pitchFamily="18" charset="2"/>
              </a:rPr>
              <a:t>. If we do not have a </a:t>
            </a:r>
            <a:r>
              <a:rPr lang="en-US" altLang="en-US" sz="3600" dirty="0" smtClean="0">
                <a:sym typeface="Symbol" panose="05050102010706020507" pitchFamily="18" charset="2"/>
              </a:rPr>
              <a:t>bonfire today</a:t>
            </a:r>
            <a:r>
              <a:rPr lang="en-US" altLang="en-US" sz="3600" dirty="0">
                <a:sym typeface="Symbol" panose="05050102010706020507" pitchFamily="18" charset="2"/>
              </a:rPr>
              <a:t>, then we will have a </a:t>
            </a:r>
            <a:r>
              <a:rPr lang="en-US" altLang="en-US" sz="3600" dirty="0" smtClean="0">
                <a:sym typeface="Symbol" panose="05050102010706020507" pitchFamily="18" charset="2"/>
              </a:rPr>
              <a:t>bonfire tomorrow</a:t>
            </a:r>
            <a:r>
              <a:rPr lang="en-US" altLang="en-US" sz="3600" dirty="0">
                <a:sym typeface="Symbol" panose="05050102010706020507" pitchFamily="18" charset="2"/>
              </a:rPr>
              <a:t>.</a:t>
            </a:r>
            <a:br>
              <a:rPr lang="en-US" altLang="en-US" sz="3600" dirty="0">
                <a:sym typeface="Symbol" panose="05050102010706020507" pitchFamily="18" charset="2"/>
              </a:rPr>
            </a:br>
            <a:r>
              <a:rPr lang="en-US" altLang="en-US" sz="3600" dirty="0">
                <a:sym typeface="Symbol" panose="05050102010706020507" pitchFamily="18" charset="2"/>
              </a:rPr>
              <a:t>Therefore, if it rains today, then we will have a </a:t>
            </a:r>
            <a:r>
              <a:rPr lang="en-US" altLang="en-US" sz="3600" dirty="0" smtClean="0">
                <a:sym typeface="Symbol" panose="05050102010706020507" pitchFamily="18" charset="2"/>
              </a:rPr>
              <a:t>bonfire tomorrow</a:t>
            </a:r>
            <a:r>
              <a:rPr lang="en-US" altLang="en-US" sz="3600" dirty="0">
                <a:sym typeface="Symbol" panose="05050102010706020507" pitchFamily="18" charset="2"/>
              </a:rPr>
              <a:t>.”</a:t>
            </a:r>
          </a:p>
          <a:p>
            <a:pPr>
              <a:spcBef>
                <a:spcPct val="0"/>
              </a:spcBef>
            </a:pPr>
            <a:endParaRPr lang="en-US" altLang="en-US" sz="3600" dirty="0">
              <a:sym typeface="Symbol" panose="05050102010706020507" pitchFamily="18" charset="2"/>
            </a:endParaRPr>
          </a:p>
          <a:p>
            <a:pPr>
              <a:spcBef>
                <a:spcPct val="0"/>
              </a:spcBef>
            </a:pPr>
            <a:r>
              <a:rPr lang="en-US" altLang="en-US" sz="3600" dirty="0">
                <a:sym typeface="Symbol" panose="05050102010706020507" pitchFamily="18" charset="2"/>
              </a:rPr>
              <a:t>This is a </a:t>
            </a:r>
            <a:r>
              <a:rPr lang="en-US" altLang="en-US" sz="3600" b="1" dirty="0">
                <a:solidFill>
                  <a:srgbClr val="FF0000"/>
                </a:solidFill>
                <a:sym typeface="Symbol" panose="05050102010706020507" pitchFamily="18" charset="2"/>
              </a:rPr>
              <a:t>valid</a:t>
            </a:r>
            <a:r>
              <a:rPr lang="en-US" altLang="en-US" sz="3600" dirty="0">
                <a:sym typeface="Symbol" panose="05050102010706020507" pitchFamily="18" charset="2"/>
              </a:rPr>
              <a:t> argument: If its hypotheses are true, then its conclusion is also true.</a:t>
            </a:r>
          </a:p>
        </p:txBody>
      </p:sp>
    </p:spTree>
    <p:extLst>
      <p:ext uri="{BB962C8B-B14F-4D97-AF65-F5344CB8AC3E}">
        <p14:creationId xmlns:p14="http://schemas.microsoft.com/office/powerpoint/2010/main" val="4081421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 calcmode="lin" valueType="num">
                                      <p:cBhvr>
                                        <p:cTn id="7" dur="500" fill="hold"/>
                                        <p:tgtEl>
                                          <p:spTgt spid="470019">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70019">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70019">
                                            <p:txEl>
                                              <p:pRg st="2" end="2"/>
                                            </p:txEl>
                                          </p:spTgt>
                                        </p:tgtEl>
                                        <p:attrNameLst>
                                          <p:attrName>style.visibility</p:attrName>
                                        </p:attrNameLst>
                                      </p:cBhvr>
                                      <p:to>
                                        <p:strVal val="visible"/>
                                      </p:to>
                                    </p:set>
                                    <p:anim calcmode="lin" valueType="num">
                                      <p:cBhvr>
                                        <p:cTn id="13" dur="500" fill="hold"/>
                                        <p:tgtEl>
                                          <p:spTgt spid="470019">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70019">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70019">
                                            <p:txEl>
                                              <p:pRg st="4" end="4"/>
                                            </p:txEl>
                                          </p:spTgt>
                                        </p:tgtEl>
                                        <p:attrNameLst>
                                          <p:attrName>style.visibility</p:attrName>
                                        </p:attrNameLst>
                                      </p:cBhvr>
                                      <p:to>
                                        <p:strVal val="visible"/>
                                      </p:to>
                                    </p:set>
                                    <p:anim calcmode="lin" valueType="num">
                                      <p:cBhvr>
                                        <p:cTn id="19" dur="500" fill="hold"/>
                                        <p:tgtEl>
                                          <p:spTgt spid="470019">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470019">
                                            <p:txEl>
                                              <p:pRg st="4" end="4"/>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endParaRPr lang="en-CA" altLang="en-US" dirty="0"/>
          </a:p>
        </p:txBody>
      </p:sp>
      <p:sp>
        <p:nvSpPr>
          <p:cNvPr id="7" name="Footer Placeholder 4"/>
          <p:cNvSpPr>
            <a:spLocks noGrp="1"/>
          </p:cNvSpPr>
          <p:nvPr>
            <p:ph type="ftr" sz="quarter" idx="11"/>
          </p:nvPr>
        </p:nvSpPr>
        <p:spPr/>
        <p:txBody>
          <a:bodyPr/>
          <a:lstStyle/>
          <a:p>
            <a:endParaRPr lang="en-US" altLang="en-US" dirty="0"/>
          </a:p>
        </p:txBody>
      </p:sp>
      <p:sp>
        <p:nvSpPr>
          <p:cNvPr id="8" name="Slide Number Placeholder 5"/>
          <p:cNvSpPr>
            <a:spLocks noGrp="1"/>
          </p:cNvSpPr>
          <p:nvPr>
            <p:ph type="sldNum" sz="quarter" idx="12"/>
          </p:nvPr>
        </p:nvSpPr>
        <p:spPr/>
        <p:txBody>
          <a:bodyPr/>
          <a:lstStyle/>
          <a:p>
            <a:fld id="{0F265E31-53DC-4E1D-AE5C-CF89D7BE38A4}" type="slidenum">
              <a:rPr lang="en-CA" altLang="en-US"/>
              <a:pPr/>
              <a:t>59</a:t>
            </a:fld>
            <a:endParaRPr lang="en-CA" altLang="en-US"/>
          </a:p>
        </p:txBody>
      </p:sp>
      <p:sp>
        <p:nvSpPr>
          <p:cNvPr id="471042" name="Rectangle 2"/>
          <p:cNvSpPr>
            <a:spLocks noGrp="1" noChangeArrowheads="1"/>
          </p:cNvSpPr>
          <p:nvPr>
            <p:ph type="title"/>
          </p:nvPr>
        </p:nvSpPr>
        <p:spPr>
          <a:xfrm>
            <a:off x="838200" y="0"/>
            <a:ext cx="9144000" cy="914400"/>
          </a:xfrm>
        </p:spPr>
        <p:txBody>
          <a:bodyPr/>
          <a:lstStyle/>
          <a:p>
            <a:r>
              <a:rPr lang="en-US" altLang="en-US" sz="3600" b="1" dirty="0"/>
              <a:t>Arguments</a:t>
            </a:r>
            <a:endParaRPr lang="en-CA" altLang="en-US" sz="3600" b="1" dirty="0"/>
          </a:p>
        </p:txBody>
      </p:sp>
      <p:sp>
        <p:nvSpPr>
          <p:cNvPr id="471043" name="Rectangle 3"/>
          <p:cNvSpPr>
            <a:spLocks noGrp="1" noChangeArrowheads="1"/>
          </p:cNvSpPr>
          <p:nvPr>
            <p:ph type="body" idx="1"/>
          </p:nvPr>
        </p:nvSpPr>
        <p:spPr>
          <a:xfrm>
            <a:off x="838200" y="1066800"/>
            <a:ext cx="9677400" cy="3048000"/>
          </a:xfrm>
        </p:spPr>
        <p:txBody>
          <a:bodyPr/>
          <a:lstStyle/>
          <a:p>
            <a:pPr>
              <a:spcBef>
                <a:spcPct val="0"/>
              </a:spcBef>
            </a:pPr>
            <a:r>
              <a:rPr lang="en-US" altLang="en-US" sz="3200" dirty="0">
                <a:sym typeface="Symbol" panose="05050102010706020507" pitchFamily="18" charset="2"/>
              </a:rPr>
              <a:t>Let us formalize the previous argument:</a:t>
            </a:r>
          </a:p>
          <a:p>
            <a:pPr>
              <a:spcBef>
                <a:spcPct val="0"/>
              </a:spcBef>
            </a:pPr>
            <a:endParaRPr lang="en-US" altLang="en-US" sz="1800" dirty="0">
              <a:sym typeface="Symbol" panose="05050102010706020507" pitchFamily="18" charset="2"/>
            </a:endParaRPr>
          </a:p>
          <a:p>
            <a:pPr>
              <a:spcBef>
                <a:spcPct val="0"/>
              </a:spcBef>
            </a:pPr>
            <a:r>
              <a:rPr lang="en-US" altLang="en-US" sz="3200" dirty="0">
                <a:sym typeface="Symbol" panose="05050102010706020507" pitchFamily="18" charset="2"/>
              </a:rPr>
              <a:t>p: “It is raining today.”</a:t>
            </a:r>
          </a:p>
          <a:p>
            <a:pPr>
              <a:spcBef>
                <a:spcPct val="0"/>
              </a:spcBef>
            </a:pPr>
            <a:endParaRPr lang="en-US" altLang="en-US" sz="900" dirty="0">
              <a:sym typeface="Symbol" panose="05050102010706020507" pitchFamily="18" charset="2"/>
            </a:endParaRPr>
          </a:p>
          <a:p>
            <a:pPr>
              <a:spcBef>
                <a:spcPct val="0"/>
              </a:spcBef>
            </a:pPr>
            <a:r>
              <a:rPr lang="en-US" altLang="en-US" sz="3200" dirty="0">
                <a:sym typeface="Symbol" panose="05050102010706020507" pitchFamily="18" charset="2"/>
              </a:rPr>
              <a:t>q: “We will not have a </a:t>
            </a:r>
            <a:r>
              <a:rPr lang="en-US" altLang="en-US" sz="3200" dirty="0" smtClean="0">
                <a:sym typeface="Symbol" panose="05050102010706020507" pitchFamily="18" charset="2"/>
              </a:rPr>
              <a:t>bonfire today</a:t>
            </a:r>
            <a:r>
              <a:rPr lang="en-US" altLang="en-US" sz="3200" dirty="0">
                <a:sym typeface="Symbol" panose="05050102010706020507" pitchFamily="18" charset="2"/>
              </a:rPr>
              <a:t>.”</a:t>
            </a:r>
          </a:p>
          <a:p>
            <a:pPr>
              <a:spcBef>
                <a:spcPct val="0"/>
              </a:spcBef>
            </a:pPr>
            <a:endParaRPr lang="en-US" altLang="en-US" sz="900" dirty="0">
              <a:sym typeface="Symbol" panose="05050102010706020507" pitchFamily="18" charset="2"/>
            </a:endParaRPr>
          </a:p>
          <a:p>
            <a:pPr>
              <a:spcBef>
                <a:spcPct val="0"/>
              </a:spcBef>
            </a:pPr>
            <a:r>
              <a:rPr lang="en-US" altLang="en-US" sz="3200" dirty="0">
                <a:sym typeface="Symbol" panose="05050102010706020507" pitchFamily="18" charset="2"/>
              </a:rPr>
              <a:t>r: “We will have a </a:t>
            </a:r>
            <a:r>
              <a:rPr lang="en-US" altLang="en-US" sz="3200" dirty="0" smtClean="0">
                <a:sym typeface="Symbol" panose="05050102010706020507" pitchFamily="18" charset="2"/>
              </a:rPr>
              <a:t>bonfire tomorrow</a:t>
            </a:r>
            <a:r>
              <a:rPr lang="en-US" altLang="en-US" sz="3200" dirty="0">
                <a:sym typeface="Symbol" panose="05050102010706020507" pitchFamily="18" charset="2"/>
              </a:rPr>
              <a:t>.”</a:t>
            </a:r>
          </a:p>
          <a:p>
            <a:pPr>
              <a:spcBef>
                <a:spcPct val="0"/>
              </a:spcBef>
            </a:pPr>
            <a:endParaRPr lang="en-US" altLang="en-US" sz="1800" dirty="0">
              <a:sym typeface="Symbol" panose="05050102010706020507" pitchFamily="18" charset="2"/>
            </a:endParaRPr>
          </a:p>
          <a:p>
            <a:pPr>
              <a:spcBef>
                <a:spcPct val="0"/>
              </a:spcBef>
            </a:pPr>
            <a:r>
              <a:rPr lang="en-US" altLang="en-US" sz="3200" dirty="0">
                <a:sym typeface="Symbol" panose="05050102010706020507" pitchFamily="18" charset="2"/>
              </a:rPr>
              <a:t>So the argument is of the following form</a:t>
            </a:r>
            <a:r>
              <a:rPr lang="en-US" altLang="en-US" dirty="0">
                <a:sym typeface="Symbol" panose="05050102010706020507" pitchFamily="18" charset="2"/>
              </a:rPr>
              <a:t>:</a:t>
            </a:r>
          </a:p>
        </p:txBody>
      </p:sp>
      <p:sp>
        <p:nvSpPr>
          <p:cNvPr id="471044" name="Rectangle 4"/>
          <p:cNvSpPr>
            <a:spLocks noChangeArrowheads="1"/>
          </p:cNvSpPr>
          <p:nvPr/>
        </p:nvSpPr>
        <p:spPr bwMode="auto">
          <a:xfrm>
            <a:off x="2286000" y="4267200"/>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rgbClr val="FF0000"/>
                </a:solidFill>
                <a:effectLst>
                  <a:outerShdw blurRad="38100" dist="38100" dir="2700000" algn="tl">
                    <a:srgbClr val="000000"/>
                  </a:outerShdw>
                </a:effectLst>
                <a:latin typeface="Comic Sans MS" panose="030F0702030302020204" pitchFamily="66" charset="0"/>
              </a:rPr>
              <a:t> </a:t>
            </a:r>
            <a:r>
              <a:rPr lang="en-US" altLang="en-US" sz="2800" dirty="0">
                <a:solidFill>
                  <a:srgbClr val="FF0000"/>
                </a:solidFill>
                <a:effectLst>
                  <a:outerShdw blurRad="38100" dist="38100" dir="2700000" algn="tl">
                    <a:srgbClr val="000000">
                      <a:alpha val="43137"/>
                    </a:srgbClr>
                  </a:outerShdw>
                </a:effectLst>
                <a:latin typeface="Comic Sans MS" panose="030F0702030302020204" pitchFamily="66" charset="0"/>
              </a:rPr>
              <a:t>p </a:t>
            </a:r>
            <a:r>
              <a:rPr lang="en-US" altLang="en-US" sz="2800" dirty="0">
                <a:solidFill>
                  <a:srgbClr val="FF0000"/>
                </a:solidFill>
                <a:effectLst>
                  <a:outerShdw blurRad="38100" dist="38100" dir="2700000" algn="tl">
                    <a:srgbClr val="000000">
                      <a:alpha val="43137"/>
                    </a:srgbClr>
                  </a:outerShdw>
                </a:effectLst>
                <a:sym typeface="Symbol" panose="05050102010706020507" pitchFamily="18" charset="2"/>
              </a:rPr>
              <a:t></a:t>
            </a:r>
            <a:r>
              <a:rPr lang="en-US" altLang="en-US" sz="2800" dirty="0" smtClean="0">
                <a:solidFill>
                  <a:srgbClr val="FF0000"/>
                </a:solidFill>
                <a:effectLst>
                  <a:outerShdw blurRad="38100" dist="38100" dir="2700000" algn="tl">
                    <a:srgbClr val="000000">
                      <a:alpha val="43137"/>
                    </a:srgbClr>
                  </a:outerShdw>
                </a:effectLst>
                <a:latin typeface="Comic Sans MS" panose="030F0702030302020204" pitchFamily="66" charset="0"/>
              </a:rPr>
              <a:t> </a:t>
            </a:r>
            <a:r>
              <a:rPr lang="en-US" altLang="en-US" sz="2800" dirty="0">
                <a:solidFill>
                  <a:srgbClr val="FF0000"/>
                </a:solidFill>
                <a:effectLst>
                  <a:outerShdw blurRad="38100" dist="38100" dir="2700000" algn="tl">
                    <a:srgbClr val="000000">
                      <a:alpha val="43137"/>
                    </a:srgbClr>
                  </a:outerShdw>
                </a:effectLst>
                <a:latin typeface="Comic Sans MS" panose="030F0702030302020204" pitchFamily="66" charset="0"/>
              </a:rPr>
              <a:t>q</a:t>
            </a:r>
          </a:p>
          <a:p>
            <a:r>
              <a:rPr lang="en-US" altLang="en-US" sz="2800" dirty="0">
                <a:solidFill>
                  <a:srgbClr val="FF0000"/>
                </a:solidFill>
                <a:effectLst>
                  <a:outerShdw blurRad="38100" dist="38100" dir="2700000" algn="tl">
                    <a:srgbClr val="000000">
                      <a:alpha val="43137"/>
                    </a:srgbClr>
                  </a:outerShdw>
                </a:effectLst>
                <a:latin typeface="Comic Sans MS" panose="030F0702030302020204" pitchFamily="66" charset="0"/>
              </a:rPr>
              <a:t> q </a:t>
            </a:r>
            <a:r>
              <a:rPr lang="en-US" altLang="en-US" sz="2800" dirty="0">
                <a:solidFill>
                  <a:srgbClr val="FF0000"/>
                </a:solidFill>
                <a:effectLst>
                  <a:outerShdw blurRad="38100" dist="38100" dir="2700000" algn="tl">
                    <a:srgbClr val="000000">
                      <a:alpha val="43137"/>
                    </a:srgbClr>
                  </a:outerShdw>
                </a:effectLst>
                <a:sym typeface="Symbol" panose="05050102010706020507" pitchFamily="18" charset="2"/>
              </a:rPr>
              <a:t> </a:t>
            </a:r>
            <a:r>
              <a:rPr lang="en-US" altLang="en-US" sz="2800" dirty="0" smtClean="0">
                <a:solidFill>
                  <a:srgbClr val="FF0000"/>
                </a:solidFill>
                <a:effectLst>
                  <a:outerShdw blurRad="38100" dist="38100" dir="2700000" algn="tl">
                    <a:srgbClr val="000000"/>
                  </a:outerShdw>
                </a:effectLst>
                <a:latin typeface="Comic Sans MS" panose="030F0702030302020204" pitchFamily="66" charset="0"/>
              </a:rPr>
              <a:t>r </a:t>
            </a:r>
            <a:endParaRPr lang="en-US" altLang="en-US" sz="2800" dirty="0">
              <a:solidFill>
                <a:srgbClr val="FF0000"/>
              </a:solidFill>
              <a:effectLst>
                <a:outerShdw blurRad="38100" dist="38100" dir="2700000" algn="tl">
                  <a:srgbClr val="000000"/>
                </a:outerShdw>
              </a:effectLst>
              <a:latin typeface="Comic Sans MS" panose="030F0702030302020204" pitchFamily="66" charset="0"/>
            </a:endParaRPr>
          </a:p>
          <a:p>
            <a:pPr>
              <a:lnSpc>
                <a:spcPct val="55000"/>
              </a:lnSpc>
            </a:pPr>
            <a:r>
              <a:rPr lang="en-US" altLang="en-US" sz="2800" dirty="0">
                <a:solidFill>
                  <a:srgbClr val="FF0000"/>
                </a:solidFill>
                <a:effectLst>
                  <a:outerShdw blurRad="38100" dist="38100" dir="2700000" algn="tl">
                    <a:srgbClr val="000000"/>
                  </a:outerShdw>
                </a:effectLst>
                <a:latin typeface="Comic Sans MS" panose="030F0702030302020204" pitchFamily="66" charset="0"/>
              </a:rPr>
              <a:t>______</a:t>
            </a:r>
          </a:p>
          <a:p>
            <a:r>
              <a:rPr lang="en-US" altLang="en-US" sz="3200" b="1" dirty="0">
                <a:solidFill>
                  <a:srgbClr val="FF0000"/>
                </a:solidFill>
                <a:sym typeface="Symbol" panose="05050102010706020507" pitchFamily="18" charset="2"/>
              </a:rPr>
              <a:t></a:t>
            </a:r>
            <a:r>
              <a:rPr lang="en-US" altLang="en-US" sz="2800" dirty="0" smtClean="0">
                <a:solidFill>
                  <a:srgbClr val="FF0000"/>
                </a:solidFill>
                <a:effectLst>
                  <a:outerShdw blurRad="38100" dist="38100" dir="2700000" algn="tl">
                    <a:srgbClr val="000000"/>
                  </a:outerShdw>
                </a:effectLst>
                <a:latin typeface="Comic Sans MS" panose="030F0702030302020204" pitchFamily="66" charset="0"/>
              </a:rPr>
              <a:t> p </a:t>
            </a:r>
            <a:r>
              <a:rPr lang="en-US" altLang="en-US" sz="2800" dirty="0">
                <a:solidFill>
                  <a:srgbClr val="FF0000"/>
                </a:solidFill>
                <a:effectLst>
                  <a:outerShdw blurRad="38100" dist="38100" dir="2700000" algn="tl">
                    <a:srgbClr val="000000">
                      <a:alpha val="43137"/>
                    </a:srgbClr>
                  </a:outerShdw>
                </a:effectLst>
                <a:sym typeface="Symbol" panose="05050102010706020507" pitchFamily="18" charset="2"/>
              </a:rPr>
              <a:t></a:t>
            </a:r>
            <a:r>
              <a:rPr lang="en-US" altLang="en-US" sz="2800" dirty="0" smtClean="0">
                <a:solidFill>
                  <a:srgbClr val="FF0000"/>
                </a:solidFill>
                <a:effectLst>
                  <a:outerShdw blurRad="38100" dist="38100" dir="2700000" algn="tl">
                    <a:srgbClr val="000000"/>
                  </a:outerShdw>
                </a:effectLst>
                <a:latin typeface="Comic Sans MS" panose="030F0702030302020204" pitchFamily="66" charset="0"/>
              </a:rPr>
              <a:t> </a:t>
            </a:r>
            <a:r>
              <a:rPr lang="en-US" altLang="en-US" sz="2800" dirty="0">
                <a:solidFill>
                  <a:srgbClr val="FF0000"/>
                </a:solidFill>
                <a:effectLst>
                  <a:outerShdw blurRad="38100" dist="38100" dir="2700000" algn="tl">
                    <a:srgbClr val="000000"/>
                  </a:outerShdw>
                </a:effectLst>
                <a:latin typeface="Comic Sans MS" panose="030F0702030302020204" pitchFamily="66" charset="0"/>
              </a:rPr>
              <a:t>r </a:t>
            </a:r>
          </a:p>
        </p:txBody>
      </p:sp>
      <p:sp>
        <p:nvSpPr>
          <p:cNvPr id="471045" name="Rectangle 5"/>
          <p:cNvSpPr>
            <a:spLocks noChangeArrowheads="1"/>
          </p:cNvSpPr>
          <p:nvPr/>
        </p:nvSpPr>
        <p:spPr bwMode="auto">
          <a:xfrm>
            <a:off x="3886200" y="4648200"/>
            <a:ext cx="365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2800" b="1" dirty="0">
                <a:solidFill>
                  <a:srgbClr val="00FFFF"/>
                </a:solidFill>
                <a:effectLst>
                  <a:outerShdw blurRad="38100" dist="38100" dir="2700000" algn="tl">
                    <a:srgbClr val="000000">
                      <a:alpha val="43137"/>
                    </a:srgbClr>
                  </a:outerShdw>
                </a:effectLst>
                <a:latin typeface="Comic Sans MS" panose="030F0702030302020204" pitchFamily="66" charset="0"/>
              </a:rPr>
              <a:t>Hypothetical syllogism</a:t>
            </a:r>
          </a:p>
        </p:txBody>
      </p:sp>
      <p:graphicFrame>
        <p:nvGraphicFramePr>
          <p:cNvPr id="3" name="Diagram 2"/>
          <p:cNvGraphicFramePr/>
          <p:nvPr>
            <p:extLst>
              <p:ext uri="{D42A27DB-BD31-4B8C-83A1-F6EECF244321}">
                <p14:modId xmlns:p14="http://schemas.microsoft.com/office/powerpoint/2010/main" val="816938305"/>
              </p:ext>
            </p:extLst>
          </p:nvPr>
        </p:nvGraphicFramePr>
        <p:xfrm>
          <a:off x="7772400" y="4114800"/>
          <a:ext cx="37338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119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 calcmode="lin" valueType="num">
                                      <p:cBhvr>
                                        <p:cTn id="7" dur="500" fill="hold"/>
                                        <p:tgtEl>
                                          <p:spTgt spid="471043">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71043">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71043">
                                            <p:txEl>
                                              <p:pRg st="2" end="2"/>
                                            </p:txEl>
                                          </p:spTgt>
                                        </p:tgtEl>
                                        <p:attrNameLst>
                                          <p:attrName>style.visibility</p:attrName>
                                        </p:attrNameLst>
                                      </p:cBhvr>
                                      <p:to>
                                        <p:strVal val="visible"/>
                                      </p:to>
                                    </p:set>
                                    <p:anim calcmode="lin" valueType="num">
                                      <p:cBhvr>
                                        <p:cTn id="13" dur="500" fill="hold"/>
                                        <p:tgtEl>
                                          <p:spTgt spid="471043">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71043">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71043">
                                            <p:txEl>
                                              <p:pRg st="4" end="4"/>
                                            </p:txEl>
                                          </p:spTgt>
                                        </p:tgtEl>
                                        <p:attrNameLst>
                                          <p:attrName>style.visibility</p:attrName>
                                        </p:attrNameLst>
                                      </p:cBhvr>
                                      <p:to>
                                        <p:strVal val="visible"/>
                                      </p:to>
                                    </p:set>
                                    <p:anim calcmode="lin" valueType="num">
                                      <p:cBhvr>
                                        <p:cTn id="19" dur="500" fill="hold"/>
                                        <p:tgtEl>
                                          <p:spTgt spid="471043">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471043">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71043">
                                            <p:txEl>
                                              <p:pRg st="6" end="6"/>
                                            </p:txEl>
                                          </p:spTgt>
                                        </p:tgtEl>
                                        <p:attrNameLst>
                                          <p:attrName>style.visibility</p:attrName>
                                        </p:attrNameLst>
                                      </p:cBhvr>
                                      <p:to>
                                        <p:strVal val="visible"/>
                                      </p:to>
                                    </p:set>
                                    <p:anim calcmode="lin" valueType="num">
                                      <p:cBhvr>
                                        <p:cTn id="25" dur="500" fill="hold"/>
                                        <p:tgtEl>
                                          <p:spTgt spid="471043">
                                            <p:txEl>
                                              <p:pRg st="6" end="6"/>
                                            </p:txEl>
                                          </p:spTgt>
                                        </p:tgtEl>
                                        <p:attrNameLst>
                                          <p:attrName>ppt_w</p:attrName>
                                        </p:attrNameLst>
                                      </p:cBhvr>
                                      <p:tavLst>
                                        <p:tav tm="0">
                                          <p:val>
                                            <p:strVal val="4/3*#ppt_w"/>
                                          </p:val>
                                        </p:tav>
                                        <p:tav tm="100000">
                                          <p:val>
                                            <p:strVal val="#ppt_w"/>
                                          </p:val>
                                        </p:tav>
                                      </p:tavLst>
                                    </p:anim>
                                    <p:anim calcmode="lin" valueType="num">
                                      <p:cBhvr>
                                        <p:cTn id="26" dur="500" fill="hold"/>
                                        <p:tgtEl>
                                          <p:spTgt spid="471043">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471043">
                                            <p:txEl>
                                              <p:pRg st="8" end="8"/>
                                            </p:txEl>
                                          </p:spTgt>
                                        </p:tgtEl>
                                        <p:attrNameLst>
                                          <p:attrName>style.visibility</p:attrName>
                                        </p:attrNameLst>
                                      </p:cBhvr>
                                      <p:to>
                                        <p:strVal val="visible"/>
                                      </p:to>
                                    </p:set>
                                    <p:anim calcmode="lin" valueType="num">
                                      <p:cBhvr>
                                        <p:cTn id="31" dur="500" fill="hold"/>
                                        <p:tgtEl>
                                          <p:spTgt spid="471043">
                                            <p:txEl>
                                              <p:pRg st="8" end="8"/>
                                            </p:txEl>
                                          </p:spTgt>
                                        </p:tgtEl>
                                        <p:attrNameLst>
                                          <p:attrName>ppt_w</p:attrName>
                                        </p:attrNameLst>
                                      </p:cBhvr>
                                      <p:tavLst>
                                        <p:tav tm="0">
                                          <p:val>
                                            <p:strVal val="4/3*#ppt_w"/>
                                          </p:val>
                                        </p:tav>
                                        <p:tav tm="100000">
                                          <p:val>
                                            <p:strVal val="#ppt_w"/>
                                          </p:val>
                                        </p:tav>
                                      </p:tavLst>
                                    </p:anim>
                                    <p:anim calcmode="lin" valueType="num">
                                      <p:cBhvr>
                                        <p:cTn id="32" dur="500" fill="hold"/>
                                        <p:tgtEl>
                                          <p:spTgt spid="471043">
                                            <p:txEl>
                                              <p:pRg st="8" end="8"/>
                                            </p:txEl>
                                          </p:spTgt>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44"/>
                                        </p:tgtEl>
                                        <p:attrNameLst>
                                          <p:attrName>style.visibility</p:attrName>
                                        </p:attrNameLst>
                                      </p:cBhvr>
                                      <p:to>
                                        <p:strVal val="visible"/>
                                      </p:to>
                                    </p:set>
                                    <p:anim calcmode="lin" valueType="num">
                                      <p:cBhvr additive="base">
                                        <p:cTn id="37" dur="500" fill="hold"/>
                                        <p:tgtEl>
                                          <p:spTgt spid="471044"/>
                                        </p:tgtEl>
                                        <p:attrNameLst>
                                          <p:attrName>ppt_x</p:attrName>
                                        </p:attrNameLst>
                                      </p:cBhvr>
                                      <p:tavLst>
                                        <p:tav tm="0">
                                          <p:val>
                                            <p:strVal val="0-#ppt_w/2"/>
                                          </p:val>
                                        </p:tav>
                                        <p:tav tm="100000">
                                          <p:val>
                                            <p:strVal val="#ppt_x"/>
                                          </p:val>
                                        </p:tav>
                                      </p:tavLst>
                                    </p:anim>
                                    <p:anim calcmode="lin" valueType="num">
                                      <p:cBhvr additive="base">
                                        <p:cTn id="38" dur="500" fill="hold"/>
                                        <p:tgtEl>
                                          <p:spTgt spid="47104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45"/>
                                        </p:tgtEl>
                                        <p:attrNameLst>
                                          <p:attrName>style.visibility</p:attrName>
                                        </p:attrNameLst>
                                      </p:cBhvr>
                                      <p:to>
                                        <p:strVal val="visible"/>
                                      </p:to>
                                    </p:set>
                                    <p:anim calcmode="lin" valueType="num">
                                      <p:cBhvr additive="base">
                                        <p:cTn id="43" dur="500" fill="hold"/>
                                        <p:tgtEl>
                                          <p:spTgt spid="471045"/>
                                        </p:tgtEl>
                                        <p:attrNameLst>
                                          <p:attrName>ppt_x</p:attrName>
                                        </p:attrNameLst>
                                      </p:cBhvr>
                                      <p:tavLst>
                                        <p:tav tm="0">
                                          <p:val>
                                            <p:strVal val="0-#ppt_w/2"/>
                                          </p:val>
                                        </p:tav>
                                        <p:tav tm="100000">
                                          <p:val>
                                            <p:strVal val="#ppt_x"/>
                                          </p:val>
                                        </p:tav>
                                      </p:tavLst>
                                    </p:anim>
                                    <p:anim calcmode="lin" valueType="num">
                                      <p:cBhvr additive="base">
                                        <p:cTn id="44" dur="500" fill="hold"/>
                                        <p:tgtEl>
                                          <p:spTgt spid="471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P spid="471044" grpId="0" autoUpdateAnimBg="0"/>
      <p:bldP spid="47104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9753600" cy="685800"/>
          </a:xfrm>
        </p:spPr>
        <p:txBody>
          <a:bodyPr>
            <a:normAutofit fontScale="90000"/>
          </a:bodyPr>
          <a:lstStyle/>
          <a:p>
            <a:pPr eaLnBrk="1" hangingPunct="1"/>
            <a:r>
              <a:rPr lang="en-US" altLang="en-US" b="1" dirty="0" smtClean="0"/>
              <a:t>Introduction to Logic</a:t>
            </a:r>
          </a:p>
        </p:txBody>
      </p:sp>
      <p:sp>
        <p:nvSpPr>
          <p:cNvPr id="7171" name="Rectangle 3"/>
          <p:cNvSpPr>
            <a:spLocks noGrp="1" noChangeArrowheads="1"/>
          </p:cNvSpPr>
          <p:nvPr>
            <p:ph idx="1"/>
          </p:nvPr>
        </p:nvSpPr>
        <p:spPr>
          <a:xfrm>
            <a:off x="762000" y="990600"/>
            <a:ext cx="10896600" cy="4495800"/>
          </a:xfrm>
        </p:spPr>
        <p:txBody>
          <a:bodyPr>
            <a:noAutofit/>
          </a:bodyPr>
          <a:lstStyle/>
          <a:p>
            <a:r>
              <a:rPr lang="en-US" altLang="en-US" sz="3600" dirty="0" smtClean="0"/>
              <a:t>We will approach logic in a fairly intuitive fashion.</a:t>
            </a:r>
          </a:p>
          <a:p>
            <a:r>
              <a:rPr lang="en-US" altLang="en-US" sz="3600" dirty="0" smtClean="0"/>
              <a:t>In this module we will prescribe certain rules of logic which we will follow through the rest of this course.</a:t>
            </a:r>
          </a:p>
          <a:p>
            <a:r>
              <a:rPr lang="en-US" altLang="en-US" sz="3600" dirty="0" smtClean="0"/>
              <a:t>They should be self-evident.  We won’t attempt to prove these rules.</a:t>
            </a:r>
          </a:p>
          <a:p>
            <a:r>
              <a:rPr lang="en-US" altLang="en-US" sz="3600" dirty="0" smtClean="0"/>
              <a:t>The rules we present here are universally accepted in mathematics and in most of science and analytic thought.</a:t>
            </a:r>
          </a:p>
          <a:p>
            <a:pPr lvl="1" eaLnBrk="1" hangingPunct="1"/>
            <a:endParaRPr lang="en-US" altLang="en-US"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n-lt"/>
              </a:rPr>
              <a:t>Review:  Disjunctive Syllogism</a:t>
            </a:r>
            <a:endParaRPr lang="en-US" b="1" dirty="0">
              <a:latin typeface="+mn-lt"/>
            </a:endParaRPr>
          </a:p>
        </p:txBody>
      </p:sp>
      <p:sp>
        <p:nvSpPr>
          <p:cNvPr id="4" name="Content Placeholder 3"/>
          <p:cNvSpPr>
            <a:spLocks noGrp="1"/>
          </p:cNvSpPr>
          <p:nvPr>
            <p:ph idx="1"/>
          </p:nvPr>
        </p:nvSpPr>
        <p:spPr>
          <a:xfrm>
            <a:off x="838200" y="1828800"/>
            <a:ext cx="10515600" cy="4351338"/>
          </a:xfrm>
        </p:spPr>
        <p:txBody>
          <a:bodyPr>
            <a:normAutofit lnSpcReduction="10000"/>
          </a:bodyPr>
          <a:lstStyle/>
          <a:p>
            <a:r>
              <a:rPr lang="en-US" sz="3200" dirty="0" smtClean="0"/>
              <a:t>Remember that “disjunction” is just a big word meaning “OR”</a:t>
            </a:r>
          </a:p>
          <a:p>
            <a:r>
              <a:rPr lang="en-US" sz="3200" dirty="0" smtClean="0"/>
              <a:t>This argument </a:t>
            </a:r>
            <a:r>
              <a:rPr lang="en-US" sz="3200" dirty="0"/>
              <a:t>is built in the following way:</a:t>
            </a:r>
          </a:p>
          <a:p>
            <a:pPr marL="457200" lvl="1" indent="0">
              <a:buNone/>
            </a:pPr>
            <a:r>
              <a:rPr lang="en-US" sz="2800" dirty="0"/>
              <a:t>A)  </a:t>
            </a:r>
            <a:r>
              <a:rPr lang="en-US" sz="2800" dirty="0" smtClean="0"/>
              <a:t>Either x [is true] or y [is true]</a:t>
            </a:r>
            <a:r>
              <a:rPr lang="en-US" sz="2800" dirty="0"/>
              <a:t/>
            </a:r>
            <a:br>
              <a:rPr lang="en-US" sz="2800" dirty="0"/>
            </a:br>
            <a:r>
              <a:rPr lang="en-US" sz="2800" dirty="0"/>
              <a:t>B)  </a:t>
            </a:r>
            <a:r>
              <a:rPr lang="en-US" altLang="en-US" sz="2800" b="1" dirty="0">
                <a:sym typeface="Symbol" panose="05050102010706020507" pitchFamily="18" charset="2"/>
              </a:rPr>
              <a:t>  </a:t>
            </a:r>
            <a:r>
              <a:rPr lang="en-US" sz="2800" dirty="0" smtClean="0"/>
              <a:t>x [x is not true</a:t>
            </a:r>
            <a:r>
              <a:rPr lang="en-US" sz="2800" dirty="0"/>
              <a:t>]</a:t>
            </a:r>
            <a:br>
              <a:rPr lang="en-US" sz="2800" dirty="0"/>
            </a:br>
            <a:r>
              <a:rPr lang="en-US" sz="2800" dirty="0"/>
              <a:t>C)  Therefore, y [is true].</a:t>
            </a:r>
          </a:p>
          <a:p>
            <a:r>
              <a:rPr lang="en-US" sz="3200" dirty="0" smtClean="0"/>
              <a:t>Let’s </a:t>
            </a:r>
            <a:r>
              <a:rPr lang="en-US" sz="3200" dirty="0"/>
              <a:t>flesh this out in an example:</a:t>
            </a:r>
          </a:p>
          <a:p>
            <a:pPr marL="457200" lvl="1" indent="0">
              <a:buNone/>
            </a:pPr>
            <a:r>
              <a:rPr lang="en-US" sz="2800" dirty="0"/>
              <a:t>A)  </a:t>
            </a:r>
            <a:r>
              <a:rPr lang="en-US" sz="2800" dirty="0" smtClean="0"/>
              <a:t>Libby is a dog or Libby is a cat.</a:t>
            </a:r>
            <a:r>
              <a:rPr lang="en-US" sz="2800" dirty="0"/>
              <a:t/>
            </a:r>
            <a:br>
              <a:rPr lang="en-US" sz="2800" dirty="0"/>
            </a:br>
            <a:r>
              <a:rPr lang="en-US" sz="2800" dirty="0"/>
              <a:t>B)  </a:t>
            </a:r>
            <a:r>
              <a:rPr lang="en-US" sz="2800" dirty="0" smtClean="0"/>
              <a:t>Libby </a:t>
            </a:r>
            <a:r>
              <a:rPr lang="en-US" sz="2800" dirty="0"/>
              <a:t>is </a:t>
            </a:r>
            <a:r>
              <a:rPr lang="en-US" sz="2800" dirty="0" smtClean="0"/>
              <a:t>not a cat.</a:t>
            </a:r>
            <a:r>
              <a:rPr lang="en-US" sz="2800" dirty="0"/>
              <a:t/>
            </a:r>
            <a:br>
              <a:rPr lang="en-US" sz="2800" dirty="0"/>
            </a:br>
            <a:r>
              <a:rPr lang="en-US" sz="2800" dirty="0"/>
              <a:t>C)  Therefore, </a:t>
            </a:r>
            <a:r>
              <a:rPr lang="en-US" sz="2800" dirty="0" smtClean="0"/>
              <a:t>Libby </a:t>
            </a:r>
            <a:r>
              <a:rPr lang="en-US" sz="2800" dirty="0"/>
              <a:t>is </a:t>
            </a:r>
            <a:r>
              <a:rPr lang="en-US" sz="2800" dirty="0" smtClean="0"/>
              <a:t>a dog.</a:t>
            </a:r>
            <a:endParaRPr lang="en-US" sz="2800" dirty="0"/>
          </a:p>
          <a:p>
            <a:endParaRPr lang="en-US" dirty="0"/>
          </a:p>
        </p:txBody>
      </p:sp>
      <p:sp>
        <p:nvSpPr>
          <p:cNvPr id="2" name="Slide Number Placeholder 1"/>
          <p:cNvSpPr>
            <a:spLocks noGrp="1"/>
          </p:cNvSpPr>
          <p:nvPr>
            <p:ph type="sldNum" sz="quarter" idx="12"/>
          </p:nvPr>
        </p:nvSpPr>
        <p:spPr/>
        <p:txBody>
          <a:bodyPr/>
          <a:lstStyle/>
          <a:p>
            <a:fld id="{F8AC321C-55AB-465C-9F63-BE6F8E1F4CE4}" type="slidenum">
              <a:rPr lang="en-US" altLang="en-US" smtClean="0"/>
              <a:pPr/>
              <a:t>60</a:t>
            </a:fld>
            <a:endParaRPr lang="en-US" altLang="en-US"/>
          </a:p>
        </p:txBody>
      </p:sp>
      <p:pic>
        <p:nvPicPr>
          <p:cNvPr id="5" name="Picture 4"/>
          <p:cNvPicPr>
            <a:picLocks noChangeAspect="1"/>
          </p:cNvPicPr>
          <p:nvPr/>
        </p:nvPicPr>
        <p:blipFill>
          <a:blip r:embed="rId2"/>
          <a:stretch>
            <a:fillRect/>
          </a:stretch>
        </p:blipFill>
        <p:spPr>
          <a:xfrm>
            <a:off x="9372600" y="3277795"/>
            <a:ext cx="2162175" cy="2876550"/>
          </a:xfrm>
          <a:prstGeom prst="rect">
            <a:avLst/>
          </a:prstGeom>
        </p:spPr>
      </p:pic>
    </p:spTree>
    <p:extLst>
      <p:ext uri="{BB962C8B-B14F-4D97-AF65-F5344CB8AC3E}">
        <p14:creationId xmlns:p14="http://schemas.microsoft.com/office/powerpoint/2010/main" val="347636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  Modus </a:t>
            </a:r>
            <a:r>
              <a:rPr lang="en-US" dirty="0" err="1" smtClean="0"/>
              <a:t>tollens</a:t>
            </a:r>
            <a:endParaRPr lang="en-US" dirty="0"/>
          </a:p>
        </p:txBody>
      </p:sp>
      <p:sp>
        <p:nvSpPr>
          <p:cNvPr id="4" name="Content Placeholder 3"/>
          <p:cNvSpPr>
            <a:spLocks noGrp="1"/>
          </p:cNvSpPr>
          <p:nvPr>
            <p:ph idx="1"/>
          </p:nvPr>
        </p:nvSpPr>
        <p:spPr/>
        <p:txBody>
          <a:bodyPr/>
          <a:lstStyle/>
          <a:p>
            <a:r>
              <a:rPr lang="en-US" sz="3200" i="1" dirty="0" smtClean="0"/>
              <a:t>modus </a:t>
            </a:r>
            <a:r>
              <a:rPr lang="en-US" sz="3200" i="1" dirty="0" err="1" smtClean="0"/>
              <a:t>tollens</a:t>
            </a:r>
            <a:r>
              <a:rPr lang="en-US" sz="3200" i="1" dirty="0" smtClean="0"/>
              <a:t> </a:t>
            </a:r>
            <a:r>
              <a:rPr lang="en-US" sz="3200" dirty="0" smtClean="0"/>
              <a:t>(Latin for </a:t>
            </a:r>
            <a:r>
              <a:rPr lang="en-US" sz="3200" dirty="0"/>
              <a:t>"mode that </a:t>
            </a:r>
            <a:r>
              <a:rPr lang="en-US" sz="3200" dirty="0" smtClean="0"/>
              <a:t>denies”)</a:t>
            </a:r>
          </a:p>
          <a:p>
            <a:r>
              <a:rPr lang="en-US" sz="3200" dirty="0"/>
              <a:t>The modus </a:t>
            </a:r>
            <a:r>
              <a:rPr lang="en-US" sz="3200" dirty="0" err="1" smtClean="0"/>
              <a:t>tollens</a:t>
            </a:r>
            <a:r>
              <a:rPr lang="en-US" sz="3200" dirty="0" smtClean="0"/>
              <a:t> </a:t>
            </a:r>
            <a:r>
              <a:rPr lang="en-US" sz="3200" dirty="0"/>
              <a:t>argument is built in the following way:</a:t>
            </a:r>
          </a:p>
          <a:p>
            <a:pPr marL="457200" lvl="1" indent="0">
              <a:buNone/>
            </a:pPr>
            <a:r>
              <a:rPr lang="en-US" sz="2800" dirty="0"/>
              <a:t>A)  If x [is true], then y [is true].</a:t>
            </a:r>
            <a:br>
              <a:rPr lang="en-US" sz="2800" dirty="0"/>
            </a:br>
            <a:r>
              <a:rPr lang="en-US" sz="2800" dirty="0"/>
              <a:t>B) </a:t>
            </a:r>
            <a:r>
              <a:rPr lang="en-US" sz="2800" dirty="0" smtClean="0"/>
              <a:t> </a:t>
            </a:r>
            <a:r>
              <a:rPr lang="en-US" altLang="en-US" sz="2800" b="1" dirty="0" smtClean="0">
                <a:sym typeface="Symbol" panose="05050102010706020507" pitchFamily="18" charset="2"/>
              </a:rPr>
              <a:t> </a:t>
            </a:r>
            <a:r>
              <a:rPr lang="en-US" altLang="en-US" sz="2800" dirty="0" smtClean="0">
                <a:sym typeface="Symbol" panose="05050102010706020507" pitchFamily="18" charset="2"/>
              </a:rPr>
              <a:t>y</a:t>
            </a:r>
            <a:r>
              <a:rPr lang="en-US" sz="2800" dirty="0" smtClean="0"/>
              <a:t> [y </a:t>
            </a:r>
            <a:r>
              <a:rPr lang="en-US" sz="2800" dirty="0"/>
              <a:t>is not true]</a:t>
            </a:r>
            <a:br>
              <a:rPr lang="en-US" sz="2800" dirty="0"/>
            </a:br>
            <a:r>
              <a:rPr lang="en-US" sz="2800" dirty="0"/>
              <a:t>C)  Therefore, </a:t>
            </a:r>
            <a:r>
              <a:rPr lang="en-US" altLang="en-US" sz="2800" b="1" dirty="0">
                <a:sym typeface="Symbol" panose="05050102010706020507" pitchFamily="18" charset="2"/>
              </a:rPr>
              <a:t> </a:t>
            </a:r>
            <a:r>
              <a:rPr lang="en-US" sz="2800" dirty="0"/>
              <a:t>x [x is not true</a:t>
            </a:r>
            <a:r>
              <a:rPr lang="en-US" sz="2800" dirty="0" smtClean="0"/>
              <a:t>].</a:t>
            </a:r>
            <a:endParaRPr lang="en-US" sz="2800" dirty="0"/>
          </a:p>
          <a:p>
            <a:r>
              <a:rPr lang="en-US" sz="3200" dirty="0" smtClean="0"/>
              <a:t>Let’s </a:t>
            </a:r>
            <a:r>
              <a:rPr lang="en-US" sz="3200" dirty="0"/>
              <a:t>flesh this out in an example:</a:t>
            </a:r>
          </a:p>
          <a:p>
            <a:pPr marL="457200" lvl="1" indent="0">
              <a:buNone/>
            </a:pPr>
            <a:r>
              <a:rPr lang="en-US" sz="2800" dirty="0"/>
              <a:t>A)  If </a:t>
            </a:r>
            <a:r>
              <a:rPr lang="en-US" sz="2800" dirty="0" smtClean="0"/>
              <a:t>Fido detects an intruder, </a:t>
            </a:r>
            <a:r>
              <a:rPr lang="en-US" sz="2800" dirty="0"/>
              <a:t>then Fido </a:t>
            </a:r>
            <a:r>
              <a:rPr lang="en-US" sz="2800" dirty="0" smtClean="0"/>
              <a:t>will bark.</a:t>
            </a:r>
            <a:r>
              <a:rPr lang="en-US" sz="2800" dirty="0"/>
              <a:t/>
            </a:r>
            <a:br>
              <a:rPr lang="en-US" sz="2800" dirty="0"/>
            </a:br>
            <a:r>
              <a:rPr lang="en-US" sz="2800" dirty="0"/>
              <a:t>B)  Fido </a:t>
            </a:r>
            <a:r>
              <a:rPr lang="en-US" sz="2800" dirty="0" smtClean="0"/>
              <a:t>did not bark.</a:t>
            </a:r>
            <a:r>
              <a:rPr lang="en-US" sz="2800" dirty="0"/>
              <a:t/>
            </a:r>
            <a:br>
              <a:rPr lang="en-US" sz="2800" dirty="0"/>
            </a:br>
            <a:r>
              <a:rPr lang="en-US" sz="2800" dirty="0"/>
              <a:t>C)  Therefore, Fido </a:t>
            </a:r>
            <a:r>
              <a:rPr lang="en-US" sz="2800" dirty="0" smtClean="0"/>
              <a:t>did not detect an intruder.</a:t>
            </a:r>
            <a:endParaRPr lang="en-US" sz="2800" dirty="0"/>
          </a:p>
          <a:p>
            <a:endParaRPr lang="en-US" dirty="0"/>
          </a:p>
        </p:txBody>
      </p:sp>
      <p:sp>
        <p:nvSpPr>
          <p:cNvPr id="2" name="Slide Number Placeholder 1"/>
          <p:cNvSpPr>
            <a:spLocks noGrp="1"/>
          </p:cNvSpPr>
          <p:nvPr>
            <p:ph type="sldNum" sz="quarter" idx="12"/>
          </p:nvPr>
        </p:nvSpPr>
        <p:spPr/>
        <p:txBody>
          <a:bodyPr/>
          <a:lstStyle/>
          <a:p>
            <a:fld id="{F8AC321C-55AB-465C-9F63-BE6F8E1F4CE4}" type="slidenum">
              <a:rPr lang="en-US" altLang="en-US" smtClean="0"/>
              <a:pPr/>
              <a:t>61</a:t>
            </a:fld>
            <a:endParaRPr lang="en-US" altLang="en-US"/>
          </a:p>
        </p:txBody>
      </p:sp>
    </p:spTree>
    <p:extLst>
      <p:ext uri="{BB962C8B-B14F-4D97-AF65-F5344CB8AC3E}">
        <p14:creationId xmlns:p14="http://schemas.microsoft.com/office/powerpoint/2010/main" val="2185190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F791E0B4-E3C4-49A2-BBA2-9550AE5E2809}" type="slidenum">
              <a:rPr lang="en-CA" altLang="en-US"/>
              <a:pPr/>
              <a:t>62</a:t>
            </a:fld>
            <a:endParaRPr lang="en-CA" altLang="en-US"/>
          </a:p>
        </p:txBody>
      </p:sp>
      <p:sp>
        <p:nvSpPr>
          <p:cNvPr id="472066" name="Rectangle 2"/>
          <p:cNvSpPr>
            <a:spLocks noGrp="1" noChangeArrowheads="1"/>
          </p:cNvSpPr>
          <p:nvPr>
            <p:ph type="title"/>
          </p:nvPr>
        </p:nvSpPr>
        <p:spPr>
          <a:xfrm>
            <a:off x="838200" y="0"/>
            <a:ext cx="10515600" cy="914400"/>
          </a:xfrm>
        </p:spPr>
        <p:txBody>
          <a:bodyPr/>
          <a:lstStyle/>
          <a:p>
            <a:r>
              <a:rPr lang="en-US" altLang="en-US" sz="3600" b="1" dirty="0"/>
              <a:t>Arguments</a:t>
            </a:r>
            <a:endParaRPr lang="en-CA" altLang="en-US" sz="3600" b="1" dirty="0"/>
          </a:p>
        </p:txBody>
      </p:sp>
      <p:sp>
        <p:nvSpPr>
          <p:cNvPr id="472067" name="Rectangle 3"/>
          <p:cNvSpPr>
            <a:spLocks noGrp="1" noChangeArrowheads="1"/>
          </p:cNvSpPr>
          <p:nvPr>
            <p:ph type="body" idx="1"/>
          </p:nvPr>
        </p:nvSpPr>
        <p:spPr>
          <a:xfrm>
            <a:off x="914400" y="1066800"/>
            <a:ext cx="10668000" cy="4953000"/>
          </a:xfrm>
        </p:spPr>
        <p:txBody>
          <a:bodyPr>
            <a:normAutofit/>
          </a:bodyPr>
          <a:lstStyle/>
          <a:p>
            <a:pPr>
              <a:spcBef>
                <a:spcPct val="0"/>
              </a:spcBef>
            </a:pPr>
            <a:r>
              <a:rPr lang="en-US" altLang="en-US" sz="3200" b="1" dirty="0">
                <a:solidFill>
                  <a:srgbClr val="FF0000"/>
                </a:solidFill>
                <a:sym typeface="Symbol" panose="05050102010706020507" pitchFamily="18" charset="2"/>
              </a:rPr>
              <a:t>Another example:</a:t>
            </a:r>
          </a:p>
          <a:p>
            <a:pPr>
              <a:spcBef>
                <a:spcPct val="0"/>
              </a:spcBef>
            </a:pPr>
            <a:endParaRPr lang="en-US" altLang="en-US" sz="3200" b="1" dirty="0">
              <a:solidFill>
                <a:srgbClr val="00FFFF"/>
              </a:solidFill>
              <a:sym typeface="Symbol" panose="05050102010706020507" pitchFamily="18" charset="2"/>
            </a:endParaRPr>
          </a:p>
          <a:p>
            <a:pPr>
              <a:spcBef>
                <a:spcPct val="0"/>
              </a:spcBef>
            </a:pPr>
            <a:r>
              <a:rPr lang="en-US" altLang="en-US" sz="3200" dirty="0" smtClean="0">
                <a:sym typeface="Symbol" panose="05050102010706020507" pitchFamily="18" charset="2"/>
              </a:rPr>
              <a:t>Rock the Good Ag </a:t>
            </a:r>
            <a:r>
              <a:rPr lang="en-US" altLang="en-US" sz="3200" dirty="0">
                <a:sym typeface="Symbol" panose="05050102010706020507" pitchFamily="18" charset="2"/>
              </a:rPr>
              <a:t>is either intelligent or a good actor.</a:t>
            </a:r>
          </a:p>
          <a:p>
            <a:pPr>
              <a:spcBef>
                <a:spcPct val="0"/>
              </a:spcBef>
            </a:pPr>
            <a:r>
              <a:rPr lang="en-US" altLang="en-US" sz="3200" dirty="0">
                <a:sym typeface="Symbol" panose="05050102010706020507" pitchFamily="18" charset="2"/>
              </a:rPr>
              <a:t>If </a:t>
            </a:r>
            <a:r>
              <a:rPr lang="en-US" altLang="en-US" sz="3200" dirty="0" smtClean="0">
                <a:sym typeface="Symbol" panose="05050102010706020507" pitchFamily="18" charset="2"/>
              </a:rPr>
              <a:t>Rock the Good Ag </a:t>
            </a:r>
            <a:r>
              <a:rPr lang="en-US" altLang="en-US" sz="3200" dirty="0">
                <a:sym typeface="Symbol" panose="05050102010706020507" pitchFamily="18" charset="2"/>
              </a:rPr>
              <a:t>is intelligent, then he can count </a:t>
            </a:r>
            <a:r>
              <a:rPr lang="en-US" altLang="en-US" sz="3200" dirty="0" smtClean="0">
                <a:sym typeface="Symbol" panose="05050102010706020507" pitchFamily="18" charset="2"/>
              </a:rPr>
              <a:t>from </a:t>
            </a:r>
            <a:r>
              <a:rPr lang="en-US" altLang="en-US" sz="3200" dirty="0">
                <a:sym typeface="Symbol" panose="05050102010706020507" pitchFamily="18" charset="2"/>
              </a:rPr>
              <a:t>1 to 10.</a:t>
            </a:r>
          </a:p>
          <a:p>
            <a:pPr>
              <a:spcBef>
                <a:spcPct val="0"/>
              </a:spcBef>
            </a:pPr>
            <a:r>
              <a:rPr lang="en-US" altLang="en-US" sz="3200" dirty="0" smtClean="0">
                <a:sym typeface="Symbol" panose="05050102010706020507" pitchFamily="18" charset="2"/>
              </a:rPr>
              <a:t>Rock the Good Ag </a:t>
            </a:r>
            <a:r>
              <a:rPr lang="en-US" altLang="en-US" sz="3200" dirty="0">
                <a:sym typeface="Symbol" panose="05050102010706020507" pitchFamily="18" charset="2"/>
              </a:rPr>
              <a:t>can only count from 1 to 3.</a:t>
            </a:r>
          </a:p>
          <a:p>
            <a:pPr>
              <a:spcBef>
                <a:spcPct val="0"/>
              </a:spcBef>
            </a:pPr>
            <a:r>
              <a:rPr lang="en-US" altLang="en-US" sz="3200" dirty="0">
                <a:sym typeface="Symbol" panose="05050102010706020507" pitchFamily="18" charset="2"/>
              </a:rPr>
              <a:t>Therefore, </a:t>
            </a:r>
            <a:r>
              <a:rPr lang="en-US" altLang="en-US" sz="3200" dirty="0" smtClean="0">
                <a:sym typeface="Symbol" panose="05050102010706020507" pitchFamily="18" charset="2"/>
              </a:rPr>
              <a:t>Rock the Good Ag </a:t>
            </a:r>
            <a:r>
              <a:rPr lang="en-US" altLang="en-US" sz="3200" dirty="0">
                <a:sym typeface="Symbol" panose="05050102010706020507" pitchFamily="18" charset="2"/>
              </a:rPr>
              <a:t>is a good actor.</a:t>
            </a:r>
          </a:p>
          <a:p>
            <a:pPr>
              <a:spcBef>
                <a:spcPct val="0"/>
              </a:spcBef>
            </a:pPr>
            <a:endParaRPr lang="en-US" altLang="en-US" sz="3200" dirty="0">
              <a:sym typeface="Symbol" panose="05050102010706020507" pitchFamily="18" charset="2"/>
            </a:endParaRPr>
          </a:p>
          <a:p>
            <a:pPr>
              <a:spcBef>
                <a:spcPct val="0"/>
              </a:spcBef>
            </a:pPr>
            <a:r>
              <a:rPr lang="en-US" altLang="en-US" sz="3200" dirty="0">
                <a:sym typeface="Symbol" panose="05050102010706020507" pitchFamily="18" charset="2"/>
              </a:rPr>
              <a:t>i: </a:t>
            </a:r>
            <a:r>
              <a:rPr lang="en-US" altLang="en-US" sz="3200" dirty="0" smtClean="0">
                <a:sym typeface="Symbol" panose="05050102010706020507" pitchFamily="18" charset="2"/>
              </a:rPr>
              <a:t>“Rock the Good Ag </a:t>
            </a:r>
            <a:r>
              <a:rPr lang="en-US" altLang="en-US" sz="3200" dirty="0">
                <a:sym typeface="Symbol" panose="05050102010706020507" pitchFamily="18" charset="2"/>
              </a:rPr>
              <a:t>is intelligent.”</a:t>
            </a:r>
          </a:p>
          <a:p>
            <a:pPr>
              <a:spcBef>
                <a:spcPct val="0"/>
              </a:spcBef>
            </a:pPr>
            <a:r>
              <a:rPr lang="en-US" altLang="en-US" sz="3200" dirty="0">
                <a:sym typeface="Symbol" panose="05050102010706020507" pitchFamily="18" charset="2"/>
              </a:rPr>
              <a:t>a: </a:t>
            </a:r>
            <a:r>
              <a:rPr lang="en-US" altLang="en-US" sz="3200" dirty="0" smtClean="0">
                <a:sym typeface="Symbol" panose="05050102010706020507" pitchFamily="18" charset="2"/>
              </a:rPr>
              <a:t>“Rock the Good Ag </a:t>
            </a:r>
            <a:r>
              <a:rPr lang="en-US" altLang="en-US" sz="3200" dirty="0">
                <a:sym typeface="Symbol" panose="05050102010706020507" pitchFamily="18" charset="2"/>
              </a:rPr>
              <a:t>is a good actor.”</a:t>
            </a:r>
          </a:p>
          <a:p>
            <a:pPr>
              <a:spcBef>
                <a:spcPct val="0"/>
              </a:spcBef>
            </a:pPr>
            <a:r>
              <a:rPr lang="en-US" altLang="en-US" sz="3200" dirty="0">
                <a:sym typeface="Symbol" panose="05050102010706020507" pitchFamily="18" charset="2"/>
              </a:rPr>
              <a:t>c: </a:t>
            </a:r>
            <a:r>
              <a:rPr lang="en-US" altLang="en-US" sz="3200" dirty="0" smtClean="0">
                <a:sym typeface="Symbol" panose="05050102010706020507" pitchFamily="18" charset="2"/>
              </a:rPr>
              <a:t>“Rock the Good Ag </a:t>
            </a:r>
            <a:r>
              <a:rPr lang="en-US" altLang="en-US" sz="3200" dirty="0">
                <a:sym typeface="Symbol" panose="05050102010706020507" pitchFamily="18" charset="2"/>
              </a:rPr>
              <a:t>can count from 1 to 10.”</a:t>
            </a:r>
          </a:p>
        </p:txBody>
      </p:sp>
    </p:spTree>
    <p:extLst>
      <p:ext uri="{BB962C8B-B14F-4D97-AF65-F5344CB8AC3E}">
        <p14:creationId xmlns:p14="http://schemas.microsoft.com/office/powerpoint/2010/main" val="3461231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 calcmode="lin" valueType="num">
                                      <p:cBhvr>
                                        <p:cTn id="7" dur="500" fill="hold"/>
                                        <p:tgtEl>
                                          <p:spTgt spid="472067">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72067">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72067">
                                            <p:txEl>
                                              <p:pRg st="2" end="2"/>
                                            </p:txEl>
                                          </p:spTgt>
                                        </p:tgtEl>
                                        <p:attrNameLst>
                                          <p:attrName>style.visibility</p:attrName>
                                        </p:attrNameLst>
                                      </p:cBhvr>
                                      <p:to>
                                        <p:strVal val="visible"/>
                                      </p:to>
                                    </p:set>
                                    <p:anim calcmode="lin" valueType="num">
                                      <p:cBhvr>
                                        <p:cTn id="13" dur="500" fill="hold"/>
                                        <p:tgtEl>
                                          <p:spTgt spid="472067">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72067">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72067">
                                            <p:txEl>
                                              <p:pRg st="3" end="3"/>
                                            </p:txEl>
                                          </p:spTgt>
                                        </p:tgtEl>
                                        <p:attrNameLst>
                                          <p:attrName>style.visibility</p:attrName>
                                        </p:attrNameLst>
                                      </p:cBhvr>
                                      <p:to>
                                        <p:strVal val="visible"/>
                                      </p:to>
                                    </p:set>
                                    <p:anim calcmode="lin" valueType="num">
                                      <p:cBhvr>
                                        <p:cTn id="19" dur="500" fill="hold"/>
                                        <p:tgtEl>
                                          <p:spTgt spid="472067">
                                            <p:txEl>
                                              <p:pRg st="3" end="3"/>
                                            </p:txEl>
                                          </p:spTgt>
                                        </p:tgtEl>
                                        <p:attrNameLst>
                                          <p:attrName>ppt_w</p:attrName>
                                        </p:attrNameLst>
                                      </p:cBhvr>
                                      <p:tavLst>
                                        <p:tav tm="0">
                                          <p:val>
                                            <p:strVal val="4/3*#ppt_w"/>
                                          </p:val>
                                        </p:tav>
                                        <p:tav tm="100000">
                                          <p:val>
                                            <p:strVal val="#ppt_w"/>
                                          </p:val>
                                        </p:tav>
                                      </p:tavLst>
                                    </p:anim>
                                    <p:anim calcmode="lin" valueType="num">
                                      <p:cBhvr>
                                        <p:cTn id="20" dur="500" fill="hold"/>
                                        <p:tgtEl>
                                          <p:spTgt spid="472067">
                                            <p:txEl>
                                              <p:pRg st="3" end="3"/>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72067">
                                            <p:txEl>
                                              <p:pRg st="4" end="4"/>
                                            </p:txEl>
                                          </p:spTgt>
                                        </p:tgtEl>
                                        <p:attrNameLst>
                                          <p:attrName>style.visibility</p:attrName>
                                        </p:attrNameLst>
                                      </p:cBhvr>
                                      <p:to>
                                        <p:strVal val="visible"/>
                                      </p:to>
                                    </p:set>
                                    <p:anim calcmode="lin" valueType="num">
                                      <p:cBhvr>
                                        <p:cTn id="25" dur="500" fill="hold"/>
                                        <p:tgtEl>
                                          <p:spTgt spid="472067">
                                            <p:txEl>
                                              <p:pRg st="4" end="4"/>
                                            </p:txEl>
                                          </p:spTgt>
                                        </p:tgtEl>
                                        <p:attrNameLst>
                                          <p:attrName>ppt_w</p:attrName>
                                        </p:attrNameLst>
                                      </p:cBhvr>
                                      <p:tavLst>
                                        <p:tav tm="0">
                                          <p:val>
                                            <p:strVal val="4/3*#ppt_w"/>
                                          </p:val>
                                        </p:tav>
                                        <p:tav tm="100000">
                                          <p:val>
                                            <p:strVal val="#ppt_w"/>
                                          </p:val>
                                        </p:tav>
                                      </p:tavLst>
                                    </p:anim>
                                    <p:anim calcmode="lin" valueType="num">
                                      <p:cBhvr>
                                        <p:cTn id="26" dur="500" fill="hold"/>
                                        <p:tgtEl>
                                          <p:spTgt spid="472067">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472067">
                                            <p:txEl>
                                              <p:pRg st="5" end="5"/>
                                            </p:txEl>
                                          </p:spTgt>
                                        </p:tgtEl>
                                        <p:attrNameLst>
                                          <p:attrName>style.visibility</p:attrName>
                                        </p:attrNameLst>
                                      </p:cBhvr>
                                      <p:to>
                                        <p:strVal val="visible"/>
                                      </p:to>
                                    </p:set>
                                    <p:anim calcmode="lin" valueType="num">
                                      <p:cBhvr>
                                        <p:cTn id="31" dur="500" fill="hold"/>
                                        <p:tgtEl>
                                          <p:spTgt spid="472067">
                                            <p:txEl>
                                              <p:pRg st="5" end="5"/>
                                            </p:txEl>
                                          </p:spTgt>
                                        </p:tgtEl>
                                        <p:attrNameLst>
                                          <p:attrName>ppt_w</p:attrName>
                                        </p:attrNameLst>
                                      </p:cBhvr>
                                      <p:tavLst>
                                        <p:tav tm="0">
                                          <p:val>
                                            <p:strVal val="4/3*#ppt_w"/>
                                          </p:val>
                                        </p:tav>
                                        <p:tav tm="100000">
                                          <p:val>
                                            <p:strVal val="#ppt_w"/>
                                          </p:val>
                                        </p:tav>
                                      </p:tavLst>
                                    </p:anim>
                                    <p:anim calcmode="lin" valueType="num">
                                      <p:cBhvr>
                                        <p:cTn id="32" dur="500" fill="hold"/>
                                        <p:tgtEl>
                                          <p:spTgt spid="472067">
                                            <p:txEl>
                                              <p:pRg st="5" end="5"/>
                                            </p:txEl>
                                          </p:spTgt>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472067">
                                            <p:txEl>
                                              <p:pRg st="7" end="7"/>
                                            </p:txEl>
                                          </p:spTgt>
                                        </p:tgtEl>
                                        <p:attrNameLst>
                                          <p:attrName>style.visibility</p:attrName>
                                        </p:attrNameLst>
                                      </p:cBhvr>
                                      <p:to>
                                        <p:strVal val="visible"/>
                                      </p:to>
                                    </p:set>
                                    <p:anim calcmode="lin" valueType="num">
                                      <p:cBhvr>
                                        <p:cTn id="37" dur="500" fill="hold"/>
                                        <p:tgtEl>
                                          <p:spTgt spid="472067">
                                            <p:txEl>
                                              <p:pRg st="7" end="7"/>
                                            </p:txEl>
                                          </p:spTgt>
                                        </p:tgtEl>
                                        <p:attrNameLst>
                                          <p:attrName>ppt_w</p:attrName>
                                        </p:attrNameLst>
                                      </p:cBhvr>
                                      <p:tavLst>
                                        <p:tav tm="0">
                                          <p:val>
                                            <p:strVal val="4/3*#ppt_w"/>
                                          </p:val>
                                        </p:tav>
                                        <p:tav tm="100000">
                                          <p:val>
                                            <p:strVal val="#ppt_w"/>
                                          </p:val>
                                        </p:tav>
                                      </p:tavLst>
                                    </p:anim>
                                    <p:anim calcmode="lin" valueType="num">
                                      <p:cBhvr>
                                        <p:cTn id="38" dur="500" fill="hold"/>
                                        <p:tgtEl>
                                          <p:spTgt spid="472067">
                                            <p:txEl>
                                              <p:pRg st="7" end="7"/>
                                            </p:txEl>
                                          </p:spTgt>
                                        </p:tgtEl>
                                        <p:attrNameLst>
                                          <p:attrName>ppt_h</p:attrName>
                                        </p:attrNameLst>
                                      </p:cBhvr>
                                      <p:tavLst>
                                        <p:tav tm="0">
                                          <p:val>
                                            <p:strVal val="4/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472067">
                                            <p:txEl>
                                              <p:pRg st="8" end="8"/>
                                            </p:txEl>
                                          </p:spTgt>
                                        </p:tgtEl>
                                        <p:attrNameLst>
                                          <p:attrName>style.visibility</p:attrName>
                                        </p:attrNameLst>
                                      </p:cBhvr>
                                      <p:to>
                                        <p:strVal val="visible"/>
                                      </p:to>
                                    </p:set>
                                    <p:anim calcmode="lin" valueType="num">
                                      <p:cBhvr>
                                        <p:cTn id="43" dur="500" fill="hold"/>
                                        <p:tgtEl>
                                          <p:spTgt spid="472067">
                                            <p:txEl>
                                              <p:pRg st="8" end="8"/>
                                            </p:txEl>
                                          </p:spTgt>
                                        </p:tgtEl>
                                        <p:attrNameLst>
                                          <p:attrName>ppt_w</p:attrName>
                                        </p:attrNameLst>
                                      </p:cBhvr>
                                      <p:tavLst>
                                        <p:tav tm="0">
                                          <p:val>
                                            <p:strVal val="4/3*#ppt_w"/>
                                          </p:val>
                                        </p:tav>
                                        <p:tav tm="100000">
                                          <p:val>
                                            <p:strVal val="#ppt_w"/>
                                          </p:val>
                                        </p:tav>
                                      </p:tavLst>
                                    </p:anim>
                                    <p:anim calcmode="lin" valueType="num">
                                      <p:cBhvr>
                                        <p:cTn id="44" dur="500" fill="hold"/>
                                        <p:tgtEl>
                                          <p:spTgt spid="472067">
                                            <p:txEl>
                                              <p:pRg st="8" end="8"/>
                                            </p:txEl>
                                          </p:spTgt>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88" fill="hold" grpId="0" nodeType="clickEffect">
                                  <p:stCondLst>
                                    <p:cond delay="0"/>
                                  </p:stCondLst>
                                  <p:childTnLst>
                                    <p:set>
                                      <p:cBhvr>
                                        <p:cTn id="48" dur="1" fill="hold">
                                          <p:stCondLst>
                                            <p:cond delay="0"/>
                                          </p:stCondLst>
                                        </p:cTn>
                                        <p:tgtEl>
                                          <p:spTgt spid="472067">
                                            <p:txEl>
                                              <p:pRg st="9" end="9"/>
                                            </p:txEl>
                                          </p:spTgt>
                                        </p:tgtEl>
                                        <p:attrNameLst>
                                          <p:attrName>style.visibility</p:attrName>
                                        </p:attrNameLst>
                                      </p:cBhvr>
                                      <p:to>
                                        <p:strVal val="visible"/>
                                      </p:to>
                                    </p:set>
                                    <p:anim calcmode="lin" valueType="num">
                                      <p:cBhvr>
                                        <p:cTn id="49" dur="500" fill="hold"/>
                                        <p:tgtEl>
                                          <p:spTgt spid="472067">
                                            <p:txEl>
                                              <p:pRg st="9" end="9"/>
                                            </p:txEl>
                                          </p:spTgt>
                                        </p:tgtEl>
                                        <p:attrNameLst>
                                          <p:attrName>ppt_w</p:attrName>
                                        </p:attrNameLst>
                                      </p:cBhvr>
                                      <p:tavLst>
                                        <p:tav tm="0">
                                          <p:val>
                                            <p:strVal val="4/3*#ppt_w"/>
                                          </p:val>
                                        </p:tav>
                                        <p:tav tm="100000">
                                          <p:val>
                                            <p:strVal val="#ppt_w"/>
                                          </p:val>
                                        </p:tav>
                                      </p:tavLst>
                                    </p:anim>
                                    <p:anim calcmode="lin" valueType="num">
                                      <p:cBhvr>
                                        <p:cTn id="50" dur="500" fill="hold"/>
                                        <p:tgtEl>
                                          <p:spTgt spid="472067">
                                            <p:txEl>
                                              <p:pRg st="9" end="9"/>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4A33F8C-EBE5-4C71-8D00-75E6702729CA}" type="slidenum">
              <a:rPr lang="en-CA" altLang="en-US"/>
              <a:pPr/>
              <a:t>63</a:t>
            </a:fld>
            <a:endParaRPr lang="en-CA" altLang="en-US"/>
          </a:p>
        </p:txBody>
      </p:sp>
      <p:sp>
        <p:nvSpPr>
          <p:cNvPr id="473090" name="Rectangle 2"/>
          <p:cNvSpPr>
            <a:spLocks noGrp="1" noChangeArrowheads="1"/>
          </p:cNvSpPr>
          <p:nvPr>
            <p:ph type="title"/>
          </p:nvPr>
        </p:nvSpPr>
        <p:spPr>
          <a:xfrm>
            <a:off x="2209800" y="0"/>
            <a:ext cx="7772400" cy="914400"/>
          </a:xfrm>
        </p:spPr>
        <p:txBody>
          <a:bodyPr/>
          <a:lstStyle/>
          <a:p>
            <a:r>
              <a:rPr lang="en-US" altLang="en-US" sz="3600"/>
              <a:t>Arguments</a:t>
            </a:r>
            <a:endParaRPr lang="en-CA" altLang="en-US" sz="3600"/>
          </a:p>
        </p:txBody>
      </p:sp>
      <p:sp>
        <p:nvSpPr>
          <p:cNvPr id="473091" name="Rectangle 3"/>
          <p:cNvSpPr>
            <a:spLocks noGrp="1" noChangeArrowheads="1"/>
          </p:cNvSpPr>
          <p:nvPr>
            <p:ph type="body" idx="1"/>
          </p:nvPr>
        </p:nvSpPr>
        <p:spPr>
          <a:xfrm>
            <a:off x="838200" y="914400"/>
            <a:ext cx="10515600" cy="5334000"/>
          </a:xfrm>
        </p:spPr>
        <p:txBody>
          <a:bodyPr/>
          <a:lstStyle/>
          <a:p>
            <a:pPr marL="0" indent="0">
              <a:spcBef>
                <a:spcPct val="0"/>
              </a:spcBef>
              <a:buNone/>
            </a:pPr>
            <a:r>
              <a:rPr lang="en-US" altLang="en-US" dirty="0">
                <a:sym typeface="Symbol" panose="05050102010706020507" pitchFamily="18" charset="2"/>
              </a:rPr>
              <a:t>i: </a:t>
            </a:r>
            <a:r>
              <a:rPr lang="en-US" altLang="en-US" dirty="0" smtClean="0">
                <a:sym typeface="Symbol" panose="05050102010706020507" pitchFamily="18" charset="2"/>
              </a:rPr>
              <a:t>“Rock the Good Ag </a:t>
            </a:r>
            <a:r>
              <a:rPr lang="en-US" altLang="en-US" dirty="0">
                <a:sym typeface="Symbol" panose="05050102010706020507" pitchFamily="18" charset="2"/>
              </a:rPr>
              <a:t>is intelligent.”</a:t>
            </a:r>
            <a:br>
              <a:rPr lang="en-US" altLang="en-US" dirty="0">
                <a:sym typeface="Symbol" panose="05050102010706020507" pitchFamily="18" charset="2"/>
              </a:rPr>
            </a:br>
            <a:r>
              <a:rPr lang="en-US" altLang="en-US" dirty="0">
                <a:sym typeface="Symbol" panose="05050102010706020507" pitchFamily="18" charset="2"/>
              </a:rPr>
              <a:t>a: </a:t>
            </a:r>
            <a:r>
              <a:rPr lang="en-US" altLang="en-US" dirty="0" smtClean="0">
                <a:sym typeface="Symbol" panose="05050102010706020507" pitchFamily="18" charset="2"/>
              </a:rPr>
              <a:t>“Rock the Good Ag </a:t>
            </a:r>
            <a:r>
              <a:rPr lang="en-US" altLang="en-US" dirty="0">
                <a:sym typeface="Symbol" panose="05050102010706020507" pitchFamily="18" charset="2"/>
              </a:rPr>
              <a:t>is a good actor.”</a:t>
            </a:r>
            <a:br>
              <a:rPr lang="en-US" altLang="en-US" dirty="0">
                <a:sym typeface="Symbol" panose="05050102010706020507" pitchFamily="18" charset="2"/>
              </a:rPr>
            </a:br>
            <a:r>
              <a:rPr lang="en-US" altLang="en-US" dirty="0">
                <a:sym typeface="Symbol" panose="05050102010706020507" pitchFamily="18" charset="2"/>
              </a:rPr>
              <a:t>c: </a:t>
            </a:r>
            <a:r>
              <a:rPr lang="en-US" altLang="en-US" dirty="0" smtClean="0">
                <a:sym typeface="Symbol" panose="05050102010706020507" pitchFamily="18" charset="2"/>
              </a:rPr>
              <a:t>“Rock the Good Ag </a:t>
            </a:r>
            <a:r>
              <a:rPr lang="en-US" altLang="en-US" dirty="0">
                <a:sym typeface="Symbol" panose="05050102010706020507" pitchFamily="18" charset="2"/>
              </a:rPr>
              <a:t>can count from 1 to 10.”</a:t>
            </a:r>
          </a:p>
          <a:p>
            <a:pPr marL="0" indent="0">
              <a:spcBef>
                <a:spcPct val="0"/>
              </a:spcBef>
            </a:pPr>
            <a:endParaRPr lang="en-US" altLang="en-US" dirty="0">
              <a:sym typeface="Symbol" panose="05050102010706020507" pitchFamily="18" charset="2"/>
            </a:endParaRPr>
          </a:p>
          <a:p>
            <a:pPr>
              <a:spcBef>
                <a:spcPct val="0"/>
              </a:spcBef>
            </a:pPr>
            <a:r>
              <a:rPr lang="en-US" altLang="en-US" dirty="0">
                <a:solidFill>
                  <a:srgbClr val="0070C0"/>
                </a:solidFill>
                <a:sym typeface="Symbol" panose="05050102010706020507" pitchFamily="18" charset="2"/>
              </a:rPr>
              <a:t>Step 1:   </a:t>
            </a:r>
            <a:r>
              <a:rPr lang="en-US" altLang="en-US" b="1" dirty="0">
                <a:sym typeface="Symbol" panose="05050102010706020507" pitchFamily="18" charset="2"/>
              </a:rPr>
              <a:t> c</a:t>
            </a:r>
            <a:r>
              <a:rPr lang="en-US" altLang="en-US" dirty="0">
                <a:sym typeface="Symbol" panose="05050102010706020507" pitchFamily="18" charset="2"/>
              </a:rPr>
              <a:t>		</a:t>
            </a:r>
            <a:r>
              <a:rPr lang="en-US" altLang="en-US" dirty="0" smtClean="0">
                <a:solidFill>
                  <a:srgbClr val="FF0000"/>
                </a:solidFill>
                <a:sym typeface="Symbol" panose="05050102010706020507" pitchFamily="18" charset="2"/>
              </a:rPr>
              <a:t>Hypothesis  		</a:t>
            </a:r>
            <a:r>
              <a:rPr lang="en-US" altLang="en-US" dirty="0" smtClean="0">
                <a:sym typeface="Symbol" panose="05050102010706020507" pitchFamily="18" charset="2"/>
              </a:rPr>
              <a:t>(Rock can only count to 3)</a:t>
            </a:r>
            <a:endParaRPr lang="en-US" altLang="en-US" dirty="0">
              <a:sym typeface="Symbol" panose="05050102010706020507" pitchFamily="18" charset="2"/>
            </a:endParaRPr>
          </a:p>
          <a:p>
            <a:pPr>
              <a:spcBef>
                <a:spcPct val="0"/>
              </a:spcBef>
            </a:pPr>
            <a:r>
              <a:rPr lang="en-US" altLang="en-US" dirty="0">
                <a:solidFill>
                  <a:srgbClr val="0070C0"/>
                </a:solidFill>
                <a:sym typeface="Symbol" panose="05050102010706020507" pitchFamily="18" charset="2"/>
              </a:rPr>
              <a:t>Step 2:   </a:t>
            </a:r>
            <a:r>
              <a:rPr lang="en-US" altLang="en-US" b="1" dirty="0" err="1">
                <a:sym typeface="Symbol" panose="05050102010706020507" pitchFamily="18" charset="2"/>
              </a:rPr>
              <a:t>i</a:t>
            </a:r>
            <a:r>
              <a:rPr lang="en-US" altLang="en-US" b="1" dirty="0">
                <a:sym typeface="Symbol" panose="05050102010706020507" pitchFamily="18" charset="2"/>
              </a:rPr>
              <a:t>   c           </a:t>
            </a:r>
            <a:r>
              <a:rPr lang="en-US" altLang="en-US" dirty="0" smtClean="0">
                <a:sym typeface="Symbol" panose="05050102010706020507" pitchFamily="18" charset="2"/>
              </a:rPr>
              <a:t>	</a:t>
            </a:r>
            <a:r>
              <a:rPr lang="en-US" altLang="en-US" dirty="0" smtClean="0">
                <a:solidFill>
                  <a:srgbClr val="FF0000"/>
                </a:solidFill>
                <a:sym typeface="Symbol" panose="05050102010706020507" pitchFamily="18" charset="2"/>
              </a:rPr>
              <a:t>Hypothesis</a:t>
            </a:r>
            <a:endParaRPr lang="en-US" altLang="en-US" dirty="0">
              <a:solidFill>
                <a:srgbClr val="FF0000"/>
              </a:solidFill>
              <a:sym typeface="Symbol" panose="05050102010706020507" pitchFamily="18" charset="2"/>
            </a:endParaRPr>
          </a:p>
          <a:p>
            <a:pPr>
              <a:spcBef>
                <a:spcPct val="0"/>
              </a:spcBef>
            </a:pPr>
            <a:r>
              <a:rPr lang="en-US" altLang="en-US" dirty="0">
                <a:solidFill>
                  <a:srgbClr val="0070C0"/>
                </a:solidFill>
                <a:sym typeface="Symbol" panose="05050102010706020507" pitchFamily="18" charset="2"/>
              </a:rPr>
              <a:t>Step 3:   </a:t>
            </a:r>
            <a:r>
              <a:rPr lang="en-US" altLang="en-US" b="1" dirty="0">
                <a:sym typeface="Symbol" panose="05050102010706020507" pitchFamily="18" charset="2"/>
              </a:rPr>
              <a:t> </a:t>
            </a:r>
            <a:r>
              <a:rPr lang="en-US" altLang="en-US" b="1" dirty="0" err="1">
                <a:sym typeface="Symbol" panose="05050102010706020507" pitchFamily="18" charset="2"/>
              </a:rPr>
              <a:t>i</a:t>
            </a:r>
            <a:r>
              <a:rPr lang="en-US" altLang="en-US" b="1" dirty="0">
                <a:sym typeface="Symbol" panose="05050102010706020507" pitchFamily="18" charset="2"/>
              </a:rPr>
              <a:t>    </a:t>
            </a:r>
            <a:r>
              <a:rPr lang="en-US" altLang="en-US" dirty="0">
                <a:sym typeface="Symbol" panose="05050102010706020507" pitchFamily="18" charset="2"/>
              </a:rPr>
              <a:t>		</a:t>
            </a:r>
            <a:r>
              <a:rPr lang="en-US" altLang="en-US" dirty="0">
                <a:solidFill>
                  <a:srgbClr val="FF0000"/>
                </a:solidFill>
                <a:sym typeface="Symbol" panose="05050102010706020507" pitchFamily="18" charset="2"/>
              </a:rPr>
              <a:t>Modus </a:t>
            </a:r>
            <a:r>
              <a:rPr lang="en-US" altLang="en-US" dirty="0" err="1">
                <a:solidFill>
                  <a:srgbClr val="FF0000"/>
                </a:solidFill>
                <a:sym typeface="Symbol" panose="05050102010706020507" pitchFamily="18" charset="2"/>
              </a:rPr>
              <a:t>tollens</a:t>
            </a:r>
            <a:r>
              <a:rPr lang="en-US" altLang="en-US" dirty="0">
                <a:solidFill>
                  <a:srgbClr val="FF0000"/>
                </a:solidFill>
                <a:sym typeface="Symbol" panose="05050102010706020507" pitchFamily="18" charset="2"/>
              </a:rPr>
              <a:t> Steps 1 &amp; 2</a:t>
            </a:r>
          </a:p>
          <a:p>
            <a:pPr>
              <a:spcBef>
                <a:spcPct val="0"/>
              </a:spcBef>
            </a:pPr>
            <a:r>
              <a:rPr lang="en-US" altLang="en-US" dirty="0">
                <a:solidFill>
                  <a:srgbClr val="0070C0"/>
                </a:solidFill>
                <a:sym typeface="Symbol" panose="05050102010706020507" pitchFamily="18" charset="2"/>
              </a:rPr>
              <a:t>Step 4:   </a:t>
            </a:r>
            <a:r>
              <a:rPr lang="en-US" altLang="en-US" b="1" dirty="0">
                <a:sym typeface="Symbol" panose="05050102010706020507" pitchFamily="18" charset="2"/>
              </a:rPr>
              <a:t>a  </a:t>
            </a:r>
            <a:r>
              <a:rPr lang="en-US" altLang="en-US" b="1" dirty="0" err="1">
                <a:sym typeface="Symbol" panose="05050102010706020507" pitchFamily="18" charset="2"/>
              </a:rPr>
              <a:t>i</a:t>
            </a:r>
            <a:r>
              <a:rPr lang="en-US" altLang="en-US" dirty="0">
                <a:sym typeface="Symbol" panose="05050102010706020507" pitchFamily="18" charset="2"/>
              </a:rPr>
              <a:t>		</a:t>
            </a:r>
            <a:r>
              <a:rPr lang="en-US" altLang="en-US" dirty="0">
                <a:solidFill>
                  <a:srgbClr val="FF0000"/>
                </a:solidFill>
                <a:sym typeface="Symbol" panose="05050102010706020507" pitchFamily="18" charset="2"/>
              </a:rPr>
              <a:t>Hypothesis</a:t>
            </a:r>
          </a:p>
          <a:p>
            <a:pPr>
              <a:spcBef>
                <a:spcPct val="0"/>
              </a:spcBef>
            </a:pPr>
            <a:r>
              <a:rPr lang="en-US" altLang="en-US" dirty="0">
                <a:solidFill>
                  <a:srgbClr val="0070C0"/>
                </a:solidFill>
                <a:sym typeface="Symbol" panose="05050102010706020507" pitchFamily="18" charset="2"/>
              </a:rPr>
              <a:t>Step 5:   </a:t>
            </a:r>
            <a:r>
              <a:rPr lang="en-US" altLang="en-US" b="1" dirty="0">
                <a:sym typeface="Symbol" panose="05050102010706020507" pitchFamily="18" charset="2"/>
              </a:rPr>
              <a:t>a</a:t>
            </a:r>
            <a:r>
              <a:rPr lang="en-US" altLang="en-US" dirty="0">
                <a:sym typeface="Symbol" panose="05050102010706020507" pitchFamily="18" charset="2"/>
              </a:rPr>
              <a:t>			</a:t>
            </a:r>
            <a:r>
              <a:rPr lang="en-US" altLang="en-US" dirty="0">
                <a:solidFill>
                  <a:srgbClr val="FF0000"/>
                </a:solidFill>
                <a:sym typeface="Symbol" panose="05050102010706020507" pitchFamily="18" charset="2"/>
              </a:rPr>
              <a:t>Disjunctive Syllogism</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t>
            </a:r>
            <a:r>
              <a:rPr lang="en-US" altLang="en-US" dirty="0">
                <a:solidFill>
                  <a:srgbClr val="FF0000"/>
                </a:solidFill>
                <a:sym typeface="Symbol" panose="05050102010706020507" pitchFamily="18" charset="2"/>
              </a:rPr>
              <a:t>Steps 3 &amp; 4</a:t>
            </a:r>
          </a:p>
          <a:p>
            <a:pPr marL="0" indent="0">
              <a:spcBef>
                <a:spcPct val="0"/>
              </a:spcBef>
            </a:pPr>
            <a:endParaRPr lang="en-US" altLang="en-US" dirty="0">
              <a:sym typeface="Symbol" panose="05050102010706020507" pitchFamily="18" charset="2"/>
            </a:endParaRPr>
          </a:p>
          <a:p>
            <a:pPr marL="0" indent="0">
              <a:spcBef>
                <a:spcPct val="0"/>
              </a:spcBef>
            </a:pPr>
            <a:r>
              <a:rPr lang="en-US" altLang="en-US" dirty="0">
                <a:sym typeface="Symbol" panose="05050102010706020507" pitchFamily="18" charset="2"/>
              </a:rPr>
              <a:t>Conclusion: </a:t>
            </a:r>
            <a:r>
              <a:rPr lang="en-US" altLang="en-US" b="1" dirty="0">
                <a:solidFill>
                  <a:srgbClr val="FF0000"/>
                </a:solidFill>
                <a:sym typeface="Symbol" panose="05050102010706020507" pitchFamily="18" charset="2"/>
              </a:rPr>
              <a:t>a</a:t>
            </a:r>
            <a:r>
              <a:rPr lang="en-US" altLang="en-US" dirty="0">
                <a:sym typeface="Symbol" panose="05050102010706020507" pitchFamily="18" charset="2"/>
              </a:rPr>
              <a:t> </a:t>
            </a:r>
            <a:r>
              <a:rPr lang="en-US" altLang="en-US" dirty="0" smtClean="0">
                <a:sym typeface="Symbol" panose="05050102010706020507" pitchFamily="18" charset="2"/>
              </a:rPr>
              <a:t>(“Rock the Good Ag </a:t>
            </a:r>
            <a:r>
              <a:rPr lang="en-US" altLang="en-US" dirty="0">
                <a:sym typeface="Symbol" panose="05050102010706020507" pitchFamily="18" charset="2"/>
              </a:rPr>
              <a:t>is a good actor.”)</a:t>
            </a:r>
          </a:p>
        </p:txBody>
      </p:sp>
    </p:spTree>
    <p:extLst>
      <p:ext uri="{BB962C8B-B14F-4D97-AF65-F5344CB8AC3E}">
        <p14:creationId xmlns:p14="http://schemas.microsoft.com/office/powerpoint/2010/main" val="4273010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 calcmode="lin" valueType="num">
                                      <p:cBhvr>
                                        <p:cTn id="7" dur="500" fill="hold"/>
                                        <p:tgtEl>
                                          <p:spTgt spid="473091">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73091">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73091">
                                            <p:txEl>
                                              <p:pRg st="2" end="2"/>
                                            </p:txEl>
                                          </p:spTgt>
                                        </p:tgtEl>
                                        <p:attrNameLst>
                                          <p:attrName>style.visibility</p:attrName>
                                        </p:attrNameLst>
                                      </p:cBhvr>
                                      <p:to>
                                        <p:strVal val="visible"/>
                                      </p:to>
                                    </p:set>
                                    <p:anim calcmode="lin" valueType="num">
                                      <p:cBhvr>
                                        <p:cTn id="13" dur="500" fill="hold"/>
                                        <p:tgtEl>
                                          <p:spTgt spid="473091">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73091">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73091">
                                            <p:txEl>
                                              <p:pRg st="3" end="3"/>
                                            </p:txEl>
                                          </p:spTgt>
                                        </p:tgtEl>
                                        <p:attrNameLst>
                                          <p:attrName>style.visibility</p:attrName>
                                        </p:attrNameLst>
                                      </p:cBhvr>
                                      <p:to>
                                        <p:strVal val="visible"/>
                                      </p:to>
                                    </p:set>
                                    <p:anim calcmode="lin" valueType="num">
                                      <p:cBhvr>
                                        <p:cTn id="19" dur="500" fill="hold"/>
                                        <p:tgtEl>
                                          <p:spTgt spid="473091">
                                            <p:txEl>
                                              <p:pRg st="3" end="3"/>
                                            </p:txEl>
                                          </p:spTgt>
                                        </p:tgtEl>
                                        <p:attrNameLst>
                                          <p:attrName>ppt_w</p:attrName>
                                        </p:attrNameLst>
                                      </p:cBhvr>
                                      <p:tavLst>
                                        <p:tav tm="0">
                                          <p:val>
                                            <p:strVal val="4/3*#ppt_w"/>
                                          </p:val>
                                        </p:tav>
                                        <p:tav tm="100000">
                                          <p:val>
                                            <p:strVal val="#ppt_w"/>
                                          </p:val>
                                        </p:tav>
                                      </p:tavLst>
                                    </p:anim>
                                    <p:anim calcmode="lin" valueType="num">
                                      <p:cBhvr>
                                        <p:cTn id="20" dur="500" fill="hold"/>
                                        <p:tgtEl>
                                          <p:spTgt spid="473091">
                                            <p:txEl>
                                              <p:pRg st="3" end="3"/>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73091">
                                            <p:txEl>
                                              <p:pRg st="4" end="4"/>
                                            </p:txEl>
                                          </p:spTgt>
                                        </p:tgtEl>
                                        <p:attrNameLst>
                                          <p:attrName>style.visibility</p:attrName>
                                        </p:attrNameLst>
                                      </p:cBhvr>
                                      <p:to>
                                        <p:strVal val="visible"/>
                                      </p:to>
                                    </p:set>
                                    <p:anim calcmode="lin" valueType="num">
                                      <p:cBhvr>
                                        <p:cTn id="25" dur="500" fill="hold"/>
                                        <p:tgtEl>
                                          <p:spTgt spid="473091">
                                            <p:txEl>
                                              <p:pRg st="4" end="4"/>
                                            </p:txEl>
                                          </p:spTgt>
                                        </p:tgtEl>
                                        <p:attrNameLst>
                                          <p:attrName>ppt_w</p:attrName>
                                        </p:attrNameLst>
                                      </p:cBhvr>
                                      <p:tavLst>
                                        <p:tav tm="0">
                                          <p:val>
                                            <p:strVal val="4/3*#ppt_w"/>
                                          </p:val>
                                        </p:tav>
                                        <p:tav tm="100000">
                                          <p:val>
                                            <p:strVal val="#ppt_w"/>
                                          </p:val>
                                        </p:tav>
                                      </p:tavLst>
                                    </p:anim>
                                    <p:anim calcmode="lin" valueType="num">
                                      <p:cBhvr>
                                        <p:cTn id="26" dur="500" fill="hold"/>
                                        <p:tgtEl>
                                          <p:spTgt spid="473091">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473091">
                                            <p:txEl>
                                              <p:pRg st="5" end="5"/>
                                            </p:txEl>
                                          </p:spTgt>
                                        </p:tgtEl>
                                        <p:attrNameLst>
                                          <p:attrName>style.visibility</p:attrName>
                                        </p:attrNameLst>
                                      </p:cBhvr>
                                      <p:to>
                                        <p:strVal val="visible"/>
                                      </p:to>
                                    </p:set>
                                    <p:anim calcmode="lin" valueType="num">
                                      <p:cBhvr>
                                        <p:cTn id="31" dur="500" fill="hold"/>
                                        <p:tgtEl>
                                          <p:spTgt spid="473091">
                                            <p:txEl>
                                              <p:pRg st="5" end="5"/>
                                            </p:txEl>
                                          </p:spTgt>
                                        </p:tgtEl>
                                        <p:attrNameLst>
                                          <p:attrName>ppt_w</p:attrName>
                                        </p:attrNameLst>
                                      </p:cBhvr>
                                      <p:tavLst>
                                        <p:tav tm="0">
                                          <p:val>
                                            <p:strVal val="4/3*#ppt_w"/>
                                          </p:val>
                                        </p:tav>
                                        <p:tav tm="100000">
                                          <p:val>
                                            <p:strVal val="#ppt_w"/>
                                          </p:val>
                                        </p:tav>
                                      </p:tavLst>
                                    </p:anim>
                                    <p:anim calcmode="lin" valueType="num">
                                      <p:cBhvr>
                                        <p:cTn id="32" dur="500" fill="hold"/>
                                        <p:tgtEl>
                                          <p:spTgt spid="473091">
                                            <p:txEl>
                                              <p:pRg st="5" end="5"/>
                                            </p:txEl>
                                          </p:spTgt>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473091">
                                            <p:txEl>
                                              <p:pRg st="6" end="6"/>
                                            </p:txEl>
                                          </p:spTgt>
                                        </p:tgtEl>
                                        <p:attrNameLst>
                                          <p:attrName>style.visibility</p:attrName>
                                        </p:attrNameLst>
                                      </p:cBhvr>
                                      <p:to>
                                        <p:strVal val="visible"/>
                                      </p:to>
                                    </p:set>
                                    <p:anim calcmode="lin" valueType="num">
                                      <p:cBhvr>
                                        <p:cTn id="37" dur="500" fill="hold"/>
                                        <p:tgtEl>
                                          <p:spTgt spid="473091">
                                            <p:txEl>
                                              <p:pRg st="6" end="6"/>
                                            </p:txEl>
                                          </p:spTgt>
                                        </p:tgtEl>
                                        <p:attrNameLst>
                                          <p:attrName>ppt_w</p:attrName>
                                        </p:attrNameLst>
                                      </p:cBhvr>
                                      <p:tavLst>
                                        <p:tav tm="0">
                                          <p:val>
                                            <p:strVal val="4/3*#ppt_w"/>
                                          </p:val>
                                        </p:tav>
                                        <p:tav tm="100000">
                                          <p:val>
                                            <p:strVal val="#ppt_w"/>
                                          </p:val>
                                        </p:tav>
                                      </p:tavLst>
                                    </p:anim>
                                    <p:anim calcmode="lin" valueType="num">
                                      <p:cBhvr>
                                        <p:cTn id="38" dur="500" fill="hold"/>
                                        <p:tgtEl>
                                          <p:spTgt spid="473091">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473091">
                                            <p:txEl>
                                              <p:pRg st="8" end="8"/>
                                            </p:txEl>
                                          </p:spTgt>
                                        </p:tgtEl>
                                        <p:attrNameLst>
                                          <p:attrName>style.visibility</p:attrName>
                                        </p:attrNameLst>
                                      </p:cBhvr>
                                      <p:to>
                                        <p:strVal val="visible"/>
                                      </p:to>
                                    </p:set>
                                    <p:anim calcmode="lin" valueType="num">
                                      <p:cBhvr>
                                        <p:cTn id="43" dur="500" fill="hold"/>
                                        <p:tgtEl>
                                          <p:spTgt spid="473091">
                                            <p:txEl>
                                              <p:pRg st="8" end="8"/>
                                            </p:txEl>
                                          </p:spTgt>
                                        </p:tgtEl>
                                        <p:attrNameLst>
                                          <p:attrName>ppt_w</p:attrName>
                                        </p:attrNameLst>
                                      </p:cBhvr>
                                      <p:tavLst>
                                        <p:tav tm="0">
                                          <p:val>
                                            <p:strVal val="4/3*#ppt_w"/>
                                          </p:val>
                                        </p:tav>
                                        <p:tav tm="100000">
                                          <p:val>
                                            <p:strVal val="#ppt_w"/>
                                          </p:val>
                                        </p:tav>
                                      </p:tavLst>
                                    </p:anim>
                                    <p:anim calcmode="lin" valueType="num">
                                      <p:cBhvr>
                                        <p:cTn id="44" dur="500" fill="hold"/>
                                        <p:tgtEl>
                                          <p:spTgt spid="473091">
                                            <p:txEl>
                                              <p:pRg st="8" end="8"/>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69E29E4-9F84-44E1-9EC0-EC07E27FE606}" type="slidenum">
              <a:rPr lang="en-US" altLang="en-US" smtClean="0"/>
              <a:pPr/>
              <a:t>64</a:t>
            </a:fld>
            <a:endParaRPr lang="en-US" altLang="en-US"/>
          </a:p>
        </p:txBody>
      </p:sp>
      <p:pic>
        <p:nvPicPr>
          <p:cNvPr id="5" name="Picture 4"/>
          <p:cNvPicPr>
            <a:picLocks noChangeAspect="1"/>
          </p:cNvPicPr>
          <p:nvPr/>
        </p:nvPicPr>
        <p:blipFill>
          <a:blip r:embed="rId2"/>
          <a:stretch>
            <a:fillRect/>
          </a:stretch>
        </p:blipFill>
        <p:spPr>
          <a:xfrm>
            <a:off x="1801753" y="152400"/>
            <a:ext cx="8409047" cy="6416278"/>
          </a:xfrm>
          <a:prstGeom prst="rect">
            <a:avLst/>
          </a:prstGeom>
        </p:spPr>
      </p:pic>
    </p:spTree>
    <p:extLst>
      <p:ext uri="{BB962C8B-B14F-4D97-AF65-F5344CB8AC3E}">
        <p14:creationId xmlns:p14="http://schemas.microsoft.com/office/powerpoint/2010/main" val="3394971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CA"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4E3E3B64-1FE1-499A-BCD7-97465F8F7282}" type="slidenum">
              <a:rPr lang="en-CA" altLang="en-US"/>
              <a:pPr/>
              <a:t>65</a:t>
            </a:fld>
            <a:endParaRPr lang="en-CA" altLang="en-US"/>
          </a:p>
        </p:txBody>
      </p:sp>
      <p:sp>
        <p:nvSpPr>
          <p:cNvPr id="474114" name="Rectangle 2"/>
          <p:cNvSpPr>
            <a:spLocks noGrp="1" noChangeArrowheads="1"/>
          </p:cNvSpPr>
          <p:nvPr>
            <p:ph type="title"/>
          </p:nvPr>
        </p:nvSpPr>
        <p:spPr>
          <a:xfrm>
            <a:off x="990600" y="0"/>
            <a:ext cx="8991600" cy="914400"/>
          </a:xfrm>
        </p:spPr>
        <p:txBody>
          <a:bodyPr/>
          <a:lstStyle/>
          <a:p>
            <a:r>
              <a:rPr lang="en-US" altLang="en-US" sz="3600" b="1" dirty="0">
                <a:latin typeface="+mn-lt"/>
              </a:rPr>
              <a:t>Arguments</a:t>
            </a:r>
            <a:endParaRPr lang="en-CA" altLang="en-US" sz="3600" b="1" dirty="0">
              <a:latin typeface="+mn-lt"/>
            </a:endParaRPr>
          </a:p>
        </p:txBody>
      </p:sp>
      <p:sp>
        <p:nvSpPr>
          <p:cNvPr id="474115" name="Rectangle 3"/>
          <p:cNvSpPr>
            <a:spLocks noGrp="1" noChangeArrowheads="1"/>
          </p:cNvSpPr>
          <p:nvPr>
            <p:ph type="body" idx="1"/>
          </p:nvPr>
        </p:nvSpPr>
        <p:spPr>
          <a:xfrm>
            <a:off x="990600" y="838200"/>
            <a:ext cx="10348784" cy="5334000"/>
          </a:xfrm>
        </p:spPr>
        <p:txBody>
          <a:bodyPr>
            <a:normAutofit/>
          </a:bodyPr>
          <a:lstStyle/>
          <a:p>
            <a:pPr marL="0" indent="0">
              <a:spcBef>
                <a:spcPct val="0"/>
              </a:spcBef>
              <a:buNone/>
            </a:pPr>
            <a:r>
              <a:rPr lang="en-US" altLang="en-US" sz="3200" b="1" dirty="0">
                <a:solidFill>
                  <a:srgbClr val="0000FF"/>
                </a:solidFill>
                <a:sym typeface="Symbol" panose="05050102010706020507" pitchFamily="18" charset="2"/>
              </a:rPr>
              <a:t>Yet another example:</a:t>
            </a:r>
          </a:p>
          <a:p>
            <a:pPr marL="0" indent="0">
              <a:spcBef>
                <a:spcPct val="0"/>
              </a:spcBef>
              <a:buNone/>
            </a:pPr>
            <a:endParaRPr lang="en-US" altLang="en-US" sz="3200" b="1" dirty="0">
              <a:solidFill>
                <a:srgbClr val="00FFFF"/>
              </a:solidFill>
              <a:sym typeface="Symbol" panose="05050102010706020507" pitchFamily="18" charset="2"/>
            </a:endParaRPr>
          </a:p>
          <a:p>
            <a:pPr marL="0" indent="0">
              <a:spcBef>
                <a:spcPct val="0"/>
              </a:spcBef>
              <a:buNone/>
            </a:pPr>
            <a:r>
              <a:rPr lang="en-US" altLang="en-US" sz="3200" dirty="0">
                <a:sym typeface="Symbol" panose="05050102010706020507" pitchFamily="18" charset="2"/>
              </a:rPr>
              <a:t>If you listen to me, you will pass </a:t>
            </a:r>
            <a:r>
              <a:rPr lang="en-US" altLang="en-US" sz="3200" dirty="0" smtClean="0">
                <a:sym typeface="Symbol" panose="05050102010706020507" pitchFamily="18" charset="2"/>
              </a:rPr>
              <a:t>CSCE 222.</a:t>
            </a:r>
            <a:endParaRPr lang="en-US" altLang="en-US" sz="3200" dirty="0">
              <a:sym typeface="Symbol" panose="05050102010706020507" pitchFamily="18" charset="2"/>
            </a:endParaRPr>
          </a:p>
          <a:p>
            <a:pPr marL="0" indent="0">
              <a:spcBef>
                <a:spcPct val="0"/>
              </a:spcBef>
              <a:buNone/>
            </a:pPr>
            <a:r>
              <a:rPr lang="en-US" altLang="en-US" sz="3200" dirty="0">
                <a:sym typeface="Symbol" panose="05050102010706020507" pitchFamily="18" charset="2"/>
              </a:rPr>
              <a:t>You passed </a:t>
            </a:r>
            <a:r>
              <a:rPr lang="en-US" altLang="en-US" sz="3200" dirty="0" smtClean="0">
                <a:sym typeface="Symbol" panose="05050102010706020507" pitchFamily="18" charset="2"/>
              </a:rPr>
              <a:t>CSCE 222.</a:t>
            </a:r>
            <a:endParaRPr lang="en-US" altLang="en-US" sz="3200" dirty="0">
              <a:sym typeface="Symbol" panose="05050102010706020507" pitchFamily="18" charset="2"/>
            </a:endParaRPr>
          </a:p>
          <a:p>
            <a:pPr marL="0" indent="0">
              <a:spcBef>
                <a:spcPct val="0"/>
              </a:spcBef>
              <a:buNone/>
            </a:pPr>
            <a:r>
              <a:rPr lang="en-US" altLang="en-US" sz="3200" dirty="0">
                <a:sym typeface="Symbol" panose="05050102010706020507" pitchFamily="18" charset="2"/>
              </a:rPr>
              <a:t>Therefore, you have listened to me.</a:t>
            </a:r>
          </a:p>
          <a:p>
            <a:pPr marL="0" indent="0">
              <a:spcBef>
                <a:spcPct val="0"/>
              </a:spcBef>
              <a:buNone/>
            </a:pPr>
            <a:endParaRPr lang="en-US" altLang="en-US" sz="3200" dirty="0">
              <a:sym typeface="Symbol" panose="05050102010706020507" pitchFamily="18" charset="2"/>
            </a:endParaRPr>
          </a:p>
          <a:p>
            <a:pPr marL="0" indent="0">
              <a:spcBef>
                <a:spcPct val="0"/>
              </a:spcBef>
              <a:buNone/>
            </a:pPr>
            <a:r>
              <a:rPr lang="en-US" altLang="en-US" sz="3200" dirty="0">
                <a:sym typeface="Symbol" panose="05050102010706020507" pitchFamily="18" charset="2"/>
              </a:rPr>
              <a:t>Is this argument valid?</a:t>
            </a:r>
          </a:p>
          <a:p>
            <a:pPr marL="0" indent="0">
              <a:spcBef>
                <a:spcPct val="0"/>
              </a:spcBef>
              <a:buNone/>
            </a:pPr>
            <a:endParaRPr lang="en-US" altLang="en-US" sz="3200" dirty="0">
              <a:sym typeface="Symbol" panose="05050102010706020507" pitchFamily="18" charset="2"/>
            </a:endParaRPr>
          </a:p>
          <a:p>
            <a:pPr marL="0" indent="0">
              <a:spcBef>
                <a:spcPct val="0"/>
              </a:spcBef>
              <a:buNone/>
            </a:pPr>
            <a:r>
              <a:rPr lang="en-US" altLang="en-US" sz="3200" dirty="0">
                <a:solidFill>
                  <a:srgbClr val="FF3300"/>
                </a:solidFill>
                <a:sym typeface="Symbol" panose="05050102010706020507" pitchFamily="18" charset="2"/>
              </a:rPr>
              <a:t>No</a:t>
            </a:r>
            <a:r>
              <a:rPr lang="en-US" altLang="en-US" sz="3200" dirty="0">
                <a:sym typeface="Symbol" panose="05050102010706020507" pitchFamily="18" charset="2"/>
              </a:rPr>
              <a:t>, it assumes ((p   q) q)   p.</a:t>
            </a:r>
          </a:p>
          <a:p>
            <a:pPr marL="0" indent="0">
              <a:spcBef>
                <a:spcPct val="0"/>
              </a:spcBef>
              <a:buNone/>
            </a:pPr>
            <a:endParaRPr lang="en-US" altLang="en-US" sz="900" dirty="0">
              <a:sym typeface="Symbol" panose="05050102010706020507" pitchFamily="18" charset="2"/>
            </a:endParaRPr>
          </a:p>
          <a:p>
            <a:pPr marL="0" indent="0">
              <a:spcBef>
                <a:spcPct val="0"/>
              </a:spcBef>
              <a:buNone/>
            </a:pPr>
            <a:r>
              <a:rPr lang="en-US" altLang="en-US" sz="3200" dirty="0">
                <a:sym typeface="Symbol" panose="05050102010706020507" pitchFamily="18" charset="2"/>
              </a:rPr>
              <a:t>This statement is not a tautology. It is </a:t>
            </a:r>
            <a:r>
              <a:rPr lang="en-US" altLang="en-US" sz="3200" dirty="0">
                <a:solidFill>
                  <a:srgbClr val="FF3300"/>
                </a:solidFill>
                <a:sym typeface="Symbol" panose="05050102010706020507" pitchFamily="18" charset="2"/>
              </a:rPr>
              <a:t>false</a:t>
            </a:r>
            <a:r>
              <a:rPr lang="en-US" altLang="en-US" sz="3200" dirty="0">
                <a:sym typeface="Symbol" panose="05050102010706020507" pitchFamily="18" charset="2"/>
              </a:rPr>
              <a:t> if p is false and q is true.</a:t>
            </a:r>
          </a:p>
        </p:txBody>
      </p:sp>
    </p:spTree>
    <p:extLst>
      <p:ext uri="{BB962C8B-B14F-4D97-AF65-F5344CB8AC3E}">
        <p14:creationId xmlns:p14="http://schemas.microsoft.com/office/powerpoint/2010/main" val="3267440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 calcmode="lin" valueType="num">
                                      <p:cBhvr>
                                        <p:cTn id="7" dur="500" fill="hold"/>
                                        <p:tgtEl>
                                          <p:spTgt spid="474115">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474115">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74115">
                                            <p:txEl>
                                              <p:pRg st="2" end="2"/>
                                            </p:txEl>
                                          </p:spTgt>
                                        </p:tgtEl>
                                        <p:attrNameLst>
                                          <p:attrName>style.visibility</p:attrName>
                                        </p:attrNameLst>
                                      </p:cBhvr>
                                      <p:to>
                                        <p:strVal val="visible"/>
                                      </p:to>
                                    </p:set>
                                    <p:anim calcmode="lin" valueType="num">
                                      <p:cBhvr>
                                        <p:cTn id="13" dur="500" fill="hold"/>
                                        <p:tgtEl>
                                          <p:spTgt spid="474115">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474115">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74115">
                                            <p:txEl>
                                              <p:pRg st="3" end="3"/>
                                            </p:txEl>
                                          </p:spTgt>
                                        </p:tgtEl>
                                        <p:attrNameLst>
                                          <p:attrName>style.visibility</p:attrName>
                                        </p:attrNameLst>
                                      </p:cBhvr>
                                      <p:to>
                                        <p:strVal val="visible"/>
                                      </p:to>
                                    </p:set>
                                    <p:anim calcmode="lin" valueType="num">
                                      <p:cBhvr>
                                        <p:cTn id="19" dur="500" fill="hold"/>
                                        <p:tgtEl>
                                          <p:spTgt spid="474115">
                                            <p:txEl>
                                              <p:pRg st="3" end="3"/>
                                            </p:txEl>
                                          </p:spTgt>
                                        </p:tgtEl>
                                        <p:attrNameLst>
                                          <p:attrName>ppt_w</p:attrName>
                                        </p:attrNameLst>
                                      </p:cBhvr>
                                      <p:tavLst>
                                        <p:tav tm="0">
                                          <p:val>
                                            <p:strVal val="4/3*#ppt_w"/>
                                          </p:val>
                                        </p:tav>
                                        <p:tav tm="100000">
                                          <p:val>
                                            <p:strVal val="#ppt_w"/>
                                          </p:val>
                                        </p:tav>
                                      </p:tavLst>
                                    </p:anim>
                                    <p:anim calcmode="lin" valueType="num">
                                      <p:cBhvr>
                                        <p:cTn id="20" dur="500" fill="hold"/>
                                        <p:tgtEl>
                                          <p:spTgt spid="474115">
                                            <p:txEl>
                                              <p:pRg st="3" end="3"/>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74115">
                                            <p:txEl>
                                              <p:pRg st="4" end="4"/>
                                            </p:txEl>
                                          </p:spTgt>
                                        </p:tgtEl>
                                        <p:attrNameLst>
                                          <p:attrName>style.visibility</p:attrName>
                                        </p:attrNameLst>
                                      </p:cBhvr>
                                      <p:to>
                                        <p:strVal val="visible"/>
                                      </p:to>
                                    </p:set>
                                    <p:anim calcmode="lin" valueType="num">
                                      <p:cBhvr>
                                        <p:cTn id="25" dur="500" fill="hold"/>
                                        <p:tgtEl>
                                          <p:spTgt spid="474115">
                                            <p:txEl>
                                              <p:pRg st="4" end="4"/>
                                            </p:txEl>
                                          </p:spTgt>
                                        </p:tgtEl>
                                        <p:attrNameLst>
                                          <p:attrName>ppt_w</p:attrName>
                                        </p:attrNameLst>
                                      </p:cBhvr>
                                      <p:tavLst>
                                        <p:tav tm="0">
                                          <p:val>
                                            <p:strVal val="4/3*#ppt_w"/>
                                          </p:val>
                                        </p:tav>
                                        <p:tav tm="100000">
                                          <p:val>
                                            <p:strVal val="#ppt_w"/>
                                          </p:val>
                                        </p:tav>
                                      </p:tavLst>
                                    </p:anim>
                                    <p:anim calcmode="lin" valueType="num">
                                      <p:cBhvr>
                                        <p:cTn id="26" dur="500" fill="hold"/>
                                        <p:tgtEl>
                                          <p:spTgt spid="474115">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474115">
                                            <p:txEl>
                                              <p:pRg st="6" end="6"/>
                                            </p:txEl>
                                          </p:spTgt>
                                        </p:tgtEl>
                                        <p:attrNameLst>
                                          <p:attrName>style.visibility</p:attrName>
                                        </p:attrNameLst>
                                      </p:cBhvr>
                                      <p:to>
                                        <p:strVal val="visible"/>
                                      </p:to>
                                    </p:set>
                                    <p:anim calcmode="lin" valueType="num">
                                      <p:cBhvr>
                                        <p:cTn id="31" dur="500" fill="hold"/>
                                        <p:tgtEl>
                                          <p:spTgt spid="474115">
                                            <p:txEl>
                                              <p:pRg st="6" end="6"/>
                                            </p:txEl>
                                          </p:spTgt>
                                        </p:tgtEl>
                                        <p:attrNameLst>
                                          <p:attrName>ppt_w</p:attrName>
                                        </p:attrNameLst>
                                      </p:cBhvr>
                                      <p:tavLst>
                                        <p:tav tm="0">
                                          <p:val>
                                            <p:strVal val="4/3*#ppt_w"/>
                                          </p:val>
                                        </p:tav>
                                        <p:tav tm="100000">
                                          <p:val>
                                            <p:strVal val="#ppt_w"/>
                                          </p:val>
                                        </p:tav>
                                      </p:tavLst>
                                    </p:anim>
                                    <p:anim calcmode="lin" valueType="num">
                                      <p:cBhvr>
                                        <p:cTn id="32" dur="500" fill="hold"/>
                                        <p:tgtEl>
                                          <p:spTgt spid="474115">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474115">
                                            <p:txEl>
                                              <p:pRg st="8" end="8"/>
                                            </p:txEl>
                                          </p:spTgt>
                                        </p:tgtEl>
                                        <p:attrNameLst>
                                          <p:attrName>style.visibility</p:attrName>
                                        </p:attrNameLst>
                                      </p:cBhvr>
                                      <p:to>
                                        <p:strVal val="visible"/>
                                      </p:to>
                                    </p:set>
                                    <p:anim calcmode="lin" valueType="num">
                                      <p:cBhvr>
                                        <p:cTn id="37" dur="500" fill="hold"/>
                                        <p:tgtEl>
                                          <p:spTgt spid="474115">
                                            <p:txEl>
                                              <p:pRg st="8" end="8"/>
                                            </p:txEl>
                                          </p:spTgt>
                                        </p:tgtEl>
                                        <p:attrNameLst>
                                          <p:attrName>ppt_w</p:attrName>
                                        </p:attrNameLst>
                                      </p:cBhvr>
                                      <p:tavLst>
                                        <p:tav tm="0">
                                          <p:val>
                                            <p:strVal val="4/3*#ppt_w"/>
                                          </p:val>
                                        </p:tav>
                                        <p:tav tm="100000">
                                          <p:val>
                                            <p:strVal val="#ppt_w"/>
                                          </p:val>
                                        </p:tav>
                                      </p:tavLst>
                                    </p:anim>
                                    <p:anim calcmode="lin" valueType="num">
                                      <p:cBhvr>
                                        <p:cTn id="38" dur="500" fill="hold"/>
                                        <p:tgtEl>
                                          <p:spTgt spid="474115">
                                            <p:txEl>
                                              <p:pRg st="8" end="8"/>
                                            </p:txEl>
                                          </p:spTgt>
                                        </p:tgtEl>
                                        <p:attrNameLst>
                                          <p:attrName>ppt_h</p:attrName>
                                        </p:attrNameLst>
                                      </p:cBhvr>
                                      <p:tavLst>
                                        <p:tav tm="0">
                                          <p:val>
                                            <p:strVal val="4/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474115">
                                            <p:txEl>
                                              <p:pRg st="10" end="10"/>
                                            </p:txEl>
                                          </p:spTgt>
                                        </p:tgtEl>
                                        <p:attrNameLst>
                                          <p:attrName>style.visibility</p:attrName>
                                        </p:attrNameLst>
                                      </p:cBhvr>
                                      <p:to>
                                        <p:strVal val="visible"/>
                                      </p:to>
                                    </p:set>
                                    <p:anim calcmode="lin" valueType="num">
                                      <p:cBhvr>
                                        <p:cTn id="43" dur="500" fill="hold"/>
                                        <p:tgtEl>
                                          <p:spTgt spid="474115">
                                            <p:txEl>
                                              <p:pRg st="10" end="10"/>
                                            </p:txEl>
                                          </p:spTgt>
                                        </p:tgtEl>
                                        <p:attrNameLst>
                                          <p:attrName>ppt_w</p:attrName>
                                        </p:attrNameLst>
                                      </p:cBhvr>
                                      <p:tavLst>
                                        <p:tav tm="0">
                                          <p:val>
                                            <p:strVal val="4/3*#ppt_w"/>
                                          </p:val>
                                        </p:tav>
                                        <p:tav tm="100000">
                                          <p:val>
                                            <p:strVal val="#ppt_w"/>
                                          </p:val>
                                        </p:tav>
                                      </p:tavLst>
                                    </p:anim>
                                    <p:anim calcmode="lin" valueType="num">
                                      <p:cBhvr>
                                        <p:cTn id="44" dur="500" fill="hold"/>
                                        <p:tgtEl>
                                          <p:spTgt spid="474115">
                                            <p:txEl>
                                              <p:pRg st="10" end="10"/>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ctrTitle"/>
          </p:nvPr>
        </p:nvSpPr>
        <p:spPr/>
        <p:txBody>
          <a:bodyPr>
            <a:normAutofit fontScale="90000"/>
          </a:bodyPr>
          <a:lstStyle/>
          <a:p>
            <a:pPr eaLnBrk="1" hangingPunct="1"/>
            <a:r>
              <a:rPr lang="en-US" altLang="en-US" dirty="0" smtClean="0"/>
              <a:t>1.3-1.4  Beyond Propositional Logic:</a:t>
            </a:r>
            <a:br>
              <a:rPr lang="en-US" altLang="en-US" dirty="0" smtClean="0"/>
            </a:br>
            <a:r>
              <a:rPr lang="en-US" altLang="en-US" dirty="0" smtClean="0"/>
              <a:t>Predicates and Quantifiers</a:t>
            </a:r>
          </a:p>
        </p:txBody>
      </p:sp>
      <p:sp>
        <p:nvSpPr>
          <p:cNvPr id="53252" name="Rectangle 3"/>
          <p:cNvSpPr>
            <a:spLocks noGrp="1" noChangeArrowheads="1"/>
          </p:cNvSpPr>
          <p:nvPr>
            <p:ph type="subTitle" idx="1"/>
          </p:nvPr>
        </p:nvSpPr>
        <p:spPr/>
        <p:txBody>
          <a:bodyPr/>
          <a:lstStyle/>
          <a:p>
            <a:pPr eaLnBrk="1" hangingPunct="1"/>
            <a:endParaRPr lang="en-US" altLang="en-US" smtClean="0"/>
          </a:p>
        </p:txBody>
      </p:sp>
      <p:sp>
        <p:nvSpPr>
          <p:cNvPr id="5325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71B4720-EDD3-441F-AFA3-29DC3C06EA29}" type="slidenum">
              <a:rPr lang="en-US" altLang="en-US" sz="1400"/>
              <a:pPr/>
              <a:t>66</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838200" y="365125"/>
            <a:ext cx="10515600" cy="822325"/>
          </a:xfrm>
        </p:spPr>
        <p:txBody>
          <a:bodyPr/>
          <a:lstStyle/>
          <a:p>
            <a:pPr eaLnBrk="1" hangingPunct="1"/>
            <a:r>
              <a:rPr lang="en-US" altLang="en-US" b="1" dirty="0" smtClean="0">
                <a:solidFill>
                  <a:schemeClr val="tx1"/>
                </a:solidFill>
                <a:latin typeface="+mn-lt"/>
              </a:rPr>
              <a:t>Predicates</a:t>
            </a:r>
          </a:p>
        </p:txBody>
      </p:sp>
      <p:sp>
        <p:nvSpPr>
          <p:cNvPr id="54276" name="Rectangle 3"/>
          <p:cNvSpPr>
            <a:spLocks noGrp="1" noChangeArrowheads="1"/>
          </p:cNvSpPr>
          <p:nvPr>
            <p:ph idx="1"/>
          </p:nvPr>
        </p:nvSpPr>
        <p:spPr>
          <a:xfrm>
            <a:off x="838200" y="1447800"/>
            <a:ext cx="10515600" cy="4648200"/>
          </a:xfrm>
        </p:spPr>
        <p:txBody>
          <a:bodyPr>
            <a:normAutofit/>
          </a:bodyPr>
          <a:lstStyle/>
          <a:p>
            <a:pPr eaLnBrk="1" hangingPunct="1"/>
            <a:r>
              <a:rPr lang="en-US" altLang="en-US" dirty="0" smtClean="0"/>
              <a:t>Propositional logic assumes the world contains </a:t>
            </a:r>
            <a:r>
              <a:rPr lang="en-US" altLang="en-US" dirty="0" smtClean="0">
                <a:solidFill>
                  <a:srgbClr val="FF0000"/>
                </a:solidFill>
              </a:rPr>
              <a:t>facts </a:t>
            </a:r>
            <a:r>
              <a:rPr lang="en-US" altLang="en-US" dirty="0" smtClean="0"/>
              <a:t>that are</a:t>
            </a:r>
            <a:r>
              <a:rPr lang="en-US" altLang="en-US" dirty="0" smtClean="0">
                <a:solidFill>
                  <a:srgbClr val="FF0000"/>
                </a:solidFill>
              </a:rPr>
              <a:t> true or false.</a:t>
            </a:r>
          </a:p>
          <a:p>
            <a:pPr eaLnBrk="1" hangingPunct="1"/>
            <a:r>
              <a:rPr lang="en-US" altLang="en-US" dirty="0" smtClean="0"/>
              <a:t>But let’s consider a statement containing a variable:</a:t>
            </a:r>
          </a:p>
          <a:p>
            <a:pPr eaLnBrk="1" hangingPunct="1"/>
            <a:endParaRPr lang="en-US" altLang="en-US" dirty="0" smtClean="0"/>
          </a:p>
          <a:p>
            <a:pPr eaLnBrk="1" hangingPunct="1"/>
            <a:r>
              <a:rPr lang="en-US" altLang="en-US" i="1" dirty="0" smtClean="0"/>
              <a:t>x</a:t>
            </a:r>
            <a:r>
              <a:rPr lang="en-US" altLang="en-US" dirty="0" smtClean="0"/>
              <a:t> &gt; 3   since we don’t know the value of </a:t>
            </a:r>
            <a:r>
              <a:rPr lang="en-US" altLang="en-US" i="1" dirty="0" smtClean="0"/>
              <a:t>x</a:t>
            </a:r>
            <a:r>
              <a:rPr lang="en-US" altLang="en-US" dirty="0" smtClean="0"/>
              <a:t> we cannot say whether the expression is true or false</a:t>
            </a:r>
          </a:p>
          <a:p>
            <a:pPr marL="0" indent="0" eaLnBrk="1" hangingPunct="1">
              <a:buNone/>
            </a:pPr>
            <a:endParaRPr lang="en-US" altLang="en-US" dirty="0" smtClean="0"/>
          </a:p>
          <a:p>
            <a:pPr eaLnBrk="1" hangingPunct="1"/>
            <a:r>
              <a:rPr lang="en-US" altLang="en-US" i="1" dirty="0" smtClean="0"/>
              <a:t>x</a:t>
            </a:r>
            <a:r>
              <a:rPr lang="en-US" altLang="en-US" dirty="0" smtClean="0"/>
              <a:t> &gt; 3 which corresponds to “</a:t>
            </a:r>
            <a:r>
              <a:rPr lang="en-US" altLang="en-US" i="1" dirty="0" smtClean="0"/>
              <a:t>x</a:t>
            </a:r>
            <a:r>
              <a:rPr lang="en-US" altLang="en-US" dirty="0" smtClean="0"/>
              <a:t> is greater than 3”   </a:t>
            </a:r>
          </a:p>
          <a:p>
            <a:pPr eaLnBrk="1" hangingPunct="1"/>
            <a:endParaRPr lang="en-US" altLang="en-US" dirty="0" smtClean="0"/>
          </a:p>
        </p:txBody>
      </p:sp>
      <p:sp>
        <p:nvSpPr>
          <p:cNvPr id="5427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0569498-3B05-489F-A039-24445377DD4A}" type="slidenum">
              <a:rPr lang="en-US" altLang="en-US" sz="1400"/>
              <a:pPr/>
              <a:t>67</a:t>
            </a:fld>
            <a:endParaRPr lang="en-US" altLang="en-US" sz="1400"/>
          </a:p>
        </p:txBody>
      </p:sp>
      <p:sp>
        <p:nvSpPr>
          <p:cNvPr id="54277" name="AutoShape 4"/>
          <p:cNvSpPr>
            <a:spLocks/>
          </p:cNvSpPr>
          <p:nvPr/>
        </p:nvSpPr>
        <p:spPr bwMode="auto">
          <a:xfrm rot="16200000" flipV="1">
            <a:off x="6705600" y="4267200"/>
            <a:ext cx="228600" cy="2057400"/>
          </a:xfrm>
          <a:prstGeom prst="leftBrace">
            <a:avLst>
              <a:gd name="adj1" fmla="val 52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54278" name="Text Box 7"/>
          <p:cNvSpPr txBox="1">
            <a:spLocks noChangeArrowheads="1"/>
          </p:cNvSpPr>
          <p:nvPr/>
        </p:nvSpPr>
        <p:spPr bwMode="auto">
          <a:xfrm>
            <a:off x="5715000" y="55626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t>Predicate,  i.e. a property of </a:t>
            </a:r>
            <a:r>
              <a:rPr lang="en-US" altLang="en-US" i="1" dirty="0"/>
              <a:t>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838200" y="11723"/>
            <a:ext cx="10515600" cy="1081088"/>
          </a:xfrm>
        </p:spPr>
        <p:txBody>
          <a:bodyPr/>
          <a:lstStyle/>
          <a:p>
            <a:pPr eaLnBrk="1" hangingPunct="1"/>
            <a:endParaRPr lang="en-US" altLang="en-US" dirty="0" smtClean="0"/>
          </a:p>
        </p:txBody>
      </p:sp>
      <p:sp>
        <p:nvSpPr>
          <p:cNvPr id="55300" name="Rectangle 3"/>
          <p:cNvSpPr>
            <a:spLocks noGrp="1" noChangeArrowheads="1"/>
          </p:cNvSpPr>
          <p:nvPr>
            <p:ph idx="1"/>
          </p:nvPr>
        </p:nvSpPr>
        <p:spPr>
          <a:xfrm>
            <a:off x="609600" y="990600"/>
            <a:ext cx="10896600" cy="5334000"/>
          </a:xfrm>
        </p:spPr>
        <p:txBody>
          <a:bodyPr>
            <a:noAutofit/>
          </a:bodyPr>
          <a:lstStyle/>
          <a:p>
            <a:pPr marL="0" indent="0" eaLnBrk="1" hangingPunct="1">
              <a:lnSpc>
                <a:spcPct val="90000"/>
              </a:lnSpc>
              <a:buNone/>
            </a:pPr>
            <a:r>
              <a:rPr lang="en-US" altLang="en-US" sz="3000" dirty="0"/>
              <a:t>“</a:t>
            </a:r>
            <a:r>
              <a:rPr lang="en-US" altLang="en-US" sz="3000" i="1" dirty="0"/>
              <a:t>x</a:t>
            </a:r>
            <a:r>
              <a:rPr lang="en-US" altLang="en-US" sz="3000" dirty="0"/>
              <a:t> is greater than 3” can be represented as P(</a:t>
            </a:r>
            <a:r>
              <a:rPr lang="en-US" altLang="en-US" sz="3000" i="1" dirty="0"/>
              <a:t>x</a:t>
            </a:r>
            <a:r>
              <a:rPr lang="en-US" altLang="en-US" sz="3000" dirty="0"/>
              <a:t>), where P denotes “greater than 3”</a:t>
            </a:r>
          </a:p>
          <a:p>
            <a:pPr marL="0" indent="0" eaLnBrk="1" hangingPunct="1">
              <a:lnSpc>
                <a:spcPct val="90000"/>
              </a:lnSpc>
              <a:buNone/>
            </a:pPr>
            <a:endParaRPr lang="en-US" altLang="en-US" sz="3000" dirty="0"/>
          </a:p>
          <a:p>
            <a:pPr marL="0" indent="0" eaLnBrk="1" hangingPunct="1">
              <a:lnSpc>
                <a:spcPct val="90000"/>
              </a:lnSpc>
              <a:buNone/>
            </a:pPr>
            <a:r>
              <a:rPr lang="en-US" altLang="en-US" sz="3000" dirty="0"/>
              <a:t>In general a statement involving  n variables </a:t>
            </a:r>
            <a:r>
              <a:rPr lang="en-US" altLang="en-US" sz="3000" i="1" dirty="0"/>
              <a:t>x</a:t>
            </a:r>
            <a:r>
              <a:rPr lang="en-US" altLang="en-US" sz="3000" i="1" baseline="-25000" dirty="0"/>
              <a:t>1</a:t>
            </a:r>
            <a:r>
              <a:rPr lang="en-US" altLang="en-US" sz="3000" i="1" dirty="0"/>
              <a:t>, x</a:t>
            </a:r>
            <a:r>
              <a:rPr lang="en-US" altLang="en-US" sz="3000" i="1" baseline="-25000" dirty="0"/>
              <a:t>2</a:t>
            </a:r>
            <a:r>
              <a:rPr lang="en-US" altLang="en-US" sz="3000" i="1" dirty="0"/>
              <a:t>, … </a:t>
            </a:r>
            <a:r>
              <a:rPr lang="en-US" altLang="en-US" sz="3000" i="1" dirty="0" err="1"/>
              <a:t>x</a:t>
            </a:r>
            <a:r>
              <a:rPr lang="en-US" altLang="en-US" sz="3000" i="1" baseline="-25000" dirty="0" err="1"/>
              <a:t>n</a:t>
            </a:r>
            <a:r>
              <a:rPr lang="en-US" altLang="en-US" sz="3000" i="1" dirty="0"/>
              <a:t> </a:t>
            </a:r>
            <a:r>
              <a:rPr lang="en-US" altLang="en-US" sz="3000" dirty="0"/>
              <a:t>can be denoted </a:t>
            </a:r>
            <a:r>
              <a:rPr lang="en-US" altLang="en-US" sz="3000" dirty="0" smtClean="0"/>
              <a:t>by</a:t>
            </a:r>
            <a:endParaRPr lang="en-US" altLang="en-US" sz="3000" dirty="0"/>
          </a:p>
          <a:p>
            <a:pPr marL="0" indent="0" eaLnBrk="1" hangingPunct="1">
              <a:lnSpc>
                <a:spcPct val="90000"/>
              </a:lnSpc>
              <a:buNone/>
            </a:pPr>
            <a:r>
              <a:rPr lang="en-US" altLang="en-US" sz="3000" dirty="0"/>
              <a:t>		 P(</a:t>
            </a:r>
            <a:r>
              <a:rPr lang="en-US" altLang="en-US" sz="3000" i="1" dirty="0"/>
              <a:t>x</a:t>
            </a:r>
            <a:r>
              <a:rPr lang="en-US" altLang="en-US" sz="3000" i="1" baseline="-25000" dirty="0"/>
              <a:t>1</a:t>
            </a:r>
            <a:r>
              <a:rPr lang="en-US" altLang="en-US" sz="3000" i="1" dirty="0"/>
              <a:t>, x</a:t>
            </a:r>
            <a:r>
              <a:rPr lang="en-US" altLang="en-US" sz="3000" i="1" baseline="-25000" dirty="0"/>
              <a:t>2</a:t>
            </a:r>
            <a:r>
              <a:rPr lang="en-US" altLang="en-US" sz="3000" i="1" dirty="0"/>
              <a:t>, … </a:t>
            </a:r>
            <a:r>
              <a:rPr lang="en-US" altLang="en-US" sz="3000" i="1" dirty="0" err="1"/>
              <a:t>x</a:t>
            </a:r>
            <a:r>
              <a:rPr lang="en-US" altLang="en-US" sz="3000" i="1" baseline="-25000" dirty="0" err="1"/>
              <a:t>n</a:t>
            </a:r>
            <a:r>
              <a:rPr lang="en-US" altLang="en-US" sz="3000" i="1" dirty="0"/>
              <a:t> </a:t>
            </a:r>
            <a:r>
              <a:rPr lang="en-US" altLang="en-US" sz="3000" dirty="0"/>
              <a:t>)  </a:t>
            </a:r>
          </a:p>
          <a:p>
            <a:pPr marL="0" indent="0" eaLnBrk="1" hangingPunct="1">
              <a:lnSpc>
                <a:spcPct val="90000"/>
              </a:lnSpc>
              <a:buNone/>
            </a:pPr>
            <a:endParaRPr lang="en-US" altLang="en-US" sz="3000" dirty="0"/>
          </a:p>
          <a:p>
            <a:pPr marL="0" indent="0" eaLnBrk="1" hangingPunct="1">
              <a:lnSpc>
                <a:spcPct val="90000"/>
              </a:lnSpc>
              <a:buNone/>
            </a:pPr>
            <a:r>
              <a:rPr lang="en-US" altLang="en-US" sz="3000" dirty="0"/>
              <a:t>P is called a </a:t>
            </a:r>
            <a:r>
              <a:rPr lang="en-US" altLang="en-US" sz="3000" b="1" i="1" dirty="0"/>
              <a:t>predicate</a:t>
            </a:r>
            <a:r>
              <a:rPr lang="en-US" altLang="en-US" sz="3000" dirty="0"/>
              <a:t> or the </a:t>
            </a:r>
            <a:r>
              <a:rPr lang="en-US" altLang="en-US" sz="3000" b="1" i="1" dirty="0"/>
              <a:t>propositional function </a:t>
            </a:r>
            <a:r>
              <a:rPr lang="en-US" altLang="en-US" sz="3000" dirty="0"/>
              <a:t>P at the n-tuple </a:t>
            </a:r>
            <a:r>
              <a:rPr lang="en-US" altLang="en-US" sz="3000" dirty="0" smtClean="0"/>
              <a:t/>
            </a:r>
            <a:br>
              <a:rPr lang="en-US" altLang="en-US" sz="3000" dirty="0" smtClean="0"/>
            </a:br>
            <a:r>
              <a:rPr lang="en-US" altLang="en-US" sz="3000" dirty="0" smtClean="0"/>
              <a:t>( </a:t>
            </a:r>
            <a:r>
              <a:rPr lang="en-US" altLang="en-US" sz="3000" i="1" dirty="0" smtClean="0"/>
              <a:t>x</a:t>
            </a:r>
            <a:r>
              <a:rPr lang="en-US" altLang="en-US" sz="3000" i="1" baseline="-25000" dirty="0" smtClean="0"/>
              <a:t>1</a:t>
            </a:r>
            <a:r>
              <a:rPr lang="en-US" altLang="en-US" sz="3000" i="1" dirty="0"/>
              <a:t>, x</a:t>
            </a:r>
            <a:r>
              <a:rPr lang="en-US" altLang="en-US" sz="3000" i="1" baseline="-25000" dirty="0"/>
              <a:t>2</a:t>
            </a:r>
            <a:r>
              <a:rPr lang="en-US" altLang="en-US" sz="3000" i="1" dirty="0"/>
              <a:t>, … </a:t>
            </a:r>
            <a:r>
              <a:rPr lang="en-US" altLang="en-US" sz="3000" i="1" dirty="0" err="1"/>
              <a:t>x</a:t>
            </a:r>
            <a:r>
              <a:rPr lang="en-US" altLang="en-US" sz="3000" i="1" baseline="-25000" dirty="0" err="1"/>
              <a:t>n</a:t>
            </a:r>
            <a:r>
              <a:rPr lang="en-US" altLang="en-US" sz="3000" i="1" dirty="0"/>
              <a:t> </a:t>
            </a:r>
            <a:r>
              <a:rPr lang="en-US" altLang="en-US" sz="3000" dirty="0"/>
              <a:t>).</a:t>
            </a:r>
          </a:p>
        </p:txBody>
      </p:sp>
      <p:sp>
        <p:nvSpPr>
          <p:cNvPr id="5529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DDBE390-CA24-4344-9603-81632399878D}" type="slidenum">
              <a:rPr lang="en-US" altLang="en-US" sz="1400"/>
              <a:pPr/>
              <a:t>68</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ltLang="en-US"/>
              <a:t>Spring 2003</a:t>
            </a:r>
            <a:endParaRPr lang="en-CA" altLang="en-US"/>
          </a:p>
        </p:txBody>
      </p:sp>
      <p:sp>
        <p:nvSpPr>
          <p:cNvPr id="13" name="Footer Placeholder 4"/>
          <p:cNvSpPr>
            <a:spLocks noGrp="1"/>
          </p:cNvSpPr>
          <p:nvPr>
            <p:ph type="ftr" sz="quarter" idx="11"/>
          </p:nvPr>
        </p:nvSpPr>
        <p:spPr/>
        <p:txBody>
          <a:bodyPr/>
          <a:lstStyle/>
          <a:p>
            <a:r>
              <a:rPr lang="en-US" altLang="en-US"/>
              <a:t>CMSC 203 - Discrete Structures</a:t>
            </a:r>
          </a:p>
        </p:txBody>
      </p:sp>
      <p:sp>
        <p:nvSpPr>
          <p:cNvPr id="14" name="Slide Number Placeholder 5"/>
          <p:cNvSpPr>
            <a:spLocks noGrp="1"/>
          </p:cNvSpPr>
          <p:nvPr>
            <p:ph type="sldNum" sz="quarter" idx="12"/>
          </p:nvPr>
        </p:nvSpPr>
        <p:spPr/>
        <p:txBody>
          <a:bodyPr/>
          <a:lstStyle/>
          <a:p>
            <a:fld id="{A15AB897-8866-4E5A-B33D-800DBC2E161C}" type="slidenum">
              <a:rPr lang="en-CA" altLang="en-US"/>
              <a:pPr/>
              <a:t>69</a:t>
            </a:fld>
            <a:endParaRPr lang="en-CA" altLang="en-US"/>
          </a:p>
        </p:txBody>
      </p:sp>
      <p:sp>
        <p:nvSpPr>
          <p:cNvPr id="71682" name="Rectangle 2"/>
          <p:cNvSpPr>
            <a:spLocks noGrp="1" noChangeArrowheads="1"/>
          </p:cNvSpPr>
          <p:nvPr>
            <p:ph type="title"/>
          </p:nvPr>
        </p:nvSpPr>
        <p:spPr>
          <a:xfrm>
            <a:off x="609600" y="228600"/>
            <a:ext cx="10972800" cy="685800"/>
          </a:xfrm>
        </p:spPr>
        <p:txBody>
          <a:bodyPr/>
          <a:lstStyle/>
          <a:p>
            <a:r>
              <a:rPr lang="en-US" altLang="en-US" sz="3600" b="1" dirty="0">
                <a:latin typeface="+mn-lt"/>
              </a:rPr>
              <a:t>Propositional Functions &amp; Predicates</a:t>
            </a:r>
            <a:endParaRPr lang="en-CA" altLang="en-US" sz="3600" b="1" dirty="0">
              <a:latin typeface="+mn-lt"/>
            </a:endParaRPr>
          </a:p>
        </p:txBody>
      </p:sp>
      <p:sp>
        <p:nvSpPr>
          <p:cNvPr id="71683" name="Rectangle 3"/>
          <p:cNvSpPr>
            <a:spLocks noGrp="1" noChangeArrowheads="1"/>
          </p:cNvSpPr>
          <p:nvPr>
            <p:ph type="body" idx="1"/>
          </p:nvPr>
        </p:nvSpPr>
        <p:spPr>
          <a:xfrm>
            <a:off x="609600" y="914400"/>
            <a:ext cx="9677400" cy="2971800"/>
          </a:xfrm>
        </p:spPr>
        <p:txBody>
          <a:bodyPr/>
          <a:lstStyle/>
          <a:p>
            <a:pPr marL="0" indent="0"/>
            <a:r>
              <a:rPr lang="en-US" altLang="en-US" dirty="0">
                <a:sym typeface="Symbol" panose="05050102010706020507" pitchFamily="18" charset="2"/>
              </a:rPr>
              <a:t>Propositional function (open sentence):</a:t>
            </a:r>
          </a:p>
          <a:p>
            <a:pPr marL="0" indent="0"/>
            <a:r>
              <a:rPr lang="en-US" altLang="en-US" dirty="0">
                <a:sym typeface="Symbol" panose="05050102010706020507" pitchFamily="18" charset="2"/>
              </a:rPr>
              <a:t>statement involving one or more variables,</a:t>
            </a:r>
          </a:p>
          <a:p>
            <a:pPr marL="0" indent="0"/>
            <a:endParaRPr lang="en-US" altLang="en-US" sz="800" dirty="0">
              <a:sym typeface="Symbol" panose="05050102010706020507" pitchFamily="18" charset="2"/>
            </a:endParaRPr>
          </a:p>
          <a:p>
            <a:pPr marL="0" indent="0">
              <a:spcBef>
                <a:spcPct val="0"/>
              </a:spcBef>
            </a:pPr>
            <a:r>
              <a:rPr lang="en-US" altLang="en-US" dirty="0">
                <a:solidFill>
                  <a:srgbClr val="00FFFF"/>
                </a:solidFill>
                <a:sym typeface="Symbol" panose="05050102010706020507" pitchFamily="18" charset="2"/>
              </a:rPr>
              <a:t>	</a:t>
            </a:r>
            <a:r>
              <a:rPr lang="en-US" altLang="en-US" dirty="0">
                <a:solidFill>
                  <a:srgbClr val="0000FF"/>
                </a:solidFill>
                <a:sym typeface="Symbol" panose="05050102010706020507" pitchFamily="18" charset="2"/>
              </a:rPr>
              <a:t>e.g.: x-3 &gt; 5</a:t>
            </a:r>
            <a:r>
              <a:rPr lang="en-US" altLang="en-US" dirty="0">
                <a:solidFill>
                  <a:srgbClr val="00FFFF"/>
                </a:solidFill>
                <a:sym typeface="Symbol" panose="05050102010706020507" pitchFamily="18" charset="2"/>
              </a:rPr>
              <a:t>.</a:t>
            </a:r>
          </a:p>
          <a:p>
            <a:pPr marL="0" indent="0">
              <a:spcBef>
                <a:spcPct val="10000"/>
              </a:spcBef>
            </a:pPr>
            <a:r>
              <a:rPr lang="en-US" altLang="en-US" dirty="0">
                <a:sym typeface="Symbol" panose="05050102010706020507" pitchFamily="18" charset="2"/>
              </a:rPr>
              <a:t>Let us call this propositional function P(x), where P is the </a:t>
            </a:r>
            <a:r>
              <a:rPr lang="en-US" altLang="en-US" dirty="0">
                <a:solidFill>
                  <a:srgbClr val="0000FF"/>
                </a:solidFill>
                <a:sym typeface="Symbol" panose="05050102010706020507" pitchFamily="18" charset="2"/>
              </a:rPr>
              <a:t>predicate</a:t>
            </a:r>
            <a:r>
              <a:rPr lang="en-US" altLang="en-US" dirty="0">
                <a:sym typeface="Symbol" panose="05050102010706020507" pitchFamily="18" charset="2"/>
              </a:rPr>
              <a:t> and x is the </a:t>
            </a:r>
            <a:r>
              <a:rPr lang="en-US" altLang="en-US" dirty="0">
                <a:solidFill>
                  <a:srgbClr val="0000FF"/>
                </a:solidFill>
                <a:sym typeface="Symbol" panose="05050102010706020507" pitchFamily="18" charset="2"/>
              </a:rPr>
              <a:t>variable</a:t>
            </a:r>
            <a:r>
              <a:rPr lang="en-US" altLang="en-US" dirty="0">
                <a:sym typeface="Symbol" panose="05050102010706020507" pitchFamily="18" charset="2"/>
              </a:rPr>
              <a:t>.</a:t>
            </a:r>
          </a:p>
        </p:txBody>
      </p:sp>
      <p:sp>
        <p:nvSpPr>
          <p:cNvPr id="71684" name="Rectangle 4"/>
          <p:cNvSpPr>
            <a:spLocks noChangeArrowheads="1"/>
          </p:cNvSpPr>
          <p:nvPr/>
        </p:nvSpPr>
        <p:spPr bwMode="auto">
          <a:xfrm>
            <a:off x="1981200" y="3352800"/>
            <a:ext cx="5867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sz="2800" dirty="0">
                <a:solidFill>
                  <a:schemeClr val="accent2"/>
                </a:solidFill>
                <a:effectLst>
                  <a:outerShdw blurRad="38100" dist="38100" dir="2700000" algn="tl">
                    <a:srgbClr val="000000"/>
                  </a:outerShdw>
                </a:effectLst>
                <a:latin typeface="Comic Sans MS" panose="030F0702030302020204" pitchFamily="66" charset="0"/>
              </a:rPr>
              <a:t>What is the truth value of P(2) ?</a:t>
            </a:r>
          </a:p>
        </p:txBody>
      </p:sp>
      <p:sp>
        <p:nvSpPr>
          <p:cNvPr id="71685" name="Rectangle 5"/>
          <p:cNvSpPr>
            <a:spLocks noChangeArrowheads="1"/>
          </p:cNvSpPr>
          <p:nvPr/>
        </p:nvSpPr>
        <p:spPr bwMode="auto">
          <a:xfrm>
            <a:off x="7848600" y="33528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sz="2800" dirty="0">
                <a:solidFill>
                  <a:srgbClr val="FF3300"/>
                </a:solidFill>
                <a:effectLst>
                  <a:outerShdw blurRad="38100" dist="38100" dir="2700000" algn="tl">
                    <a:srgbClr val="000000"/>
                  </a:outerShdw>
                </a:effectLst>
                <a:latin typeface="Comic Sans MS" panose="030F0702030302020204" pitchFamily="66" charset="0"/>
              </a:rPr>
              <a:t>false</a:t>
            </a:r>
          </a:p>
        </p:txBody>
      </p:sp>
      <p:sp>
        <p:nvSpPr>
          <p:cNvPr id="71686" name="Rectangle 6"/>
          <p:cNvSpPr>
            <a:spLocks noChangeArrowheads="1"/>
          </p:cNvSpPr>
          <p:nvPr/>
        </p:nvSpPr>
        <p:spPr bwMode="auto">
          <a:xfrm>
            <a:off x="1981200" y="3886200"/>
            <a:ext cx="5867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sz="2800" dirty="0">
                <a:solidFill>
                  <a:schemeClr val="accent2"/>
                </a:solidFill>
                <a:effectLst>
                  <a:outerShdw blurRad="38100" dist="38100" dir="2700000" algn="tl">
                    <a:srgbClr val="000000"/>
                  </a:outerShdw>
                </a:effectLst>
                <a:latin typeface="Comic Sans MS" panose="030F0702030302020204" pitchFamily="66" charset="0"/>
              </a:rPr>
              <a:t>What is the truth value of P(8) ?</a:t>
            </a:r>
          </a:p>
        </p:txBody>
      </p:sp>
      <p:sp>
        <p:nvSpPr>
          <p:cNvPr id="71687" name="Rectangle 7"/>
          <p:cNvSpPr>
            <a:spLocks noChangeArrowheads="1"/>
          </p:cNvSpPr>
          <p:nvPr/>
        </p:nvSpPr>
        <p:spPr bwMode="auto">
          <a:xfrm>
            <a:off x="1981200" y="4419600"/>
            <a:ext cx="5867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sz="2800" dirty="0">
                <a:solidFill>
                  <a:schemeClr val="accent2"/>
                </a:solidFill>
                <a:effectLst>
                  <a:outerShdw blurRad="38100" dist="38100" dir="2700000" algn="tl">
                    <a:srgbClr val="000000"/>
                  </a:outerShdw>
                </a:effectLst>
                <a:latin typeface="Comic Sans MS" panose="030F0702030302020204" pitchFamily="66" charset="0"/>
              </a:rPr>
              <a:t>What is the truth value of P(9) ?</a:t>
            </a:r>
          </a:p>
        </p:txBody>
      </p:sp>
      <p:sp>
        <p:nvSpPr>
          <p:cNvPr id="71688" name="Rectangle 8"/>
          <p:cNvSpPr>
            <a:spLocks noChangeArrowheads="1"/>
          </p:cNvSpPr>
          <p:nvPr/>
        </p:nvSpPr>
        <p:spPr bwMode="auto">
          <a:xfrm>
            <a:off x="7848600" y="38862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sz="2800">
                <a:solidFill>
                  <a:srgbClr val="FF3300"/>
                </a:solidFill>
                <a:effectLst>
                  <a:outerShdw blurRad="38100" dist="38100" dir="2700000" algn="tl">
                    <a:srgbClr val="000000"/>
                  </a:outerShdw>
                </a:effectLst>
                <a:latin typeface="Comic Sans MS" panose="030F0702030302020204" pitchFamily="66" charset="0"/>
              </a:rPr>
              <a:t>false</a:t>
            </a:r>
          </a:p>
        </p:txBody>
      </p:sp>
      <p:sp>
        <p:nvSpPr>
          <p:cNvPr id="71689" name="Rectangle 9"/>
          <p:cNvSpPr>
            <a:spLocks noChangeArrowheads="1"/>
          </p:cNvSpPr>
          <p:nvPr/>
        </p:nvSpPr>
        <p:spPr bwMode="auto">
          <a:xfrm>
            <a:off x="7848600" y="44196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sz="2800">
                <a:solidFill>
                  <a:srgbClr val="66FF33"/>
                </a:solidFill>
                <a:effectLst>
                  <a:outerShdw blurRad="38100" dist="38100" dir="2700000" algn="tl">
                    <a:srgbClr val="000000"/>
                  </a:outerShdw>
                </a:effectLst>
                <a:latin typeface="Comic Sans MS" panose="030F0702030302020204" pitchFamily="66" charset="0"/>
              </a:rPr>
              <a:t>true</a:t>
            </a:r>
          </a:p>
        </p:txBody>
      </p:sp>
      <p:sp>
        <p:nvSpPr>
          <p:cNvPr id="71690" name="Rectangle 10"/>
          <p:cNvSpPr>
            <a:spLocks noChangeArrowheads="1"/>
          </p:cNvSpPr>
          <p:nvPr/>
        </p:nvSpPr>
        <p:spPr bwMode="auto">
          <a:xfrm>
            <a:off x="1981200" y="49530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b="1" dirty="0">
                <a:solidFill>
                  <a:srgbClr val="0000FF"/>
                </a:solidFill>
                <a:effectLst>
                  <a:outerShdw blurRad="38100" dist="38100" dir="2700000" algn="tl">
                    <a:srgbClr val="000000"/>
                  </a:outerShdw>
                </a:effectLst>
                <a:latin typeface="Comic Sans MS" panose="030F0702030302020204" pitchFamily="66" charset="0"/>
              </a:rPr>
              <a:t>When a variable is given a value, it is said to be instantiated</a:t>
            </a:r>
          </a:p>
        </p:txBody>
      </p:sp>
      <p:sp>
        <p:nvSpPr>
          <p:cNvPr id="71691" name="Rectangle 11"/>
          <p:cNvSpPr>
            <a:spLocks noChangeArrowheads="1"/>
          </p:cNvSpPr>
          <p:nvPr/>
        </p:nvSpPr>
        <p:spPr bwMode="auto">
          <a:xfrm>
            <a:off x="1981200" y="57912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b="1" dirty="0">
                <a:solidFill>
                  <a:srgbClr val="0000FF"/>
                </a:solidFill>
                <a:effectLst>
                  <a:outerShdw blurRad="38100" dist="38100" dir="2700000" algn="tl">
                    <a:srgbClr val="000000"/>
                  </a:outerShdw>
                </a:effectLst>
                <a:latin typeface="Comic Sans MS" panose="030F0702030302020204" pitchFamily="66" charset="0"/>
              </a:rPr>
              <a:t>Truth value depends on value of variable</a:t>
            </a:r>
          </a:p>
        </p:txBody>
      </p:sp>
    </p:spTree>
    <p:extLst>
      <p:ext uri="{BB962C8B-B14F-4D97-AF65-F5344CB8AC3E}">
        <p14:creationId xmlns:p14="http://schemas.microsoft.com/office/powerpoint/2010/main" val="1422750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71683">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71683">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7168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71683">
                                            <p:txEl>
                                              <p:pRg st="1" end="1"/>
                                            </p:txEl>
                                          </p:spTgt>
                                        </p:tgtEl>
                                        <p:attrNameLst>
                                          <p:attrName>style.visibility</p:attrName>
                                        </p:attrNameLst>
                                      </p:cBhvr>
                                      <p:to>
                                        <p:strVal val="visible"/>
                                      </p:to>
                                    </p:set>
                                    <p:anim calcmode="lin" valueType="num">
                                      <p:cBhvr>
                                        <p:cTn id="15"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1683">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71683">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7168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71683">
                                            <p:txEl>
                                              <p:pRg st="3" end="3"/>
                                            </p:txEl>
                                          </p:spTgt>
                                        </p:tgtEl>
                                        <p:attrNameLst>
                                          <p:attrName>style.visibility</p:attrName>
                                        </p:attrNameLst>
                                      </p:cBhvr>
                                      <p:to>
                                        <p:strVal val="visible"/>
                                      </p:to>
                                    </p:set>
                                    <p:anim calcmode="lin" valueType="num">
                                      <p:cBhvr>
                                        <p:cTn id="23"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71683">
                                            <p:txEl>
                                              <p:pRg st="3" end="3"/>
                                            </p:txEl>
                                          </p:spTgt>
                                        </p:tgtEl>
                                        <p:attrNameLst>
                                          <p:attrName>ppt_y</p:attrName>
                                        </p:attrNameLst>
                                      </p:cBhvr>
                                      <p:tavLst>
                                        <p:tav tm="0">
                                          <p:val>
                                            <p:strVal val="#ppt_y-#ppt_h/2"/>
                                          </p:val>
                                        </p:tav>
                                        <p:tav tm="100000">
                                          <p:val>
                                            <p:strVal val="#ppt_y"/>
                                          </p:val>
                                        </p:tav>
                                      </p:tavLst>
                                    </p:anim>
                                    <p:anim calcmode="lin" valueType="num">
                                      <p:cBhvr>
                                        <p:cTn id="25" dur="500" fill="hold"/>
                                        <p:tgtEl>
                                          <p:spTgt spid="71683">
                                            <p:txEl>
                                              <p:pRg st="3" end="3"/>
                                            </p:txEl>
                                          </p:spTgt>
                                        </p:tgtEl>
                                        <p:attrNameLst>
                                          <p:attrName>ppt_w</p:attrName>
                                        </p:attrNameLst>
                                      </p:cBhvr>
                                      <p:tavLst>
                                        <p:tav tm="0">
                                          <p:val>
                                            <p:strVal val="#ppt_w"/>
                                          </p:val>
                                        </p:tav>
                                        <p:tav tm="100000">
                                          <p:val>
                                            <p:strVal val="#ppt_w"/>
                                          </p:val>
                                        </p:tav>
                                      </p:tavLst>
                                    </p:anim>
                                    <p:anim calcmode="lin" valueType="num">
                                      <p:cBhvr>
                                        <p:cTn id="26" dur="500" fill="hold"/>
                                        <p:tgtEl>
                                          <p:spTgt spid="7168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71683">
                                            <p:txEl>
                                              <p:pRg st="4" end="4"/>
                                            </p:txEl>
                                          </p:spTgt>
                                        </p:tgtEl>
                                        <p:attrNameLst>
                                          <p:attrName>style.visibility</p:attrName>
                                        </p:attrNameLst>
                                      </p:cBhvr>
                                      <p:to>
                                        <p:strVal val="visible"/>
                                      </p:to>
                                    </p:set>
                                    <p:anim calcmode="lin" valueType="num">
                                      <p:cBhvr>
                                        <p:cTn id="31"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71683">
                                            <p:txEl>
                                              <p:pRg st="4" end="4"/>
                                            </p:txEl>
                                          </p:spTgt>
                                        </p:tgtEl>
                                        <p:attrNameLst>
                                          <p:attrName>ppt_y</p:attrName>
                                        </p:attrNameLst>
                                      </p:cBhvr>
                                      <p:tavLst>
                                        <p:tav tm="0">
                                          <p:val>
                                            <p:strVal val="#ppt_y-#ppt_h/2"/>
                                          </p:val>
                                        </p:tav>
                                        <p:tav tm="100000">
                                          <p:val>
                                            <p:strVal val="#ppt_y"/>
                                          </p:val>
                                        </p:tav>
                                      </p:tavLst>
                                    </p:anim>
                                    <p:anim calcmode="lin" valueType="num">
                                      <p:cBhvr>
                                        <p:cTn id="33" dur="500" fill="hold"/>
                                        <p:tgtEl>
                                          <p:spTgt spid="71683">
                                            <p:txEl>
                                              <p:pRg st="4" end="4"/>
                                            </p:txEl>
                                          </p:spTgt>
                                        </p:tgtEl>
                                        <p:attrNameLst>
                                          <p:attrName>ppt_w</p:attrName>
                                        </p:attrNameLst>
                                      </p:cBhvr>
                                      <p:tavLst>
                                        <p:tav tm="0">
                                          <p:val>
                                            <p:strVal val="#ppt_w"/>
                                          </p:val>
                                        </p:tav>
                                        <p:tav tm="100000">
                                          <p:val>
                                            <p:strVal val="#ppt_w"/>
                                          </p:val>
                                        </p:tav>
                                      </p:tavLst>
                                    </p:anim>
                                    <p:anim calcmode="lin" valueType="num">
                                      <p:cBhvr>
                                        <p:cTn id="34" dur="500" fill="hold"/>
                                        <p:tgtEl>
                                          <p:spTgt spid="7168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71684">
                                            <p:txEl>
                                              <p:pRg st="0" end="0"/>
                                            </p:txEl>
                                          </p:spTgt>
                                        </p:tgtEl>
                                        <p:attrNameLst>
                                          <p:attrName>style.visibility</p:attrName>
                                        </p:attrNameLst>
                                      </p:cBhvr>
                                      <p:to>
                                        <p:strVal val="visible"/>
                                      </p:to>
                                    </p:set>
                                    <p:anim calcmode="lin" valueType="num">
                                      <p:cBhvr>
                                        <p:cTn id="39" dur="500" fill="hold"/>
                                        <p:tgtEl>
                                          <p:spTgt spid="71684">
                                            <p:txEl>
                                              <p:pRg st="0" end="0"/>
                                            </p:txEl>
                                          </p:spTgt>
                                        </p:tgtEl>
                                        <p:attrNameLst>
                                          <p:attrName>ppt_x</p:attrName>
                                        </p:attrNameLst>
                                      </p:cBhvr>
                                      <p:tavLst>
                                        <p:tav tm="0">
                                          <p:val>
                                            <p:strVal val="#ppt_x"/>
                                          </p:val>
                                        </p:tav>
                                        <p:tav tm="100000">
                                          <p:val>
                                            <p:strVal val="#ppt_x"/>
                                          </p:val>
                                        </p:tav>
                                      </p:tavLst>
                                    </p:anim>
                                    <p:anim calcmode="lin" valueType="num">
                                      <p:cBhvr>
                                        <p:cTn id="40" dur="500" fill="hold"/>
                                        <p:tgtEl>
                                          <p:spTgt spid="71684">
                                            <p:txEl>
                                              <p:pRg st="0" end="0"/>
                                            </p:txEl>
                                          </p:spTgt>
                                        </p:tgtEl>
                                        <p:attrNameLst>
                                          <p:attrName>ppt_y</p:attrName>
                                        </p:attrNameLst>
                                      </p:cBhvr>
                                      <p:tavLst>
                                        <p:tav tm="0">
                                          <p:val>
                                            <p:strVal val="#ppt_y-#ppt_h/2"/>
                                          </p:val>
                                        </p:tav>
                                        <p:tav tm="100000">
                                          <p:val>
                                            <p:strVal val="#ppt_y"/>
                                          </p:val>
                                        </p:tav>
                                      </p:tavLst>
                                    </p:anim>
                                    <p:anim calcmode="lin" valueType="num">
                                      <p:cBhvr>
                                        <p:cTn id="41" dur="500" fill="hold"/>
                                        <p:tgtEl>
                                          <p:spTgt spid="71684">
                                            <p:txEl>
                                              <p:pRg st="0" end="0"/>
                                            </p:txEl>
                                          </p:spTgt>
                                        </p:tgtEl>
                                        <p:attrNameLst>
                                          <p:attrName>ppt_w</p:attrName>
                                        </p:attrNameLst>
                                      </p:cBhvr>
                                      <p:tavLst>
                                        <p:tav tm="0">
                                          <p:val>
                                            <p:strVal val="#ppt_w"/>
                                          </p:val>
                                        </p:tav>
                                        <p:tav tm="100000">
                                          <p:val>
                                            <p:strVal val="#ppt_w"/>
                                          </p:val>
                                        </p:tav>
                                      </p:tavLst>
                                    </p:anim>
                                    <p:anim calcmode="lin" valueType="num">
                                      <p:cBhvr>
                                        <p:cTn id="42" dur="500" fill="hold"/>
                                        <p:tgtEl>
                                          <p:spTgt spid="7168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71685">
                                            <p:txEl>
                                              <p:pRg st="0" end="0"/>
                                            </p:txEl>
                                          </p:spTgt>
                                        </p:tgtEl>
                                        <p:attrNameLst>
                                          <p:attrName>style.visibility</p:attrName>
                                        </p:attrNameLst>
                                      </p:cBhvr>
                                      <p:to>
                                        <p:strVal val="visible"/>
                                      </p:to>
                                    </p:set>
                                    <p:anim calcmode="lin" valueType="num">
                                      <p:cBhvr>
                                        <p:cTn id="47" dur="500" fill="hold"/>
                                        <p:tgtEl>
                                          <p:spTgt spid="71685">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71685">
                                            <p:txEl>
                                              <p:pRg st="0" end="0"/>
                                            </p:txEl>
                                          </p:spTgt>
                                        </p:tgtEl>
                                        <p:attrNameLst>
                                          <p:attrName>ppt_y</p:attrName>
                                        </p:attrNameLst>
                                      </p:cBhvr>
                                      <p:tavLst>
                                        <p:tav tm="0">
                                          <p:val>
                                            <p:strVal val="#ppt_y-#ppt_h/2"/>
                                          </p:val>
                                        </p:tav>
                                        <p:tav tm="100000">
                                          <p:val>
                                            <p:strVal val="#ppt_y"/>
                                          </p:val>
                                        </p:tav>
                                      </p:tavLst>
                                    </p:anim>
                                    <p:anim calcmode="lin" valueType="num">
                                      <p:cBhvr>
                                        <p:cTn id="49" dur="500" fill="hold"/>
                                        <p:tgtEl>
                                          <p:spTgt spid="71685">
                                            <p:txEl>
                                              <p:pRg st="0" end="0"/>
                                            </p:txEl>
                                          </p:spTgt>
                                        </p:tgtEl>
                                        <p:attrNameLst>
                                          <p:attrName>ppt_w</p:attrName>
                                        </p:attrNameLst>
                                      </p:cBhvr>
                                      <p:tavLst>
                                        <p:tav tm="0">
                                          <p:val>
                                            <p:strVal val="#ppt_w"/>
                                          </p:val>
                                        </p:tav>
                                        <p:tav tm="100000">
                                          <p:val>
                                            <p:strVal val="#ppt_w"/>
                                          </p:val>
                                        </p:tav>
                                      </p:tavLst>
                                    </p:anim>
                                    <p:anim calcmode="lin" valueType="num">
                                      <p:cBhvr>
                                        <p:cTn id="50" dur="500" fill="hold"/>
                                        <p:tgtEl>
                                          <p:spTgt spid="7168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grpId="0" nodeType="clickEffect">
                                  <p:stCondLst>
                                    <p:cond delay="0"/>
                                  </p:stCondLst>
                                  <p:childTnLst>
                                    <p:set>
                                      <p:cBhvr>
                                        <p:cTn id="54" dur="1" fill="hold">
                                          <p:stCondLst>
                                            <p:cond delay="0"/>
                                          </p:stCondLst>
                                        </p:cTn>
                                        <p:tgtEl>
                                          <p:spTgt spid="71686">
                                            <p:txEl>
                                              <p:pRg st="0" end="0"/>
                                            </p:txEl>
                                          </p:spTgt>
                                        </p:tgtEl>
                                        <p:attrNameLst>
                                          <p:attrName>style.visibility</p:attrName>
                                        </p:attrNameLst>
                                      </p:cBhvr>
                                      <p:to>
                                        <p:strVal val="visible"/>
                                      </p:to>
                                    </p:set>
                                    <p:anim calcmode="lin" valueType="num">
                                      <p:cBhvr>
                                        <p:cTn id="55" dur="500" fill="hold"/>
                                        <p:tgtEl>
                                          <p:spTgt spid="71686">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71686">
                                            <p:txEl>
                                              <p:pRg st="0" end="0"/>
                                            </p:txEl>
                                          </p:spTgt>
                                        </p:tgtEl>
                                        <p:attrNameLst>
                                          <p:attrName>ppt_y</p:attrName>
                                        </p:attrNameLst>
                                      </p:cBhvr>
                                      <p:tavLst>
                                        <p:tav tm="0">
                                          <p:val>
                                            <p:strVal val="#ppt_y-#ppt_h/2"/>
                                          </p:val>
                                        </p:tav>
                                        <p:tav tm="100000">
                                          <p:val>
                                            <p:strVal val="#ppt_y"/>
                                          </p:val>
                                        </p:tav>
                                      </p:tavLst>
                                    </p:anim>
                                    <p:anim calcmode="lin" valueType="num">
                                      <p:cBhvr>
                                        <p:cTn id="57" dur="500" fill="hold"/>
                                        <p:tgtEl>
                                          <p:spTgt spid="71686">
                                            <p:txEl>
                                              <p:pRg st="0" end="0"/>
                                            </p:txEl>
                                          </p:spTgt>
                                        </p:tgtEl>
                                        <p:attrNameLst>
                                          <p:attrName>ppt_w</p:attrName>
                                        </p:attrNameLst>
                                      </p:cBhvr>
                                      <p:tavLst>
                                        <p:tav tm="0">
                                          <p:val>
                                            <p:strVal val="#ppt_w"/>
                                          </p:val>
                                        </p:tav>
                                        <p:tav tm="100000">
                                          <p:val>
                                            <p:strVal val="#ppt_w"/>
                                          </p:val>
                                        </p:tav>
                                      </p:tavLst>
                                    </p:anim>
                                    <p:anim calcmode="lin" valueType="num">
                                      <p:cBhvr>
                                        <p:cTn id="58" dur="500" fill="hold"/>
                                        <p:tgtEl>
                                          <p:spTgt spid="7168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71688">
                                            <p:txEl>
                                              <p:pRg st="0" end="0"/>
                                            </p:txEl>
                                          </p:spTgt>
                                        </p:tgtEl>
                                        <p:attrNameLst>
                                          <p:attrName>style.visibility</p:attrName>
                                        </p:attrNameLst>
                                      </p:cBhvr>
                                      <p:to>
                                        <p:strVal val="visible"/>
                                      </p:to>
                                    </p:set>
                                    <p:anim calcmode="lin" valueType="num">
                                      <p:cBhvr>
                                        <p:cTn id="63" dur="500" fill="hold"/>
                                        <p:tgtEl>
                                          <p:spTgt spid="71688">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71688">
                                            <p:txEl>
                                              <p:pRg st="0" end="0"/>
                                            </p:txEl>
                                          </p:spTgt>
                                        </p:tgtEl>
                                        <p:attrNameLst>
                                          <p:attrName>ppt_y</p:attrName>
                                        </p:attrNameLst>
                                      </p:cBhvr>
                                      <p:tavLst>
                                        <p:tav tm="0">
                                          <p:val>
                                            <p:strVal val="#ppt_y-#ppt_h/2"/>
                                          </p:val>
                                        </p:tav>
                                        <p:tav tm="100000">
                                          <p:val>
                                            <p:strVal val="#ppt_y"/>
                                          </p:val>
                                        </p:tav>
                                      </p:tavLst>
                                    </p:anim>
                                    <p:anim calcmode="lin" valueType="num">
                                      <p:cBhvr>
                                        <p:cTn id="65" dur="500" fill="hold"/>
                                        <p:tgtEl>
                                          <p:spTgt spid="71688">
                                            <p:txEl>
                                              <p:pRg st="0" end="0"/>
                                            </p:txEl>
                                          </p:spTgt>
                                        </p:tgtEl>
                                        <p:attrNameLst>
                                          <p:attrName>ppt_w</p:attrName>
                                        </p:attrNameLst>
                                      </p:cBhvr>
                                      <p:tavLst>
                                        <p:tav tm="0">
                                          <p:val>
                                            <p:strVal val="#ppt_w"/>
                                          </p:val>
                                        </p:tav>
                                        <p:tav tm="100000">
                                          <p:val>
                                            <p:strVal val="#ppt_w"/>
                                          </p:val>
                                        </p:tav>
                                      </p:tavLst>
                                    </p:anim>
                                    <p:anim calcmode="lin" valueType="num">
                                      <p:cBhvr>
                                        <p:cTn id="66" dur="500" fill="hold"/>
                                        <p:tgtEl>
                                          <p:spTgt spid="716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71687">
                                            <p:txEl>
                                              <p:pRg st="0" end="0"/>
                                            </p:txEl>
                                          </p:spTgt>
                                        </p:tgtEl>
                                        <p:attrNameLst>
                                          <p:attrName>style.visibility</p:attrName>
                                        </p:attrNameLst>
                                      </p:cBhvr>
                                      <p:to>
                                        <p:strVal val="visible"/>
                                      </p:to>
                                    </p:set>
                                    <p:anim calcmode="lin" valueType="num">
                                      <p:cBhvr>
                                        <p:cTn id="71" dur="500" fill="hold"/>
                                        <p:tgtEl>
                                          <p:spTgt spid="71687">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71687">
                                            <p:txEl>
                                              <p:pRg st="0" end="0"/>
                                            </p:txEl>
                                          </p:spTgt>
                                        </p:tgtEl>
                                        <p:attrNameLst>
                                          <p:attrName>ppt_y</p:attrName>
                                        </p:attrNameLst>
                                      </p:cBhvr>
                                      <p:tavLst>
                                        <p:tav tm="0">
                                          <p:val>
                                            <p:strVal val="#ppt_y-#ppt_h/2"/>
                                          </p:val>
                                        </p:tav>
                                        <p:tav tm="100000">
                                          <p:val>
                                            <p:strVal val="#ppt_y"/>
                                          </p:val>
                                        </p:tav>
                                      </p:tavLst>
                                    </p:anim>
                                    <p:anim calcmode="lin" valueType="num">
                                      <p:cBhvr>
                                        <p:cTn id="73" dur="500" fill="hold"/>
                                        <p:tgtEl>
                                          <p:spTgt spid="71687">
                                            <p:txEl>
                                              <p:pRg st="0" end="0"/>
                                            </p:txEl>
                                          </p:spTgt>
                                        </p:tgtEl>
                                        <p:attrNameLst>
                                          <p:attrName>ppt_w</p:attrName>
                                        </p:attrNameLst>
                                      </p:cBhvr>
                                      <p:tavLst>
                                        <p:tav tm="0">
                                          <p:val>
                                            <p:strVal val="#ppt_w"/>
                                          </p:val>
                                        </p:tav>
                                        <p:tav tm="100000">
                                          <p:val>
                                            <p:strVal val="#ppt_w"/>
                                          </p:val>
                                        </p:tav>
                                      </p:tavLst>
                                    </p:anim>
                                    <p:anim calcmode="lin" valueType="num">
                                      <p:cBhvr>
                                        <p:cTn id="74" dur="500" fill="hold"/>
                                        <p:tgtEl>
                                          <p:spTgt spid="7168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71689">
                                            <p:txEl>
                                              <p:pRg st="0" end="0"/>
                                            </p:txEl>
                                          </p:spTgt>
                                        </p:tgtEl>
                                        <p:attrNameLst>
                                          <p:attrName>style.visibility</p:attrName>
                                        </p:attrNameLst>
                                      </p:cBhvr>
                                      <p:to>
                                        <p:strVal val="visible"/>
                                      </p:to>
                                    </p:set>
                                    <p:anim calcmode="lin" valueType="num">
                                      <p:cBhvr>
                                        <p:cTn id="79" dur="500" fill="hold"/>
                                        <p:tgtEl>
                                          <p:spTgt spid="71689">
                                            <p:txEl>
                                              <p:pRg st="0" end="0"/>
                                            </p:txEl>
                                          </p:spTgt>
                                        </p:tgtEl>
                                        <p:attrNameLst>
                                          <p:attrName>ppt_x</p:attrName>
                                        </p:attrNameLst>
                                      </p:cBhvr>
                                      <p:tavLst>
                                        <p:tav tm="0">
                                          <p:val>
                                            <p:strVal val="#ppt_x"/>
                                          </p:val>
                                        </p:tav>
                                        <p:tav tm="100000">
                                          <p:val>
                                            <p:strVal val="#ppt_x"/>
                                          </p:val>
                                        </p:tav>
                                      </p:tavLst>
                                    </p:anim>
                                    <p:anim calcmode="lin" valueType="num">
                                      <p:cBhvr>
                                        <p:cTn id="80" dur="500" fill="hold"/>
                                        <p:tgtEl>
                                          <p:spTgt spid="71689">
                                            <p:txEl>
                                              <p:pRg st="0" end="0"/>
                                            </p:txEl>
                                          </p:spTgt>
                                        </p:tgtEl>
                                        <p:attrNameLst>
                                          <p:attrName>ppt_y</p:attrName>
                                        </p:attrNameLst>
                                      </p:cBhvr>
                                      <p:tavLst>
                                        <p:tav tm="0">
                                          <p:val>
                                            <p:strVal val="#ppt_y-#ppt_h/2"/>
                                          </p:val>
                                        </p:tav>
                                        <p:tav tm="100000">
                                          <p:val>
                                            <p:strVal val="#ppt_y"/>
                                          </p:val>
                                        </p:tav>
                                      </p:tavLst>
                                    </p:anim>
                                    <p:anim calcmode="lin" valueType="num">
                                      <p:cBhvr>
                                        <p:cTn id="81" dur="500" fill="hold"/>
                                        <p:tgtEl>
                                          <p:spTgt spid="71689">
                                            <p:txEl>
                                              <p:pRg st="0" end="0"/>
                                            </p:txEl>
                                          </p:spTgt>
                                        </p:tgtEl>
                                        <p:attrNameLst>
                                          <p:attrName>ppt_w</p:attrName>
                                        </p:attrNameLst>
                                      </p:cBhvr>
                                      <p:tavLst>
                                        <p:tav tm="0">
                                          <p:val>
                                            <p:strVal val="#ppt_w"/>
                                          </p:val>
                                        </p:tav>
                                        <p:tav tm="100000">
                                          <p:val>
                                            <p:strVal val="#ppt_w"/>
                                          </p:val>
                                        </p:tav>
                                      </p:tavLst>
                                    </p:anim>
                                    <p:anim calcmode="lin" valueType="num">
                                      <p:cBhvr>
                                        <p:cTn id="82" dur="500" fill="hold"/>
                                        <p:tgtEl>
                                          <p:spTgt spid="7168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 fill="hold" grpId="0" nodeType="clickEffect">
                                  <p:stCondLst>
                                    <p:cond delay="0"/>
                                  </p:stCondLst>
                                  <p:childTnLst>
                                    <p:set>
                                      <p:cBhvr>
                                        <p:cTn id="86" dur="1" fill="hold">
                                          <p:stCondLst>
                                            <p:cond delay="0"/>
                                          </p:stCondLst>
                                        </p:cTn>
                                        <p:tgtEl>
                                          <p:spTgt spid="71690">
                                            <p:txEl>
                                              <p:pRg st="0" end="0"/>
                                            </p:txEl>
                                          </p:spTgt>
                                        </p:tgtEl>
                                        <p:attrNameLst>
                                          <p:attrName>style.visibility</p:attrName>
                                        </p:attrNameLst>
                                      </p:cBhvr>
                                      <p:to>
                                        <p:strVal val="visible"/>
                                      </p:to>
                                    </p:set>
                                    <p:anim calcmode="lin" valueType="num">
                                      <p:cBhvr>
                                        <p:cTn id="87" dur="500" fill="hold"/>
                                        <p:tgtEl>
                                          <p:spTgt spid="71690">
                                            <p:txEl>
                                              <p:pRg st="0" end="0"/>
                                            </p:txEl>
                                          </p:spTgt>
                                        </p:tgtEl>
                                        <p:attrNameLst>
                                          <p:attrName>ppt_x</p:attrName>
                                        </p:attrNameLst>
                                      </p:cBhvr>
                                      <p:tavLst>
                                        <p:tav tm="0">
                                          <p:val>
                                            <p:strVal val="#ppt_x"/>
                                          </p:val>
                                        </p:tav>
                                        <p:tav tm="100000">
                                          <p:val>
                                            <p:strVal val="#ppt_x"/>
                                          </p:val>
                                        </p:tav>
                                      </p:tavLst>
                                    </p:anim>
                                    <p:anim calcmode="lin" valueType="num">
                                      <p:cBhvr>
                                        <p:cTn id="88" dur="500" fill="hold"/>
                                        <p:tgtEl>
                                          <p:spTgt spid="71690">
                                            <p:txEl>
                                              <p:pRg st="0" end="0"/>
                                            </p:txEl>
                                          </p:spTgt>
                                        </p:tgtEl>
                                        <p:attrNameLst>
                                          <p:attrName>ppt_y</p:attrName>
                                        </p:attrNameLst>
                                      </p:cBhvr>
                                      <p:tavLst>
                                        <p:tav tm="0">
                                          <p:val>
                                            <p:strVal val="#ppt_y-#ppt_h/2"/>
                                          </p:val>
                                        </p:tav>
                                        <p:tav tm="100000">
                                          <p:val>
                                            <p:strVal val="#ppt_y"/>
                                          </p:val>
                                        </p:tav>
                                      </p:tavLst>
                                    </p:anim>
                                    <p:anim calcmode="lin" valueType="num">
                                      <p:cBhvr>
                                        <p:cTn id="89" dur="500" fill="hold"/>
                                        <p:tgtEl>
                                          <p:spTgt spid="71690">
                                            <p:txEl>
                                              <p:pRg st="0" end="0"/>
                                            </p:txEl>
                                          </p:spTgt>
                                        </p:tgtEl>
                                        <p:attrNameLst>
                                          <p:attrName>ppt_w</p:attrName>
                                        </p:attrNameLst>
                                      </p:cBhvr>
                                      <p:tavLst>
                                        <p:tav tm="0">
                                          <p:val>
                                            <p:strVal val="#ppt_w"/>
                                          </p:val>
                                        </p:tav>
                                        <p:tav tm="100000">
                                          <p:val>
                                            <p:strVal val="#ppt_w"/>
                                          </p:val>
                                        </p:tav>
                                      </p:tavLst>
                                    </p:anim>
                                    <p:anim calcmode="lin" valueType="num">
                                      <p:cBhvr>
                                        <p:cTn id="90" dur="500" fill="hold"/>
                                        <p:tgtEl>
                                          <p:spTgt spid="7169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1" fill="hold" grpId="0" nodeType="clickEffect">
                                  <p:stCondLst>
                                    <p:cond delay="0"/>
                                  </p:stCondLst>
                                  <p:childTnLst>
                                    <p:set>
                                      <p:cBhvr>
                                        <p:cTn id="94" dur="1" fill="hold">
                                          <p:stCondLst>
                                            <p:cond delay="0"/>
                                          </p:stCondLst>
                                        </p:cTn>
                                        <p:tgtEl>
                                          <p:spTgt spid="71691">
                                            <p:txEl>
                                              <p:pRg st="0" end="0"/>
                                            </p:txEl>
                                          </p:spTgt>
                                        </p:tgtEl>
                                        <p:attrNameLst>
                                          <p:attrName>style.visibility</p:attrName>
                                        </p:attrNameLst>
                                      </p:cBhvr>
                                      <p:to>
                                        <p:strVal val="visible"/>
                                      </p:to>
                                    </p:set>
                                    <p:anim calcmode="lin" valueType="num">
                                      <p:cBhvr>
                                        <p:cTn id="95" dur="500" fill="hold"/>
                                        <p:tgtEl>
                                          <p:spTgt spid="71691">
                                            <p:txEl>
                                              <p:pRg st="0" end="0"/>
                                            </p:txEl>
                                          </p:spTgt>
                                        </p:tgtEl>
                                        <p:attrNameLst>
                                          <p:attrName>ppt_x</p:attrName>
                                        </p:attrNameLst>
                                      </p:cBhvr>
                                      <p:tavLst>
                                        <p:tav tm="0">
                                          <p:val>
                                            <p:strVal val="#ppt_x"/>
                                          </p:val>
                                        </p:tav>
                                        <p:tav tm="100000">
                                          <p:val>
                                            <p:strVal val="#ppt_x"/>
                                          </p:val>
                                        </p:tav>
                                      </p:tavLst>
                                    </p:anim>
                                    <p:anim calcmode="lin" valueType="num">
                                      <p:cBhvr>
                                        <p:cTn id="96" dur="500" fill="hold"/>
                                        <p:tgtEl>
                                          <p:spTgt spid="71691">
                                            <p:txEl>
                                              <p:pRg st="0" end="0"/>
                                            </p:txEl>
                                          </p:spTgt>
                                        </p:tgtEl>
                                        <p:attrNameLst>
                                          <p:attrName>ppt_y</p:attrName>
                                        </p:attrNameLst>
                                      </p:cBhvr>
                                      <p:tavLst>
                                        <p:tav tm="0">
                                          <p:val>
                                            <p:strVal val="#ppt_y-#ppt_h/2"/>
                                          </p:val>
                                        </p:tav>
                                        <p:tav tm="100000">
                                          <p:val>
                                            <p:strVal val="#ppt_y"/>
                                          </p:val>
                                        </p:tav>
                                      </p:tavLst>
                                    </p:anim>
                                    <p:anim calcmode="lin" valueType="num">
                                      <p:cBhvr>
                                        <p:cTn id="97" dur="500" fill="hold"/>
                                        <p:tgtEl>
                                          <p:spTgt spid="71691">
                                            <p:txEl>
                                              <p:pRg st="0" end="0"/>
                                            </p:txEl>
                                          </p:spTgt>
                                        </p:tgtEl>
                                        <p:attrNameLst>
                                          <p:attrName>ppt_w</p:attrName>
                                        </p:attrNameLst>
                                      </p:cBhvr>
                                      <p:tavLst>
                                        <p:tav tm="0">
                                          <p:val>
                                            <p:strVal val="#ppt_w"/>
                                          </p:val>
                                        </p:tav>
                                        <p:tav tm="100000">
                                          <p:val>
                                            <p:strVal val="#ppt_w"/>
                                          </p:val>
                                        </p:tav>
                                      </p:tavLst>
                                    </p:anim>
                                    <p:anim calcmode="lin" valueType="num">
                                      <p:cBhvr>
                                        <p:cTn id="98" dur="500" fill="hold"/>
                                        <p:tgtEl>
                                          <p:spTgt spid="7169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4" grpId="0" build="p" autoUpdateAnimBg="0"/>
      <p:bldP spid="71685" grpId="0" build="p" autoUpdateAnimBg="0"/>
      <p:bldP spid="71686" grpId="0" build="p" autoUpdateAnimBg="0"/>
      <p:bldP spid="71687" grpId="0" build="p" autoUpdateAnimBg="0"/>
      <p:bldP spid="71688" grpId="0" build="p" autoUpdateAnimBg="0"/>
      <p:bldP spid="71689" grpId="0" build="p" autoUpdateAnimBg="0"/>
      <p:bldP spid="71690" grpId="0" build="p" autoUpdateAnimBg="0"/>
      <p:bldP spid="7169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9753600" cy="685800"/>
          </a:xfrm>
        </p:spPr>
        <p:txBody>
          <a:bodyPr>
            <a:normAutofit fontScale="90000"/>
          </a:bodyPr>
          <a:lstStyle/>
          <a:p>
            <a:pPr eaLnBrk="1" hangingPunct="1"/>
            <a:r>
              <a:rPr lang="en-US" altLang="en-US" b="1" dirty="0" smtClean="0"/>
              <a:t>Introduction to Logic</a:t>
            </a:r>
          </a:p>
        </p:txBody>
      </p:sp>
      <p:sp>
        <p:nvSpPr>
          <p:cNvPr id="7171" name="Rectangle 3"/>
          <p:cNvSpPr>
            <a:spLocks noGrp="1" noChangeArrowheads="1"/>
          </p:cNvSpPr>
          <p:nvPr>
            <p:ph idx="1"/>
          </p:nvPr>
        </p:nvSpPr>
        <p:spPr>
          <a:xfrm>
            <a:off x="762000" y="990600"/>
            <a:ext cx="10896600" cy="4495800"/>
          </a:xfrm>
        </p:spPr>
        <p:txBody>
          <a:bodyPr>
            <a:noAutofit/>
          </a:bodyPr>
          <a:lstStyle/>
          <a:p>
            <a:r>
              <a:rPr lang="en-US" altLang="en-US" sz="3200" dirty="0" smtClean="0"/>
              <a:t>We begin with sentential logic and elementary connectives. </a:t>
            </a:r>
          </a:p>
          <a:p>
            <a:r>
              <a:rPr lang="en-US" altLang="en-US" sz="3200" dirty="0" smtClean="0"/>
              <a:t>This is called </a:t>
            </a:r>
            <a:r>
              <a:rPr lang="en-US" altLang="en-US" sz="3200" b="1" i="1" dirty="0" smtClean="0">
                <a:solidFill>
                  <a:srgbClr val="002060"/>
                </a:solidFill>
              </a:rPr>
              <a:t>propositional logic </a:t>
            </a:r>
            <a:r>
              <a:rPr lang="en-US" altLang="en-US" sz="3200" dirty="0" smtClean="0"/>
              <a:t>(to distinguish it from </a:t>
            </a:r>
            <a:r>
              <a:rPr lang="en-US" altLang="en-US" sz="3200" i="1" dirty="0" smtClean="0">
                <a:solidFill>
                  <a:srgbClr val="002060"/>
                </a:solidFill>
              </a:rPr>
              <a:t>predicate logic</a:t>
            </a:r>
            <a:r>
              <a:rPr lang="en-US" altLang="en-US" sz="3200" dirty="0" smtClean="0"/>
              <a:t>, which will be treated later.)</a:t>
            </a:r>
          </a:p>
          <a:p>
            <a:r>
              <a:rPr lang="en-US" altLang="en-US" sz="3200" dirty="0" smtClean="0"/>
              <a:t>In other words, we will be </a:t>
            </a:r>
            <a:r>
              <a:rPr lang="en-US" altLang="en-US" sz="3200" dirty="0" err="1" smtClean="0"/>
              <a:t>discussiong</a:t>
            </a:r>
            <a:r>
              <a:rPr lang="en-US" altLang="en-US" sz="3200" dirty="0" smtClean="0"/>
              <a:t> propositions which are built up from atomic statements and connectives.</a:t>
            </a:r>
          </a:p>
          <a:p>
            <a:r>
              <a:rPr lang="en-US" altLang="en-US" sz="3200" dirty="0" smtClean="0"/>
              <a:t>The elementary connectives include “and”, “or”, “not”, “if-then”, and “if-and-only-if”</a:t>
            </a:r>
          </a:p>
          <a:p>
            <a:r>
              <a:rPr lang="en-US" altLang="en-US" sz="3200" dirty="0" smtClean="0"/>
              <a:t>Each of these have a precise meaning and will have exact relationships with the other connectives.</a:t>
            </a:r>
          </a:p>
          <a:p>
            <a:pPr lvl="1" eaLnBrk="1" hangingPunct="1"/>
            <a:endParaRPr lang="en-US" altLang="en-US" dirty="0" smtClean="0"/>
          </a:p>
        </p:txBody>
      </p:sp>
    </p:spTree>
    <p:extLst>
      <p:ext uri="{BB962C8B-B14F-4D97-AF65-F5344CB8AC3E}">
        <p14:creationId xmlns:p14="http://schemas.microsoft.com/office/powerpoint/2010/main" val="9569788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endParaRPr lang="en-US" altLang="en-US" dirty="0" smtClean="0"/>
          </a:p>
        </p:txBody>
      </p:sp>
      <p:pic>
        <p:nvPicPr>
          <p:cNvPr id="5632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14600" y="4495800"/>
            <a:ext cx="1885950" cy="2019300"/>
          </a:xfrm>
        </p:spPr>
      </p:pic>
      <p:sp>
        <p:nvSpPr>
          <p:cNvPr id="56322"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647AE32-3A08-4EBB-8310-DC6CD9F9FC12}" type="slidenum">
              <a:rPr lang="en-US" altLang="en-US" sz="1400"/>
              <a:pPr/>
              <a:t>70</a:t>
            </a:fld>
            <a:endParaRPr lang="en-US" altLang="en-US" sz="1400"/>
          </a:p>
        </p:txBody>
      </p:sp>
      <p:sp>
        <p:nvSpPr>
          <p:cNvPr id="56325" name="Text Box 5"/>
          <p:cNvSpPr txBox="1">
            <a:spLocks noChangeArrowheads="1"/>
          </p:cNvSpPr>
          <p:nvPr/>
        </p:nvSpPr>
        <p:spPr bwMode="auto">
          <a:xfrm>
            <a:off x="5562600" y="4495800"/>
            <a:ext cx="39885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dirty="0"/>
              <a:t>Predicate</a:t>
            </a:r>
            <a:r>
              <a:rPr lang="en-US" altLang="en-US" dirty="0"/>
              <a:t>: On(</a:t>
            </a:r>
            <a:r>
              <a:rPr lang="en-US" altLang="en-US" dirty="0" err="1"/>
              <a:t>x,y</a:t>
            </a:r>
            <a:r>
              <a:rPr lang="en-US" altLang="en-US" dirty="0"/>
              <a:t>)</a:t>
            </a:r>
          </a:p>
          <a:p>
            <a:pPr eaLnBrk="1" hangingPunct="1"/>
            <a:r>
              <a:rPr lang="en-US" altLang="en-US" b="1" dirty="0"/>
              <a:t>Propositions</a:t>
            </a:r>
            <a:r>
              <a:rPr lang="en-US" altLang="en-US" dirty="0"/>
              <a:t>:</a:t>
            </a:r>
          </a:p>
          <a:p>
            <a:pPr eaLnBrk="1" hangingPunct="1"/>
            <a:r>
              <a:rPr lang="en-US" altLang="en-US" dirty="0"/>
              <a:t>ON(A,B)    is  False (in figure)</a:t>
            </a:r>
          </a:p>
          <a:p>
            <a:pPr eaLnBrk="1" hangingPunct="1"/>
            <a:r>
              <a:rPr lang="en-US" altLang="en-US" dirty="0"/>
              <a:t>ON(B,A)    is  True</a:t>
            </a:r>
          </a:p>
          <a:p>
            <a:pPr eaLnBrk="1" hangingPunct="1"/>
            <a:r>
              <a:rPr lang="en-US" altLang="en-US" dirty="0"/>
              <a:t>Clear(B)     is  True</a:t>
            </a:r>
          </a:p>
        </p:txBody>
      </p:sp>
      <p:sp>
        <p:nvSpPr>
          <p:cNvPr id="7" name="Rectangle 12"/>
          <p:cNvSpPr>
            <a:spLocks noChangeArrowheads="1"/>
          </p:cNvSpPr>
          <p:nvPr/>
        </p:nvSpPr>
        <p:spPr bwMode="auto">
          <a:xfrm>
            <a:off x="762000" y="2209800"/>
            <a:ext cx="1059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65000"/>
              </a:spcBef>
            </a:pPr>
            <a:r>
              <a:rPr lang="en-US" altLang="en-US" sz="2800" dirty="0">
                <a:solidFill>
                  <a:srgbClr val="0000FF"/>
                </a:solidFill>
                <a:latin typeface="Comic Sans MS" panose="030F0702030302020204" pitchFamily="66" charset="0"/>
              </a:rPr>
              <a:t>A </a:t>
            </a:r>
            <a:r>
              <a:rPr lang="en-US" altLang="en-US" sz="2800" dirty="0" smtClean="0">
                <a:solidFill>
                  <a:srgbClr val="0000FF"/>
                </a:solidFill>
                <a:latin typeface="Comic Sans MS" panose="030F0702030302020204" pitchFamily="66" charset="0"/>
              </a:rPr>
              <a:t>predicate (aka propositional function) </a:t>
            </a:r>
            <a:r>
              <a:rPr lang="en-US" altLang="en-US" sz="2800" dirty="0">
                <a:solidFill>
                  <a:srgbClr val="0000FF"/>
                </a:solidFill>
                <a:latin typeface="Comic Sans MS" panose="030F0702030302020204" pitchFamily="66" charset="0"/>
              </a:rPr>
              <a:t>becomes a proposition when </a:t>
            </a:r>
            <a:r>
              <a:rPr lang="en-US" altLang="en-US" sz="2800" dirty="0">
                <a:solidFill>
                  <a:srgbClr val="FF0000"/>
                </a:solidFill>
                <a:latin typeface="Comic Sans MS" panose="030F0702030302020204" pitchFamily="66" charset="0"/>
              </a:rPr>
              <a:t>all</a:t>
            </a:r>
            <a:r>
              <a:rPr lang="en-US" altLang="en-US" sz="2800" dirty="0">
                <a:solidFill>
                  <a:srgbClr val="0000FF"/>
                </a:solidFill>
                <a:latin typeface="Comic Sans MS" panose="030F0702030302020204" pitchFamily="66" charset="0"/>
              </a:rPr>
              <a:t> its variables are </a:t>
            </a:r>
            <a:r>
              <a:rPr lang="en-US" altLang="en-US" sz="2800" dirty="0">
                <a:solidFill>
                  <a:srgbClr val="FF0000"/>
                </a:solidFill>
                <a:latin typeface="Comic Sans MS" panose="030F0702030302020204" pitchFamily="66" charset="0"/>
              </a:rPr>
              <a:t>instantiated</a:t>
            </a:r>
            <a:r>
              <a:rPr lang="en-US" altLang="en-US" sz="2800" dirty="0">
                <a:solidFill>
                  <a:srgbClr val="0000FF"/>
                </a:solidFill>
                <a:effectLst>
                  <a:outerShdw blurRad="38100" dist="38100" dir="2700000" algn="tl">
                    <a:srgbClr val="000000"/>
                  </a:outerShdw>
                </a:effectLst>
                <a:latin typeface="Comic Sans MS" panose="030F0702030302020204" pitchFamily="66"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838200" y="228600"/>
            <a:ext cx="10591800" cy="1143000"/>
          </a:xfrm>
        </p:spPr>
        <p:txBody>
          <a:bodyPr>
            <a:normAutofit/>
          </a:bodyPr>
          <a:lstStyle/>
          <a:p>
            <a:pPr eaLnBrk="1" hangingPunct="1"/>
            <a:r>
              <a:rPr lang="en-US" altLang="en-US" b="1" dirty="0" smtClean="0"/>
              <a:t>Variables and Quantification</a:t>
            </a:r>
          </a:p>
        </p:txBody>
      </p:sp>
      <p:sp>
        <p:nvSpPr>
          <p:cNvPr id="57348" name="Rectangle 3"/>
          <p:cNvSpPr>
            <a:spLocks noGrp="1" noChangeArrowheads="1"/>
          </p:cNvSpPr>
          <p:nvPr>
            <p:ph idx="1"/>
          </p:nvPr>
        </p:nvSpPr>
        <p:spPr>
          <a:xfrm>
            <a:off x="914400" y="1295400"/>
            <a:ext cx="10439400" cy="5334000"/>
          </a:xfrm>
        </p:spPr>
        <p:txBody>
          <a:bodyPr>
            <a:noAutofit/>
          </a:bodyPr>
          <a:lstStyle/>
          <a:p>
            <a:pPr eaLnBrk="1" hangingPunct="1">
              <a:lnSpc>
                <a:spcPct val="80000"/>
              </a:lnSpc>
            </a:pPr>
            <a:r>
              <a:rPr lang="en-US" altLang="en-US" dirty="0"/>
              <a:t>How would we say that every block in the world has a property – say “clear”? </a:t>
            </a:r>
            <a:r>
              <a:rPr lang="en-US" altLang="en-US" dirty="0">
                <a:sym typeface="Wingdings" panose="05000000000000000000" pitchFamily="2" charset="2"/>
              </a:rPr>
              <a:t>We would have to say:</a:t>
            </a:r>
          </a:p>
          <a:p>
            <a:pPr eaLnBrk="1" hangingPunct="1">
              <a:lnSpc>
                <a:spcPct val="80000"/>
              </a:lnSpc>
            </a:pPr>
            <a:r>
              <a:rPr lang="en-US" altLang="en-US" dirty="0" smtClean="0"/>
              <a:t>Clear(A</a:t>
            </a:r>
            <a:r>
              <a:rPr lang="en-US" altLang="en-US" dirty="0"/>
              <a:t>); Clear(B); … for all the blocks… (it may be long </a:t>
            </a:r>
            <a:r>
              <a:rPr lang="en-US" altLang="en-US" dirty="0" smtClean="0"/>
              <a:t>or, worse, </a:t>
            </a:r>
            <a:r>
              <a:rPr lang="en-US" altLang="en-US" dirty="0"/>
              <a:t>we may have an infinite number of blocks…)</a:t>
            </a:r>
          </a:p>
          <a:p>
            <a:pPr lvl="1" eaLnBrk="1" hangingPunct="1">
              <a:lnSpc>
                <a:spcPct val="80000"/>
              </a:lnSpc>
              <a:buFontTx/>
              <a:buNone/>
            </a:pPr>
            <a:endParaRPr lang="en-US" altLang="en-US" sz="2800" dirty="0" smtClean="0"/>
          </a:p>
          <a:p>
            <a:pPr eaLnBrk="1" hangingPunct="1">
              <a:lnSpc>
                <a:spcPct val="80000"/>
              </a:lnSpc>
              <a:buFont typeface="Wingdings" panose="05000000000000000000" pitchFamily="2" charset="2"/>
              <a:buNone/>
            </a:pPr>
            <a:r>
              <a:rPr lang="en-US" altLang="en-US" dirty="0"/>
              <a:t>What  we need is:    </a:t>
            </a:r>
            <a:r>
              <a:rPr lang="en-US" altLang="en-US" dirty="0">
                <a:solidFill>
                  <a:srgbClr val="FF0000"/>
                </a:solidFill>
              </a:rPr>
              <a:t>Quantifiers</a:t>
            </a:r>
          </a:p>
          <a:p>
            <a:pPr eaLnBrk="1" hangingPunct="1">
              <a:lnSpc>
                <a:spcPct val="80000"/>
              </a:lnSpc>
              <a:buFont typeface="Wingdings" panose="05000000000000000000" pitchFamily="2" charset="2"/>
              <a:buNone/>
            </a:pPr>
            <a:r>
              <a:rPr lang="en-US" altLang="en-US" dirty="0"/>
              <a:t>		</a:t>
            </a:r>
            <a:r>
              <a:rPr lang="en-US" altLang="en-US" b="1" dirty="0">
                <a:sym typeface="Symbol" panose="05050102010706020507" pitchFamily="18" charset="2"/>
              </a:rPr>
              <a:t></a:t>
            </a:r>
            <a:r>
              <a:rPr lang="en-US" altLang="en-US" dirty="0">
                <a:sym typeface="Symbol" panose="05050102010706020507" pitchFamily="18" charset="2"/>
              </a:rPr>
              <a:t> </a:t>
            </a:r>
            <a:r>
              <a:rPr lang="en-US" altLang="en-US" b="1" i="1" dirty="0"/>
              <a:t>Universal quantifier </a:t>
            </a:r>
          </a:p>
          <a:p>
            <a:pPr eaLnBrk="1" hangingPunct="1">
              <a:lnSpc>
                <a:spcPct val="8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a:t>
            </a:r>
            <a:r>
              <a:rPr lang="en-US" altLang="en-US" dirty="0" smtClean="0">
                <a:cs typeface="Times New Roman" panose="02020603050405020304" pitchFamily="18" charset="0"/>
                <a:sym typeface="Symbol" panose="05050102010706020507" pitchFamily="18" charset="2"/>
              </a:rPr>
              <a:t>          </a:t>
            </a:r>
            <a:r>
              <a:rPr lang="en-US" altLang="en-US" b="1" dirty="0" smtClean="0">
                <a:cs typeface="Times New Roman" panose="02020603050405020304" pitchFamily="18" charset="0"/>
                <a:sym typeface="Symbol" panose="05050102010706020507" pitchFamily="18" charset="2"/>
              </a:rPr>
              <a:t></a:t>
            </a:r>
            <a:r>
              <a:rPr lang="en-US" altLang="en-US" b="1" i="1" dirty="0">
                <a:cs typeface="Times New Roman" panose="02020603050405020304" pitchFamily="18" charset="0"/>
                <a:sym typeface="Symbol" panose="05050102010706020507" pitchFamily="18" charset="2"/>
              </a:rPr>
              <a:t>x</a:t>
            </a:r>
            <a:r>
              <a:rPr lang="en-US" altLang="en-US" b="1" dirty="0">
                <a:cs typeface="Times New Roman" panose="02020603050405020304" pitchFamily="18" charset="0"/>
                <a:sym typeface="Symbol" panose="05050102010706020507" pitchFamily="18" charset="2"/>
              </a:rPr>
              <a:t>  P(</a:t>
            </a:r>
            <a:r>
              <a:rPr lang="en-US" altLang="en-US" b="1" i="1" dirty="0">
                <a:cs typeface="Times New Roman" panose="02020603050405020304" pitchFamily="18" charset="0"/>
                <a:sym typeface="Symbol" panose="05050102010706020507" pitchFamily="18" charset="2"/>
              </a:rPr>
              <a:t>x</a:t>
            </a:r>
            <a:r>
              <a:rPr lang="en-US" altLang="en-US" b="1" dirty="0" smtClean="0">
                <a:cs typeface="Times New Roman" panose="02020603050405020304" pitchFamily="18" charset="0"/>
                <a:sym typeface="Symbol" panose="05050102010706020507" pitchFamily="18" charset="2"/>
              </a:rPr>
              <a:t>) </a:t>
            </a:r>
            <a:r>
              <a:rPr lang="en-US" altLang="en-US" sz="2400" dirty="0" smtClean="0">
                <a:cs typeface="Times New Roman" panose="02020603050405020304" pitchFamily="18" charset="0"/>
                <a:sym typeface="Wingdings" panose="05000000000000000000" pitchFamily="2" charset="2"/>
              </a:rPr>
              <a:t>- </a:t>
            </a:r>
            <a:r>
              <a:rPr lang="en-US" altLang="en-US" sz="2400" dirty="0">
                <a:cs typeface="Times New Roman" panose="02020603050405020304" pitchFamily="18" charset="0"/>
                <a:sym typeface="Wingdings" panose="05000000000000000000" pitchFamily="2" charset="2"/>
              </a:rPr>
              <a:t>P(</a:t>
            </a:r>
            <a:r>
              <a:rPr lang="en-US" altLang="en-US" sz="2400" i="1" dirty="0">
                <a:cs typeface="Times New Roman" panose="02020603050405020304" pitchFamily="18" charset="0"/>
                <a:sym typeface="Wingdings" panose="05000000000000000000" pitchFamily="2" charset="2"/>
              </a:rPr>
              <a:t>x</a:t>
            </a:r>
            <a:r>
              <a:rPr lang="en-US" altLang="en-US" sz="2400" dirty="0">
                <a:cs typeface="Times New Roman" panose="02020603050405020304" pitchFamily="18" charset="0"/>
                <a:sym typeface="Wingdings" panose="05000000000000000000" pitchFamily="2" charset="2"/>
              </a:rPr>
              <a:t>) is true for all the values </a:t>
            </a:r>
            <a:r>
              <a:rPr lang="en-US" altLang="en-US" sz="2400" i="1" dirty="0">
                <a:cs typeface="Times New Roman" panose="02020603050405020304" pitchFamily="18" charset="0"/>
                <a:sym typeface="Wingdings" panose="05000000000000000000" pitchFamily="2" charset="2"/>
              </a:rPr>
              <a:t>x</a:t>
            </a:r>
            <a:r>
              <a:rPr lang="en-US" altLang="en-US" sz="2400" dirty="0">
                <a:cs typeface="Times New Roman" panose="02020603050405020304" pitchFamily="18" charset="0"/>
                <a:sym typeface="Wingdings" panose="05000000000000000000" pitchFamily="2" charset="2"/>
              </a:rPr>
              <a:t> in the universe of </a:t>
            </a:r>
            <a:r>
              <a:rPr lang="en-US" altLang="en-US" sz="2400" dirty="0" smtClean="0">
                <a:cs typeface="Times New Roman" panose="02020603050405020304" pitchFamily="18" charset="0"/>
                <a:sym typeface="Wingdings" panose="05000000000000000000" pitchFamily="2" charset="2"/>
              </a:rPr>
              <a:t>discourse</a:t>
            </a:r>
            <a:endParaRPr lang="en-US" altLang="en-US" dirty="0"/>
          </a:p>
          <a:p>
            <a:pPr eaLnBrk="1" hangingPunct="1">
              <a:lnSpc>
                <a:spcPct val="80000"/>
              </a:lnSpc>
              <a:buFont typeface="Wingdings" panose="05000000000000000000" pitchFamily="2" charset="2"/>
              <a:buNone/>
            </a:pPr>
            <a:r>
              <a:rPr lang="en-US" altLang="en-US" dirty="0"/>
              <a:t>		</a:t>
            </a:r>
            <a:r>
              <a:rPr lang="en-US" altLang="en-US" b="1" dirty="0">
                <a:sym typeface="Symbol" panose="05050102010706020507" pitchFamily="18" charset="2"/>
              </a:rPr>
              <a:t> </a:t>
            </a:r>
            <a:r>
              <a:rPr lang="en-US" altLang="en-US" dirty="0">
                <a:sym typeface="Symbol" panose="05050102010706020507" pitchFamily="18" charset="2"/>
              </a:rPr>
              <a:t> </a:t>
            </a:r>
            <a:r>
              <a:rPr lang="en-US" altLang="en-US" b="1" i="1" dirty="0"/>
              <a:t>Existential quantifier</a:t>
            </a:r>
          </a:p>
          <a:p>
            <a:pPr eaLnBrk="1" hangingPunct="1">
              <a:lnSpc>
                <a:spcPct val="80000"/>
              </a:lnSpc>
              <a:buFont typeface="Wingdings" panose="05000000000000000000" pitchFamily="2" charset="2"/>
              <a:buNone/>
            </a:pPr>
            <a:r>
              <a:rPr lang="en-US" altLang="en-US" dirty="0"/>
              <a:t>		 </a:t>
            </a:r>
            <a:r>
              <a:rPr lang="en-US" altLang="en-US" dirty="0" smtClean="0"/>
              <a:t>         </a:t>
            </a:r>
            <a:r>
              <a:rPr lang="en-US" altLang="en-US" b="1" dirty="0" smtClean="0">
                <a:cs typeface="Times New Roman" panose="02020603050405020304" pitchFamily="18" charset="0"/>
                <a:sym typeface="Symbol" panose="05050102010706020507" pitchFamily="18" charset="2"/>
              </a:rPr>
              <a:t></a:t>
            </a:r>
            <a:r>
              <a:rPr lang="en-US" altLang="en-US" b="1" i="1" dirty="0">
                <a:cs typeface="Times New Roman" panose="02020603050405020304" pitchFamily="18" charset="0"/>
                <a:sym typeface="Symbol" panose="05050102010706020507" pitchFamily="18" charset="2"/>
              </a:rPr>
              <a:t>x</a:t>
            </a:r>
            <a:r>
              <a:rPr lang="en-US" altLang="en-US" b="1" dirty="0">
                <a:cs typeface="Times New Roman" panose="02020603050405020304" pitchFamily="18" charset="0"/>
                <a:sym typeface="Symbol" panose="05050102010706020507" pitchFamily="18" charset="2"/>
              </a:rPr>
              <a:t>  P(</a:t>
            </a:r>
            <a:r>
              <a:rPr lang="en-US" altLang="en-US" b="1" i="1" dirty="0">
                <a:cs typeface="Times New Roman" panose="02020603050405020304" pitchFamily="18" charset="0"/>
                <a:sym typeface="Symbol" panose="05050102010706020507" pitchFamily="18" charset="2"/>
              </a:rPr>
              <a:t>x</a:t>
            </a:r>
            <a:r>
              <a:rPr lang="en-US" altLang="en-US" b="1" dirty="0">
                <a:cs typeface="Times New Roman" panose="02020603050405020304" pitchFamily="18" charset="0"/>
                <a:sym typeface="Symbol" panose="05050102010706020507" pitchFamily="18" charset="2"/>
              </a:rPr>
              <a:t>) </a:t>
            </a:r>
            <a:r>
              <a:rPr lang="en-US" altLang="en-US" b="1" dirty="0" smtClean="0">
                <a:cs typeface="Times New Roman" panose="02020603050405020304" pitchFamily="18" charset="0"/>
                <a:sym typeface="Symbol" panose="05050102010706020507" pitchFamily="18" charset="2"/>
              </a:rPr>
              <a:t> </a:t>
            </a:r>
            <a:r>
              <a:rPr lang="en-US" altLang="en-US" sz="2400" dirty="0" smtClean="0">
                <a:cs typeface="Times New Roman" panose="02020603050405020304" pitchFamily="18" charset="0"/>
                <a:sym typeface="Wingdings" panose="05000000000000000000" pitchFamily="2" charset="2"/>
              </a:rPr>
              <a:t>- </a:t>
            </a:r>
            <a:r>
              <a:rPr lang="en-US" altLang="en-US" sz="2400" dirty="0">
                <a:cs typeface="Times New Roman" panose="02020603050405020304" pitchFamily="18" charset="0"/>
                <a:sym typeface="Wingdings" panose="05000000000000000000" pitchFamily="2" charset="2"/>
              </a:rPr>
              <a:t>there exists an element </a:t>
            </a:r>
            <a:r>
              <a:rPr lang="en-US" altLang="en-US" sz="2400" i="1" dirty="0">
                <a:cs typeface="Times New Roman" panose="02020603050405020304" pitchFamily="18" charset="0"/>
                <a:sym typeface="Wingdings" panose="05000000000000000000" pitchFamily="2" charset="2"/>
              </a:rPr>
              <a:t>x</a:t>
            </a:r>
            <a:r>
              <a:rPr lang="en-US" altLang="en-US" sz="2400" dirty="0">
                <a:cs typeface="Times New Roman" panose="02020603050405020304" pitchFamily="18" charset="0"/>
                <a:sym typeface="Wingdings" panose="05000000000000000000" pitchFamily="2" charset="2"/>
              </a:rPr>
              <a:t> in the universe of discourse </a:t>
            </a:r>
          </a:p>
          <a:p>
            <a:pPr eaLnBrk="1" hangingPunct="1">
              <a:lnSpc>
                <a:spcPct val="80000"/>
              </a:lnSpc>
              <a:buFont typeface="Wingdings" panose="05000000000000000000" pitchFamily="2" charset="2"/>
              <a:buNone/>
            </a:pPr>
            <a:r>
              <a:rPr lang="en-US" altLang="en-US" sz="2400" dirty="0">
                <a:cs typeface="Times New Roman" panose="02020603050405020304" pitchFamily="18" charset="0"/>
                <a:sym typeface="Wingdings" panose="05000000000000000000" pitchFamily="2" charset="2"/>
              </a:rPr>
              <a:t>                                      </a:t>
            </a:r>
            <a:r>
              <a:rPr lang="en-US" altLang="en-US" sz="2400" dirty="0" smtClean="0">
                <a:cs typeface="Times New Roman" panose="02020603050405020304" pitchFamily="18" charset="0"/>
                <a:sym typeface="Wingdings" panose="05000000000000000000" pitchFamily="2" charset="2"/>
              </a:rPr>
              <a:t>          such </a:t>
            </a:r>
            <a:r>
              <a:rPr lang="en-US" altLang="en-US" sz="2400" dirty="0">
                <a:cs typeface="Times New Roman" panose="02020603050405020304" pitchFamily="18" charset="0"/>
                <a:sym typeface="Wingdings" panose="05000000000000000000" pitchFamily="2" charset="2"/>
              </a:rPr>
              <a:t>that P(</a:t>
            </a:r>
            <a:r>
              <a:rPr lang="en-US" altLang="en-US" sz="2400" i="1" dirty="0">
                <a:cs typeface="Times New Roman" panose="02020603050405020304" pitchFamily="18" charset="0"/>
                <a:sym typeface="Wingdings" panose="05000000000000000000" pitchFamily="2" charset="2"/>
              </a:rPr>
              <a:t>x</a:t>
            </a:r>
            <a:r>
              <a:rPr lang="en-US" altLang="en-US" sz="2400" dirty="0">
                <a:cs typeface="Times New Roman" panose="02020603050405020304" pitchFamily="18" charset="0"/>
                <a:sym typeface="Wingdings" panose="05000000000000000000" pitchFamily="2" charset="2"/>
              </a:rPr>
              <a:t>) is true</a:t>
            </a:r>
            <a:endParaRPr lang="en-US" altLang="en-US" sz="2400" dirty="0"/>
          </a:p>
          <a:p>
            <a:pPr eaLnBrk="1" hangingPunct="1">
              <a:lnSpc>
                <a:spcPct val="80000"/>
              </a:lnSpc>
              <a:buFont typeface="Wingdings" panose="05000000000000000000" pitchFamily="2" charset="2"/>
              <a:buNone/>
            </a:pPr>
            <a:r>
              <a:rPr lang="en-US" altLang="en-US" sz="2400" dirty="0"/>
              <a:t>			 </a:t>
            </a:r>
          </a:p>
          <a:p>
            <a:pPr eaLnBrk="1" hangingPunct="1">
              <a:lnSpc>
                <a:spcPct val="80000"/>
              </a:lnSpc>
              <a:buFont typeface="Wingdings" panose="05000000000000000000" pitchFamily="2" charset="2"/>
              <a:buNone/>
            </a:pPr>
            <a:endParaRPr lang="en-US" altLang="en-US" sz="2400" dirty="0"/>
          </a:p>
          <a:p>
            <a:pPr eaLnBrk="1" hangingPunct="1">
              <a:lnSpc>
                <a:spcPct val="80000"/>
              </a:lnSpc>
              <a:buFont typeface="Wingdings" panose="05000000000000000000" pitchFamily="2" charset="2"/>
              <a:buNone/>
            </a:pPr>
            <a:endParaRPr lang="en-US" altLang="en-US" sz="2400" dirty="0"/>
          </a:p>
          <a:p>
            <a:pPr lvl="1" eaLnBrk="1" hangingPunct="1">
              <a:lnSpc>
                <a:spcPct val="80000"/>
              </a:lnSpc>
              <a:buFont typeface="Wingdings" panose="05000000000000000000" pitchFamily="2" charset="2"/>
              <a:buChar char="à"/>
            </a:pPr>
            <a:endParaRPr lang="en-US" altLang="en-US" dirty="0"/>
          </a:p>
          <a:p>
            <a:pPr lvl="1" eaLnBrk="1" hangingPunct="1">
              <a:lnSpc>
                <a:spcPct val="80000"/>
              </a:lnSpc>
              <a:buFont typeface="Wingdings" panose="05000000000000000000" pitchFamily="2" charset="2"/>
              <a:buChar char="à"/>
            </a:pPr>
            <a:endParaRPr lang="en-US" altLang="en-US" dirty="0"/>
          </a:p>
        </p:txBody>
      </p:sp>
      <p:sp>
        <p:nvSpPr>
          <p:cNvPr id="57346"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DF07094-A313-4D26-B20C-CAE65DF81974}" type="slidenum">
              <a:rPr lang="en-US" altLang="en-US" sz="1400"/>
              <a:pPr/>
              <a:t>71</a:t>
            </a:fld>
            <a:endParaRPr lang="en-US" altLang="en-US" sz="1400"/>
          </a:p>
        </p:txBody>
      </p:sp>
      <p:graphicFrame>
        <p:nvGraphicFramePr>
          <p:cNvPr id="3" name="Diagram 2"/>
          <p:cNvGraphicFramePr/>
          <p:nvPr/>
        </p:nvGraphicFramePr>
        <p:xfrm>
          <a:off x="7010400" y="2895600"/>
          <a:ext cx="4832931"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en-US" dirty="0" smtClean="0"/>
              <a:t> </a:t>
            </a:r>
            <a:r>
              <a:rPr lang="en-US" altLang="en-US" b="1" dirty="0" smtClean="0">
                <a:latin typeface="+mn-lt"/>
              </a:rPr>
              <a:t>Universal quantification</a:t>
            </a:r>
          </a:p>
        </p:txBody>
      </p:sp>
      <p:sp>
        <p:nvSpPr>
          <p:cNvPr id="58372" name="Rectangle 3"/>
          <p:cNvSpPr>
            <a:spLocks noGrp="1" noChangeArrowheads="1"/>
          </p:cNvSpPr>
          <p:nvPr>
            <p:ph idx="1"/>
          </p:nvPr>
        </p:nvSpPr>
        <p:spPr>
          <a:xfrm>
            <a:off x="685800" y="1219200"/>
            <a:ext cx="10896600" cy="4724400"/>
          </a:xfrm>
        </p:spPr>
        <p:txBody>
          <a:bodyPr>
            <a:normAutofit lnSpcReduction="10000"/>
          </a:bodyPr>
          <a:lstStyle/>
          <a:p>
            <a:pPr lvl="4" eaLnBrk="1" hangingPunct="1">
              <a:lnSpc>
                <a:spcPct val="80000"/>
              </a:lnSpc>
            </a:pPr>
            <a:endParaRPr lang="en-US" altLang="en-US" dirty="0" smtClean="0"/>
          </a:p>
          <a:p>
            <a:pPr lvl="4" eaLnBrk="1" hangingPunct="1">
              <a:lnSpc>
                <a:spcPct val="80000"/>
              </a:lnSpc>
              <a:buFontTx/>
              <a:buNone/>
            </a:pPr>
            <a:endParaRPr lang="en-US" altLang="en-US" dirty="0" smtClean="0"/>
          </a:p>
          <a:p>
            <a:pPr marL="0" indent="0" eaLnBrk="1" hangingPunct="1">
              <a:lnSpc>
                <a:spcPct val="80000"/>
              </a:lnSpc>
              <a:buNone/>
            </a:pPr>
            <a:r>
              <a:rPr lang="en-US" altLang="en-US" dirty="0"/>
              <a:t>Everyone </a:t>
            </a:r>
            <a:r>
              <a:rPr lang="en-US" altLang="en-US" dirty="0" smtClean="0"/>
              <a:t>in </a:t>
            </a:r>
            <a:r>
              <a:rPr lang="en-US" altLang="en-US" dirty="0" err="1" smtClean="0"/>
              <a:t>Aggieland</a:t>
            </a:r>
            <a:r>
              <a:rPr lang="en-US" altLang="en-US" dirty="0" smtClean="0"/>
              <a:t> is </a:t>
            </a:r>
            <a:r>
              <a:rPr lang="en-US" altLang="en-US" dirty="0"/>
              <a:t>smart:</a:t>
            </a:r>
          </a:p>
          <a:p>
            <a:pPr marL="0" indent="0" eaLnBrk="1" hangingPunct="1">
              <a:lnSpc>
                <a:spcPct val="80000"/>
              </a:lnSpc>
              <a:buNone/>
            </a:pPr>
            <a:endParaRPr lang="en-US" altLang="en-US" sz="2400" dirty="0"/>
          </a:p>
          <a:p>
            <a:pPr marL="0" indent="0" eaLnBrk="1" hangingPunct="1">
              <a:lnSpc>
                <a:spcPct val="80000"/>
              </a:lnSpc>
              <a:buNone/>
            </a:pPr>
            <a:r>
              <a:rPr lang="en-US" altLang="en-US" sz="2400" dirty="0">
                <a:sym typeface="Symbol" panose="05050102010706020507" pitchFamily="18" charset="2"/>
              </a:rPr>
              <a:t>		</a:t>
            </a:r>
            <a:r>
              <a:rPr lang="en-US" altLang="en-US" dirty="0">
                <a:sym typeface="Symbol" panose="05050102010706020507" pitchFamily="18" charset="2"/>
              </a:rPr>
              <a:t></a:t>
            </a:r>
            <a:r>
              <a:rPr lang="en-US" altLang="en-US" dirty="0"/>
              <a:t>x  </a:t>
            </a:r>
            <a:r>
              <a:rPr lang="en-US" altLang="en-US" dirty="0" smtClean="0"/>
              <a:t>In(</a:t>
            </a:r>
            <a:r>
              <a:rPr lang="en-US" altLang="en-US" dirty="0" err="1" smtClean="0"/>
              <a:t>x,Aggieland</a:t>
            </a:r>
            <a:r>
              <a:rPr lang="en-US" altLang="en-US" dirty="0" smtClean="0"/>
              <a:t>) </a:t>
            </a:r>
            <a:r>
              <a:rPr lang="en-US" altLang="en-US" dirty="0">
                <a:sym typeface="Symbol" panose="05050102010706020507" pitchFamily="18" charset="2"/>
              </a:rPr>
              <a:t> </a:t>
            </a:r>
            <a:r>
              <a:rPr lang="en-US" altLang="en-US" dirty="0"/>
              <a:t>Smart(x)</a:t>
            </a:r>
          </a:p>
          <a:p>
            <a:pPr marL="1828800" lvl="4" indent="0" eaLnBrk="1" hangingPunct="1">
              <a:lnSpc>
                <a:spcPct val="80000"/>
              </a:lnSpc>
              <a:buNone/>
            </a:pPr>
            <a:endParaRPr lang="en-US" altLang="en-US" sz="1800" dirty="0"/>
          </a:p>
          <a:p>
            <a:pPr marL="0" indent="0" eaLnBrk="1" hangingPunct="1">
              <a:lnSpc>
                <a:spcPct val="80000"/>
              </a:lnSpc>
              <a:buNone/>
            </a:pPr>
            <a:r>
              <a:rPr lang="en-US" altLang="en-US" dirty="0" smtClean="0"/>
              <a:t>Implicitly equivalent to the </a:t>
            </a:r>
            <a:r>
              <a:rPr lang="en-US" altLang="en-US" dirty="0" smtClean="0">
                <a:solidFill>
                  <a:schemeClr val="accent2"/>
                </a:solidFill>
              </a:rPr>
              <a:t>conjunction</a:t>
            </a:r>
            <a:r>
              <a:rPr lang="en-US" altLang="en-US" dirty="0" smtClean="0"/>
              <a:t> of </a:t>
            </a:r>
            <a:r>
              <a:rPr lang="en-US" altLang="en-US" dirty="0" smtClean="0">
                <a:solidFill>
                  <a:schemeClr val="accent2"/>
                </a:solidFill>
              </a:rPr>
              <a:t>instantiations</a:t>
            </a:r>
            <a:r>
              <a:rPr lang="en-US" altLang="en-US" dirty="0" smtClean="0"/>
              <a:t> of Predicate “In"</a:t>
            </a:r>
          </a:p>
          <a:p>
            <a:pPr eaLnBrk="1" hangingPunct="1">
              <a:lnSpc>
                <a:spcPct val="80000"/>
              </a:lnSpc>
            </a:pPr>
            <a:endParaRPr lang="en-US" altLang="en-US" dirty="0" smtClean="0"/>
          </a:p>
          <a:p>
            <a:pPr lvl="2" eaLnBrk="1" hangingPunct="1">
              <a:lnSpc>
                <a:spcPct val="80000"/>
              </a:lnSpc>
              <a:buFontTx/>
              <a:buNone/>
            </a:pPr>
            <a:r>
              <a:rPr lang="en-US" altLang="en-US" sz="2800" dirty="0" smtClean="0"/>
              <a:t>		In(</a:t>
            </a:r>
            <a:r>
              <a:rPr lang="en-US" altLang="en-US" sz="2800" dirty="0" err="1" smtClean="0"/>
              <a:t>Demelza,Aggieland</a:t>
            </a:r>
            <a:r>
              <a:rPr lang="en-US" altLang="en-US" sz="2800" dirty="0" smtClean="0"/>
              <a:t>) </a:t>
            </a:r>
            <a:r>
              <a:rPr lang="en-US" altLang="en-US" sz="2800" dirty="0">
                <a:sym typeface="Symbol" panose="05050102010706020507" pitchFamily="18" charset="2"/>
              </a:rPr>
              <a:t> </a:t>
            </a:r>
            <a:r>
              <a:rPr lang="en-US" altLang="en-US" sz="2800" dirty="0" smtClean="0"/>
              <a:t>Smart(</a:t>
            </a:r>
            <a:r>
              <a:rPr lang="en-US" altLang="en-US" sz="2800" dirty="0" err="1" smtClean="0"/>
              <a:t>Demelza</a:t>
            </a:r>
            <a:r>
              <a:rPr lang="en-US" altLang="en-US" sz="2800" dirty="0" smtClean="0"/>
              <a:t>) </a:t>
            </a:r>
            <a:endParaRPr lang="en-US" altLang="en-US" sz="2800" dirty="0"/>
          </a:p>
          <a:p>
            <a:pPr lvl="2" eaLnBrk="1" hangingPunct="1">
              <a:lnSpc>
                <a:spcPct val="80000"/>
              </a:lnSpc>
              <a:buFontTx/>
              <a:buNone/>
            </a:pPr>
            <a:r>
              <a:rPr lang="en-US" altLang="en-US" sz="2800" dirty="0">
                <a:sym typeface="Symbol" panose="05050102010706020507" pitchFamily="18" charset="2"/>
              </a:rPr>
              <a:t>	</a:t>
            </a:r>
            <a:r>
              <a:rPr lang="en-US" altLang="en-US" sz="2800" b="1" dirty="0">
                <a:sym typeface="Symbol" panose="05050102010706020507" pitchFamily="18" charset="2"/>
              </a:rPr>
              <a:t></a:t>
            </a:r>
            <a:r>
              <a:rPr lang="en-US" altLang="en-US" sz="2800" dirty="0"/>
              <a:t>	</a:t>
            </a:r>
            <a:r>
              <a:rPr lang="en-US" altLang="en-US" sz="2800" dirty="0" smtClean="0"/>
              <a:t>In(</a:t>
            </a:r>
            <a:r>
              <a:rPr lang="en-US" altLang="en-US" sz="2800" dirty="0" err="1" smtClean="0"/>
              <a:t>Ross,Aggieland</a:t>
            </a:r>
            <a:r>
              <a:rPr lang="en-US" altLang="en-US" sz="2800" dirty="0" smtClean="0"/>
              <a:t>) </a:t>
            </a:r>
            <a:r>
              <a:rPr lang="en-US" altLang="en-US" sz="2800" dirty="0">
                <a:sym typeface="Symbol" panose="05050102010706020507" pitchFamily="18" charset="2"/>
              </a:rPr>
              <a:t></a:t>
            </a:r>
            <a:r>
              <a:rPr lang="en-US" altLang="en-US" sz="2800" dirty="0"/>
              <a:t>  </a:t>
            </a:r>
            <a:r>
              <a:rPr lang="en-US" altLang="en-US" sz="2800" dirty="0" smtClean="0"/>
              <a:t>Smart(Ross) </a:t>
            </a:r>
            <a:endParaRPr lang="en-US" altLang="en-US" sz="2800" dirty="0"/>
          </a:p>
          <a:p>
            <a:pPr lvl="2">
              <a:lnSpc>
                <a:spcPct val="80000"/>
              </a:lnSpc>
              <a:buNone/>
            </a:pPr>
            <a:r>
              <a:rPr lang="en-US" altLang="en-US" sz="2800" dirty="0">
                <a:sym typeface="Symbol" panose="05050102010706020507" pitchFamily="18" charset="2"/>
              </a:rPr>
              <a:t>	</a:t>
            </a:r>
            <a:r>
              <a:rPr lang="en-US" altLang="en-US" sz="2800" b="1" dirty="0">
                <a:sym typeface="Symbol" panose="05050102010706020507" pitchFamily="18" charset="2"/>
              </a:rPr>
              <a:t></a:t>
            </a:r>
            <a:r>
              <a:rPr lang="en-US" altLang="en-US" sz="2800" dirty="0">
                <a:sym typeface="Symbol" panose="05050102010706020507" pitchFamily="18" charset="2"/>
              </a:rPr>
              <a:t>	</a:t>
            </a:r>
            <a:r>
              <a:rPr lang="en-US" altLang="en-US" sz="2800" dirty="0" smtClean="0"/>
              <a:t>In(</a:t>
            </a:r>
            <a:r>
              <a:rPr lang="en-US" altLang="en-US" sz="2800" dirty="0" err="1" smtClean="0"/>
              <a:t>José,Aggieland</a:t>
            </a:r>
            <a:r>
              <a:rPr lang="en-US" altLang="en-US" sz="2800" dirty="0" smtClean="0"/>
              <a:t>) </a:t>
            </a:r>
            <a:r>
              <a:rPr lang="en-US" altLang="en-US" sz="2800" dirty="0">
                <a:sym typeface="Symbol" panose="05050102010706020507" pitchFamily="18" charset="2"/>
              </a:rPr>
              <a:t></a:t>
            </a:r>
            <a:r>
              <a:rPr lang="en-US" altLang="en-US" sz="2800" dirty="0"/>
              <a:t> Smart(José) </a:t>
            </a:r>
          </a:p>
          <a:p>
            <a:pPr lvl="2" eaLnBrk="1" hangingPunct="1">
              <a:lnSpc>
                <a:spcPct val="80000"/>
              </a:lnSpc>
              <a:buFontTx/>
              <a:buNone/>
            </a:pPr>
            <a:r>
              <a:rPr lang="en-US" altLang="en-US" sz="2800" dirty="0">
                <a:sym typeface="Symbol" panose="05050102010706020507" pitchFamily="18" charset="2"/>
              </a:rPr>
              <a:t>	</a:t>
            </a:r>
            <a:r>
              <a:rPr lang="en-US" altLang="en-US" sz="2800" b="1" dirty="0">
                <a:sym typeface="Symbol" panose="05050102010706020507" pitchFamily="18" charset="2"/>
              </a:rPr>
              <a:t></a:t>
            </a:r>
            <a:r>
              <a:rPr lang="en-US" altLang="en-US" sz="2800" dirty="0"/>
              <a:t> …</a:t>
            </a:r>
          </a:p>
          <a:p>
            <a:pPr lvl="2" eaLnBrk="1" hangingPunct="1">
              <a:lnSpc>
                <a:spcPct val="80000"/>
              </a:lnSpc>
              <a:buFontTx/>
              <a:buNone/>
            </a:pPr>
            <a:endParaRPr lang="en-US" altLang="en-US" sz="2400" dirty="0"/>
          </a:p>
          <a:p>
            <a:pPr eaLnBrk="1" hangingPunct="1">
              <a:lnSpc>
                <a:spcPct val="80000"/>
              </a:lnSpc>
            </a:pPr>
            <a:endParaRPr lang="en-US" altLang="en-US" dirty="0" smtClean="0"/>
          </a:p>
        </p:txBody>
      </p:sp>
      <p:sp>
        <p:nvSpPr>
          <p:cNvPr id="58370"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2FF867F-0865-415C-8CB8-CC037B673CE4}" type="slidenum">
              <a:rPr lang="en-US" altLang="en-US" sz="1400"/>
              <a:pPr/>
              <a:t>72</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en-US" b="1" dirty="0" smtClean="0">
                <a:latin typeface="+mn-lt"/>
              </a:rPr>
              <a:t>A common mistake to avoid</a:t>
            </a:r>
          </a:p>
        </p:txBody>
      </p:sp>
      <p:sp>
        <p:nvSpPr>
          <p:cNvPr id="59396" name="Rectangle 3"/>
          <p:cNvSpPr>
            <a:spLocks noGrp="1" noChangeArrowheads="1"/>
          </p:cNvSpPr>
          <p:nvPr>
            <p:ph idx="1"/>
          </p:nvPr>
        </p:nvSpPr>
        <p:spPr>
          <a:xfrm>
            <a:off x="914400" y="1600200"/>
            <a:ext cx="10287000" cy="4114800"/>
          </a:xfrm>
        </p:spPr>
        <p:txBody>
          <a:bodyPr>
            <a:normAutofit/>
          </a:bodyPr>
          <a:lstStyle/>
          <a:p>
            <a:pPr eaLnBrk="1" hangingPunct="1"/>
            <a:r>
              <a:rPr lang="en-US" altLang="en-US" sz="3200" dirty="0"/>
              <a:t>Typically, </a:t>
            </a:r>
            <a:r>
              <a:rPr lang="en-US" altLang="en-US" sz="3200" dirty="0">
                <a:sym typeface="Symbol" panose="05050102010706020507" pitchFamily="18" charset="2"/>
              </a:rPr>
              <a:t></a:t>
            </a:r>
            <a:r>
              <a:rPr lang="en-US" altLang="en-US" sz="3200" dirty="0"/>
              <a:t> is the main connective with </a:t>
            </a:r>
            <a:r>
              <a:rPr lang="en-US" altLang="en-US" sz="3200" dirty="0">
                <a:sym typeface="Symbol" panose="05050102010706020507" pitchFamily="18" charset="2"/>
              </a:rPr>
              <a:t></a:t>
            </a:r>
          </a:p>
          <a:p>
            <a:pPr eaLnBrk="1" hangingPunct="1"/>
            <a:endParaRPr lang="en-US" altLang="en-US" sz="3200" dirty="0"/>
          </a:p>
          <a:p>
            <a:pPr eaLnBrk="1" hangingPunct="1"/>
            <a:r>
              <a:rPr lang="en-US" altLang="en-US" sz="3200" dirty="0"/>
              <a:t>Common mistake: Using </a:t>
            </a:r>
            <a:r>
              <a:rPr lang="en-US" altLang="en-US" sz="3200" dirty="0">
                <a:sym typeface="Symbol" panose="05050102010706020507" pitchFamily="18" charset="2"/>
              </a:rPr>
              <a:t></a:t>
            </a:r>
            <a:r>
              <a:rPr lang="en-US" altLang="en-US" sz="3200" dirty="0"/>
              <a:t> as the main connective with </a:t>
            </a:r>
            <a:r>
              <a:rPr lang="en-US" altLang="en-US" sz="3200" dirty="0">
                <a:sym typeface="Symbol" panose="05050102010706020507" pitchFamily="18" charset="2"/>
              </a:rPr>
              <a:t></a:t>
            </a:r>
            <a:r>
              <a:rPr lang="en-US" altLang="en-US" sz="3200" dirty="0"/>
              <a:t>:</a:t>
            </a:r>
          </a:p>
          <a:p>
            <a:pPr eaLnBrk="1" hangingPunct="1"/>
            <a:endParaRPr lang="en-US" altLang="en-US" sz="3200" dirty="0"/>
          </a:p>
          <a:p>
            <a:pPr lvl="1" eaLnBrk="1" hangingPunct="1">
              <a:buFontTx/>
              <a:buNone/>
            </a:pPr>
            <a:r>
              <a:rPr lang="en-US" altLang="en-US" sz="2800" dirty="0">
                <a:sym typeface="Symbol" panose="05050102010706020507" pitchFamily="18" charset="2"/>
              </a:rPr>
              <a:t></a:t>
            </a:r>
            <a:r>
              <a:rPr lang="en-US" altLang="en-US" sz="2800" dirty="0"/>
              <a:t>x </a:t>
            </a:r>
            <a:r>
              <a:rPr lang="en-US" altLang="en-US" sz="2800" dirty="0" smtClean="0"/>
              <a:t>In(</a:t>
            </a:r>
            <a:r>
              <a:rPr lang="en-US" altLang="en-US" sz="2800" dirty="0" err="1" smtClean="0"/>
              <a:t>x,Aggieland</a:t>
            </a:r>
            <a:r>
              <a:rPr lang="en-US" altLang="en-US" sz="2800" dirty="0" smtClean="0"/>
              <a:t>) </a:t>
            </a:r>
            <a:r>
              <a:rPr lang="en-US" altLang="en-US" sz="2800" dirty="0">
                <a:sym typeface="Symbol" panose="05050102010706020507" pitchFamily="18" charset="2"/>
              </a:rPr>
              <a:t> </a:t>
            </a:r>
            <a:r>
              <a:rPr lang="en-US" altLang="en-US" sz="2800" dirty="0"/>
              <a:t>Smart(x)</a:t>
            </a:r>
          </a:p>
          <a:p>
            <a:pPr lvl="1" eaLnBrk="1" hangingPunct="1">
              <a:buFontTx/>
              <a:buNone/>
            </a:pPr>
            <a:r>
              <a:rPr lang="en-US" altLang="en-US" sz="2800" dirty="0"/>
              <a:t>means:</a:t>
            </a:r>
          </a:p>
          <a:p>
            <a:pPr lvl="1" eaLnBrk="1" hangingPunct="1">
              <a:buFontTx/>
              <a:buNone/>
            </a:pPr>
            <a:endParaRPr lang="en-US" altLang="en-US" sz="2800" dirty="0"/>
          </a:p>
        </p:txBody>
      </p:sp>
      <p:sp>
        <p:nvSpPr>
          <p:cNvPr id="59394"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B4C6D82-0B65-45C9-BA34-A44F95BEEB35}" type="slidenum">
              <a:rPr lang="en-US" altLang="en-US" sz="1400"/>
              <a:pPr/>
              <a:t>73</a:t>
            </a:fld>
            <a:endParaRPr lang="en-US" altLang="en-US" sz="1400"/>
          </a:p>
        </p:txBody>
      </p:sp>
      <p:sp>
        <p:nvSpPr>
          <p:cNvPr id="1032196" name="Text Box 4"/>
          <p:cNvSpPr txBox="1">
            <a:spLocks noChangeArrowheads="1"/>
          </p:cNvSpPr>
          <p:nvPr/>
        </p:nvSpPr>
        <p:spPr bwMode="auto">
          <a:xfrm>
            <a:off x="2914651" y="4926013"/>
            <a:ext cx="83629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dirty="0"/>
              <a:t>“Everyone is </a:t>
            </a:r>
            <a:r>
              <a:rPr lang="en-US" altLang="en-US" sz="2800" dirty="0" smtClean="0"/>
              <a:t>in </a:t>
            </a:r>
            <a:r>
              <a:rPr lang="en-US" altLang="en-US" sz="2800" dirty="0" err="1" smtClean="0"/>
              <a:t>Aggieland</a:t>
            </a:r>
            <a:r>
              <a:rPr lang="en-US" altLang="en-US" sz="2800" dirty="0" smtClean="0"/>
              <a:t> </a:t>
            </a:r>
            <a:r>
              <a:rPr lang="en-US" altLang="en-US" sz="2800" dirty="0"/>
              <a:t>and everyone is smart.”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2196"/>
                                        </p:tgtEl>
                                        <p:attrNameLst>
                                          <p:attrName>style.visibility</p:attrName>
                                        </p:attrNameLst>
                                      </p:cBhvr>
                                      <p:to>
                                        <p:strVal val="visible"/>
                                      </p:to>
                                    </p:set>
                                    <p:anim calcmode="lin" valueType="num">
                                      <p:cBhvr additive="base">
                                        <p:cTn id="7" dur="500" fill="hold"/>
                                        <p:tgtEl>
                                          <p:spTgt spid="1032196"/>
                                        </p:tgtEl>
                                        <p:attrNameLst>
                                          <p:attrName>ppt_x</p:attrName>
                                        </p:attrNameLst>
                                      </p:cBhvr>
                                      <p:tavLst>
                                        <p:tav tm="0">
                                          <p:val>
                                            <p:strVal val="1+#ppt_w/2"/>
                                          </p:val>
                                        </p:tav>
                                        <p:tav tm="100000">
                                          <p:val>
                                            <p:strVal val="#ppt_x"/>
                                          </p:val>
                                        </p:tav>
                                      </p:tavLst>
                                    </p:anim>
                                    <p:anim calcmode="lin" valueType="num">
                                      <p:cBhvr additive="base">
                                        <p:cTn id="8" dur="500" fill="hold"/>
                                        <p:tgtEl>
                                          <p:spTgt spid="1032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en-US" b="1" dirty="0" smtClean="0">
                <a:latin typeface="+mn-lt"/>
              </a:rPr>
              <a:t>Existential quantification</a:t>
            </a:r>
          </a:p>
        </p:txBody>
      </p:sp>
      <p:sp>
        <p:nvSpPr>
          <p:cNvPr id="60420" name="Rectangle 3"/>
          <p:cNvSpPr>
            <a:spLocks noGrp="1" noChangeArrowheads="1"/>
          </p:cNvSpPr>
          <p:nvPr>
            <p:ph idx="1"/>
          </p:nvPr>
        </p:nvSpPr>
        <p:spPr>
          <a:xfrm>
            <a:off x="990600" y="1676400"/>
            <a:ext cx="10363200" cy="4953000"/>
          </a:xfrm>
        </p:spPr>
        <p:txBody>
          <a:bodyPr>
            <a:noAutofit/>
          </a:bodyPr>
          <a:lstStyle/>
          <a:p>
            <a:pPr marL="0" indent="0" eaLnBrk="1" hangingPunct="1">
              <a:buNone/>
            </a:pPr>
            <a:r>
              <a:rPr lang="en-US" altLang="en-US" sz="3000" dirty="0" smtClean="0"/>
              <a:t>Someone in </a:t>
            </a:r>
            <a:r>
              <a:rPr lang="en-US" altLang="en-US" sz="3000" dirty="0" err="1" smtClean="0"/>
              <a:t>Aggieland</a:t>
            </a:r>
            <a:r>
              <a:rPr lang="en-US" altLang="en-US" sz="3000" dirty="0" smtClean="0"/>
              <a:t> is smart:</a:t>
            </a:r>
          </a:p>
          <a:p>
            <a:pPr marL="0" indent="0" eaLnBrk="1" hangingPunct="1">
              <a:buNone/>
            </a:pPr>
            <a:r>
              <a:rPr lang="en-US" altLang="en-US" sz="3000" dirty="0" smtClean="0">
                <a:sym typeface="Symbol" panose="05050102010706020507" pitchFamily="18" charset="2"/>
              </a:rPr>
              <a:t>  	</a:t>
            </a:r>
            <a:r>
              <a:rPr lang="en-US" altLang="en-US" sz="3000" i="1" dirty="0" smtClean="0"/>
              <a:t>x</a:t>
            </a:r>
            <a:r>
              <a:rPr lang="en-US" altLang="en-US" sz="3000" dirty="0" smtClean="0"/>
              <a:t> (In(</a:t>
            </a:r>
            <a:r>
              <a:rPr lang="en-US" altLang="en-US" sz="3000" i="1" dirty="0" err="1" smtClean="0"/>
              <a:t>x</a:t>
            </a:r>
            <a:r>
              <a:rPr lang="en-US" altLang="en-US" sz="3000" dirty="0" err="1" smtClean="0"/>
              <a:t>,Aggieland</a:t>
            </a:r>
            <a:r>
              <a:rPr lang="en-US" altLang="en-US" sz="3000" dirty="0" smtClean="0"/>
              <a:t>) </a:t>
            </a:r>
            <a:r>
              <a:rPr lang="en-US" altLang="en-US" sz="3000" dirty="0" smtClean="0">
                <a:sym typeface="Symbol" panose="05050102010706020507" pitchFamily="18" charset="2"/>
              </a:rPr>
              <a:t></a:t>
            </a:r>
            <a:r>
              <a:rPr lang="en-US" altLang="en-US" sz="3000" dirty="0" smtClean="0"/>
              <a:t> Smart(x))</a:t>
            </a:r>
          </a:p>
          <a:p>
            <a:pPr marL="1828800" lvl="4" indent="0" eaLnBrk="1" hangingPunct="1">
              <a:buNone/>
            </a:pPr>
            <a:endParaRPr lang="en-US" altLang="en-US" sz="1600" dirty="0" smtClean="0">
              <a:sym typeface="Symbol" panose="05050102010706020507" pitchFamily="18" charset="2"/>
            </a:endParaRPr>
          </a:p>
          <a:p>
            <a:pPr marL="0" indent="0" eaLnBrk="1" hangingPunct="1">
              <a:buNone/>
            </a:pPr>
            <a:r>
              <a:rPr lang="en-US" altLang="en-US" sz="3000" dirty="0" smtClean="0">
                <a:sym typeface="Symbol" panose="05050102010706020507" pitchFamily="18" charset="2"/>
              </a:rPr>
              <a:t></a:t>
            </a:r>
            <a:r>
              <a:rPr lang="en-US" altLang="en-US" sz="3000" i="1" dirty="0" smtClean="0"/>
              <a:t>x</a:t>
            </a:r>
            <a:r>
              <a:rPr lang="en-US" altLang="en-US" sz="3000" dirty="0" smtClean="0"/>
              <a:t> P(</a:t>
            </a:r>
            <a:r>
              <a:rPr lang="en-US" altLang="en-US" sz="3000" i="1" dirty="0" smtClean="0"/>
              <a:t>x</a:t>
            </a:r>
            <a:r>
              <a:rPr lang="en-US" altLang="en-US" sz="3000" dirty="0" smtClean="0"/>
              <a:t>) </a:t>
            </a:r>
            <a:r>
              <a:rPr lang="en-US" altLang="en-US" sz="3000" i="1" dirty="0" smtClean="0"/>
              <a:t>“ </a:t>
            </a:r>
            <a:r>
              <a:rPr lang="en-US" altLang="en-US" sz="3000" dirty="0" smtClean="0"/>
              <a:t>There exists an element x in the universe of discourse such that P(</a:t>
            </a:r>
            <a:r>
              <a:rPr lang="en-US" altLang="en-US" sz="3000" i="1" dirty="0" smtClean="0"/>
              <a:t>x</a:t>
            </a:r>
            <a:r>
              <a:rPr lang="en-US" altLang="en-US" sz="3000" dirty="0" smtClean="0"/>
              <a:t>) is true”</a:t>
            </a:r>
          </a:p>
          <a:p>
            <a:pPr marL="0" indent="0" eaLnBrk="1" hangingPunct="1">
              <a:buNone/>
            </a:pPr>
            <a:endParaRPr lang="en-US" altLang="en-US" sz="1100" dirty="0" smtClean="0"/>
          </a:p>
          <a:p>
            <a:pPr marL="0" indent="0" eaLnBrk="1" hangingPunct="1">
              <a:buNone/>
            </a:pPr>
            <a:r>
              <a:rPr lang="en-US" altLang="en-US" sz="3000" dirty="0" smtClean="0"/>
              <a:t>Equivalent to the </a:t>
            </a:r>
            <a:r>
              <a:rPr lang="en-US" altLang="en-US" sz="3000" dirty="0" smtClean="0">
                <a:solidFill>
                  <a:srgbClr val="FF0000"/>
                </a:solidFill>
              </a:rPr>
              <a:t>disjunction </a:t>
            </a:r>
            <a:r>
              <a:rPr lang="en-US" altLang="en-US" sz="3000" dirty="0" smtClean="0"/>
              <a:t>of </a:t>
            </a:r>
            <a:r>
              <a:rPr lang="en-US" altLang="en-US" sz="3000" dirty="0" smtClean="0">
                <a:solidFill>
                  <a:srgbClr val="FF0000"/>
                </a:solidFill>
              </a:rPr>
              <a:t>instantiations</a:t>
            </a:r>
            <a:r>
              <a:rPr lang="en-US" altLang="en-US" sz="3000" dirty="0" smtClean="0"/>
              <a:t> of </a:t>
            </a:r>
            <a:r>
              <a:rPr lang="en-US" altLang="en-US" sz="3000" i="1" dirty="0" smtClean="0"/>
              <a:t>P</a:t>
            </a:r>
            <a:endParaRPr lang="en-US" altLang="en-US" sz="3000" dirty="0" smtClean="0"/>
          </a:p>
          <a:p>
            <a:pPr marL="457200" lvl="1" indent="0">
              <a:buNone/>
            </a:pPr>
            <a:r>
              <a:rPr lang="en-US" altLang="en-US" sz="3000" dirty="0" smtClean="0"/>
              <a:t>	(In(</a:t>
            </a:r>
            <a:r>
              <a:rPr lang="en-US" altLang="en-US" sz="3000" dirty="0" err="1" smtClean="0"/>
              <a:t>Demelza,Aggieland</a:t>
            </a:r>
            <a:r>
              <a:rPr lang="en-US" altLang="en-US" sz="3000" dirty="0" smtClean="0"/>
              <a:t>) </a:t>
            </a:r>
            <a:r>
              <a:rPr lang="en-US" altLang="en-US" sz="3000" dirty="0" smtClean="0">
                <a:sym typeface="Symbol" panose="05050102010706020507" pitchFamily="18" charset="2"/>
              </a:rPr>
              <a:t></a:t>
            </a:r>
            <a:r>
              <a:rPr lang="en-US" altLang="en-US" sz="3000" dirty="0" smtClean="0"/>
              <a:t> Smart(</a:t>
            </a:r>
            <a:r>
              <a:rPr lang="en-US" altLang="en-US" sz="3000" dirty="0" err="1" smtClean="0"/>
              <a:t>Demelza</a:t>
            </a:r>
            <a:r>
              <a:rPr lang="en-US" altLang="en-US" sz="3000" dirty="0" smtClean="0"/>
              <a:t>)) </a:t>
            </a:r>
          </a:p>
          <a:p>
            <a:pPr marL="457200" lvl="1" indent="0">
              <a:buNone/>
            </a:pPr>
            <a:r>
              <a:rPr lang="en-US" altLang="en-US" sz="3000" dirty="0" smtClean="0">
                <a:sym typeface="Symbol" panose="05050102010706020507" pitchFamily="18" charset="2"/>
              </a:rPr>
              <a:t></a:t>
            </a:r>
            <a:r>
              <a:rPr lang="en-US" altLang="en-US" sz="3000" dirty="0" smtClean="0"/>
              <a:t>	(In(</a:t>
            </a:r>
            <a:r>
              <a:rPr lang="en-US" altLang="en-US" sz="3000" dirty="0" err="1" smtClean="0"/>
              <a:t>Ross,Aggieland</a:t>
            </a:r>
            <a:r>
              <a:rPr lang="en-US" altLang="en-US" sz="3000" dirty="0" smtClean="0"/>
              <a:t>) </a:t>
            </a:r>
            <a:r>
              <a:rPr lang="en-US" altLang="en-US" sz="3000" dirty="0" smtClean="0">
                <a:sym typeface="Symbol" panose="05050102010706020507" pitchFamily="18" charset="2"/>
              </a:rPr>
              <a:t> </a:t>
            </a:r>
            <a:r>
              <a:rPr lang="en-US" altLang="en-US" sz="3000" dirty="0" smtClean="0"/>
              <a:t>Smart(Ross)) </a:t>
            </a:r>
          </a:p>
          <a:p>
            <a:pPr marL="457200" lvl="1" indent="0">
              <a:buNone/>
            </a:pPr>
            <a:r>
              <a:rPr lang="en-US" altLang="en-US" sz="3000" dirty="0" smtClean="0">
                <a:sym typeface="Symbol" panose="05050102010706020507" pitchFamily="18" charset="2"/>
              </a:rPr>
              <a:t></a:t>
            </a:r>
            <a:r>
              <a:rPr lang="en-US" altLang="en-US" sz="3000" dirty="0" smtClean="0"/>
              <a:t>	(In(</a:t>
            </a:r>
            <a:r>
              <a:rPr lang="en-US" altLang="en-US" sz="3000" dirty="0" err="1" smtClean="0"/>
              <a:t>José,Aggieland</a:t>
            </a:r>
            <a:r>
              <a:rPr lang="en-US" altLang="en-US" sz="3000" dirty="0" smtClean="0"/>
              <a:t>) </a:t>
            </a:r>
            <a:r>
              <a:rPr lang="en-US" altLang="en-US" sz="3000" dirty="0" smtClean="0">
                <a:sym typeface="Symbol" panose="05050102010706020507" pitchFamily="18" charset="2"/>
              </a:rPr>
              <a:t></a:t>
            </a:r>
            <a:r>
              <a:rPr lang="en-US" altLang="en-US" sz="3000" dirty="0" smtClean="0"/>
              <a:t> Smart(José)) </a:t>
            </a:r>
          </a:p>
          <a:p>
            <a:pPr marL="457200" lvl="1" indent="0">
              <a:buNone/>
            </a:pPr>
            <a:r>
              <a:rPr lang="en-US" altLang="en-US" sz="3000" dirty="0" smtClean="0">
                <a:sym typeface="Symbol" panose="05050102010706020507" pitchFamily="18" charset="2"/>
              </a:rPr>
              <a:t></a:t>
            </a:r>
            <a:r>
              <a:rPr lang="en-US" altLang="en-US" sz="3000" dirty="0" smtClean="0"/>
              <a:t> ...</a:t>
            </a:r>
            <a:endParaRPr lang="en-US" altLang="en-US" sz="3000" dirty="0"/>
          </a:p>
        </p:txBody>
      </p:sp>
      <p:sp>
        <p:nvSpPr>
          <p:cNvPr id="60418"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25231D7-F25A-4798-ADD5-E527DE4C3267}" type="slidenum">
              <a:rPr lang="en-US" altLang="en-US" sz="1400"/>
              <a:pPr/>
              <a:t>74</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ltLang="en-US"/>
              <a:t>Spring 2003</a:t>
            </a:r>
            <a:endParaRPr lang="en-CA" altLang="en-US"/>
          </a:p>
        </p:txBody>
      </p:sp>
      <p:sp>
        <p:nvSpPr>
          <p:cNvPr id="9" name="Footer Placeholder 4"/>
          <p:cNvSpPr>
            <a:spLocks noGrp="1"/>
          </p:cNvSpPr>
          <p:nvPr>
            <p:ph type="ftr" sz="quarter" idx="11"/>
          </p:nvPr>
        </p:nvSpPr>
        <p:spPr/>
        <p:txBody>
          <a:bodyPr/>
          <a:lstStyle/>
          <a:p>
            <a:r>
              <a:rPr lang="en-US" altLang="en-US"/>
              <a:t>CMSC 203 - Discrete Structures</a:t>
            </a:r>
          </a:p>
        </p:txBody>
      </p:sp>
      <p:sp>
        <p:nvSpPr>
          <p:cNvPr id="10" name="Slide Number Placeholder 5"/>
          <p:cNvSpPr>
            <a:spLocks noGrp="1"/>
          </p:cNvSpPr>
          <p:nvPr>
            <p:ph type="sldNum" sz="quarter" idx="12"/>
          </p:nvPr>
        </p:nvSpPr>
        <p:spPr/>
        <p:txBody>
          <a:bodyPr/>
          <a:lstStyle/>
          <a:p>
            <a:fld id="{E30DC223-ACE6-48F4-9921-8594AC7335D0}" type="slidenum">
              <a:rPr lang="en-CA" altLang="en-US"/>
              <a:pPr/>
              <a:t>75</a:t>
            </a:fld>
            <a:endParaRPr lang="en-CA" altLang="en-US"/>
          </a:p>
        </p:txBody>
      </p:sp>
      <p:sp>
        <p:nvSpPr>
          <p:cNvPr id="77826" name="Rectangle 2"/>
          <p:cNvSpPr>
            <a:spLocks noGrp="1" noChangeArrowheads="1"/>
          </p:cNvSpPr>
          <p:nvPr>
            <p:ph type="title"/>
          </p:nvPr>
        </p:nvSpPr>
        <p:spPr>
          <a:xfrm>
            <a:off x="685800" y="228600"/>
            <a:ext cx="9296400" cy="685800"/>
          </a:xfrm>
        </p:spPr>
        <p:txBody>
          <a:bodyPr/>
          <a:lstStyle/>
          <a:p>
            <a:r>
              <a:rPr lang="en-US" altLang="en-US" sz="4000" b="1" dirty="0">
                <a:latin typeface="+mn-lt"/>
              </a:rPr>
              <a:t>Quantification</a:t>
            </a:r>
            <a:endParaRPr lang="en-CA" altLang="en-US" sz="4000" b="1" dirty="0">
              <a:latin typeface="+mn-lt"/>
            </a:endParaRPr>
          </a:p>
        </p:txBody>
      </p:sp>
      <p:sp>
        <p:nvSpPr>
          <p:cNvPr id="77827" name="Rectangle 3"/>
          <p:cNvSpPr>
            <a:spLocks noGrp="1" noChangeArrowheads="1"/>
          </p:cNvSpPr>
          <p:nvPr>
            <p:ph type="body" idx="1"/>
          </p:nvPr>
        </p:nvSpPr>
        <p:spPr>
          <a:xfrm>
            <a:off x="685800" y="1295400"/>
            <a:ext cx="10896600" cy="2895600"/>
          </a:xfrm>
        </p:spPr>
        <p:txBody>
          <a:bodyPr/>
          <a:lstStyle/>
          <a:p>
            <a:pPr marL="0" indent="0"/>
            <a:r>
              <a:rPr lang="en-US" altLang="en-US" dirty="0">
                <a:sym typeface="Symbol" panose="05050102010706020507" pitchFamily="18" charset="2"/>
              </a:rPr>
              <a:t>Another example:</a:t>
            </a:r>
          </a:p>
          <a:p>
            <a:pPr marL="0" indent="0"/>
            <a:r>
              <a:rPr lang="en-US" altLang="en-US" dirty="0">
                <a:sym typeface="Symbol" panose="05050102010706020507" pitchFamily="18" charset="2"/>
              </a:rPr>
              <a:t>Let the universe of discourse be the real numbers.</a:t>
            </a:r>
          </a:p>
          <a:p>
            <a:pPr marL="0" indent="0"/>
            <a:endParaRPr lang="en-US" altLang="en-US" sz="1600" dirty="0">
              <a:sym typeface="Symbol" panose="05050102010706020507" pitchFamily="18" charset="2"/>
            </a:endParaRPr>
          </a:p>
          <a:p>
            <a:pPr marL="0" indent="0"/>
            <a:r>
              <a:rPr lang="en-US" altLang="en-US" dirty="0">
                <a:sym typeface="Symbol" panose="05050102010706020507" pitchFamily="18" charset="2"/>
              </a:rPr>
              <a:t>What does </a:t>
            </a:r>
            <a:r>
              <a:rPr lang="en-US" altLang="en-US" dirty="0">
                <a:solidFill>
                  <a:srgbClr val="0000FF"/>
                </a:solidFill>
                <a:sym typeface="Symbol" panose="05050102010706020507" pitchFamily="18" charset="2"/>
              </a:rPr>
              <a:t></a:t>
            </a:r>
            <a:r>
              <a:rPr lang="en-US" altLang="en-US" dirty="0" err="1">
                <a:solidFill>
                  <a:srgbClr val="0000FF"/>
                </a:solidFill>
                <a:sym typeface="Symbol" panose="05050102010706020507" pitchFamily="18" charset="2"/>
              </a:rPr>
              <a:t>xy</a:t>
            </a:r>
            <a:r>
              <a:rPr lang="en-US" altLang="en-US" dirty="0">
                <a:solidFill>
                  <a:srgbClr val="0000FF"/>
                </a:solidFill>
                <a:sym typeface="Symbol" panose="05050102010706020507" pitchFamily="18" charset="2"/>
              </a:rPr>
              <a:t> (x + y = 320) </a:t>
            </a:r>
            <a:r>
              <a:rPr lang="en-US" altLang="en-US" dirty="0">
                <a:sym typeface="Symbol" panose="05050102010706020507" pitchFamily="18" charset="2"/>
              </a:rPr>
              <a:t>mean ?</a:t>
            </a:r>
          </a:p>
          <a:p>
            <a:pPr marL="0" indent="0"/>
            <a:endParaRPr lang="en-US" altLang="en-US" sz="1800" dirty="0">
              <a:solidFill>
                <a:srgbClr val="00FFFF"/>
              </a:solidFill>
              <a:sym typeface="Symbol" panose="05050102010706020507" pitchFamily="18" charset="2"/>
            </a:endParaRPr>
          </a:p>
          <a:p>
            <a:pPr marL="0" indent="0"/>
            <a:r>
              <a:rPr lang="en-US" altLang="en-US" dirty="0">
                <a:sym typeface="Symbol" panose="05050102010706020507" pitchFamily="18" charset="2"/>
              </a:rPr>
              <a:t>“For every x there exists a y so that x + y = 320.”</a:t>
            </a:r>
          </a:p>
        </p:txBody>
      </p:sp>
      <p:sp>
        <p:nvSpPr>
          <p:cNvPr id="77828" name="Rectangle 4"/>
          <p:cNvSpPr>
            <a:spLocks noChangeArrowheads="1"/>
          </p:cNvSpPr>
          <p:nvPr/>
        </p:nvSpPr>
        <p:spPr bwMode="auto">
          <a:xfrm>
            <a:off x="1828800" y="43434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dirty="0">
                <a:solidFill>
                  <a:srgbClr val="CC6600"/>
                </a:solidFill>
                <a:effectLst>
                  <a:outerShdw blurRad="38100" dist="38100" dir="2700000" algn="tl">
                    <a:srgbClr val="000000"/>
                  </a:outerShdw>
                </a:effectLst>
                <a:latin typeface="Comic Sans MS" panose="030F0702030302020204" pitchFamily="66" charset="0"/>
              </a:rPr>
              <a:t>Is it true?</a:t>
            </a:r>
          </a:p>
        </p:txBody>
      </p:sp>
      <p:sp>
        <p:nvSpPr>
          <p:cNvPr id="77829" name="Rectangle 5"/>
          <p:cNvSpPr>
            <a:spLocks noChangeArrowheads="1"/>
          </p:cNvSpPr>
          <p:nvPr/>
        </p:nvSpPr>
        <p:spPr bwMode="auto">
          <a:xfrm>
            <a:off x="1828800" y="5105400"/>
            <a:ext cx="609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dirty="0">
                <a:solidFill>
                  <a:srgbClr val="CC6600"/>
                </a:solidFill>
                <a:effectLst>
                  <a:outerShdw blurRad="38100" dist="38100" dir="2700000" algn="tl">
                    <a:srgbClr val="000000"/>
                  </a:outerShdw>
                </a:effectLst>
                <a:latin typeface="Comic Sans MS" panose="030F0702030302020204" pitchFamily="66" charset="0"/>
              </a:rPr>
              <a:t>Is it true for the natural numbers?</a:t>
            </a:r>
          </a:p>
        </p:txBody>
      </p:sp>
      <p:sp>
        <p:nvSpPr>
          <p:cNvPr id="77830" name="Rectangle 6"/>
          <p:cNvSpPr>
            <a:spLocks noChangeArrowheads="1"/>
          </p:cNvSpPr>
          <p:nvPr/>
        </p:nvSpPr>
        <p:spPr bwMode="auto">
          <a:xfrm>
            <a:off x="8305800" y="43434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a:solidFill>
                  <a:srgbClr val="66FF33"/>
                </a:solidFill>
                <a:effectLst>
                  <a:outerShdw blurRad="38100" dist="38100" dir="2700000" algn="tl">
                    <a:srgbClr val="000000"/>
                  </a:outerShdw>
                </a:effectLst>
                <a:latin typeface="Comic Sans MS" panose="030F0702030302020204" pitchFamily="66" charset="0"/>
              </a:rPr>
              <a:t>yes</a:t>
            </a:r>
          </a:p>
        </p:txBody>
      </p:sp>
      <p:sp>
        <p:nvSpPr>
          <p:cNvPr id="77831" name="Rectangle 7"/>
          <p:cNvSpPr>
            <a:spLocks noChangeArrowheads="1"/>
          </p:cNvSpPr>
          <p:nvPr/>
        </p:nvSpPr>
        <p:spPr bwMode="auto">
          <a:xfrm>
            <a:off x="8305800" y="51054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a:solidFill>
                  <a:srgbClr val="FF3300"/>
                </a:solidFill>
                <a:effectLst>
                  <a:outerShdw blurRad="38100" dist="38100" dir="2700000" algn="tl">
                    <a:srgbClr val="000000"/>
                  </a:outerShdw>
                </a:effectLst>
                <a:latin typeface="Comic Sans MS" panose="030F0702030302020204" pitchFamily="66" charset="0"/>
              </a:rPr>
              <a:t>no</a:t>
            </a:r>
          </a:p>
        </p:txBody>
      </p:sp>
    </p:spTree>
    <p:extLst>
      <p:ext uri="{BB962C8B-B14F-4D97-AF65-F5344CB8AC3E}">
        <p14:creationId xmlns:p14="http://schemas.microsoft.com/office/powerpoint/2010/main" val="522625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p:cTn id="7" dur="500" fill="hold"/>
                                        <p:tgtEl>
                                          <p:spTgt spid="778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78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p:cTn id="13" dur="500" fill="hold"/>
                                        <p:tgtEl>
                                          <p:spTgt spid="7782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782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p:cTn id="19" dur="500" fill="hold"/>
                                        <p:tgtEl>
                                          <p:spTgt spid="7782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7782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7827">
                                            <p:txEl>
                                              <p:pRg st="5" end="5"/>
                                            </p:txEl>
                                          </p:spTgt>
                                        </p:tgtEl>
                                        <p:attrNameLst>
                                          <p:attrName>style.visibility</p:attrName>
                                        </p:attrNameLst>
                                      </p:cBhvr>
                                      <p:to>
                                        <p:strVal val="visible"/>
                                      </p:to>
                                    </p:set>
                                    <p:anim calcmode="lin" valueType="num">
                                      <p:cBhvr>
                                        <p:cTn id="25" dur="500" fill="hold"/>
                                        <p:tgtEl>
                                          <p:spTgt spid="77827">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7782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77828">
                                            <p:txEl>
                                              <p:pRg st="0" end="0"/>
                                            </p:txEl>
                                          </p:spTgt>
                                        </p:tgtEl>
                                        <p:attrNameLst>
                                          <p:attrName>style.visibility</p:attrName>
                                        </p:attrNameLst>
                                      </p:cBhvr>
                                      <p:to>
                                        <p:strVal val="visible"/>
                                      </p:to>
                                    </p:set>
                                    <p:anim calcmode="lin" valueType="num">
                                      <p:cBhvr>
                                        <p:cTn id="31" dur="500" fill="hold"/>
                                        <p:tgtEl>
                                          <p:spTgt spid="77828">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7782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77830">
                                            <p:txEl>
                                              <p:pRg st="0" end="0"/>
                                            </p:txEl>
                                          </p:spTgt>
                                        </p:tgtEl>
                                        <p:attrNameLst>
                                          <p:attrName>style.visibility</p:attrName>
                                        </p:attrNameLst>
                                      </p:cBhvr>
                                      <p:to>
                                        <p:strVal val="visible"/>
                                      </p:to>
                                    </p:set>
                                    <p:anim calcmode="lin" valueType="num">
                                      <p:cBhvr>
                                        <p:cTn id="37" dur="500" fill="hold"/>
                                        <p:tgtEl>
                                          <p:spTgt spid="77830">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7783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77829">
                                            <p:txEl>
                                              <p:pRg st="0" end="0"/>
                                            </p:txEl>
                                          </p:spTgt>
                                        </p:tgtEl>
                                        <p:attrNameLst>
                                          <p:attrName>style.visibility</p:attrName>
                                        </p:attrNameLst>
                                      </p:cBhvr>
                                      <p:to>
                                        <p:strVal val="visible"/>
                                      </p:to>
                                    </p:set>
                                    <p:anim calcmode="lin" valueType="num">
                                      <p:cBhvr>
                                        <p:cTn id="43" dur="500" fill="hold"/>
                                        <p:tgtEl>
                                          <p:spTgt spid="77829">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7782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77831">
                                            <p:txEl>
                                              <p:pRg st="0" end="0"/>
                                            </p:txEl>
                                          </p:spTgt>
                                        </p:tgtEl>
                                        <p:attrNameLst>
                                          <p:attrName>style.visibility</p:attrName>
                                        </p:attrNameLst>
                                      </p:cBhvr>
                                      <p:to>
                                        <p:strVal val="visible"/>
                                      </p:to>
                                    </p:set>
                                    <p:anim calcmode="lin" valueType="num">
                                      <p:cBhvr>
                                        <p:cTn id="49" dur="500" fill="hold"/>
                                        <p:tgtEl>
                                          <p:spTgt spid="77831">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7783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P spid="77828" grpId="0" build="p" autoUpdateAnimBg="0"/>
      <p:bldP spid="77829" grpId="0" build="p" autoUpdateAnimBg="0"/>
      <p:bldP spid="77830" grpId="0" build="p" autoUpdateAnimBg="0"/>
      <p:bldP spid="7783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en-US" b="1" dirty="0" smtClean="0">
                <a:latin typeface="+mn-lt"/>
              </a:rPr>
              <a:t>Another common mistake to avoid</a:t>
            </a:r>
          </a:p>
        </p:txBody>
      </p:sp>
      <p:sp>
        <p:nvSpPr>
          <p:cNvPr id="61444" name="Rectangle 3"/>
          <p:cNvSpPr>
            <a:spLocks noGrp="1" noChangeArrowheads="1"/>
          </p:cNvSpPr>
          <p:nvPr>
            <p:ph idx="1"/>
          </p:nvPr>
        </p:nvSpPr>
        <p:spPr>
          <a:xfrm>
            <a:off x="838200" y="1447800"/>
            <a:ext cx="10515600" cy="4729163"/>
          </a:xfrm>
        </p:spPr>
        <p:txBody>
          <a:bodyPr>
            <a:normAutofit/>
          </a:bodyPr>
          <a:lstStyle/>
          <a:p>
            <a:pPr marL="0" indent="0" eaLnBrk="1" hangingPunct="1">
              <a:buNone/>
            </a:pPr>
            <a:r>
              <a:rPr lang="en-US" altLang="en-US" dirty="0"/>
              <a:t>Typically, </a:t>
            </a:r>
            <a:r>
              <a:rPr lang="en-US" altLang="en-US" b="1" dirty="0">
                <a:sym typeface="Symbol" panose="05050102010706020507" pitchFamily="18" charset="2"/>
              </a:rPr>
              <a:t></a:t>
            </a:r>
            <a:r>
              <a:rPr lang="en-US" altLang="en-US" dirty="0">
                <a:sym typeface="Symbol" panose="05050102010706020507" pitchFamily="18" charset="2"/>
              </a:rPr>
              <a:t> </a:t>
            </a:r>
            <a:r>
              <a:rPr lang="en-US" altLang="en-US" dirty="0"/>
              <a:t>is the main connective with </a:t>
            </a:r>
            <a:r>
              <a:rPr lang="en-US" altLang="en-US" b="1" dirty="0">
                <a:sym typeface="Symbol" panose="05050102010706020507" pitchFamily="18" charset="2"/>
              </a:rPr>
              <a:t></a:t>
            </a:r>
            <a:endParaRPr lang="en-US" altLang="en-US" b="1" dirty="0"/>
          </a:p>
          <a:p>
            <a:pPr marL="1828800" lvl="4" indent="0" eaLnBrk="1" hangingPunct="1">
              <a:buNone/>
            </a:pPr>
            <a:endParaRPr lang="en-US" altLang="en-US" sz="1050" dirty="0"/>
          </a:p>
          <a:p>
            <a:pPr marL="0" indent="0" eaLnBrk="1" hangingPunct="1">
              <a:buNone/>
            </a:pPr>
            <a:r>
              <a:rPr lang="en-US" altLang="en-US" dirty="0"/>
              <a:t>Common mistake: using </a:t>
            </a:r>
            <a:r>
              <a:rPr lang="en-US" altLang="en-US" dirty="0">
                <a:sym typeface="Symbol" panose="05050102010706020507" pitchFamily="18" charset="2"/>
              </a:rPr>
              <a:t></a:t>
            </a:r>
            <a:r>
              <a:rPr lang="en-US" altLang="en-US" dirty="0"/>
              <a:t> as the main connective with </a:t>
            </a:r>
            <a:r>
              <a:rPr lang="en-US" altLang="en-US" b="1" dirty="0">
                <a:sym typeface="Symbol" panose="05050102010706020507" pitchFamily="18" charset="2"/>
              </a:rPr>
              <a:t></a:t>
            </a:r>
            <a:r>
              <a:rPr lang="en-US" altLang="en-US" dirty="0"/>
              <a:t>:</a:t>
            </a:r>
          </a:p>
          <a:p>
            <a:pPr marL="0" indent="0" algn="ctr" eaLnBrk="1" hangingPunct="1">
              <a:buNone/>
            </a:pPr>
            <a:r>
              <a:rPr lang="en-US" altLang="en-US" b="1" dirty="0">
                <a:sym typeface="Symbol" panose="05050102010706020507" pitchFamily="18" charset="2"/>
              </a:rPr>
              <a:t></a:t>
            </a:r>
            <a:r>
              <a:rPr lang="en-US" altLang="en-US" i="1" dirty="0"/>
              <a:t>x</a:t>
            </a:r>
            <a:r>
              <a:rPr lang="en-US" altLang="en-US" dirty="0"/>
              <a:t> </a:t>
            </a:r>
            <a:r>
              <a:rPr lang="en-US" altLang="en-US" dirty="0" smtClean="0"/>
              <a:t>In(</a:t>
            </a:r>
            <a:r>
              <a:rPr lang="en-US" altLang="en-US" dirty="0" err="1" smtClean="0"/>
              <a:t>x,Austin</a:t>
            </a:r>
            <a:r>
              <a:rPr lang="en-US" altLang="en-US" dirty="0" smtClean="0"/>
              <a:t>) </a:t>
            </a:r>
            <a:r>
              <a:rPr lang="en-US" altLang="en-US" dirty="0">
                <a:sym typeface="Symbol" panose="05050102010706020507" pitchFamily="18" charset="2"/>
              </a:rPr>
              <a:t> </a:t>
            </a:r>
            <a:r>
              <a:rPr lang="en-US" altLang="en-US" dirty="0"/>
              <a:t>Smart(x)</a:t>
            </a:r>
          </a:p>
          <a:p>
            <a:pPr marL="0" indent="0" eaLnBrk="1" hangingPunct="1">
              <a:buNone/>
            </a:pPr>
            <a:r>
              <a:rPr lang="en-US" altLang="en-US" sz="2000" dirty="0"/>
              <a:t>  W</a:t>
            </a:r>
            <a:r>
              <a:rPr lang="en-US" altLang="en-US" dirty="0"/>
              <a:t>hen is this true</a:t>
            </a:r>
            <a:r>
              <a:rPr lang="en-US" altLang="en-US" dirty="0" smtClean="0"/>
              <a:t>?</a:t>
            </a:r>
            <a:endParaRPr lang="en-US" altLang="en-US" dirty="0"/>
          </a:p>
        </p:txBody>
      </p:sp>
      <p:sp>
        <p:nvSpPr>
          <p:cNvPr id="61442"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41EFEE9-3A22-4853-AF05-2C0B47BAC465}" type="slidenum">
              <a:rPr lang="en-US" altLang="en-US" sz="1400"/>
              <a:pPr/>
              <a:t>76</a:t>
            </a:fld>
            <a:endParaRPr lang="en-US" altLang="en-US" sz="1400"/>
          </a:p>
        </p:txBody>
      </p:sp>
      <p:sp>
        <p:nvSpPr>
          <p:cNvPr id="1034244" name="Text Box 4"/>
          <p:cNvSpPr txBox="1">
            <a:spLocks noChangeArrowheads="1"/>
          </p:cNvSpPr>
          <p:nvPr/>
        </p:nvSpPr>
        <p:spPr bwMode="auto">
          <a:xfrm>
            <a:off x="1524000" y="3812381"/>
            <a:ext cx="8991600"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20000"/>
              </a:spcBef>
            </a:pPr>
            <a:r>
              <a:rPr lang="en-US" altLang="en-US" sz="2800" b="1" dirty="0"/>
              <a:t>Is true if there is either (anyone who is not </a:t>
            </a:r>
            <a:r>
              <a:rPr lang="en-US" altLang="en-US" sz="2800" b="1" dirty="0" smtClean="0"/>
              <a:t>in Austin) </a:t>
            </a:r>
            <a:r>
              <a:rPr lang="en-US" altLang="en-US" sz="2800" b="1" dirty="0"/>
              <a:t>or (there is anyone who is smart)</a:t>
            </a:r>
          </a:p>
          <a:p>
            <a:pPr eaLnBrk="1" hangingPunct="1">
              <a:spcBef>
                <a:spcPct val="20000"/>
              </a:spcBef>
            </a:pPr>
            <a:endParaRPr lang="en-US" altLang="en-US" sz="2800" dirty="0"/>
          </a:p>
          <a:p>
            <a:pPr eaLnBrk="1" hangingPunct="1">
              <a:spcBef>
                <a:spcPct val="20000"/>
              </a:spcBef>
            </a:pPr>
            <a:r>
              <a:rPr lang="en-US" altLang="en-US" sz="2800" dirty="0"/>
              <a:t>Above is equivalent to </a:t>
            </a:r>
          </a:p>
          <a:p>
            <a:pPr eaLnBrk="1" hangingPunct="1">
              <a:spcBef>
                <a:spcPct val="20000"/>
              </a:spcBef>
            </a:pPr>
            <a:r>
              <a:rPr lang="en-US" altLang="en-US" sz="2800" dirty="0"/>
              <a:t>		</a:t>
            </a:r>
            <a:r>
              <a:rPr lang="en-US" altLang="en-US" sz="2800" dirty="0">
                <a:sym typeface="Symbol" panose="05050102010706020507" pitchFamily="18" charset="2"/>
              </a:rPr>
              <a:t></a:t>
            </a:r>
            <a:r>
              <a:rPr lang="en-US" altLang="en-US" sz="2800" i="1" dirty="0"/>
              <a:t>x</a:t>
            </a:r>
            <a:r>
              <a:rPr lang="en-US" altLang="en-US" sz="2800" dirty="0"/>
              <a:t> [</a:t>
            </a:r>
            <a:r>
              <a:rPr lang="en-US" altLang="en-US" sz="2800" dirty="0">
                <a:solidFill>
                  <a:schemeClr val="tx2"/>
                </a:solidFill>
                <a:sym typeface="Symbol" panose="05050102010706020507" pitchFamily="18" charset="2"/>
              </a:rPr>
              <a:t> </a:t>
            </a:r>
            <a:r>
              <a:rPr lang="en-US" altLang="en-US" sz="2800" dirty="0" smtClean="0">
                <a:solidFill>
                  <a:schemeClr val="tx2"/>
                </a:solidFill>
                <a:sym typeface="Symbol" panose="05050102010706020507" pitchFamily="18" charset="2"/>
              </a:rPr>
              <a:t>In</a:t>
            </a:r>
            <a:r>
              <a:rPr lang="en-US" altLang="en-US" sz="2800" dirty="0" smtClean="0"/>
              <a:t>(</a:t>
            </a:r>
            <a:r>
              <a:rPr lang="en-US" altLang="en-US" sz="2800" dirty="0" err="1" smtClean="0"/>
              <a:t>x,Austin</a:t>
            </a:r>
            <a:r>
              <a:rPr lang="en-US" altLang="en-US" sz="2800" dirty="0" smtClean="0"/>
              <a:t>) </a:t>
            </a:r>
            <a:r>
              <a:rPr lang="en-US" altLang="en-US" sz="2800" dirty="0">
                <a:sym typeface="Symbol" panose="05050102010706020507" pitchFamily="18" charset="2"/>
              </a:rPr>
              <a:t> </a:t>
            </a:r>
            <a:r>
              <a:rPr lang="en-US" altLang="en-US" sz="2800" dirty="0"/>
              <a:t>Smart(x)]</a:t>
            </a:r>
          </a:p>
          <a:p>
            <a:pPr eaLnBrk="1" hangingPunct="1">
              <a:spcBef>
                <a:spcPct val="20000"/>
              </a:spcBef>
            </a:pPr>
            <a:endParaRPr lang="en-US" altLang="en-US" sz="2800" dirty="0"/>
          </a:p>
          <a:p>
            <a:pPr eaLnBrk="1" hangingPunct="1"/>
            <a:endParaRPr lang="en-US" alt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34244">
                                            <p:txEl>
                                              <p:pRg st="0" end="0"/>
                                            </p:txEl>
                                          </p:spTgt>
                                        </p:tgtEl>
                                        <p:attrNameLst>
                                          <p:attrName>style.visibility</p:attrName>
                                        </p:attrNameLst>
                                      </p:cBhvr>
                                      <p:to>
                                        <p:strVal val="visible"/>
                                      </p:to>
                                    </p:set>
                                    <p:anim calcmode="lin" valueType="num">
                                      <p:cBhvr additive="base">
                                        <p:cTn id="7" dur="500" fill="hold"/>
                                        <p:tgtEl>
                                          <p:spTgt spid="103424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42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34244">
                                            <p:txEl>
                                              <p:pRg st="2" end="2"/>
                                            </p:txEl>
                                          </p:spTgt>
                                        </p:tgtEl>
                                        <p:attrNameLst>
                                          <p:attrName>style.visibility</p:attrName>
                                        </p:attrNameLst>
                                      </p:cBhvr>
                                      <p:to>
                                        <p:strVal val="visible"/>
                                      </p:to>
                                    </p:set>
                                    <p:anim calcmode="lin" valueType="num">
                                      <p:cBhvr additive="base">
                                        <p:cTn id="13" dur="500" fill="hold"/>
                                        <p:tgtEl>
                                          <p:spTgt spid="1034244">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42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34244">
                                            <p:txEl>
                                              <p:pRg st="3" end="3"/>
                                            </p:txEl>
                                          </p:spTgt>
                                        </p:tgtEl>
                                        <p:attrNameLst>
                                          <p:attrName>style.visibility</p:attrName>
                                        </p:attrNameLst>
                                      </p:cBhvr>
                                      <p:to>
                                        <p:strVal val="visible"/>
                                      </p:to>
                                    </p:set>
                                    <p:anim calcmode="lin" valueType="num">
                                      <p:cBhvr additive="base">
                                        <p:cTn id="19" dur="500" fill="hold"/>
                                        <p:tgtEl>
                                          <p:spTgt spid="1034244">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3424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en-US" b="1" dirty="0" smtClean="0">
                <a:latin typeface="+mn-lt"/>
              </a:rPr>
              <a:t>Properties of quantifiers</a:t>
            </a:r>
          </a:p>
        </p:txBody>
      </p:sp>
      <p:sp>
        <p:nvSpPr>
          <p:cNvPr id="63492" name="Rectangle 3"/>
          <p:cNvSpPr>
            <a:spLocks noGrp="1" noChangeArrowheads="1"/>
          </p:cNvSpPr>
          <p:nvPr>
            <p:ph idx="1"/>
          </p:nvPr>
        </p:nvSpPr>
        <p:spPr>
          <a:xfrm>
            <a:off x="838200" y="1447800"/>
            <a:ext cx="10515600" cy="5105400"/>
          </a:xfrm>
        </p:spPr>
        <p:txBody>
          <a:bodyPr>
            <a:noAutofit/>
          </a:bodyPr>
          <a:lstStyle/>
          <a:p>
            <a:pPr marL="0" indent="0" eaLnBrk="1" hangingPunct="1">
              <a:lnSpc>
                <a:spcPct val="90000"/>
              </a:lnSpc>
              <a:buNone/>
            </a:pPr>
            <a:r>
              <a:rPr lang="en-US" altLang="en-US" sz="3200" dirty="0">
                <a:sym typeface="Symbol" panose="05050102010706020507" pitchFamily="18" charset="2"/>
              </a:rPr>
              <a:t>x y</a:t>
            </a:r>
            <a:r>
              <a:rPr lang="en-US" altLang="en-US" sz="3200" dirty="0"/>
              <a:t> is the same as </a:t>
            </a:r>
            <a:r>
              <a:rPr lang="en-US" altLang="en-US" sz="3200" dirty="0">
                <a:sym typeface="Symbol" panose="05050102010706020507" pitchFamily="18" charset="2"/>
              </a:rPr>
              <a:t>y</a:t>
            </a:r>
            <a:r>
              <a:rPr lang="en-US" altLang="en-US" sz="3200" dirty="0"/>
              <a:t> </a:t>
            </a:r>
            <a:r>
              <a:rPr lang="en-US" altLang="en-US" sz="3200" dirty="0">
                <a:sym typeface="Symbol" panose="05050102010706020507" pitchFamily="18" charset="2"/>
              </a:rPr>
              <a:t>x</a:t>
            </a:r>
            <a:endParaRPr lang="en-US" altLang="en-US" sz="3200" dirty="0"/>
          </a:p>
          <a:p>
            <a:pPr marL="0" indent="0" eaLnBrk="1" hangingPunct="1">
              <a:lnSpc>
                <a:spcPct val="90000"/>
              </a:lnSpc>
              <a:buNone/>
            </a:pPr>
            <a:r>
              <a:rPr lang="en-US" altLang="en-US" sz="3200" dirty="0">
                <a:sym typeface="Symbol" panose="05050102010706020507" pitchFamily="18" charset="2"/>
              </a:rPr>
              <a:t>x y</a:t>
            </a:r>
            <a:r>
              <a:rPr lang="en-US" altLang="en-US" sz="3200" dirty="0"/>
              <a:t> is the same as </a:t>
            </a:r>
            <a:r>
              <a:rPr lang="en-US" altLang="en-US" sz="3200" dirty="0">
                <a:sym typeface="Symbol" panose="05050102010706020507" pitchFamily="18" charset="2"/>
              </a:rPr>
              <a:t>y</a:t>
            </a:r>
            <a:r>
              <a:rPr lang="en-US" altLang="en-US" sz="3200" dirty="0"/>
              <a:t> </a:t>
            </a:r>
            <a:r>
              <a:rPr lang="en-US" altLang="en-US" sz="3200" dirty="0">
                <a:sym typeface="Symbol" panose="05050102010706020507" pitchFamily="18" charset="2"/>
              </a:rPr>
              <a:t>x</a:t>
            </a:r>
            <a:r>
              <a:rPr lang="en-US" altLang="en-US" sz="3200" dirty="0"/>
              <a:t> </a:t>
            </a:r>
          </a:p>
          <a:p>
            <a:pPr marL="0" indent="0" eaLnBrk="1" hangingPunct="1">
              <a:lnSpc>
                <a:spcPct val="90000"/>
              </a:lnSpc>
              <a:buNone/>
            </a:pPr>
            <a:endParaRPr lang="en-US" altLang="en-US" sz="3200" dirty="0"/>
          </a:p>
          <a:p>
            <a:pPr marL="0" indent="0" eaLnBrk="1" hangingPunct="1">
              <a:lnSpc>
                <a:spcPct val="90000"/>
              </a:lnSpc>
              <a:buNone/>
            </a:pPr>
            <a:r>
              <a:rPr lang="en-US" altLang="en-US" sz="3200" dirty="0">
                <a:sym typeface="Symbol" panose="05050102010706020507" pitchFamily="18" charset="2"/>
              </a:rPr>
              <a:t></a:t>
            </a:r>
            <a:r>
              <a:rPr lang="en-US" altLang="en-US" sz="3200" dirty="0"/>
              <a:t>x </a:t>
            </a:r>
            <a:r>
              <a:rPr lang="en-US" altLang="en-US" sz="3200" dirty="0">
                <a:sym typeface="Symbol" panose="05050102010706020507" pitchFamily="18" charset="2"/>
              </a:rPr>
              <a:t>y</a:t>
            </a:r>
            <a:r>
              <a:rPr lang="en-US" altLang="en-US" sz="3200" dirty="0"/>
              <a:t> is </a:t>
            </a:r>
            <a:r>
              <a:rPr lang="en-US" altLang="en-US" sz="3200" dirty="0">
                <a:solidFill>
                  <a:srgbClr val="FF0000"/>
                </a:solidFill>
              </a:rPr>
              <a:t>not </a:t>
            </a:r>
            <a:r>
              <a:rPr lang="en-US" altLang="en-US" sz="3200" dirty="0"/>
              <a:t>the same as </a:t>
            </a:r>
            <a:r>
              <a:rPr lang="en-US" altLang="en-US" sz="3200" dirty="0">
                <a:sym typeface="Symbol" panose="05050102010706020507" pitchFamily="18" charset="2"/>
              </a:rPr>
              <a:t>y</a:t>
            </a:r>
            <a:r>
              <a:rPr lang="en-US" altLang="en-US" sz="3200" dirty="0"/>
              <a:t> </a:t>
            </a:r>
            <a:r>
              <a:rPr lang="en-US" altLang="en-US" sz="3200" dirty="0">
                <a:sym typeface="Symbol" panose="05050102010706020507" pitchFamily="18" charset="2"/>
              </a:rPr>
              <a:t>x</a:t>
            </a:r>
          </a:p>
          <a:p>
            <a:pPr marL="0" indent="0" eaLnBrk="1" hangingPunct="1">
              <a:lnSpc>
                <a:spcPct val="90000"/>
              </a:lnSpc>
              <a:buNone/>
            </a:pPr>
            <a:endParaRPr lang="en-US" altLang="en-US" sz="3200" dirty="0">
              <a:sym typeface="Symbol" panose="05050102010706020507" pitchFamily="18" charset="2"/>
            </a:endParaRPr>
          </a:p>
          <a:p>
            <a:pPr marL="0" indent="0" eaLnBrk="1" hangingPunct="1">
              <a:lnSpc>
                <a:spcPct val="90000"/>
              </a:lnSpc>
              <a:buNone/>
            </a:pPr>
            <a:r>
              <a:rPr lang="en-US" altLang="en-US" sz="3200" dirty="0">
                <a:sym typeface="Symbol" panose="05050102010706020507" pitchFamily="18" charset="2"/>
              </a:rPr>
              <a:t>x</a:t>
            </a:r>
            <a:r>
              <a:rPr lang="en-US" altLang="en-US" sz="3200" dirty="0"/>
              <a:t> </a:t>
            </a:r>
            <a:r>
              <a:rPr lang="en-US" altLang="en-US" sz="3200" dirty="0">
                <a:sym typeface="Symbol" panose="05050102010706020507" pitchFamily="18" charset="2"/>
              </a:rPr>
              <a:t></a:t>
            </a:r>
            <a:r>
              <a:rPr lang="en-US" altLang="en-US" sz="3200" dirty="0"/>
              <a:t>y  Loves(</a:t>
            </a:r>
            <a:r>
              <a:rPr lang="en-US" altLang="en-US" sz="3200" dirty="0" err="1"/>
              <a:t>x,y</a:t>
            </a:r>
            <a:r>
              <a:rPr lang="en-US" altLang="en-US" sz="3200" dirty="0"/>
              <a:t>)</a:t>
            </a:r>
          </a:p>
          <a:p>
            <a:pPr marL="0" indent="0" eaLnBrk="1" hangingPunct="1">
              <a:lnSpc>
                <a:spcPct val="90000"/>
              </a:lnSpc>
              <a:buNone/>
            </a:pPr>
            <a:endParaRPr lang="en-US" altLang="en-US" sz="3200" dirty="0"/>
          </a:p>
          <a:p>
            <a:pPr marL="457200" lvl="1" indent="0" eaLnBrk="1" hangingPunct="1">
              <a:lnSpc>
                <a:spcPct val="90000"/>
              </a:lnSpc>
              <a:buNone/>
            </a:pPr>
            <a:r>
              <a:rPr lang="en-US" altLang="en-US" sz="3200" dirty="0" smtClean="0"/>
              <a:t>“Everyone in the world is loves at least one person”</a:t>
            </a:r>
          </a:p>
          <a:p>
            <a:pPr marL="0" indent="0">
              <a:buNone/>
            </a:pPr>
            <a:endParaRPr lang="en-US" altLang="en-US" sz="3200" dirty="0"/>
          </a:p>
        </p:txBody>
      </p:sp>
      <p:sp>
        <p:nvSpPr>
          <p:cNvPr id="63490"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EA92061-53BD-4A3E-8428-536320D444E0}" type="slidenum">
              <a:rPr lang="en-US" altLang="en-US" sz="1400"/>
              <a:pPr/>
              <a:t>77</a:t>
            </a:fld>
            <a:endParaRPr lang="en-US" altLang="en-US" sz="1400"/>
          </a:p>
        </p:txBody>
      </p:sp>
      <p:graphicFrame>
        <p:nvGraphicFramePr>
          <p:cNvPr id="3" name="Diagram 2"/>
          <p:cNvGraphicFramePr/>
          <p:nvPr/>
        </p:nvGraphicFramePr>
        <p:xfrm>
          <a:off x="8305800" y="3657600"/>
          <a:ext cx="3352800"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en-US" b="1" dirty="0" smtClean="0">
                <a:latin typeface="+mn-lt"/>
              </a:rPr>
              <a:t>Properties of quantifiers</a:t>
            </a:r>
          </a:p>
        </p:txBody>
      </p:sp>
      <p:sp>
        <p:nvSpPr>
          <p:cNvPr id="63492" name="Rectangle 3"/>
          <p:cNvSpPr>
            <a:spLocks noGrp="1" noChangeArrowheads="1"/>
          </p:cNvSpPr>
          <p:nvPr>
            <p:ph idx="1"/>
          </p:nvPr>
        </p:nvSpPr>
        <p:spPr>
          <a:xfrm>
            <a:off x="838200" y="1447800"/>
            <a:ext cx="10515600" cy="5105400"/>
          </a:xfrm>
        </p:spPr>
        <p:txBody>
          <a:bodyPr>
            <a:noAutofit/>
          </a:bodyPr>
          <a:lstStyle/>
          <a:p>
            <a:pPr eaLnBrk="1" hangingPunct="1">
              <a:lnSpc>
                <a:spcPct val="90000"/>
              </a:lnSpc>
            </a:pPr>
            <a:r>
              <a:rPr lang="en-US" altLang="en-US" sz="3600" dirty="0" smtClean="0">
                <a:sym typeface="Symbol" panose="05050102010706020507" pitchFamily="18" charset="2"/>
              </a:rPr>
              <a:t></a:t>
            </a:r>
            <a:r>
              <a:rPr lang="en-US" altLang="en-US" sz="3600" dirty="0"/>
              <a:t>y </a:t>
            </a:r>
            <a:r>
              <a:rPr lang="en-US" altLang="en-US" sz="3600" dirty="0">
                <a:sym typeface="Symbol" panose="05050102010706020507" pitchFamily="18" charset="2"/>
              </a:rPr>
              <a:t>x</a:t>
            </a:r>
            <a:r>
              <a:rPr lang="en-US" altLang="en-US" sz="3600" dirty="0"/>
              <a:t>  Loves(</a:t>
            </a:r>
            <a:r>
              <a:rPr lang="en-US" altLang="en-US" sz="3600" dirty="0" err="1"/>
              <a:t>x,y</a:t>
            </a:r>
            <a:r>
              <a:rPr lang="en-US" altLang="en-US" sz="3600" dirty="0"/>
              <a:t>)</a:t>
            </a:r>
          </a:p>
          <a:p>
            <a:pPr eaLnBrk="1" hangingPunct="1">
              <a:lnSpc>
                <a:spcPct val="90000"/>
              </a:lnSpc>
            </a:pPr>
            <a:endParaRPr lang="en-US" altLang="en-US" sz="3600" dirty="0"/>
          </a:p>
          <a:p>
            <a:pPr eaLnBrk="1" hangingPunct="1">
              <a:lnSpc>
                <a:spcPct val="90000"/>
              </a:lnSpc>
            </a:pPr>
            <a:endParaRPr lang="en-US" altLang="en-US" sz="3600" dirty="0"/>
          </a:p>
          <a:p>
            <a:pPr eaLnBrk="1" hangingPunct="1">
              <a:lnSpc>
                <a:spcPct val="90000"/>
              </a:lnSpc>
            </a:pPr>
            <a:r>
              <a:rPr lang="en-US" altLang="en-US" sz="3600" dirty="0">
                <a:solidFill>
                  <a:srgbClr val="FF0000"/>
                </a:solidFill>
              </a:rPr>
              <a:t>Quantifier duality</a:t>
            </a:r>
            <a:r>
              <a:rPr lang="en-US" altLang="en-US" sz="3600" dirty="0"/>
              <a:t>: each can be expressed using the other</a:t>
            </a:r>
          </a:p>
          <a:p>
            <a:pPr eaLnBrk="1" hangingPunct="1">
              <a:lnSpc>
                <a:spcPct val="90000"/>
              </a:lnSpc>
            </a:pPr>
            <a:r>
              <a:rPr lang="en-US" altLang="en-US" sz="3600" dirty="0">
                <a:sym typeface="Symbol" panose="05050102010706020507" pitchFamily="18" charset="2"/>
              </a:rPr>
              <a:t>x</a:t>
            </a:r>
            <a:r>
              <a:rPr lang="en-US" altLang="en-US" sz="3600" dirty="0"/>
              <a:t> Likes(</a:t>
            </a:r>
            <a:r>
              <a:rPr lang="en-US" altLang="en-US" sz="3600" dirty="0" err="1"/>
              <a:t>x,IceCream</a:t>
            </a:r>
            <a:r>
              <a:rPr lang="en-US" altLang="en-US" sz="3600" dirty="0"/>
              <a:t>)	</a:t>
            </a:r>
            <a:r>
              <a:rPr lang="en-US" altLang="en-US" sz="3600" dirty="0">
                <a:sym typeface="Symbol" panose="05050102010706020507" pitchFamily="18" charset="2"/>
              </a:rPr>
              <a:t></a:t>
            </a:r>
            <a:r>
              <a:rPr lang="en-US" altLang="en-US" sz="3600" dirty="0"/>
              <a:t>x </a:t>
            </a:r>
            <a:r>
              <a:rPr lang="en-US" altLang="en-US" sz="3600" dirty="0">
                <a:sym typeface="Symbol" panose="05050102010706020507" pitchFamily="18" charset="2"/>
              </a:rPr>
              <a:t></a:t>
            </a:r>
            <a:r>
              <a:rPr lang="en-US" altLang="en-US" sz="3600" dirty="0"/>
              <a:t>Likes(</a:t>
            </a:r>
            <a:r>
              <a:rPr lang="en-US" altLang="en-US" sz="3600" dirty="0" err="1"/>
              <a:t>x,IceCream</a:t>
            </a:r>
            <a:r>
              <a:rPr lang="en-US" altLang="en-US" sz="3600" dirty="0"/>
              <a:t>)</a:t>
            </a:r>
          </a:p>
          <a:p>
            <a:pPr eaLnBrk="1" hangingPunct="1">
              <a:lnSpc>
                <a:spcPct val="90000"/>
              </a:lnSpc>
            </a:pPr>
            <a:r>
              <a:rPr lang="en-US" altLang="en-US" sz="3600" dirty="0">
                <a:sym typeface="Symbol" panose="05050102010706020507" pitchFamily="18" charset="2"/>
              </a:rPr>
              <a:t></a:t>
            </a:r>
            <a:r>
              <a:rPr lang="en-US" altLang="en-US" sz="3600" dirty="0"/>
              <a:t>x Likes(</a:t>
            </a:r>
            <a:r>
              <a:rPr lang="en-US" altLang="en-US" sz="3600" dirty="0" err="1"/>
              <a:t>x,Broccoli</a:t>
            </a:r>
            <a:r>
              <a:rPr lang="en-US" altLang="en-US" sz="3600" dirty="0"/>
              <a:t>) 	</a:t>
            </a:r>
            <a:r>
              <a:rPr lang="en-US" altLang="en-US" sz="3600" dirty="0" smtClean="0">
                <a:sym typeface="Symbol" panose="05050102010706020507" pitchFamily="18" charset="2"/>
              </a:rPr>
              <a:t></a:t>
            </a:r>
            <a:r>
              <a:rPr lang="en-US" altLang="en-US" sz="3600" dirty="0">
                <a:sym typeface="Symbol" panose="05050102010706020507" pitchFamily="18" charset="2"/>
              </a:rPr>
              <a:t>x</a:t>
            </a:r>
            <a:r>
              <a:rPr lang="en-US" altLang="en-US" sz="3600" dirty="0"/>
              <a:t> </a:t>
            </a:r>
            <a:r>
              <a:rPr lang="en-US" altLang="en-US" sz="3600" dirty="0">
                <a:sym typeface="Symbol" panose="05050102010706020507" pitchFamily="18" charset="2"/>
              </a:rPr>
              <a:t></a:t>
            </a:r>
            <a:r>
              <a:rPr lang="en-US" altLang="en-US" sz="3600" dirty="0"/>
              <a:t>Likes(</a:t>
            </a:r>
            <a:r>
              <a:rPr lang="en-US" altLang="en-US" sz="3600" dirty="0" err="1"/>
              <a:t>x,Broccoli</a:t>
            </a:r>
            <a:r>
              <a:rPr lang="en-US" altLang="en-US" sz="3600" dirty="0"/>
              <a:t>)</a:t>
            </a:r>
          </a:p>
        </p:txBody>
      </p:sp>
      <p:sp>
        <p:nvSpPr>
          <p:cNvPr id="63490"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EA92061-53BD-4A3E-8428-536320D444E0}" type="slidenum">
              <a:rPr lang="en-US" altLang="en-US" sz="1400"/>
              <a:pPr/>
              <a:t>78</a:t>
            </a:fld>
            <a:endParaRPr lang="en-US" altLang="en-US" sz="1400"/>
          </a:p>
        </p:txBody>
      </p:sp>
      <p:sp>
        <p:nvSpPr>
          <p:cNvPr id="1019908" name="Text Box 4"/>
          <p:cNvSpPr txBox="1">
            <a:spLocks noChangeArrowheads="1"/>
          </p:cNvSpPr>
          <p:nvPr/>
        </p:nvSpPr>
        <p:spPr bwMode="auto">
          <a:xfrm>
            <a:off x="990600" y="2287076"/>
            <a:ext cx="10645863"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lvl="1" eaLnBrk="1" hangingPunct="1">
              <a:lnSpc>
                <a:spcPct val="80000"/>
              </a:lnSpc>
              <a:spcBef>
                <a:spcPct val="20000"/>
              </a:spcBef>
              <a:buFontTx/>
              <a:buChar char="–"/>
            </a:pPr>
            <a:r>
              <a:rPr lang="en-US" altLang="en-US" sz="3200" dirty="0"/>
              <a:t>  “There is a person who is loved by everyone in the world”</a:t>
            </a:r>
          </a:p>
        </p:txBody>
      </p:sp>
    </p:spTree>
    <p:extLst>
      <p:ext uri="{BB962C8B-B14F-4D97-AF65-F5344CB8AC3E}">
        <p14:creationId xmlns:p14="http://schemas.microsoft.com/office/powerpoint/2010/main" val="409111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9908"/>
                                        </p:tgtEl>
                                        <p:attrNameLst>
                                          <p:attrName>style.visibility</p:attrName>
                                        </p:attrNameLst>
                                      </p:cBhvr>
                                      <p:to>
                                        <p:strVal val="visible"/>
                                      </p:to>
                                    </p:set>
                                    <p:anim calcmode="lin" valueType="num">
                                      <p:cBhvr additive="base">
                                        <p:cTn id="7" dur="500" fill="hold"/>
                                        <p:tgtEl>
                                          <p:spTgt spid="1019908"/>
                                        </p:tgtEl>
                                        <p:attrNameLst>
                                          <p:attrName>ppt_x</p:attrName>
                                        </p:attrNameLst>
                                      </p:cBhvr>
                                      <p:tavLst>
                                        <p:tav tm="0">
                                          <p:val>
                                            <p:strVal val="1+#ppt_w/2"/>
                                          </p:val>
                                        </p:tav>
                                        <p:tav tm="100000">
                                          <p:val>
                                            <p:strVal val="#ppt_x"/>
                                          </p:val>
                                        </p:tav>
                                      </p:tavLst>
                                    </p:anim>
                                    <p:anim calcmode="lin" valueType="num">
                                      <p:cBhvr additive="base">
                                        <p:cTn id="8" dur="500" fill="hold"/>
                                        <p:tgtEl>
                                          <p:spTgt spid="10199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ltLang="en-US" sz="2800" b="1" dirty="0">
                <a:latin typeface="+mn-lt"/>
              </a:rPr>
              <a:t>Love Affairs </a:t>
            </a:r>
            <a:br>
              <a:rPr lang="en-US" altLang="en-US" sz="2800" b="1" dirty="0">
                <a:latin typeface="+mn-lt"/>
              </a:rPr>
            </a:br>
            <a:r>
              <a:rPr lang="en-US" altLang="en-US" sz="2800" b="1" dirty="0">
                <a:latin typeface="+mn-lt"/>
              </a:rPr>
              <a:t>Loves(</a:t>
            </a:r>
            <a:r>
              <a:rPr lang="en-US" altLang="en-US" sz="2800" b="1" dirty="0" err="1">
                <a:latin typeface="+mn-lt"/>
              </a:rPr>
              <a:t>x,y</a:t>
            </a:r>
            <a:r>
              <a:rPr lang="en-US" altLang="en-US" sz="2800" b="1" dirty="0" smtClean="0">
                <a:latin typeface="+mn-lt"/>
              </a:rPr>
              <a:t>)   </a:t>
            </a:r>
            <a:r>
              <a:rPr lang="en-US" altLang="en-US" sz="2800" b="1" dirty="0">
                <a:latin typeface="+mn-lt"/>
              </a:rPr>
              <a:t>x loves y</a:t>
            </a:r>
            <a:r>
              <a:rPr lang="en-US" altLang="en-US" sz="2800" dirty="0"/>
              <a:t/>
            </a:r>
            <a:br>
              <a:rPr lang="en-US" altLang="en-US" sz="2800" dirty="0"/>
            </a:br>
            <a:endParaRPr lang="en-US" altLang="en-US" sz="2800" dirty="0"/>
          </a:p>
        </p:txBody>
      </p:sp>
      <p:sp>
        <p:nvSpPr>
          <p:cNvPr id="64516" name="Rectangle 3"/>
          <p:cNvSpPr>
            <a:spLocks noGrp="1" noChangeArrowheads="1"/>
          </p:cNvSpPr>
          <p:nvPr>
            <p:ph idx="1"/>
          </p:nvPr>
        </p:nvSpPr>
        <p:spPr>
          <a:xfrm>
            <a:off x="838200" y="1447800"/>
            <a:ext cx="10515600" cy="4114800"/>
          </a:xfrm>
        </p:spPr>
        <p:txBody>
          <a:bodyPr>
            <a:noAutofit/>
          </a:bodyPr>
          <a:lstStyle/>
          <a:p>
            <a:pPr marL="0" indent="0" eaLnBrk="1" hangingPunct="1">
              <a:buNone/>
            </a:pPr>
            <a:r>
              <a:rPr lang="en-US" altLang="en-US" sz="2400" dirty="0" smtClean="0"/>
              <a:t>Everybody loves Raymond</a:t>
            </a:r>
          </a:p>
          <a:p>
            <a:pPr marL="0" indent="0" eaLnBrk="1" hangingPunct="1">
              <a:buNone/>
            </a:pPr>
            <a:r>
              <a:rPr lang="en-US" altLang="en-US" sz="2400" dirty="0" smtClean="0">
                <a:sym typeface="Symbol" panose="05050102010706020507" pitchFamily="18" charset="2"/>
              </a:rPr>
              <a:t>	x  Loves (x, Raymond)</a:t>
            </a:r>
            <a:endParaRPr lang="en-US" altLang="en-US" sz="2400" dirty="0" smtClean="0"/>
          </a:p>
          <a:p>
            <a:pPr marL="0" indent="0" eaLnBrk="1" hangingPunct="1">
              <a:buNone/>
            </a:pPr>
            <a:r>
              <a:rPr lang="en-US" altLang="en-US" sz="2400" dirty="0" smtClean="0">
                <a:cs typeface="Times New Roman" panose="02020603050405020304" pitchFamily="18" charset="0"/>
                <a:sym typeface="Symbol" panose="05050102010706020507" pitchFamily="18" charset="2"/>
              </a:rPr>
              <a:t>Everybody loves somebody</a:t>
            </a:r>
          </a:p>
          <a:p>
            <a:pPr marL="0" indent="0" eaLnBrk="1" hangingPunct="1">
              <a:buNone/>
            </a:pPr>
            <a:r>
              <a:rPr lang="en-US" altLang="en-US" sz="2400" dirty="0" smtClean="0">
                <a:cs typeface="Times New Roman" panose="02020603050405020304" pitchFamily="18" charset="0"/>
                <a:sym typeface="Symbol" panose="05050102010706020507" pitchFamily="18" charset="2"/>
              </a:rPr>
              <a:t>	</a:t>
            </a:r>
            <a:r>
              <a:rPr lang="en-US" altLang="en-US" sz="2400" dirty="0" smtClean="0">
                <a:sym typeface="Symbol" panose="05050102010706020507" pitchFamily="18" charset="2"/>
              </a:rPr>
              <a:t>x y</a:t>
            </a:r>
            <a:r>
              <a:rPr lang="en-US" altLang="en-US" sz="2400" dirty="0" smtClean="0"/>
              <a:t>  </a:t>
            </a:r>
            <a:r>
              <a:rPr lang="en-US" altLang="en-US" sz="2400" dirty="0" smtClean="0">
                <a:sym typeface="Symbol" panose="05050102010706020507" pitchFamily="18" charset="2"/>
              </a:rPr>
              <a:t>Loves (x, y)</a:t>
            </a:r>
            <a:endParaRPr lang="en-US" altLang="en-US" sz="2400" dirty="0" smtClean="0">
              <a:cs typeface="Times New Roman" panose="02020603050405020304" pitchFamily="18" charset="0"/>
              <a:sym typeface="Symbol" panose="05050102010706020507" pitchFamily="18" charset="2"/>
            </a:endParaRPr>
          </a:p>
          <a:p>
            <a:pPr marL="0" indent="0" eaLnBrk="1" hangingPunct="1">
              <a:buNone/>
            </a:pPr>
            <a:r>
              <a:rPr lang="en-US" altLang="en-US" sz="2400" dirty="0" smtClean="0">
                <a:cs typeface="Times New Roman" panose="02020603050405020304" pitchFamily="18" charset="0"/>
                <a:sym typeface="Symbol" panose="05050102010706020507" pitchFamily="18" charset="2"/>
              </a:rPr>
              <a:t>There is somebody whom somebody loves</a:t>
            </a:r>
          </a:p>
          <a:p>
            <a:pPr marL="0" indent="0" eaLnBrk="1" hangingPunct="1">
              <a:buNone/>
            </a:pPr>
            <a:r>
              <a:rPr lang="en-US" altLang="en-US" sz="2400" dirty="0" smtClean="0">
                <a:cs typeface="Times New Roman" panose="02020603050405020304" pitchFamily="18" charset="0"/>
                <a:sym typeface="Symbol" panose="05050102010706020507" pitchFamily="18" charset="2"/>
              </a:rPr>
              <a:t>	</a:t>
            </a:r>
            <a:r>
              <a:rPr lang="en-US" altLang="en-US" sz="2400" dirty="0" smtClean="0">
                <a:sym typeface="Symbol" panose="05050102010706020507" pitchFamily="18" charset="2"/>
              </a:rPr>
              <a:t>y</a:t>
            </a:r>
            <a:r>
              <a:rPr lang="en-US" altLang="en-US" sz="2400" dirty="0" smtClean="0"/>
              <a:t> </a:t>
            </a:r>
            <a:r>
              <a:rPr lang="en-US" altLang="en-US" sz="2400" dirty="0" smtClean="0">
                <a:sym typeface="Symbol" panose="05050102010706020507" pitchFamily="18" charset="2"/>
              </a:rPr>
              <a:t>x</a:t>
            </a:r>
            <a:r>
              <a:rPr lang="en-US" altLang="en-US" sz="2400" dirty="0" smtClean="0"/>
              <a:t>  </a:t>
            </a:r>
            <a:r>
              <a:rPr lang="en-US" altLang="en-US" sz="2400" dirty="0" smtClean="0">
                <a:sym typeface="Symbol" panose="05050102010706020507" pitchFamily="18" charset="2"/>
              </a:rPr>
              <a:t>Loves (x, y)</a:t>
            </a:r>
            <a:endParaRPr lang="en-US" altLang="en-US" sz="2400" dirty="0" smtClean="0">
              <a:cs typeface="Times New Roman" panose="02020603050405020304" pitchFamily="18" charset="0"/>
              <a:sym typeface="Symbol" panose="05050102010706020507" pitchFamily="18" charset="2"/>
            </a:endParaRPr>
          </a:p>
          <a:p>
            <a:pPr marL="0" indent="0" eaLnBrk="1" hangingPunct="1">
              <a:buNone/>
            </a:pPr>
            <a:r>
              <a:rPr lang="en-US" altLang="en-US" sz="2400" dirty="0" smtClean="0">
                <a:cs typeface="Times New Roman" panose="02020603050405020304" pitchFamily="18" charset="0"/>
                <a:sym typeface="Symbol" panose="05050102010706020507" pitchFamily="18" charset="2"/>
              </a:rPr>
              <a:t>Nobody loves everybody</a:t>
            </a:r>
          </a:p>
          <a:p>
            <a:pPr marL="0" indent="0" eaLnBrk="1" hangingPunct="1">
              <a:buNone/>
            </a:pPr>
            <a:r>
              <a:rPr lang="en-US" altLang="en-US" sz="2400" dirty="0" smtClean="0">
                <a:cs typeface="Times New Roman" panose="02020603050405020304" pitchFamily="18" charset="0"/>
                <a:sym typeface="Symbol" panose="05050102010706020507" pitchFamily="18" charset="2"/>
              </a:rPr>
              <a:t>		 </a:t>
            </a:r>
            <a:r>
              <a:rPr lang="en-US" altLang="en-US" sz="2400" dirty="0" smtClean="0">
                <a:sym typeface="Symbol" panose="05050102010706020507" pitchFamily="18" charset="2"/>
              </a:rPr>
              <a:t>x y</a:t>
            </a:r>
            <a:r>
              <a:rPr lang="en-US" altLang="en-US" sz="2400" dirty="0" smtClean="0"/>
              <a:t>  </a:t>
            </a:r>
            <a:r>
              <a:rPr lang="en-US" altLang="en-US" sz="2400" dirty="0" smtClean="0">
                <a:sym typeface="Symbol" panose="05050102010706020507" pitchFamily="18" charset="2"/>
              </a:rPr>
              <a:t>Loves (x, y)   </a:t>
            </a:r>
            <a:r>
              <a:rPr lang="en-US" altLang="en-US" sz="2400" dirty="0" smtClean="0">
                <a:cs typeface="Times New Roman" panose="02020603050405020304" pitchFamily="18" charset="0"/>
                <a:sym typeface="Symbol" panose="05050102010706020507" pitchFamily="18" charset="2"/>
              </a:rPr>
              <a:t>≡    </a:t>
            </a:r>
            <a:r>
              <a:rPr lang="en-US" altLang="en-US" sz="2400" dirty="0" smtClean="0">
                <a:sym typeface="Symbol" panose="05050102010706020507" pitchFamily="18" charset="2"/>
              </a:rPr>
              <a:t>x</a:t>
            </a:r>
            <a:r>
              <a:rPr lang="en-US" altLang="en-US" sz="2400" dirty="0" smtClean="0"/>
              <a:t> </a:t>
            </a:r>
            <a:r>
              <a:rPr lang="en-US" altLang="en-US" sz="2400" dirty="0" smtClean="0">
                <a:sym typeface="Symbol" panose="05050102010706020507" pitchFamily="18" charset="2"/>
              </a:rPr>
              <a:t>y</a:t>
            </a:r>
            <a:r>
              <a:rPr lang="en-US" altLang="en-US" sz="2400" dirty="0" smtClean="0"/>
              <a:t> </a:t>
            </a:r>
            <a:r>
              <a:rPr lang="en-US" altLang="en-US" sz="2400" dirty="0" smtClean="0">
                <a:sym typeface="Symbol" panose="05050102010706020507" pitchFamily="18" charset="2"/>
              </a:rPr>
              <a:t>Loves (x, y)</a:t>
            </a:r>
            <a:endParaRPr lang="en-US" altLang="en-US" sz="2400" dirty="0" smtClean="0">
              <a:cs typeface="Times New Roman" panose="02020603050405020304" pitchFamily="18" charset="0"/>
              <a:sym typeface="Symbol" panose="05050102010706020507" pitchFamily="18" charset="2"/>
            </a:endParaRPr>
          </a:p>
          <a:p>
            <a:pPr marL="0" indent="0" eaLnBrk="1" hangingPunct="1">
              <a:buNone/>
            </a:pPr>
            <a:r>
              <a:rPr lang="en-US" altLang="en-US" sz="2400" dirty="0" smtClean="0">
                <a:cs typeface="Times New Roman" panose="02020603050405020304" pitchFamily="18" charset="0"/>
                <a:sym typeface="Symbol" panose="05050102010706020507" pitchFamily="18" charset="2"/>
              </a:rPr>
              <a:t>There is somebody whom Lydia doesn’t love</a:t>
            </a:r>
          </a:p>
          <a:p>
            <a:pPr marL="0" indent="0" eaLnBrk="1" hangingPunct="1">
              <a:buNone/>
            </a:pPr>
            <a:r>
              <a:rPr lang="en-US" altLang="en-US" sz="2400" dirty="0" smtClean="0">
                <a:cs typeface="Times New Roman" panose="02020603050405020304" pitchFamily="18" charset="0"/>
                <a:sym typeface="Symbol" panose="05050102010706020507" pitchFamily="18" charset="2"/>
              </a:rPr>
              <a:t>	 </a:t>
            </a:r>
            <a:r>
              <a:rPr lang="en-US" altLang="en-US" sz="2400" dirty="0" smtClean="0"/>
              <a:t> </a:t>
            </a:r>
            <a:r>
              <a:rPr lang="en-US" altLang="en-US" sz="2400" dirty="0" smtClean="0">
                <a:sym typeface="Symbol" panose="05050102010706020507" pitchFamily="18" charset="2"/>
              </a:rPr>
              <a:t>y</a:t>
            </a:r>
            <a:r>
              <a:rPr lang="en-US" altLang="en-US" sz="2400" dirty="0" smtClean="0"/>
              <a:t>  </a:t>
            </a:r>
            <a:r>
              <a:rPr lang="en-US" altLang="en-US" sz="2400" dirty="0" smtClean="0">
                <a:sym typeface="Symbol" panose="05050102010706020507" pitchFamily="18" charset="2"/>
              </a:rPr>
              <a:t>Loves (Lydia, y)</a:t>
            </a:r>
            <a:endParaRPr lang="en-US" altLang="en-US" sz="2400" dirty="0" smtClean="0">
              <a:cs typeface="Times New Roman" panose="02020603050405020304" pitchFamily="18" charset="0"/>
              <a:sym typeface="Symbol" panose="05050102010706020507" pitchFamily="18" charset="2"/>
            </a:endParaRPr>
          </a:p>
          <a:p>
            <a:pPr marL="0" indent="0" eaLnBrk="1" hangingPunct="1">
              <a:buNone/>
            </a:pPr>
            <a:endParaRPr lang="en-US" altLang="en-US" sz="2400" dirty="0" smtClean="0">
              <a:cs typeface="Times New Roman" panose="02020603050405020304" pitchFamily="18" charset="0"/>
              <a:sym typeface="Symbol" panose="05050102010706020507" pitchFamily="18" charset="2"/>
            </a:endParaRPr>
          </a:p>
          <a:p>
            <a:pPr marL="0" indent="0" eaLnBrk="1" hangingPunct="1">
              <a:buNone/>
            </a:pPr>
            <a:endParaRPr lang="en-US" altLang="en-US" sz="2400" dirty="0" smtClean="0">
              <a:cs typeface="Times New Roman" panose="02020603050405020304" pitchFamily="18" charset="0"/>
              <a:sym typeface="Symbol" panose="05050102010706020507" pitchFamily="18" charset="2"/>
            </a:endParaRPr>
          </a:p>
          <a:p>
            <a:pPr marL="0" indent="0" eaLnBrk="1" hangingPunct="1">
              <a:buNone/>
            </a:pPr>
            <a:endParaRPr lang="en-US" altLang="en-US" sz="2400" dirty="0" smtClean="0"/>
          </a:p>
          <a:p>
            <a:pPr marL="0" indent="0" eaLnBrk="1" hangingPunct="1">
              <a:buNone/>
            </a:pPr>
            <a:endParaRPr lang="en-US" altLang="en-US" sz="2400" dirty="0" smtClean="0"/>
          </a:p>
        </p:txBody>
      </p:sp>
      <p:sp>
        <p:nvSpPr>
          <p:cNvPr id="64514"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E34897D-5827-4F61-9F29-2166B4920EFC}" type="slidenum">
              <a:rPr lang="en-US" altLang="en-US" sz="1400"/>
              <a:pPr/>
              <a:t>79</a:t>
            </a:fld>
            <a:endParaRPr lang="en-US" altLang="en-US" sz="1400"/>
          </a:p>
        </p:txBody>
      </p:sp>
      <p:sp>
        <p:nvSpPr>
          <p:cNvPr id="1020932" name="Text Box 4"/>
          <p:cNvSpPr txBox="1">
            <a:spLocks noChangeArrowheads="1"/>
          </p:cNvSpPr>
          <p:nvPr/>
        </p:nvSpPr>
        <p:spPr bwMode="auto">
          <a:xfrm>
            <a:off x="4953000" y="6221414"/>
            <a:ext cx="462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a:t>Note: flipping quantifiers when </a:t>
            </a:r>
            <a:r>
              <a:rPr lang="en-US" altLang="en-US" sz="2000">
                <a:cs typeface="Times New Roman" panose="02020603050405020304" pitchFamily="18" charset="0"/>
              </a:rPr>
              <a:t>¬ moves 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0932"/>
                                        </p:tgtEl>
                                        <p:attrNameLst>
                                          <p:attrName>style.visibility</p:attrName>
                                        </p:attrNameLst>
                                      </p:cBhvr>
                                      <p:to>
                                        <p:strVal val="visible"/>
                                      </p:to>
                                    </p:set>
                                    <p:anim calcmode="lin" valueType="num">
                                      <p:cBhvr additive="base">
                                        <p:cTn id="7" dur="500" fill="hold"/>
                                        <p:tgtEl>
                                          <p:spTgt spid="1020932"/>
                                        </p:tgtEl>
                                        <p:attrNameLst>
                                          <p:attrName>ppt_x</p:attrName>
                                        </p:attrNameLst>
                                      </p:cBhvr>
                                      <p:tavLst>
                                        <p:tav tm="0">
                                          <p:val>
                                            <p:strVal val="#ppt_x"/>
                                          </p:val>
                                        </p:tav>
                                        <p:tav tm="100000">
                                          <p:val>
                                            <p:strVal val="#ppt_x"/>
                                          </p:val>
                                        </p:tav>
                                      </p:tavLst>
                                    </p:anim>
                                    <p:anim calcmode="lin" valueType="num">
                                      <p:cBhvr additive="base">
                                        <p:cTn id="8" dur="500" fill="hold"/>
                                        <p:tgtEl>
                                          <p:spTgt spid="1020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Introduction to Logic</a:t>
            </a:r>
            <a:endParaRPr lang="en-US" dirty="0"/>
          </a:p>
        </p:txBody>
      </p:sp>
      <p:sp>
        <p:nvSpPr>
          <p:cNvPr id="3" name="Content Placeholder 2"/>
          <p:cNvSpPr>
            <a:spLocks noGrp="1"/>
          </p:cNvSpPr>
          <p:nvPr>
            <p:ph idx="1"/>
          </p:nvPr>
        </p:nvSpPr>
        <p:spPr/>
        <p:txBody>
          <a:bodyPr>
            <a:normAutofit/>
          </a:bodyPr>
          <a:lstStyle/>
          <a:p>
            <a:r>
              <a:rPr lang="en-US" sz="3600" dirty="0" smtClean="0"/>
              <a:t>An atomic statement is a sentence with a subject and a verb (and sometimes an object) but no connectives (and, or, etc.)</a:t>
            </a:r>
          </a:p>
          <a:p>
            <a:r>
              <a:rPr lang="en-US" sz="3600" dirty="0" smtClean="0"/>
              <a:t>For example, these are all atomic statements.</a:t>
            </a:r>
          </a:p>
          <a:p>
            <a:pPr lvl="1"/>
            <a:r>
              <a:rPr lang="en-US" sz="3200" dirty="0" smtClean="0"/>
              <a:t>Juan is good</a:t>
            </a:r>
          </a:p>
          <a:p>
            <a:pPr lvl="1"/>
            <a:r>
              <a:rPr lang="en-US" sz="3200" dirty="0" smtClean="0"/>
              <a:t>Mary has bread</a:t>
            </a:r>
          </a:p>
          <a:p>
            <a:pPr lvl="1"/>
            <a:r>
              <a:rPr lang="en-US" sz="3200" dirty="0" err="1" smtClean="0"/>
              <a:t>Lavinia</a:t>
            </a:r>
            <a:r>
              <a:rPr lang="en-US" sz="3200" dirty="0" smtClean="0"/>
              <a:t> reads books</a:t>
            </a:r>
            <a:endParaRPr lang="en-US" sz="3200" dirty="0"/>
          </a:p>
        </p:txBody>
      </p:sp>
      <p:sp>
        <p:nvSpPr>
          <p:cNvPr id="4" name="Slide Number Placeholder 3"/>
          <p:cNvSpPr>
            <a:spLocks noGrp="1"/>
          </p:cNvSpPr>
          <p:nvPr>
            <p:ph type="sldNum" sz="quarter" idx="12"/>
          </p:nvPr>
        </p:nvSpPr>
        <p:spPr/>
        <p:txBody>
          <a:bodyPr/>
          <a:lstStyle/>
          <a:p>
            <a:fld id="{669E29E4-9F84-44E1-9EC0-EC07E27FE606}" type="slidenum">
              <a:rPr lang="en-US" altLang="en-US" smtClean="0"/>
              <a:pPr/>
              <a:t>8</a:t>
            </a:fld>
            <a:endParaRPr lang="en-US" altLang="en-US"/>
          </a:p>
        </p:txBody>
      </p:sp>
    </p:spTree>
    <p:extLst>
      <p:ext uri="{BB962C8B-B14F-4D97-AF65-F5344CB8AC3E}">
        <p14:creationId xmlns:p14="http://schemas.microsoft.com/office/powerpoint/2010/main" val="38088445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en-US" sz="2800" b="1" dirty="0">
                <a:latin typeface="+mn-lt"/>
              </a:rPr>
              <a:t>Love </a:t>
            </a:r>
            <a:r>
              <a:rPr lang="en-US" altLang="en-US" sz="2800" b="1" dirty="0" smtClean="0">
                <a:latin typeface="+mn-lt"/>
              </a:rPr>
              <a:t>Affairs continued</a:t>
            </a:r>
            <a:r>
              <a:rPr lang="en-US" altLang="en-US" sz="2800" b="1" dirty="0">
                <a:latin typeface="+mn-lt"/>
              </a:rPr>
              <a:t>…</a:t>
            </a:r>
            <a:br>
              <a:rPr lang="en-US" altLang="en-US" sz="2800" b="1" dirty="0">
                <a:latin typeface="+mn-lt"/>
              </a:rPr>
            </a:br>
            <a:endParaRPr lang="en-US" altLang="en-US" sz="2800" b="1" dirty="0">
              <a:latin typeface="+mn-lt"/>
            </a:endParaRPr>
          </a:p>
        </p:txBody>
      </p:sp>
      <p:sp>
        <p:nvSpPr>
          <p:cNvPr id="65540" name="Rectangle 3"/>
          <p:cNvSpPr>
            <a:spLocks noGrp="1" noChangeArrowheads="1"/>
          </p:cNvSpPr>
          <p:nvPr>
            <p:ph idx="1"/>
          </p:nvPr>
        </p:nvSpPr>
        <p:spPr>
          <a:xfrm>
            <a:off x="838200" y="1219200"/>
            <a:ext cx="10515600" cy="4800600"/>
          </a:xfrm>
        </p:spPr>
        <p:txBody>
          <a:bodyPr>
            <a:noAutofit/>
          </a:bodyPr>
          <a:lstStyle/>
          <a:p>
            <a:pPr marL="0" indent="0" eaLnBrk="1" hangingPunct="1">
              <a:buNone/>
            </a:pPr>
            <a:r>
              <a:rPr lang="en-US" altLang="en-US" sz="2500" dirty="0" smtClean="0">
                <a:cs typeface="Times New Roman" panose="02020603050405020304" pitchFamily="18" charset="0"/>
                <a:sym typeface="Symbol" panose="05050102010706020507" pitchFamily="18" charset="2"/>
              </a:rPr>
              <a:t>There is somebody whom no one loves</a:t>
            </a:r>
          </a:p>
          <a:p>
            <a:pPr marL="0" indent="0" eaLnBrk="1" hangingPunct="1">
              <a:buNone/>
            </a:pPr>
            <a:r>
              <a:rPr lang="en-US" altLang="en-US" sz="2500" dirty="0" smtClean="0">
                <a:cs typeface="Times New Roman" panose="02020603050405020304" pitchFamily="18" charset="0"/>
                <a:sym typeface="Symbol" panose="05050102010706020507" pitchFamily="18" charset="2"/>
              </a:rPr>
              <a:t>	 </a:t>
            </a:r>
            <a:r>
              <a:rPr lang="en-US" altLang="en-US" sz="2500" dirty="0" smtClean="0"/>
              <a:t> </a:t>
            </a:r>
            <a:r>
              <a:rPr lang="en-US" altLang="en-US" sz="2500" dirty="0" smtClean="0">
                <a:sym typeface="Symbol" panose="05050102010706020507" pitchFamily="18" charset="2"/>
              </a:rPr>
              <a:t>y x</a:t>
            </a:r>
            <a:r>
              <a:rPr lang="en-US" altLang="en-US" sz="2500" dirty="0" smtClean="0"/>
              <a:t> </a:t>
            </a:r>
            <a:r>
              <a:rPr lang="en-US" altLang="en-US" sz="2500" dirty="0" smtClean="0">
                <a:sym typeface="Symbol" panose="05050102010706020507" pitchFamily="18" charset="2"/>
              </a:rPr>
              <a:t>Loves (x, y)</a:t>
            </a:r>
          </a:p>
          <a:p>
            <a:pPr marL="0" indent="0" eaLnBrk="1" hangingPunct="1">
              <a:buNone/>
            </a:pPr>
            <a:r>
              <a:rPr lang="en-US" altLang="en-US" sz="2500" dirty="0" smtClean="0">
                <a:sym typeface="Symbol" panose="05050102010706020507" pitchFamily="18" charset="2"/>
              </a:rPr>
              <a:t>There is exactly one person whom everybody loves          (</a:t>
            </a:r>
            <a:r>
              <a:rPr lang="en-US" altLang="en-US" sz="2500" b="1" dirty="0" smtClean="0">
                <a:sym typeface="Symbol" panose="05050102010706020507" pitchFamily="18" charset="2"/>
              </a:rPr>
              <a:t>uniqueness</a:t>
            </a:r>
            <a:r>
              <a:rPr lang="en-US" altLang="en-US" sz="2500" dirty="0" smtClean="0">
                <a:sym typeface="Symbol" panose="05050102010706020507" pitchFamily="18" charset="2"/>
              </a:rPr>
              <a:t>)</a:t>
            </a:r>
            <a:endParaRPr lang="en-US" altLang="en-US" sz="2500" dirty="0" smtClean="0">
              <a:cs typeface="Times New Roman" panose="02020603050405020304" pitchFamily="18" charset="0"/>
              <a:sym typeface="Symbol" panose="05050102010706020507" pitchFamily="18" charset="2"/>
            </a:endParaRPr>
          </a:p>
          <a:p>
            <a:pPr marL="0" indent="0" eaLnBrk="1" hangingPunct="1">
              <a:buNone/>
            </a:pPr>
            <a:r>
              <a:rPr lang="en-US" altLang="en-US" sz="2500" dirty="0" smtClean="0">
                <a:cs typeface="Times New Roman" panose="02020603050405020304" pitchFamily="18" charset="0"/>
                <a:sym typeface="Symbol" panose="05050102010706020507" pitchFamily="18" charset="2"/>
              </a:rPr>
              <a:t>	</a:t>
            </a:r>
            <a:r>
              <a:rPr lang="en-US" altLang="en-US" sz="2500" dirty="0" smtClean="0">
                <a:sym typeface="Symbol" panose="05050102010706020507" pitchFamily="18" charset="2"/>
              </a:rPr>
              <a:t>y (x Loves(</a:t>
            </a:r>
            <a:r>
              <a:rPr lang="en-US" altLang="en-US" sz="2500" dirty="0" err="1" smtClean="0">
                <a:sym typeface="Symbol" panose="05050102010706020507" pitchFamily="18" charset="2"/>
              </a:rPr>
              <a:t>x,y</a:t>
            </a:r>
            <a:r>
              <a:rPr lang="en-US" altLang="en-US" sz="2500" dirty="0" smtClean="0">
                <a:sym typeface="Symbol" panose="05050102010706020507" pitchFamily="18" charset="2"/>
              </a:rPr>
              <a:t>)  z((w Loves (w ,z)  z</a:t>
            </a:r>
            <a:r>
              <a:rPr lang="en-US" altLang="en-US" sz="2500" dirty="0" smtClean="0">
                <a:cs typeface="Times New Roman" panose="02020603050405020304" pitchFamily="18" charset="0"/>
                <a:sym typeface="Symbol" panose="05050102010706020507" pitchFamily="18" charset="2"/>
              </a:rPr>
              <a:t>=y))</a:t>
            </a:r>
          </a:p>
          <a:p>
            <a:pPr marL="0" indent="0" eaLnBrk="1" hangingPunct="1">
              <a:buNone/>
            </a:pPr>
            <a:r>
              <a:rPr lang="en-US" altLang="en-US" sz="2500" dirty="0" smtClean="0">
                <a:cs typeface="Times New Roman" panose="02020603050405020304" pitchFamily="18" charset="0"/>
                <a:sym typeface="Symbol" panose="05050102010706020507" pitchFamily="18" charset="2"/>
              </a:rPr>
              <a:t>There are exactly two people whom Lynn Loves </a:t>
            </a:r>
          </a:p>
          <a:p>
            <a:pPr marL="0" indent="0" eaLnBrk="1" hangingPunct="1">
              <a:buNone/>
            </a:pPr>
            <a:r>
              <a:rPr lang="en-US" altLang="en-US" sz="2500" dirty="0" smtClean="0">
                <a:sym typeface="Symbol" panose="05050102010706020507" pitchFamily="18" charset="2"/>
              </a:rPr>
              <a:t>	x y ((</a:t>
            </a:r>
            <a:r>
              <a:rPr lang="en-US" altLang="en-US" sz="2500" dirty="0" err="1" smtClean="0">
                <a:sym typeface="Symbol" panose="05050102010706020507" pitchFamily="18" charset="2"/>
              </a:rPr>
              <a:t>xy</a:t>
            </a:r>
            <a:r>
              <a:rPr lang="en-US" altLang="en-US" sz="2500" dirty="0" smtClean="0">
                <a:sym typeface="Symbol" panose="05050102010706020507" pitchFamily="18" charset="2"/>
              </a:rPr>
              <a:t>)  Loves(</a:t>
            </a:r>
            <a:r>
              <a:rPr lang="en-US" altLang="en-US" sz="2500" dirty="0" err="1" smtClean="0">
                <a:sym typeface="Symbol" panose="05050102010706020507" pitchFamily="18" charset="2"/>
              </a:rPr>
              <a:t>Lynn,x</a:t>
            </a:r>
            <a:r>
              <a:rPr lang="en-US" altLang="en-US" sz="2500" dirty="0" smtClean="0">
                <a:sym typeface="Symbol" panose="05050102010706020507" pitchFamily="18" charset="2"/>
              </a:rPr>
              <a:t>) Loves(</a:t>
            </a:r>
            <a:r>
              <a:rPr lang="en-US" altLang="en-US" sz="2500" dirty="0" err="1" smtClean="0">
                <a:sym typeface="Symbol" panose="05050102010706020507" pitchFamily="18" charset="2"/>
              </a:rPr>
              <a:t>Lynn,y</a:t>
            </a:r>
            <a:r>
              <a:rPr lang="en-US" altLang="en-US" sz="2500" dirty="0" smtClean="0">
                <a:sym typeface="Symbol" panose="05050102010706020507" pitchFamily="18" charset="2"/>
              </a:rPr>
              <a:t>) </a:t>
            </a:r>
          </a:p>
          <a:p>
            <a:pPr marL="0" indent="0" eaLnBrk="1" hangingPunct="1">
              <a:buNone/>
            </a:pPr>
            <a:r>
              <a:rPr lang="en-US" altLang="en-US" sz="2500" dirty="0" smtClean="0">
                <a:sym typeface="Symbol" panose="05050102010706020507" pitchFamily="18" charset="2"/>
              </a:rPr>
              <a:t>     	z( Loves (Lynn ,z) (z</a:t>
            </a:r>
            <a:r>
              <a:rPr lang="en-US" altLang="en-US" sz="2500" dirty="0" smtClean="0">
                <a:cs typeface="Times New Roman" panose="02020603050405020304" pitchFamily="18" charset="0"/>
                <a:sym typeface="Symbol" panose="05050102010706020507" pitchFamily="18" charset="2"/>
              </a:rPr>
              <a:t>=x  </a:t>
            </a:r>
            <a:r>
              <a:rPr lang="en-US" altLang="en-US" sz="2500" dirty="0" smtClean="0">
                <a:sym typeface="Symbol" panose="05050102010706020507" pitchFamily="18" charset="2"/>
              </a:rPr>
              <a:t>z</a:t>
            </a:r>
            <a:r>
              <a:rPr lang="en-US" altLang="en-US" sz="2500" dirty="0" smtClean="0">
                <a:cs typeface="Times New Roman" panose="02020603050405020304" pitchFamily="18" charset="0"/>
                <a:sym typeface="Symbol" panose="05050102010706020507" pitchFamily="18" charset="2"/>
              </a:rPr>
              <a:t>=y)))</a:t>
            </a:r>
          </a:p>
          <a:p>
            <a:pPr marL="0" indent="0" eaLnBrk="1" hangingPunct="1">
              <a:buNone/>
            </a:pPr>
            <a:r>
              <a:rPr lang="en-US" altLang="en-US" sz="2500" dirty="0" smtClean="0">
                <a:cs typeface="Times New Roman" panose="02020603050405020304" pitchFamily="18" charset="0"/>
                <a:sym typeface="Symbol" panose="05050102010706020507" pitchFamily="18" charset="2"/>
              </a:rPr>
              <a:t>Everybody loves himself or herself</a:t>
            </a:r>
          </a:p>
          <a:p>
            <a:pPr marL="0" indent="0" eaLnBrk="1" hangingPunct="1">
              <a:buNone/>
            </a:pPr>
            <a:r>
              <a:rPr lang="en-US" altLang="en-US" sz="2500" dirty="0" smtClean="0">
                <a:cs typeface="Times New Roman" panose="02020603050405020304" pitchFamily="18" charset="0"/>
                <a:sym typeface="Symbol" panose="05050102010706020507" pitchFamily="18" charset="2"/>
              </a:rPr>
              <a:t>	 </a:t>
            </a:r>
            <a:r>
              <a:rPr lang="en-US" altLang="en-US" sz="2500" dirty="0" smtClean="0">
                <a:sym typeface="Symbol" panose="05050102010706020507" pitchFamily="18" charset="2"/>
              </a:rPr>
              <a:t>x Loves(</a:t>
            </a:r>
            <a:r>
              <a:rPr lang="en-US" altLang="en-US" sz="2500" dirty="0" err="1" smtClean="0">
                <a:sym typeface="Symbol" panose="05050102010706020507" pitchFamily="18" charset="2"/>
              </a:rPr>
              <a:t>x,x</a:t>
            </a:r>
            <a:r>
              <a:rPr lang="en-US" altLang="en-US" sz="2500" dirty="0" smtClean="0">
                <a:sym typeface="Symbol" panose="05050102010706020507" pitchFamily="18" charset="2"/>
              </a:rPr>
              <a:t>)</a:t>
            </a:r>
          </a:p>
          <a:p>
            <a:pPr marL="0" indent="0" eaLnBrk="1" hangingPunct="1">
              <a:buNone/>
            </a:pPr>
            <a:r>
              <a:rPr lang="en-US" altLang="en-US" sz="2500" dirty="0" smtClean="0">
                <a:sym typeface="Symbol" panose="05050102010706020507" pitchFamily="18" charset="2"/>
              </a:rPr>
              <a:t>There is someone who loves no one besides herself or himself</a:t>
            </a:r>
          </a:p>
          <a:p>
            <a:pPr marL="0" indent="0" eaLnBrk="1" hangingPunct="1">
              <a:buNone/>
            </a:pPr>
            <a:r>
              <a:rPr lang="en-US" altLang="en-US" sz="2500" dirty="0" smtClean="0">
                <a:sym typeface="Symbol" panose="05050102010706020507" pitchFamily="18" charset="2"/>
              </a:rPr>
              <a:t>	 x y  Loves(</a:t>
            </a:r>
            <a:r>
              <a:rPr lang="en-US" altLang="en-US" sz="2500" dirty="0" err="1" smtClean="0">
                <a:sym typeface="Symbol" panose="05050102010706020507" pitchFamily="18" charset="2"/>
              </a:rPr>
              <a:t>x,y</a:t>
            </a:r>
            <a:r>
              <a:rPr lang="en-US" altLang="en-US" sz="2500" dirty="0" smtClean="0">
                <a:sym typeface="Symbol" panose="05050102010706020507" pitchFamily="18" charset="2"/>
              </a:rPr>
              <a:t>) (x</a:t>
            </a:r>
            <a:r>
              <a:rPr lang="en-US" altLang="en-US" sz="2500" dirty="0" smtClean="0">
                <a:cs typeface="Times New Roman" panose="02020603050405020304" pitchFamily="18" charset="0"/>
                <a:sym typeface="Symbol" panose="05050102010706020507" pitchFamily="18" charset="2"/>
              </a:rPr>
              <a:t>=y)                      (note </a:t>
            </a:r>
            <a:r>
              <a:rPr lang="en-US" altLang="en-US" sz="2500" dirty="0" err="1" smtClean="0">
                <a:cs typeface="Times New Roman" panose="02020603050405020304" pitchFamily="18" charset="0"/>
                <a:sym typeface="Symbol" panose="05050102010706020507" pitchFamily="18" charset="2"/>
              </a:rPr>
              <a:t>biconditional</a:t>
            </a:r>
            <a:r>
              <a:rPr lang="en-US" altLang="en-US" sz="2500" dirty="0" smtClean="0">
                <a:cs typeface="Times New Roman" panose="02020603050405020304" pitchFamily="18" charset="0"/>
                <a:sym typeface="Symbol" panose="05050102010706020507" pitchFamily="18" charset="2"/>
              </a:rPr>
              <a:t> – why?)</a:t>
            </a:r>
          </a:p>
        </p:txBody>
      </p:sp>
      <p:sp>
        <p:nvSpPr>
          <p:cNvPr id="65538"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039D65B-AD6F-4C54-B8BD-496E9DB0BB43}" type="slidenum">
              <a:rPr lang="en-US" altLang="en-US" sz="1400"/>
              <a:pPr/>
              <a:t>80</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Autofit/>
          </a:bodyPr>
          <a:lstStyle/>
          <a:p>
            <a:pPr marL="0" indent="0" eaLnBrk="1" hangingPunct="1">
              <a:buNone/>
            </a:pPr>
            <a:r>
              <a:rPr lang="en-US" altLang="en-US" sz="3200" dirty="0" smtClean="0"/>
              <a:t>Let Q(</a:t>
            </a:r>
            <a:r>
              <a:rPr lang="en-US" altLang="en-US" sz="3200" dirty="0" err="1" smtClean="0"/>
              <a:t>x,y</a:t>
            </a:r>
            <a:r>
              <a:rPr lang="en-US" altLang="en-US" sz="3200" dirty="0" smtClean="0"/>
              <a:t>) denote “</a:t>
            </a:r>
            <a:r>
              <a:rPr lang="en-US" altLang="en-US" sz="3200" dirty="0" err="1" smtClean="0"/>
              <a:t>x</a:t>
            </a:r>
            <a:r>
              <a:rPr lang="en-US" altLang="en-US" sz="3200" dirty="0" err="1" smtClean="0">
                <a:sym typeface="Symbol" panose="05050102010706020507" pitchFamily="18" charset="2"/>
              </a:rPr>
              <a:t>y</a:t>
            </a:r>
            <a:r>
              <a:rPr lang="en-US" altLang="en-US" sz="3200" dirty="0" smtClean="0">
                <a:sym typeface="Symbol" panose="05050102010706020507" pitchFamily="18" charset="2"/>
              </a:rPr>
              <a:t> </a:t>
            </a:r>
            <a:r>
              <a:rPr lang="en-US" altLang="en-US" sz="3200" dirty="0" smtClean="0">
                <a:cs typeface="Times New Roman" panose="02020603050405020304" pitchFamily="18" charset="0"/>
                <a:sym typeface="Symbol" panose="05050102010706020507" pitchFamily="18" charset="2"/>
              </a:rPr>
              <a:t>=0”; consider the domain of discourse the real </a:t>
            </a:r>
          </a:p>
          <a:p>
            <a:pPr marL="0" indent="0" eaLnBrk="1" hangingPunct="1">
              <a:buNone/>
            </a:pPr>
            <a:r>
              <a:rPr lang="en-US" altLang="en-US" sz="3200" dirty="0" smtClean="0">
                <a:cs typeface="Times New Roman" panose="02020603050405020304" pitchFamily="18" charset="0"/>
                <a:sym typeface="Symbol" panose="05050102010706020507" pitchFamily="18" charset="2"/>
              </a:rPr>
              <a:t>numbers</a:t>
            </a:r>
          </a:p>
          <a:p>
            <a:pPr marL="0" indent="0" eaLnBrk="1" hangingPunct="1">
              <a:buNone/>
            </a:pPr>
            <a:endParaRPr lang="en-US" altLang="en-US" sz="3200" dirty="0" smtClean="0">
              <a:cs typeface="Times New Roman" panose="02020603050405020304" pitchFamily="18" charset="0"/>
              <a:sym typeface="Symbol" panose="05050102010706020507" pitchFamily="18" charset="2"/>
            </a:endParaRPr>
          </a:p>
          <a:p>
            <a:pPr marL="0" indent="0" eaLnBrk="1" hangingPunct="1">
              <a:buNone/>
            </a:pPr>
            <a:r>
              <a:rPr lang="en-US" altLang="en-US" sz="3200" dirty="0" smtClean="0">
                <a:cs typeface="Times New Roman" panose="02020603050405020304" pitchFamily="18" charset="0"/>
                <a:sym typeface="Symbol" panose="05050102010706020507" pitchFamily="18" charset="2"/>
              </a:rPr>
              <a:t>What is the truth value of </a:t>
            </a:r>
          </a:p>
          <a:p>
            <a:pPr marL="0" indent="0" eaLnBrk="1" hangingPunct="1">
              <a:buNone/>
            </a:pPr>
            <a:endParaRPr lang="en-US" altLang="en-US" sz="3200" dirty="0" smtClean="0">
              <a:cs typeface="Times New Roman" panose="02020603050405020304" pitchFamily="18" charset="0"/>
              <a:sym typeface="Symbol" panose="05050102010706020507" pitchFamily="18" charset="2"/>
            </a:endParaRPr>
          </a:p>
          <a:p>
            <a:pPr marL="0" indent="0" eaLnBrk="1" hangingPunct="1">
              <a:buNone/>
            </a:pPr>
            <a:r>
              <a:rPr lang="en-US" altLang="en-US" sz="3200" dirty="0" smtClean="0">
                <a:cs typeface="Times New Roman" panose="02020603050405020304" pitchFamily="18" charset="0"/>
                <a:sym typeface="Symbol" panose="05050102010706020507" pitchFamily="18" charset="2"/>
              </a:rPr>
              <a:t>		a) </a:t>
            </a:r>
            <a:r>
              <a:rPr lang="en-US" altLang="en-US" sz="3200" dirty="0" smtClean="0">
                <a:sym typeface="Symbol" panose="05050102010706020507" pitchFamily="18" charset="2"/>
              </a:rPr>
              <a:t></a:t>
            </a:r>
            <a:r>
              <a:rPr lang="en-US" altLang="en-US" sz="3200" dirty="0" smtClean="0"/>
              <a:t>y </a:t>
            </a:r>
            <a:r>
              <a:rPr lang="en-US" altLang="en-US" sz="3200" dirty="0" smtClean="0">
                <a:sym typeface="Symbol" panose="05050102010706020507" pitchFamily="18" charset="2"/>
              </a:rPr>
              <a:t>x  </a:t>
            </a:r>
            <a:r>
              <a:rPr lang="en-US" altLang="en-US" sz="3200" dirty="0" smtClean="0"/>
              <a:t>Q(</a:t>
            </a:r>
            <a:r>
              <a:rPr lang="en-US" altLang="en-US" sz="3200" dirty="0" err="1" smtClean="0"/>
              <a:t>x,y</a:t>
            </a:r>
            <a:r>
              <a:rPr lang="en-US" altLang="en-US" sz="3200" dirty="0" smtClean="0"/>
              <a:t>)?				</a:t>
            </a:r>
          </a:p>
          <a:p>
            <a:pPr marL="0" indent="0" eaLnBrk="1" hangingPunct="1">
              <a:buNone/>
            </a:pPr>
            <a:r>
              <a:rPr lang="en-US" altLang="en-US" sz="3200" dirty="0" smtClean="0"/>
              <a:t>		b) </a:t>
            </a:r>
            <a:r>
              <a:rPr lang="en-US" altLang="en-US" sz="3200" dirty="0" smtClean="0">
                <a:sym typeface="Symbol" panose="05050102010706020507" pitchFamily="18" charset="2"/>
              </a:rPr>
              <a:t>x </a:t>
            </a:r>
            <a:r>
              <a:rPr lang="en-US" altLang="en-US" sz="3200" dirty="0" smtClean="0"/>
              <a:t>y  Q(</a:t>
            </a:r>
            <a:r>
              <a:rPr lang="en-US" altLang="en-US" sz="3200" dirty="0" err="1" smtClean="0"/>
              <a:t>x,y</a:t>
            </a:r>
            <a:r>
              <a:rPr lang="en-US" altLang="en-US" sz="3200" dirty="0" smtClean="0"/>
              <a:t>)?				</a:t>
            </a:r>
          </a:p>
        </p:txBody>
      </p:sp>
      <p:sp>
        <p:nvSpPr>
          <p:cNvPr id="66562"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6016FED-C845-4E9A-8561-0139E1A8669E}" type="slidenum">
              <a:rPr lang="en-US" altLang="en-US" sz="1400"/>
              <a:pPr/>
              <a:t>81</a:t>
            </a:fld>
            <a:endParaRPr lang="en-US" altLang="en-US" sz="1400"/>
          </a:p>
        </p:txBody>
      </p:sp>
      <p:sp>
        <p:nvSpPr>
          <p:cNvPr id="1022980" name="Rectangle 4"/>
          <p:cNvSpPr>
            <a:spLocks noChangeArrowheads="1"/>
          </p:cNvSpPr>
          <p:nvPr/>
        </p:nvSpPr>
        <p:spPr bwMode="auto">
          <a:xfrm>
            <a:off x="5715000" y="5181600"/>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b="1" dirty="0">
                <a:solidFill>
                  <a:srgbClr val="FF0000"/>
                </a:solidFill>
              </a:rPr>
              <a:t>False</a:t>
            </a:r>
          </a:p>
        </p:txBody>
      </p:sp>
      <p:sp>
        <p:nvSpPr>
          <p:cNvPr id="1022983" name="Rectangle 7"/>
          <p:cNvSpPr>
            <a:spLocks noChangeArrowheads="1"/>
          </p:cNvSpPr>
          <p:nvPr/>
        </p:nvSpPr>
        <p:spPr bwMode="auto">
          <a:xfrm>
            <a:off x="5715000" y="5715298"/>
            <a:ext cx="388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b="1" dirty="0">
                <a:solidFill>
                  <a:srgbClr val="FF0000"/>
                </a:solidFill>
              </a:rPr>
              <a:t>True    </a:t>
            </a:r>
            <a:r>
              <a:rPr lang="en-US" altLang="en-US" b="1" dirty="0"/>
              <a:t>(additive inverse)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2980"/>
                                        </p:tgtEl>
                                        <p:attrNameLst>
                                          <p:attrName>style.visibility</p:attrName>
                                        </p:attrNameLst>
                                      </p:cBhvr>
                                      <p:to>
                                        <p:strVal val="visible"/>
                                      </p:to>
                                    </p:set>
                                    <p:anim calcmode="lin" valueType="num">
                                      <p:cBhvr additive="base">
                                        <p:cTn id="7" dur="500" fill="hold"/>
                                        <p:tgtEl>
                                          <p:spTgt spid="1022980"/>
                                        </p:tgtEl>
                                        <p:attrNameLst>
                                          <p:attrName>ppt_x</p:attrName>
                                        </p:attrNameLst>
                                      </p:cBhvr>
                                      <p:tavLst>
                                        <p:tav tm="0">
                                          <p:val>
                                            <p:strVal val="1+#ppt_w/2"/>
                                          </p:val>
                                        </p:tav>
                                        <p:tav tm="100000">
                                          <p:val>
                                            <p:strVal val="#ppt_x"/>
                                          </p:val>
                                        </p:tav>
                                      </p:tavLst>
                                    </p:anim>
                                    <p:anim calcmode="lin" valueType="num">
                                      <p:cBhvr additive="base">
                                        <p:cTn id="8" dur="500" fill="hold"/>
                                        <p:tgtEl>
                                          <p:spTgt spid="10229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2983"/>
                                        </p:tgtEl>
                                        <p:attrNameLst>
                                          <p:attrName>style.visibility</p:attrName>
                                        </p:attrNameLst>
                                      </p:cBhvr>
                                      <p:to>
                                        <p:strVal val="visible"/>
                                      </p:to>
                                    </p:set>
                                    <p:anim calcmode="lin" valueType="num">
                                      <p:cBhvr additive="base">
                                        <p:cTn id="13" dur="500" fill="hold"/>
                                        <p:tgtEl>
                                          <p:spTgt spid="1022983"/>
                                        </p:tgtEl>
                                        <p:attrNameLst>
                                          <p:attrName>ppt_x</p:attrName>
                                        </p:attrNameLst>
                                      </p:cBhvr>
                                      <p:tavLst>
                                        <p:tav tm="0">
                                          <p:val>
                                            <p:strVal val="1+#ppt_w/2"/>
                                          </p:val>
                                        </p:tav>
                                        <p:tav tm="100000">
                                          <p:val>
                                            <p:strVal val="#ppt_x"/>
                                          </p:val>
                                        </p:tav>
                                      </p:tavLst>
                                    </p:anim>
                                    <p:anim calcmode="lin" valueType="num">
                                      <p:cBhvr additive="base">
                                        <p:cTn id="14" dur="500" fill="hold"/>
                                        <p:tgtEl>
                                          <p:spTgt spid="10229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80" grpId="0"/>
      <p:bldP spid="1022983"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4003" name="Group 3"/>
          <p:cNvGraphicFramePr>
            <a:graphicFrameLocks noGrp="1"/>
          </p:cNvGraphicFramePr>
          <p:nvPr>
            <p:extLst>
              <p:ext uri="{D42A27DB-BD31-4B8C-83A1-F6EECF244321}">
                <p14:modId xmlns:p14="http://schemas.microsoft.com/office/powerpoint/2010/main" val="3684730206"/>
              </p:ext>
            </p:extLst>
          </p:nvPr>
        </p:nvGraphicFramePr>
        <p:xfrm>
          <a:off x="990600" y="381000"/>
          <a:ext cx="9982200" cy="6290103"/>
        </p:xfrm>
        <a:graphic>
          <a:graphicData uri="http://schemas.openxmlformats.org/drawingml/2006/table">
            <a:tbl>
              <a:tblPr/>
              <a:tblGrid>
                <a:gridCol w="3327400">
                  <a:extLst>
                    <a:ext uri="{9D8B030D-6E8A-4147-A177-3AD203B41FA5}">
                      <a16:colId xmlns:a16="http://schemas.microsoft.com/office/drawing/2014/main" val="20000"/>
                    </a:ext>
                  </a:extLst>
                </a:gridCol>
                <a:gridCol w="3327400">
                  <a:extLst>
                    <a:ext uri="{9D8B030D-6E8A-4147-A177-3AD203B41FA5}">
                      <a16:colId xmlns:a16="http://schemas.microsoft.com/office/drawing/2014/main" val="20001"/>
                    </a:ext>
                  </a:extLst>
                </a:gridCol>
                <a:gridCol w="3327400">
                  <a:extLst>
                    <a:ext uri="{9D8B030D-6E8A-4147-A177-3AD203B41FA5}">
                      <a16:colId xmlns:a16="http://schemas.microsoft.com/office/drawing/2014/main" val="20002"/>
                    </a:ext>
                  </a:extLst>
                </a:gridCol>
              </a:tblGrid>
              <a:tr h="9103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Statement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When True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When False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4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sym typeface="Symbol" pitchFamily="18" charset="2"/>
                        </a:rPr>
                        <a:t>x y P(</a:t>
                      </a:r>
                      <a:r>
                        <a:rPr kumimoji="0" lang="en-US" sz="2400" b="0" i="0" u="none" strike="noStrike" cap="none" normalizeH="0" baseline="0" dirty="0" err="1" smtClean="0">
                          <a:ln>
                            <a:noFill/>
                          </a:ln>
                          <a:solidFill>
                            <a:schemeClr val="tx1"/>
                          </a:solidFill>
                          <a:effectLst/>
                          <a:latin typeface="Times New Roman" pitchFamily="18" charset="0"/>
                          <a:cs typeface="Arial" charset="0"/>
                          <a:sym typeface="Symbol" pitchFamily="18" charset="2"/>
                        </a:rPr>
                        <a:t>x,y</a:t>
                      </a:r>
                      <a:r>
                        <a:rPr kumimoji="0" lang="en-US" sz="2400" b="0" i="0" u="none" strike="noStrike" cap="none" normalizeH="0" baseline="0" dirty="0" smtClean="0">
                          <a:ln>
                            <a:noFill/>
                          </a:ln>
                          <a:solidFill>
                            <a:schemeClr val="tx1"/>
                          </a:solidFill>
                          <a:effectLst/>
                          <a:latin typeface="Times New Roman" pitchFamily="18" charset="0"/>
                          <a:cs typeface="Arial" charset="0"/>
                          <a:sym typeface="Symbol" pitchFamily="18" charset="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sym typeface="Symbol" pitchFamily="18" charset="2"/>
                        </a:rPr>
                        <a:t>y x P(</a:t>
                      </a:r>
                      <a:r>
                        <a:rPr kumimoji="0" lang="en-US" sz="2400" b="0" i="0" u="none" strike="noStrike" cap="none" normalizeH="0" baseline="0" dirty="0" err="1" smtClean="0">
                          <a:ln>
                            <a:noFill/>
                          </a:ln>
                          <a:solidFill>
                            <a:schemeClr val="tx1"/>
                          </a:solidFill>
                          <a:effectLst/>
                          <a:latin typeface="Times New Roman" pitchFamily="18" charset="0"/>
                          <a:cs typeface="Arial" charset="0"/>
                          <a:sym typeface="Symbol" pitchFamily="18" charset="2"/>
                        </a:rPr>
                        <a:t>x,y</a:t>
                      </a:r>
                      <a:r>
                        <a:rPr kumimoji="0" lang="en-US" sz="24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P(</a:t>
                      </a:r>
                      <a:r>
                        <a:rPr kumimoji="0" lang="en-US" sz="2400" b="0" i="0" u="none" strike="noStrike" cap="none" normalizeH="0" baseline="0" dirty="0" err="1" smtClean="0">
                          <a:ln>
                            <a:noFill/>
                          </a:ln>
                          <a:solidFill>
                            <a:schemeClr val="tx1"/>
                          </a:solidFill>
                          <a:effectLst/>
                          <a:latin typeface="Times New Roman" pitchFamily="18" charset="0"/>
                          <a:cs typeface="Arial" charset="0"/>
                        </a:rPr>
                        <a:t>x,y</a:t>
                      </a:r>
                      <a:r>
                        <a:rPr kumimoji="0" lang="en-US" sz="2400" b="0" i="0" u="none" strike="noStrike" cap="none" normalizeH="0" baseline="0" dirty="0" smtClean="0">
                          <a:ln>
                            <a:noFill/>
                          </a:ln>
                          <a:solidFill>
                            <a:schemeClr val="tx1"/>
                          </a:solidFill>
                          <a:effectLst/>
                          <a:latin typeface="Times New Roman" pitchFamily="18" charset="0"/>
                          <a:cs typeface="Arial" charset="0"/>
                        </a:rPr>
                        <a:t>) is true for every pair</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There is a pair for which P(x.y) is false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28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sym typeface="Symbol" pitchFamily="18" charset="2"/>
                        </a:rPr>
                        <a:t>x </a:t>
                      </a:r>
                      <a:r>
                        <a:rPr kumimoji="0" lang="en-US" sz="2400" b="0" i="0" u="none" strike="noStrike" cap="none" normalizeH="0" baseline="0" dirty="0" smtClean="0">
                          <a:ln>
                            <a:noFill/>
                          </a:ln>
                          <a:solidFill>
                            <a:schemeClr val="tx1"/>
                          </a:solidFill>
                          <a:effectLst/>
                          <a:latin typeface="Times New Roman" pitchFamily="18" charset="0"/>
                          <a:cs typeface="Arial" charset="0"/>
                        </a:rPr>
                        <a:t>y </a:t>
                      </a:r>
                      <a:r>
                        <a:rPr kumimoji="0" lang="en-US" sz="2400" b="0" i="0" u="none" strike="noStrike" cap="none" normalizeH="0" baseline="0" dirty="0" smtClean="0">
                          <a:ln>
                            <a:noFill/>
                          </a:ln>
                          <a:solidFill>
                            <a:schemeClr val="tx1"/>
                          </a:solidFill>
                          <a:effectLst/>
                          <a:latin typeface="Times New Roman" pitchFamily="18" charset="0"/>
                          <a:cs typeface="Arial" charset="0"/>
                          <a:sym typeface="Symbol" pitchFamily="18" charset="2"/>
                        </a:rPr>
                        <a:t>P(</a:t>
                      </a:r>
                      <a:r>
                        <a:rPr kumimoji="0" lang="en-US" sz="2400" b="0" i="0" u="none" strike="noStrike" cap="none" normalizeH="0" baseline="0" dirty="0" err="1" smtClean="0">
                          <a:ln>
                            <a:noFill/>
                          </a:ln>
                          <a:solidFill>
                            <a:schemeClr val="tx1"/>
                          </a:solidFill>
                          <a:effectLst/>
                          <a:latin typeface="Times New Roman" pitchFamily="18" charset="0"/>
                          <a:cs typeface="Arial" charset="0"/>
                          <a:sym typeface="Symbol" pitchFamily="18" charset="2"/>
                        </a:rPr>
                        <a:t>x,y</a:t>
                      </a:r>
                      <a:r>
                        <a:rPr kumimoji="0" lang="en-US" sz="24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For every x there is a y for which P(</a:t>
                      </a:r>
                      <a:r>
                        <a:rPr kumimoji="0" lang="en-US" sz="2400" b="0" i="0" u="none" strike="noStrike" cap="none" normalizeH="0" baseline="0" dirty="0" err="1" smtClean="0">
                          <a:ln>
                            <a:noFill/>
                          </a:ln>
                          <a:solidFill>
                            <a:schemeClr val="tx1"/>
                          </a:solidFill>
                          <a:effectLst/>
                          <a:latin typeface="Times New Roman" pitchFamily="18" charset="0"/>
                          <a:cs typeface="Arial" charset="0"/>
                        </a:rPr>
                        <a:t>x,y</a:t>
                      </a:r>
                      <a:r>
                        <a:rPr kumimoji="0" lang="en-US" sz="2400" b="0" i="0" u="none" strike="noStrike" cap="none" normalizeH="0" baseline="0" dirty="0" smtClean="0">
                          <a:ln>
                            <a:noFill/>
                          </a:ln>
                          <a:solidFill>
                            <a:schemeClr val="tx1"/>
                          </a:solidFill>
                          <a:effectLst/>
                          <a:latin typeface="Times New Roman" pitchFamily="18" charset="0"/>
                          <a:cs typeface="Arial" charset="0"/>
                        </a:rPr>
                        <a:t>) is true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There is an x such that P(x,y) is false for every 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28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cs typeface="Arial" charset="0"/>
                        </a:rPr>
                        <a:t>x </a:t>
                      </a: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y P(x,y)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There is an x such that P(</a:t>
                      </a:r>
                      <a:r>
                        <a:rPr kumimoji="0" lang="en-US" sz="2400" b="0" i="0" u="none" strike="noStrike" cap="none" normalizeH="0" baseline="0" dirty="0" err="1" smtClean="0">
                          <a:ln>
                            <a:noFill/>
                          </a:ln>
                          <a:solidFill>
                            <a:schemeClr val="tx1"/>
                          </a:solidFill>
                          <a:effectLst/>
                          <a:latin typeface="Times New Roman" pitchFamily="18" charset="0"/>
                          <a:cs typeface="Arial" charset="0"/>
                        </a:rPr>
                        <a:t>x,y</a:t>
                      </a:r>
                      <a:r>
                        <a:rPr kumimoji="0" lang="en-US" sz="2400" b="0" i="0" u="none" strike="noStrike" cap="none" normalizeH="0" baseline="0" dirty="0" smtClean="0">
                          <a:ln>
                            <a:noFill/>
                          </a:ln>
                          <a:solidFill>
                            <a:schemeClr val="tx1"/>
                          </a:solidFill>
                          <a:effectLst/>
                          <a:latin typeface="Times New Roman" pitchFamily="18" charset="0"/>
                          <a:cs typeface="Arial" charset="0"/>
                        </a:rPr>
                        <a:t>) is true for every 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For every x there is a y for which P(</a:t>
                      </a:r>
                      <a:r>
                        <a:rPr kumimoji="0" lang="en-US" sz="2400" b="0" i="0" u="none" strike="noStrike" cap="none" normalizeH="0" baseline="0" dirty="0" err="1" smtClean="0">
                          <a:ln>
                            <a:noFill/>
                          </a:ln>
                          <a:solidFill>
                            <a:schemeClr val="tx1"/>
                          </a:solidFill>
                          <a:effectLst/>
                          <a:latin typeface="Times New Roman" pitchFamily="18" charset="0"/>
                          <a:cs typeface="Arial" charset="0"/>
                        </a:rPr>
                        <a:t>x,y</a:t>
                      </a:r>
                      <a:r>
                        <a:rPr kumimoji="0" lang="en-US" sz="2400" b="0" i="0" u="none" strike="noStrike" cap="none" normalizeH="0" baseline="0" dirty="0" smtClean="0">
                          <a:ln>
                            <a:noFill/>
                          </a:ln>
                          <a:solidFill>
                            <a:schemeClr val="tx1"/>
                          </a:solidFill>
                          <a:effectLst/>
                          <a:latin typeface="Times New Roman" pitchFamily="18" charset="0"/>
                          <a:cs typeface="Arial" charset="0"/>
                        </a:rPr>
                        <a:t>) is false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7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cs typeface="Arial" charset="0"/>
                        </a:rPr>
                        <a:t>x </a:t>
                      </a: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cs typeface="Arial" charset="0"/>
                        </a:rPr>
                        <a:t> </a:t>
                      </a: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y P(x,y)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cs typeface="Arial" charset="0"/>
                        </a:rPr>
                        <a:t>y </a:t>
                      </a: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cs typeface="Arial" charset="0"/>
                        </a:rPr>
                        <a:t> </a:t>
                      </a:r>
                      <a:r>
                        <a:rPr kumimoji="0" lang="en-US" sz="2400" b="0" i="0" u="none" strike="noStrike" cap="none" normalizeH="0" baseline="0" smtClean="0">
                          <a:ln>
                            <a:noFill/>
                          </a:ln>
                          <a:solidFill>
                            <a:schemeClr val="tx1"/>
                          </a:solidFill>
                          <a:effectLst/>
                          <a:latin typeface="Times New Roman" pitchFamily="18" charset="0"/>
                          <a:cs typeface="Arial" charset="0"/>
                          <a:sym typeface="Symbol" pitchFamily="18" charset="2"/>
                        </a:rPr>
                        <a:t>x P(x,y)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There is a pair x, y for which P(x,y) is true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P(</a:t>
                      </a:r>
                      <a:r>
                        <a:rPr kumimoji="0" lang="en-US" sz="2400" b="0" i="0" u="none" strike="noStrike" cap="none" normalizeH="0" baseline="0" dirty="0" err="1" smtClean="0">
                          <a:ln>
                            <a:noFill/>
                          </a:ln>
                          <a:solidFill>
                            <a:schemeClr val="tx1"/>
                          </a:solidFill>
                          <a:effectLst/>
                          <a:latin typeface="Times New Roman" pitchFamily="18" charset="0"/>
                          <a:cs typeface="Arial" charset="0"/>
                        </a:rPr>
                        <a:t>x,y</a:t>
                      </a:r>
                      <a:r>
                        <a:rPr kumimoji="0" lang="en-US" sz="2400" b="0" i="0" u="none" strike="noStrike" cap="none" normalizeH="0" baseline="0" dirty="0" smtClean="0">
                          <a:ln>
                            <a:noFill/>
                          </a:ln>
                          <a:solidFill>
                            <a:schemeClr val="tx1"/>
                          </a:solidFill>
                          <a:effectLst/>
                          <a:latin typeface="Times New Roman" pitchFamily="18" charset="0"/>
                          <a:cs typeface="Arial" charset="0"/>
                        </a:rPr>
                        <a:t>) is false for every pair </a:t>
                      </a:r>
                      <a:r>
                        <a:rPr kumimoji="0" lang="en-US" sz="2400" b="0" i="0" u="none" strike="noStrike" cap="none" normalizeH="0" baseline="0" dirty="0" err="1" smtClean="0">
                          <a:ln>
                            <a:noFill/>
                          </a:ln>
                          <a:solidFill>
                            <a:schemeClr val="tx1"/>
                          </a:solidFill>
                          <a:effectLst/>
                          <a:latin typeface="Times New Roman" pitchFamily="18" charset="0"/>
                          <a:cs typeface="Arial" charset="0"/>
                        </a:rPr>
                        <a:t>x,y</a:t>
                      </a:r>
                      <a:r>
                        <a:rPr kumimoji="0" lang="en-US" sz="2400" b="0" i="0" u="none" strike="noStrike" cap="none" normalizeH="0" baseline="0" dirty="0" smtClean="0">
                          <a:ln>
                            <a:noFill/>
                          </a:ln>
                          <a:solidFill>
                            <a:schemeClr val="tx1"/>
                          </a:solidFill>
                          <a:effectLst/>
                          <a:latin typeface="Times New Roman" pitchFamily="18" charset="0"/>
                          <a:cs typeface="Arial" charset="0"/>
                        </a:rPr>
                        <a:t>.</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en-US" smtClean="0"/>
              <a:t>Negation</a:t>
            </a:r>
          </a:p>
        </p:txBody>
      </p:sp>
      <p:sp>
        <p:nvSpPr>
          <p:cNvPr id="68610"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D3A073F-7BB7-46FF-A88C-EE2A1BE05C90}" type="slidenum">
              <a:rPr lang="en-US" altLang="en-US" sz="1400"/>
              <a:pPr/>
              <a:t>83</a:t>
            </a:fld>
            <a:endParaRPr lang="en-US" altLang="en-US" sz="1400"/>
          </a:p>
        </p:txBody>
      </p:sp>
      <p:graphicFrame>
        <p:nvGraphicFramePr>
          <p:cNvPr id="1025027" name="Group 3"/>
          <p:cNvGraphicFramePr>
            <a:graphicFrameLocks noGrp="1"/>
          </p:cNvGraphicFramePr>
          <p:nvPr>
            <p:extLst>
              <p:ext uri="{D42A27DB-BD31-4B8C-83A1-F6EECF244321}">
                <p14:modId xmlns:p14="http://schemas.microsoft.com/office/powerpoint/2010/main" val="2755103962"/>
              </p:ext>
            </p:extLst>
          </p:nvPr>
        </p:nvGraphicFramePr>
        <p:xfrm>
          <a:off x="1066800" y="2057400"/>
          <a:ext cx="10058400" cy="4572000"/>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16667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Negation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Equivalent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Statement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When is the negation True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When is it False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34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sym typeface="Symbol" pitchFamily="18" charset="2"/>
                        </a:rPr>
                        <a:t>x P(x)</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sym typeface="Symbol" pitchFamily="18" charset="2"/>
                        </a:rPr>
                        <a:t>x P(x)</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For every x, P(x) is false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There is an x for which P(x) is true.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517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sym typeface="Symbol" pitchFamily="18" charset="2"/>
                        </a:rPr>
                        <a:t> x P(x)</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sym typeface="Symbol" pitchFamily="18" charset="2"/>
                        </a:rPr>
                        <a:t>x P(x)</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There is an x for which P(x) is false.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For every x, P(x) is true.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altLang="en-US" smtClean="0"/>
              <a:t> </a:t>
            </a:r>
          </a:p>
        </p:txBody>
      </p:sp>
      <p:sp>
        <p:nvSpPr>
          <p:cNvPr id="69636" name="Rectangle 3"/>
          <p:cNvSpPr>
            <a:spLocks noGrp="1" noChangeArrowheads="1"/>
          </p:cNvSpPr>
          <p:nvPr>
            <p:ph idx="1"/>
          </p:nvPr>
        </p:nvSpPr>
        <p:spPr>
          <a:xfrm>
            <a:off x="838200" y="1066800"/>
            <a:ext cx="10515600" cy="5257800"/>
          </a:xfrm>
        </p:spPr>
        <p:txBody>
          <a:bodyPr>
            <a:noAutofit/>
          </a:bodyPr>
          <a:lstStyle/>
          <a:p>
            <a:pPr marL="0" indent="0" eaLnBrk="1" hangingPunct="1">
              <a:buNone/>
            </a:pPr>
            <a:r>
              <a:rPr lang="en-US" altLang="en-US" sz="3600" dirty="0"/>
              <a:t>The kinship domain:</a:t>
            </a:r>
          </a:p>
          <a:p>
            <a:pPr marL="0" indent="0" eaLnBrk="1" hangingPunct="1">
              <a:buNone/>
            </a:pPr>
            <a:r>
              <a:rPr lang="en-US" altLang="en-US" sz="3200" dirty="0"/>
              <a:t>Brothers are siblings</a:t>
            </a:r>
          </a:p>
          <a:p>
            <a:pPr marL="457200" lvl="1" indent="0">
              <a:buNone/>
            </a:pPr>
            <a:r>
              <a:rPr lang="en-US" altLang="en-US" sz="2800" dirty="0">
                <a:sym typeface="Symbol" panose="05050102010706020507" pitchFamily="18" charset="2"/>
              </a:rPr>
              <a:t></a:t>
            </a:r>
            <a:r>
              <a:rPr lang="en-US" altLang="en-US" sz="2800" dirty="0" err="1"/>
              <a:t>x,y</a:t>
            </a:r>
            <a:r>
              <a:rPr lang="en-US" altLang="en-US" sz="2800" dirty="0"/>
              <a:t>   </a:t>
            </a:r>
            <a:r>
              <a:rPr lang="en-US" altLang="en-US" sz="2800" i="1" dirty="0"/>
              <a:t>Brother(</a:t>
            </a:r>
            <a:r>
              <a:rPr lang="en-US" altLang="en-US" sz="2800" i="1" dirty="0" err="1"/>
              <a:t>x,y</a:t>
            </a:r>
            <a:r>
              <a:rPr lang="en-US" altLang="en-US" sz="2800" i="1" dirty="0"/>
              <a:t>) </a:t>
            </a:r>
            <a:r>
              <a:rPr lang="en-US" altLang="en-US" sz="2800" dirty="0">
                <a:sym typeface="Symbol" panose="05050102010706020507" pitchFamily="18" charset="2"/>
              </a:rPr>
              <a:t> </a:t>
            </a:r>
            <a:r>
              <a:rPr lang="en-US" altLang="en-US" sz="2800" i="1" dirty="0"/>
              <a:t>Sibling(</a:t>
            </a:r>
            <a:r>
              <a:rPr lang="en-US" altLang="en-US" sz="2800" i="1" dirty="0" err="1"/>
              <a:t>x,y</a:t>
            </a:r>
            <a:r>
              <a:rPr lang="en-US" altLang="en-US" sz="2800" i="1" dirty="0"/>
              <a:t>)</a:t>
            </a:r>
          </a:p>
          <a:p>
            <a:pPr marL="457200" lvl="1" indent="0">
              <a:buNone/>
            </a:pPr>
            <a:endParaRPr lang="en-US" altLang="en-US" sz="2800" dirty="0"/>
          </a:p>
          <a:p>
            <a:pPr marL="0" indent="0" eaLnBrk="1" hangingPunct="1">
              <a:buNone/>
            </a:pPr>
            <a:r>
              <a:rPr lang="en-US" altLang="en-US" sz="3200" dirty="0"/>
              <a:t>One's mother is one's female parent</a:t>
            </a:r>
          </a:p>
          <a:p>
            <a:pPr marL="457200" lvl="1" indent="0">
              <a:buNone/>
            </a:pPr>
            <a:r>
              <a:rPr lang="en-US" altLang="en-US" sz="2800" dirty="0">
                <a:sym typeface="Symbol" panose="05050102010706020507" pitchFamily="18" charset="2"/>
              </a:rPr>
              <a:t></a:t>
            </a:r>
            <a:r>
              <a:rPr lang="en-US" altLang="en-US" sz="2800" dirty="0" err="1"/>
              <a:t>m,c</a:t>
            </a:r>
            <a:r>
              <a:rPr lang="en-US" altLang="en-US" sz="2800" dirty="0"/>
              <a:t>  </a:t>
            </a:r>
            <a:r>
              <a:rPr lang="en-US" altLang="en-US" sz="2800" i="1" dirty="0"/>
              <a:t>Mother(c)</a:t>
            </a:r>
            <a:r>
              <a:rPr lang="en-US" altLang="en-US" sz="2800" dirty="0"/>
              <a:t> = m </a:t>
            </a:r>
            <a:r>
              <a:rPr lang="en-US" altLang="en-US" sz="2800" dirty="0">
                <a:sym typeface="Symbol" panose="05050102010706020507" pitchFamily="18" charset="2"/>
              </a:rPr>
              <a:t></a:t>
            </a:r>
            <a:r>
              <a:rPr lang="en-US" altLang="en-US" sz="2800" dirty="0"/>
              <a:t> </a:t>
            </a:r>
            <a:r>
              <a:rPr lang="en-US" altLang="en-US" sz="2800" i="1" dirty="0"/>
              <a:t>(Female(m) </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i="1" dirty="0"/>
              <a:t>Parent(</a:t>
            </a:r>
            <a:r>
              <a:rPr lang="en-US" altLang="en-US" sz="2800" i="1" dirty="0" err="1"/>
              <a:t>m,c</a:t>
            </a:r>
            <a:r>
              <a:rPr lang="en-US" altLang="en-US" sz="2800" i="1" dirty="0" smtClean="0"/>
              <a:t>))</a:t>
            </a:r>
            <a:endParaRPr lang="en-US" altLang="en-US" sz="2800" i="1" dirty="0"/>
          </a:p>
          <a:p>
            <a:pPr marL="457200" lvl="1" indent="0">
              <a:buNone/>
            </a:pPr>
            <a:endParaRPr lang="en-US" altLang="en-US" sz="2800" dirty="0"/>
          </a:p>
          <a:p>
            <a:pPr marL="0" indent="0" eaLnBrk="1" hangingPunct="1">
              <a:buNone/>
            </a:pPr>
            <a:r>
              <a:rPr lang="en-US" altLang="en-US" sz="3200" dirty="0"/>
              <a:t>“Sibling” is symmetric</a:t>
            </a:r>
          </a:p>
          <a:p>
            <a:pPr marL="457200" lvl="1" indent="0">
              <a:buNone/>
            </a:pPr>
            <a:r>
              <a:rPr lang="en-US" altLang="en-US" sz="2800" dirty="0">
                <a:sym typeface="Symbol" panose="05050102010706020507" pitchFamily="18" charset="2"/>
              </a:rPr>
              <a:t></a:t>
            </a:r>
            <a:r>
              <a:rPr lang="en-US" altLang="en-US" sz="2800" dirty="0" err="1"/>
              <a:t>x,y</a:t>
            </a:r>
            <a:r>
              <a:rPr lang="en-US" altLang="en-US" sz="2800" dirty="0"/>
              <a:t>   </a:t>
            </a:r>
            <a:r>
              <a:rPr lang="en-US" altLang="en-US" sz="2800" i="1" dirty="0"/>
              <a:t>Sibling(</a:t>
            </a:r>
            <a:r>
              <a:rPr lang="en-US" altLang="en-US" sz="2800" i="1" dirty="0" err="1"/>
              <a:t>x,y</a:t>
            </a:r>
            <a:r>
              <a:rPr lang="en-US" altLang="en-US" sz="2800" i="1" dirty="0"/>
              <a:t>) </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i="1" dirty="0"/>
              <a:t>Sibling(</a:t>
            </a:r>
            <a:r>
              <a:rPr lang="en-US" altLang="en-US" sz="2800" i="1" dirty="0" err="1"/>
              <a:t>y,x</a:t>
            </a:r>
            <a:r>
              <a:rPr lang="en-US" altLang="en-US" sz="2800" i="1" dirty="0"/>
              <a:t>)</a:t>
            </a:r>
            <a:endParaRPr lang="en-US" altLang="en-US" sz="2800" dirty="0"/>
          </a:p>
        </p:txBody>
      </p:sp>
      <p:sp>
        <p:nvSpPr>
          <p:cNvPr id="69634"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A9BF0AF-AE40-4A7A-B443-0844122F1B77}" type="slidenum">
              <a:rPr lang="en-US" altLang="en-US" sz="1400"/>
              <a:pPr/>
              <a:t>84</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365125"/>
            <a:ext cx="10515600" cy="777875"/>
          </a:xfrm>
        </p:spPr>
        <p:txBody>
          <a:bodyPr/>
          <a:lstStyle/>
          <a:p>
            <a:pPr eaLnBrk="1" hangingPunct="1"/>
            <a:r>
              <a:rPr lang="en-US" altLang="en-US" b="1" dirty="0" smtClean="0">
                <a:latin typeface="+mn-lt"/>
              </a:rPr>
              <a:t>Rules of Inference for Quantified Statements</a:t>
            </a:r>
          </a:p>
        </p:txBody>
      </p:sp>
      <p:graphicFrame>
        <p:nvGraphicFramePr>
          <p:cNvPr id="1035267" name="Group 3"/>
          <p:cNvGraphicFramePr>
            <a:graphicFrameLocks noGrp="1"/>
          </p:cNvGraphicFramePr>
          <p:nvPr>
            <p:extLst>
              <p:ext uri="{D42A27DB-BD31-4B8C-83A1-F6EECF244321}">
                <p14:modId xmlns:p14="http://schemas.microsoft.com/office/powerpoint/2010/main" val="705341366"/>
              </p:ext>
            </p:extLst>
          </p:nvPr>
        </p:nvGraphicFramePr>
        <p:xfrm>
          <a:off x="1562100" y="1447800"/>
          <a:ext cx="9067800" cy="5691115"/>
        </p:xfrm>
        <a:graphic>
          <a:graphicData uri="http://schemas.openxmlformats.org/drawingml/2006/table">
            <a:tbl>
              <a:tblPr/>
              <a:tblGrid>
                <a:gridCol w="4533900">
                  <a:extLst>
                    <a:ext uri="{9D8B030D-6E8A-4147-A177-3AD203B41FA5}">
                      <a16:colId xmlns:a16="http://schemas.microsoft.com/office/drawing/2014/main" val="20000"/>
                    </a:ext>
                  </a:extLst>
                </a:gridCol>
                <a:gridCol w="4533900">
                  <a:extLst>
                    <a:ext uri="{9D8B030D-6E8A-4147-A177-3AD203B41FA5}">
                      <a16:colId xmlns:a16="http://schemas.microsoft.com/office/drawing/2014/main" val="20001"/>
                    </a:ext>
                  </a:extLst>
                </a:gridCol>
              </a:tblGrid>
              <a:tr h="5645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New Roman" pitchFamily="18" charset="0"/>
                        <a:cs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r>
                        <a:rPr kumimoji="0" lang="en-US" sz="2200" b="0" i="1" u="none" strike="noStrike" cap="none" normalizeH="0" baseline="0" dirty="0" smtClean="0">
                          <a:ln>
                            <a:noFill/>
                          </a:ln>
                          <a:solidFill>
                            <a:schemeClr val="tx1"/>
                          </a:solidFill>
                          <a:effectLst/>
                          <a:latin typeface="Times New Roman" pitchFamily="18" charset="0"/>
                          <a:cs typeface="Arial" charset="0"/>
                        </a:rPr>
                        <a:t>x</a:t>
                      </a:r>
                      <a:r>
                        <a:rPr kumimoji="0" lang="en-US" sz="2200" b="0" i="0" u="none" strike="noStrike" cap="none" normalizeH="0" baseline="0" dirty="0" smtClean="0">
                          <a:ln>
                            <a:noFill/>
                          </a:ln>
                          <a:solidFill>
                            <a:schemeClr val="tx1"/>
                          </a:solidFill>
                          <a:effectLst/>
                          <a:latin typeface="Times New Roman" pitchFamily="18" charset="0"/>
                          <a:cs typeface="Arial" charset="0"/>
                        </a:rPr>
                        <a:t>) </a:t>
                      </a: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P(x)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r>
                        <a:rPr kumimoji="0" lang="en-US" sz="2200" b="0" i="0" u="none" strike="noStrike" cap="none" normalizeH="0" baseline="0" dirty="0" smtClean="0">
                          <a:ln>
                            <a:noFill/>
                          </a:ln>
                          <a:solidFill>
                            <a:schemeClr val="tx1"/>
                          </a:solidFill>
                          <a:effectLst/>
                          <a:latin typeface="Times New Roman" pitchFamily="18" charset="0"/>
                          <a:cs typeface="Arial" charset="0"/>
                        </a:rPr>
                        <a:t>P(c)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rPr>
                        <a:t>Universal Instantiation</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78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P(c) for an arbitrary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rPr>
                        <a:t>	 </a:t>
                      </a: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r>
                        <a:rPr kumimoji="0" lang="en-US" sz="2200" b="0" i="0" u="none" strike="noStrike" cap="none" normalizeH="0" baseline="0" dirty="0" smtClean="0">
                          <a:ln>
                            <a:noFill/>
                          </a:ln>
                          <a:solidFill>
                            <a:schemeClr val="tx1"/>
                          </a:solidFill>
                          <a:effectLst/>
                          <a:latin typeface="Times New Roman" pitchFamily="18" charset="0"/>
                          <a:cs typeface="Arial" charset="0"/>
                        </a:rPr>
                        <a:t>(</a:t>
                      </a: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r>
                        <a:rPr kumimoji="0" lang="en-US" sz="2200" b="0" i="0" u="none" strike="noStrike" cap="none" normalizeH="0" baseline="0" dirty="0" smtClean="0">
                          <a:ln>
                            <a:noFill/>
                          </a:ln>
                          <a:solidFill>
                            <a:schemeClr val="tx1"/>
                          </a:solidFill>
                          <a:effectLst/>
                          <a:latin typeface="Times New Roman" pitchFamily="18" charset="0"/>
                          <a:cs typeface="Arial" charset="0"/>
                        </a:rPr>
                        <a:t>x) P(x)</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rPr>
                        <a:t>Universal Generalization</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7172">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          </a:t>
                      </a:r>
                      <a:r>
                        <a:rPr kumimoji="0" lang="el-GR"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r>
                        <a:rPr kumimoji="0" lang="en-US" sz="2200" b="0" i="0" u="none" strike="noStrike" cap="none" normalizeH="0" baseline="0" dirty="0" smtClean="0">
                          <a:ln>
                            <a:noFill/>
                          </a:ln>
                          <a:solidFill>
                            <a:schemeClr val="tx1"/>
                          </a:solidFill>
                          <a:effectLst/>
                          <a:latin typeface="Times New Roman" pitchFamily="18" charset="0"/>
                          <a:cs typeface="Arial" charset="0"/>
                        </a:rPr>
                        <a:t>(x) P(x)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 P(c) for some element   c</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rPr>
                        <a:t>Existential Instantiation</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093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P(c) for some element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rPr>
                        <a:t>	 </a:t>
                      </a:r>
                      <a:r>
                        <a:rPr kumimoji="0" lang="en-US"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r>
                        <a:rPr kumimoji="0" lang="en-US" sz="2200" b="0" i="0" u="none" strike="noStrike" cap="none" normalizeH="0" baseline="0" dirty="0" smtClean="0">
                          <a:ln>
                            <a:noFill/>
                          </a:ln>
                          <a:solidFill>
                            <a:schemeClr val="tx1"/>
                          </a:solidFill>
                          <a:effectLst/>
                          <a:latin typeface="Times New Roman" pitchFamily="18" charset="0"/>
                          <a:cs typeface="Arial" charset="0"/>
                        </a:rPr>
                        <a:t> </a:t>
                      </a:r>
                      <a:r>
                        <a:rPr kumimoji="0" lang="el-GR" sz="2200" b="0" i="0" u="none" strike="noStrike" cap="none" normalizeH="0" baseline="0" dirty="0" smtClean="0">
                          <a:ln>
                            <a:noFill/>
                          </a:ln>
                          <a:solidFill>
                            <a:schemeClr val="tx1"/>
                          </a:solidFill>
                          <a:effectLst/>
                          <a:latin typeface="Times New Roman" pitchFamily="18" charset="0"/>
                          <a:cs typeface="Arial" charset="0"/>
                          <a:sym typeface="Symbol" pitchFamily="18" charset="2"/>
                        </a:rPr>
                        <a:t></a:t>
                      </a:r>
                      <a:r>
                        <a:rPr kumimoji="0" lang="en-US" sz="2200" b="0" i="0" u="none" strike="noStrike" cap="none" normalizeH="0" baseline="0" dirty="0" smtClean="0">
                          <a:ln>
                            <a:noFill/>
                          </a:ln>
                          <a:solidFill>
                            <a:schemeClr val="tx1"/>
                          </a:solidFill>
                          <a:effectLst/>
                          <a:latin typeface="Times New Roman" pitchFamily="18" charset="0"/>
                          <a:cs typeface="Arial" charset="0"/>
                        </a:rPr>
                        <a:t>(x) P(x)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charset="0"/>
                        </a:rPr>
                        <a:t>Existential Generalization</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0679" name="Line 23"/>
          <p:cNvSpPr>
            <a:spLocks noChangeShapeType="1"/>
          </p:cNvSpPr>
          <p:nvPr/>
        </p:nvSpPr>
        <p:spPr bwMode="auto">
          <a:xfrm>
            <a:off x="3276600" y="2438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0" name="Line 24"/>
          <p:cNvSpPr>
            <a:spLocks noChangeShapeType="1"/>
          </p:cNvSpPr>
          <p:nvPr/>
        </p:nvSpPr>
        <p:spPr bwMode="auto">
          <a:xfrm>
            <a:off x="2590800" y="3657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1" name="Line 25"/>
          <p:cNvSpPr>
            <a:spLocks noChangeShapeType="1"/>
          </p:cNvSpPr>
          <p:nvPr/>
        </p:nvSpPr>
        <p:spPr bwMode="auto">
          <a:xfrm>
            <a:off x="2514600" y="6019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2" name="Line 26"/>
          <p:cNvSpPr>
            <a:spLocks noChangeShapeType="1"/>
          </p:cNvSpPr>
          <p:nvPr/>
        </p:nvSpPr>
        <p:spPr bwMode="auto">
          <a:xfrm>
            <a:off x="2286000" y="48006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endParaRPr lang="en-US" altLang="en-US" smtClean="0"/>
          </a:p>
        </p:txBody>
      </p:sp>
      <p:sp>
        <p:nvSpPr>
          <p:cNvPr id="71684" name="Rectangle 3"/>
          <p:cNvSpPr>
            <a:spLocks noGrp="1" noChangeArrowheads="1"/>
          </p:cNvSpPr>
          <p:nvPr>
            <p:ph idx="1"/>
          </p:nvPr>
        </p:nvSpPr>
        <p:spPr/>
        <p:txBody>
          <a:bodyPr>
            <a:noAutofit/>
          </a:bodyPr>
          <a:lstStyle/>
          <a:p>
            <a:pPr eaLnBrk="1" hangingPunct="1"/>
            <a:r>
              <a:rPr lang="en-US" altLang="en-US" dirty="0" smtClean="0"/>
              <a:t>Example:</a:t>
            </a:r>
            <a:br>
              <a:rPr lang="en-US" altLang="en-US" dirty="0" smtClean="0"/>
            </a:br>
            <a:endParaRPr lang="en-US" altLang="en-US" dirty="0" smtClean="0"/>
          </a:p>
          <a:p>
            <a:pPr eaLnBrk="1" hangingPunct="1"/>
            <a:r>
              <a:rPr lang="en-US" altLang="en-US" dirty="0" smtClean="0"/>
              <a:t>Let CSCE222(x) denote: x is taking the CSCE222 class</a:t>
            </a:r>
          </a:p>
          <a:p>
            <a:pPr eaLnBrk="1" hangingPunct="1"/>
            <a:r>
              <a:rPr lang="en-US" altLang="en-US" dirty="0" smtClean="0"/>
              <a:t>Let CSE(x) denote: x is taking a course in CSE</a:t>
            </a:r>
          </a:p>
          <a:p>
            <a:pPr marL="0" indent="0" eaLnBrk="1" hangingPunct="1">
              <a:buNone/>
            </a:pPr>
            <a:endParaRPr lang="en-US" altLang="en-US" dirty="0" smtClean="0"/>
          </a:p>
          <a:p>
            <a:pPr eaLnBrk="1" hangingPunct="1"/>
            <a:r>
              <a:rPr lang="en-US" altLang="en-US" dirty="0" smtClean="0"/>
              <a:t>Consider the premises </a:t>
            </a:r>
            <a:r>
              <a:rPr lang="en-US" altLang="en-US" dirty="0" smtClean="0">
                <a:sym typeface="Symbol" panose="05050102010706020507" pitchFamily="18" charset="2"/>
              </a:rPr>
              <a:t>x (CSCE222(x)  CSE(x))</a:t>
            </a:r>
          </a:p>
          <a:p>
            <a:pPr eaLnBrk="1" hangingPunct="1"/>
            <a:r>
              <a:rPr lang="en-US" altLang="en-US" dirty="0" smtClean="0">
                <a:sym typeface="Symbol" panose="05050102010706020507" pitchFamily="18" charset="2"/>
              </a:rPr>
              <a:t>CSCE222(Rock)</a:t>
            </a:r>
          </a:p>
          <a:p>
            <a:pPr marL="0" indent="0" eaLnBrk="1" hangingPunct="1">
              <a:buNone/>
            </a:pPr>
            <a:endParaRPr lang="en-US" altLang="en-US" dirty="0" smtClean="0">
              <a:sym typeface="Symbol" panose="05050102010706020507" pitchFamily="18" charset="2"/>
            </a:endParaRPr>
          </a:p>
          <a:p>
            <a:pPr eaLnBrk="1" hangingPunct="1"/>
            <a:r>
              <a:rPr lang="en-US" altLang="en-US" dirty="0" smtClean="0">
                <a:sym typeface="Symbol" panose="05050102010706020507" pitchFamily="18" charset="2"/>
              </a:rPr>
              <a:t>We can conclude CSE(Rock)</a:t>
            </a:r>
          </a:p>
        </p:txBody>
      </p:sp>
      <p:sp>
        <p:nvSpPr>
          <p:cNvPr id="71682"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AC7B83E-0E43-432D-B736-E48484AC94D1}" type="slidenum">
              <a:rPr lang="en-US" altLang="en-US" sz="1400"/>
              <a:pPr/>
              <a:t>86</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n-US" altLang="en-US" smtClean="0"/>
              <a:t>Arguments</a:t>
            </a:r>
          </a:p>
        </p:txBody>
      </p:sp>
      <p:sp>
        <p:nvSpPr>
          <p:cNvPr id="72708" name="Rectangle 3"/>
          <p:cNvSpPr>
            <a:spLocks noGrp="1" noChangeArrowheads="1"/>
          </p:cNvSpPr>
          <p:nvPr>
            <p:ph idx="1"/>
          </p:nvPr>
        </p:nvSpPr>
        <p:spPr/>
        <p:txBody>
          <a:bodyPr/>
          <a:lstStyle/>
          <a:p>
            <a:pPr eaLnBrk="1" hangingPunct="1"/>
            <a:r>
              <a:rPr lang="en-US" altLang="en-US" dirty="0" smtClean="0"/>
              <a:t>Argument (formal):</a:t>
            </a:r>
          </a:p>
          <a:p>
            <a:pPr eaLnBrk="1" hangingPunct="1"/>
            <a:endParaRPr lang="en-US" altLang="en-US" dirty="0" smtClean="0"/>
          </a:p>
          <a:p>
            <a:pPr eaLnBrk="1" hangingPunct="1"/>
            <a:r>
              <a:rPr lang="en-US" altLang="en-US" u="sng" dirty="0" smtClean="0"/>
              <a:t>Step</a:t>
            </a:r>
            <a:r>
              <a:rPr lang="en-US" altLang="en-US" dirty="0" smtClean="0"/>
              <a:t>						</a:t>
            </a:r>
            <a:r>
              <a:rPr lang="en-US" altLang="en-US" u="sng" dirty="0" smtClean="0"/>
              <a:t>Reason</a:t>
            </a:r>
          </a:p>
          <a:p>
            <a:pPr eaLnBrk="1" hangingPunct="1"/>
            <a:r>
              <a:rPr lang="en-US" altLang="en-US" dirty="0" smtClean="0"/>
              <a:t>1  </a:t>
            </a:r>
            <a:r>
              <a:rPr lang="en-US" altLang="en-US" dirty="0" smtClean="0">
                <a:sym typeface="Symbol" panose="05050102010706020507" pitchFamily="18" charset="2"/>
              </a:rPr>
              <a:t>x (CSCE222(x)  CSE(x))		premise</a:t>
            </a:r>
          </a:p>
          <a:p>
            <a:pPr eaLnBrk="1" hangingPunct="1"/>
            <a:r>
              <a:rPr lang="en-US" altLang="en-US" dirty="0" smtClean="0">
                <a:sym typeface="Symbol" panose="05050102010706020507" pitchFamily="18" charset="2"/>
              </a:rPr>
              <a:t>2  CSCE222(Rock)  CSE(Rock)	Universal Instantiation</a:t>
            </a:r>
          </a:p>
          <a:p>
            <a:pPr eaLnBrk="1" hangingPunct="1"/>
            <a:r>
              <a:rPr lang="en-US" altLang="en-US" dirty="0" smtClean="0">
                <a:sym typeface="Symbol" panose="05050102010706020507" pitchFamily="18" charset="2"/>
              </a:rPr>
              <a:t>3  CSCE222(Rock)				Premise</a:t>
            </a:r>
          </a:p>
          <a:p>
            <a:pPr eaLnBrk="1" hangingPunct="1"/>
            <a:r>
              <a:rPr lang="en-US" altLang="en-US" dirty="0" smtClean="0">
                <a:sym typeface="Symbol" panose="05050102010706020507" pitchFamily="18" charset="2"/>
              </a:rPr>
              <a:t>4  CSE(Rock)				Modus Ponens (2 and 3)</a:t>
            </a:r>
          </a:p>
          <a:p>
            <a:pPr eaLnBrk="1" hangingPunct="1"/>
            <a:endParaRPr lang="en-US" altLang="en-US" dirty="0" smtClean="0"/>
          </a:p>
        </p:txBody>
      </p:sp>
      <p:sp>
        <p:nvSpPr>
          <p:cNvPr id="72706"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215DD43-5409-4E4C-85F2-70D608DA1DA0}" type="slidenum">
              <a:rPr lang="en-US" altLang="en-US" sz="1400"/>
              <a:pPr/>
              <a:t>87</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en-US" altLang="en-US" smtClean="0"/>
              <a:t>Example </a:t>
            </a:r>
          </a:p>
        </p:txBody>
      </p:sp>
      <p:sp>
        <p:nvSpPr>
          <p:cNvPr id="73732" name="Rectangle 3"/>
          <p:cNvSpPr>
            <a:spLocks noGrp="1" noChangeArrowheads="1"/>
          </p:cNvSpPr>
          <p:nvPr>
            <p:ph idx="1"/>
          </p:nvPr>
        </p:nvSpPr>
        <p:spPr/>
        <p:txBody>
          <a:bodyPr>
            <a:normAutofit lnSpcReduction="10000"/>
          </a:bodyPr>
          <a:lstStyle/>
          <a:p>
            <a:pPr marL="0" indent="0" eaLnBrk="1" hangingPunct="1">
              <a:buNone/>
            </a:pPr>
            <a:r>
              <a:rPr lang="en-US" altLang="en-US" dirty="0" smtClean="0"/>
              <a:t>Show that the premises:</a:t>
            </a:r>
          </a:p>
          <a:p>
            <a:pPr marL="0" indent="0" eaLnBrk="1" hangingPunct="1">
              <a:buNone/>
            </a:pPr>
            <a:endParaRPr lang="en-US" altLang="en-US" dirty="0" smtClean="0"/>
          </a:p>
          <a:p>
            <a:pPr marL="0" indent="0" eaLnBrk="1" hangingPunct="1">
              <a:buNone/>
            </a:pPr>
            <a:r>
              <a:rPr lang="en-US" altLang="en-US" dirty="0" smtClean="0"/>
              <a:t>1- A student in this class has not read the textbook;</a:t>
            </a:r>
          </a:p>
          <a:p>
            <a:pPr marL="0" indent="0" eaLnBrk="1" hangingPunct="1">
              <a:buNone/>
            </a:pPr>
            <a:r>
              <a:rPr lang="en-US" altLang="en-US" dirty="0" smtClean="0"/>
              <a:t>2- Everyone in this class passed the first homework</a:t>
            </a:r>
          </a:p>
          <a:p>
            <a:pPr marL="0" indent="0" eaLnBrk="1" hangingPunct="1">
              <a:buNone/>
            </a:pPr>
            <a:endParaRPr lang="en-US" altLang="en-US" dirty="0" smtClean="0"/>
          </a:p>
          <a:p>
            <a:pPr marL="0" indent="0" eaLnBrk="1" hangingPunct="1">
              <a:buNone/>
            </a:pPr>
            <a:r>
              <a:rPr lang="en-US" altLang="en-US" dirty="0" smtClean="0"/>
              <a:t>Imply</a:t>
            </a:r>
          </a:p>
          <a:p>
            <a:pPr marL="0" indent="0" eaLnBrk="1" hangingPunct="1">
              <a:buNone/>
            </a:pPr>
            <a:endParaRPr lang="en-US" altLang="en-US" dirty="0" smtClean="0"/>
          </a:p>
          <a:p>
            <a:pPr marL="0" indent="0" eaLnBrk="1" hangingPunct="1">
              <a:buNone/>
            </a:pPr>
            <a:r>
              <a:rPr lang="en-US" altLang="en-US" dirty="0" smtClean="0"/>
              <a:t>Someone who has passed the first homework has not read the textbook </a:t>
            </a:r>
          </a:p>
        </p:txBody>
      </p:sp>
      <p:sp>
        <p:nvSpPr>
          <p:cNvPr id="73730"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266E080-4C2B-41F8-9470-CFA14F36BBEE}" type="slidenum">
              <a:rPr lang="en-US" altLang="en-US" sz="1400"/>
              <a:pPr/>
              <a:t>88</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altLang="en-US" smtClean="0"/>
              <a:t>Example </a:t>
            </a:r>
          </a:p>
        </p:txBody>
      </p:sp>
      <p:sp>
        <p:nvSpPr>
          <p:cNvPr id="74756" name="Rectangle 3"/>
          <p:cNvSpPr>
            <a:spLocks noGrp="1" noChangeArrowheads="1"/>
          </p:cNvSpPr>
          <p:nvPr>
            <p:ph idx="1"/>
          </p:nvPr>
        </p:nvSpPr>
        <p:spPr>
          <a:xfrm>
            <a:off x="838200" y="1524000"/>
            <a:ext cx="10515600" cy="4652963"/>
          </a:xfrm>
        </p:spPr>
        <p:txBody>
          <a:bodyPr>
            <a:noAutofit/>
          </a:bodyPr>
          <a:lstStyle/>
          <a:p>
            <a:pPr marL="0" indent="0" eaLnBrk="1" hangingPunct="1">
              <a:buNone/>
            </a:pPr>
            <a:r>
              <a:rPr lang="en-US" altLang="en-US" sz="2400" dirty="0" smtClean="0"/>
              <a:t>Solution:</a:t>
            </a:r>
          </a:p>
          <a:p>
            <a:pPr marL="0" indent="0" eaLnBrk="1" hangingPunct="1">
              <a:buNone/>
            </a:pPr>
            <a:endParaRPr lang="en-US" altLang="en-US" sz="2400" dirty="0" smtClean="0"/>
          </a:p>
          <a:p>
            <a:pPr marL="0" indent="0" eaLnBrk="1" hangingPunct="1">
              <a:buNone/>
            </a:pPr>
            <a:r>
              <a:rPr lang="en-US" altLang="en-US" sz="2400" dirty="0" smtClean="0"/>
              <a:t>Let  C(x)  denote that x is  in this class;</a:t>
            </a:r>
          </a:p>
          <a:p>
            <a:pPr marL="0" indent="0" eaLnBrk="1" hangingPunct="1">
              <a:buNone/>
            </a:pPr>
            <a:r>
              <a:rPr lang="en-US" altLang="en-US" sz="2400" dirty="0" smtClean="0"/>
              <a:t>T(x)    denote that x has  read the textbook;</a:t>
            </a:r>
          </a:p>
          <a:p>
            <a:pPr marL="0" indent="0" eaLnBrk="1" hangingPunct="1">
              <a:buNone/>
            </a:pPr>
            <a:r>
              <a:rPr lang="en-US" altLang="en-US" sz="2400" dirty="0" smtClean="0"/>
              <a:t>P(x)   denote that x  has passed the first homework</a:t>
            </a:r>
          </a:p>
          <a:p>
            <a:pPr marL="0" indent="0" eaLnBrk="1" hangingPunct="1">
              <a:buNone/>
            </a:pPr>
            <a:endParaRPr lang="en-US" altLang="en-US" sz="2400" dirty="0" smtClean="0"/>
          </a:p>
          <a:p>
            <a:pPr marL="0" indent="0" eaLnBrk="1" hangingPunct="1">
              <a:buNone/>
            </a:pPr>
            <a:r>
              <a:rPr lang="en-US" altLang="en-US" sz="2400" dirty="0" smtClean="0"/>
              <a:t>Premises:</a:t>
            </a:r>
          </a:p>
          <a:p>
            <a:pPr marL="0" indent="0" eaLnBrk="1" hangingPunct="1">
              <a:buNone/>
            </a:pPr>
            <a:r>
              <a:rPr lang="el-GR" altLang="en-US" sz="2400" dirty="0" smtClean="0">
                <a:sym typeface="Symbol" panose="05050102010706020507" pitchFamily="18" charset="2"/>
              </a:rPr>
              <a:t></a:t>
            </a:r>
            <a:r>
              <a:rPr lang="en-US" altLang="en-US" sz="2400" dirty="0" smtClean="0">
                <a:sym typeface="Symbol" panose="05050102010706020507" pitchFamily="18" charset="2"/>
              </a:rPr>
              <a:t>x (C(x)  T(x))</a:t>
            </a:r>
          </a:p>
          <a:p>
            <a:pPr marL="0" indent="0" eaLnBrk="1" hangingPunct="1">
              <a:buNone/>
            </a:pPr>
            <a:r>
              <a:rPr lang="en-US" altLang="en-US" sz="2400" dirty="0" smtClean="0">
                <a:sym typeface="Symbol" panose="05050102010706020507" pitchFamily="18" charset="2"/>
              </a:rPr>
              <a:t>x (C(x)  P(x))</a:t>
            </a:r>
          </a:p>
          <a:p>
            <a:pPr marL="0" indent="0" eaLnBrk="1" hangingPunct="1">
              <a:buNone/>
            </a:pPr>
            <a:endParaRPr lang="en-US" altLang="en-US" sz="2400" dirty="0" smtClean="0"/>
          </a:p>
          <a:p>
            <a:pPr marL="0" indent="0" eaLnBrk="1" hangingPunct="1">
              <a:buNone/>
            </a:pPr>
            <a:r>
              <a:rPr lang="en-US" altLang="en-US" sz="2400" dirty="0" smtClean="0"/>
              <a:t>Conclusion: we want  to show </a:t>
            </a:r>
            <a:r>
              <a:rPr lang="el-GR" altLang="en-US" sz="2400" dirty="0" smtClean="0">
                <a:sym typeface="Symbol" panose="05050102010706020507" pitchFamily="18" charset="2"/>
              </a:rPr>
              <a:t></a:t>
            </a:r>
            <a:r>
              <a:rPr lang="en-US" altLang="en-US" sz="2400" dirty="0" smtClean="0">
                <a:sym typeface="Symbol" panose="05050102010706020507" pitchFamily="18" charset="2"/>
              </a:rPr>
              <a:t>x (P(x)  T(x))</a:t>
            </a:r>
            <a:endParaRPr lang="en-US" altLang="en-US" sz="2400" dirty="0" smtClean="0"/>
          </a:p>
        </p:txBody>
      </p:sp>
      <p:sp>
        <p:nvSpPr>
          <p:cNvPr id="74754"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0CF06D6-90D9-4161-93A2-CE60BADDA0A9}" type="slidenum">
              <a:rPr lang="en-US" altLang="en-US" sz="1400"/>
              <a:pPr/>
              <a:t>89</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9753600" cy="685800"/>
          </a:xfrm>
        </p:spPr>
        <p:txBody>
          <a:bodyPr>
            <a:normAutofit fontScale="90000"/>
          </a:bodyPr>
          <a:lstStyle/>
          <a:p>
            <a:pPr eaLnBrk="1" hangingPunct="1"/>
            <a:r>
              <a:rPr lang="en-US" altLang="en-US" b="1" dirty="0" smtClean="0"/>
              <a:t>Introduction to Logic</a:t>
            </a:r>
          </a:p>
        </p:txBody>
      </p:sp>
      <p:sp>
        <p:nvSpPr>
          <p:cNvPr id="7171" name="Rectangle 3"/>
          <p:cNvSpPr>
            <a:spLocks noGrp="1" noChangeArrowheads="1"/>
          </p:cNvSpPr>
          <p:nvPr>
            <p:ph idx="1"/>
          </p:nvPr>
        </p:nvSpPr>
        <p:spPr>
          <a:xfrm>
            <a:off x="762000" y="990600"/>
            <a:ext cx="10896600" cy="4495800"/>
          </a:xfrm>
        </p:spPr>
        <p:txBody>
          <a:bodyPr>
            <a:noAutofit/>
          </a:bodyPr>
          <a:lstStyle/>
          <a:p>
            <a:r>
              <a:rPr lang="en-US" altLang="en-US" sz="3200" dirty="0" smtClean="0"/>
              <a:t>Later, we will look at the quantifiers “for all” and “there exists” and their relationships with the connectives.</a:t>
            </a:r>
          </a:p>
          <a:p>
            <a:r>
              <a:rPr lang="en-US" altLang="en-US" sz="3200" dirty="0" smtClean="0"/>
              <a:t>These give rise to predicate logic. </a:t>
            </a:r>
          </a:p>
          <a:p>
            <a:r>
              <a:rPr lang="en-US" altLang="en-US" sz="3200" dirty="0" smtClean="0"/>
              <a:t>Connectives and quantifiers will prove to be the building blocks for all of </a:t>
            </a:r>
            <a:r>
              <a:rPr lang="en-US" altLang="en-US" sz="3200" dirty="0" err="1" smtClean="0"/>
              <a:t>of</a:t>
            </a:r>
            <a:r>
              <a:rPr lang="en-US" altLang="en-US" sz="3200" dirty="0" smtClean="0"/>
              <a:t> study in this course.</a:t>
            </a:r>
          </a:p>
          <a:p>
            <a:pPr lvl="1" eaLnBrk="1" hangingPunct="1"/>
            <a:endParaRPr lang="en-US" altLang="en-US" dirty="0" smtClean="0"/>
          </a:p>
        </p:txBody>
      </p:sp>
    </p:spTree>
    <p:extLst>
      <p:ext uri="{BB962C8B-B14F-4D97-AF65-F5344CB8AC3E}">
        <p14:creationId xmlns:p14="http://schemas.microsoft.com/office/powerpoint/2010/main" val="31277724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365125"/>
            <a:ext cx="10515600" cy="625475"/>
          </a:xfrm>
        </p:spPr>
        <p:txBody>
          <a:bodyPr>
            <a:normAutofit fontScale="90000"/>
          </a:bodyPr>
          <a:lstStyle/>
          <a:p>
            <a:pPr eaLnBrk="1" hangingPunct="1"/>
            <a:endParaRPr lang="en-US" altLang="en-US" dirty="0" smtClean="0"/>
          </a:p>
        </p:txBody>
      </p:sp>
      <p:sp>
        <p:nvSpPr>
          <p:cNvPr id="75779" name="Rectangle 4"/>
          <p:cNvSpPr>
            <a:spLocks noGrp="1" noChangeArrowheads="1"/>
          </p:cNvSpPr>
          <p:nvPr>
            <p:ph idx="1"/>
          </p:nvPr>
        </p:nvSpPr>
        <p:spPr>
          <a:xfrm>
            <a:off x="838200" y="1014046"/>
            <a:ext cx="10515600" cy="4114800"/>
          </a:xfrm>
        </p:spPr>
        <p:txBody>
          <a:bodyPr>
            <a:noAutofit/>
          </a:bodyPr>
          <a:lstStyle/>
          <a:p>
            <a:pPr marL="0" indent="0" eaLnBrk="1" hangingPunct="1">
              <a:buNone/>
            </a:pPr>
            <a:r>
              <a:rPr lang="en-US" altLang="en-US" sz="2400" dirty="0" smtClean="0"/>
              <a:t>Step					Reason</a:t>
            </a:r>
          </a:p>
          <a:p>
            <a:pPr marL="0" indent="0" eaLnBrk="1" hangingPunct="1">
              <a:buNone/>
            </a:pPr>
            <a:endParaRPr lang="en-US" altLang="en-US" sz="2400" dirty="0" smtClean="0"/>
          </a:p>
          <a:p>
            <a:pPr marL="0" indent="0" eaLnBrk="1" hangingPunct="1">
              <a:buNone/>
            </a:pPr>
            <a:r>
              <a:rPr lang="en-US" altLang="en-US" sz="2400" dirty="0" smtClean="0"/>
              <a:t>1   </a:t>
            </a:r>
            <a:r>
              <a:rPr lang="en-US" altLang="en-US" sz="2400" dirty="0" smtClean="0">
                <a:sym typeface="Symbol" panose="05050102010706020507" pitchFamily="18" charset="2"/>
              </a:rPr>
              <a:t>x (</a:t>
            </a:r>
            <a:r>
              <a:rPr lang="en-US" altLang="en-US" sz="2400" dirty="0" err="1" smtClean="0">
                <a:sym typeface="Symbol" panose="05050102010706020507" pitchFamily="18" charset="2"/>
              </a:rPr>
              <a:t>Cx</a:t>
            </a:r>
            <a:r>
              <a:rPr lang="en-US" altLang="en-US" sz="2400" dirty="0" smtClean="0">
                <a:sym typeface="Symbol" panose="05050102010706020507" pitchFamily="18" charset="2"/>
              </a:rPr>
              <a:t> T(x))	             		 Premise</a:t>
            </a:r>
          </a:p>
          <a:p>
            <a:pPr marL="0" indent="0" eaLnBrk="1" hangingPunct="1">
              <a:buNone/>
            </a:pPr>
            <a:r>
              <a:rPr lang="en-US" altLang="en-US" sz="2400" dirty="0" smtClean="0">
                <a:sym typeface="Symbol" panose="05050102010706020507" pitchFamily="18" charset="2"/>
              </a:rPr>
              <a:t>2   C(a)  T(a)		              Existential  Instantiation from 1</a:t>
            </a:r>
          </a:p>
          <a:p>
            <a:pPr marL="0" indent="0" eaLnBrk="1" hangingPunct="1">
              <a:buNone/>
            </a:pPr>
            <a:r>
              <a:rPr lang="en-US" altLang="en-US" sz="2400" dirty="0" smtClean="0">
                <a:sym typeface="Symbol" panose="05050102010706020507" pitchFamily="18" charset="2"/>
              </a:rPr>
              <a:t>3   C(a)			              	Simplification 2</a:t>
            </a:r>
          </a:p>
          <a:p>
            <a:pPr marL="0" indent="0" eaLnBrk="1" hangingPunct="1">
              <a:buNone/>
            </a:pPr>
            <a:r>
              <a:rPr lang="en-US" altLang="en-US" sz="2400" dirty="0" smtClean="0">
                <a:sym typeface="Symbol" panose="05050102010706020507" pitchFamily="18" charset="2"/>
              </a:rPr>
              <a:t>4    x (C(x)P(x))                         	Premise</a:t>
            </a:r>
          </a:p>
          <a:p>
            <a:pPr marL="0" indent="0" eaLnBrk="1" hangingPunct="1">
              <a:buNone/>
            </a:pPr>
            <a:r>
              <a:rPr lang="en-US" altLang="en-US" sz="2400" dirty="0" smtClean="0">
                <a:sym typeface="Symbol" panose="05050102010706020507" pitchFamily="18" charset="2"/>
              </a:rPr>
              <a:t>5    C(a)  P(a)                               	Universal Instantiation from 4</a:t>
            </a:r>
          </a:p>
          <a:p>
            <a:pPr marL="0" indent="0" eaLnBrk="1" hangingPunct="1">
              <a:buNone/>
            </a:pPr>
            <a:r>
              <a:rPr lang="en-US" altLang="en-US" sz="2400" dirty="0" smtClean="0">
                <a:sym typeface="Symbol" panose="05050102010706020507" pitchFamily="18" charset="2"/>
              </a:rPr>
              <a:t>6    P(a)				Modus ponens from 3 and 5</a:t>
            </a:r>
          </a:p>
          <a:p>
            <a:pPr marL="0" indent="0" eaLnBrk="1" hangingPunct="1">
              <a:buNone/>
            </a:pPr>
            <a:r>
              <a:rPr lang="en-US" altLang="en-US" sz="2400" dirty="0" smtClean="0">
                <a:sym typeface="Symbol" panose="05050102010706020507" pitchFamily="18" charset="2"/>
              </a:rPr>
              <a:t>7    T(a)				Simplification from 2</a:t>
            </a:r>
          </a:p>
          <a:p>
            <a:pPr marL="0" indent="0" eaLnBrk="1" hangingPunct="1">
              <a:buNone/>
            </a:pPr>
            <a:r>
              <a:rPr lang="en-US" altLang="en-US" sz="2400" dirty="0" smtClean="0">
                <a:sym typeface="Symbol" panose="05050102010706020507" pitchFamily="18" charset="2"/>
              </a:rPr>
              <a:t>8    P(a)  T(a)                              	Conjunction from 6 and 7</a:t>
            </a:r>
          </a:p>
          <a:p>
            <a:pPr marL="0" indent="0" eaLnBrk="1" hangingPunct="1">
              <a:buNone/>
            </a:pPr>
            <a:r>
              <a:rPr lang="en-US" altLang="en-US" sz="2400" dirty="0" smtClean="0">
                <a:sym typeface="Symbol" panose="05050102010706020507" pitchFamily="18" charset="2"/>
              </a:rPr>
              <a:t>9   x P(x) T(x) 			Existential generalization from 8</a:t>
            </a:r>
          </a:p>
          <a:p>
            <a:pPr eaLnBrk="1" hangingPunct="1"/>
            <a:endParaRPr lang="en-US" altLang="en-US" sz="2400" dirty="0" smtClean="0"/>
          </a:p>
          <a:p>
            <a:pPr eaLnBrk="1" hangingPunct="1"/>
            <a:endParaRPr lang="en-US" altLang="en-US" sz="2400" dirty="0" smtClean="0"/>
          </a:p>
        </p:txBody>
      </p:sp>
      <p:sp>
        <p:nvSpPr>
          <p:cNvPr id="75780" name="Text Box 5"/>
          <p:cNvSpPr txBox="1">
            <a:spLocks noChangeArrowheads="1"/>
          </p:cNvSpPr>
          <p:nvPr/>
        </p:nvSpPr>
        <p:spPr bwMode="auto">
          <a:xfrm>
            <a:off x="2286000" y="6172200"/>
            <a:ext cx="469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t>Next: methods for proving theorems.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mtClean="0"/>
              <a:t>Possible Classroom Examples</a:t>
            </a:r>
          </a:p>
        </p:txBody>
      </p:sp>
      <p:sp>
        <p:nvSpPr>
          <p:cNvPr id="3" name="Content Placeholder 2"/>
          <p:cNvSpPr>
            <a:spLocks noGrp="1"/>
          </p:cNvSpPr>
          <p:nvPr>
            <p:ph idx="1"/>
          </p:nvPr>
        </p:nvSpPr>
        <p:spPr>
          <a:xfrm>
            <a:off x="838200" y="1752600"/>
            <a:ext cx="10515600" cy="4800600"/>
          </a:xfrm>
        </p:spPr>
        <p:txBody>
          <a:bodyPr>
            <a:normAutofit fontScale="92500" lnSpcReduction="20000"/>
          </a:bodyPr>
          <a:lstStyle/>
          <a:p>
            <a:pPr marL="457200" indent="-457200">
              <a:buFont typeface="+mj-lt"/>
              <a:buAutoNum type="arabicPeriod"/>
              <a:defRPr/>
            </a:pPr>
            <a:r>
              <a:rPr lang="en-US" dirty="0" smtClean="0"/>
              <a:t>What is the negation of “There is no pollution in New Jersey”.</a:t>
            </a:r>
          </a:p>
          <a:p>
            <a:pPr marL="457200" indent="-457200">
              <a:buFont typeface="+mj-lt"/>
              <a:buAutoNum type="arabicPeriod"/>
              <a:defRPr/>
            </a:pPr>
            <a:r>
              <a:rPr lang="en-US" dirty="0" smtClean="0"/>
              <a:t>p denote “The election is decided” and q denote “The votes have been counted. Express </a:t>
            </a:r>
            <a:r>
              <a:rPr lang="en-US" dirty="0" smtClean="0">
                <a:sym typeface="Symbol"/>
              </a:rPr>
              <a:t>p  q  as an English Sentence</a:t>
            </a:r>
          </a:p>
          <a:p>
            <a:pPr marL="457200" indent="-457200">
              <a:buFont typeface="+mj-lt"/>
              <a:buAutoNum type="arabicPeriod"/>
              <a:defRPr/>
            </a:pPr>
            <a:r>
              <a:rPr lang="en-US" dirty="0" smtClean="0">
                <a:sym typeface="Symbol"/>
              </a:rPr>
              <a:t>For hiking on the trail, it is necessary but not sufficient that berries not be ripe along the trail and for grizzly bears not to have been seen in this area. </a:t>
            </a:r>
          </a:p>
          <a:p>
            <a:pPr marL="457200" indent="-457200">
              <a:buFont typeface="+mj-lt"/>
              <a:buAutoNum type="arabicPeriod"/>
              <a:defRPr/>
            </a:pPr>
            <a:r>
              <a:rPr lang="en-US" dirty="0" smtClean="0">
                <a:sym typeface="Symbol"/>
              </a:rPr>
              <a:t>Determine the truth value of 1 + 1 = 3 if and only if monkeys can fly.</a:t>
            </a:r>
          </a:p>
          <a:p>
            <a:pPr marL="457200" indent="-457200">
              <a:buFont typeface="+mj-lt"/>
              <a:buAutoNum type="arabicPeriod"/>
              <a:defRPr/>
            </a:pPr>
            <a:r>
              <a:rPr lang="en-US" dirty="0" smtClean="0">
                <a:sym typeface="Symbol"/>
              </a:rPr>
              <a:t>Determine if the exclusive or is intended:</a:t>
            </a:r>
          </a:p>
          <a:p>
            <a:pPr marL="685800" lvl="1">
              <a:buFont typeface="Arial" pitchFamily="34" charset="0"/>
              <a:buChar char="•"/>
              <a:defRPr/>
            </a:pPr>
            <a:r>
              <a:rPr lang="en-US" sz="2600" dirty="0" smtClean="0">
                <a:sym typeface="Symbol"/>
              </a:rPr>
              <a:t>You can pay using dollars or euros.</a:t>
            </a:r>
          </a:p>
          <a:p>
            <a:pPr marL="457200" indent="-457200">
              <a:buFont typeface="+mj-lt"/>
              <a:buAutoNum type="arabicPeriod"/>
              <a:defRPr/>
            </a:pPr>
            <a:r>
              <a:rPr lang="en-US" dirty="0" smtClean="0">
                <a:sym typeface="Symbol"/>
              </a:rPr>
              <a:t>To take discrete mathematics, you must have taken a course in calculus or a course in computer science</a:t>
            </a:r>
          </a:p>
          <a:p>
            <a:pPr marL="457200" indent="-457200">
              <a:buFont typeface="+mj-lt"/>
              <a:buAutoNum type="arabicPeriod"/>
              <a:defRPr/>
            </a:pPr>
            <a:r>
              <a:rPr lang="en-US" dirty="0" smtClean="0">
                <a:solidFill>
                  <a:srgbClr val="FF0000"/>
                </a:solidFill>
                <a:sym typeface="Symbol"/>
              </a:rPr>
              <a:t>Use a truth table to verify the first De Morgan law</a:t>
            </a:r>
          </a:p>
          <a:p>
            <a:pPr marL="857250" lvl="1" indent="-457200">
              <a:buFont typeface="Arial" pitchFamily="34" charset="0"/>
              <a:buChar char="•"/>
              <a:defRPr/>
            </a:pPr>
            <a:r>
              <a:rPr lang="en-US" dirty="0" smtClean="0">
                <a:solidFill>
                  <a:srgbClr val="FF0000"/>
                </a:solidFill>
                <a:sym typeface="Symbol"/>
              </a:rPr>
              <a:t>(p  q)    p  q</a:t>
            </a:r>
            <a:endParaRPr lang="en-US" dirty="0">
              <a:solidFill>
                <a:srgbClr val="FF0000"/>
              </a:solidFill>
            </a:endParaRPr>
          </a:p>
        </p:txBody>
      </p:sp>
      <p:sp>
        <p:nvSpPr>
          <p:cNvPr id="76804"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4AA5E49-11B9-46B3-8796-1D58B86037B5}" type="slidenum">
              <a:rPr lang="en-US" altLang="en-US" sz="1400"/>
              <a:pPr/>
              <a:t>91</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68663</TotalTime>
  <Words>7051</Words>
  <Application>Microsoft Office PowerPoint</Application>
  <PresentationFormat>Widescreen</PresentationFormat>
  <Paragraphs>992</Paragraphs>
  <Slides>91</Slides>
  <Notes>57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vt:lpstr>
      <vt:lpstr>Calibri</vt:lpstr>
      <vt:lpstr>Calibri Light</vt:lpstr>
      <vt:lpstr>Comic Sans MS</vt:lpstr>
      <vt:lpstr>Math1</vt:lpstr>
      <vt:lpstr>Symbol</vt:lpstr>
      <vt:lpstr>Times New Roman</vt:lpstr>
      <vt:lpstr>Wingdings</vt:lpstr>
      <vt:lpstr>Office Theme</vt:lpstr>
      <vt:lpstr>CSCE 222 Discrete Structures</vt:lpstr>
      <vt:lpstr>Goals of CSCE 222</vt:lpstr>
      <vt:lpstr>Topics  CSCE 222</vt:lpstr>
      <vt:lpstr>Topics  CSCE 222</vt:lpstr>
      <vt:lpstr>Based on Chapter 1 of Rosen  Discrete Mathematics and its Applications</vt:lpstr>
      <vt:lpstr>Introduction to Logic</vt:lpstr>
      <vt:lpstr>Introduction to Logic</vt:lpstr>
      <vt:lpstr>Introduction to Logic</vt:lpstr>
      <vt:lpstr>Introduction to Logic</vt:lpstr>
      <vt:lpstr>  1.1 Propositional Logic</vt:lpstr>
      <vt:lpstr>Syntax:  Elements of the language</vt:lpstr>
      <vt:lpstr>Connectives</vt:lpstr>
      <vt:lpstr> </vt:lpstr>
      <vt:lpstr>PowerPoint Presentation</vt:lpstr>
      <vt:lpstr>PowerPoint Presentation</vt:lpstr>
      <vt:lpstr>PowerPoint Presentation</vt:lpstr>
      <vt:lpstr>Propositional Logic: Syntax vs. Semantics</vt:lpstr>
      <vt:lpstr>Truth Assignment to Propositions</vt:lpstr>
      <vt:lpstr>Sematics Example</vt:lpstr>
      <vt:lpstr>Sematics Example (cont.)</vt:lpstr>
      <vt:lpstr>The Statement/Proposition Game</vt:lpstr>
      <vt:lpstr>The Statement/Proposition Game</vt:lpstr>
      <vt:lpstr>The Statement/Proposition Game</vt:lpstr>
      <vt:lpstr>The Statement/Proposition Game</vt:lpstr>
      <vt:lpstr>Propositions Review</vt:lpstr>
      <vt:lpstr>Propositions Review</vt:lpstr>
      <vt:lpstr>Propositions Review</vt:lpstr>
      <vt:lpstr>Logical Operators (Connectives)</vt:lpstr>
      <vt:lpstr>Propositional Logic: Semantics</vt:lpstr>
      <vt:lpstr>PowerPoint Presentation</vt:lpstr>
      <vt:lpstr>Implication (p  q)</vt:lpstr>
      <vt:lpstr>Implication Questions </vt:lpstr>
      <vt:lpstr>Implication Question (cont.)</vt:lpstr>
      <vt:lpstr>Second Conditional Question</vt:lpstr>
      <vt:lpstr>PowerPoint Presentation</vt:lpstr>
      <vt:lpstr>PowerPoint Presentation</vt:lpstr>
      <vt:lpstr>Exclusive Or</vt:lpstr>
      <vt:lpstr>Propositional Logic: Satisfiability and Models</vt:lpstr>
      <vt:lpstr>Tautologies and Contradictions</vt:lpstr>
      <vt:lpstr> 1.2 Propositional Equivalences: Inconsistency (Unsatisfiability) and Validity</vt:lpstr>
      <vt:lpstr>Showing a Set of wwfs are Inconsistent</vt:lpstr>
      <vt:lpstr>Logical equivalence</vt:lpstr>
      <vt:lpstr>The truth table method</vt:lpstr>
      <vt:lpstr>Truth Tables</vt:lpstr>
      <vt:lpstr>Logic and Bit Operations</vt:lpstr>
      <vt:lpstr>Example: Binary valued featured descriptions</vt:lpstr>
      <vt:lpstr>PowerPoint Presentation</vt:lpstr>
      <vt:lpstr>Section 1.5 Rules of Inference</vt:lpstr>
      <vt:lpstr>1.5 Propositional logic:  Rules of Inference or Methods of Proof</vt:lpstr>
      <vt:lpstr>Propositional logic:   Rules of Inference or Methods of Proof</vt:lpstr>
      <vt:lpstr>Propositional logic:   Rules of Inference </vt:lpstr>
      <vt:lpstr>Valid Arguments</vt:lpstr>
      <vt:lpstr>Arguments</vt:lpstr>
      <vt:lpstr>Arguments</vt:lpstr>
      <vt:lpstr>Arguments</vt:lpstr>
      <vt:lpstr>PowerPoint Presentation</vt:lpstr>
      <vt:lpstr>Review:  Modus ponens</vt:lpstr>
      <vt:lpstr>Arguments</vt:lpstr>
      <vt:lpstr>Arguments</vt:lpstr>
      <vt:lpstr>Review:  Disjunctive Syllogism</vt:lpstr>
      <vt:lpstr>Review:  Modus tollens</vt:lpstr>
      <vt:lpstr>Arguments</vt:lpstr>
      <vt:lpstr>Arguments</vt:lpstr>
      <vt:lpstr>PowerPoint Presentation</vt:lpstr>
      <vt:lpstr>Arguments</vt:lpstr>
      <vt:lpstr>1.3-1.4  Beyond Propositional Logic: Predicates and Quantifiers</vt:lpstr>
      <vt:lpstr>Predicates</vt:lpstr>
      <vt:lpstr>PowerPoint Presentation</vt:lpstr>
      <vt:lpstr>Propositional Functions &amp; Predicates</vt:lpstr>
      <vt:lpstr>PowerPoint Presentation</vt:lpstr>
      <vt:lpstr>Variables and Quantification</vt:lpstr>
      <vt:lpstr> Universal quantification</vt:lpstr>
      <vt:lpstr>A common mistake to avoid</vt:lpstr>
      <vt:lpstr>Existential quantification</vt:lpstr>
      <vt:lpstr>Quantification</vt:lpstr>
      <vt:lpstr>Another common mistake to avoid</vt:lpstr>
      <vt:lpstr>Properties of quantifiers</vt:lpstr>
      <vt:lpstr>Properties of quantifiers</vt:lpstr>
      <vt:lpstr>Love Affairs  Loves(x,y)   x loves y </vt:lpstr>
      <vt:lpstr>Love Affairs continued… </vt:lpstr>
      <vt:lpstr>PowerPoint Presentation</vt:lpstr>
      <vt:lpstr>PowerPoint Presentation</vt:lpstr>
      <vt:lpstr>Negation</vt:lpstr>
      <vt:lpstr> </vt:lpstr>
      <vt:lpstr>Rules of Inference for Quantified Statements</vt:lpstr>
      <vt:lpstr>PowerPoint Presentation</vt:lpstr>
      <vt:lpstr>Arguments</vt:lpstr>
      <vt:lpstr>Example </vt:lpstr>
      <vt:lpstr>Example </vt:lpstr>
      <vt:lpstr>PowerPoint Presentation</vt:lpstr>
      <vt:lpstr>Possible Classroom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jbaker</dc:creator>
  <cp:lastModifiedBy>McGuire, Timothy J</cp:lastModifiedBy>
  <cp:revision>1427</cp:revision>
  <cp:lastPrinted>2019-01-21T16:28:02Z</cp:lastPrinted>
  <dcterms:created xsi:type="dcterms:W3CDTF">1601-01-01T00:00:00Z</dcterms:created>
  <dcterms:modified xsi:type="dcterms:W3CDTF">2020-08-24T21:31:39Z</dcterms:modified>
</cp:coreProperties>
</file>