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43"/>
  </p:notesMasterIdLst>
  <p:handoutMasterIdLst>
    <p:handoutMasterId r:id="rId44"/>
  </p:handoutMasterIdLst>
  <p:sldIdLst>
    <p:sldId id="1032" r:id="rId3"/>
    <p:sldId id="1020" r:id="rId4"/>
    <p:sldId id="956" r:id="rId5"/>
    <p:sldId id="1021" r:id="rId6"/>
    <p:sldId id="1022" r:id="rId7"/>
    <p:sldId id="1023" r:id="rId8"/>
    <p:sldId id="1024" r:id="rId9"/>
    <p:sldId id="966" r:id="rId10"/>
    <p:sldId id="957" r:id="rId11"/>
    <p:sldId id="983" r:id="rId12"/>
    <p:sldId id="984" r:id="rId13"/>
    <p:sldId id="1025" r:id="rId14"/>
    <p:sldId id="985" r:id="rId15"/>
    <p:sldId id="986" r:id="rId16"/>
    <p:sldId id="987" r:id="rId17"/>
    <p:sldId id="1026" r:id="rId18"/>
    <p:sldId id="1027" r:id="rId19"/>
    <p:sldId id="1028" r:id="rId20"/>
    <p:sldId id="1029" r:id="rId21"/>
    <p:sldId id="1030" r:id="rId22"/>
    <p:sldId id="994" r:id="rId23"/>
    <p:sldId id="1033" r:id="rId24"/>
    <p:sldId id="997" r:id="rId25"/>
    <p:sldId id="998" r:id="rId26"/>
    <p:sldId id="999" r:id="rId27"/>
    <p:sldId id="1000" r:id="rId28"/>
    <p:sldId id="1001" r:id="rId29"/>
    <p:sldId id="1002" r:id="rId30"/>
    <p:sldId id="1003" r:id="rId31"/>
    <p:sldId id="1004" r:id="rId32"/>
    <p:sldId id="1005" r:id="rId33"/>
    <p:sldId id="1006" r:id="rId34"/>
    <p:sldId id="1007" r:id="rId35"/>
    <p:sldId id="1008" r:id="rId36"/>
    <p:sldId id="1009" r:id="rId37"/>
    <p:sldId id="1010" r:id="rId38"/>
    <p:sldId id="1031" r:id="rId39"/>
    <p:sldId id="1011" r:id="rId40"/>
    <p:sldId id="1034" r:id="rId41"/>
    <p:sldId id="1012" r:id="rId4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CC66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3" autoAdjust="0"/>
    <p:restoredTop sz="90882" autoAdjust="0"/>
  </p:normalViewPr>
  <p:slideViewPr>
    <p:cSldViewPr>
      <p:cViewPr varScale="1">
        <p:scale>
          <a:sx n="73" d="100"/>
          <a:sy n="73" d="100"/>
        </p:scale>
        <p:origin x="60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63" d="100"/>
          <a:sy n="63" d="100"/>
        </p:scale>
        <p:origin x="-14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28FB43-8973-4F34-9298-CFD354B99E37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461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A39AF7-15CC-4C49-953F-3A99F1A9CAC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904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EC2FD-A798-41E3-8DA7-017063BD2DE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409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6D0637-7915-4FD1-B7D0-F33898C26AD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ion</a:t>
            </a:r>
          </a:p>
        </p:txBody>
      </p:sp>
    </p:spTree>
    <p:extLst>
      <p:ext uri="{BB962C8B-B14F-4D97-AF65-F5344CB8AC3E}">
        <p14:creationId xmlns:p14="http://schemas.microsoft.com/office/powerpoint/2010/main" val="30347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E0BBE4-4784-47F4-BA08-14F4B9F68F6C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966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CBB7A0-DF25-439A-8696-E900FA6C3C8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For more details, see</a:t>
            </a:r>
          </a:p>
          <a:p>
            <a:endParaRPr lang="en-US" altLang="en-US" smtClean="0"/>
          </a:p>
          <a:p>
            <a:r>
              <a:rPr lang="en-US" altLang="en-US" smtClean="0"/>
              <a:t>http://odin.mdacc.tmc.edu/~krc/numbers/infitude.html</a:t>
            </a:r>
          </a:p>
          <a:p>
            <a:endParaRPr lang="en-US" altLang="en-US" smtClean="0"/>
          </a:p>
          <a:p>
            <a:r>
              <a:rPr lang="en-US" altLang="en-US" smtClean="0"/>
              <a:t>Or</a:t>
            </a:r>
          </a:p>
          <a:p>
            <a:endParaRPr lang="en-US" altLang="en-US" smtClean="0"/>
          </a:p>
          <a:p>
            <a:r>
              <a:rPr lang="en-US" altLang="en-US" smtClean="0"/>
              <a:t>http://primes.utm.edu/notes/proofs/infinite/euclids.html</a:t>
            </a:r>
          </a:p>
        </p:txBody>
      </p:sp>
    </p:spTree>
    <p:extLst>
      <p:ext uri="{BB962C8B-B14F-4D97-AF65-F5344CB8AC3E}">
        <p14:creationId xmlns:p14="http://schemas.microsoft.com/office/powerpoint/2010/main" val="2071273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7FDB26-C4C9-447C-93A7-C93BD36B5766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286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F04350-6000-4F41-B31C-B7FC459BDB22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792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B33A1B-EABC-4F85-932F-05B97E8A9CB0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0121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8C8BE5-C6A6-44D8-BE49-07E4FAAEEB46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236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512A53-E97F-4179-A7A4-555B75C5EF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5662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364401-C9CB-4A42-AC91-19A3E9240F06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630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6BBAB2-774A-446B-B994-7B4BFC30916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012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C7F7A3-98D8-48F4-8544-1B2E6AE4C2A4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4465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CC3E8-1A41-4D14-9C99-434CBE8D506C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9686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2F7877-DA06-4E26-886F-67992B2BE5D8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215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9CCE50-4CE9-4D56-844E-CFEBFD0E013D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3169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575A67-BDE4-4AC3-A99A-F59F172A39A8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3514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3B5A73-83E3-4AE7-AE9A-D0F91B51EDF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182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F511DB-31A7-4C94-9DE3-EBAD9710EB3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572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8E3FE8-3CC6-4344-9E0F-DFCA3540648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24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920587-6F38-46AC-B387-BB40A577307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362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A39AF7-15CC-4C49-953F-3A99F1A9CAC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897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A39AF7-15CC-4C49-953F-3A99F1A9CAC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240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CBF5EE-8E7B-4C45-AFF6-789142F1BB1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813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B4ECCA-19DF-4486-95B1-1A002BAD8FED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hese</a:t>
            </a:r>
          </a:p>
        </p:txBody>
      </p:sp>
    </p:spTree>
    <p:extLst>
      <p:ext uri="{BB962C8B-B14F-4D97-AF65-F5344CB8AC3E}">
        <p14:creationId xmlns:p14="http://schemas.microsoft.com/office/powerpoint/2010/main" val="32798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10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10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947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744200" cy="4648200"/>
          </a:xfrm>
        </p:spPr>
        <p:txBody>
          <a:bodyPr/>
          <a:lstStyle/>
          <a:p>
            <a:r>
              <a:rPr lang="en-US" sz="3200" i="1" dirty="0" smtClean="0"/>
              <a:t> …if it was so, it might be; and if it were so, it would be:</a:t>
            </a:r>
            <a:br>
              <a:rPr lang="en-US" sz="3200" i="1" dirty="0" smtClean="0"/>
            </a:br>
            <a:r>
              <a:rPr lang="en-US" sz="3200" i="1" dirty="0" smtClean="0"/>
              <a:t>  but as it isn’t, it </a:t>
            </a:r>
            <a:r>
              <a:rPr lang="en-US" sz="3200" i="1" dirty="0" err="1" smtClean="0"/>
              <a:t>ain’t</a:t>
            </a:r>
            <a:r>
              <a:rPr lang="en-US" sz="3200" i="1" dirty="0" smtClean="0"/>
              <a:t>.  That’s logic…</a:t>
            </a:r>
            <a:br>
              <a:rPr lang="en-US" sz="3200" i="1" dirty="0" smtClean="0"/>
            </a:br>
            <a:r>
              <a:rPr lang="en-US" sz="3200" i="1" dirty="0" smtClean="0"/>
              <a:t> 			--</a:t>
            </a:r>
            <a:r>
              <a:rPr lang="en-US" sz="3200" dirty="0" err="1" smtClean="0"/>
              <a:t>Tweedledee</a:t>
            </a:r>
            <a:r>
              <a:rPr lang="en-US" sz="3200" dirty="0" smtClean="0"/>
              <a:t> in </a:t>
            </a:r>
            <a:r>
              <a:rPr lang="en-US" sz="3200" i="1" dirty="0" smtClean="0"/>
              <a:t>Through the Looking-Glass </a:t>
            </a:r>
            <a:br>
              <a:rPr lang="en-US" sz="3200" i="1" dirty="0" smtClean="0"/>
            </a:br>
            <a:r>
              <a:rPr lang="en-US" sz="3200" i="1" dirty="0" smtClean="0"/>
              <a:t> 			</a:t>
            </a:r>
            <a:r>
              <a:rPr lang="en-US" sz="3200" dirty="0" smtClean="0"/>
              <a:t>   by Lewis Carroll (1832-1898)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667120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Methods of Proof  (1.7.4)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Direct Proof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Proof by Contraposition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Proof by Contradiction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Proof of Equivalences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Proof by Cases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Exhaustive Proof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Existence Proofs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Uniqueness Proofs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Counterexamples</a:t>
            </a:r>
          </a:p>
          <a:p>
            <a:endParaRPr lang="en-US" sz="3600" dirty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8712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Direct Proof (1.7.5)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Proof of a statement</a:t>
            </a:r>
            <a:r>
              <a:rPr lang="en-US" altLang="en-US" sz="3600" dirty="0" smtClean="0"/>
              <a:t> 		</a:t>
            </a:r>
            <a:r>
              <a:rPr lang="en-US" altLang="en-US" sz="3600" dirty="0"/>
              <a:t>p </a:t>
            </a:r>
            <a:r>
              <a:rPr lang="en-US" altLang="en-US" sz="3600" dirty="0">
                <a:sym typeface="Symbol" panose="05050102010706020507" pitchFamily="18" charset="2"/>
              </a:rPr>
              <a:t> q</a:t>
            </a:r>
          </a:p>
          <a:p>
            <a:pPr eaLnBrk="1" hangingPunct="1"/>
            <a:endParaRPr lang="en-US" altLang="en-US" sz="36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3600" dirty="0">
                <a:sym typeface="Symbol" panose="05050102010706020507" pitchFamily="18" charset="2"/>
              </a:rPr>
              <a:t>Assume p </a:t>
            </a:r>
          </a:p>
          <a:p>
            <a:pPr eaLnBrk="1" hangingPunct="1"/>
            <a:r>
              <a:rPr lang="en-US" altLang="en-US" sz="3600" dirty="0">
                <a:sym typeface="Symbol" panose="05050102010706020507" pitchFamily="18" charset="2"/>
              </a:rPr>
              <a:t>From p derive  q.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8712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Direct Proof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524000"/>
            <a:ext cx="10363200" cy="48006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Direct proof:</a:t>
            </a:r>
          </a:p>
          <a:p>
            <a:pPr marL="0" indent="0">
              <a:spcBef>
                <a:spcPct val="0"/>
              </a:spcBef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An implication p  q can be proved by showing that if p is true, then q is also true.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Give a direct proof of the theorem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“If n is odd, then n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is odd.”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Idea: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Assume that the hypothesis of this implication is true (n is odd). Then use rules of inference and known theorems of math to show that q must also be true (n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is odd).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620943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9474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Example - direct proof </a:t>
            </a:r>
            <a:endParaRPr lang="en-US" altLang="en-US" sz="24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645" y="1624013"/>
            <a:ext cx="9112250" cy="40576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Here’s what you know: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Premises: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Mary is a Math major or a CS major.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Mary does not like discrete math, she is not a CS major.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Mary likes discrete math, she is smart.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Mary is not a math major.</a:t>
            </a:r>
          </a:p>
          <a:p>
            <a:pPr lvl="1">
              <a:lnSpc>
                <a:spcPct val="6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Can you conclude Mary is smart?</a:t>
            </a:r>
          </a:p>
          <a:p>
            <a:pPr>
              <a:spcBef>
                <a:spcPct val="0"/>
              </a:spcBef>
            </a:pPr>
            <a:endParaRPr lang="en-US" altLang="en-US" sz="2400" dirty="0" smtClean="0"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19400" y="5334000"/>
            <a:ext cx="7029450" cy="1219200"/>
            <a:chOff x="1104" y="2736"/>
            <a:chExt cx="4428" cy="768"/>
          </a:xfrm>
        </p:grpSpPr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3" name="Text Box 7"/>
            <p:cNvSpPr txBox="1">
              <a:spLocks noChangeArrowheads="1"/>
            </p:cNvSpPr>
            <p:nvPr/>
          </p:nvSpPr>
          <p:spPr bwMode="auto">
            <a:xfrm>
              <a:off x="1140" y="2976"/>
              <a:ext cx="4380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sym typeface="Symbol" panose="05050102010706020507" pitchFamily="18" charset="2"/>
                </a:rPr>
                <a:t>((M  C)  (D  C)  (D  S)  (M))  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800">
                  <a:sym typeface="Symbol" panose="05050102010706020507" pitchFamily="18" charset="2"/>
                </a:rPr>
                <a:t>?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  <p:sp>
        <p:nvSpPr>
          <p:cNvPr id="1181704" name="Text Box 8"/>
          <p:cNvSpPr txBox="1">
            <a:spLocks noChangeArrowheads="1"/>
          </p:cNvSpPr>
          <p:nvPr/>
        </p:nvSpPr>
        <p:spPr bwMode="auto">
          <a:xfrm>
            <a:off x="7620000" y="3320676"/>
            <a:ext cx="38395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Let </a:t>
            </a:r>
          </a:p>
          <a:p>
            <a:pPr eaLnBrk="1" hangingPunct="1"/>
            <a:r>
              <a:rPr lang="en-US" altLang="en-US" dirty="0"/>
              <a:t>M - Mary is a Math major</a:t>
            </a:r>
          </a:p>
          <a:p>
            <a:pPr eaLnBrk="1" hangingPunct="1"/>
            <a:r>
              <a:rPr lang="en-US" altLang="en-US" dirty="0"/>
              <a:t>C – Mary is a CS major</a:t>
            </a:r>
          </a:p>
          <a:p>
            <a:pPr eaLnBrk="1" hangingPunct="1"/>
            <a:r>
              <a:rPr lang="en-US" altLang="en-US" dirty="0"/>
              <a:t>D – Mary likes discrete math </a:t>
            </a:r>
          </a:p>
          <a:p>
            <a:pPr eaLnBrk="1" hangingPunct="1"/>
            <a:r>
              <a:rPr lang="en-US" altLang="en-US" dirty="0"/>
              <a:t>S – Mary is smart </a:t>
            </a:r>
          </a:p>
        </p:txBody>
      </p:sp>
      <p:sp>
        <p:nvSpPr>
          <p:cNvPr id="1181705" name="Text Box 9"/>
          <p:cNvSpPr txBox="1">
            <a:spLocks noChangeArrowheads="1"/>
          </p:cNvSpPr>
          <p:nvPr/>
        </p:nvSpPr>
        <p:spPr bwMode="auto">
          <a:xfrm>
            <a:off x="1600200" y="4689195"/>
            <a:ext cx="537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Informally, what’s the chain of reasoning?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04" grpId="0"/>
      <p:bldP spid="11817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Example - direct proof </a:t>
            </a:r>
            <a:endParaRPr lang="en-US" altLang="en-US" sz="24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10896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 smtClean="0">
                <a:sym typeface="Symbol" pitchFamily="18" charset="2"/>
              </a:rPr>
              <a:t>In general, to prove p  q, assume p is true and show that q must also be true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ym typeface="Symbol" pitchFamily="18" charset="2"/>
              </a:rPr>
              <a:t>Since, p is a conjunction of all the premises, we instead make the equivalent assumption that all of the following premises are true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ym typeface="Symbol" pitchFamily="18" charset="2"/>
              </a:rPr>
              <a:t>M  C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ym typeface="Symbol" pitchFamily="18" charset="2"/>
              </a:rPr>
              <a:t>D  C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ym typeface="Symbol" pitchFamily="18" charset="2"/>
              </a:rPr>
              <a:t>D  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ym typeface="Symbol" pitchFamily="18" charset="2"/>
              </a:rPr>
              <a:t>M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ym typeface="Symbol" pitchFamily="18" charset="2"/>
              </a:rPr>
              <a:t>Then the truth of these premises are used to prove S is true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 smtClean="0">
              <a:sym typeface="Symbol" pitchFamily="18" charset="2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422400" y="2286000"/>
            <a:ext cx="7105650" cy="1223962"/>
            <a:chOff x="1056" y="2736"/>
            <a:chExt cx="4476" cy="771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1104" y="2736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056" y="2976"/>
              <a:ext cx="438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dirty="0">
                  <a:latin typeface="Chalkboard" charset="0"/>
                  <a:sym typeface="Symbol" panose="05050102010706020507" pitchFamily="18" charset="2"/>
                </a:rPr>
                <a:t>((M  C)  (D  C)  (D  S)  (M))  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800" dirty="0">
                  <a:latin typeface="Chalkboard" charset="0"/>
                  <a:sym typeface="Symbol" panose="05050102010706020507" pitchFamily="18" charset="2"/>
                </a:rPr>
                <a:t>?</a:t>
              </a:r>
              <a:endParaRPr lang="en-US" altLang="en-US" dirty="0">
                <a:latin typeface="Chalkboard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494616"/>
            <a:ext cx="7740650" cy="147193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1.  M  C			Given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2. D  C			Given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3. D  S			Given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4. M				Given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419600" y="2873029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Disjunctive Syllogism (1,4)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419600" y="3254029"/>
            <a:ext cx="296735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Modus Tollens (2,5)</a:t>
            </a:r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762000" y="2877015"/>
            <a:ext cx="1524000" cy="1143000"/>
            <a:chOff x="192" y="1920"/>
            <a:chExt cx="960" cy="720"/>
          </a:xfrm>
        </p:grpSpPr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192" y="1920"/>
              <a:ext cx="6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dirty="0">
                  <a:sym typeface="Symbol" panose="05050102010706020507" pitchFamily="18" charset="2"/>
                </a:rPr>
                <a:t>5. C</a:t>
              </a:r>
            </a:p>
          </p:txBody>
        </p:sp>
        <p:sp>
          <p:nvSpPr>
            <p:cNvPr id="13328" name="Rectangle 7"/>
            <p:cNvSpPr>
              <a:spLocks noChangeArrowheads="1"/>
            </p:cNvSpPr>
            <p:nvPr/>
          </p:nvSpPr>
          <p:spPr bwMode="auto">
            <a:xfrm>
              <a:off x="192" y="2160"/>
              <a:ext cx="6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dirty="0">
                  <a:sym typeface="Symbol" panose="05050102010706020507" pitchFamily="18" charset="2"/>
                </a:rPr>
                <a:t>6. D</a:t>
              </a:r>
            </a:p>
          </p:txBody>
        </p:sp>
        <p:sp>
          <p:nvSpPr>
            <p:cNvPr id="13329" name="Rectangle 8"/>
            <p:cNvSpPr>
              <a:spLocks noChangeArrowheads="1"/>
            </p:cNvSpPr>
            <p:nvPr/>
          </p:nvSpPr>
          <p:spPr bwMode="auto">
            <a:xfrm>
              <a:off x="192" y="2400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dirty="0">
                  <a:sym typeface="Symbol" panose="05050102010706020507" pitchFamily="18" charset="2"/>
                </a:rPr>
                <a:t>7. S</a:t>
              </a: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4419600" y="3632517"/>
            <a:ext cx="270700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Modus Ponens (3,6)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03211" y="4089373"/>
            <a:ext cx="3048000" cy="685800"/>
            <a:chOff x="2880" y="2736"/>
            <a:chExt cx="2016" cy="384"/>
          </a:xfrm>
        </p:grpSpPr>
        <p:sp>
          <p:nvSpPr>
            <p:cNvPr id="13325" name="Oval 11"/>
            <p:cNvSpPr>
              <a:spLocks noChangeArrowheads="1"/>
            </p:cNvSpPr>
            <p:nvPr/>
          </p:nvSpPr>
          <p:spPr bwMode="auto">
            <a:xfrm>
              <a:off x="2880" y="2736"/>
              <a:ext cx="2016" cy="38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2880" y="2784"/>
              <a:ext cx="197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dirty="0">
                  <a:sym typeface="Symbol" panose="05050102010706020507" pitchFamily="18" charset="2"/>
                </a:rPr>
                <a:t>Mary is smart!</a:t>
              </a:r>
            </a:p>
          </p:txBody>
        </p:sp>
      </p:grpSp>
      <p:sp>
        <p:nvSpPr>
          <p:cNvPr id="13321" name="Rectangle 1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1023600" cy="995195"/>
          </a:xfrm>
          <a:noFill/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Example - direct proof </a:t>
            </a:r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5334000" y="4208138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QED</a:t>
            </a:r>
          </a:p>
        </p:txBody>
      </p:sp>
      <p:sp>
        <p:nvSpPr>
          <p:cNvPr id="1185807" name="Text Box 15"/>
          <p:cNvSpPr txBox="1">
            <a:spLocks noChangeArrowheads="1"/>
          </p:cNvSpPr>
          <p:nvPr/>
        </p:nvSpPr>
        <p:spPr bwMode="auto">
          <a:xfrm>
            <a:off x="1698589" y="4874733"/>
            <a:ext cx="6787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QED  or Q.E.D. --- quod </a:t>
            </a:r>
            <a:r>
              <a:rPr lang="en-US" altLang="en-US" sz="2800" dirty="0" err="1">
                <a:solidFill>
                  <a:srgbClr val="FF0000"/>
                </a:solidFill>
              </a:rPr>
              <a:t>erat</a:t>
            </a:r>
            <a:r>
              <a:rPr lang="en-US" altLang="en-US" sz="2800" dirty="0">
                <a:solidFill>
                  <a:srgbClr val="FF0000"/>
                </a:solidFill>
              </a:rPr>
              <a:t> demonstrandum</a:t>
            </a:r>
          </a:p>
        </p:txBody>
      </p:sp>
      <p:sp>
        <p:nvSpPr>
          <p:cNvPr id="1185808" name="Text Box 16"/>
          <p:cNvSpPr txBox="1">
            <a:spLocks noChangeArrowheads="1"/>
          </p:cNvSpPr>
          <p:nvPr/>
        </p:nvSpPr>
        <p:spPr bwMode="auto">
          <a:xfrm>
            <a:off x="1976729" y="5416327"/>
            <a:ext cx="48812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“which was to be demonstrated”</a:t>
            </a:r>
          </a:p>
          <a:p>
            <a:pPr eaLnBrk="1" hangingPunct="1"/>
            <a:r>
              <a:rPr lang="en-US" altLang="en-US" sz="2800" dirty="0"/>
              <a:t>or “I rest my case” </a:t>
            </a:r>
            <a:r>
              <a:rPr lang="en-US" altLang="en-US" sz="2800" dirty="0">
                <a:sym typeface="Wingdings" panose="05000000000000000000" pitchFamily="2" charset="2"/>
              </a:rPr>
              <a:t></a:t>
            </a:r>
            <a:endParaRPr lang="en-US" altLang="en-US" sz="2800" dirty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5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5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7" grpId="0"/>
      <p:bldP spid="11858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8712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Direct Proof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524000"/>
            <a:ext cx="10363200" cy="48006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(Reminder) Direct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proof:</a:t>
            </a:r>
          </a:p>
          <a:p>
            <a:pPr marL="0" indent="0">
              <a:spcBef>
                <a:spcPct val="0"/>
              </a:spcBef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An implication p  q can be proved by showing that if p is true, then q is also true.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Give a direct proof of the theorem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“If n is odd, then n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is odd.”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Idea: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Assume that the hypothesis of this implication is true (n is odd). Then use rules of inference and known theorems of math to show that q must also be true (n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is odd).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33745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/>
              <a:t>Proving Theorems</a:t>
            </a:r>
            <a:endParaRPr lang="en-CA" altLang="en-US" sz="3600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10668000" cy="49530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800" i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is odd.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Then </a:t>
            </a:r>
            <a:r>
              <a:rPr lang="en-US" altLang="en-US" sz="2800" i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2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ym typeface="Symbol" panose="05050102010706020507" pitchFamily="18" charset="2"/>
              </a:rPr>
              <a:t> + 1, where 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ym typeface="Symbol" panose="05050102010706020507" pitchFamily="18" charset="2"/>
              </a:rPr>
              <a:t> is an integer.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Consequently, </a:t>
            </a:r>
            <a:r>
              <a:rPr lang="en-US" altLang="en-US" sz="2800" i="1" dirty="0">
                <a:sym typeface="Symbol" panose="05050102010706020507" pitchFamily="18" charset="2"/>
              </a:rPr>
              <a:t>n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= (2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ym typeface="Symbol" panose="05050102010706020507" pitchFamily="18" charset="2"/>
              </a:rPr>
              <a:t> + 1)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			 = 4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+ 4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ym typeface="Symbol" panose="05050102010706020507" pitchFamily="18" charset="2"/>
              </a:rPr>
              <a:t> + 1</a:t>
            </a: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			 = 2(2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ym typeface="Symbol" panose="05050102010706020507" pitchFamily="18" charset="2"/>
              </a:rPr>
              <a:t>) + 1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Since </a:t>
            </a:r>
            <a:r>
              <a:rPr lang="en-US" altLang="en-US" sz="2800" i="1" dirty="0">
                <a:sym typeface="Symbol" panose="05050102010706020507" pitchFamily="18" charset="2"/>
              </a:rPr>
              <a:t>n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can be written in this form, it is odd.</a:t>
            </a:r>
          </a:p>
        </p:txBody>
      </p:sp>
    </p:spTree>
    <p:extLst>
      <p:ext uri="{BB962C8B-B14F-4D97-AF65-F5344CB8AC3E}">
        <p14:creationId xmlns:p14="http://schemas.microsoft.com/office/powerpoint/2010/main" val="168507837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/>
              <a:t>Proving </a:t>
            </a:r>
            <a:r>
              <a:rPr lang="en-US" altLang="en-US" sz="3600" dirty="0" smtClean="0"/>
              <a:t>Theorems (1.7.6)</a:t>
            </a:r>
            <a:endParaRPr lang="en-CA" altLang="en-US" sz="3600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9060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Indirect proof: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3200" dirty="0">
                <a:sym typeface="Symbol" panose="05050102010706020507" pitchFamily="18" charset="2"/>
              </a:rPr>
              <a:t>An implication p  q is equivalent to its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contra-positive</a:t>
            </a:r>
            <a:r>
              <a:rPr lang="en-US" altLang="en-US" sz="3200" dirty="0">
                <a:sym typeface="Symbol" panose="05050102010706020507" pitchFamily="18" charset="2"/>
              </a:rPr>
              <a:t> q   p. Therefore, we can prove p  q by showing that whenever q is false, then p is also false.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3200" dirty="0">
                <a:sym typeface="Symbol" panose="05050102010706020507" pitchFamily="18" charset="2"/>
              </a:rPr>
              <a:t> Give an indirect proof of the theorem </a:t>
            </a:r>
            <a:br>
              <a:rPr lang="en-US" altLang="en-US" sz="3200" dirty="0">
                <a:sym typeface="Symbol" panose="05050102010706020507" pitchFamily="18" charset="2"/>
              </a:rPr>
            </a:br>
            <a:r>
              <a:rPr lang="en-US" altLang="en-US" sz="3200" dirty="0">
                <a:sym typeface="Symbol" panose="05050102010706020507" pitchFamily="18" charset="2"/>
              </a:rPr>
              <a:t>“If 3n + 2 is odd, then n is odd.”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Idea:</a:t>
            </a:r>
            <a:r>
              <a:rPr lang="en-US" altLang="en-US" sz="3200" dirty="0">
                <a:sym typeface="Symbol" panose="05050102010706020507" pitchFamily="18" charset="2"/>
              </a:rPr>
              <a:t> Assume that the conclusion of this implication is false (n is even). Then use rules of inference and known theorems to show that p must also be false (3n + 2 is even).</a:t>
            </a:r>
          </a:p>
        </p:txBody>
      </p:sp>
    </p:spTree>
    <p:extLst>
      <p:ext uri="{BB962C8B-B14F-4D97-AF65-F5344CB8AC3E}">
        <p14:creationId xmlns:p14="http://schemas.microsoft.com/office/powerpoint/2010/main" val="53720453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/>
              <a:t>Proving Theorems</a:t>
            </a:r>
            <a:endParaRPr lang="en-CA" altLang="en-US" sz="3600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8966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n is even.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Then n = 2k, where k is an integer.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It follows that 3n + 2 = 3(2k) + 2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				= 6k + 2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				= 2(3k + 1)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Therefore, 3n + 2 is even.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We have shown that the contrapositive of the implication is true, so the implication itself is also true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(If 3n + 2 is odd, then n is odd). </a:t>
            </a:r>
          </a:p>
        </p:txBody>
      </p:sp>
    </p:spTree>
    <p:extLst>
      <p:ext uri="{BB962C8B-B14F-4D97-AF65-F5344CB8AC3E}">
        <p14:creationId xmlns:p14="http://schemas.microsoft.com/office/powerpoint/2010/main" val="310938876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CSCE 222</a:t>
            </a:r>
            <a:br>
              <a:rPr lang="en-US" altLang="en-US" dirty="0" smtClean="0"/>
            </a:br>
            <a:r>
              <a:rPr lang="en-US" altLang="en-US" dirty="0" smtClean="0"/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Logic – Part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91" y="398186"/>
            <a:ext cx="1863190" cy="18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/>
              <a:t>Proving </a:t>
            </a:r>
            <a:r>
              <a:rPr lang="en-US" altLang="en-US" sz="3600" dirty="0" smtClean="0"/>
              <a:t>Theorems (1.7.7)</a:t>
            </a:r>
            <a:endParaRPr lang="en-CA" altLang="en-US" sz="3600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97536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Indirect Proof is a special case of </a:t>
            </a:r>
            <a:r>
              <a:rPr lang="en-US" altLang="en-US" sz="2600" dirty="0">
                <a:solidFill>
                  <a:srgbClr val="0000FF"/>
                </a:solidFill>
                <a:sym typeface="Symbol" panose="05050102010706020507" pitchFamily="18" charset="2"/>
              </a:rPr>
              <a:t>proof by contradiction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Suppose 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 is even (</a:t>
            </a:r>
            <a:r>
              <a:rPr lang="en-US" altLang="en-US" sz="2600" dirty="0">
                <a:solidFill>
                  <a:srgbClr val="0000FF"/>
                </a:solidFill>
                <a:sym typeface="Symbol" panose="05050102010706020507" pitchFamily="18" charset="2"/>
              </a:rPr>
              <a:t>negation of the conclusion</a:t>
            </a:r>
            <a:r>
              <a:rPr lang="en-US" altLang="en-US" sz="2600" dirty="0">
                <a:sym typeface="Symbol" panose="05050102010706020507" pitchFamily="18" charset="2"/>
              </a:rPr>
              <a:t>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Then 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 = 2</a:t>
            </a:r>
            <a:r>
              <a:rPr lang="en-US" altLang="en-US" sz="2600" i="1" dirty="0">
                <a:sym typeface="Symbol" panose="05050102010706020507" pitchFamily="18" charset="2"/>
              </a:rPr>
              <a:t>k</a:t>
            </a:r>
            <a:r>
              <a:rPr lang="en-US" altLang="en-US" sz="2600" dirty="0">
                <a:sym typeface="Symbol" panose="05050102010706020507" pitchFamily="18" charset="2"/>
              </a:rPr>
              <a:t>, where </a:t>
            </a:r>
            <a:r>
              <a:rPr lang="en-US" altLang="en-US" sz="2600" i="1" dirty="0">
                <a:sym typeface="Symbol" panose="05050102010706020507" pitchFamily="18" charset="2"/>
              </a:rPr>
              <a:t>k</a:t>
            </a:r>
            <a:r>
              <a:rPr lang="en-US" altLang="en-US" sz="2600" dirty="0">
                <a:sym typeface="Symbol" panose="05050102010706020507" pitchFamily="18" charset="2"/>
              </a:rPr>
              <a:t> is an integer.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It follows that 3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 + 2 = 3(2</a:t>
            </a:r>
            <a:r>
              <a:rPr lang="en-US" altLang="en-US" sz="2600" i="1" dirty="0">
                <a:sym typeface="Symbol" panose="05050102010706020507" pitchFamily="18" charset="2"/>
              </a:rPr>
              <a:t>k</a:t>
            </a:r>
            <a:r>
              <a:rPr lang="en-US" altLang="en-US" sz="2600" dirty="0">
                <a:sym typeface="Symbol" panose="05050102010706020507" pitchFamily="18" charset="2"/>
              </a:rPr>
              <a:t>) + 2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			 </a:t>
            </a:r>
            <a:r>
              <a:rPr lang="en-US" altLang="en-US" sz="2600" dirty="0" smtClean="0">
                <a:sym typeface="Symbol" panose="05050102010706020507" pitchFamily="18" charset="2"/>
              </a:rPr>
              <a:t>= </a:t>
            </a:r>
            <a:r>
              <a:rPr lang="en-US" altLang="en-US" sz="2600" dirty="0">
                <a:sym typeface="Symbol" panose="05050102010706020507" pitchFamily="18" charset="2"/>
              </a:rPr>
              <a:t>6</a:t>
            </a:r>
            <a:r>
              <a:rPr lang="en-US" altLang="en-US" sz="2600" i="1" dirty="0">
                <a:sym typeface="Symbol" panose="05050102010706020507" pitchFamily="18" charset="2"/>
              </a:rPr>
              <a:t>k</a:t>
            </a:r>
            <a:r>
              <a:rPr lang="en-US" altLang="en-US" sz="2600" dirty="0">
                <a:sym typeface="Symbol" panose="05050102010706020507" pitchFamily="18" charset="2"/>
              </a:rPr>
              <a:t> + 2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			</a:t>
            </a:r>
            <a:r>
              <a:rPr lang="en-US" altLang="en-US" sz="2600" dirty="0" smtClean="0">
                <a:sym typeface="Symbol" panose="05050102010706020507" pitchFamily="18" charset="2"/>
              </a:rPr>
              <a:t> = </a:t>
            </a:r>
            <a:r>
              <a:rPr lang="en-US" altLang="en-US" sz="2600" dirty="0">
                <a:sym typeface="Symbol" panose="05050102010706020507" pitchFamily="18" charset="2"/>
              </a:rPr>
              <a:t>2(3</a:t>
            </a:r>
            <a:r>
              <a:rPr lang="en-US" altLang="en-US" sz="2600" i="1" dirty="0">
                <a:sym typeface="Symbol" panose="05050102010706020507" pitchFamily="18" charset="2"/>
              </a:rPr>
              <a:t>k</a:t>
            </a:r>
            <a:r>
              <a:rPr lang="en-US" altLang="en-US" sz="2600" dirty="0">
                <a:sym typeface="Symbol" panose="05050102010706020507" pitchFamily="18" charset="2"/>
              </a:rPr>
              <a:t> + 1)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Therefore, 3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 + 2 is even.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>
                <a:sym typeface="Symbol" panose="05050102010706020507" pitchFamily="18" charset="2"/>
              </a:rPr>
              <a:t>However, this is a </a:t>
            </a:r>
            <a:r>
              <a:rPr lang="en-US" altLang="en-US" sz="2600" dirty="0">
                <a:solidFill>
                  <a:srgbClr val="0000FF"/>
                </a:solidFill>
                <a:sym typeface="Symbol" panose="05050102010706020507" pitchFamily="18" charset="2"/>
              </a:rPr>
              <a:t>contradiction</a:t>
            </a:r>
            <a:r>
              <a:rPr lang="en-US" altLang="en-US" sz="2600" dirty="0">
                <a:sym typeface="Symbol" panose="05050102010706020507" pitchFamily="18" charset="2"/>
              </a:rPr>
              <a:t> since 3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 + 2 is given to be odd, so the conclusion (</a:t>
            </a:r>
            <a:r>
              <a:rPr lang="en-US" altLang="en-US" sz="2600" i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 is odd) holds.</a:t>
            </a:r>
          </a:p>
        </p:txBody>
      </p:sp>
    </p:spTree>
    <p:extLst>
      <p:ext uri="{BB962C8B-B14F-4D97-AF65-F5344CB8AC3E}">
        <p14:creationId xmlns:p14="http://schemas.microsoft.com/office/powerpoint/2010/main" val="392984338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2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2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2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2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Proof by Contradiction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820400" cy="4724400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>A </a:t>
            </a: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–</a:t>
            </a:r>
            <a:r>
              <a:rPr lang="en-US" sz="2200" dirty="0" smtClean="0">
                <a:solidFill>
                  <a:srgbClr val="FF0000"/>
                </a:solidFill>
              </a:rPr>
              <a:t> We want to prove p.</a:t>
            </a:r>
          </a:p>
          <a:p>
            <a:pPr marL="381000" indent="-381000" eaLnBrk="1" hangingPunct="1">
              <a:defRPr/>
            </a:pPr>
            <a:r>
              <a:rPr lang="en-US" sz="2200" dirty="0" smtClean="0"/>
              <a:t>We show  that:</a:t>
            </a:r>
          </a:p>
          <a:p>
            <a:pPr marL="381000" indent="-381000" eaLnBrk="1" hangingPunct="1">
              <a:buFontTx/>
              <a:buAutoNum type="arabicParenBoth"/>
              <a:defRPr/>
            </a:pPr>
            <a:r>
              <a:rPr lang="en-US" sz="2200" dirty="0" smtClean="0">
                <a:cs typeface="Times New Roman" pitchFamily="18" charset="0"/>
              </a:rPr>
              <a:t>¬p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200" b="1" dirty="0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     (i.e.,   a </a:t>
            </a:r>
            <a:r>
              <a:rPr lang="en-US" sz="2200" b="1" dirty="0" smtClean="0">
                <a:cs typeface="Times New Roman" pitchFamily="18" charset="0"/>
                <a:sym typeface="Symbol" pitchFamily="18" charset="2"/>
              </a:rPr>
              <a:t>False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  statement , say r ¬r)</a:t>
            </a:r>
          </a:p>
          <a:p>
            <a:pPr marL="381000" indent="-381000" eaLnBrk="1" hangingPunct="1">
              <a:buFontTx/>
              <a:buAutoNum type="arabicParenBoth"/>
              <a:defRPr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We conclude that </a:t>
            </a:r>
            <a:r>
              <a:rPr lang="en-US" sz="2200" dirty="0" smtClean="0">
                <a:cs typeface="Times New Roman" pitchFamily="18" charset="0"/>
              </a:rPr>
              <a:t>¬p is false since (1) is </a:t>
            </a:r>
            <a:r>
              <a:rPr lang="en-US" sz="2200" b="1" dirty="0" smtClean="0">
                <a:cs typeface="Times New Roman" pitchFamily="18" charset="0"/>
              </a:rPr>
              <a:t>True</a:t>
            </a:r>
            <a:r>
              <a:rPr lang="en-US" sz="2200" dirty="0" smtClean="0">
                <a:cs typeface="Times New Roman" pitchFamily="18" charset="0"/>
              </a:rPr>
              <a:t> and therefore p is </a:t>
            </a:r>
            <a:r>
              <a:rPr lang="en-US" sz="2200" b="1" dirty="0" smtClean="0">
                <a:cs typeface="Times New Roman" pitchFamily="18" charset="0"/>
              </a:rPr>
              <a:t>True</a:t>
            </a:r>
            <a:r>
              <a:rPr lang="en-US" sz="2200" dirty="0" smtClean="0">
                <a:cs typeface="Times New Roman" pitchFamily="18" charset="0"/>
              </a:rPr>
              <a:t>.</a:t>
            </a:r>
          </a:p>
          <a:p>
            <a:pPr marL="381000" indent="-381000" eaLnBrk="1" hangingPunct="1">
              <a:buFontTx/>
              <a:buAutoNum type="arabicParenBoth"/>
              <a:defRPr/>
            </a:pPr>
            <a:endParaRPr lang="en-US" sz="2200" dirty="0" smtClean="0">
              <a:cs typeface="Times New Roman" pitchFamily="18" charset="0"/>
            </a:endParaRPr>
          </a:p>
          <a:p>
            <a:pPr marL="381000" indent="-381000" eaLnBrk="1" hangingPunct="1">
              <a:defRPr/>
            </a:pP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B – We want to show p </a:t>
            </a: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 q</a:t>
            </a:r>
          </a:p>
          <a:p>
            <a:pPr marL="381000" indent="-381000" eaLnBrk="1" hangingPunct="1">
              <a:buFontTx/>
              <a:buAutoNum type="arabicParenBoth"/>
              <a:defRPr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Assume the negation of the conclusion, i.e., 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 ¬q </a:t>
            </a:r>
          </a:p>
          <a:p>
            <a:pPr marL="381000" indent="-381000" eaLnBrk="1" hangingPunct="1">
              <a:buFontTx/>
              <a:buAutoNum type="arabicParenBoth"/>
              <a:defRPr/>
            </a:pPr>
            <a:r>
              <a:rPr lang="en-US" sz="2200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200" dirty="0" smtClean="0">
                <a:cs typeface="Times New Roman" pitchFamily="18" charset="0"/>
              </a:rPr>
              <a:t>how that (p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 ¬q )  </a:t>
            </a:r>
            <a:r>
              <a:rPr lang="en-US" sz="2200" b="1" dirty="0" smtClean="0">
                <a:cs typeface="Times New Roman" pitchFamily="18" charset="0"/>
                <a:sym typeface="Symbol" pitchFamily="18" charset="2"/>
              </a:rPr>
              <a:t>F</a:t>
            </a:r>
          </a:p>
          <a:p>
            <a:pPr marL="381000" indent="-381000" eaLnBrk="1" hangingPunct="1">
              <a:buFontTx/>
              <a:buAutoNum type="arabicParenBoth"/>
              <a:defRPr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Since (</a:t>
            </a:r>
            <a:r>
              <a:rPr lang="en-US" sz="2200" dirty="0" smtClean="0">
                <a:cs typeface="Times New Roman" pitchFamily="18" charset="0"/>
              </a:rPr>
              <a:t>(p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 ¬q )  </a:t>
            </a:r>
            <a:r>
              <a:rPr lang="en-US" sz="2200" b="1" dirty="0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)  (</a:t>
            </a:r>
            <a:r>
              <a:rPr lang="en-US" sz="2200" dirty="0" smtClean="0">
                <a:cs typeface="Times New Roman" pitchFamily="18" charset="0"/>
              </a:rPr>
              <a:t>p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 q)    (why?)  we are done</a:t>
            </a:r>
          </a:p>
          <a:p>
            <a:pPr marL="457200" indent="-457200" eaLnBrk="1" hangingPunct="1">
              <a:defRPr/>
            </a:pPr>
            <a:endParaRPr lang="en-US" sz="2200" dirty="0" smtClean="0">
              <a:cs typeface="Times New Roman" pitchFamily="18" charset="0"/>
              <a:sym typeface="Symbol" pitchFamily="18" charset="2"/>
            </a:endParaRPr>
          </a:p>
          <a:p>
            <a:pPr marL="781050" lvl="1" indent="-381000" eaLnBrk="1" hangingPunct="1">
              <a:buNone/>
              <a:defRPr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	      (</a:t>
            </a:r>
            <a:r>
              <a:rPr lang="en-US" sz="2200" dirty="0" smtClean="0">
                <a:cs typeface="Times New Roman" pitchFamily="18" charset="0"/>
              </a:rPr>
              <a:t>(p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 ¬q )  </a:t>
            </a:r>
            <a:r>
              <a:rPr lang="en-US" sz="2200" b="1" dirty="0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)   </a:t>
            </a:r>
            <a:r>
              <a:rPr lang="en-US" sz="2200" dirty="0" smtClean="0">
                <a:cs typeface="Times New Roman" pitchFamily="18" charset="0"/>
                <a:sym typeface="Symbol"/>
              </a:rPr>
              <a:t></a:t>
            </a:r>
            <a:r>
              <a:rPr lang="en-US" sz="2200" dirty="0" smtClean="0">
                <a:cs typeface="Times New Roman" pitchFamily="18" charset="0"/>
              </a:rPr>
              <a:t>(p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 ¬q ) </a:t>
            </a:r>
          </a:p>
          <a:p>
            <a:pPr marL="781050" lvl="1" indent="-381000" eaLnBrk="1" hangingPunct="1">
              <a:buNone/>
              <a:defRPr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			                </a:t>
            </a:r>
            <a:r>
              <a:rPr lang="en-US" sz="2200" dirty="0" smtClean="0">
                <a:cs typeface="Times New Roman" pitchFamily="18" charset="0"/>
                <a:sym typeface="Symbol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p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  q 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6477000" cy="6288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8200" y="160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 1.7.7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7005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605" y="1817918"/>
            <a:ext cx="7356475" cy="42687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Classic proof that </a:t>
            </a:r>
            <a:r>
              <a:rPr lang="en-US" altLang="en-US" sz="2400" dirty="0">
                <a:sym typeface="Symbol" panose="05050102010706020507" pitchFamily="18" charset="2"/>
              </a:rPr>
              <a:t></a:t>
            </a:r>
            <a:r>
              <a:rPr lang="en-US" altLang="en-US" dirty="0" smtClean="0">
                <a:sym typeface="Symbol" panose="05050102010706020507" pitchFamily="18" charset="2"/>
              </a:rPr>
              <a:t>2 is irrational.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Suppose </a:t>
            </a:r>
            <a:r>
              <a:rPr lang="en-US" altLang="en-US" sz="2400" dirty="0">
                <a:sym typeface="Symbol" panose="05050102010706020507" pitchFamily="18" charset="2"/>
              </a:rPr>
              <a:t></a:t>
            </a:r>
            <a:r>
              <a:rPr lang="en-US" altLang="en-US" dirty="0" smtClean="0">
                <a:sym typeface="Symbol" panose="05050102010706020507" pitchFamily="18" charset="2"/>
              </a:rPr>
              <a:t>2 is rational.  Then </a:t>
            </a:r>
            <a:r>
              <a:rPr lang="en-US" altLang="en-US" sz="2400" dirty="0">
                <a:sym typeface="Symbol" panose="05050102010706020507" pitchFamily="18" charset="2"/>
              </a:rPr>
              <a:t></a:t>
            </a:r>
            <a:r>
              <a:rPr lang="en-US" altLang="en-US" dirty="0" smtClean="0">
                <a:sym typeface="Symbol" panose="05050102010706020507" pitchFamily="18" charset="2"/>
              </a:rPr>
              <a:t>2 = a/b for some integers a and b (relatively prime; no factor in common).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206275" name="Rectangle 3"/>
          <p:cNvSpPr>
            <a:spLocks noChangeArrowheads="1"/>
          </p:cNvSpPr>
          <p:nvPr/>
        </p:nvSpPr>
        <p:spPr bwMode="auto">
          <a:xfrm>
            <a:off x="914804" y="3418118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</a:t>
            </a:r>
            <a:r>
              <a:rPr lang="en-US" altLang="en-US" sz="2000" dirty="0">
                <a:sym typeface="Symbol" panose="05050102010706020507" pitchFamily="18" charset="2"/>
              </a:rPr>
              <a:t>2 = a/b implies</a:t>
            </a: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914804" y="3873731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2 = a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/b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06277" name="Rectangle 5"/>
          <p:cNvSpPr>
            <a:spLocks noChangeArrowheads="1"/>
          </p:cNvSpPr>
          <p:nvPr/>
        </p:nvSpPr>
        <p:spPr bwMode="auto">
          <a:xfrm>
            <a:off x="911629" y="4330931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2b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= a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1206278" name="Rectangle 6"/>
          <p:cNvSpPr>
            <a:spLocks noChangeArrowheads="1"/>
          </p:cNvSpPr>
          <p:nvPr/>
        </p:nvSpPr>
        <p:spPr bwMode="auto">
          <a:xfrm>
            <a:off x="911629" y="4788131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</a:t>
            </a:r>
            <a:r>
              <a:rPr lang="en-US" altLang="en-US" sz="2000" baseline="30000" dirty="0">
                <a:sym typeface="Symbol" panose="05050102010706020507" pitchFamily="18" charset="2"/>
              </a:rPr>
              <a:t>2 </a:t>
            </a:r>
            <a:r>
              <a:rPr lang="en-US" altLang="en-US" sz="2000" dirty="0">
                <a:sym typeface="Symbol" panose="05050102010706020507" pitchFamily="18" charset="2"/>
              </a:rPr>
              <a:t>is even, and so a is even (a = 2k for some k)</a:t>
            </a:r>
          </a:p>
        </p:txBody>
      </p:sp>
      <p:sp>
        <p:nvSpPr>
          <p:cNvPr id="1206279" name="Rectangle 7"/>
          <p:cNvSpPr>
            <a:spLocks noChangeArrowheads="1"/>
          </p:cNvSpPr>
          <p:nvPr/>
        </p:nvSpPr>
        <p:spPr bwMode="auto">
          <a:xfrm>
            <a:off x="911629" y="5700943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b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= 2k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911629" y="5245331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2b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= (2k)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= 4k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1206281" name="Rectangle 9"/>
          <p:cNvSpPr>
            <a:spLocks noChangeArrowheads="1"/>
          </p:cNvSpPr>
          <p:nvPr/>
        </p:nvSpPr>
        <p:spPr bwMode="auto">
          <a:xfrm>
            <a:off x="911629" y="6158143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b</a:t>
            </a:r>
            <a:r>
              <a:rPr lang="en-US" altLang="en-US" sz="2000" baseline="30000">
                <a:sym typeface="Symbol" panose="05050102010706020507" pitchFamily="18" charset="2"/>
              </a:rPr>
              <a:t>2 </a:t>
            </a:r>
            <a:r>
              <a:rPr lang="en-US" altLang="en-US" sz="2000">
                <a:sym typeface="Symbol" panose="05050102010706020507" pitchFamily="18" charset="2"/>
              </a:rPr>
              <a:t>is even, and so b is even (b = 2k for some k)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211423" y="4876799"/>
            <a:ext cx="3429000" cy="1828800"/>
            <a:chOff x="288" y="3168"/>
            <a:chExt cx="4428" cy="768"/>
          </a:xfrm>
        </p:grpSpPr>
        <p:sp>
          <p:nvSpPr>
            <p:cNvPr id="23570" name="Oval 1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Text Box 1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sym typeface="Symbol" panose="05050102010706020507" pitchFamily="18" charset="2"/>
                </a:rPr>
                <a:t>But if a and b are both even, then they are not relatively prime</a:t>
              </a:r>
              <a:r>
                <a:rPr lang="en-US" altLang="en-US" sz="2000">
                  <a:sym typeface="Symbol" panose="05050102010706020507" pitchFamily="18" charset="2"/>
                </a:rPr>
                <a:t>!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Q.E.D.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14400" y="1600200"/>
            <a:ext cx="4114800" cy="1371600"/>
            <a:chOff x="768" y="960"/>
            <a:chExt cx="2592" cy="864"/>
          </a:xfrm>
        </p:grpSpPr>
        <p:sp>
          <p:nvSpPr>
            <p:cNvPr id="23568" name="Oval 14"/>
            <p:cNvSpPr>
              <a:spLocks noChangeArrowheads="1"/>
            </p:cNvSpPr>
            <p:nvPr/>
          </p:nvSpPr>
          <p:spPr bwMode="auto">
            <a:xfrm>
              <a:off x="1728" y="960"/>
              <a:ext cx="16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Oval 15"/>
            <p:cNvSpPr>
              <a:spLocks noChangeArrowheads="1"/>
            </p:cNvSpPr>
            <p:nvPr/>
          </p:nvSpPr>
          <p:spPr bwMode="auto">
            <a:xfrm>
              <a:off x="768" y="1392"/>
              <a:ext cx="16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3565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dirty="0" smtClean="0"/>
              <a:t>Example: Proof by Contradiction</a:t>
            </a:r>
          </a:p>
        </p:txBody>
      </p:sp>
      <p:sp>
        <p:nvSpPr>
          <p:cNvPr id="1206289" name="Text Box 17"/>
          <p:cNvSpPr txBox="1">
            <a:spLocks noChangeArrowheads="1"/>
          </p:cNvSpPr>
          <p:nvPr/>
        </p:nvSpPr>
        <p:spPr bwMode="auto">
          <a:xfrm>
            <a:off x="8598899" y="1889125"/>
            <a:ext cx="204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dirty="0"/>
              <a:t>It’s quite clever!!</a:t>
            </a:r>
          </a:p>
        </p:txBody>
      </p:sp>
      <p:sp>
        <p:nvSpPr>
          <p:cNvPr id="1206290" name="Text Box 18"/>
          <p:cNvSpPr txBox="1">
            <a:spLocks noChangeArrowheads="1"/>
          </p:cNvSpPr>
          <p:nvPr/>
        </p:nvSpPr>
        <p:spPr bwMode="auto">
          <a:xfrm>
            <a:off x="6982823" y="2803525"/>
            <a:ext cx="4800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u="sng" dirty="0">
                <a:solidFill>
                  <a:schemeClr val="accent2"/>
                </a:solidFill>
              </a:rPr>
              <a:t>Note</a:t>
            </a:r>
            <a:r>
              <a:rPr lang="en-US" altLang="en-US" sz="2000" dirty="0">
                <a:solidFill>
                  <a:schemeClr val="accent2"/>
                </a:solidFill>
              </a:rPr>
              <a:t>: Here we again first go to the definition of concepts (“rational”). Makes sense! Definitions </a:t>
            </a:r>
            <a:r>
              <a:rPr lang="en-US" altLang="en-US" sz="2000" dirty="0" smtClean="0">
                <a:solidFill>
                  <a:schemeClr val="accent2"/>
                </a:solidFill>
              </a:rPr>
              <a:t>provide information </a:t>
            </a:r>
            <a:r>
              <a:rPr lang="en-US" altLang="en-US" sz="2000" dirty="0">
                <a:solidFill>
                  <a:schemeClr val="accent2"/>
                </a:solidFill>
              </a:rPr>
              <a:t>about important concepts. In a sense, math is all about “What follows from the definitions and premises!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6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6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5" grpId="0" autoUpdateAnimBg="0"/>
      <p:bldP spid="1206276" grpId="0" autoUpdateAnimBg="0"/>
      <p:bldP spid="1206277" grpId="0" autoUpdateAnimBg="0"/>
      <p:bldP spid="1206278" grpId="0" autoUpdateAnimBg="0"/>
      <p:bldP spid="1206279" grpId="0" autoUpdateAnimBg="0"/>
      <p:bldP spid="1206280" grpId="0" autoUpdateAnimBg="0"/>
      <p:bldP spid="1206281" grpId="0" autoUpdateAnimBg="0"/>
      <p:bldP spid="1206289" grpId="0"/>
      <p:bldP spid="12062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321" y="1808888"/>
            <a:ext cx="9051879" cy="32464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You’re going to let me get away with that?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en-US" altLang="en-US" sz="2800" dirty="0" smtClean="0">
              <a:solidFill>
                <a:srgbClr val="FF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208323" name="Rectangle 3"/>
          <p:cNvSpPr>
            <a:spLocks noChangeArrowheads="1"/>
          </p:cNvSpPr>
          <p:nvPr/>
        </p:nvSpPr>
        <p:spPr bwMode="auto">
          <a:xfrm>
            <a:off x="1825626" y="2438400"/>
            <a:ext cx="838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u="sng">
                <a:sym typeface="Symbol" panose="05050102010706020507" pitchFamily="18" charset="2"/>
              </a:rPr>
              <a:t>Lemma</a:t>
            </a:r>
            <a:r>
              <a:rPr lang="en-US" altLang="en-US" sz="2000">
                <a:sym typeface="Symbol" panose="05050102010706020507" pitchFamily="18" charset="2"/>
              </a:rPr>
              <a:t>: 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baseline="300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is even implies that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 is even (i.e.,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 = 2k for some k)??</a:t>
            </a:r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1825625" y="5029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So, 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lang="en-US" altLang="en-US" sz="2000">
                <a:sym typeface="Symbol" panose="05050102010706020507" pitchFamily="18" charset="2"/>
              </a:rPr>
              <a:t> really is even.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426325" y="4579938"/>
            <a:ext cx="2819400" cy="601662"/>
            <a:chOff x="288" y="3168"/>
            <a:chExt cx="4428" cy="768"/>
          </a:xfrm>
        </p:grpSpPr>
        <p:sp>
          <p:nvSpPr>
            <p:cNvPr id="24591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2" name="Text Box 7"/>
            <p:cNvSpPr txBox="1">
              <a:spLocks noChangeArrowheads="1"/>
            </p:cNvSpPr>
            <p:nvPr/>
          </p:nvSpPr>
          <p:spPr bwMode="auto">
            <a:xfrm>
              <a:off x="288" y="3263"/>
              <a:ext cx="4383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sym typeface="Symbol" panose="05050102010706020507" pitchFamily="18" charset="2"/>
                </a:rPr>
                <a:t>contradiction</a:t>
              </a:r>
            </a:p>
          </p:txBody>
        </p:sp>
      </p:grpSp>
      <p:sp>
        <p:nvSpPr>
          <p:cNvPr id="1208328" name="Rectangle 8"/>
          <p:cNvSpPr>
            <a:spLocks noChangeArrowheads="1"/>
          </p:cNvSpPr>
          <p:nvPr/>
        </p:nvSpPr>
        <p:spPr bwMode="auto">
          <a:xfrm>
            <a:off x="1828800" y="2895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Suppose to the contrary that a is not even.</a:t>
            </a:r>
          </a:p>
        </p:txBody>
      </p:sp>
      <p:sp>
        <p:nvSpPr>
          <p:cNvPr id="1208329" name="Rectangle 9"/>
          <p:cNvSpPr>
            <a:spLocks noChangeArrowheads="1"/>
          </p:cNvSpPr>
          <p:nvPr/>
        </p:nvSpPr>
        <p:spPr bwMode="auto">
          <a:xfrm>
            <a:off x="2438400" y="3352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Then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lang="en-US" altLang="en-US" sz="2000">
                <a:sym typeface="Symbol" panose="05050102010706020507" pitchFamily="18" charset="2"/>
              </a:rPr>
              <a:t>= 2k + 1 for some integer k</a:t>
            </a:r>
          </a:p>
        </p:txBody>
      </p:sp>
      <p:sp>
        <p:nvSpPr>
          <p:cNvPr id="1208330" name="Rectangle 10"/>
          <p:cNvSpPr>
            <a:spLocks noChangeArrowheads="1"/>
          </p:cNvSpPr>
          <p:nvPr/>
        </p:nvSpPr>
        <p:spPr bwMode="auto">
          <a:xfrm>
            <a:off x="2438400" y="38100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aseline="30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= (2k + 1)(2k + 1) = 4k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+ 4k + </a:t>
            </a:r>
            <a:r>
              <a:rPr lang="en-US" altLang="en-US" sz="2000" dirty="0" smtClean="0">
                <a:sym typeface="Symbol" panose="05050102010706020507" pitchFamily="18" charset="2"/>
              </a:rPr>
              <a:t>1 = 2(2k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 smtClean="0">
                <a:sym typeface="Symbol" panose="05050102010706020507" pitchFamily="18" charset="2"/>
              </a:rPr>
              <a:t> + 2k) + 1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1208331" name="Rectangle 11"/>
          <p:cNvSpPr>
            <a:spLocks noChangeArrowheads="1"/>
          </p:cNvSpPr>
          <p:nvPr/>
        </p:nvSpPr>
        <p:spPr bwMode="auto">
          <a:xfrm>
            <a:off x="2438400" y="41910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and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baseline="300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is odd.</a:t>
            </a:r>
          </a:p>
        </p:txBody>
      </p:sp>
      <p:sp>
        <p:nvSpPr>
          <p:cNvPr id="24587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mtClean="0"/>
              <a:t>Example2: Proof by Contradiction</a:t>
            </a:r>
          </a:p>
        </p:txBody>
      </p:sp>
      <p:sp>
        <p:nvSpPr>
          <p:cNvPr id="24588" name="TextBox 4"/>
          <p:cNvSpPr txBox="1">
            <a:spLocks noChangeArrowheads="1"/>
          </p:cNvSpPr>
          <p:nvPr/>
        </p:nvSpPr>
        <p:spPr bwMode="auto">
          <a:xfrm>
            <a:off x="2438400" y="4629150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Then, as discussed earlier, 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baseline="300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is not even</a:t>
            </a:r>
            <a:r>
              <a:rPr lang="en-US" altLang="en-US" sz="2000"/>
              <a:t> </a:t>
            </a:r>
          </a:p>
        </p:txBody>
      </p:sp>
      <p:sp>
        <p:nvSpPr>
          <p:cNvPr id="24589" name="TextBox 5"/>
          <p:cNvSpPr txBox="1">
            <a:spLocks noChangeArrowheads="1"/>
          </p:cNvSpPr>
          <p:nvPr/>
        </p:nvSpPr>
        <p:spPr bwMode="auto">
          <a:xfrm>
            <a:off x="1981200" y="556260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/>
              <a:t>Corollary</a:t>
            </a:r>
            <a:r>
              <a:rPr lang="en-US" altLang="en-US" sz="2000"/>
              <a:t>: An integer n is even if and only if n</a:t>
            </a:r>
            <a:r>
              <a:rPr lang="en-US" altLang="en-US" sz="2000" baseline="30000"/>
              <a:t>2</a:t>
            </a:r>
            <a:r>
              <a:rPr lang="en-US" altLang="en-US" sz="2000"/>
              <a:t> is even </a:t>
            </a:r>
          </a:p>
        </p:txBody>
      </p:sp>
      <p:sp>
        <p:nvSpPr>
          <p:cNvPr id="24590" name="TextBox 6"/>
          <p:cNvSpPr txBox="1">
            <a:spLocks noChangeArrowheads="1"/>
          </p:cNvSpPr>
          <p:nvPr/>
        </p:nvSpPr>
        <p:spPr bwMode="auto">
          <a:xfrm>
            <a:off x="2133600" y="607695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Why does the above statement follow immediately from previous work???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3" grpId="0" autoUpdateAnimBg="0"/>
      <p:bldP spid="1208324" grpId="0" autoUpdateAnimBg="0"/>
      <p:bldP spid="1208328" grpId="0" autoUpdateAnimBg="0"/>
      <p:bldP spid="1208329" grpId="0" autoUpdateAnimBg="0"/>
      <p:bldP spid="1208330" grpId="0" autoUpdateAnimBg="0"/>
      <p:bldP spid="12083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Oval 2"/>
          <p:cNvSpPr>
            <a:spLocks noChangeArrowheads="1"/>
          </p:cNvSpPr>
          <p:nvPr/>
        </p:nvSpPr>
        <p:spPr bwMode="auto">
          <a:xfrm>
            <a:off x="1981200" y="914400"/>
            <a:ext cx="44196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23901"/>
            <a:ext cx="9677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Theorem: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 dirty="0" smtClean="0"/>
              <a:t>“There are infinitely many prime numbers”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Proof by contradiction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Let P – “There are infinitely many primes”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Assume </a:t>
            </a:r>
            <a:r>
              <a:rPr lang="en-US" altLang="en-US" dirty="0" smtClean="0">
                <a:cs typeface="Times New Roman" panose="02020603050405020304" pitchFamily="18" charset="0"/>
              </a:rPr>
              <a:t>¬P, </a:t>
            </a:r>
            <a:r>
              <a:rPr lang="en-US" altLang="en-US" dirty="0" smtClean="0"/>
              <a:t>i.e.,  “there is a finite number of primes” , call largest </a:t>
            </a:r>
            <a:r>
              <a:rPr lang="en-US" altLang="en-US" dirty="0" err="1" smtClean="0"/>
              <a:t>p_r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Let’s define R the product of all the primes, </a:t>
            </a:r>
            <a:r>
              <a:rPr lang="en-US" altLang="en-US" dirty="0" err="1" smtClean="0"/>
              <a:t>i.e</a:t>
            </a:r>
            <a:r>
              <a:rPr lang="en-US" altLang="en-US" dirty="0" smtClean="0"/>
              <a:t>, R = p_1 × p_2 × … × </a:t>
            </a:r>
            <a:r>
              <a:rPr lang="en-US" altLang="en-US" dirty="0" err="1" smtClean="0"/>
              <a:t>p_r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Consider R + 1.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Now, R+1 is either prime or not: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it’s prime, we have prime larger than </a:t>
            </a:r>
            <a:r>
              <a:rPr lang="en-US" altLang="en-US" sz="2000" dirty="0" err="1"/>
              <a:t>p_r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it’s not prime, let p</a:t>
            </a:r>
            <a:r>
              <a:rPr lang="en-US" altLang="en-US" sz="2000" dirty="0">
                <a:cs typeface="Times New Roman" panose="02020603050405020304" pitchFamily="18" charset="0"/>
              </a:rPr>
              <a:t>*</a:t>
            </a:r>
            <a:r>
              <a:rPr lang="en-US" altLang="en-US" sz="2000" dirty="0"/>
              <a:t> be a prime dividing (R+1). But p</a:t>
            </a:r>
            <a:r>
              <a:rPr lang="en-US" altLang="en-US" sz="2000" dirty="0">
                <a:cs typeface="Times New Roman" panose="02020603050405020304" pitchFamily="18" charset="0"/>
              </a:rPr>
              <a:t>*</a:t>
            </a:r>
            <a:r>
              <a:rPr lang="en-US" altLang="en-US" sz="2000" dirty="0"/>
              <a:t> cannot be any of p_1, p_2, … </a:t>
            </a:r>
            <a:r>
              <a:rPr lang="en-US" altLang="en-US" sz="2000" dirty="0" err="1"/>
              <a:t>p_r</a:t>
            </a:r>
            <a:r>
              <a:rPr lang="en-US" altLang="en-US" sz="2000" dirty="0"/>
              <a:t> (remainder 1 after division); so, p</a:t>
            </a:r>
            <a:r>
              <a:rPr lang="en-US" altLang="en-US" sz="2000" dirty="0">
                <a:cs typeface="Times New Roman" panose="02020603050405020304" pitchFamily="18" charset="0"/>
              </a:rPr>
              <a:t>*</a:t>
            </a:r>
            <a:r>
              <a:rPr lang="en-US" altLang="en-US" sz="2000" dirty="0"/>
              <a:t> not among initial list and thus p</a:t>
            </a:r>
            <a:r>
              <a:rPr lang="en-US" altLang="en-US" sz="2000" dirty="0">
                <a:cs typeface="Times New Roman" panose="02020603050405020304" pitchFamily="18" charset="0"/>
              </a:rPr>
              <a:t>* is </a:t>
            </a:r>
            <a:r>
              <a:rPr lang="en-US" altLang="en-US" sz="2000" dirty="0"/>
              <a:t>larger than </a:t>
            </a:r>
            <a:r>
              <a:rPr lang="en-US" altLang="en-US" sz="2000" dirty="0" err="1"/>
              <a:t>p_r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This contradicts our assumption that there is a finite set of primes, and therefore such an assumption has to be false which means that there are infinitely many primes.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dirty="0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84830"/>
            <a:ext cx="76962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dirty="0" smtClean="0"/>
              <a:t>Example 3: Proof by Contradiction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828800" y="6232525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See e.g. </a:t>
            </a:r>
            <a:r>
              <a:rPr lang="en-US" altLang="en-US" sz="1800" dirty="0" smtClean="0"/>
              <a:t>http</a:t>
            </a:r>
            <a:r>
              <a:rPr lang="en-US" altLang="en-US" sz="1800" dirty="0"/>
              <a:t>://primes.utm.edu/notes/proofs/infinite/euclids.html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774826" y="3954463"/>
            <a:ext cx="889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                   </a:t>
            </a:r>
          </a:p>
        </p:txBody>
      </p:sp>
      <p:sp>
        <p:nvSpPr>
          <p:cNvPr id="1210379" name="Rectangle 11"/>
          <p:cNvSpPr>
            <a:spLocks noChangeArrowheads="1"/>
          </p:cNvSpPr>
          <p:nvPr/>
        </p:nvSpPr>
        <p:spPr bwMode="auto">
          <a:xfrm>
            <a:off x="7542214" y="1066800"/>
            <a:ext cx="3025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(Euclid’s proof, c 300 BC)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One of the most famous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early proofs. An early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intellectual “tour the force”.</a:t>
            </a:r>
          </a:p>
        </p:txBody>
      </p:sp>
      <p:sp>
        <p:nvSpPr>
          <p:cNvPr id="1210380" name="Text Box 12"/>
          <p:cNvSpPr txBox="1">
            <a:spLocks noChangeArrowheads="1"/>
          </p:cNvSpPr>
          <p:nvPr/>
        </p:nvSpPr>
        <p:spPr bwMode="auto">
          <a:xfrm>
            <a:off x="6534150" y="3108326"/>
            <a:ext cx="405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accent2"/>
                </a:solidFill>
              </a:rPr>
              <a:t>(Clever “trick”. The key to the proof.)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0" grpId="0" animBg="1"/>
      <p:bldP spid="1210379" grpId="0"/>
      <p:bldP spid="12103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10896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Theorem	“If 3n+2 is odd, then n is odd”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Let p = “3n+2 is odd” and q = “n is odd”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1 – assume  p and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¬q i.e., </a:t>
            </a:r>
            <a:r>
              <a:rPr lang="en-US" altLang="en-US" sz="2400" dirty="0" smtClean="0"/>
              <a:t>3n+2 is odd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and n is not odd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2 – because n is not odd, it is even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3 – if n is even, n = 2k for some k, and therefore 3n+2 = 3 (2k) + 2 = 2 (3k + 1), which is even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4 – So, we have a contradiction, </a:t>
            </a:r>
            <a:r>
              <a:rPr lang="en-US" altLang="en-US" sz="2400" dirty="0" smtClean="0"/>
              <a:t>3n+2 is odd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2400" dirty="0" smtClean="0"/>
              <a:t>3n+2 is even.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Therefore, we conclude p </a:t>
            </a:r>
            <a:r>
              <a:rPr lang="en-US" altLang="en-US" sz="2400" dirty="0" smtClean="0">
                <a:sym typeface="Symbol" panose="05050102010706020507" pitchFamily="18" charset="2"/>
              </a:rPr>
              <a:t> q,  i.e., </a:t>
            </a:r>
            <a:r>
              <a:rPr lang="en-US" altLang="en-US" sz="2400" dirty="0" smtClean="0"/>
              <a:t>“If 3n+2 is odd, then n is odd”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				Q.E.D.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dirty="0" smtClean="0"/>
              <a:t>Example 4: Proof by Contradiction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Proof of Equivalences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To prove p </a:t>
            </a:r>
            <a:r>
              <a:rPr lang="en-US" altLang="en-US" sz="2400" dirty="0" smtClean="0">
                <a:sym typeface="Symbol" panose="05050102010706020507" pitchFamily="18" charset="2"/>
              </a:rPr>
              <a:t> q</a:t>
            </a:r>
          </a:p>
          <a:p>
            <a:pPr eaLnBrk="1" hangingPunct="1"/>
            <a:endParaRPr lang="en-US" altLang="en-US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>
                <a:sym typeface="Symbol" panose="05050102010706020507" pitchFamily="18" charset="2"/>
              </a:rPr>
              <a:t>show that p q</a:t>
            </a:r>
          </a:p>
          <a:p>
            <a:pPr eaLnBrk="1" hangingPunct="1"/>
            <a:r>
              <a:rPr lang="en-US" altLang="en-US" sz="2400" dirty="0" smtClean="0">
                <a:sym typeface="Symbol" panose="05050102010706020507" pitchFamily="18" charset="2"/>
              </a:rPr>
              <a:t>          and q p.</a:t>
            </a:r>
          </a:p>
          <a:p>
            <a:pPr eaLnBrk="1" hangingPunct="1"/>
            <a:endParaRPr lang="en-US" altLang="en-US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>
                <a:sym typeface="Symbol" panose="05050102010706020507" pitchFamily="18" charset="2"/>
              </a:rPr>
              <a:t>The validity of this proof results from the fact that </a:t>
            </a:r>
          </a:p>
          <a:p>
            <a:pPr eaLnBrk="1" hangingPunct="1"/>
            <a:endParaRPr lang="en-US" altLang="en-US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>
                <a:sym typeface="Symbol" panose="05050102010706020507" pitchFamily="18" charset="2"/>
              </a:rPr>
              <a:t>	 (</a:t>
            </a:r>
            <a:r>
              <a:rPr lang="en-US" altLang="en-US" sz="2400" dirty="0" smtClean="0"/>
              <a:t>p </a:t>
            </a:r>
            <a:r>
              <a:rPr lang="en-US" altLang="en-US" sz="2400" dirty="0" smtClean="0">
                <a:sym typeface="Symbol" panose="05050102010706020507" pitchFamily="18" charset="2"/>
              </a:rPr>
              <a:t> q)   [ (p q)  (q p)] is a tautology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Counterexamples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Show that </a:t>
            </a:r>
            <a:r>
              <a:rPr lang="en-US" altLang="en-US" sz="2800" dirty="0" smtClean="0">
                <a:sym typeface="Symbol" panose="05050102010706020507" pitchFamily="18" charset="2"/>
              </a:rPr>
              <a:t>(x) P(x) is false</a:t>
            </a:r>
          </a:p>
          <a:p>
            <a:pPr eaLnBrk="1" hangingPunct="1"/>
            <a:endParaRPr lang="en-US" altLang="en-US" sz="28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 dirty="0" smtClean="0">
                <a:sym typeface="Symbol" panose="05050102010706020507" pitchFamily="18" charset="2"/>
              </a:rPr>
              <a:t>We need only to find a counterexample.</a:t>
            </a:r>
          </a:p>
          <a:p>
            <a:pPr eaLnBrk="1" hangingPunct="1"/>
            <a:endParaRPr lang="en-US" altLang="en-US" sz="2800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en-US" sz="28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2"/>
          <p:cNvSpPr>
            <a:spLocks noChangeArrowheads="1"/>
          </p:cNvSpPr>
          <p:nvPr/>
        </p:nvSpPr>
        <p:spPr bwMode="auto">
          <a:xfrm>
            <a:off x="609600" y="2819400"/>
            <a:ext cx="53340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Show that the following statement is false: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“Every day of the week is a weekday”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Proof: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Saturday and Sunday are weekend days.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Counterexample</a:t>
            </a:r>
          </a:p>
        </p:txBody>
      </p:sp>
      <p:sp>
        <p:nvSpPr>
          <p:cNvPr id="1218565" name="Text Box 5"/>
          <p:cNvSpPr txBox="1">
            <a:spLocks noChangeArrowheads="1"/>
          </p:cNvSpPr>
          <p:nvPr/>
        </p:nvSpPr>
        <p:spPr bwMode="auto">
          <a:xfrm>
            <a:off x="5334000" y="4724400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Mathematical Reasoning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Rosen, 8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Edition, section 1.7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10795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Proof by Cases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3632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To show</a:t>
            </a:r>
          </a:p>
          <a:p>
            <a:pPr eaLnBrk="1" hangingPunct="1"/>
            <a:r>
              <a:rPr lang="en-US" altLang="en-US" sz="2400" dirty="0" smtClean="0"/>
              <a:t>		(p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 p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 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… </a:t>
            </a:r>
            <a:r>
              <a:rPr lang="en-US" altLang="en-US" sz="24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)  q </a:t>
            </a: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We use the tautology </a:t>
            </a: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/>
              <a:t>[(p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 p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 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… </a:t>
            </a:r>
            <a:r>
              <a:rPr lang="en-US" altLang="en-US" sz="24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)  q ]  [</a:t>
            </a:r>
            <a:r>
              <a:rPr lang="en-US" altLang="en-US" sz="2400" dirty="0" smtClean="0"/>
              <a:t>(p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 q ) </a:t>
            </a:r>
            <a:r>
              <a:rPr lang="en-US" altLang="en-US" sz="2400" dirty="0" smtClean="0">
                <a:sym typeface="Symbol" panose="05050102010706020507" pitchFamily="18" charset="2"/>
              </a:rPr>
              <a:t> (p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 q)  </a:t>
            </a:r>
            <a:r>
              <a:rPr lang="en-US" altLang="en-US" sz="2400" dirty="0" smtClean="0">
                <a:sym typeface="Symbol" panose="05050102010706020507" pitchFamily="18" charset="2"/>
              </a:rPr>
              <a:t>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… (</a:t>
            </a:r>
            <a:r>
              <a:rPr lang="en-US" altLang="en-US" sz="24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 q )]</a:t>
            </a: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 particular case of a proof by cases is an </a:t>
            </a:r>
            <a:r>
              <a:rPr lang="en-US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exhaustive proof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in which all the cases are considered</a:t>
            </a: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Oval 2"/>
          <p:cNvSpPr>
            <a:spLocks noChangeArrowheads="1"/>
          </p:cNvSpPr>
          <p:nvPr/>
        </p:nvSpPr>
        <p:spPr bwMode="auto">
          <a:xfrm>
            <a:off x="762000" y="2209800"/>
            <a:ext cx="4114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Theorem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“If n is an integer, then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≥ n 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Proof by cases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Case 1    n=0	 0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Case 2    n &gt; 0, i.e., n </a:t>
            </a:r>
            <a:r>
              <a:rPr lang="en-US" altLang="en-US" sz="2400" dirty="0" smtClean="0">
                <a:sym typeface="Symbol" panose="05050102010706020507" pitchFamily="18" charset="2"/>
              </a:rPr>
              <a:t></a:t>
            </a:r>
            <a:r>
              <a:rPr lang="en-US" altLang="en-US" sz="2400" dirty="0" smtClean="0"/>
              <a:t> 1. We get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≥ n  since we can multiply both sides of the inequality by n, which is positive.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Case 3    n &lt; 0.  Then </a:t>
            </a:r>
            <a:r>
              <a:rPr lang="en-US" altLang="en-US" sz="2400" dirty="0" err="1" smtClean="0"/>
              <a:t>n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n</a:t>
            </a:r>
            <a:r>
              <a:rPr lang="en-US" altLang="en-US" sz="2400" dirty="0" smtClean="0">
                <a:sym typeface="Symbol" panose="05050102010706020507" pitchFamily="18" charset="2"/>
              </a:rPr>
              <a:t> &gt; 0n</a:t>
            </a:r>
            <a:r>
              <a:rPr lang="en-US" altLang="en-US" sz="2400" dirty="0" smtClean="0"/>
              <a:t>  since n is negative and multiplying both sides of inequality by n changes the direction of the inequality). So, we have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&gt; 0 in this case.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aseline="30000" dirty="0" smtClean="0"/>
              <a:t> </a:t>
            </a:r>
            <a:r>
              <a:rPr lang="en-US" altLang="en-US" sz="2400" dirty="0" smtClean="0"/>
              <a:t>In conclusion,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≥ n since this is true in all cases.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8712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Existence Proofs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363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Existence Proofs: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Constructive existence proofs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u="sng" dirty="0" smtClean="0"/>
              <a:t>Example</a:t>
            </a:r>
            <a:r>
              <a:rPr lang="en-US" dirty="0" smtClean="0"/>
              <a:t>:  “there is a positive integer that is the sum of cubes of positive integers in two different ways”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dirty="0" smtClean="0"/>
              <a:t>Proof: Show by brute force using a computer 1729 = 10</a:t>
            </a:r>
            <a:r>
              <a:rPr lang="en-US" baseline="30000" dirty="0" smtClean="0"/>
              <a:t>3</a:t>
            </a:r>
            <a:r>
              <a:rPr lang="en-US" dirty="0" smtClean="0"/>
              <a:t> + 9</a:t>
            </a:r>
            <a:r>
              <a:rPr lang="en-US" baseline="30000" dirty="0" smtClean="0"/>
              <a:t>3</a:t>
            </a:r>
            <a:r>
              <a:rPr lang="en-US" dirty="0" smtClean="0"/>
              <a:t> = 12</a:t>
            </a:r>
            <a:r>
              <a:rPr lang="en-US" baseline="30000" dirty="0" smtClean="0"/>
              <a:t>3</a:t>
            </a:r>
            <a:r>
              <a:rPr lang="en-US" dirty="0" smtClean="0"/>
              <a:t> + 1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marL="40005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Non-constructive existence proofs</a:t>
            </a:r>
          </a:p>
          <a:p>
            <a:pPr marL="800100" lvl="1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u="sng" dirty="0" smtClean="0"/>
              <a:t>Example</a:t>
            </a:r>
            <a:r>
              <a:rPr lang="en-US" dirty="0" smtClean="0"/>
              <a:t>: “</a:t>
            </a:r>
            <a:r>
              <a:rPr lang="en-US" dirty="0" smtClean="0">
                <a:sym typeface="Symbol" pitchFamily="18" charset="2"/>
              </a:rPr>
              <a:t>n (integers), p so that p is prime, and p &gt; n.”</a:t>
            </a:r>
          </a:p>
          <a:p>
            <a:pPr marL="800100" lvl="1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dirty="0" smtClean="0">
                <a:sym typeface="Symbol" pitchFamily="18" charset="2"/>
              </a:rPr>
              <a:t>Proof: Recall proof used to show there were infinitely many primes.</a:t>
            </a:r>
          </a:p>
          <a:p>
            <a:pPr marL="800100" lvl="1" eaLnBrk="1" hangingPunct="1">
              <a:lnSpc>
                <a:spcPct val="90000"/>
              </a:lnSpc>
              <a:buFont typeface="Courier New" pitchFamily="49" charset="0"/>
              <a:buChar char="o"/>
              <a:defRPr/>
            </a:pPr>
            <a:r>
              <a:rPr lang="en-US" dirty="0"/>
              <a:t>V</a:t>
            </a:r>
            <a:r>
              <a:rPr lang="en-US" dirty="0" smtClean="0"/>
              <a:t>ery subtle – does not give an example of such a number, but shows one exists. (Let P = product of all primes &lt; n and consider P+1. 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Uniqueness proofs </a:t>
            </a:r>
            <a:r>
              <a:rPr lang="en-US" dirty="0" smtClean="0"/>
              <a:t>involve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Existence proof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Uniqueness proof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Example - 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Existence </a:t>
            </a:r>
            <a:r>
              <a:rPr lang="en-US" altLang="en-US" sz="2400" dirty="0" smtClean="0"/>
              <a:t>Proof</a:t>
            </a:r>
            <a:endParaRPr lang="en-US" alt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23277" cy="42687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n (integers), p so that p is prime, and p &gt; n.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Proof: Let n be an arbitrary integer, and consider n! + 1.  If (n! + 1) is prime, we are done since (n! + 1) &gt; n.  But what if (n! + 1) is composite?</a:t>
            </a:r>
          </a:p>
        </p:txBody>
      </p:sp>
      <p:sp>
        <p:nvSpPr>
          <p:cNvPr id="1226756" name="Rectangle 4"/>
          <p:cNvSpPr>
            <a:spLocks noChangeArrowheads="1"/>
          </p:cNvSpPr>
          <p:nvPr/>
        </p:nvSpPr>
        <p:spPr bwMode="auto">
          <a:xfrm>
            <a:off x="1066800" y="34290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If (n! + 1) is composite then it has a prime factorization, p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p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…</a:t>
            </a:r>
            <a:r>
              <a:rPr lang="en-US" altLang="en-US" sz="2000" dirty="0" err="1">
                <a:sym typeface="Symbol" panose="05050102010706020507" pitchFamily="18" charset="2"/>
              </a:rPr>
              <a:t>p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 (n! + 1)</a:t>
            </a:r>
          </a:p>
        </p:txBody>
      </p:sp>
      <p:sp>
        <p:nvSpPr>
          <p:cNvPr id="1226760" name="Rectangle 8"/>
          <p:cNvSpPr>
            <a:spLocks noChangeArrowheads="1"/>
          </p:cNvSpPr>
          <p:nvPr/>
        </p:nvSpPr>
        <p:spPr bwMode="auto">
          <a:xfrm>
            <a:off x="1066800" y="41910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Consider the smallest p</a:t>
            </a:r>
            <a:r>
              <a:rPr lang="en-US" altLang="en-US" sz="2000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, and call it p. How small can it be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686800" y="4419600"/>
            <a:ext cx="1981200" cy="609600"/>
            <a:chOff x="288" y="3168"/>
            <a:chExt cx="4428" cy="768"/>
          </a:xfrm>
        </p:grpSpPr>
        <p:sp>
          <p:nvSpPr>
            <p:cNvPr id="33811" name="Oval 10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2" name="Text Box 11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dirty="0">
                  <a:sym typeface="Symbol" panose="05050102010706020507" pitchFamily="18" charset="2"/>
                </a:rPr>
                <a:t>Can it be 2?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686800" y="4876800"/>
            <a:ext cx="1981200" cy="609600"/>
            <a:chOff x="288" y="3168"/>
            <a:chExt cx="4428" cy="768"/>
          </a:xfrm>
        </p:grpSpPr>
        <p:sp>
          <p:nvSpPr>
            <p:cNvPr id="33809" name="Oval 13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0" name="Text Box 14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sym typeface="Symbol" panose="05050102010706020507" pitchFamily="18" charset="2"/>
                </a:rPr>
                <a:t>Can it be 3?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8686800" y="5334000"/>
            <a:ext cx="1981200" cy="609600"/>
            <a:chOff x="288" y="3168"/>
            <a:chExt cx="4428" cy="768"/>
          </a:xfrm>
        </p:grpSpPr>
        <p:sp>
          <p:nvSpPr>
            <p:cNvPr id="33807" name="Oval 1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8" name="Text Box 17"/>
            <p:cNvSpPr txBox="1">
              <a:spLocks noChangeArrowheads="1"/>
            </p:cNvSpPr>
            <p:nvPr/>
          </p:nvSpPr>
          <p:spPr bwMode="auto">
            <a:xfrm>
              <a:off x="288" y="3168"/>
              <a:ext cx="4382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sym typeface="Symbol" panose="05050102010706020507" pitchFamily="18" charset="2"/>
                </a:rPr>
                <a:t>Can it be 4?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686800" y="5715000"/>
            <a:ext cx="1981200" cy="609600"/>
            <a:chOff x="288" y="3168"/>
            <a:chExt cx="4428" cy="768"/>
          </a:xfrm>
        </p:grpSpPr>
        <p:sp>
          <p:nvSpPr>
            <p:cNvPr id="33805" name="Oval 19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sym typeface="Symbol" panose="05050102010706020507" pitchFamily="18" charset="2"/>
                </a:rPr>
                <a:t>Can it be n?</a:t>
              </a:r>
            </a:p>
          </p:txBody>
        </p:sp>
      </p:grpSp>
      <p:sp>
        <p:nvSpPr>
          <p:cNvPr id="1226773" name="Rectangle 21"/>
          <p:cNvSpPr>
            <a:spLocks noChangeArrowheads="1"/>
          </p:cNvSpPr>
          <p:nvPr/>
        </p:nvSpPr>
        <p:spPr bwMode="auto">
          <a:xfrm>
            <a:off x="1066800" y="4954588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So, p &gt; n, and we are done.  BUT WE DON’T KNOW WHAT p IS!!!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6" grpId="0" autoUpdateAnimBg="0"/>
      <p:bldP spid="1226760" grpId="0" autoUpdateAnimBg="0"/>
      <p:bldP spid="122677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685799"/>
            <a:ext cx="5257800" cy="5307603"/>
          </a:xfrm>
          <a:prstGeom prst="rect">
            <a:avLst/>
          </a:prstGeom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Fallacies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5509"/>
            <a:ext cx="10744200" cy="4114800"/>
          </a:xfrm>
        </p:spPr>
        <p:txBody>
          <a:bodyPr/>
          <a:lstStyle/>
          <a:p>
            <a:pPr marL="381000" indent="-381000" eaLnBrk="1" hangingPunct="1"/>
            <a:r>
              <a:rPr lang="en-US" altLang="en-US" sz="2800" dirty="0" smtClean="0"/>
              <a:t>Fallacies are incorrect inferences. </a:t>
            </a:r>
            <a:br>
              <a:rPr lang="en-US" altLang="en-US" sz="2800" dirty="0" smtClean="0"/>
            </a:br>
            <a:r>
              <a:rPr lang="en-US" altLang="en-US" sz="2800" dirty="0" smtClean="0"/>
              <a:t>Some common fallacies:</a:t>
            </a:r>
          </a:p>
          <a:p>
            <a:pPr marL="381000" indent="-381000" eaLnBrk="1" hangingPunct="1"/>
            <a:endParaRPr lang="en-US" altLang="en-US" sz="2800" dirty="0" smtClean="0"/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800" dirty="0" smtClean="0"/>
              <a:t>The Fallacy of Affirming the Consequent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800" dirty="0" smtClean="0"/>
              <a:t>The Fallacy of Denying the Antecedent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800" dirty="0" smtClean="0"/>
              <a:t>Begging the question or circular reasoning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10795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The Fallacy of Affirming the Consequent 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114800"/>
          </a:xfrm>
        </p:spPr>
        <p:txBody>
          <a:bodyPr/>
          <a:lstStyle/>
          <a:p>
            <a:pPr marL="381000" indent="-381000" eaLnBrk="1" hangingPunct="1"/>
            <a:r>
              <a:rPr lang="en-US" altLang="en-US" smtClean="0"/>
              <a:t> </a:t>
            </a:r>
          </a:p>
          <a:p>
            <a:pPr marL="381000" indent="-381000" eaLnBrk="1" hangingPunct="1"/>
            <a:endParaRPr lang="en-US" altLang="en-US" smtClean="0"/>
          </a:p>
          <a:p>
            <a:pPr marL="381000" indent="-381000" eaLnBrk="1" hangingPunct="1">
              <a:buFontTx/>
              <a:buAutoNum type="arabicPeriod"/>
            </a:pPr>
            <a:endParaRPr lang="en-US" altLang="en-US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371600" y="1367135"/>
            <a:ext cx="786384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endParaRPr lang="en-US" altLang="en-US" b="1" i="1" dirty="0"/>
          </a:p>
          <a:p>
            <a:pPr eaLnBrk="1" hangingPunct="1"/>
            <a:r>
              <a:rPr lang="en-US" altLang="en-US" sz="2800" i="1" dirty="0"/>
              <a:t>If the butler did it he has blood on his hands.</a:t>
            </a:r>
          </a:p>
          <a:p>
            <a:pPr eaLnBrk="1" hangingPunct="1"/>
            <a:r>
              <a:rPr lang="en-US" altLang="en-US" sz="2800" i="1" dirty="0"/>
              <a:t>The butler had blood on his hands.</a:t>
            </a:r>
          </a:p>
          <a:p>
            <a:pPr eaLnBrk="1" hangingPunct="1"/>
            <a:r>
              <a:rPr lang="en-US" altLang="en-US" sz="2800" i="1" dirty="0"/>
              <a:t>Therefore, the butler did it.</a:t>
            </a:r>
            <a:endParaRPr lang="en-US" altLang="en-US" sz="2800" dirty="0"/>
          </a:p>
          <a:p>
            <a:pPr eaLnBrk="1" hangingPunct="1"/>
            <a:endParaRPr lang="en-US" altLang="en-US" b="1" i="1" dirty="0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600200" y="3728721"/>
            <a:ext cx="9906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This argument has the form</a:t>
            </a:r>
          </a:p>
          <a:p>
            <a:pPr eaLnBrk="1" hangingPunct="1"/>
            <a:r>
              <a:rPr lang="en-US" altLang="en-US" i="1" dirty="0"/>
              <a:t>		P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Q</a:t>
            </a:r>
          </a:p>
          <a:p>
            <a:pPr eaLnBrk="1" hangingPunct="1"/>
            <a:r>
              <a:rPr lang="en-US" altLang="en-US" i="1" dirty="0"/>
              <a:t>		Q</a:t>
            </a:r>
          </a:p>
          <a:p>
            <a:pPr eaLnBrk="1" hangingPunct="1"/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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</a:p>
          <a:p>
            <a:pPr eaLnBrk="1" hangingPunct="1"/>
            <a:r>
              <a:rPr lang="en-US" altLang="en-US" dirty="0"/>
              <a:t> or ((</a:t>
            </a:r>
            <a:r>
              <a:rPr lang="en-US" altLang="en-US" i="1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Q) </a:t>
            </a:r>
            <a:r>
              <a:rPr lang="en-US" altLang="en-US" i="1" dirty="0">
                <a:sym typeface="Symbol" panose="05050102010706020507" pitchFamily="18" charset="2"/>
              </a:rPr>
              <a:t> Q)P     </a:t>
            </a:r>
            <a:r>
              <a:rPr lang="en-US" altLang="en-US" sz="1800" dirty="0">
                <a:sym typeface="Symbol" panose="05050102010706020507" pitchFamily="18" charset="2"/>
              </a:rPr>
              <a:t>which is not a tautology and therefore not a valid rule of inference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3352800" y="4876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480" y="876300"/>
            <a:ext cx="2734800" cy="2728934"/>
          </a:xfrm>
          <a:prstGeom prst="rect">
            <a:avLst/>
          </a:prstGeom>
        </p:spPr>
      </p:pic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The Fallacy of Denying the Antecedent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sz="2800" i="1" dirty="0" smtClean="0"/>
              <a:t>If the butler is nervous, he did it.</a:t>
            </a:r>
          </a:p>
          <a:p>
            <a:pPr eaLnBrk="1" hangingPunct="1"/>
            <a:r>
              <a:rPr lang="en-US" altLang="en-US" sz="2800" i="1" dirty="0" smtClean="0"/>
              <a:t>The butler is really mellow.</a:t>
            </a:r>
          </a:p>
          <a:p>
            <a:pPr eaLnBrk="1" hangingPunct="1"/>
            <a:r>
              <a:rPr lang="en-US" altLang="en-US" sz="2800" i="1" dirty="0" smtClean="0"/>
              <a:t>Therefore, the butler didn't do it.</a:t>
            </a:r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524000" y="3408061"/>
            <a:ext cx="6400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This argument has the form</a:t>
            </a:r>
          </a:p>
          <a:p>
            <a:pPr eaLnBrk="1" hangingPunct="1"/>
            <a:r>
              <a:rPr lang="en-US" altLang="en-US" i="1" dirty="0"/>
              <a:t>		P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Q</a:t>
            </a:r>
          </a:p>
          <a:p>
            <a:pPr eaLnBrk="1" hangingPunct="1"/>
            <a:r>
              <a:rPr lang="en-US" altLang="en-US" i="1" dirty="0"/>
              <a:t>		</a:t>
            </a:r>
            <a:r>
              <a:rPr lang="en-US" altLang="en-US" i="1" dirty="0">
                <a:cs typeface="Times New Roman" panose="02020603050405020304" pitchFamily="18" charset="0"/>
              </a:rPr>
              <a:t>¬</a:t>
            </a:r>
            <a:r>
              <a:rPr lang="en-US" altLang="en-US" i="1" dirty="0"/>
              <a:t>P</a:t>
            </a:r>
          </a:p>
          <a:p>
            <a:pPr eaLnBrk="1" hangingPunct="1"/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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¬</a:t>
            </a:r>
            <a:r>
              <a:rPr lang="en-US" altLang="en-US" i="1" dirty="0"/>
              <a:t>Q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or </a:t>
            </a:r>
            <a:r>
              <a:rPr lang="en-US" altLang="en-US" dirty="0"/>
              <a:t>((</a:t>
            </a:r>
            <a:r>
              <a:rPr lang="en-US" altLang="en-US" i="1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Q) </a:t>
            </a:r>
            <a:r>
              <a:rPr lang="en-US" altLang="en-US" i="1" dirty="0">
                <a:sym typeface="Symbol" panose="05050102010706020507" pitchFamily="18" charset="2"/>
              </a:rPr>
              <a:t> </a:t>
            </a:r>
            <a:r>
              <a:rPr lang="en-US" altLang="en-US" i="1" dirty="0"/>
              <a:t>¬P</a:t>
            </a:r>
            <a:r>
              <a:rPr lang="en-US" altLang="en-US" i="1" dirty="0">
                <a:sym typeface="Symbol" panose="05050102010706020507" pitchFamily="18" charset="2"/>
              </a:rPr>
              <a:t>) </a:t>
            </a:r>
            <a:r>
              <a:rPr lang="en-US" altLang="en-US" dirty="0"/>
              <a:t>¬</a:t>
            </a:r>
            <a:r>
              <a:rPr lang="en-US" altLang="en-US" i="1" dirty="0"/>
              <a:t>Q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which is not a tautology and therefore not a valid rule of inference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35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11311467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0897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Begging the question or circular reasoning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This occurs when we use the truth of the statement being proved (or </a:t>
            </a:r>
          </a:p>
          <a:p>
            <a:pPr eaLnBrk="1" hangingPunct="1"/>
            <a:r>
              <a:rPr lang="en-US" altLang="en-US" sz="2400" dirty="0" smtClean="0"/>
              <a:t>something equivalent) in the proof itself.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Example:</a:t>
            </a:r>
          </a:p>
          <a:p>
            <a:pPr eaLnBrk="1" hangingPunct="1"/>
            <a:r>
              <a:rPr lang="en-US" altLang="en-US" sz="2400" dirty="0" smtClean="0"/>
              <a:t>Conjecture: </a:t>
            </a:r>
            <a:r>
              <a:rPr lang="en-US" altLang="en-US" sz="2400" i="1" dirty="0" smtClean="0"/>
              <a:t>if n</a:t>
            </a:r>
            <a:r>
              <a:rPr lang="en-US" altLang="en-US" sz="2400" i="1" baseline="30000" dirty="0" smtClean="0"/>
              <a:t>2</a:t>
            </a:r>
            <a:r>
              <a:rPr lang="en-US" altLang="en-US" sz="2400" i="1" dirty="0" smtClean="0"/>
              <a:t> is even then n is even.</a:t>
            </a:r>
          </a:p>
          <a:p>
            <a:pPr eaLnBrk="1" hangingPunct="1"/>
            <a:r>
              <a:rPr lang="en-US" altLang="en-US" sz="2400" dirty="0" smtClean="0"/>
              <a:t>Proof: If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is even then n</a:t>
            </a:r>
            <a:r>
              <a:rPr lang="en-US" altLang="en-US" sz="2400" baseline="30000" dirty="0" smtClean="0"/>
              <a:t>2 </a:t>
            </a:r>
            <a:r>
              <a:rPr lang="en-US" altLang="en-US" sz="2400" dirty="0" smtClean="0"/>
              <a:t>= 2k for some k. Let  n = 2m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for some m. Hence, x must be even.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Note that the  statement n = 2m is introduced without any argument showing it. 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1023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Exhaustive Proof</a:t>
            </a:r>
          </a:p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r>
              <a:rPr lang="en-US" dirty="0" smtClean="0"/>
              <a:t>Uniqueness Proofs</a:t>
            </a:r>
          </a:p>
          <a:p>
            <a:endParaRPr lang="en-US" dirty="0"/>
          </a:p>
          <a:p>
            <a:r>
              <a:rPr lang="en-US" dirty="0" smtClean="0"/>
              <a:t>All of these are important, but more so to mathematicians than to computer scientists, so we will </a:t>
            </a:r>
            <a:r>
              <a:rPr lang="en-US" smtClean="0"/>
              <a:t>skip section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79576"/>
      </p:ext>
    </p:extLst>
  </p:cSld>
  <p:clrMapOvr>
    <a:masterClrMapping/>
  </p:clrMapOvr>
  <p:transition spd="med" advTm="1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/>
          <a:lstStyle/>
          <a:p>
            <a:pPr algn="l"/>
            <a:r>
              <a:rPr lang="en-US" altLang="en-US" sz="3600" dirty="0"/>
              <a:t>Mathematical Reasoning</a:t>
            </a:r>
            <a:endParaRPr lang="en-CA" altLang="en-US" sz="3600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50292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We need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mathematical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reasoning</a:t>
            </a:r>
            <a:r>
              <a:rPr lang="en-US" altLang="en-US" sz="2800" dirty="0">
                <a:sym typeface="Symbol" panose="05050102010706020507" pitchFamily="18" charset="2"/>
              </a:rPr>
              <a:t> to</a:t>
            </a:r>
          </a:p>
          <a:p>
            <a:pPr marL="0" indent="0">
              <a:spcBef>
                <a:spcPct val="0"/>
              </a:spcBef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 determine whether a mathematical argument is </a:t>
            </a:r>
            <a:r>
              <a:rPr lang="en-US" altLang="en-US" sz="2800" dirty="0" smtClean="0">
                <a:sym typeface="Symbol" panose="05050102010706020507" pitchFamily="18" charset="2"/>
              </a:rPr>
              <a:t>correct </a:t>
            </a:r>
            <a:r>
              <a:rPr lang="en-US" altLang="en-US" sz="2800" dirty="0">
                <a:sym typeface="Symbol" panose="05050102010706020507" pitchFamily="18" charset="2"/>
              </a:rPr>
              <a:t>or incorrect and</a:t>
            </a:r>
          </a:p>
          <a:p>
            <a:pPr marL="0" indent="0"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 construct mathematical arguments.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Mathematical reasoning is not only important for conducting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proofs</a:t>
            </a:r>
            <a:r>
              <a:rPr lang="en-US" altLang="en-US" sz="2800" dirty="0">
                <a:sym typeface="Symbol" panose="05050102010706020507" pitchFamily="18" charset="2"/>
              </a:rPr>
              <a:t> and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program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verification</a:t>
            </a:r>
            <a:r>
              <a:rPr lang="en-US" altLang="en-US" sz="2800" dirty="0">
                <a:sym typeface="Symbol" panose="05050102010706020507" pitchFamily="18" charset="2"/>
              </a:rPr>
              <a:t>, but also for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artificial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intelligence</a:t>
            </a:r>
            <a:r>
              <a:rPr lang="en-US" altLang="en-US" sz="2800" dirty="0">
                <a:sym typeface="Symbol" panose="05050102010706020507" pitchFamily="18" charset="2"/>
              </a:rPr>
              <a:t> systems (drawing logical inferences from knowledge and facts).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We focus on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deductive</a:t>
            </a:r>
            <a:r>
              <a:rPr lang="en-US" altLang="en-US" sz="2800" dirty="0">
                <a:sym typeface="Symbol" panose="05050102010706020507" pitchFamily="18" charset="2"/>
              </a:rPr>
              <a:t> proofs</a:t>
            </a:r>
          </a:p>
        </p:txBody>
      </p:sp>
    </p:spTree>
    <p:extLst>
      <p:ext uri="{BB962C8B-B14F-4D97-AF65-F5344CB8AC3E}">
        <p14:creationId xmlns:p14="http://schemas.microsoft.com/office/powerpoint/2010/main" val="77587316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Additional Proof Methods Covered in CSCE 222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>
              <a:buFontTx/>
              <a:buChar char="•"/>
            </a:pPr>
            <a:r>
              <a:rPr lang="en-US" altLang="en-US" sz="2800" dirty="0"/>
              <a:t>Induction Proofs  </a:t>
            </a:r>
            <a:r>
              <a:rPr lang="en-US" altLang="en-US" sz="2800" dirty="0">
                <a:sym typeface="Wingdings" panose="05000000000000000000" pitchFamily="2" charset="2"/>
              </a:rPr>
              <a:t>  </a:t>
            </a:r>
          </a:p>
          <a:p>
            <a:pPr eaLnBrk="1" hangingPunct="1">
              <a:buFontTx/>
              <a:buChar char="•"/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>
                <a:sym typeface="Wingdings" panose="05000000000000000000" pitchFamily="2" charset="2"/>
              </a:rPr>
              <a:t>Combinatorial proofs  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		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But first we have to cover some basic notions on sets, functions, and counting.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 smtClean="0"/>
              <a:t>Terminology (1.7.2)</a:t>
            </a:r>
            <a:endParaRPr lang="en-CA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4102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An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axiom</a:t>
            </a:r>
            <a:r>
              <a:rPr lang="en-US" altLang="en-US" sz="2800" dirty="0">
                <a:sym typeface="Symbol" panose="05050102010706020507" pitchFamily="18" charset="2"/>
              </a:rPr>
              <a:t> is a basic assumption about mathematical structure that needs no proof.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Things known to be true (facts or proven theorems)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Things believed to be true but cannot be proved</a:t>
            </a:r>
          </a:p>
          <a:p>
            <a:pPr marL="0" indent="0">
              <a:spcBef>
                <a:spcPct val="0"/>
              </a:spcBef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We can use a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proof</a:t>
            </a:r>
            <a:r>
              <a:rPr lang="en-US" altLang="en-US" sz="2800" dirty="0">
                <a:sym typeface="Symbol" panose="05050102010706020507" pitchFamily="18" charset="2"/>
              </a:rPr>
              <a:t> to demonstrate that a particular statement is true. A proof consists of a sequence of statements that form an argument.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 steps that connect the statements in such a sequence are the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rules of inference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Cases of incorrect reasoning are called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fallacies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75195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/>
              <a:t>Terminology</a:t>
            </a:r>
            <a:endParaRPr lang="en-CA" altLang="en-US" sz="360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theorem</a:t>
            </a:r>
            <a:r>
              <a:rPr lang="en-US" altLang="en-US" sz="2800" dirty="0">
                <a:sym typeface="Symbol" panose="05050102010706020507" pitchFamily="18" charset="2"/>
              </a:rPr>
              <a:t> is a statement that can be shown to be true.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lemma</a:t>
            </a:r>
            <a:r>
              <a:rPr lang="en-US" altLang="en-US" sz="2800" dirty="0">
                <a:sym typeface="Symbol" panose="05050102010706020507" pitchFamily="18" charset="2"/>
              </a:rPr>
              <a:t> is a simple theorem used as an intermediate result in the proof of another theorem.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corollary</a:t>
            </a:r>
            <a:r>
              <a:rPr lang="en-US" altLang="en-US" sz="2800" dirty="0">
                <a:sym typeface="Symbol" panose="05050102010706020507" pitchFamily="18" charset="2"/>
              </a:rPr>
              <a:t> is a proposition that follows directly from a theorem that has been proved.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conjecture</a:t>
            </a:r>
            <a:r>
              <a:rPr lang="en-US" altLang="en-US" sz="2800" dirty="0">
                <a:sym typeface="Symbol" panose="05050102010706020507" pitchFamily="18" charset="2"/>
              </a:rPr>
              <a:t> is a statement whose truth value is unknown. Once it is proven, it becomes a theorem.</a:t>
            </a:r>
          </a:p>
        </p:txBody>
      </p:sp>
    </p:spTree>
    <p:extLst>
      <p:ext uri="{BB962C8B-B14F-4D97-AF65-F5344CB8AC3E}">
        <p14:creationId xmlns:p14="http://schemas.microsoft.com/office/powerpoint/2010/main" val="26624672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/>
              <a:t>Proofs</a:t>
            </a:r>
            <a:endParaRPr lang="en-CA" altLang="en-US" sz="3600" dirty="0"/>
          </a:p>
        </p:txBody>
      </p:sp>
      <p:sp>
        <p:nvSpPr>
          <p:cNvPr id="5017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99060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theorem</a:t>
            </a:r>
            <a:r>
              <a:rPr lang="en-US" altLang="en-US" sz="2800" dirty="0">
                <a:sym typeface="Symbol" panose="05050102010706020507" pitchFamily="18" charset="2"/>
              </a:rPr>
              <a:t> often has two parts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Conditions (premises, hypotheses)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conclusion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correct (deductive) proof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is to establish that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If the conditions are true then the conclusion is true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I.e., Conditions  conclusion is a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tautology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Often there are missing pieces between conditions and conclusion. Fill it by an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argument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Using conditions and axioms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ym typeface="Symbol" panose="05050102010706020507" pitchFamily="18" charset="2"/>
              </a:rPr>
              <a:t>Statements in the argument connected by proper rules of inference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36267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1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1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5918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Valid Arguments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040" y="1486198"/>
            <a:ext cx="105918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Recall:</a:t>
            </a:r>
          </a:p>
          <a:p>
            <a:pPr eaLnBrk="1" hangingPunct="1"/>
            <a:r>
              <a:rPr lang="en-US" altLang="en-US" sz="2400" dirty="0" smtClean="0"/>
              <a:t>An </a:t>
            </a:r>
            <a:r>
              <a:rPr lang="en-US" altLang="en-US" sz="2400" dirty="0" smtClean="0">
                <a:solidFill>
                  <a:srgbClr val="FF0000"/>
                </a:solidFill>
              </a:rPr>
              <a:t>argument </a:t>
            </a:r>
            <a:r>
              <a:rPr lang="en-US" altLang="en-US" sz="2400" dirty="0" smtClean="0"/>
              <a:t>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sequence of propositions</a:t>
            </a:r>
            <a:r>
              <a:rPr lang="en-US" altLang="en-US" sz="2400" dirty="0" smtClean="0"/>
              <a:t>. The final proposition  is called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conclusion</a:t>
            </a:r>
            <a:r>
              <a:rPr lang="en-US" altLang="en-US" sz="2400" dirty="0" smtClean="0"/>
              <a:t> of the argument while the other propositions are called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premises or hypotheses</a:t>
            </a:r>
            <a:r>
              <a:rPr lang="en-US" altLang="en-US" sz="2400" dirty="0" smtClean="0"/>
              <a:t> of the argument.</a:t>
            </a:r>
          </a:p>
          <a:p>
            <a:pPr eaLnBrk="1" hangingPunct="1"/>
            <a:r>
              <a:rPr lang="en-US" altLang="en-US" sz="2400" dirty="0" smtClean="0"/>
              <a:t>An  </a:t>
            </a:r>
            <a:r>
              <a:rPr lang="en-US" altLang="en-US" sz="2400" dirty="0" smtClean="0">
                <a:solidFill>
                  <a:srgbClr val="FF0000"/>
                </a:solidFill>
              </a:rPr>
              <a:t>argument</a:t>
            </a:r>
            <a:r>
              <a:rPr lang="en-US" altLang="en-US" sz="2400" dirty="0" smtClean="0"/>
              <a:t> is </a:t>
            </a:r>
            <a:r>
              <a:rPr lang="en-US" altLang="en-US" sz="2400" dirty="0" smtClean="0">
                <a:solidFill>
                  <a:srgbClr val="FF0000"/>
                </a:solidFill>
              </a:rPr>
              <a:t>valid</a:t>
            </a:r>
            <a:r>
              <a:rPr lang="en-US" altLang="en-US" sz="2400" dirty="0" smtClean="0"/>
              <a:t> whenever the truth of all its premises implies the truth of its conclusion.   </a:t>
            </a:r>
            <a:br>
              <a:rPr lang="en-US" altLang="en-US" sz="2400" dirty="0" smtClean="0"/>
            </a:br>
            <a:r>
              <a:rPr lang="en-US" altLang="en-US" sz="2400" dirty="0" smtClean="0"/>
              <a:t>How to show that </a:t>
            </a:r>
            <a:r>
              <a:rPr lang="en-US" altLang="en-US" sz="2400" b="1" dirty="0" smtClean="0"/>
              <a:t>q</a:t>
            </a:r>
            <a:r>
              <a:rPr lang="en-US" altLang="en-US" sz="2400" dirty="0" smtClean="0"/>
              <a:t> logically follows from the hypotheses (p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 p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 </a:t>
            </a:r>
            <a:r>
              <a:rPr lang="en-US" altLang="en-US" sz="2400" dirty="0" smtClean="0">
                <a:sym typeface="Symbol" panose="05050102010706020507" pitchFamily="18" charset="2"/>
              </a:rPr>
              <a:t>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400" dirty="0" smtClean="0">
                <a:sym typeface="Symbol" panose="05050102010706020507" pitchFamily="18" charset="2"/>
              </a:rPr>
              <a:t>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)?</a:t>
            </a:r>
            <a:endParaRPr lang="en-US" altLang="en-US" sz="2400" dirty="0" smtClean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371601" y="4314647"/>
            <a:ext cx="1423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Show that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 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20789" y="4581822"/>
            <a:ext cx="485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(p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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 …</a:t>
            </a:r>
            <a:r>
              <a:rPr lang="en-US" altLang="en-US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 q   is a tautology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424940" y="5144414"/>
            <a:ext cx="1000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One can use the rules of inference to show the validity of an argument</a:t>
            </a:r>
            <a:r>
              <a:rPr lang="en-US" altLang="en-US" sz="2000" dirty="0"/>
              <a:t>.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422400" y="5639396"/>
            <a:ext cx="101420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FF0000"/>
                </a:solidFill>
              </a:rPr>
              <a:t>Vacuous proof</a:t>
            </a:r>
            <a:r>
              <a:rPr lang="en-US" altLang="en-US" sz="2200" dirty="0"/>
              <a:t>  - if   one of the premises is false then  (p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 p</a:t>
            </a:r>
            <a:r>
              <a:rPr lang="en-US" altLang="en-US" sz="2200" baseline="-25000" dirty="0"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ym typeface="Symbol" panose="05050102010706020507" pitchFamily="18" charset="2"/>
              </a:rPr>
              <a:t>  …</a:t>
            </a:r>
            <a:r>
              <a:rPr lang="en-US" altLang="en-US" sz="2200" dirty="0" err="1">
                <a:sym typeface="Symbol" panose="05050102010706020507" pitchFamily="18" charset="2"/>
              </a:rPr>
              <a:t>p</a:t>
            </a:r>
            <a:r>
              <a:rPr lang="en-US" altLang="en-US" sz="22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sym typeface="Symbol" panose="05050102010706020507" pitchFamily="18" charset="2"/>
              </a:rPr>
              <a:t>)  q </a:t>
            </a:r>
          </a:p>
          <a:p>
            <a:pPr eaLnBrk="1" hangingPunct="1"/>
            <a:r>
              <a:rPr lang="en-US" altLang="en-US" sz="2200" dirty="0">
                <a:sym typeface="Symbol" panose="05050102010706020507" pitchFamily="18" charset="2"/>
              </a:rPr>
              <a:t>is vacuously True, since False implies anything.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422400" y="942975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(reminder)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515600" cy="1143000"/>
          </a:xfrm>
        </p:spPr>
        <p:txBody>
          <a:bodyPr/>
          <a:lstStyle/>
          <a:p>
            <a:pPr algn="l" eaLnBrk="1" hangingPunct="1"/>
            <a:r>
              <a:rPr lang="en-US" altLang="en-US" sz="3400" dirty="0" smtClean="0"/>
              <a:t>Arguments involving universally quantified variables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880"/>
            <a:ext cx="10586720" cy="479552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Note: Many theorems involve statements for universally quantified variables:</a:t>
            </a:r>
          </a:p>
          <a:p>
            <a:pPr eaLnBrk="1" hangingPunct="1"/>
            <a:r>
              <a:rPr lang="en-US" altLang="en-US" sz="2600" dirty="0" smtClean="0"/>
              <a:t>e.g., the following statements are equivalent:</a:t>
            </a:r>
          </a:p>
          <a:p>
            <a:pPr eaLnBrk="1" hangingPunct="1"/>
            <a:r>
              <a:rPr lang="en-US" altLang="en-US" sz="2600" dirty="0" smtClean="0"/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2600" dirty="0" smtClean="0"/>
              <a:t>“If x&gt;y, where x and y are positive real numbers, then x</a:t>
            </a:r>
            <a:r>
              <a:rPr lang="en-US" altLang="en-US" sz="2600" baseline="30000" dirty="0" smtClean="0"/>
              <a:t>2</a:t>
            </a:r>
            <a:r>
              <a:rPr lang="en-US" altLang="en-US" sz="2600" dirty="0" smtClean="0"/>
              <a:t> &gt; y</a:t>
            </a:r>
            <a:r>
              <a:rPr lang="en-US" altLang="en-US" sz="2600" baseline="30000" dirty="0" smtClean="0"/>
              <a:t>2 </a:t>
            </a:r>
            <a:r>
              <a:rPr lang="en-US" altLang="en-US" sz="2600" dirty="0" smtClean="0"/>
              <a:t>”</a:t>
            </a:r>
          </a:p>
          <a:p>
            <a:pPr marL="0" indent="0" eaLnBrk="1" hangingPunct="1"/>
            <a:endParaRPr lang="en-US" altLang="en-US" sz="2600" dirty="0" smtClean="0"/>
          </a:p>
          <a:p>
            <a:pPr eaLnBrk="1" hangingPunct="1">
              <a:buFontTx/>
              <a:buChar char="•"/>
            </a:pPr>
            <a:r>
              <a:rPr lang="en-US" altLang="en-US" sz="2600" dirty="0" smtClean="0">
                <a:sym typeface="Symbol" panose="05050102010706020507" pitchFamily="18" charset="2"/>
              </a:rPr>
              <a:t>“</a:t>
            </a:r>
            <a:r>
              <a:rPr lang="en-US" altLang="en-US" sz="2600" dirty="0" err="1" smtClean="0">
                <a:sym typeface="Symbol" panose="05050102010706020507" pitchFamily="18" charset="2"/>
              </a:rPr>
              <a:t>xy</a:t>
            </a:r>
            <a:r>
              <a:rPr lang="en-US" altLang="en-US" sz="2600" dirty="0" smtClean="0">
                <a:sym typeface="Symbol" panose="05050102010706020507" pitchFamily="18" charset="2"/>
              </a:rPr>
              <a:t> (if x &gt; y &gt; 0 then </a:t>
            </a:r>
            <a:r>
              <a:rPr lang="en-US" altLang="en-US" sz="2600" dirty="0" smtClean="0"/>
              <a:t>x</a:t>
            </a:r>
            <a:r>
              <a:rPr lang="en-US" altLang="en-US" sz="2600" baseline="30000" dirty="0" smtClean="0"/>
              <a:t>2</a:t>
            </a:r>
            <a:r>
              <a:rPr lang="en-US" altLang="en-US" sz="2600" dirty="0" smtClean="0"/>
              <a:t> &gt; y</a:t>
            </a:r>
            <a:r>
              <a:rPr lang="en-US" altLang="en-US" sz="2600" baseline="30000" dirty="0" smtClean="0"/>
              <a:t>2</a:t>
            </a:r>
            <a:r>
              <a:rPr lang="en-US" altLang="en-US" sz="2600" dirty="0" smtClean="0"/>
              <a:t>)</a:t>
            </a:r>
            <a:r>
              <a:rPr lang="en-US" altLang="en-US" sz="2600" baseline="30000" dirty="0" smtClean="0"/>
              <a:t> </a:t>
            </a:r>
            <a:r>
              <a:rPr lang="en-US" altLang="en-US" sz="2600" dirty="0" smtClean="0"/>
              <a:t>”</a:t>
            </a:r>
            <a:r>
              <a:rPr lang="en-US" altLang="en-US" sz="2600" dirty="0" smtClean="0">
                <a:sym typeface="Symbol" panose="05050102010706020507" pitchFamily="18" charset="2"/>
              </a:rPr>
              <a:t> </a:t>
            </a:r>
            <a:endParaRPr lang="en-US" altLang="en-US" sz="2600" dirty="0" smtClean="0"/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Quite often, when it is clear from the context, theorems are proved without explicitly  using the laws of universal instantiation and universal generalization.</a:t>
            </a:r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49899</TotalTime>
  <Words>3246</Words>
  <Application>Microsoft Office PowerPoint</Application>
  <PresentationFormat>Widescreen</PresentationFormat>
  <Paragraphs>428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Chalkboard</vt:lpstr>
      <vt:lpstr>Comic Sans MS</vt:lpstr>
      <vt:lpstr>Courier New</vt:lpstr>
      <vt:lpstr>Symbol</vt:lpstr>
      <vt:lpstr>Times New Roman</vt:lpstr>
      <vt:lpstr>Wingdings</vt:lpstr>
      <vt:lpstr>1_Default Design</vt:lpstr>
      <vt:lpstr>Office Theme</vt:lpstr>
      <vt:lpstr>PowerPoint Presentation</vt:lpstr>
      <vt:lpstr>CSCE 222 Discrete Structures</vt:lpstr>
      <vt:lpstr>Mathematical Reasoning </vt:lpstr>
      <vt:lpstr>Mathematical Reasoning</vt:lpstr>
      <vt:lpstr>Terminology (1.7.2)</vt:lpstr>
      <vt:lpstr>Terminology</vt:lpstr>
      <vt:lpstr>Proofs</vt:lpstr>
      <vt:lpstr>Valid Arguments</vt:lpstr>
      <vt:lpstr>Arguments involving universally quantified variables</vt:lpstr>
      <vt:lpstr>Methods of Proof  (1.7.4)</vt:lpstr>
      <vt:lpstr>Direct Proof (1.7.5)</vt:lpstr>
      <vt:lpstr>Direct Proof</vt:lpstr>
      <vt:lpstr>   Example - direct proof </vt:lpstr>
      <vt:lpstr>   Example - direct proof </vt:lpstr>
      <vt:lpstr>   Example - direct proof </vt:lpstr>
      <vt:lpstr>Direct Proof</vt:lpstr>
      <vt:lpstr>Proving Theorems</vt:lpstr>
      <vt:lpstr>Proving Theorems (1.7.6)</vt:lpstr>
      <vt:lpstr>Proving Theorems</vt:lpstr>
      <vt:lpstr>Proving Theorems (1.7.7)</vt:lpstr>
      <vt:lpstr>Proof by Contradiction</vt:lpstr>
      <vt:lpstr>PowerPoint Presentation</vt:lpstr>
      <vt:lpstr>Example: Proof by Contradiction</vt:lpstr>
      <vt:lpstr>Example2: Proof by Contradiction</vt:lpstr>
      <vt:lpstr>Example 3: Proof by Contradiction</vt:lpstr>
      <vt:lpstr>Example 4: Proof by Contradiction</vt:lpstr>
      <vt:lpstr>Proof of Equivalences</vt:lpstr>
      <vt:lpstr>Counterexamples</vt:lpstr>
      <vt:lpstr>Counterexample</vt:lpstr>
      <vt:lpstr>Proof by Cases</vt:lpstr>
      <vt:lpstr>PowerPoint Presentation</vt:lpstr>
      <vt:lpstr>Existence Proofs</vt:lpstr>
      <vt:lpstr>   Example -   Existence Proof</vt:lpstr>
      <vt:lpstr>Fallacies</vt:lpstr>
      <vt:lpstr>The Fallacy of Affirming the Consequent  </vt:lpstr>
      <vt:lpstr>The Fallacy of Denying the Antecedent</vt:lpstr>
      <vt:lpstr>PowerPoint Presentation</vt:lpstr>
      <vt:lpstr>Begging the question or circular reasoning</vt:lpstr>
      <vt:lpstr>PowerPoint Presentation</vt:lpstr>
      <vt:lpstr>Additional Proof Methods Covered in CSCE 222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1416</cp:revision>
  <dcterms:created xsi:type="dcterms:W3CDTF">1601-01-01T00:00:00Z</dcterms:created>
  <dcterms:modified xsi:type="dcterms:W3CDTF">2020-09-01T01:27:24Z</dcterms:modified>
</cp:coreProperties>
</file>