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71"/>
  </p:notesMasterIdLst>
  <p:handoutMasterIdLst>
    <p:handoutMasterId r:id="rId72"/>
  </p:handoutMasterIdLst>
  <p:sldIdLst>
    <p:sldId id="1020" r:id="rId2"/>
    <p:sldId id="956" r:id="rId3"/>
    <p:sldId id="1021" r:id="rId4"/>
    <p:sldId id="1022" r:id="rId5"/>
    <p:sldId id="1023" r:id="rId6"/>
    <p:sldId id="1024" r:id="rId7"/>
    <p:sldId id="1025" r:id="rId8"/>
    <p:sldId id="1026" r:id="rId9"/>
    <p:sldId id="1082" r:id="rId10"/>
    <p:sldId id="1027" r:id="rId11"/>
    <p:sldId id="1028" r:id="rId12"/>
    <p:sldId id="1029" r:id="rId13"/>
    <p:sldId id="1030" r:id="rId14"/>
    <p:sldId id="1031" r:id="rId15"/>
    <p:sldId id="1032" r:id="rId16"/>
    <p:sldId id="1094" r:id="rId17"/>
    <p:sldId id="1095" r:id="rId18"/>
    <p:sldId id="1096" r:id="rId19"/>
    <p:sldId id="1097" r:id="rId20"/>
    <p:sldId id="1098" r:id="rId21"/>
    <p:sldId id="1128" r:id="rId22"/>
    <p:sldId id="1099" r:id="rId23"/>
    <p:sldId id="1100" r:id="rId24"/>
    <p:sldId id="1101" r:id="rId25"/>
    <p:sldId id="1102" r:id="rId26"/>
    <p:sldId id="1108" r:id="rId27"/>
    <p:sldId id="1109" r:id="rId28"/>
    <p:sldId id="1110" r:id="rId29"/>
    <p:sldId id="1111" r:id="rId30"/>
    <p:sldId id="1112" r:id="rId31"/>
    <p:sldId id="1113" r:id="rId32"/>
    <p:sldId id="1114" r:id="rId33"/>
    <p:sldId id="1083" r:id="rId34"/>
    <p:sldId id="1084" r:id="rId35"/>
    <p:sldId id="1085" r:id="rId36"/>
    <p:sldId id="1086" r:id="rId37"/>
    <p:sldId id="1087" r:id="rId38"/>
    <p:sldId id="1088" r:id="rId39"/>
    <p:sldId id="1089" r:id="rId40"/>
    <p:sldId id="1090" r:id="rId41"/>
    <p:sldId id="1091" r:id="rId42"/>
    <p:sldId id="1092" r:id="rId43"/>
    <p:sldId id="1033" r:id="rId44"/>
    <p:sldId id="1034" r:id="rId45"/>
    <p:sldId id="1093" r:id="rId46"/>
    <p:sldId id="1035" r:id="rId47"/>
    <p:sldId id="1037" r:id="rId48"/>
    <p:sldId id="1038" r:id="rId49"/>
    <p:sldId id="1039" r:id="rId50"/>
    <p:sldId id="1040" r:id="rId51"/>
    <p:sldId id="1115" r:id="rId52"/>
    <p:sldId id="1041" r:id="rId53"/>
    <p:sldId id="1116" r:id="rId54"/>
    <p:sldId id="1127" r:id="rId55"/>
    <p:sldId id="1042" r:id="rId56"/>
    <p:sldId id="1117" r:id="rId57"/>
    <p:sldId id="1043" r:id="rId58"/>
    <p:sldId id="1044" r:id="rId59"/>
    <p:sldId id="1118" r:id="rId60"/>
    <p:sldId id="1045" r:id="rId61"/>
    <p:sldId id="1046" r:id="rId62"/>
    <p:sldId id="1119" r:id="rId63"/>
    <p:sldId id="1120" r:id="rId64"/>
    <p:sldId id="1121" r:id="rId65"/>
    <p:sldId id="1122" r:id="rId66"/>
    <p:sldId id="1123" r:id="rId67"/>
    <p:sldId id="1124" r:id="rId68"/>
    <p:sldId id="1125" r:id="rId69"/>
    <p:sldId id="1126" r:id="rId70"/>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900"/>
    <a:srgbClr val="003C78"/>
    <a:srgbClr val="500000"/>
    <a:srgbClr val="660033"/>
    <a:srgbClr val="CC6600"/>
    <a:srgbClr val="CC00CC"/>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2" autoAdjust="0"/>
    <p:restoredTop sz="99612" autoAdjust="0"/>
  </p:normalViewPr>
  <p:slideViewPr>
    <p:cSldViewPr>
      <p:cViewPr varScale="1">
        <p:scale>
          <a:sx n="86" d="100"/>
          <a:sy n="86" d="100"/>
        </p:scale>
        <p:origin x="120"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787"/>
    </p:cViewPr>
  </p:sorterViewPr>
  <p:notesViewPr>
    <p:cSldViewPr>
      <p:cViewPr varScale="1">
        <p:scale>
          <a:sx n="63" d="100"/>
          <a:sy n="63" d="100"/>
        </p:scale>
        <p:origin x="-14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F2A797-8503-4959-BFA8-85DC816FD9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481492B-9DD5-43BF-B250-7F14C1051787}">
      <dgm:prSet custT="1"/>
      <dgm:spPr/>
      <dgm:t>
        <a:bodyPr/>
        <a:lstStyle/>
        <a:p>
          <a:pPr rtl="0"/>
          <a:r>
            <a:rPr lang="en-US" sz="2400" b="1" dirty="0" smtClean="0"/>
            <a:t>Successively narrow down our search range until it contains only one element</a:t>
          </a:r>
          <a:endParaRPr lang="en-US" sz="2400" b="1" dirty="0"/>
        </a:p>
      </dgm:t>
    </dgm:pt>
    <dgm:pt modelId="{02D628C0-8F29-48D2-9407-14AC5FCD0765}" type="parTrans" cxnId="{E200E825-0C93-4BB3-92BB-3F6E37F31170}">
      <dgm:prSet/>
      <dgm:spPr/>
      <dgm:t>
        <a:bodyPr/>
        <a:lstStyle/>
        <a:p>
          <a:endParaRPr lang="en-US"/>
        </a:p>
      </dgm:t>
    </dgm:pt>
    <dgm:pt modelId="{4086EA09-6A43-4EA0-BA43-E5B109918897}" type="sibTrans" cxnId="{E200E825-0C93-4BB3-92BB-3F6E37F31170}">
      <dgm:prSet/>
      <dgm:spPr/>
      <dgm:t>
        <a:bodyPr/>
        <a:lstStyle/>
        <a:p>
          <a:endParaRPr lang="en-US"/>
        </a:p>
      </dgm:t>
    </dgm:pt>
    <dgm:pt modelId="{79503C87-76D5-4D6E-B2CE-DF8EC57AA06D}" type="pres">
      <dgm:prSet presAssocID="{E6F2A797-8503-4959-BFA8-85DC816FD90B}" presName="linear" presStyleCnt="0">
        <dgm:presLayoutVars>
          <dgm:animLvl val="lvl"/>
          <dgm:resizeHandles val="exact"/>
        </dgm:presLayoutVars>
      </dgm:prSet>
      <dgm:spPr/>
      <dgm:t>
        <a:bodyPr/>
        <a:lstStyle/>
        <a:p>
          <a:endParaRPr lang="en-US"/>
        </a:p>
      </dgm:t>
    </dgm:pt>
    <dgm:pt modelId="{F2EA3F28-1D1D-4E09-B5C7-9E4D8EC1404D}" type="pres">
      <dgm:prSet presAssocID="{5481492B-9DD5-43BF-B250-7F14C1051787}" presName="parentText" presStyleLbl="node1" presStyleIdx="0" presStyleCnt="1">
        <dgm:presLayoutVars>
          <dgm:chMax val="0"/>
          <dgm:bulletEnabled val="1"/>
        </dgm:presLayoutVars>
      </dgm:prSet>
      <dgm:spPr/>
      <dgm:t>
        <a:bodyPr/>
        <a:lstStyle/>
        <a:p>
          <a:endParaRPr lang="en-US"/>
        </a:p>
      </dgm:t>
    </dgm:pt>
  </dgm:ptLst>
  <dgm:cxnLst>
    <dgm:cxn modelId="{E200E825-0C93-4BB3-92BB-3F6E37F31170}" srcId="{E6F2A797-8503-4959-BFA8-85DC816FD90B}" destId="{5481492B-9DD5-43BF-B250-7F14C1051787}" srcOrd="0" destOrd="0" parTransId="{02D628C0-8F29-48D2-9407-14AC5FCD0765}" sibTransId="{4086EA09-6A43-4EA0-BA43-E5B109918897}"/>
    <dgm:cxn modelId="{2BC8C438-64F9-4F15-8FB6-1DA105F7752D}" type="presOf" srcId="{E6F2A797-8503-4959-BFA8-85DC816FD90B}" destId="{79503C87-76D5-4D6E-B2CE-DF8EC57AA06D}" srcOrd="0" destOrd="0" presId="urn:microsoft.com/office/officeart/2005/8/layout/vList2"/>
    <dgm:cxn modelId="{62E4B73D-14B6-4649-A5C7-2435A66F2448}" type="presOf" srcId="{5481492B-9DD5-43BF-B250-7F14C1051787}" destId="{F2EA3F28-1D1D-4E09-B5C7-9E4D8EC1404D}" srcOrd="0" destOrd="0" presId="urn:microsoft.com/office/officeart/2005/8/layout/vList2"/>
    <dgm:cxn modelId="{83F8F324-0422-49F6-B714-CAF44DBA0769}" type="presParOf" srcId="{79503C87-76D5-4D6E-B2CE-DF8EC57AA06D}" destId="{F2EA3F28-1D1D-4E09-B5C7-9E4D8EC1404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75275-7160-4DD4-81A8-441BE6EDA0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2F81C80-456A-4088-B106-2C54E3D3B13A}">
      <dgm:prSet/>
      <dgm:spPr/>
      <dgm:t>
        <a:bodyPr/>
        <a:lstStyle/>
        <a:p>
          <a:pPr rtl="0"/>
          <a:r>
            <a:rPr lang="en-US" smtClean="0"/>
            <a:t>Could potentially make a successful search more efficient by breaking out of the while loop when finding a match. </a:t>
          </a:r>
          <a:endParaRPr lang="en-US"/>
        </a:p>
      </dgm:t>
    </dgm:pt>
    <dgm:pt modelId="{622F9F30-D2CC-4D11-8D33-166E7591C1B7}" type="parTrans" cxnId="{6646A331-9920-47B3-A1B7-1A9C732630F2}">
      <dgm:prSet/>
      <dgm:spPr/>
      <dgm:t>
        <a:bodyPr/>
        <a:lstStyle/>
        <a:p>
          <a:endParaRPr lang="en-US"/>
        </a:p>
      </dgm:t>
    </dgm:pt>
    <dgm:pt modelId="{D7EA3771-7E23-44F4-9229-6F975013C850}" type="sibTrans" cxnId="{6646A331-9920-47B3-A1B7-1A9C732630F2}">
      <dgm:prSet/>
      <dgm:spPr/>
      <dgm:t>
        <a:bodyPr/>
        <a:lstStyle/>
        <a:p>
          <a:endParaRPr lang="en-US"/>
        </a:p>
      </dgm:t>
    </dgm:pt>
    <dgm:pt modelId="{3E7503E5-9516-46AD-9655-FE9479137808}">
      <dgm:prSet/>
      <dgm:spPr/>
      <dgm:t>
        <a:bodyPr/>
        <a:lstStyle/>
        <a:p>
          <a:pPr rtl="0"/>
          <a:r>
            <a:rPr lang="en-US" smtClean="0"/>
            <a:t>But unless coded in machine language, would require two comparisons (in the worst case) per loop iterations instead of one</a:t>
          </a:r>
          <a:endParaRPr lang="en-US"/>
        </a:p>
      </dgm:t>
    </dgm:pt>
    <dgm:pt modelId="{7E9875E0-1B61-4390-BCDA-51E168708E5E}" type="parTrans" cxnId="{2B0ECBD2-4CFD-46F5-B0B7-1C4F171C89FD}">
      <dgm:prSet/>
      <dgm:spPr/>
      <dgm:t>
        <a:bodyPr/>
        <a:lstStyle/>
        <a:p>
          <a:endParaRPr lang="en-US"/>
        </a:p>
      </dgm:t>
    </dgm:pt>
    <dgm:pt modelId="{1AAF82C4-6001-4AFF-B41E-74082B2A2C81}" type="sibTrans" cxnId="{2B0ECBD2-4CFD-46F5-B0B7-1C4F171C89FD}">
      <dgm:prSet/>
      <dgm:spPr/>
      <dgm:t>
        <a:bodyPr/>
        <a:lstStyle/>
        <a:p>
          <a:endParaRPr lang="en-US"/>
        </a:p>
      </dgm:t>
    </dgm:pt>
    <dgm:pt modelId="{4F5AE326-691E-4351-85A9-6A8AB60D120F}" type="pres">
      <dgm:prSet presAssocID="{CD775275-7160-4DD4-81A8-441BE6EDA065}" presName="linear" presStyleCnt="0">
        <dgm:presLayoutVars>
          <dgm:animLvl val="lvl"/>
          <dgm:resizeHandles val="exact"/>
        </dgm:presLayoutVars>
      </dgm:prSet>
      <dgm:spPr/>
      <dgm:t>
        <a:bodyPr/>
        <a:lstStyle/>
        <a:p>
          <a:endParaRPr lang="en-US"/>
        </a:p>
      </dgm:t>
    </dgm:pt>
    <dgm:pt modelId="{791927E9-7E95-4224-8DAF-1B4B71D23DEA}" type="pres">
      <dgm:prSet presAssocID="{F2F81C80-456A-4088-B106-2C54E3D3B13A}" presName="parentText" presStyleLbl="node1" presStyleIdx="0" presStyleCnt="2">
        <dgm:presLayoutVars>
          <dgm:chMax val="0"/>
          <dgm:bulletEnabled val="1"/>
        </dgm:presLayoutVars>
      </dgm:prSet>
      <dgm:spPr/>
      <dgm:t>
        <a:bodyPr/>
        <a:lstStyle/>
        <a:p>
          <a:endParaRPr lang="en-US"/>
        </a:p>
      </dgm:t>
    </dgm:pt>
    <dgm:pt modelId="{31C0577A-5E91-40FC-A595-BC789BE8202F}" type="pres">
      <dgm:prSet presAssocID="{D7EA3771-7E23-44F4-9229-6F975013C850}" presName="spacer" presStyleCnt="0"/>
      <dgm:spPr/>
    </dgm:pt>
    <dgm:pt modelId="{BDDE30CD-1695-48B8-9F24-412863660D58}" type="pres">
      <dgm:prSet presAssocID="{3E7503E5-9516-46AD-9655-FE9479137808}" presName="parentText" presStyleLbl="node1" presStyleIdx="1" presStyleCnt="2">
        <dgm:presLayoutVars>
          <dgm:chMax val="0"/>
          <dgm:bulletEnabled val="1"/>
        </dgm:presLayoutVars>
      </dgm:prSet>
      <dgm:spPr/>
      <dgm:t>
        <a:bodyPr/>
        <a:lstStyle/>
        <a:p>
          <a:endParaRPr lang="en-US"/>
        </a:p>
      </dgm:t>
    </dgm:pt>
  </dgm:ptLst>
  <dgm:cxnLst>
    <dgm:cxn modelId="{F4D2E509-3693-4814-A4FD-F8A3FC514C25}" type="presOf" srcId="{F2F81C80-456A-4088-B106-2C54E3D3B13A}" destId="{791927E9-7E95-4224-8DAF-1B4B71D23DEA}" srcOrd="0" destOrd="0" presId="urn:microsoft.com/office/officeart/2005/8/layout/vList2"/>
    <dgm:cxn modelId="{2B0ECBD2-4CFD-46F5-B0B7-1C4F171C89FD}" srcId="{CD775275-7160-4DD4-81A8-441BE6EDA065}" destId="{3E7503E5-9516-46AD-9655-FE9479137808}" srcOrd="1" destOrd="0" parTransId="{7E9875E0-1B61-4390-BCDA-51E168708E5E}" sibTransId="{1AAF82C4-6001-4AFF-B41E-74082B2A2C81}"/>
    <dgm:cxn modelId="{2E7811D2-37E8-4E8F-A611-E7AB2D7D2D0D}" type="presOf" srcId="{3E7503E5-9516-46AD-9655-FE9479137808}" destId="{BDDE30CD-1695-48B8-9F24-412863660D58}" srcOrd="0" destOrd="0" presId="urn:microsoft.com/office/officeart/2005/8/layout/vList2"/>
    <dgm:cxn modelId="{6646A331-9920-47B3-A1B7-1A9C732630F2}" srcId="{CD775275-7160-4DD4-81A8-441BE6EDA065}" destId="{F2F81C80-456A-4088-B106-2C54E3D3B13A}" srcOrd="0" destOrd="0" parTransId="{622F9F30-D2CC-4D11-8D33-166E7591C1B7}" sibTransId="{D7EA3771-7E23-44F4-9229-6F975013C850}"/>
    <dgm:cxn modelId="{1E497315-0947-41B6-8003-0B35DE66A869}" type="presOf" srcId="{CD775275-7160-4DD4-81A8-441BE6EDA065}" destId="{4F5AE326-691E-4351-85A9-6A8AB60D120F}" srcOrd="0" destOrd="0" presId="urn:microsoft.com/office/officeart/2005/8/layout/vList2"/>
    <dgm:cxn modelId="{D34D3F05-8081-492D-BFFA-F8EBBC957F08}" type="presParOf" srcId="{4F5AE326-691E-4351-85A9-6A8AB60D120F}" destId="{791927E9-7E95-4224-8DAF-1B4B71D23DEA}" srcOrd="0" destOrd="0" presId="urn:microsoft.com/office/officeart/2005/8/layout/vList2"/>
    <dgm:cxn modelId="{0682C381-5C25-4D5E-8D1F-89F1DD23AF3F}" type="presParOf" srcId="{4F5AE326-691E-4351-85A9-6A8AB60D120F}" destId="{31C0577A-5E91-40FC-A595-BC789BE8202F}" srcOrd="1" destOrd="0" presId="urn:microsoft.com/office/officeart/2005/8/layout/vList2"/>
    <dgm:cxn modelId="{AD74A89C-4EA7-4A08-818F-FE185E267E5A}" type="presParOf" srcId="{4F5AE326-691E-4351-85A9-6A8AB60D120F}" destId="{BDDE30CD-1695-48B8-9F24-412863660D5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C22699-749C-42A4-A4B4-958252983C0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F89AA5-28C5-41B7-AB01-03DB3D0C5BE3}">
      <dgm:prSet/>
      <dgm:spPr/>
      <dgm:t>
        <a:bodyPr/>
        <a:lstStyle/>
        <a:p>
          <a:pPr rtl="0"/>
          <a:r>
            <a:rPr lang="en-US" dirty="0" smtClean="0"/>
            <a:t>What happens if </a:t>
          </a:r>
          <a:br>
            <a:rPr lang="en-US" dirty="0" smtClean="0"/>
          </a:br>
          <a:r>
            <a:rPr lang="en-US" dirty="0" smtClean="0"/>
            <a:t>n = 1 or n = 0?</a:t>
          </a:r>
          <a:endParaRPr lang="en-US" dirty="0"/>
        </a:p>
      </dgm:t>
    </dgm:pt>
    <dgm:pt modelId="{EDAE3052-DD80-4C66-A03F-A6659F6A6E6C}" type="parTrans" cxnId="{DE633B76-98ED-4800-AB45-4D20D95F3526}">
      <dgm:prSet/>
      <dgm:spPr/>
      <dgm:t>
        <a:bodyPr/>
        <a:lstStyle/>
        <a:p>
          <a:endParaRPr lang="en-US"/>
        </a:p>
      </dgm:t>
    </dgm:pt>
    <dgm:pt modelId="{4549AD7F-F128-4AE8-88A3-1E689DAB610D}" type="sibTrans" cxnId="{DE633B76-98ED-4800-AB45-4D20D95F3526}">
      <dgm:prSet/>
      <dgm:spPr/>
      <dgm:t>
        <a:bodyPr/>
        <a:lstStyle/>
        <a:p>
          <a:endParaRPr lang="en-US"/>
        </a:p>
      </dgm:t>
    </dgm:pt>
    <dgm:pt modelId="{73161932-4F87-4488-85E3-ADDA0ECF5BA2}" type="pres">
      <dgm:prSet presAssocID="{72C22699-749C-42A4-A4B4-958252983C01}" presName="linear" presStyleCnt="0">
        <dgm:presLayoutVars>
          <dgm:animLvl val="lvl"/>
          <dgm:resizeHandles val="exact"/>
        </dgm:presLayoutVars>
      </dgm:prSet>
      <dgm:spPr/>
      <dgm:t>
        <a:bodyPr/>
        <a:lstStyle/>
        <a:p>
          <a:endParaRPr lang="en-US"/>
        </a:p>
      </dgm:t>
    </dgm:pt>
    <dgm:pt modelId="{E6476D38-5F32-44E0-9F87-A5CF84F2CF02}" type="pres">
      <dgm:prSet presAssocID="{BFF89AA5-28C5-41B7-AB01-03DB3D0C5BE3}" presName="parentText" presStyleLbl="node1" presStyleIdx="0" presStyleCnt="1">
        <dgm:presLayoutVars>
          <dgm:chMax val="0"/>
          <dgm:bulletEnabled val="1"/>
        </dgm:presLayoutVars>
      </dgm:prSet>
      <dgm:spPr/>
      <dgm:t>
        <a:bodyPr/>
        <a:lstStyle/>
        <a:p>
          <a:endParaRPr lang="en-US"/>
        </a:p>
      </dgm:t>
    </dgm:pt>
  </dgm:ptLst>
  <dgm:cxnLst>
    <dgm:cxn modelId="{DE633B76-98ED-4800-AB45-4D20D95F3526}" srcId="{72C22699-749C-42A4-A4B4-958252983C01}" destId="{BFF89AA5-28C5-41B7-AB01-03DB3D0C5BE3}" srcOrd="0" destOrd="0" parTransId="{EDAE3052-DD80-4C66-A03F-A6659F6A6E6C}" sibTransId="{4549AD7F-F128-4AE8-88A3-1E689DAB610D}"/>
    <dgm:cxn modelId="{321A490A-A148-4845-86DF-751980865640}" type="presOf" srcId="{BFF89AA5-28C5-41B7-AB01-03DB3D0C5BE3}" destId="{E6476D38-5F32-44E0-9F87-A5CF84F2CF02}" srcOrd="0" destOrd="0" presId="urn:microsoft.com/office/officeart/2005/8/layout/vList2"/>
    <dgm:cxn modelId="{58AF8C48-C700-4B0A-A141-CEE230EAB5AD}" type="presOf" srcId="{72C22699-749C-42A4-A4B4-958252983C01}" destId="{73161932-4F87-4488-85E3-ADDA0ECF5BA2}" srcOrd="0" destOrd="0" presId="urn:microsoft.com/office/officeart/2005/8/layout/vList2"/>
    <dgm:cxn modelId="{08F4A389-3F28-4AD0-B4A0-CBF5181316D4}" type="presParOf" srcId="{73161932-4F87-4488-85E3-ADDA0ECF5BA2}" destId="{E6476D38-5F32-44E0-9F87-A5CF84F2CF0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F2A797-8503-4959-BFA8-85DC816FD9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481492B-9DD5-43BF-B250-7F14C1051787}">
      <dgm:prSet custT="1"/>
      <dgm:spPr/>
      <dgm:t>
        <a:bodyPr/>
        <a:lstStyle/>
        <a:p>
          <a:pPr rtl="0"/>
          <a:r>
            <a:rPr lang="en-US" sz="2400" b="1" dirty="0" smtClean="0"/>
            <a:t>Successively narrow down our search range until it contains only one element</a:t>
          </a:r>
          <a:endParaRPr lang="en-US" sz="2400" b="1" dirty="0"/>
        </a:p>
      </dgm:t>
    </dgm:pt>
    <dgm:pt modelId="{02D628C0-8F29-48D2-9407-14AC5FCD0765}" type="parTrans" cxnId="{E200E825-0C93-4BB3-92BB-3F6E37F31170}">
      <dgm:prSet/>
      <dgm:spPr/>
      <dgm:t>
        <a:bodyPr/>
        <a:lstStyle/>
        <a:p>
          <a:endParaRPr lang="en-US"/>
        </a:p>
      </dgm:t>
    </dgm:pt>
    <dgm:pt modelId="{4086EA09-6A43-4EA0-BA43-E5B109918897}" type="sibTrans" cxnId="{E200E825-0C93-4BB3-92BB-3F6E37F31170}">
      <dgm:prSet/>
      <dgm:spPr/>
      <dgm:t>
        <a:bodyPr/>
        <a:lstStyle/>
        <a:p>
          <a:endParaRPr lang="en-US"/>
        </a:p>
      </dgm:t>
    </dgm:pt>
    <dgm:pt modelId="{79503C87-76D5-4D6E-B2CE-DF8EC57AA06D}" type="pres">
      <dgm:prSet presAssocID="{E6F2A797-8503-4959-BFA8-85DC816FD90B}" presName="linear" presStyleCnt="0">
        <dgm:presLayoutVars>
          <dgm:animLvl val="lvl"/>
          <dgm:resizeHandles val="exact"/>
        </dgm:presLayoutVars>
      </dgm:prSet>
      <dgm:spPr/>
      <dgm:t>
        <a:bodyPr/>
        <a:lstStyle/>
        <a:p>
          <a:endParaRPr lang="en-US"/>
        </a:p>
      </dgm:t>
    </dgm:pt>
    <dgm:pt modelId="{F2EA3F28-1D1D-4E09-B5C7-9E4D8EC1404D}" type="pres">
      <dgm:prSet presAssocID="{5481492B-9DD5-43BF-B250-7F14C1051787}" presName="parentText" presStyleLbl="node1" presStyleIdx="0" presStyleCnt="1">
        <dgm:presLayoutVars>
          <dgm:chMax val="0"/>
          <dgm:bulletEnabled val="1"/>
        </dgm:presLayoutVars>
      </dgm:prSet>
      <dgm:spPr/>
      <dgm:t>
        <a:bodyPr/>
        <a:lstStyle/>
        <a:p>
          <a:endParaRPr lang="en-US"/>
        </a:p>
      </dgm:t>
    </dgm:pt>
  </dgm:ptLst>
  <dgm:cxnLst>
    <dgm:cxn modelId="{E200E825-0C93-4BB3-92BB-3F6E37F31170}" srcId="{E6F2A797-8503-4959-BFA8-85DC816FD90B}" destId="{5481492B-9DD5-43BF-B250-7F14C1051787}" srcOrd="0" destOrd="0" parTransId="{02D628C0-8F29-48D2-9407-14AC5FCD0765}" sibTransId="{4086EA09-6A43-4EA0-BA43-E5B109918897}"/>
    <dgm:cxn modelId="{2BC8C438-64F9-4F15-8FB6-1DA105F7752D}" type="presOf" srcId="{E6F2A797-8503-4959-BFA8-85DC816FD90B}" destId="{79503C87-76D5-4D6E-B2CE-DF8EC57AA06D}" srcOrd="0" destOrd="0" presId="urn:microsoft.com/office/officeart/2005/8/layout/vList2"/>
    <dgm:cxn modelId="{62E4B73D-14B6-4649-A5C7-2435A66F2448}" type="presOf" srcId="{5481492B-9DD5-43BF-B250-7F14C1051787}" destId="{F2EA3F28-1D1D-4E09-B5C7-9E4D8EC1404D}" srcOrd="0" destOrd="0" presId="urn:microsoft.com/office/officeart/2005/8/layout/vList2"/>
    <dgm:cxn modelId="{83F8F324-0422-49F6-B714-CAF44DBA0769}" type="presParOf" srcId="{79503C87-76D5-4D6E-B2CE-DF8EC57AA06D}" destId="{F2EA3F28-1D1D-4E09-B5C7-9E4D8EC1404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A3F28-1D1D-4E09-B5C7-9E4D8EC1404D}">
      <dsp:nvSpPr>
        <dsp:cNvPr id="0" name=""/>
        <dsp:cNvSpPr/>
      </dsp:nvSpPr>
      <dsp:spPr>
        <a:xfrm>
          <a:off x="0" y="345"/>
          <a:ext cx="4114800" cy="11996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Successively narrow down our search range until it contains only one element</a:t>
          </a:r>
          <a:endParaRPr lang="en-US" sz="2400" b="1" kern="1200" dirty="0"/>
        </a:p>
      </dsp:txBody>
      <dsp:txXfrm>
        <a:off x="58562" y="58907"/>
        <a:ext cx="3997676" cy="1082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927E9-7E95-4224-8DAF-1B4B71D23DEA}">
      <dsp:nvSpPr>
        <dsp:cNvPr id="0" name=""/>
        <dsp:cNvSpPr/>
      </dsp:nvSpPr>
      <dsp:spPr>
        <a:xfrm>
          <a:off x="0" y="97367"/>
          <a:ext cx="5486400"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Could potentially make a successful search more efficient by breaking out of the while loop when finding a match. </a:t>
          </a:r>
          <a:endParaRPr lang="en-US" sz="2200" kern="1200"/>
        </a:p>
      </dsp:txBody>
      <dsp:txXfrm>
        <a:off x="59057" y="156424"/>
        <a:ext cx="5368286" cy="1091666"/>
      </dsp:txXfrm>
    </dsp:sp>
    <dsp:sp modelId="{BDDE30CD-1695-48B8-9F24-412863660D58}">
      <dsp:nvSpPr>
        <dsp:cNvPr id="0" name=""/>
        <dsp:cNvSpPr/>
      </dsp:nvSpPr>
      <dsp:spPr>
        <a:xfrm>
          <a:off x="0" y="1370507"/>
          <a:ext cx="5486400"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But unless coded in machine language, would require two comparisons (in the worst case) per loop iterations instead of one</a:t>
          </a:r>
          <a:endParaRPr lang="en-US" sz="2200" kern="1200"/>
        </a:p>
      </dsp:txBody>
      <dsp:txXfrm>
        <a:off x="59057" y="1429564"/>
        <a:ext cx="5368286" cy="1091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76D38-5F32-44E0-9F87-A5CF84F2CF02}">
      <dsp:nvSpPr>
        <dsp:cNvPr id="0" name=""/>
        <dsp:cNvSpPr/>
      </dsp:nvSpPr>
      <dsp:spPr>
        <a:xfrm>
          <a:off x="0" y="1579"/>
          <a:ext cx="3048000"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What happens if </a:t>
          </a:r>
          <a:br>
            <a:rPr lang="en-US" sz="2700" kern="1200" dirty="0" smtClean="0"/>
          </a:br>
          <a:r>
            <a:rPr lang="en-US" sz="2700" kern="1200" dirty="0" smtClean="0"/>
            <a:t>n = 1 or n = 0?</a:t>
          </a:r>
          <a:endParaRPr lang="en-US" sz="2700" kern="1200" dirty="0"/>
        </a:p>
      </dsp:txBody>
      <dsp:txXfrm>
        <a:off x="52431" y="54010"/>
        <a:ext cx="2943138" cy="9691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A3F28-1D1D-4E09-B5C7-9E4D8EC1404D}">
      <dsp:nvSpPr>
        <dsp:cNvPr id="0" name=""/>
        <dsp:cNvSpPr/>
      </dsp:nvSpPr>
      <dsp:spPr>
        <a:xfrm>
          <a:off x="0" y="345"/>
          <a:ext cx="4114800" cy="11996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Successively narrow down our search range until it contains only one element</a:t>
          </a:r>
          <a:endParaRPr lang="en-US" sz="2400" b="1" kern="1200" dirty="0"/>
        </a:p>
      </dsp:txBody>
      <dsp:txXfrm>
        <a:off x="58562" y="58907"/>
        <a:ext cx="3997676" cy="10825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6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5662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5662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5662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1ACCEDB1-6BCD-417B-8952-55DF775AEAFA}" type="slidenum">
              <a:rPr lang="en-US" altLang="en-US"/>
              <a:pPr/>
              <a:t>‹#›</a:t>
            </a:fld>
            <a:endParaRPr lang="en-US" altLang="en-US"/>
          </a:p>
        </p:txBody>
      </p:sp>
    </p:spTree>
    <p:extLst>
      <p:ext uri="{BB962C8B-B14F-4D97-AF65-F5344CB8AC3E}">
        <p14:creationId xmlns:p14="http://schemas.microsoft.com/office/powerpoint/2010/main" val="19771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9262E877-00D1-4FB5-9047-B693464073E1}" type="slidenum">
              <a:rPr lang="en-US" altLang="en-US"/>
              <a:pPr/>
              <a:t>‹#›</a:t>
            </a:fld>
            <a:endParaRPr lang="en-US" altLang="en-US"/>
          </a:p>
        </p:txBody>
      </p:sp>
    </p:spTree>
    <p:extLst>
      <p:ext uri="{BB962C8B-B14F-4D97-AF65-F5344CB8AC3E}">
        <p14:creationId xmlns:p14="http://schemas.microsoft.com/office/powerpoint/2010/main" val="2235898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56913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42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332258-20C5-450C-8E94-302D4D5396AF}" type="slidenum">
              <a:rPr lang="en-US" altLang="en-US" sz="1200" smtClean="0"/>
              <a:pPr/>
              <a:t>24</a:t>
            </a:fld>
            <a:endParaRPr lang="en-US" altLang="en-US" sz="1200" smtClean="0"/>
          </a:p>
        </p:txBody>
      </p:sp>
    </p:spTree>
    <p:extLst>
      <p:ext uri="{BB962C8B-B14F-4D97-AF65-F5344CB8AC3E}">
        <p14:creationId xmlns:p14="http://schemas.microsoft.com/office/powerpoint/2010/main" val="58673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62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CECF939-EC9A-4A71-B786-34192D9C767D}" type="slidenum">
              <a:rPr lang="en-US" altLang="en-US" sz="1200" smtClean="0"/>
              <a:pPr/>
              <a:t>25</a:t>
            </a:fld>
            <a:endParaRPr lang="en-US" altLang="en-US" sz="1200" smtClean="0"/>
          </a:p>
        </p:txBody>
      </p:sp>
    </p:spTree>
    <p:extLst>
      <p:ext uri="{BB962C8B-B14F-4D97-AF65-F5344CB8AC3E}">
        <p14:creationId xmlns:p14="http://schemas.microsoft.com/office/powerpoint/2010/main" val="55817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5920BE7-1DF9-4C1C-9C80-8F1CC95750B8}" type="slidenum">
              <a:rPr lang="en-US" altLang="en-US" sz="1200" smtClean="0"/>
              <a:pPr/>
              <a:t>26</a:t>
            </a:fld>
            <a:endParaRPr lang="en-US" altLang="en-US" sz="1200" smtClean="0"/>
          </a:p>
        </p:txBody>
      </p:sp>
    </p:spTree>
    <p:extLst>
      <p:ext uri="{BB962C8B-B14F-4D97-AF65-F5344CB8AC3E}">
        <p14:creationId xmlns:p14="http://schemas.microsoft.com/office/powerpoint/2010/main" val="2367270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51736B5-1D59-478C-8A93-192757DF5A7F}" type="slidenum">
              <a:rPr lang="en-US" altLang="en-US" sz="1200" smtClean="0"/>
              <a:pPr/>
              <a:t>27</a:t>
            </a:fld>
            <a:endParaRPr lang="en-US" altLang="en-US" sz="1200" smtClean="0"/>
          </a:p>
        </p:txBody>
      </p:sp>
    </p:spTree>
    <p:extLst>
      <p:ext uri="{BB962C8B-B14F-4D97-AF65-F5344CB8AC3E}">
        <p14:creationId xmlns:p14="http://schemas.microsoft.com/office/powerpoint/2010/main" val="1629973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26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9139EE-7BB9-4219-B551-83D692E2DBF1}" type="slidenum">
              <a:rPr lang="en-US" altLang="en-US" sz="1200" smtClean="0"/>
              <a:pPr/>
              <a:t>28</a:t>
            </a:fld>
            <a:endParaRPr lang="en-US" altLang="en-US" sz="1200" smtClean="0"/>
          </a:p>
        </p:txBody>
      </p:sp>
    </p:spTree>
    <p:extLst>
      <p:ext uri="{BB962C8B-B14F-4D97-AF65-F5344CB8AC3E}">
        <p14:creationId xmlns:p14="http://schemas.microsoft.com/office/powerpoint/2010/main" val="100111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46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C735C4-1EF6-4B81-B720-1B720CA73CEA}" type="slidenum">
              <a:rPr lang="en-US" altLang="en-US" sz="1200" smtClean="0"/>
              <a:pPr/>
              <a:t>29</a:t>
            </a:fld>
            <a:endParaRPr lang="en-US" altLang="en-US" sz="1200" smtClean="0"/>
          </a:p>
        </p:txBody>
      </p:sp>
    </p:spTree>
    <p:extLst>
      <p:ext uri="{BB962C8B-B14F-4D97-AF65-F5344CB8AC3E}">
        <p14:creationId xmlns:p14="http://schemas.microsoft.com/office/powerpoint/2010/main" val="1500681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F5EDCC-0618-4468-A3ED-93AFD8A6C6B8}" type="slidenum">
              <a:rPr lang="en-US" altLang="en-US" sz="1200" smtClean="0"/>
              <a:pPr/>
              <a:t>30</a:t>
            </a:fld>
            <a:endParaRPr lang="en-US" altLang="en-US" sz="1200" smtClean="0"/>
          </a:p>
        </p:txBody>
      </p:sp>
    </p:spTree>
    <p:extLst>
      <p:ext uri="{BB962C8B-B14F-4D97-AF65-F5344CB8AC3E}">
        <p14:creationId xmlns:p14="http://schemas.microsoft.com/office/powerpoint/2010/main" val="1215671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2468639-6E3A-4968-B3EF-CEAEF73DE6F9}" type="slidenum">
              <a:rPr lang="en-US" altLang="en-US" sz="1200" smtClean="0"/>
              <a:pPr/>
              <a:t>31</a:t>
            </a:fld>
            <a:endParaRPr lang="en-US" altLang="en-US" sz="1200" smtClean="0"/>
          </a:p>
        </p:txBody>
      </p:sp>
    </p:spTree>
    <p:extLst>
      <p:ext uri="{BB962C8B-B14F-4D97-AF65-F5344CB8AC3E}">
        <p14:creationId xmlns:p14="http://schemas.microsoft.com/office/powerpoint/2010/main" val="2032895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53D9AF1-B035-426F-9899-B55B442FE462}" type="slidenum">
              <a:rPr lang="en-US" altLang="en-US" sz="1200" smtClean="0"/>
              <a:pPr/>
              <a:t>32</a:t>
            </a:fld>
            <a:endParaRPr lang="en-US" altLang="en-US" sz="1200" smtClean="0"/>
          </a:p>
        </p:txBody>
      </p:sp>
    </p:spTree>
    <p:extLst>
      <p:ext uri="{BB962C8B-B14F-4D97-AF65-F5344CB8AC3E}">
        <p14:creationId xmlns:p14="http://schemas.microsoft.com/office/powerpoint/2010/main" val="2698850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12DB08-85E1-4201-B2AC-81D9B17EF974}" type="slidenum">
              <a:rPr lang="en-US" altLang="en-US" sz="1200" smtClean="0"/>
              <a:pPr/>
              <a:t>51</a:t>
            </a:fld>
            <a:endParaRPr lang="en-US" altLang="en-US" sz="1200" smtClean="0"/>
          </a:p>
        </p:txBody>
      </p:sp>
    </p:spTree>
    <p:extLst>
      <p:ext uri="{BB962C8B-B14F-4D97-AF65-F5344CB8AC3E}">
        <p14:creationId xmlns:p14="http://schemas.microsoft.com/office/powerpoint/2010/main" val="8109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C2C778-0635-4A26-A24C-1EC80F3FAD4F}" type="slidenum">
              <a:rPr lang="en-US" altLang="en-US" sz="1200"/>
              <a:pPr/>
              <a:t>2</a:t>
            </a:fld>
            <a:endParaRPr lang="en-US" altLang="en-US" sz="1200"/>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95390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11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8026A0-B049-4BCD-84FC-14B062247EF8}" type="slidenum">
              <a:rPr lang="en-US" altLang="en-US" sz="1200" smtClean="0"/>
              <a:pPr/>
              <a:t>56</a:t>
            </a:fld>
            <a:endParaRPr lang="en-US" altLang="en-US" sz="1200" smtClean="0"/>
          </a:p>
        </p:txBody>
      </p:sp>
    </p:spTree>
    <p:extLst>
      <p:ext uri="{BB962C8B-B14F-4D97-AF65-F5344CB8AC3E}">
        <p14:creationId xmlns:p14="http://schemas.microsoft.com/office/powerpoint/2010/main" val="2460564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a:ln/>
        </p:spPr>
      </p:sp>
      <p:sp>
        <p:nvSpPr>
          <p:cNvPr id="972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72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91A6EB1-EF31-49D2-A1FB-BA76AFFA3253}" type="slidenum">
              <a:rPr lang="en-US" altLang="en-US" sz="1200" smtClean="0"/>
              <a:pPr/>
              <a:t>59</a:t>
            </a:fld>
            <a:endParaRPr lang="en-US" altLang="en-US" sz="1200" smtClean="0"/>
          </a:p>
        </p:txBody>
      </p:sp>
    </p:spTree>
    <p:extLst>
      <p:ext uri="{BB962C8B-B14F-4D97-AF65-F5344CB8AC3E}">
        <p14:creationId xmlns:p14="http://schemas.microsoft.com/office/powerpoint/2010/main" val="140391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13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D1E183-2C04-486C-8B4E-17EE5C8B5577}" type="slidenum">
              <a:rPr lang="en-US" altLang="en-US" sz="1200" smtClean="0"/>
              <a:pPr/>
              <a:t>62</a:t>
            </a:fld>
            <a:endParaRPr lang="en-US" altLang="en-US" sz="1200" smtClean="0"/>
          </a:p>
        </p:txBody>
      </p:sp>
    </p:spTree>
    <p:extLst>
      <p:ext uri="{BB962C8B-B14F-4D97-AF65-F5344CB8AC3E}">
        <p14:creationId xmlns:p14="http://schemas.microsoft.com/office/powerpoint/2010/main" val="2998887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ln/>
        </p:spPr>
      </p:sp>
      <p:sp>
        <p:nvSpPr>
          <p:cNvPr id="1034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34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3749933-3EA6-4BC5-A49F-820DB8343EEF}" type="slidenum">
              <a:rPr lang="en-US" altLang="en-US" sz="1200" smtClean="0"/>
              <a:pPr/>
              <a:t>63</a:t>
            </a:fld>
            <a:endParaRPr lang="en-US" altLang="en-US" sz="1200" smtClean="0"/>
          </a:p>
        </p:txBody>
      </p:sp>
    </p:spTree>
    <p:extLst>
      <p:ext uri="{BB962C8B-B14F-4D97-AF65-F5344CB8AC3E}">
        <p14:creationId xmlns:p14="http://schemas.microsoft.com/office/powerpoint/2010/main" val="3762021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54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7D4343-D818-4D48-8BEB-E021B31F7AD9}" type="slidenum">
              <a:rPr lang="en-US" altLang="en-US" sz="1200" smtClean="0"/>
              <a:pPr/>
              <a:t>64</a:t>
            </a:fld>
            <a:endParaRPr lang="en-US" altLang="en-US" sz="1200" smtClean="0"/>
          </a:p>
        </p:txBody>
      </p:sp>
    </p:spTree>
    <p:extLst>
      <p:ext uri="{BB962C8B-B14F-4D97-AF65-F5344CB8AC3E}">
        <p14:creationId xmlns:p14="http://schemas.microsoft.com/office/powerpoint/2010/main" val="1068549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75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440720-E9B6-42B7-999A-29B52CA4A931}" type="slidenum">
              <a:rPr lang="en-US" altLang="en-US" sz="1200" smtClean="0"/>
              <a:pPr/>
              <a:t>65</a:t>
            </a:fld>
            <a:endParaRPr lang="en-US" altLang="en-US" sz="1200" smtClean="0"/>
          </a:p>
        </p:txBody>
      </p:sp>
    </p:spTree>
    <p:extLst>
      <p:ext uri="{BB962C8B-B14F-4D97-AF65-F5344CB8AC3E}">
        <p14:creationId xmlns:p14="http://schemas.microsoft.com/office/powerpoint/2010/main" val="2155939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a:ln/>
        </p:spPr>
      </p:sp>
      <p:sp>
        <p:nvSpPr>
          <p:cNvPr id="1095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95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4991EA8-F222-44CA-BBA1-09AB51385878}" type="slidenum">
              <a:rPr lang="en-US" altLang="en-US" sz="1200" smtClean="0"/>
              <a:pPr/>
              <a:t>66</a:t>
            </a:fld>
            <a:endParaRPr lang="en-US" altLang="en-US" sz="1200" smtClean="0"/>
          </a:p>
        </p:txBody>
      </p:sp>
    </p:spTree>
    <p:extLst>
      <p:ext uri="{BB962C8B-B14F-4D97-AF65-F5344CB8AC3E}">
        <p14:creationId xmlns:p14="http://schemas.microsoft.com/office/powerpoint/2010/main" val="276822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16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91A847-DEA0-45D3-BD78-305DBAB98251}" type="slidenum">
              <a:rPr lang="en-US" altLang="en-US" sz="1200" smtClean="0"/>
              <a:pPr/>
              <a:t>67</a:t>
            </a:fld>
            <a:endParaRPr lang="en-US" altLang="en-US" sz="1200" smtClean="0"/>
          </a:p>
        </p:txBody>
      </p:sp>
    </p:spTree>
    <p:extLst>
      <p:ext uri="{BB962C8B-B14F-4D97-AF65-F5344CB8AC3E}">
        <p14:creationId xmlns:p14="http://schemas.microsoft.com/office/powerpoint/2010/main" val="4028497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ln/>
        </p:spPr>
      </p:sp>
      <p:sp>
        <p:nvSpPr>
          <p:cNvPr id="1136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36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579872-520D-4257-AB9E-7351DD810312}" type="slidenum">
              <a:rPr lang="en-US" altLang="en-US" sz="1200" smtClean="0"/>
              <a:pPr/>
              <a:t>68</a:t>
            </a:fld>
            <a:endParaRPr lang="en-US" altLang="en-US" sz="1200" smtClean="0"/>
          </a:p>
        </p:txBody>
      </p:sp>
    </p:spTree>
    <p:extLst>
      <p:ext uri="{BB962C8B-B14F-4D97-AF65-F5344CB8AC3E}">
        <p14:creationId xmlns:p14="http://schemas.microsoft.com/office/powerpoint/2010/main" val="2868376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57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B1DDC0-9508-4CA9-B072-4283BA99E2E4}" type="slidenum">
              <a:rPr lang="en-US" altLang="en-US" sz="1200" smtClean="0"/>
              <a:pPr/>
              <a:t>69</a:t>
            </a:fld>
            <a:endParaRPr lang="en-US" altLang="en-US" sz="1200" smtClean="0"/>
          </a:p>
        </p:txBody>
      </p:sp>
    </p:spTree>
    <p:extLst>
      <p:ext uri="{BB962C8B-B14F-4D97-AF65-F5344CB8AC3E}">
        <p14:creationId xmlns:p14="http://schemas.microsoft.com/office/powerpoint/2010/main" val="311863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98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2C3CDC9-DE8E-43CD-8247-BAA75F11D23E}" type="slidenum">
              <a:rPr lang="en-US" altLang="en-US" sz="1200" smtClean="0"/>
              <a:pPr/>
              <a:t>16</a:t>
            </a:fld>
            <a:endParaRPr lang="en-US" altLang="en-US" sz="1200" smtClean="0"/>
          </a:p>
        </p:txBody>
      </p:sp>
    </p:spTree>
    <p:extLst>
      <p:ext uri="{BB962C8B-B14F-4D97-AF65-F5344CB8AC3E}">
        <p14:creationId xmlns:p14="http://schemas.microsoft.com/office/powerpoint/2010/main" val="155018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19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0E4EF4-FB65-4044-9759-0D0E106F4495}" type="slidenum">
              <a:rPr lang="en-US" altLang="en-US" sz="1200" smtClean="0"/>
              <a:pPr/>
              <a:t>17</a:t>
            </a:fld>
            <a:endParaRPr lang="en-US" altLang="en-US" sz="1200" smtClean="0"/>
          </a:p>
        </p:txBody>
      </p:sp>
    </p:spTree>
    <p:extLst>
      <p:ext uri="{BB962C8B-B14F-4D97-AF65-F5344CB8AC3E}">
        <p14:creationId xmlns:p14="http://schemas.microsoft.com/office/powerpoint/2010/main" val="107315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646BFD-8A03-4BD8-BE99-FFF7B30DB4EE}" type="slidenum">
              <a:rPr lang="en-US" altLang="en-US" sz="1200" smtClean="0"/>
              <a:pPr/>
              <a:t>18</a:t>
            </a:fld>
            <a:endParaRPr lang="en-US" altLang="en-US" sz="1200" smtClean="0"/>
          </a:p>
        </p:txBody>
      </p:sp>
    </p:spTree>
    <p:extLst>
      <p:ext uri="{BB962C8B-B14F-4D97-AF65-F5344CB8AC3E}">
        <p14:creationId xmlns:p14="http://schemas.microsoft.com/office/powerpoint/2010/main" val="22314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7DEED2-6398-415C-8AA0-2C3EA24DDDEA}" type="slidenum">
              <a:rPr lang="en-US" altLang="en-US" sz="1200" smtClean="0"/>
              <a:pPr/>
              <a:t>19</a:t>
            </a:fld>
            <a:endParaRPr lang="en-US" altLang="en-US" sz="1200" smtClean="0"/>
          </a:p>
        </p:txBody>
      </p:sp>
    </p:spTree>
    <p:extLst>
      <p:ext uri="{BB962C8B-B14F-4D97-AF65-F5344CB8AC3E}">
        <p14:creationId xmlns:p14="http://schemas.microsoft.com/office/powerpoint/2010/main" val="1585311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80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526D34-987F-41DA-8D7B-2F21655C0100}" type="slidenum">
              <a:rPr lang="en-US" altLang="en-US" sz="1200" smtClean="0"/>
              <a:pPr/>
              <a:t>20</a:t>
            </a:fld>
            <a:endParaRPr lang="en-US" altLang="en-US" sz="1200" smtClean="0"/>
          </a:p>
        </p:txBody>
      </p:sp>
    </p:spTree>
    <p:extLst>
      <p:ext uri="{BB962C8B-B14F-4D97-AF65-F5344CB8AC3E}">
        <p14:creationId xmlns:p14="http://schemas.microsoft.com/office/powerpoint/2010/main" val="29386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01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6AA01A9-516A-4A55-8E12-46EC23DC0828}" type="slidenum">
              <a:rPr lang="en-US" altLang="en-US" sz="1200" smtClean="0"/>
              <a:pPr/>
              <a:t>22</a:t>
            </a:fld>
            <a:endParaRPr lang="en-US" altLang="en-US" sz="1200" smtClean="0"/>
          </a:p>
        </p:txBody>
      </p:sp>
    </p:spTree>
    <p:extLst>
      <p:ext uri="{BB962C8B-B14F-4D97-AF65-F5344CB8AC3E}">
        <p14:creationId xmlns:p14="http://schemas.microsoft.com/office/powerpoint/2010/main" val="951458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21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3C1644D-6BBB-42EC-852B-1B8FC53B8BE1}" type="slidenum">
              <a:rPr lang="en-US" altLang="en-US" sz="1200" smtClean="0"/>
              <a:pPr/>
              <a:t>23</a:t>
            </a:fld>
            <a:endParaRPr lang="en-US" altLang="en-US" sz="1200" smtClean="0"/>
          </a:p>
        </p:txBody>
      </p:sp>
    </p:spTree>
    <p:extLst>
      <p:ext uri="{BB962C8B-B14F-4D97-AF65-F5344CB8AC3E}">
        <p14:creationId xmlns:p14="http://schemas.microsoft.com/office/powerpoint/2010/main" val="260997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5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73ECC-80E3-4756-9090-4CD932DEA9EF}" type="slidenum">
              <a:rPr lang="en-US" altLang="en-US" smtClean="0"/>
              <a:pPr/>
              <a:t>‹#›</a:t>
            </a:fld>
            <a:endParaRPr lang="en-US" altLang="en-US"/>
          </a:p>
        </p:txBody>
      </p:sp>
    </p:spTree>
    <p:extLst>
      <p:ext uri="{BB962C8B-B14F-4D97-AF65-F5344CB8AC3E}">
        <p14:creationId xmlns:p14="http://schemas.microsoft.com/office/powerpoint/2010/main" val="30076272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14FC5-9254-43DB-9DD5-7EE59D3EC1C8}" type="slidenum">
              <a:rPr lang="en-US" altLang="en-US" smtClean="0"/>
              <a:pPr/>
              <a:t>‹#›</a:t>
            </a:fld>
            <a:endParaRPr lang="en-US" altLang="en-US"/>
          </a:p>
        </p:txBody>
      </p:sp>
    </p:spTree>
    <p:extLst>
      <p:ext uri="{BB962C8B-B14F-4D97-AF65-F5344CB8AC3E}">
        <p14:creationId xmlns:p14="http://schemas.microsoft.com/office/powerpoint/2010/main" val="15237819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FFC5-2072-4AC3-BE07-C664C4B8DB83}" type="slidenum">
              <a:rPr lang="en-US" altLang="en-US" smtClean="0"/>
              <a:pPr/>
              <a:t>‹#›</a:t>
            </a:fld>
            <a:endParaRPr lang="en-US" altLang="en-US"/>
          </a:p>
        </p:txBody>
      </p:sp>
    </p:spTree>
    <p:extLst>
      <p:ext uri="{BB962C8B-B14F-4D97-AF65-F5344CB8AC3E}">
        <p14:creationId xmlns:p14="http://schemas.microsoft.com/office/powerpoint/2010/main" val="501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FB29D-1E78-4CB7-990D-B2A425761D3F}" type="slidenum">
              <a:rPr lang="en-US" altLang="en-US" smtClean="0"/>
              <a:pPr/>
              <a:t>‹#›</a:t>
            </a:fld>
            <a:endParaRPr lang="en-US" altLang="en-US"/>
          </a:p>
        </p:txBody>
      </p:sp>
    </p:spTree>
    <p:extLst>
      <p:ext uri="{BB962C8B-B14F-4D97-AF65-F5344CB8AC3E}">
        <p14:creationId xmlns:p14="http://schemas.microsoft.com/office/powerpoint/2010/main" val="4338927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5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64BCD-A69F-4FB9-B8BB-63A25B915100}" type="slidenum">
              <a:rPr lang="en-US" altLang="en-US" smtClean="0"/>
              <a:pPr/>
              <a:t>‹#›</a:t>
            </a:fld>
            <a:endParaRPr lang="en-US" altLang="en-US"/>
          </a:p>
        </p:txBody>
      </p:sp>
    </p:spTree>
    <p:extLst>
      <p:ext uri="{BB962C8B-B14F-4D97-AF65-F5344CB8AC3E}">
        <p14:creationId xmlns:p14="http://schemas.microsoft.com/office/powerpoint/2010/main" val="10423715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000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60A44-2FDA-482D-93DC-D7A892EA038A}" type="slidenum">
              <a:rPr lang="en-US" altLang="en-US" smtClean="0"/>
              <a:pPr/>
              <a:t>‹#›</a:t>
            </a:fld>
            <a:endParaRPr lang="en-US" altLang="en-US"/>
          </a:p>
        </p:txBody>
      </p:sp>
    </p:spTree>
    <p:extLst>
      <p:ext uri="{BB962C8B-B14F-4D97-AF65-F5344CB8AC3E}">
        <p14:creationId xmlns:p14="http://schemas.microsoft.com/office/powerpoint/2010/main" val="10667500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5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2DB87-80F9-4927-81BA-663F154B724A}" type="slidenum">
              <a:rPr lang="en-US" altLang="en-US" smtClean="0"/>
              <a:pPr/>
              <a:t>‹#›</a:t>
            </a:fld>
            <a:endParaRPr lang="en-US" altLang="en-US"/>
          </a:p>
        </p:txBody>
      </p:sp>
    </p:spTree>
    <p:extLst>
      <p:ext uri="{BB962C8B-B14F-4D97-AF65-F5344CB8AC3E}">
        <p14:creationId xmlns:p14="http://schemas.microsoft.com/office/powerpoint/2010/main" val="417116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0000"/>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73CCE-6784-48DC-AED3-2AA1A5AC3F89}" type="slidenum">
              <a:rPr lang="en-US" altLang="en-US" smtClean="0"/>
              <a:pPr/>
              <a:t>‹#›</a:t>
            </a:fld>
            <a:endParaRPr lang="en-US" altLang="en-US"/>
          </a:p>
        </p:txBody>
      </p:sp>
    </p:spTree>
    <p:extLst>
      <p:ext uri="{BB962C8B-B14F-4D97-AF65-F5344CB8AC3E}">
        <p14:creationId xmlns:p14="http://schemas.microsoft.com/office/powerpoint/2010/main" val="38035722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0006C-01C2-4C0F-BEBC-64200AF22015}" type="slidenum">
              <a:rPr lang="en-US" altLang="en-US" smtClean="0"/>
              <a:pPr/>
              <a:t>‹#›</a:t>
            </a:fld>
            <a:endParaRPr lang="en-US" altLang="en-US"/>
          </a:p>
        </p:txBody>
      </p:sp>
    </p:spTree>
    <p:extLst>
      <p:ext uri="{BB962C8B-B14F-4D97-AF65-F5344CB8AC3E}">
        <p14:creationId xmlns:p14="http://schemas.microsoft.com/office/powerpoint/2010/main" val="1135876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539B2-9F24-46A1-8B9A-E7D57EDD3CFB}" type="slidenum">
              <a:rPr lang="en-US" altLang="en-US" smtClean="0"/>
              <a:pPr/>
              <a:t>‹#›</a:t>
            </a:fld>
            <a:endParaRPr lang="en-US" altLang="en-US"/>
          </a:p>
        </p:txBody>
      </p:sp>
    </p:spTree>
    <p:extLst>
      <p:ext uri="{BB962C8B-B14F-4D97-AF65-F5344CB8AC3E}">
        <p14:creationId xmlns:p14="http://schemas.microsoft.com/office/powerpoint/2010/main" val="2761117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29BF6-3936-4CA6-8F77-DAEED2B228CB}" type="slidenum">
              <a:rPr lang="en-US" altLang="en-US" smtClean="0"/>
              <a:pPr/>
              <a:t>‹#›</a:t>
            </a:fld>
            <a:endParaRPr lang="en-US" altLang="en-US"/>
          </a:p>
        </p:txBody>
      </p:sp>
    </p:spTree>
    <p:extLst>
      <p:ext uri="{BB962C8B-B14F-4D97-AF65-F5344CB8AC3E}">
        <p14:creationId xmlns:p14="http://schemas.microsoft.com/office/powerpoint/2010/main" val="99552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0">
              <a:schemeClr val="accent1">
                <a:lumMod val="5000"/>
                <a:lumOff val="95000"/>
              </a:schemeClr>
            </a:gs>
            <a:gs pos="100000">
              <a:schemeClr val="accent1">
                <a:lumMod val="30000"/>
                <a:lumOff val="70000"/>
              </a:schemeClr>
            </a:gs>
          </a:gsLst>
          <a:lin ang="2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2F210-F37D-4BE3-A88E-788710431315}" type="slidenum">
              <a:rPr lang="en-US" altLang="en-US" smtClean="0"/>
              <a:pPr/>
              <a:t>‹#›</a:t>
            </a:fld>
            <a:endParaRPr lang="en-US" altLang="en-US"/>
          </a:p>
        </p:txBody>
      </p:sp>
      <p:sp>
        <p:nvSpPr>
          <p:cNvPr id="7" name="Line 7"/>
          <p:cNvSpPr>
            <a:spLocks noChangeShapeType="1"/>
          </p:cNvSpPr>
          <p:nvPr userDrawn="1"/>
        </p:nvSpPr>
        <p:spPr bwMode="auto">
          <a:xfrm>
            <a:off x="1727200" y="1752600"/>
            <a:ext cx="1046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Tree>
    <p:extLst>
      <p:ext uri="{BB962C8B-B14F-4D97-AF65-F5344CB8AC3E}">
        <p14:creationId xmlns:p14="http://schemas.microsoft.com/office/powerpoint/2010/main" val="204942411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8915" name="Rectangle 4"/>
          <p:cNvSpPr>
            <a:spLocks noGrp="1" noChangeArrowheads="1"/>
          </p:cNvSpPr>
          <p:nvPr>
            <p:ph type="ctrTitle"/>
          </p:nvPr>
        </p:nvSpPr>
        <p:spPr/>
        <p:txBody>
          <a:bodyPr/>
          <a:lstStyle/>
          <a:p>
            <a:pPr algn="ctr" eaLnBrk="1" hangingPunct="1"/>
            <a:r>
              <a:rPr lang="en-US" altLang="en-US" dirty="0" smtClean="0">
                <a:solidFill>
                  <a:srgbClr val="500000"/>
                </a:solidFill>
              </a:rPr>
              <a:t>CSCE 222</a:t>
            </a:r>
            <a:br>
              <a:rPr lang="en-US" altLang="en-US" dirty="0" smtClean="0">
                <a:solidFill>
                  <a:srgbClr val="500000"/>
                </a:solidFill>
              </a:rPr>
            </a:br>
            <a:r>
              <a:rPr lang="en-US" altLang="en-US" dirty="0" smtClean="0">
                <a:solidFill>
                  <a:srgbClr val="500000"/>
                </a:solidFill>
              </a:rPr>
              <a:t>Discrete Structures</a:t>
            </a:r>
          </a:p>
        </p:txBody>
      </p:sp>
      <p:sp>
        <p:nvSpPr>
          <p:cNvPr id="38916" name="Rectangle 5"/>
          <p:cNvSpPr>
            <a:spLocks noGrp="1" noChangeArrowheads="1"/>
          </p:cNvSpPr>
          <p:nvPr>
            <p:ph type="subTitle" idx="1"/>
          </p:nvPr>
        </p:nvSpPr>
        <p:spPr/>
        <p:txBody>
          <a:bodyPr>
            <a:normAutofit lnSpcReduction="10000"/>
          </a:bodyPr>
          <a:lstStyle/>
          <a:p>
            <a:pPr eaLnBrk="1" hangingPunct="1">
              <a:lnSpc>
                <a:spcPct val="90000"/>
              </a:lnSpc>
            </a:pPr>
            <a:r>
              <a:rPr lang="en-US" altLang="en-US" sz="5400" dirty="0" smtClean="0"/>
              <a:t>Algorithms</a:t>
            </a:r>
          </a:p>
          <a:p>
            <a:pPr eaLnBrk="1" hangingPunct="1">
              <a:lnSpc>
                <a:spcPct val="90000"/>
              </a:lnSpc>
            </a:pPr>
            <a:endParaRPr lang="en-US" altLang="en-US" dirty="0"/>
          </a:p>
          <a:p>
            <a:pPr eaLnBrk="1" hangingPunct="1">
              <a:lnSpc>
                <a:spcPct val="90000"/>
              </a:lnSpc>
            </a:pPr>
            <a:r>
              <a:rPr lang="en-US" altLang="en-US" dirty="0" smtClean="0"/>
              <a:t>Dr. Tim McGuire</a:t>
            </a:r>
            <a:endParaRPr lang="en-US" altLang="en-US" dirty="0"/>
          </a:p>
        </p:txBody>
      </p:sp>
      <p:sp>
        <p:nvSpPr>
          <p:cNvPr id="2" name="TextBox 1"/>
          <p:cNvSpPr txBox="1"/>
          <p:nvPr/>
        </p:nvSpPr>
        <p:spPr>
          <a:xfrm>
            <a:off x="605480" y="5580993"/>
            <a:ext cx="10948087" cy="646331"/>
          </a:xfrm>
          <a:prstGeom prst="rect">
            <a:avLst/>
          </a:prstGeom>
          <a:noFill/>
        </p:spPr>
        <p:txBody>
          <a:bodyPr wrap="square" rtlCol="0">
            <a:spAutoFit/>
          </a:bodyPr>
          <a:lstStyle/>
          <a:p>
            <a:pPr algn="ctr"/>
            <a:r>
              <a:rPr lang="en-US" sz="1800" i="1" dirty="0" smtClean="0"/>
              <a:t>Grateful acknowledgement to Professor Marc </a:t>
            </a:r>
            <a:r>
              <a:rPr lang="en-US" sz="1800" i="1" dirty="0" err="1" smtClean="0"/>
              <a:t>Pomplun</a:t>
            </a:r>
            <a:r>
              <a:rPr lang="en-US" sz="1800" i="1" dirty="0" smtClean="0"/>
              <a:t>, University of Massachusetts-Boston,  for some of the material upon which these notes are adapted.</a:t>
            </a:r>
            <a:endParaRPr lang="en-US" sz="1800" i="1" dirty="0"/>
          </a:p>
        </p:txBody>
      </p:sp>
      <p:pic>
        <p:nvPicPr>
          <p:cNvPr id="3" name="Picture 2"/>
          <p:cNvPicPr>
            <a:picLocks noChangeAspect="1"/>
          </p:cNvPicPr>
          <p:nvPr/>
        </p:nvPicPr>
        <p:blipFill>
          <a:blip r:embed="rId3"/>
          <a:stretch>
            <a:fillRect/>
          </a:stretch>
        </p:blipFill>
        <p:spPr>
          <a:xfrm>
            <a:off x="304800" y="304800"/>
            <a:ext cx="1866649" cy="1814977"/>
          </a:xfrm>
          <a:prstGeom prst="rect">
            <a:avLst/>
          </a:prstGeom>
        </p:spPr>
      </p:pic>
    </p:spTree>
    <p:extLst>
      <p:ext uri="{BB962C8B-B14F-4D97-AF65-F5344CB8AC3E}">
        <p14:creationId xmlns:p14="http://schemas.microsoft.com/office/powerpoint/2010/main" val="1959689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09600" y="152400"/>
            <a:ext cx="9372600" cy="685800"/>
          </a:xfrm>
        </p:spPr>
        <p:txBody>
          <a:bodyPr/>
          <a:lstStyle/>
          <a:p>
            <a:r>
              <a:rPr lang="en-US" altLang="en-US" sz="3600" dirty="0"/>
              <a:t>Algorithm Examples</a:t>
            </a:r>
            <a:endParaRPr lang="en-CA" altLang="en-US" sz="3600" dirty="0"/>
          </a:p>
        </p:txBody>
      </p:sp>
      <p:sp>
        <p:nvSpPr>
          <p:cNvPr id="11" name="Date Placeholder 3"/>
          <p:cNvSpPr>
            <a:spLocks noGrp="1"/>
          </p:cNvSpPr>
          <p:nvPr>
            <p:ph type="dt" sz="half" idx="10"/>
          </p:nvPr>
        </p:nvSpPr>
        <p:spPr/>
        <p:txBody>
          <a:bodyPr/>
          <a:lstStyle/>
          <a:p>
            <a:endParaRPr lang="en-CA" altLang="en-US" dirty="0"/>
          </a:p>
        </p:txBody>
      </p:sp>
      <p:sp>
        <p:nvSpPr>
          <p:cNvPr id="12" name="Footer Placeholder 4"/>
          <p:cNvSpPr>
            <a:spLocks noGrp="1"/>
          </p:cNvSpPr>
          <p:nvPr>
            <p:ph type="ftr" sz="quarter" idx="11"/>
          </p:nvPr>
        </p:nvSpPr>
        <p:spPr/>
        <p:txBody>
          <a:bodyPr/>
          <a:lstStyle/>
          <a:p>
            <a:endParaRPr lang="en-US" altLang="en-US"/>
          </a:p>
        </p:txBody>
      </p:sp>
      <p:sp>
        <p:nvSpPr>
          <p:cNvPr id="13" name="Slide Number Placeholder 5"/>
          <p:cNvSpPr>
            <a:spLocks noGrp="1"/>
          </p:cNvSpPr>
          <p:nvPr>
            <p:ph type="sldNum" sz="quarter" idx="12"/>
          </p:nvPr>
        </p:nvSpPr>
        <p:spPr/>
        <p:txBody>
          <a:bodyPr/>
          <a:lstStyle/>
          <a:p>
            <a:fld id="{3FEA49EE-E9A5-4042-AD91-C28DF3D48538}" type="slidenum">
              <a:rPr lang="en-CA" altLang="en-US"/>
              <a:pPr/>
              <a:t>10</a:t>
            </a:fld>
            <a:endParaRPr lang="en-CA" altLang="en-US"/>
          </a:p>
        </p:txBody>
      </p:sp>
      <p:sp>
        <p:nvSpPr>
          <p:cNvPr id="199683" name="Text Box 3"/>
          <p:cNvSpPr txBox="1">
            <a:spLocks noChangeArrowheads="1"/>
          </p:cNvSpPr>
          <p:nvPr/>
        </p:nvSpPr>
        <p:spPr bwMode="auto">
          <a:xfrm>
            <a:off x="2362200" y="3657601"/>
            <a:ext cx="74676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300" dirty="0">
                <a:solidFill>
                  <a:srgbClr val="66FF33"/>
                </a:solidFill>
                <a:effectLst>
                  <a:outerShdw blurRad="38100" dist="38100" dir="2700000" algn="tl">
                    <a:srgbClr val="000000"/>
                  </a:outerShdw>
                </a:effectLst>
              </a:rPr>
              <a:t>a  c  d  f  g  h  j  l  m  o  p  r  s  u  v  x  z</a:t>
            </a:r>
          </a:p>
        </p:txBody>
      </p:sp>
      <p:sp>
        <p:nvSpPr>
          <p:cNvPr id="199684" name="Text Box 4"/>
          <p:cNvSpPr txBox="1">
            <a:spLocks noChangeArrowheads="1"/>
          </p:cNvSpPr>
          <p:nvPr/>
        </p:nvSpPr>
        <p:spPr bwMode="auto">
          <a:xfrm>
            <a:off x="609600" y="1371601"/>
            <a:ext cx="10972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800" dirty="0">
                <a:effectLst>
                  <a:outerShdw blurRad="38100" dist="38100" dir="2700000" algn="tl">
                    <a:srgbClr val="000000"/>
                  </a:outerShdw>
                </a:effectLst>
              </a:rPr>
              <a:t>binary search for the letter ‘j’</a:t>
            </a:r>
          </a:p>
        </p:txBody>
      </p:sp>
      <p:sp>
        <p:nvSpPr>
          <p:cNvPr id="199685" name="Line 5"/>
          <p:cNvSpPr>
            <a:spLocks noChangeShapeType="1"/>
          </p:cNvSpPr>
          <p:nvPr/>
        </p:nvSpPr>
        <p:spPr bwMode="auto">
          <a:xfrm>
            <a:off x="9296400" y="2971800"/>
            <a:ext cx="0" cy="685800"/>
          </a:xfrm>
          <a:prstGeom prst="line">
            <a:avLst/>
          </a:prstGeom>
          <a:noFill/>
          <a:ln w="254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6" name="Line 6"/>
          <p:cNvSpPr>
            <a:spLocks noChangeShapeType="1"/>
          </p:cNvSpPr>
          <p:nvPr/>
        </p:nvSpPr>
        <p:spPr bwMode="auto">
          <a:xfrm>
            <a:off x="2895600" y="2971800"/>
            <a:ext cx="0" cy="685800"/>
          </a:xfrm>
          <a:prstGeom prst="line">
            <a:avLst/>
          </a:prstGeom>
          <a:noFill/>
          <a:ln w="254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9687" name="Group 7"/>
          <p:cNvGrpSpPr>
            <a:grpSpLocks/>
          </p:cNvGrpSpPr>
          <p:nvPr/>
        </p:nvGrpSpPr>
        <p:grpSpPr bwMode="auto">
          <a:xfrm>
            <a:off x="4724400" y="4364296"/>
            <a:ext cx="2819400" cy="1057276"/>
            <a:chOff x="2016" y="2640"/>
            <a:chExt cx="1776" cy="666"/>
          </a:xfrm>
        </p:grpSpPr>
        <p:sp>
          <p:nvSpPr>
            <p:cNvPr id="199688" name="Text Box 8"/>
            <p:cNvSpPr txBox="1">
              <a:spLocks noChangeArrowheads="1"/>
            </p:cNvSpPr>
            <p:nvPr/>
          </p:nvSpPr>
          <p:spPr bwMode="auto">
            <a:xfrm>
              <a:off x="2016" y="2976"/>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dirty="0">
                  <a:solidFill>
                    <a:srgbClr val="003C78"/>
                  </a:solidFill>
                  <a:effectLst>
                    <a:outerShdw blurRad="38100" dist="38100" dir="2700000" algn="tl">
                      <a:srgbClr val="000000"/>
                    </a:outerShdw>
                  </a:effectLst>
                </a:rPr>
                <a:t>center element</a:t>
              </a:r>
            </a:p>
          </p:txBody>
        </p:sp>
        <p:sp>
          <p:nvSpPr>
            <p:cNvPr id="199689" name="Line 9"/>
            <p:cNvSpPr>
              <a:spLocks noChangeShapeType="1"/>
            </p:cNvSpPr>
            <p:nvPr/>
          </p:nvSpPr>
          <p:spPr bwMode="auto">
            <a:xfrm flipV="1">
              <a:off x="2832" y="2640"/>
              <a:ext cx="0" cy="336"/>
            </a:xfrm>
            <a:prstGeom prst="line">
              <a:avLst/>
            </a:prstGeom>
            <a:noFill/>
            <a:ln w="25400">
              <a:solidFill>
                <a:srgbClr val="003C7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9690" name="Text Box 10"/>
          <p:cNvSpPr txBox="1">
            <a:spLocks noChangeArrowheads="1"/>
          </p:cNvSpPr>
          <p:nvPr/>
        </p:nvSpPr>
        <p:spPr bwMode="auto">
          <a:xfrm>
            <a:off x="4724400" y="2514601"/>
            <a:ext cx="2743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dirty="0">
                <a:solidFill>
                  <a:srgbClr val="66FF33"/>
                </a:solidFill>
                <a:effectLst>
                  <a:outerShdw blurRad="38100" dist="38100" dir="2700000" algn="tl">
                    <a:srgbClr val="000000"/>
                  </a:outerShdw>
                </a:effectLst>
              </a:rPr>
              <a:t>search interval</a:t>
            </a:r>
          </a:p>
        </p:txBody>
      </p:sp>
    </p:spTree>
    <p:extLst>
      <p:ext uri="{BB962C8B-B14F-4D97-AF65-F5344CB8AC3E}">
        <p14:creationId xmlns:p14="http://schemas.microsoft.com/office/powerpoint/2010/main" val="279077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96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9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99687"/>
                                        </p:tgtEl>
                                        <p:attrNameLst>
                                          <p:attrName>style.visibility</p:attrName>
                                        </p:attrNameLst>
                                      </p:cBhvr>
                                      <p:to>
                                        <p:strVal val="visible"/>
                                      </p:to>
                                    </p:set>
                                    <p:animEffect transition="in" filter="fade">
                                      <p:cBhvr>
                                        <p:cTn id="15" dur="1000"/>
                                        <p:tgtEl>
                                          <p:spTgt spid="199687"/>
                                        </p:tgtEl>
                                      </p:cBhvr>
                                    </p:animEffect>
                                    <p:anim calcmode="lin" valueType="num">
                                      <p:cBhvr>
                                        <p:cTn id="16" dur="1000" fill="hold"/>
                                        <p:tgtEl>
                                          <p:spTgt spid="199687"/>
                                        </p:tgtEl>
                                        <p:attrNameLst>
                                          <p:attrName>ppt_x</p:attrName>
                                        </p:attrNameLst>
                                      </p:cBhvr>
                                      <p:tavLst>
                                        <p:tav tm="0">
                                          <p:val>
                                            <p:strVal val="#ppt_x"/>
                                          </p:val>
                                        </p:tav>
                                        <p:tav tm="100000">
                                          <p:val>
                                            <p:strVal val="#ppt_x"/>
                                          </p:val>
                                        </p:tav>
                                      </p:tavLst>
                                    </p:anim>
                                    <p:anim calcmode="lin" valueType="num">
                                      <p:cBhvr>
                                        <p:cTn id="17" dur="1000" fill="hold"/>
                                        <p:tgtEl>
                                          <p:spTgt spid="1996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animBg="1"/>
      <p:bldP spid="199686" grpId="0" animBg="1"/>
      <p:bldP spid="19969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09600" y="152400"/>
            <a:ext cx="9372600" cy="685800"/>
          </a:xfrm>
        </p:spPr>
        <p:txBody>
          <a:bodyPr/>
          <a:lstStyle/>
          <a:p>
            <a:r>
              <a:rPr lang="en-US" altLang="en-US" sz="3600"/>
              <a:t>Algorithm Examples</a:t>
            </a:r>
            <a:endParaRPr lang="en-CA" altLang="en-US" sz="3600"/>
          </a:p>
        </p:txBody>
      </p:sp>
      <p:sp>
        <p:nvSpPr>
          <p:cNvPr id="11" name="Date Placeholder 3"/>
          <p:cNvSpPr>
            <a:spLocks noGrp="1"/>
          </p:cNvSpPr>
          <p:nvPr>
            <p:ph type="dt" sz="half" idx="10"/>
          </p:nvPr>
        </p:nvSpPr>
        <p:spPr/>
        <p:txBody>
          <a:bodyPr/>
          <a:lstStyle/>
          <a:p>
            <a:endParaRPr lang="en-CA" altLang="en-US" dirty="0"/>
          </a:p>
        </p:txBody>
      </p:sp>
      <p:sp>
        <p:nvSpPr>
          <p:cNvPr id="12" name="Footer Placeholder 4"/>
          <p:cNvSpPr>
            <a:spLocks noGrp="1"/>
          </p:cNvSpPr>
          <p:nvPr>
            <p:ph type="ftr" sz="quarter" idx="11"/>
          </p:nvPr>
        </p:nvSpPr>
        <p:spPr/>
        <p:txBody>
          <a:bodyPr/>
          <a:lstStyle/>
          <a:p>
            <a:endParaRPr lang="en-US" altLang="en-US"/>
          </a:p>
        </p:txBody>
      </p:sp>
      <p:sp>
        <p:nvSpPr>
          <p:cNvPr id="13" name="Slide Number Placeholder 5"/>
          <p:cNvSpPr>
            <a:spLocks noGrp="1"/>
          </p:cNvSpPr>
          <p:nvPr>
            <p:ph type="sldNum" sz="quarter" idx="12"/>
          </p:nvPr>
        </p:nvSpPr>
        <p:spPr/>
        <p:txBody>
          <a:bodyPr/>
          <a:lstStyle/>
          <a:p>
            <a:fld id="{94C3B999-A413-4148-AAC5-74C2E8A1731C}" type="slidenum">
              <a:rPr lang="en-CA" altLang="en-US"/>
              <a:pPr/>
              <a:t>11</a:t>
            </a:fld>
            <a:endParaRPr lang="en-CA" altLang="en-US"/>
          </a:p>
        </p:txBody>
      </p:sp>
      <p:sp>
        <p:nvSpPr>
          <p:cNvPr id="200707" name="Text Box 3"/>
          <p:cNvSpPr txBox="1">
            <a:spLocks noChangeArrowheads="1"/>
          </p:cNvSpPr>
          <p:nvPr/>
        </p:nvSpPr>
        <p:spPr bwMode="auto">
          <a:xfrm>
            <a:off x="2362200" y="3657601"/>
            <a:ext cx="7467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300" dirty="0">
                <a:solidFill>
                  <a:srgbClr val="66FF33"/>
                </a:solidFill>
                <a:effectLst>
                  <a:outerShdw blurRad="38100" dist="38100" dir="2700000" algn="tl">
                    <a:srgbClr val="000000"/>
                  </a:outerShdw>
                </a:effectLst>
              </a:rPr>
              <a:t>a  c  d  f  g  h  j  l  m  </a:t>
            </a:r>
            <a:r>
              <a:rPr lang="en-US" altLang="en-US" sz="3300" dirty="0">
                <a:solidFill>
                  <a:srgbClr val="FF3300"/>
                </a:solidFill>
                <a:effectLst>
                  <a:outerShdw blurRad="38100" dist="38100" dir="2700000" algn="tl">
                    <a:srgbClr val="000000"/>
                  </a:outerShdw>
                </a:effectLst>
              </a:rPr>
              <a:t>o  p  r  s  u  v  x  z</a:t>
            </a:r>
          </a:p>
        </p:txBody>
      </p:sp>
      <p:sp>
        <p:nvSpPr>
          <p:cNvPr id="200708" name="Text Box 4"/>
          <p:cNvSpPr txBox="1">
            <a:spLocks noChangeArrowheads="1"/>
          </p:cNvSpPr>
          <p:nvPr/>
        </p:nvSpPr>
        <p:spPr bwMode="auto">
          <a:xfrm>
            <a:off x="2362200" y="1371601"/>
            <a:ext cx="7467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600" dirty="0">
                <a:effectLst>
                  <a:outerShdw blurRad="38100" dist="38100" dir="2700000" algn="tl">
                    <a:srgbClr val="000000"/>
                  </a:outerShdw>
                </a:effectLst>
              </a:rPr>
              <a:t>binary search for the letter ‘j’</a:t>
            </a:r>
          </a:p>
        </p:txBody>
      </p:sp>
      <p:sp>
        <p:nvSpPr>
          <p:cNvPr id="200709" name="Line 5"/>
          <p:cNvSpPr>
            <a:spLocks noChangeShapeType="1"/>
          </p:cNvSpPr>
          <p:nvPr/>
        </p:nvSpPr>
        <p:spPr bwMode="auto">
          <a:xfrm>
            <a:off x="6019800" y="2971800"/>
            <a:ext cx="0" cy="685800"/>
          </a:xfrm>
          <a:prstGeom prst="line">
            <a:avLst/>
          </a:prstGeom>
          <a:noFill/>
          <a:ln w="254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710" name="Line 6"/>
          <p:cNvSpPr>
            <a:spLocks noChangeShapeType="1"/>
          </p:cNvSpPr>
          <p:nvPr/>
        </p:nvSpPr>
        <p:spPr bwMode="auto">
          <a:xfrm>
            <a:off x="2895600" y="2971800"/>
            <a:ext cx="0" cy="685800"/>
          </a:xfrm>
          <a:prstGeom prst="line">
            <a:avLst/>
          </a:prstGeom>
          <a:noFill/>
          <a:ln w="254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0711" name="Group 7"/>
          <p:cNvGrpSpPr>
            <a:grpSpLocks/>
          </p:cNvGrpSpPr>
          <p:nvPr/>
        </p:nvGrpSpPr>
        <p:grpSpPr bwMode="auto">
          <a:xfrm>
            <a:off x="3200400" y="4267203"/>
            <a:ext cx="2819400" cy="1117601"/>
            <a:chOff x="2016" y="2640"/>
            <a:chExt cx="1776" cy="704"/>
          </a:xfrm>
        </p:grpSpPr>
        <p:sp>
          <p:nvSpPr>
            <p:cNvPr id="200712" name="Text Box 8"/>
            <p:cNvSpPr txBox="1">
              <a:spLocks noChangeArrowheads="1"/>
            </p:cNvSpPr>
            <p:nvPr/>
          </p:nvSpPr>
          <p:spPr bwMode="auto">
            <a:xfrm>
              <a:off x="2016" y="2976"/>
              <a:ext cx="17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00FFFF"/>
                  </a:solidFill>
                  <a:effectLst>
                    <a:outerShdw blurRad="38100" dist="38100" dir="2700000" algn="tl">
                      <a:srgbClr val="000000"/>
                    </a:outerShdw>
                  </a:effectLst>
                </a:rPr>
                <a:t>center element</a:t>
              </a:r>
            </a:p>
          </p:txBody>
        </p:sp>
        <p:sp>
          <p:nvSpPr>
            <p:cNvPr id="200713" name="Line 9"/>
            <p:cNvSpPr>
              <a:spLocks noChangeShapeType="1"/>
            </p:cNvSpPr>
            <p:nvPr/>
          </p:nvSpPr>
          <p:spPr bwMode="auto">
            <a:xfrm flipV="1">
              <a:off x="2832" y="2640"/>
              <a:ext cx="0" cy="336"/>
            </a:xfrm>
            <a:prstGeom prst="line">
              <a:avLst/>
            </a:prstGeom>
            <a:noFill/>
            <a:ln w="254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0714" name="Text Box 10"/>
          <p:cNvSpPr txBox="1">
            <a:spLocks noChangeArrowheads="1"/>
          </p:cNvSpPr>
          <p:nvPr/>
        </p:nvSpPr>
        <p:spPr bwMode="auto">
          <a:xfrm>
            <a:off x="3048000" y="2514601"/>
            <a:ext cx="274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66FF33"/>
                </a:solidFill>
                <a:effectLst>
                  <a:outerShdw blurRad="38100" dist="38100" dir="2700000" algn="tl">
                    <a:srgbClr val="000000"/>
                  </a:outerShdw>
                </a:effectLst>
              </a:rPr>
              <a:t>search interval</a:t>
            </a:r>
          </a:p>
        </p:txBody>
      </p:sp>
    </p:spTree>
    <p:extLst>
      <p:ext uri="{BB962C8B-B14F-4D97-AF65-F5344CB8AC3E}">
        <p14:creationId xmlns:p14="http://schemas.microsoft.com/office/powerpoint/2010/main" val="310218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711"/>
                                        </p:tgtEl>
                                        <p:attrNameLst>
                                          <p:attrName>style.visibility</p:attrName>
                                        </p:attrNameLst>
                                      </p:cBhvr>
                                      <p:to>
                                        <p:strVal val="visible"/>
                                      </p:to>
                                    </p:set>
                                    <p:anim calcmode="lin" valueType="num">
                                      <p:cBhvr additive="base">
                                        <p:cTn id="7" dur="500" fill="hold"/>
                                        <p:tgtEl>
                                          <p:spTgt spid="200711"/>
                                        </p:tgtEl>
                                        <p:attrNameLst>
                                          <p:attrName>ppt_x</p:attrName>
                                        </p:attrNameLst>
                                      </p:cBhvr>
                                      <p:tavLst>
                                        <p:tav tm="0">
                                          <p:val>
                                            <p:strVal val="#ppt_x"/>
                                          </p:val>
                                        </p:tav>
                                        <p:tav tm="100000">
                                          <p:val>
                                            <p:strVal val="#ppt_x"/>
                                          </p:val>
                                        </p:tav>
                                      </p:tavLst>
                                    </p:anim>
                                    <p:anim calcmode="lin" valueType="num">
                                      <p:cBhvr additive="base">
                                        <p:cTn id="8" dur="500" fill="hold"/>
                                        <p:tgtEl>
                                          <p:spTgt spid="200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09600" y="152400"/>
            <a:ext cx="9372600" cy="685800"/>
          </a:xfrm>
        </p:spPr>
        <p:txBody>
          <a:bodyPr>
            <a:normAutofit fontScale="90000"/>
          </a:bodyPr>
          <a:lstStyle/>
          <a:p>
            <a:r>
              <a:rPr lang="en-US" altLang="en-US" dirty="0"/>
              <a:t>Algorithm Examples</a:t>
            </a:r>
            <a:endParaRPr lang="en-CA" altLang="en-US" dirty="0"/>
          </a:p>
        </p:txBody>
      </p:sp>
      <p:sp>
        <p:nvSpPr>
          <p:cNvPr id="11" name="Date Placeholder 3"/>
          <p:cNvSpPr>
            <a:spLocks noGrp="1"/>
          </p:cNvSpPr>
          <p:nvPr>
            <p:ph type="dt" sz="half" idx="10"/>
          </p:nvPr>
        </p:nvSpPr>
        <p:spPr/>
        <p:txBody>
          <a:bodyPr/>
          <a:lstStyle/>
          <a:p>
            <a:endParaRPr lang="en-CA" altLang="en-US" sz="1600" dirty="0"/>
          </a:p>
        </p:txBody>
      </p:sp>
      <p:sp>
        <p:nvSpPr>
          <p:cNvPr id="12" name="Footer Placeholder 4"/>
          <p:cNvSpPr>
            <a:spLocks noGrp="1"/>
          </p:cNvSpPr>
          <p:nvPr>
            <p:ph type="ftr" sz="quarter" idx="11"/>
          </p:nvPr>
        </p:nvSpPr>
        <p:spPr/>
        <p:txBody>
          <a:bodyPr/>
          <a:lstStyle/>
          <a:p>
            <a:endParaRPr lang="en-US" altLang="en-US" sz="1600"/>
          </a:p>
        </p:txBody>
      </p:sp>
      <p:sp>
        <p:nvSpPr>
          <p:cNvPr id="13" name="Slide Number Placeholder 5"/>
          <p:cNvSpPr>
            <a:spLocks noGrp="1"/>
          </p:cNvSpPr>
          <p:nvPr>
            <p:ph type="sldNum" sz="quarter" idx="12"/>
          </p:nvPr>
        </p:nvSpPr>
        <p:spPr/>
        <p:txBody>
          <a:bodyPr/>
          <a:lstStyle/>
          <a:p>
            <a:fld id="{8790887E-AE03-4331-9343-C098753C9CD6}" type="slidenum">
              <a:rPr lang="en-CA" altLang="en-US" sz="1600"/>
              <a:pPr/>
              <a:t>12</a:t>
            </a:fld>
            <a:endParaRPr lang="en-CA" altLang="en-US" sz="1600"/>
          </a:p>
        </p:txBody>
      </p:sp>
      <p:sp>
        <p:nvSpPr>
          <p:cNvPr id="201731" name="Text Box 3"/>
          <p:cNvSpPr txBox="1">
            <a:spLocks noChangeArrowheads="1"/>
          </p:cNvSpPr>
          <p:nvPr/>
        </p:nvSpPr>
        <p:spPr bwMode="auto">
          <a:xfrm>
            <a:off x="2362200" y="3657601"/>
            <a:ext cx="7467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FF3300"/>
                </a:solidFill>
                <a:effectLst>
                  <a:outerShdw blurRad="38100" dist="38100" dir="2700000" algn="tl">
                    <a:srgbClr val="000000"/>
                  </a:outerShdw>
                </a:effectLst>
              </a:rPr>
              <a:t>a  c  d  f  g</a:t>
            </a:r>
            <a:r>
              <a:rPr lang="en-US" altLang="en-US" sz="3200" dirty="0">
                <a:solidFill>
                  <a:srgbClr val="66FF33"/>
                </a:solidFill>
                <a:effectLst>
                  <a:outerShdw blurRad="38100" dist="38100" dir="2700000" algn="tl">
                    <a:srgbClr val="000000"/>
                  </a:outerShdw>
                </a:effectLst>
              </a:rPr>
              <a:t>  h  j  l  m  </a:t>
            </a:r>
            <a:r>
              <a:rPr lang="en-US" altLang="en-US" sz="3200" dirty="0">
                <a:solidFill>
                  <a:srgbClr val="FF3300"/>
                </a:solidFill>
                <a:effectLst>
                  <a:outerShdw blurRad="38100" dist="38100" dir="2700000" algn="tl">
                    <a:srgbClr val="000000"/>
                  </a:outerShdw>
                </a:effectLst>
              </a:rPr>
              <a:t>o  p  r  s  u  v  x  z</a:t>
            </a:r>
          </a:p>
        </p:txBody>
      </p:sp>
      <p:sp>
        <p:nvSpPr>
          <p:cNvPr id="201732" name="Text Box 4"/>
          <p:cNvSpPr txBox="1">
            <a:spLocks noChangeArrowheads="1"/>
          </p:cNvSpPr>
          <p:nvPr/>
        </p:nvSpPr>
        <p:spPr bwMode="auto">
          <a:xfrm>
            <a:off x="2362200" y="1371601"/>
            <a:ext cx="7467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effectLst>
                  <a:outerShdw blurRad="38100" dist="38100" dir="2700000" algn="tl">
                    <a:srgbClr val="000000"/>
                  </a:outerShdw>
                </a:effectLst>
              </a:rPr>
              <a:t>binary search for the letter ‘j’</a:t>
            </a:r>
          </a:p>
        </p:txBody>
      </p:sp>
      <p:sp>
        <p:nvSpPr>
          <p:cNvPr id="201733" name="Line 5"/>
          <p:cNvSpPr>
            <a:spLocks noChangeShapeType="1"/>
          </p:cNvSpPr>
          <p:nvPr/>
        </p:nvSpPr>
        <p:spPr bwMode="auto">
          <a:xfrm>
            <a:off x="6019800" y="2971800"/>
            <a:ext cx="0" cy="685800"/>
          </a:xfrm>
          <a:prstGeom prst="line">
            <a:avLst/>
          </a:prstGeom>
          <a:noFill/>
          <a:ln w="254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p>
        </p:txBody>
      </p:sp>
      <p:sp>
        <p:nvSpPr>
          <p:cNvPr id="201734" name="Line 6"/>
          <p:cNvSpPr>
            <a:spLocks noChangeShapeType="1"/>
          </p:cNvSpPr>
          <p:nvPr/>
        </p:nvSpPr>
        <p:spPr bwMode="auto">
          <a:xfrm>
            <a:off x="4876800" y="2971800"/>
            <a:ext cx="0" cy="685800"/>
          </a:xfrm>
          <a:prstGeom prst="line">
            <a:avLst/>
          </a:prstGeom>
          <a:noFill/>
          <a:ln w="254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p>
        </p:txBody>
      </p:sp>
      <p:grpSp>
        <p:nvGrpSpPr>
          <p:cNvPr id="201735" name="Group 7"/>
          <p:cNvGrpSpPr>
            <a:grpSpLocks/>
          </p:cNvGrpSpPr>
          <p:nvPr/>
        </p:nvGrpSpPr>
        <p:grpSpPr bwMode="auto">
          <a:xfrm>
            <a:off x="4000500" y="4288118"/>
            <a:ext cx="2819400" cy="1117601"/>
            <a:chOff x="2016" y="2640"/>
            <a:chExt cx="1776" cy="704"/>
          </a:xfrm>
        </p:grpSpPr>
        <p:sp>
          <p:nvSpPr>
            <p:cNvPr id="201736" name="Text Box 8"/>
            <p:cNvSpPr txBox="1">
              <a:spLocks noChangeArrowheads="1"/>
            </p:cNvSpPr>
            <p:nvPr/>
          </p:nvSpPr>
          <p:spPr bwMode="auto">
            <a:xfrm>
              <a:off x="2016" y="2976"/>
              <a:ext cx="17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00FFFF"/>
                  </a:solidFill>
                  <a:effectLst>
                    <a:outerShdw blurRad="38100" dist="38100" dir="2700000" algn="tl">
                      <a:srgbClr val="000000"/>
                    </a:outerShdw>
                  </a:effectLst>
                </a:rPr>
                <a:t>center element</a:t>
              </a:r>
            </a:p>
          </p:txBody>
        </p:sp>
        <p:sp>
          <p:nvSpPr>
            <p:cNvPr id="201737" name="Line 9"/>
            <p:cNvSpPr>
              <a:spLocks noChangeShapeType="1"/>
            </p:cNvSpPr>
            <p:nvPr/>
          </p:nvSpPr>
          <p:spPr bwMode="auto">
            <a:xfrm flipV="1">
              <a:off x="2832" y="2640"/>
              <a:ext cx="0" cy="336"/>
            </a:xfrm>
            <a:prstGeom prst="line">
              <a:avLst/>
            </a:prstGeom>
            <a:noFill/>
            <a:ln w="254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p>
          </p:txBody>
        </p:sp>
      </p:grpSp>
      <p:sp>
        <p:nvSpPr>
          <p:cNvPr id="201738" name="Text Box 10"/>
          <p:cNvSpPr txBox="1">
            <a:spLocks noChangeArrowheads="1"/>
          </p:cNvSpPr>
          <p:nvPr/>
        </p:nvSpPr>
        <p:spPr bwMode="auto">
          <a:xfrm>
            <a:off x="4038600" y="2362201"/>
            <a:ext cx="274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66FF33"/>
                </a:solidFill>
                <a:effectLst>
                  <a:outerShdw blurRad="38100" dist="38100" dir="2700000" algn="tl">
                    <a:srgbClr val="000000"/>
                  </a:outerShdw>
                </a:effectLst>
              </a:rPr>
              <a:t>search interval</a:t>
            </a:r>
          </a:p>
        </p:txBody>
      </p:sp>
    </p:spTree>
    <p:extLst>
      <p:ext uri="{BB962C8B-B14F-4D97-AF65-F5344CB8AC3E}">
        <p14:creationId xmlns:p14="http://schemas.microsoft.com/office/powerpoint/2010/main" val="1752422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1735"/>
                                        </p:tgtEl>
                                        <p:attrNameLst>
                                          <p:attrName>style.visibility</p:attrName>
                                        </p:attrNameLst>
                                      </p:cBhvr>
                                      <p:to>
                                        <p:strVal val="visible"/>
                                      </p:to>
                                    </p:set>
                                    <p:anim calcmode="lin" valueType="num">
                                      <p:cBhvr additive="base">
                                        <p:cTn id="7" dur="500" fill="hold"/>
                                        <p:tgtEl>
                                          <p:spTgt spid="201735"/>
                                        </p:tgtEl>
                                        <p:attrNameLst>
                                          <p:attrName>ppt_x</p:attrName>
                                        </p:attrNameLst>
                                      </p:cBhvr>
                                      <p:tavLst>
                                        <p:tav tm="0">
                                          <p:val>
                                            <p:strVal val="#ppt_x"/>
                                          </p:val>
                                        </p:tav>
                                        <p:tav tm="100000">
                                          <p:val>
                                            <p:strVal val="#ppt_x"/>
                                          </p:val>
                                        </p:tav>
                                      </p:tavLst>
                                    </p:anim>
                                    <p:anim calcmode="lin" valueType="num">
                                      <p:cBhvr additive="base">
                                        <p:cTn id="8" dur="500" fill="hold"/>
                                        <p:tgtEl>
                                          <p:spTgt spid="201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209800" y="152400"/>
            <a:ext cx="7772400" cy="685800"/>
          </a:xfrm>
        </p:spPr>
        <p:txBody>
          <a:bodyPr/>
          <a:lstStyle/>
          <a:p>
            <a:r>
              <a:rPr lang="en-US" altLang="en-US" sz="3600"/>
              <a:t>Algorithm Examples</a:t>
            </a:r>
            <a:endParaRPr lang="en-CA" altLang="en-US" sz="3600"/>
          </a:p>
        </p:txBody>
      </p:sp>
      <p:sp>
        <p:nvSpPr>
          <p:cNvPr id="11" name="Date Placeholder 3"/>
          <p:cNvSpPr>
            <a:spLocks noGrp="1"/>
          </p:cNvSpPr>
          <p:nvPr>
            <p:ph type="dt" sz="half" idx="10"/>
          </p:nvPr>
        </p:nvSpPr>
        <p:spPr/>
        <p:txBody>
          <a:bodyPr/>
          <a:lstStyle/>
          <a:p>
            <a:endParaRPr lang="en-CA" altLang="en-US" dirty="0"/>
          </a:p>
        </p:txBody>
      </p:sp>
      <p:sp>
        <p:nvSpPr>
          <p:cNvPr id="12" name="Footer Placeholder 4"/>
          <p:cNvSpPr>
            <a:spLocks noGrp="1"/>
          </p:cNvSpPr>
          <p:nvPr>
            <p:ph type="ftr" sz="quarter" idx="11"/>
          </p:nvPr>
        </p:nvSpPr>
        <p:spPr/>
        <p:txBody>
          <a:bodyPr/>
          <a:lstStyle/>
          <a:p>
            <a:endParaRPr lang="en-US" altLang="en-US"/>
          </a:p>
        </p:txBody>
      </p:sp>
      <p:sp>
        <p:nvSpPr>
          <p:cNvPr id="13" name="Slide Number Placeholder 5"/>
          <p:cNvSpPr>
            <a:spLocks noGrp="1"/>
          </p:cNvSpPr>
          <p:nvPr>
            <p:ph type="sldNum" sz="quarter" idx="12"/>
          </p:nvPr>
        </p:nvSpPr>
        <p:spPr/>
        <p:txBody>
          <a:bodyPr/>
          <a:lstStyle/>
          <a:p>
            <a:fld id="{287503BA-735B-4D83-A625-0F3A19F9E295}" type="slidenum">
              <a:rPr lang="en-CA" altLang="en-US"/>
              <a:pPr/>
              <a:t>13</a:t>
            </a:fld>
            <a:endParaRPr lang="en-CA" altLang="en-US"/>
          </a:p>
        </p:txBody>
      </p:sp>
      <p:sp>
        <p:nvSpPr>
          <p:cNvPr id="202755" name="Text Box 3"/>
          <p:cNvSpPr txBox="1">
            <a:spLocks noChangeArrowheads="1"/>
          </p:cNvSpPr>
          <p:nvPr/>
        </p:nvSpPr>
        <p:spPr bwMode="auto">
          <a:xfrm>
            <a:off x="2362200" y="3657601"/>
            <a:ext cx="7467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FF3300"/>
                </a:solidFill>
                <a:effectLst>
                  <a:outerShdw blurRad="38100" dist="38100" dir="2700000" algn="tl">
                    <a:srgbClr val="000000"/>
                  </a:outerShdw>
                </a:effectLst>
              </a:rPr>
              <a:t>a  c  d  f  g</a:t>
            </a:r>
            <a:r>
              <a:rPr lang="en-US" altLang="en-US" sz="3200" dirty="0">
                <a:solidFill>
                  <a:srgbClr val="66FF33"/>
                </a:solidFill>
                <a:effectLst>
                  <a:outerShdw blurRad="38100" dist="38100" dir="2700000" algn="tl">
                    <a:srgbClr val="000000"/>
                  </a:outerShdw>
                </a:effectLst>
              </a:rPr>
              <a:t>  h  j  </a:t>
            </a:r>
            <a:r>
              <a:rPr lang="en-US" altLang="en-US" sz="3200" dirty="0">
                <a:solidFill>
                  <a:srgbClr val="FF3300"/>
                </a:solidFill>
                <a:effectLst>
                  <a:outerShdw blurRad="38100" dist="38100" dir="2700000" algn="tl">
                    <a:srgbClr val="000000"/>
                  </a:outerShdw>
                </a:effectLst>
              </a:rPr>
              <a:t>l  m</a:t>
            </a:r>
            <a:r>
              <a:rPr lang="en-US" altLang="en-US" sz="3200" dirty="0">
                <a:solidFill>
                  <a:srgbClr val="66FF33"/>
                </a:solidFill>
                <a:effectLst>
                  <a:outerShdw blurRad="38100" dist="38100" dir="2700000" algn="tl">
                    <a:srgbClr val="000000"/>
                  </a:outerShdw>
                </a:effectLst>
              </a:rPr>
              <a:t>  </a:t>
            </a:r>
            <a:r>
              <a:rPr lang="en-US" altLang="en-US" sz="3200" dirty="0">
                <a:solidFill>
                  <a:srgbClr val="FF3300"/>
                </a:solidFill>
                <a:effectLst>
                  <a:outerShdw blurRad="38100" dist="38100" dir="2700000" algn="tl">
                    <a:srgbClr val="000000"/>
                  </a:outerShdw>
                </a:effectLst>
              </a:rPr>
              <a:t>o  p  r  s  u  v  x  z</a:t>
            </a:r>
          </a:p>
        </p:txBody>
      </p:sp>
      <p:sp>
        <p:nvSpPr>
          <p:cNvPr id="202756" name="Text Box 4"/>
          <p:cNvSpPr txBox="1">
            <a:spLocks noChangeArrowheads="1"/>
          </p:cNvSpPr>
          <p:nvPr/>
        </p:nvSpPr>
        <p:spPr bwMode="auto">
          <a:xfrm>
            <a:off x="2362200" y="1371601"/>
            <a:ext cx="7467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effectLst>
                  <a:outerShdw blurRad="38100" dist="38100" dir="2700000" algn="tl">
                    <a:srgbClr val="000000"/>
                  </a:outerShdw>
                </a:effectLst>
              </a:rPr>
              <a:t>binary search for the letter ‘j’</a:t>
            </a:r>
          </a:p>
        </p:txBody>
      </p:sp>
      <p:sp>
        <p:nvSpPr>
          <p:cNvPr id="202757" name="Line 5"/>
          <p:cNvSpPr>
            <a:spLocks noChangeShapeType="1"/>
          </p:cNvSpPr>
          <p:nvPr/>
        </p:nvSpPr>
        <p:spPr bwMode="auto">
          <a:xfrm>
            <a:off x="5334000" y="2971800"/>
            <a:ext cx="0" cy="685800"/>
          </a:xfrm>
          <a:prstGeom prst="line">
            <a:avLst/>
          </a:prstGeom>
          <a:noFill/>
          <a:ln w="254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8" name="Line 6"/>
          <p:cNvSpPr>
            <a:spLocks noChangeShapeType="1"/>
          </p:cNvSpPr>
          <p:nvPr/>
        </p:nvSpPr>
        <p:spPr bwMode="auto">
          <a:xfrm>
            <a:off x="4876800" y="2971800"/>
            <a:ext cx="0" cy="685800"/>
          </a:xfrm>
          <a:prstGeom prst="line">
            <a:avLst/>
          </a:prstGeom>
          <a:noFill/>
          <a:ln w="254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2759" name="Group 7"/>
          <p:cNvGrpSpPr>
            <a:grpSpLocks/>
          </p:cNvGrpSpPr>
          <p:nvPr/>
        </p:nvGrpSpPr>
        <p:grpSpPr bwMode="auto">
          <a:xfrm>
            <a:off x="3657600" y="4267203"/>
            <a:ext cx="2819400" cy="1117601"/>
            <a:chOff x="2016" y="2640"/>
            <a:chExt cx="1776" cy="704"/>
          </a:xfrm>
        </p:grpSpPr>
        <p:sp>
          <p:nvSpPr>
            <p:cNvPr id="202760" name="Text Box 8"/>
            <p:cNvSpPr txBox="1">
              <a:spLocks noChangeArrowheads="1"/>
            </p:cNvSpPr>
            <p:nvPr/>
          </p:nvSpPr>
          <p:spPr bwMode="auto">
            <a:xfrm>
              <a:off x="2016" y="2976"/>
              <a:ext cx="17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00FFFF"/>
                  </a:solidFill>
                  <a:effectLst>
                    <a:outerShdw blurRad="38100" dist="38100" dir="2700000" algn="tl">
                      <a:srgbClr val="000000"/>
                    </a:outerShdw>
                  </a:effectLst>
                </a:rPr>
                <a:t>center element</a:t>
              </a:r>
            </a:p>
          </p:txBody>
        </p:sp>
        <p:sp>
          <p:nvSpPr>
            <p:cNvPr id="202761" name="Line 9"/>
            <p:cNvSpPr>
              <a:spLocks noChangeShapeType="1"/>
            </p:cNvSpPr>
            <p:nvPr/>
          </p:nvSpPr>
          <p:spPr bwMode="auto">
            <a:xfrm flipV="1">
              <a:off x="2832" y="2640"/>
              <a:ext cx="0" cy="336"/>
            </a:xfrm>
            <a:prstGeom prst="line">
              <a:avLst/>
            </a:prstGeom>
            <a:noFill/>
            <a:ln w="254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2762" name="Text Box 10"/>
          <p:cNvSpPr txBox="1">
            <a:spLocks noChangeArrowheads="1"/>
          </p:cNvSpPr>
          <p:nvPr/>
        </p:nvSpPr>
        <p:spPr bwMode="auto">
          <a:xfrm>
            <a:off x="3733800" y="2362201"/>
            <a:ext cx="274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66FF33"/>
                </a:solidFill>
                <a:effectLst>
                  <a:outerShdw blurRad="38100" dist="38100" dir="2700000" algn="tl">
                    <a:srgbClr val="000000"/>
                  </a:outerShdw>
                </a:effectLst>
              </a:rPr>
              <a:t>search interval</a:t>
            </a:r>
          </a:p>
        </p:txBody>
      </p:sp>
    </p:spTree>
    <p:extLst>
      <p:ext uri="{BB962C8B-B14F-4D97-AF65-F5344CB8AC3E}">
        <p14:creationId xmlns:p14="http://schemas.microsoft.com/office/powerpoint/2010/main" val="245213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2759"/>
                                        </p:tgtEl>
                                        <p:attrNameLst>
                                          <p:attrName>style.visibility</p:attrName>
                                        </p:attrNameLst>
                                      </p:cBhvr>
                                      <p:to>
                                        <p:strVal val="visible"/>
                                      </p:to>
                                    </p:set>
                                    <p:anim calcmode="lin" valueType="num">
                                      <p:cBhvr additive="base">
                                        <p:cTn id="7" dur="500" fill="hold"/>
                                        <p:tgtEl>
                                          <p:spTgt spid="202759"/>
                                        </p:tgtEl>
                                        <p:attrNameLst>
                                          <p:attrName>ppt_x</p:attrName>
                                        </p:attrNameLst>
                                      </p:cBhvr>
                                      <p:tavLst>
                                        <p:tav tm="0">
                                          <p:val>
                                            <p:strVal val="#ppt_x"/>
                                          </p:val>
                                        </p:tav>
                                        <p:tav tm="100000">
                                          <p:val>
                                            <p:strVal val="#ppt_x"/>
                                          </p:val>
                                        </p:tav>
                                      </p:tavLst>
                                    </p:anim>
                                    <p:anim calcmode="lin" valueType="num">
                                      <p:cBhvr additive="base">
                                        <p:cTn id="8" dur="500" fill="hold"/>
                                        <p:tgtEl>
                                          <p:spTgt spid="202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209800" y="152400"/>
            <a:ext cx="7772400" cy="685800"/>
          </a:xfrm>
        </p:spPr>
        <p:txBody>
          <a:bodyPr/>
          <a:lstStyle/>
          <a:p>
            <a:r>
              <a:rPr lang="en-US" altLang="en-US" sz="3600"/>
              <a:t>Algorithm Examples</a:t>
            </a:r>
            <a:endParaRPr lang="en-CA" altLang="en-US" sz="3600"/>
          </a:p>
        </p:txBody>
      </p:sp>
      <p:sp>
        <p:nvSpPr>
          <p:cNvPr id="11" name="Date Placeholder 3"/>
          <p:cNvSpPr>
            <a:spLocks noGrp="1"/>
          </p:cNvSpPr>
          <p:nvPr>
            <p:ph type="dt" sz="half" idx="10"/>
          </p:nvPr>
        </p:nvSpPr>
        <p:spPr/>
        <p:txBody>
          <a:bodyPr/>
          <a:lstStyle/>
          <a:p>
            <a:endParaRPr lang="en-CA" altLang="en-US" dirty="0"/>
          </a:p>
        </p:txBody>
      </p:sp>
      <p:sp>
        <p:nvSpPr>
          <p:cNvPr id="12" name="Footer Placeholder 4"/>
          <p:cNvSpPr>
            <a:spLocks noGrp="1"/>
          </p:cNvSpPr>
          <p:nvPr>
            <p:ph type="ftr" sz="quarter" idx="11"/>
          </p:nvPr>
        </p:nvSpPr>
        <p:spPr/>
        <p:txBody>
          <a:bodyPr/>
          <a:lstStyle/>
          <a:p>
            <a:endParaRPr lang="en-US" altLang="en-US"/>
          </a:p>
        </p:txBody>
      </p:sp>
      <p:sp>
        <p:nvSpPr>
          <p:cNvPr id="13" name="Slide Number Placeholder 5"/>
          <p:cNvSpPr>
            <a:spLocks noGrp="1"/>
          </p:cNvSpPr>
          <p:nvPr>
            <p:ph type="sldNum" sz="quarter" idx="12"/>
          </p:nvPr>
        </p:nvSpPr>
        <p:spPr/>
        <p:txBody>
          <a:bodyPr/>
          <a:lstStyle/>
          <a:p>
            <a:fld id="{8272B6C1-AE47-42C0-B641-25CE660BA55D}" type="slidenum">
              <a:rPr lang="en-CA" altLang="en-US"/>
              <a:pPr/>
              <a:t>14</a:t>
            </a:fld>
            <a:endParaRPr lang="en-CA" altLang="en-US"/>
          </a:p>
        </p:txBody>
      </p:sp>
      <p:sp>
        <p:nvSpPr>
          <p:cNvPr id="203779" name="Text Box 3"/>
          <p:cNvSpPr txBox="1">
            <a:spLocks noChangeArrowheads="1"/>
          </p:cNvSpPr>
          <p:nvPr/>
        </p:nvSpPr>
        <p:spPr bwMode="auto">
          <a:xfrm>
            <a:off x="2514600" y="3657601"/>
            <a:ext cx="7315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3200" dirty="0">
                <a:solidFill>
                  <a:srgbClr val="FF3300"/>
                </a:solidFill>
                <a:effectLst>
                  <a:outerShdw blurRad="38100" dist="38100" dir="2700000" algn="tl">
                    <a:srgbClr val="000000"/>
                  </a:outerShdw>
                </a:effectLst>
              </a:rPr>
              <a:t>a  c  d  f  g</a:t>
            </a:r>
            <a:r>
              <a:rPr lang="en-US" altLang="en-US" sz="3200" dirty="0">
                <a:solidFill>
                  <a:srgbClr val="66FF33"/>
                </a:solidFill>
                <a:effectLst>
                  <a:outerShdw blurRad="38100" dist="38100" dir="2700000" algn="tl">
                    <a:srgbClr val="000000"/>
                  </a:outerShdw>
                </a:effectLst>
              </a:rPr>
              <a:t> </a:t>
            </a:r>
            <a:r>
              <a:rPr lang="en-US" altLang="en-US" sz="3200" dirty="0">
                <a:solidFill>
                  <a:srgbClr val="FF3300"/>
                </a:solidFill>
                <a:effectLst>
                  <a:outerShdw blurRad="38100" dist="38100" dir="2700000" algn="tl">
                    <a:srgbClr val="000000"/>
                  </a:outerShdw>
                </a:effectLst>
              </a:rPr>
              <a:t> h </a:t>
            </a:r>
            <a:r>
              <a:rPr lang="en-US" altLang="en-US" sz="3200" dirty="0">
                <a:solidFill>
                  <a:srgbClr val="66FF33"/>
                </a:solidFill>
                <a:effectLst>
                  <a:outerShdw blurRad="38100" dist="38100" dir="2700000" algn="tl">
                    <a:srgbClr val="000000"/>
                  </a:outerShdw>
                </a:effectLst>
              </a:rPr>
              <a:t> j  </a:t>
            </a:r>
            <a:r>
              <a:rPr lang="en-US" altLang="en-US" sz="3200" dirty="0">
                <a:solidFill>
                  <a:srgbClr val="FF3300"/>
                </a:solidFill>
                <a:effectLst>
                  <a:outerShdw blurRad="38100" dist="38100" dir="2700000" algn="tl">
                    <a:srgbClr val="000000"/>
                  </a:outerShdw>
                </a:effectLst>
              </a:rPr>
              <a:t>l  m</a:t>
            </a:r>
            <a:r>
              <a:rPr lang="en-US" altLang="en-US" sz="3200" dirty="0">
                <a:solidFill>
                  <a:srgbClr val="66FF33"/>
                </a:solidFill>
                <a:effectLst>
                  <a:outerShdw blurRad="38100" dist="38100" dir="2700000" algn="tl">
                    <a:srgbClr val="000000"/>
                  </a:outerShdw>
                </a:effectLst>
              </a:rPr>
              <a:t>  </a:t>
            </a:r>
            <a:r>
              <a:rPr lang="en-US" altLang="en-US" sz="3200" dirty="0">
                <a:solidFill>
                  <a:srgbClr val="FF3300"/>
                </a:solidFill>
                <a:effectLst>
                  <a:outerShdw blurRad="38100" dist="38100" dir="2700000" algn="tl">
                    <a:srgbClr val="000000"/>
                  </a:outerShdw>
                </a:effectLst>
              </a:rPr>
              <a:t>o  p  r  s  u  v  x  z</a:t>
            </a:r>
          </a:p>
        </p:txBody>
      </p:sp>
      <p:sp>
        <p:nvSpPr>
          <p:cNvPr id="203780" name="Text Box 4"/>
          <p:cNvSpPr txBox="1">
            <a:spLocks noChangeArrowheads="1"/>
          </p:cNvSpPr>
          <p:nvPr/>
        </p:nvSpPr>
        <p:spPr bwMode="auto">
          <a:xfrm>
            <a:off x="2362200" y="1371601"/>
            <a:ext cx="7467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t>binary search for the letter ‘j’</a:t>
            </a:r>
          </a:p>
        </p:txBody>
      </p:sp>
      <p:sp>
        <p:nvSpPr>
          <p:cNvPr id="203781" name="Line 5"/>
          <p:cNvSpPr>
            <a:spLocks noChangeShapeType="1"/>
          </p:cNvSpPr>
          <p:nvPr/>
        </p:nvSpPr>
        <p:spPr bwMode="auto">
          <a:xfrm>
            <a:off x="5334000" y="2971800"/>
            <a:ext cx="0" cy="685800"/>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3782" name="Group 6"/>
          <p:cNvGrpSpPr>
            <a:grpSpLocks/>
          </p:cNvGrpSpPr>
          <p:nvPr/>
        </p:nvGrpSpPr>
        <p:grpSpPr bwMode="auto">
          <a:xfrm>
            <a:off x="4038600" y="4267203"/>
            <a:ext cx="2819400" cy="1117601"/>
            <a:chOff x="2016" y="2640"/>
            <a:chExt cx="1776" cy="704"/>
          </a:xfrm>
        </p:grpSpPr>
        <p:sp>
          <p:nvSpPr>
            <p:cNvPr id="203783" name="Text Box 7"/>
            <p:cNvSpPr txBox="1">
              <a:spLocks noChangeArrowheads="1"/>
            </p:cNvSpPr>
            <p:nvPr/>
          </p:nvSpPr>
          <p:spPr bwMode="auto">
            <a:xfrm>
              <a:off x="2016" y="2976"/>
              <a:ext cx="17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00FFFF"/>
                  </a:solidFill>
                  <a:effectLst>
                    <a:outerShdw blurRad="38100" dist="38100" dir="2700000" algn="tl">
                      <a:srgbClr val="000000"/>
                    </a:outerShdw>
                  </a:effectLst>
                </a:rPr>
                <a:t>center element</a:t>
              </a:r>
            </a:p>
          </p:txBody>
        </p:sp>
        <p:sp>
          <p:nvSpPr>
            <p:cNvPr id="203784" name="Line 8"/>
            <p:cNvSpPr>
              <a:spLocks noChangeShapeType="1"/>
            </p:cNvSpPr>
            <p:nvPr/>
          </p:nvSpPr>
          <p:spPr bwMode="auto">
            <a:xfrm flipV="1">
              <a:off x="2832" y="2640"/>
              <a:ext cx="0" cy="336"/>
            </a:xfrm>
            <a:prstGeom prst="line">
              <a:avLst/>
            </a:prstGeom>
            <a:noFill/>
            <a:ln w="1905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3785" name="Text Box 9"/>
          <p:cNvSpPr txBox="1">
            <a:spLocks noChangeArrowheads="1"/>
          </p:cNvSpPr>
          <p:nvPr/>
        </p:nvSpPr>
        <p:spPr bwMode="auto">
          <a:xfrm>
            <a:off x="3733800" y="2362201"/>
            <a:ext cx="274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solidFill>
                  <a:srgbClr val="66FF33"/>
                </a:solidFill>
                <a:effectLst>
                  <a:outerShdw blurRad="38100" dist="38100" dir="2700000" algn="tl">
                    <a:srgbClr val="000000"/>
                  </a:outerShdw>
                </a:effectLst>
              </a:rPr>
              <a:t>search interval</a:t>
            </a:r>
          </a:p>
        </p:txBody>
      </p:sp>
      <p:sp>
        <p:nvSpPr>
          <p:cNvPr id="203786" name="Text Box 10"/>
          <p:cNvSpPr txBox="1">
            <a:spLocks noChangeArrowheads="1"/>
          </p:cNvSpPr>
          <p:nvPr/>
        </p:nvSpPr>
        <p:spPr bwMode="auto">
          <a:xfrm>
            <a:off x="2209800" y="5410200"/>
            <a:ext cx="7467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600" b="1">
                <a:effectLst>
                  <a:outerShdw blurRad="38100" dist="38100" dir="2700000" algn="tl">
                    <a:srgbClr val="000000"/>
                  </a:outerShdw>
                </a:effectLst>
              </a:rPr>
              <a:t>found !</a:t>
            </a:r>
          </a:p>
        </p:txBody>
      </p:sp>
    </p:spTree>
    <p:extLst>
      <p:ext uri="{BB962C8B-B14F-4D97-AF65-F5344CB8AC3E}">
        <p14:creationId xmlns:p14="http://schemas.microsoft.com/office/powerpoint/2010/main" val="94418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3782"/>
                                        </p:tgtEl>
                                        <p:attrNameLst>
                                          <p:attrName>style.visibility</p:attrName>
                                        </p:attrNameLst>
                                      </p:cBhvr>
                                      <p:to>
                                        <p:strVal val="visible"/>
                                      </p:to>
                                    </p:set>
                                    <p:anim calcmode="lin" valueType="num">
                                      <p:cBhvr additive="base">
                                        <p:cTn id="7" dur="500" fill="hold"/>
                                        <p:tgtEl>
                                          <p:spTgt spid="203782"/>
                                        </p:tgtEl>
                                        <p:attrNameLst>
                                          <p:attrName>ppt_x</p:attrName>
                                        </p:attrNameLst>
                                      </p:cBhvr>
                                      <p:tavLst>
                                        <p:tav tm="0">
                                          <p:val>
                                            <p:strVal val="#ppt_x"/>
                                          </p:val>
                                        </p:tav>
                                        <p:tav tm="100000">
                                          <p:val>
                                            <p:strVal val="#ppt_x"/>
                                          </p:val>
                                        </p:tav>
                                      </p:tavLst>
                                    </p:anim>
                                    <p:anim calcmode="lin" valueType="num">
                                      <p:cBhvr additive="base">
                                        <p:cTn id="8" dur="500" fill="hold"/>
                                        <p:tgtEl>
                                          <p:spTgt spid="2037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3786"/>
                                        </p:tgtEl>
                                        <p:attrNameLst>
                                          <p:attrName>style.visibility</p:attrName>
                                        </p:attrNameLst>
                                      </p:cBhvr>
                                      <p:to>
                                        <p:strVal val="visible"/>
                                      </p:to>
                                    </p:set>
                                    <p:anim calcmode="lin" valueType="num">
                                      <p:cBhvr additive="base">
                                        <p:cTn id="13" dur="500" fill="hold"/>
                                        <p:tgtEl>
                                          <p:spTgt spid="203786"/>
                                        </p:tgtEl>
                                        <p:attrNameLst>
                                          <p:attrName>ppt_x</p:attrName>
                                        </p:attrNameLst>
                                      </p:cBhvr>
                                      <p:tavLst>
                                        <p:tav tm="0">
                                          <p:val>
                                            <p:strVal val="#ppt_x"/>
                                          </p:val>
                                        </p:tav>
                                        <p:tav tm="100000">
                                          <p:val>
                                            <p:strVal val="#ppt_x"/>
                                          </p:val>
                                        </p:tav>
                                      </p:tavLst>
                                    </p:anim>
                                    <p:anim calcmode="lin" valueType="num">
                                      <p:cBhvr additive="base">
                                        <p:cTn id="14" dur="500" fill="hold"/>
                                        <p:tgtEl>
                                          <p:spTgt spid="2037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09600" y="152400"/>
            <a:ext cx="9372600" cy="533400"/>
          </a:xfrm>
        </p:spPr>
        <p:txBody>
          <a:bodyPr>
            <a:normAutofit fontScale="90000"/>
          </a:bodyPr>
          <a:lstStyle/>
          <a:p>
            <a:r>
              <a:rPr lang="en-US" altLang="en-US" sz="3600" dirty="0"/>
              <a:t>Algorithm Examples</a:t>
            </a:r>
            <a:endParaRPr lang="en-CA" altLang="en-US" sz="3600" dirty="0"/>
          </a:p>
        </p:txBody>
      </p:sp>
      <p:sp>
        <p:nvSpPr>
          <p:cNvPr id="204803" name="Rectangle 3"/>
          <p:cNvSpPr>
            <a:spLocks noGrp="1" noChangeArrowheads="1"/>
          </p:cNvSpPr>
          <p:nvPr>
            <p:ph idx="1"/>
          </p:nvPr>
        </p:nvSpPr>
        <p:spPr>
          <a:xfrm>
            <a:off x="533400" y="762000"/>
            <a:ext cx="10972800" cy="5867400"/>
          </a:xfrm>
        </p:spPr>
        <p:txBody>
          <a:bodyPr>
            <a:normAutofit lnSpcReduction="10000"/>
          </a:bodyPr>
          <a:lstStyle/>
          <a:p>
            <a:pPr marL="0" indent="0">
              <a:lnSpc>
                <a:spcPct val="90000"/>
              </a:lnSpc>
              <a:buNone/>
            </a:pPr>
            <a:r>
              <a:rPr lang="en-US" altLang="en-US" sz="2600" b="1" dirty="0">
                <a:solidFill>
                  <a:srgbClr val="003C78"/>
                </a:solidFill>
                <a:sym typeface="Symbol" panose="05050102010706020507" pitchFamily="18" charset="2"/>
              </a:rPr>
              <a:t>procedure</a:t>
            </a:r>
            <a:r>
              <a:rPr lang="en-US" altLang="en-US" sz="2600" dirty="0">
                <a:solidFill>
                  <a:srgbClr val="003C78"/>
                </a:solidFill>
                <a:sym typeface="Symbol" panose="05050102010706020507" pitchFamily="18" charset="2"/>
              </a:rPr>
              <a:t> </a:t>
            </a:r>
            <a:r>
              <a:rPr lang="en-US" altLang="en-US" sz="2600" dirty="0" err="1">
                <a:solidFill>
                  <a:srgbClr val="003C78"/>
                </a:solidFill>
                <a:sym typeface="Symbol" panose="05050102010706020507" pitchFamily="18" charset="2"/>
              </a:rPr>
              <a:t>binary_search</a:t>
            </a:r>
            <a:r>
              <a:rPr lang="en-US" altLang="en-US" sz="2600" dirty="0">
                <a:solidFill>
                  <a:srgbClr val="003C78"/>
                </a:solidFill>
                <a:sym typeface="Symbol" panose="05050102010706020507" pitchFamily="18" charset="2"/>
              </a:rPr>
              <a:t>(x: integer; a</a:t>
            </a:r>
            <a:r>
              <a:rPr lang="en-US" altLang="en-US" sz="2600" baseline="-25000" dirty="0">
                <a:solidFill>
                  <a:srgbClr val="003C78"/>
                </a:solidFill>
                <a:sym typeface="Symbol" panose="05050102010706020507" pitchFamily="18" charset="2"/>
              </a:rPr>
              <a:t>1</a:t>
            </a:r>
            <a:r>
              <a:rPr lang="en-US" altLang="en-US" sz="2600" dirty="0">
                <a:solidFill>
                  <a:srgbClr val="003C78"/>
                </a:solidFill>
                <a:sym typeface="Symbol" panose="05050102010706020507" pitchFamily="18" charset="2"/>
              </a:rPr>
              <a:t>, a</a:t>
            </a:r>
            <a:r>
              <a:rPr lang="en-US" altLang="en-US" sz="2600" baseline="-25000" dirty="0">
                <a:solidFill>
                  <a:srgbClr val="003C78"/>
                </a:solidFill>
                <a:sym typeface="Symbol" panose="05050102010706020507" pitchFamily="18" charset="2"/>
              </a:rPr>
              <a:t>2</a:t>
            </a:r>
            <a:r>
              <a:rPr lang="en-US" altLang="en-US" sz="2600" dirty="0">
                <a:solidFill>
                  <a:srgbClr val="003C78"/>
                </a:solidFill>
                <a:sym typeface="Symbol" panose="05050102010706020507" pitchFamily="18" charset="2"/>
              </a:rPr>
              <a:t>, …, a</a:t>
            </a:r>
            <a:r>
              <a:rPr lang="en-US" altLang="en-US" sz="2600" baseline="-25000" dirty="0">
                <a:solidFill>
                  <a:srgbClr val="003C78"/>
                </a:solidFill>
                <a:sym typeface="Symbol" panose="05050102010706020507" pitchFamily="18" charset="2"/>
              </a:rPr>
              <a:t>n</a:t>
            </a:r>
            <a:r>
              <a:rPr lang="en-US" altLang="en-US" sz="2600" dirty="0">
                <a:solidFill>
                  <a:srgbClr val="003C78"/>
                </a:solidFill>
                <a:sym typeface="Symbol" panose="05050102010706020507" pitchFamily="18" charset="2"/>
              </a:rPr>
              <a:t>: </a:t>
            </a:r>
            <a:r>
              <a:rPr lang="en-US" altLang="en-US" sz="2600" b="1" dirty="0" smtClean="0">
                <a:solidFill>
                  <a:srgbClr val="003C78"/>
                </a:solidFill>
                <a:sym typeface="Symbol" panose="05050102010706020507" pitchFamily="18" charset="2"/>
              </a:rPr>
              <a:t>array</a:t>
            </a:r>
            <a:r>
              <a:rPr lang="en-US" altLang="en-US" sz="2600" dirty="0" smtClean="0">
                <a:solidFill>
                  <a:srgbClr val="003C78"/>
                </a:solidFill>
                <a:sym typeface="Symbol" panose="05050102010706020507" pitchFamily="18" charset="2"/>
              </a:rPr>
              <a:t> </a:t>
            </a:r>
            <a:r>
              <a:rPr lang="en-US" altLang="en-US" sz="2600" b="1" dirty="0" smtClean="0">
                <a:solidFill>
                  <a:srgbClr val="003C78"/>
                </a:solidFill>
                <a:sym typeface="Symbol" panose="05050102010706020507" pitchFamily="18" charset="2"/>
              </a:rPr>
              <a:t>of</a:t>
            </a:r>
            <a:r>
              <a:rPr lang="en-US" altLang="en-US" sz="2600" dirty="0" smtClean="0">
                <a:solidFill>
                  <a:srgbClr val="003C78"/>
                </a:solidFill>
                <a:sym typeface="Symbol" panose="05050102010706020507" pitchFamily="18" charset="2"/>
              </a:rPr>
              <a:t> </a:t>
            </a:r>
            <a:r>
              <a:rPr lang="en-US" altLang="en-US" sz="2600" dirty="0">
                <a:solidFill>
                  <a:srgbClr val="003C78"/>
                </a:solidFill>
                <a:sym typeface="Symbol" panose="05050102010706020507" pitchFamily="18" charset="2"/>
              </a:rPr>
              <a:t>integers)</a:t>
            </a:r>
          </a:p>
          <a:p>
            <a:pPr marL="0" indent="0">
              <a:lnSpc>
                <a:spcPct val="90000"/>
              </a:lnSpc>
              <a:spcBef>
                <a:spcPct val="0"/>
              </a:spcBef>
              <a:buNone/>
            </a:pP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 1   {</a:t>
            </a: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is left endpoint of search interval}</a:t>
            </a:r>
          </a:p>
          <a:p>
            <a:pPr marL="0" indent="0">
              <a:lnSpc>
                <a:spcPct val="90000"/>
              </a:lnSpc>
              <a:spcBef>
                <a:spcPct val="0"/>
              </a:spcBef>
              <a:buNone/>
            </a:pPr>
            <a:r>
              <a:rPr lang="en-US" altLang="en-US" sz="2600" dirty="0">
                <a:solidFill>
                  <a:srgbClr val="003C78"/>
                </a:solidFill>
                <a:sym typeface="Symbol" panose="05050102010706020507" pitchFamily="18" charset="2"/>
              </a:rPr>
              <a:t>j := n  {j is right endpoint of search interval} </a:t>
            </a:r>
          </a:p>
          <a:p>
            <a:pPr marL="0" indent="0">
              <a:lnSpc>
                <a:spcPct val="90000"/>
              </a:lnSpc>
              <a:spcBef>
                <a:spcPct val="0"/>
              </a:spcBef>
              <a:buNone/>
            </a:pPr>
            <a:r>
              <a:rPr lang="en-US" altLang="en-US" sz="2600" b="1" dirty="0">
                <a:solidFill>
                  <a:srgbClr val="003C78"/>
                </a:solidFill>
                <a:sym typeface="Symbol" panose="05050102010706020507" pitchFamily="18" charset="2"/>
              </a:rPr>
              <a:t>while </a:t>
            </a:r>
            <a:r>
              <a:rPr lang="en-US" altLang="en-US" sz="2600" dirty="0">
                <a:solidFill>
                  <a:srgbClr val="003C78"/>
                </a:solidFill>
                <a:sym typeface="Symbol" panose="05050102010706020507" pitchFamily="18" charset="2"/>
              </a:rPr>
              <a:t>(</a:t>
            </a: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&lt; j</a:t>
            </a:r>
            <a:r>
              <a:rPr lang="en-US" altLang="en-US" sz="2600" dirty="0" smtClean="0">
                <a:solidFill>
                  <a:srgbClr val="003C78"/>
                </a:solidFill>
                <a:sym typeface="Symbol" panose="05050102010706020507" pitchFamily="18" charset="2"/>
              </a:rPr>
              <a:t>) </a:t>
            </a:r>
            <a:r>
              <a:rPr lang="en-US" altLang="en-US" sz="2600" b="1" dirty="0" smtClean="0">
                <a:solidFill>
                  <a:srgbClr val="003C78"/>
                </a:solidFill>
                <a:sym typeface="Symbol" panose="05050102010706020507" pitchFamily="18" charset="2"/>
              </a:rPr>
              <a:t>do</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m := (</a:t>
            </a: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 j)/2</a:t>
            </a: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if</a:t>
            </a:r>
            <a:r>
              <a:rPr lang="en-US" altLang="en-US" sz="2600" dirty="0">
                <a:solidFill>
                  <a:srgbClr val="003C78"/>
                </a:solidFill>
                <a:sym typeface="Symbol" panose="05050102010706020507" pitchFamily="18" charset="2"/>
              </a:rPr>
              <a:t> x &gt; a</a:t>
            </a:r>
            <a:r>
              <a:rPr lang="en-US" altLang="en-US" sz="2600" baseline="-25000" dirty="0">
                <a:solidFill>
                  <a:srgbClr val="003C78"/>
                </a:solidFill>
                <a:sym typeface="Symbol" panose="05050102010706020507" pitchFamily="18" charset="2"/>
              </a:rPr>
              <a:t>m</a:t>
            </a: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then</a:t>
            </a: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
            </a:r>
            <a:br>
              <a:rPr lang="en-US" altLang="en-US" sz="2600" dirty="0" smtClean="0">
                <a:solidFill>
                  <a:srgbClr val="003C78"/>
                </a:solidFill>
                <a:sym typeface="Symbol" panose="05050102010706020507" pitchFamily="18" charset="2"/>
              </a:rPr>
            </a:br>
            <a:r>
              <a:rPr lang="en-US" altLang="en-US" sz="2600" dirty="0" smtClean="0">
                <a:solidFill>
                  <a:srgbClr val="003C78"/>
                </a:solidFill>
                <a:sym typeface="Symbol" panose="05050102010706020507" pitchFamily="18" charset="2"/>
              </a:rPr>
              <a:t> 		</a:t>
            </a:r>
            <a:r>
              <a:rPr lang="en-US" altLang="en-US" sz="2600" dirty="0" err="1" smtClean="0">
                <a:solidFill>
                  <a:srgbClr val="003C78"/>
                </a:solidFill>
                <a:sym typeface="Symbol" panose="05050102010706020507" pitchFamily="18" charset="2"/>
              </a:rPr>
              <a:t>i</a:t>
            </a:r>
            <a:r>
              <a:rPr lang="en-US" altLang="en-US" sz="2600" dirty="0" smtClean="0">
                <a:solidFill>
                  <a:srgbClr val="003C78"/>
                </a:solidFill>
                <a:sym typeface="Symbol" panose="05050102010706020507" pitchFamily="18" charset="2"/>
              </a:rPr>
              <a:t> </a:t>
            </a:r>
            <a:r>
              <a:rPr lang="en-US" altLang="en-US" sz="2600" dirty="0">
                <a:solidFill>
                  <a:srgbClr val="003C78"/>
                </a:solidFill>
                <a:sym typeface="Symbol" panose="05050102010706020507" pitchFamily="18" charset="2"/>
              </a:rPr>
              <a:t>:= m + 1</a:t>
            </a: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else</a:t>
            </a:r>
            <a:r>
              <a:rPr lang="en-US" altLang="en-US" sz="2600" dirty="0">
                <a:solidFill>
                  <a:srgbClr val="003C78"/>
                </a:solidFill>
                <a:sym typeface="Symbol" panose="05050102010706020507" pitchFamily="18" charset="2"/>
              </a:rPr>
              <a:t> </a:t>
            </a:r>
            <a:endParaRPr lang="en-US" altLang="en-US" sz="2600" dirty="0" smtClean="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	j </a:t>
            </a: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m</a:t>
            </a: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b="1" dirty="0" err="1" smtClean="0">
                <a:solidFill>
                  <a:srgbClr val="003C78"/>
                </a:solidFill>
                <a:sym typeface="Symbol" panose="05050102010706020507" pitchFamily="18" charset="2"/>
              </a:rPr>
              <a:t>endif</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b="1" dirty="0" err="1" smtClean="0">
                <a:solidFill>
                  <a:srgbClr val="003C78"/>
                </a:solidFill>
                <a:sym typeface="Symbol" panose="05050102010706020507" pitchFamily="18" charset="2"/>
              </a:rPr>
              <a:t>endwhile</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b="1" dirty="0">
                <a:solidFill>
                  <a:srgbClr val="003C78"/>
                </a:solidFill>
                <a:sym typeface="Symbol" panose="05050102010706020507" pitchFamily="18" charset="2"/>
              </a:rPr>
              <a:t>if</a:t>
            </a:r>
            <a:r>
              <a:rPr lang="en-US" altLang="en-US" sz="2600" dirty="0">
                <a:solidFill>
                  <a:srgbClr val="003C78"/>
                </a:solidFill>
                <a:sym typeface="Symbol" panose="05050102010706020507" pitchFamily="18" charset="2"/>
              </a:rPr>
              <a:t> x = </a:t>
            </a:r>
            <a:r>
              <a:rPr lang="en-US" altLang="en-US" sz="2600" dirty="0" err="1">
                <a:solidFill>
                  <a:srgbClr val="003C78"/>
                </a:solidFill>
                <a:sym typeface="Symbol" panose="05050102010706020507" pitchFamily="18" charset="2"/>
              </a:rPr>
              <a:t>a</a:t>
            </a:r>
            <a:r>
              <a:rPr lang="en-US" altLang="en-US" sz="2600" baseline="-250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then</a:t>
            </a:r>
            <a:r>
              <a:rPr lang="en-US" altLang="en-US" sz="2600" dirty="0">
                <a:solidFill>
                  <a:srgbClr val="003C78"/>
                </a:solidFill>
                <a:sym typeface="Symbol" panose="05050102010706020507" pitchFamily="18" charset="2"/>
              </a:rPr>
              <a:t> </a:t>
            </a:r>
            <a:endParaRPr lang="en-US" altLang="en-US" sz="2600" dirty="0" smtClean="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location </a:t>
            </a:r>
            <a:r>
              <a:rPr lang="en-US" altLang="en-US" sz="2600" dirty="0">
                <a:solidFill>
                  <a:srgbClr val="003C78"/>
                </a:solidFill>
                <a:sym typeface="Symbol" panose="05050102010706020507" pitchFamily="18" charset="2"/>
              </a:rPr>
              <a:t>:= </a:t>
            </a:r>
            <a:r>
              <a:rPr lang="en-US" altLang="en-US" sz="2600" dirty="0" err="1">
                <a:solidFill>
                  <a:srgbClr val="003C78"/>
                </a:solidFill>
                <a:sym typeface="Symbol" panose="05050102010706020507" pitchFamily="18" charset="2"/>
              </a:rPr>
              <a:t>i</a:t>
            </a:r>
            <a:endParaRPr lang="en-US" altLang="en-US" sz="2600" dirty="0">
              <a:solidFill>
                <a:srgbClr val="003C78"/>
              </a:solidFill>
              <a:sym typeface="Symbol" panose="05050102010706020507" pitchFamily="18" charset="2"/>
            </a:endParaRPr>
          </a:p>
          <a:p>
            <a:pPr marL="0" indent="0">
              <a:lnSpc>
                <a:spcPct val="90000"/>
              </a:lnSpc>
              <a:spcBef>
                <a:spcPct val="0"/>
              </a:spcBef>
              <a:buNone/>
            </a:pPr>
            <a:r>
              <a:rPr lang="en-US" altLang="en-US" sz="2600" b="1" dirty="0">
                <a:solidFill>
                  <a:srgbClr val="003C78"/>
                </a:solidFill>
                <a:sym typeface="Symbol" panose="05050102010706020507" pitchFamily="18" charset="2"/>
              </a:rPr>
              <a:t>else</a:t>
            </a:r>
            <a:r>
              <a:rPr lang="en-US" altLang="en-US" sz="2600" dirty="0">
                <a:solidFill>
                  <a:srgbClr val="003C78"/>
                </a:solidFill>
                <a:sym typeface="Symbol" panose="05050102010706020507" pitchFamily="18" charset="2"/>
              </a:rPr>
              <a:t> </a:t>
            </a:r>
            <a:endParaRPr lang="en-US" altLang="en-US" sz="2600" dirty="0" smtClean="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location </a:t>
            </a: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0 </a:t>
            </a:r>
          </a:p>
          <a:p>
            <a:pPr marL="0" indent="0">
              <a:lnSpc>
                <a:spcPct val="90000"/>
              </a:lnSpc>
              <a:spcBef>
                <a:spcPct val="0"/>
              </a:spcBef>
              <a:buNone/>
            </a:pPr>
            <a:r>
              <a:rPr lang="en-US" altLang="en-US" sz="2600" b="1" dirty="0" err="1" smtClean="0">
                <a:solidFill>
                  <a:srgbClr val="003C78"/>
                </a:solidFill>
                <a:sym typeface="Symbol" panose="05050102010706020507" pitchFamily="18" charset="2"/>
              </a:rPr>
              <a:t>endif</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a:t>
            </a:r>
            <a:r>
              <a:rPr lang="en-US" altLang="en-US" sz="2600" i="1" dirty="0">
                <a:solidFill>
                  <a:srgbClr val="003C78"/>
                </a:solidFill>
                <a:sym typeface="Symbol" panose="05050102010706020507" pitchFamily="18" charset="2"/>
              </a:rPr>
              <a:t>location is the subscript of the term that equals x, or is zero if x is not found</a:t>
            </a:r>
            <a:r>
              <a:rPr lang="en-US" altLang="en-US" sz="2600" dirty="0">
                <a:solidFill>
                  <a:srgbClr val="003C78"/>
                </a:solidFill>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79317-991C-46E3-8C35-E84DEE5546E7}" type="slidenum">
              <a:rPr lang="en-CA" altLang="en-US"/>
              <a:pPr/>
              <a:t>15</a:t>
            </a:fld>
            <a:endParaRPr lang="en-CA" altLang="en-US"/>
          </a:p>
        </p:txBody>
      </p:sp>
      <p:graphicFrame>
        <p:nvGraphicFramePr>
          <p:cNvPr id="3" name="Diagram 2"/>
          <p:cNvGraphicFramePr/>
          <p:nvPr/>
        </p:nvGraphicFramePr>
        <p:xfrm>
          <a:off x="5867400" y="2362200"/>
          <a:ext cx="5486400" cy="2677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509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8852" name="Picture 3" descr="03-1-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11009600" cy="492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49" name="Title 1"/>
          <p:cNvSpPr>
            <a:spLocks noGrp="1"/>
          </p:cNvSpPr>
          <p:nvPr>
            <p:ph type="title"/>
          </p:nvPr>
        </p:nvSpPr>
        <p:spPr>
          <a:xfrm>
            <a:off x="762000" y="108744"/>
            <a:ext cx="10515600" cy="1325563"/>
          </a:xfrm>
        </p:spPr>
        <p:txBody>
          <a:bodyPr/>
          <a:lstStyle/>
          <a:p>
            <a:r>
              <a:rPr lang="en-US" altLang="en-US" dirty="0" smtClean="0"/>
              <a:t>Sorting </a:t>
            </a:r>
            <a:r>
              <a:rPr lang="en-US" altLang="en-US" sz="3200" kern="0" dirty="0">
                <a:latin typeface="Times New Roman"/>
                <a:cs typeface="Arial"/>
              </a:rPr>
              <a:t>(</a:t>
            </a:r>
            <a:r>
              <a:rPr lang="en-US" sz="3200" kern="0" dirty="0">
                <a:latin typeface="Times New Roman"/>
                <a:cs typeface="Arial"/>
              </a:rPr>
              <a:t>§ </a:t>
            </a:r>
            <a:r>
              <a:rPr lang="en-US" sz="3200" kern="0" dirty="0" smtClean="0">
                <a:latin typeface="Times New Roman"/>
                <a:cs typeface="Arial"/>
              </a:rPr>
              <a:t>3.1.3)</a:t>
            </a:r>
            <a:endParaRPr lang="en-US" altLang="en-US" dirty="0" smtClean="0"/>
          </a:p>
        </p:txBody>
      </p:sp>
      <p:sp>
        <p:nvSpPr>
          <p:cNvPr id="78850" name="Content Placeholder 2"/>
          <p:cNvSpPr>
            <a:spLocks noGrp="1"/>
          </p:cNvSpPr>
          <p:nvPr>
            <p:ph idx="1"/>
          </p:nvPr>
        </p:nvSpPr>
        <p:spPr>
          <a:xfrm>
            <a:off x="838200" y="1825624"/>
            <a:ext cx="10515600" cy="4803775"/>
          </a:xfrm>
        </p:spPr>
        <p:txBody>
          <a:bodyPr>
            <a:normAutofit lnSpcReduction="10000"/>
          </a:bodyPr>
          <a:lstStyle/>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pPr>
              <a:buFont typeface="Arial" panose="020B0604020202020204" pitchFamily="34" charset="0"/>
              <a:buNone/>
            </a:pPr>
            <a:endParaRPr lang="en-US" altLang="en-US" dirty="0" smtClean="0"/>
          </a:p>
          <a:p>
            <a:pPr>
              <a:buFont typeface="Arial" panose="020B0604020202020204" pitchFamily="34" charset="0"/>
              <a:buNone/>
            </a:pPr>
            <a:endParaRPr lang="en-US" altLang="en-US" sz="2400" dirty="0" smtClean="0"/>
          </a:p>
          <a:p>
            <a:pPr>
              <a:buFont typeface="Arial" panose="020B0604020202020204" pitchFamily="34" charset="0"/>
              <a:buNone/>
            </a:pPr>
            <a:endParaRPr lang="en-US" altLang="en-US" sz="2400" dirty="0"/>
          </a:p>
          <a:p>
            <a:pPr>
              <a:buFont typeface="Arial" panose="020B0604020202020204" pitchFamily="34" charset="0"/>
              <a:buNone/>
            </a:pPr>
            <a:r>
              <a:rPr lang="en-US" altLang="en-US" sz="2400" dirty="0" smtClean="0"/>
              <a:t>Bubble sort: First pass guarantees the largest element is in correct position</a:t>
            </a:r>
          </a:p>
        </p:txBody>
      </p:sp>
      <p:sp>
        <p:nvSpPr>
          <p:cNvPr id="7885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A9A9E189-C1EF-4356-8AD4-F63F0FCEAEC3}"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16</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13723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ltLang="en-US" dirty="0" smtClean="0"/>
              <a:t>Bubble sort</a:t>
            </a:r>
          </a:p>
        </p:txBody>
      </p:sp>
      <p:sp>
        <p:nvSpPr>
          <p:cNvPr id="80898" name="Content Placeholder 2"/>
          <p:cNvSpPr>
            <a:spLocks noGrp="1"/>
          </p:cNvSpPr>
          <p:nvPr>
            <p:ph idx="1"/>
          </p:nvPr>
        </p:nvSpPr>
        <p:spPr/>
        <p:txBody>
          <a:bodyPr/>
          <a:lstStyle/>
          <a:p>
            <a:pPr>
              <a:buFont typeface="Arial" panose="020B0604020202020204" pitchFamily="34" charset="0"/>
              <a:buNone/>
            </a:pPr>
            <a:r>
              <a:rPr lang="en-US" altLang="en-US" b="1" dirty="0" smtClean="0"/>
              <a:t>procedure</a:t>
            </a:r>
            <a:r>
              <a:rPr lang="en-US" altLang="en-US" dirty="0" smtClean="0"/>
              <a:t> </a:t>
            </a:r>
            <a:r>
              <a:rPr lang="en-US" altLang="en-US" i="1" dirty="0" smtClean="0"/>
              <a:t>bubble sort</a:t>
            </a:r>
            <a:r>
              <a:rPr lang="en-US" altLang="en-US" dirty="0" smtClean="0"/>
              <a:t>(</a:t>
            </a:r>
            <a:r>
              <a:rPr lang="en-US" altLang="en-US" i="1" dirty="0" smtClean="0"/>
              <a:t>a</a:t>
            </a:r>
            <a:r>
              <a:rPr lang="en-US" altLang="en-US" i="1" baseline="-25000" dirty="0" smtClean="0"/>
              <a:t>1</a:t>
            </a:r>
            <a:r>
              <a:rPr lang="en-US" altLang="en-US" dirty="0" smtClean="0"/>
              <a:t>, </a:t>
            </a:r>
            <a:r>
              <a:rPr lang="en-US" altLang="en-US" i="1" dirty="0" smtClean="0"/>
              <a:t>a</a:t>
            </a:r>
            <a:r>
              <a:rPr lang="en-US" altLang="en-US" i="1" baseline="-25000" dirty="0" smtClean="0"/>
              <a:t>2</a:t>
            </a:r>
            <a:r>
              <a:rPr lang="en-US" altLang="en-US" dirty="0" smtClean="0"/>
              <a:t>, …, </a:t>
            </a:r>
            <a:r>
              <a:rPr lang="en-US" altLang="en-US" i="1" dirty="0" smtClean="0"/>
              <a:t>a</a:t>
            </a:r>
            <a:r>
              <a:rPr lang="en-US" altLang="en-US" i="1" baseline="-25000" dirty="0" smtClean="0"/>
              <a:t>n</a:t>
            </a:r>
            <a:r>
              <a:rPr lang="en-US" altLang="en-US" dirty="0" smtClean="0"/>
              <a:t>: real numbers with n≥2)</a:t>
            </a:r>
          </a:p>
          <a:p>
            <a:pPr>
              <a:buFont typeface="Arial" panose="020B0604020202020204" pitchFamily="34" charset="0"/>
              <a:buNone/>
            </a:pPr>
            <a:r>
              <a:rPr lang="en-US" altLang="en-US" b="1" dirty="0" smtClean="0"/>
              <a:t>for</a:t>
            </a:r>
            <a:r>
              <a:rPr lang="en-US" altLang="en-US" dirty="0" smtClean="0"/>
              <a:t> i:=1 </a:t>
            </a:r>
            <a:r>
              <a:rPr lang="en-US" altLang="en-US" b="1" dirty="0" smtClean="0"/>
              <a:t>to</a:t>
            </a:r>
            <a:r>
              <a:rPr lang="en-US" altLang="en-US" dirty="0" smtClean="0"/>
              <a:t> n-1</a:t>
            </a:r>
          </a:p>
          <a:p>
            <a:pPr>
              <a:buFont typeface="Arial" panose="020B0604020202020204" pitchFamily="34" charset="0"/>
              <a:buNone/>
            </a:pPr>
            <a:r>
              <a:rPr lang="en-US" altLang="en-US" dirty="0" smtClean="0"/>
              <a:t>    </a:t>
            </a:r>
            <a:r>
              <a:rPr lang="en-US" altLang="en-US" b="1" dirty="0" smtClean="0"/>
              <a:t>for </a:t>
            </a:r>
            <a:r>
              <a:rPr lang="en-US" altLang="en-US" dirty="0" smtClean="0"/>
              <a:t>j:=1 </a:t>
            </a:r>
            <a:r>
              <a:rPr lang="en-US" altLang="en-US" b="1" dirty="0" smtClean="0"/>
              <a:t>to </a:t>
            </a:r>
            <a:r>
              <a:rPr lang="en-US" altLang="en-US" dirty="0" smtClean="0"/>
              <a:t>n-</a:t>
            </a:r>
            <a:r>
              <a:rPr lang="en-US" altLang="en-US" dirty="0" err="1" smtClean="0"/>
              <a:t>i</a:t>
            </a:r>
            <a:endParaRPr lang="en-US" altLang="en-US" dirty="0" smtClean="0"/>
          </a:p>
          <a:p>
            <a:pPr>
              <a:buFont typeface="Arial" panose="020B0604020202020204" pitchFamily="34" charset="0"/>
              <a:buNone/>
            </a:pPr>
            <a:r>
              <a:rPr lang="en-US" altLang="en-US" dirty="0" smtClean="0"/>
              <a:t>            </a:t>
            </a:r>
            <a:r>
              <a:rPr lang="en-US" altLang="en-US" b="1" dirty="0" smtClean="0"/>
              <a:t>if</a:t>
            </a:r>
            <a:r>
              <a:rPr lang="en-US" altLang="en-US" dirty="0" smtClean="0"/>
              <a:t> </a:t>
            </a:r>
            <a:r>
              <a:rPr lang="en-US" altLang="en-US" dirty="0" err="1" smtClean="0"/>
              <a:t>a</a:t>
            </a:r>
            <a:r>
              <a:rPr lang="en-US" altLang="en-US" baseline="-25000" dirty="0" err="1" smtClean="0"/>
              <a:t>j</a:t>
            </a:r>
            <a:r>
              <a:rPr lang="en-US" altLang="en-US" dirty="0" smtClean="0"/>
              <a:t>&gt;a</a:t>
            </a:r>
            <a:r>
              <a:rPr lang="en-US" altLang="en-US" baseline="-25000" dirty="0" smtClean="0"/>
              <a:t>j+1</a:t>
            </a:r>
            <a:r>
              <a:rPr lang="en-US" altLang="en-US" dirty="0" smtClean="0"/>
              <a:t> </a:t>
            </a:r>
            <a:r>
              <a:rPr lang="en-US" altLang="en-US" b="1" dirty="0" smtClean="0"/>
              <a:t>then</a:t>
            </a:r>
            <a:r>
              <a:rPr lang="en-US" altLang="en-US" dirty="0" smtClean="0"/>
              <a:t> </a:t>
            </a:r>
            <a:r>
              <a:rPr lang="en-US" altLang="en-US" dirty="0"/>
              <a:t/>
            </a:r>
            <a:br>
              <a:rPr lang="en-US" altLang="en-US" dirty="0"/>
            </a:br>
            <a:r>
              <a:rPr lang="en-US" altLang="en-US" dirty="0" smtClean="0"/>
              <a:t> 		interchange </a:t>
            </a:r>
            <a:r>
              <a:rPr lang="en-US" altLang="en-US" dirty="0" err="1" smtClean="0"/>
              <a:t>a</a:t>
            </a:r>
            <a:r>
              <a:rPr lang="en-US" altLang="en-US" baseline="-25000" dirty="0" err="1" smtClean="0"/>
              <a:t>j</a:t>
            </a:r>
            <a:r>
              <a:rPr lang="en-US" altLang="en-US" dirty="0" smtClean="0"/>
              <a:t> and a</a:t>
            </a:r>
            <a:r>
              <a:rPr lang="en-US" altLang="en-US" baseline="-25000" dirty="0" smtClean="0"/>
              <a:t>j+1</a:t>
            </a:r>
            <a:r>
              <a:rPr lang="en-US" altLang="en-US" dirty="0" smtClean="0"/>
              <a:t> </a:t>
            </a:r>
            <a:br>
              <a:rPr lang="en-US" altLang="en-US" dirty="0" smtClean="0"/>
            </a:br>
            <a:r>
              <a:rPr lang="en-US" altLang="en-US" b="1" dirty="0"/>
              <a:t> 	</a:t>
            </a:r>
            <a:r>
              <a:rPr lang="en-US" altLang="en-US" b="1" dirty="0" err="1"/>
              <a:t>endif</a:t>
            </a:r>
            <a:r>
              <a:rPr lang="en-US" altLang="en-US" b="1" dirty="0"/>
              <a:t/>
            </a:r>
            <a:br>
              <a:rPr lang="en-US" altLang="en-US" b="1" dirty="0"/>
            </a:br>
            <a:r>
              <a:rPr lang="en-US" altLang="en-US" b="1" dirty="0"/>
              <a:t>  </a:t>
            </a:r>
            <a:r>
              <a:rPr lang="en-US" altLang="en-US" b="1" dirty="0" err="1"/>
              <a:t>endfor</a:t>
            </a:r>
            <a:endParaRPr lang="en-US" altLang="en-US" b="1" dirty="0"/>
          </a:p>
          <a:p>
            <a:pPr>
              <a:buFont typeface="Arial" panose="020B0604020202020204" pitchFamily="34" charset="0"/>
              <a:buNone/>
            </a:pPr>
            <a:r>
              <a:rPr lang="en-US" altLang="en-US" b="1" dirty="0" err="1"/>
              <a:t>endfor</a:t>
            </a:r>
            <a:endParaRPr lang="en-US" altLang="en-US" b="1" dirty="0"/>
          </a:p>
          <a:p>
            <a:pPr>
              <a:buFont typeface="Arial" panose="020B0604020202020204" pitchFamily="34" charset="0"/>
              <a:buNone/>
            </a:pPr>
            <a:r>
              <a:rPr lang="en-US" altLang="en-US" dirty="0" smtClean="0"/>
              <a:t> </a:t>
            </a:r>
            <a:r>
              <a:rPr lang="en-US" altLang="en-US" sz="3200" dirty="0" smtClean="0">
                <a:solidFill>
                  <a:srgbClr val="0000FF"/>
                </a:solidFill>
              </a:rPr>
              <a:t>{</a:t>
            </a:r>
            <a:r>
              <a:rPr lang="en-US" altLang="en-US" sz="3200" i="1" dirty="0" smtClean="0">
                <a:solidFill>
                  <a:srgbClr val="0000FF"/>
                </a:solidFill>
              </a:rPr>
              <a:t>a</a:t>
            </a:r>
            <a:r>
              <a:rPr lang="en-US" altLang="en-US" sz="3200" i="1" baseline="-25000" dirty="0" smtClean="0">
                <a:solidFill>
                  <a:srgbClr val="0000FF"/>
                </a:solidFill>
              </a:rPr>
              <a:t>1</a:t>
            </a:r>
            <a:r>
              <a:rPr lang="en-US" altLang="en-US" sz="3200" dirty="0" smtClean="0">
                <a:solidFill>
                  <a:srgbClr val="0000FF"/>
                </a:solidFill>
              </a:rPr>
              <a:t>, </a:t>
            </a:r>
            <a:r>
              <a:rPr lang="en-US" altLang="en-US" sz="3200" i="1" dirty="0" smtClean="0">
                <a:solidFill>
                  <a:srgbClr val="0000FF"/>
                </a:solidFill>
              </a:rPr>
              <a:t>a</a:t>
            </a:r>
            <a:r>
              <a:rPr lang="en-US" altLang="en-US" sz="3200" i="1" baseline="-25000" dirty="0" smtClean="0">
                <a:solidFill>
                  <a:srgbClr val="0000FF"/>
                </a:solidFill>
              </a:rPr>
              <a:t>2</a:t>
            </a:r>
            <a:r>
              <a:rPr lang="en-US" altLang="en-US" sz="3200" dirty="0" smtClean="0">
                <a:solidFill>
                  <a:srgbClr val="0000FF"/>
                </a:solidFill>
              </a:rPr>
              <a:t>, …, </a:t>
            </a:r>
            <a:r>
              <a:rPr lang="en-US" altLang="en-US" sz="3200" i="1" dirty="0" smtClean="0">
                <a:solidFill>
                  <a:srgbClr val="0000FF"/>
                </a:solidFill>
              </a:rPr>
              <a:t>a</a:t>
            </a:r>
            <a:r>
              <a:rPr lang="en-US" altLang="en-US" sz="3200" i="1" baseline="-25000" dirty="0" smtClean="0">
                <a:solidFill>
                  <a:srgbClr val="0000FF"/>
                </a:solidFill>
              </a:rPr>
              <a:t>n </a:t>
            </a:r>
            <a:r>
              <a:rPr lang="en-US" altLang="en-US" sz="3200" i="1" dirty="0" smtClean="0">
                <a:solidFill>
                  <a:srgbClr val="0000FF"/>
                </a:solidFill>
              </a:rPr>
              <a:t>is in increasing order</a:t>
            </a:r>
            <a:r>
              <a:rPr lang="en-US" altLang="en-US" sz="3200" dirty="0" smtClean="0">
                <a:solidFill>
                  <a:srgbClr val="0000FF"/>
                </a:solidFill>
              </a:rPr>
              <a:t>}</a:t>
            </a:r>
          </a:p>
          <a:p>
            <a:pPr>
              <a:buFont typeface="Arial" panose="020B0604020202020204" pitchFamily="34" charset="0"/>
              <a:buNone/>
            </a:pPr>
            <a:endParaRPr lang="en-US" altLang="en-US" dirty="0" smtClean="0"/>
          </a:p>
        </p:txBody>
      </p:sp>
      <p:sp>
        <p:nvSpPr>
          <p:cNvPr id="808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E7F71052-2E60-4CFD-9031-25D0C85DF64D}"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17</a:t>
            </a:fld>
            <a:endParaRPr lang="en-US" altLang="en-US" sz="1200">
              <a:solidFill>
                <a:srgbClr val="898989"/>
              </a:solidFill>
              <a:latin typeface="Arial" panose="020B0604020202020204" pitchFamily="34" charset="0"/>
              <a:ea typeface="ＭＳ Ｐゴシック" panose="020B0600070205080204" pitchFamily="34" charset="-128"/>
            </a:endParaRPr>
          </a:p>
        </p:txBody>
      </p:sp>
      <p:graphicFrame>
        <p:nvGraphicFramePr>
          <p:cNvPr id="3" name="Diagram 2"/>
          <p:cNvGraphicFramePr/>
          <p:nvPr>
            <p:extLst>
              <p:ext uri="{D42A27DB-BD31-4B8C-83A1-F6EECF244321}">
                <p14:modId xmlns:p14="http://schemas.microsoft.com/office/powerpoint/2010/main" val="729424237"/>
              </p:ext>
            </p:extLst>
          </p:nvPr>
        </p:nvGraphicFramePr>
        <p:xfrm>
          <a:off x="8458200" y="2590800"/>
          <a:ext cx="3048000" cy="1077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294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en-US" smtClean="0"/>
              <a:t>Insertion sort</a:t>
            </a:r>
          </a:p>
        </p:txBody>
      </p:sp>
      <p:sp>
        <p:nvSpPr>
          <p:cNvPr id="82946" name="Content Placeholder 2"/>
          <p:cNvSpPr>
            <a:spLocks noGrp="1"/>
          </p:cNvSpPr>
          <p:nvPr>
            <p:ph idx="1"/>
          </p:nvPr>
        </p:nvSpPr>
        <p:spPr/>
        <p:txBody>
          <a:bodyPr/>
          <a:lstStyle/>
          <a:p>
            <a:r>
              <a:rPr lang="en-US" altLang="en-US" sz="2400"/>
              <a:t>Start with 2</a:t>
            </a:r>
            <a:r>
              <a:rPr lang="en-US" altLang="en-US" sz="2400" baseline="30000"/>
              <a:t>nd</a:t>
            </a:r>
            <a:r>
              <a:rPr lang="en-US" altLang="en-US" sz="2400"/>
              <a:t> term</a:t>
            </a:r>
          </a:p>
          <a:p>
            <a:pPr lvl="1"/>
            <a:r>
              <a:rPr lang="en-US" altLang="en-US" sz="2000"/>
              <a:t>Larger than 1</a:t>
            </a:r>
            <a:r>
              <a:rPr lang="en-US" altLang="en-US" sz="2000" baseline="30000"/>
              <a:t>st</a:t>
            </a:r>
            <a:r>
              <a:rPr lang="en-US" altLang="en-US" sz="2000"/>
              <a:t> term, insert after 1</a:t>
            </a:r>
            <a:r>
              <a:rPr lang="en-US" altLang="en-US" sz="2000" baseline="30000"/>
              <a:t>st</a:t>
            </a:r>
            <a:r>
              <a:rPr lang="en-US" altLang="en-US" sz="2000"/>
              <a:t> term</a:t>
            </a:r>
          </a:p>
          <a:p>
            <a:pPr lvl="1"/>
            <a:r>
              <a:rPr lang="en-US" altLang="en-US" sz="2000"/>
              <a:t>Smaller than 1</a:t>
            </a:r>
            <a:r>
              <a:rPr lang="en-US" altLang="en-US" sz="2000" baseline="30000"/>
              <a:t>st</a:t>
            </a:r>
            <a:r>
              <a:rPr lang="en-US" altLang="en-US" sz="2000"/>
              <a:t> term, insert before 1</a:t>
            </a:r>
            <a:r>
              <a:rPr lang="en-US" altLang="en-US" sz="2000" baseline="30000"/>
              <a:t>st</a:t>
            </a:r>
            <a:r>
              <a:rPr lang="en-US" altLang="en-US" sz="2000"/>
              <a:t> term</a:t>
            </a:r>
          </a:p>
          <a:p>
            <a:r>
              <a:rPr lang="en-US" altLang="en-US" sz="2400"/>
              <a:t>At this moment, first 2 terms in the list are in correct positions</a:t>
            </a:r>
          </a:p>
          <a:p>
            <a:r>
              <a:rPr lang="en-US" altLang="en-US" sz="2400"/>
              <a:t>For 3</a:t>
            </a:r>
            <a:r>
              <a:rPr lang="en-US" altLang="en-US" sz="2400" baseline="30000"/>
              <a:t>rd</a:t>
            </a:r>
            <a:r>
              <a:rPr lang="en-US" altLang="en-US" sz="2400"/>
              <a:t> term</a:t>
            </a:r>
          </a:p>
          <a:p>
            <a:pPr lvl="1"/>
            <a:r>
              <a:rPr lang="en-US" altLang="en-US" sz="2000"/>
              <a:t>Compare with all the elements in the list</a:t>
            </a:r>
          </a:p>
          <a:p>
            <a:pPr lvl="1"/>
            <a:r>
              <a:rPr lang="en-US" altLang="en-US" sz="2000"/>
              <a:t>Find the first element in the list that is not less than this element</a:t>
            </a:r>
          </a:p>
          <a:p>
            <a:r>
              <a:rPr lang="en-US" altLang="en-US" sz="2400"/>
              <a:t> For j-th term</a:t>
            </a:r>
          </a:p>
          <a:p>
            <a:pPr lvl="1"/>
            <a:r>
              <a:rPr lang="en-US" altLang="en-US"/>
              <a:t>Compare with the elements in the list</a:t>
            </a:r>
          </a:p>
          <a:p>
            <a:pPr lvl="1"/>
            <a:r>
              <a:rPr lang="en-US" altLang="en-US"/>
              <a:t>Find the first element in the list that is not less than this element</a:t>
            </a:r>
          </a:p>
        </p:txBody>
      </p:sp>
      <p:sp>
        <p:nvSpPr>
          <p:cNvPr id="829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22476878-920E-46E9-ACDC-C6393AC5CD12}"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18</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15289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en-US" smtClean="0"/>
              <a:t>Example</a:t>
            </a:r>
          </a:p>
        </p:txBody>
      </p:sp>
      <p:sp>
        <p:nvSpPr>
          <p:cNvPr id="84994" name="Content Placeholder 2"/>
          <p:cNvSpPr>
            <a:spLocks noGrp="1"/>
          </p:cNvSpPr>
          <p:nvPr>
            <p:ph idx="1"/>
          </p:nvPr>
        </p:nvSpPr>
        <p:spPr/>
        <p:txBody>
          <a:bodyPr/>
          <a:lstStyle/>
          <a:p>
            <a:r>
              <a:rPr lang="en-US" altLang="en-US" smtClean="0"/>
              <a:t>Apply insertion sort to 3, 2, 4, 1, 5</a:t>
            </a:r>
          </a:p>
          <a:p>
            <a:r>
              <a:rPr lang="en-US" altLang="en-US" smtClean="0"/>
              <a:t>First compare 3 and 2 </a:t>
            </a:r>
            <a:r>
              <a:rPr lang="en-US" altLang="en-US" smtClean="0">
                <a:sym typeface="Wingdings" panose="05000000000000000000" pitchFamily="2" charset="2"/>
              </a:rPr>
              <a:t> </a:t>
            </a:r>
            <a:r>
              <a:rPr lang="en-US" altLang="en-US" i="1" smtClean="0">
                <a:solidFill>
                  <a:srgbClr val="FF0000"/>
                </a:solidFill>
                <a:sym typeface="Wingdings" panose="05000000000000000000" pitchFamily="2" charset="2"/>
              </a:rPr>
              <a:t>2, 3</a:t>
            </a:r>
            <a:r>
              <a:rPr lang="en-US" altLang="en-US" smtClean="0">
                <a:sym typeface="Wingdings" panose="05000000000000000000" pitchFamily="2" charset="2"/>
              </a:rPr>
              <a:t>, 4, 1, 5</a:t>
            </a:r>
          </a:p>
          <a:p>
            <a:r>
              <a:rPr lang="en-US" altLang="en-US" smtClean="0">
                <a:sym typeface="Wingdings" panose="05000000000000000000" pitchFamily="2" charset="2"/>
              </a:rPr>
              <a:t>Next, insert 3</a:t>
            </a:r>
            <a:r>
              <a:rPr lang="en-US" altLang="en-US" baseline="30000" smtClean="0">
                <a:sym typeface="Wingdings" panose="05000000000000000000" pitchFamily="2" charset="2"/>
              </a:rPr>
              <a:t>rd</a:t>
            </a:r>
            <a:r>
              <a:rPr lang="en-US" altLang="en-US" smtClean="0">
                <a:sym typeface="Wingdings" panose="05000000000000000000" pitchFamily="2" charset="2"/>
              </a:rPr>
              <a:t> item, 4&gt;2, 4&gt;3  </a:t>
            </a:r>
            <a:r>
              <a:rPr lang="en-US" altLang="en-US" i="1" smtClean="0">
                <a:solidFill>
                  <a:srgbClr val="FF0000"/>
                </a:solidFill>
                <a:sym typeface="Wingdings" panose="05000000000000000000" pitchFamily="2" charset="2"/>
              </a:rPr>
              <a:t>2, 3, 4</a:t>
            </a:r>
            <a:r>
              <a:rPr lang="en-US" altLang="en-US" smtClean="0">
                <a:sym typeface="Wingdings" panose="05000000000000000000" pitchFamily="2" charset="2"/>
              </a:rPr>
              <a:t>, 1, 5</a:t>
            </a:r>
          </a:p>
          <a:p>
            <a:r>
              <a:rPr lang="en-US" altLang="en-US" smtClean="0">
                <a:sym typeface="Wingdings" panose="05000000000000000000" pitchFamily="2" charset="2"/>
              </a:rPr>
              <a:t>Next, insert 4</a:t>
            </a:r>
            <a:r>
              <a:rPr lang="en-US" altLang="en-US" baseline="30000" smtClean="0">
                <a:sym typeface="Wingdings" panose="05000000000000000000" pitchFamily="2" charset="2"/>
              </a:rPr>
              <a:t>th</a:t>
            </a:r>
            <a:r>
              <a:rPr lang="en-US" altLang="en-US" smtClean="0">
                <a:sym typeface="Wingdings" panose="05000000000000000000" pitchFamily="2" charset="2"/>
              </a:rPr>
              <a:t> item, 1&lt;2  </a:t>
            </a:r>
            <a:r>
              <a:rPr lang="en-US" altLang="en-US" i="1" smtClean="0">
                <a:solidFill>
                  <a:srgbClr val="FF0000"/>
                </a:solidFill>
                <a:sym typeface="Wingdings" panose="05000000000000000000" pitchFamily="2" charset="2"/>
              </a:rPr>
              <a:t>1, 2, 3, 4</a:t>
            </a:r>
            <a:r>
              <a:rPr lang="en-US" altLang="en-US" smtClean="0">
                <a:sym typeface="Wingdings" panose="05000000000000000000" pitchFamily="2" charset="2"/>
              </a:rPr>
              <a:t>, 5</a:t>
            </a:r>
          </a:p>
          <a:p>
            <a:r>
              <a:rPr lang="en-US" altLang="en-US" smtClean="0">
                <a:sym typeface="Wingdings" panose="05000000000000000000" pitchFamily="2" charset="2"/>
              </a:rPr>
              <a:t>Next, insert 5</a:t>
            </a:r>
            <a:r>
              <a:rPr lang="en-US" altLang="en-US" baseline="30000" smtClean="0">
                <a:sym typeface="Wingdings" panose="05000000000000000000" pitchFamily="2" charset="2"/>
              </a:rPr>
              <a:t>th</a:t>
            </a:r>
            <a:r>
              <a:rPr lang="en-US" altLang="en-US" smtClean="0">
                <a:sym typeface="Wingdings" panose="05000000000000000000" pitchFamily="2" charset="2"/>
              </a:rPr>
              <a:t> item, 5&gt;1, 5&gt;2, 5&gt;3, 5&gt;4</a:t>
            </a:r>
            <a:r>
              <a:rPr lang="en-US" altLang="en-US" i="1" smtClean="0">
                <a:solidFill>
                  <a:srgbClr val="FF0000"/>
                </a:solidFill>
                <a:sym typeface="Wingdings" panose="05000000000000000000" pitchFamily="2" charset="2"/>
              </a:rPr>
              <a:t>1, 2, 3, 4, 5</a:t>
            </a:r>
            <a:endParaRPr lang="en-US" altLang="en-US" i="1" smtClean="0">
              <a:solidFill>
                <a:srgbClr val="FF0000"/>
              </a:solidFill>
            </a:endParaRPr>
          </a:p>
        </p:txBody>
      </p:sp>
      <p:sp>
        <p:nvSpPr>
          <p:cNvPr id="849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29C12B83-982F-4A32-99BE-DA2796C2E0ED}"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19</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78013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p:txBody>
          <a:bodyPr/>
          <a:lstStyle/>
          <a:p>
            <a:pPr algn="l" eaLnBrk="1" hangingPunct="1"/>
            <a:r>
              <a:rPr lang="en-US" altLang="en-US" sz="4000" dirty="0" smtClean="0"/>
              <a:t>Based on Chapter 3 of Rosen </a:t>
            </a:r>
            <a:br>
              <a:rPr lang="en-US" altLang="en-US" sz="4000" dirty="0" smtClean="0"/>
            </a:br>
            <a:r>
              <a:rPr lang="en-US" altLang="en-US" sz="4000" i="1" dirty="0" smtClean="0"/>
              <a:t>Discrete Mathematics and </a:t>
            </a:r>
            <a:r>
              <a:rPr lang="en-US" altLang="en-US" sz="4000" i="1" dirty="0"/>
              <a:t>i</a:t>
            </a:r>
            <a:r>
              <a:rPr lang="en-US" altLang="en-US" sz="4000" i="1" dirty="0" smtClean="0"/>
              <a:t>ts Applications</a:t>
            </a:r>
            <a:br>
              <a:rPr lang="en-US" altLang="en-US" sz="4000" i="1" dirty="0" smtClean="0"/>
            </a:br>
            <a:r>
              <a:rPr lang="en-US" altLang="en-US" sz="4000" i="1" smtClean="0"/>
              <a:t>8</a:t>
            </a:r>
            <a:r>
              <a:rPr lang="en-US" altLang="en-US" sz="4000" i="1" baseline="30000" smtClean="0"/>
              <a:t>th</a:t>
            </a:r>
            <a:r>
              <a:rPr lang="en-US" altLang="en-US" sz="4000" i="1" smtClean="0"/>
              <a:t> edition</a:t>
            </a:r>
            <a:endParaRPr lang="en-US" altLang="en-US" sz="4000" i="1" dirty="0" smtClean="0"/>
          </a:p>
        </p:txBody>
      </p:sp>
      <p:sp>
        <p:nvSpPr>
          <p:cNvPr id="5124" name="Rectangle 3"/>
          <p:cNvSpPr>
            <a:spLocks noGrp="1" noChangeArrowheads="1"/>
          </p:cNvSpPr>
          <p:nvPr>
            <p:ph type="subTitle" idx="1"/>
          </p:nvPr>
        </p:nvSpPr>
        <p:spPr/>
        <p:txBody>
          <a:bodyPr/>
          <a:lstStyle/>
          <a:p>
            <a:pPr eaLnBrk="1" hangingPunct="1"/>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tLang="en-US" smtClean="0"/>
              <a:t>Insertion sort</a:t>
            </a:r>
          </a:p>
        </p:txBody>
      </p:sp>
      <p:sp>
        <p:nvSpPr>
          <p:cNvPr id="87042" name="Content Placeholder 2"/>
          <p:cNvSpPr>
            <a:spLocks noGrp="1"/>
          </p:cNvSpPr>
          <p:nvPr>
            <p:ph idx="1"/>
          </p:nvPr>
        </p:nvSpPr>
        <p:spPr>
          <a:xfrm>
            <a:off x="838200" y="1219200"/>
            <a:ext cx="10515600" cy="5137150"/>
          </a:xfrm>
        </p:spPr>
        <p:txBody>
          <a:bodyPr>
            <a:normAutofit fontScale="62500" lnSpcReduction="20000"/>
          </a:bodyPr>
          <a:lstStyle/>
          <a:p>
            <a:pPr>
              <a:lnSpc>
                <a:spcPct val="120000"/>
              </a:lnSpc>
              <a:spcBef>
                <a:spcPts val="0"/>
              </a:spcBef>
              <a:buFont typeface="Arial" panose="020B0604020202020204" pitchFamily="34" charset="0"/>
              <a:buNone/>
            </a:pPr>
            <a:r>
              <a:rPr lang="en-US" altLang="en-US" sz="3500" b="1" dirty="0"/>
              <a:t>procedure</a:t>
            </a:r>
            <a:r>
              <a:rPr lang="en-US" altLang="en-US" sz="3500" dirty="0"/>
              <a:t> </a:t>
            </a:r>
            <a:r>
              <a:rPr lang="en-US" altLang="en-US" sz="3500" i="1" dirty="0"/>
              <a:t>insertion sort</a:t>
            </a:r>
            <a:r>
              <a:rPr lang="en-US" altLang="en-US" sz="3500" dirty="0"/>
              <a:t>(</a:t>
            </a:r>
            <a:r>
              <a:rPr lang="en-US" altLang="en-US" sz="3500" i="1" dirty="0"/>
              <a:t>a</a:t>
            </a:r>
            <a:r>
              <a:rPr lang="en-US" altLang="en-US" sz="3500" i="1" baseline="-25000" dirty="0"/>
              <a:t>1</a:t>
            </a:r>
            <a:r>
              <a:rPr lang="en-US" altLang="en-US" sz="3500" dirty="0"/>
              <a:t>, </a:t>
            </a:r>
            <a:r>
              <a:rPr lang="en-US" altLang="en-US" sz="3500" i="1" dirty="0"/>
              <a:t>a</a:t>
            </a:r>
            <a:r>
              <a:rPr lang="en-US" altLang="en-US" sz="3500" i="1" baseline="-25000" dirty="0"/>
              <a:t>2</a:t>
            </a:r>
            <a:r>
              <a:rPr lang="en-US" altLang="en-US" sz="3500" dirty="0"/>
              <a:t>, …, </a:t>
            </a:r>
            <a:r>
              <a:rPr lang="en-US" altLang="en-US" sz="3500" i="1" dirty="0"/>
              <a:t>a</a:t>
            </a:r>
            <a:r>
              <a:rPr lang="en-US" altLang="en-US" sz="3500" i="1" baseline="-25000" dirty="0"/>
              <a:t>n</a:t>
            </a:r>
            <a:r>
              <a:rPr lang="en-US" altLang="en-US" sz="3500" dirty="0"/>
              <a:t>: real numbers with n</a:t>
            </a:r>
            <a:r>
              <a:rPr lang="en-US" altLang="en-US" sz="3500" dirty="0">
                <a:latin typeface="Cambria Math" panose="02040503050406030204" pitchFamily="18" charset="0"/>
                <a:ea typeface="Cambria Math" panose="02040503050406030204" pitchFamily="18" charset="0"/>
                <a:cs typeface="Cambria Math" panose="02040503050406030204" pitchFamily="18" charset="0"/>
              </a:rPr>
              <a:t>≥2</a:t>
            </a:r>
            <a:r>
              <a:rPr lang="en-US" altLang="en-US" sz="3500" dirty="0"/>
              <a:t>)</a:t>
            </a:r>
          </a:p>
          <a:p>
            <a:pPr>
              <a:lnSpc>
                <a:spcPct val="120000"/>
              </a:lnSpc>
              <a:spcBef>
                <a:spcPts val="0"/>
              </a:spcBef>
              <a:buFont typeface="Arial" panose="020B0604020202020204" pitchFamily="34" charset="0"/>
              <a:buNone/>
            </a:pPr>
            <a:r>
              <a:rPr lang="en-US" altLang="en-US" sz="3500" dirty="0"/>
              <a:t>    </a:t>
            </a:r>
            <a:r>
              <a:rPr lang="en-US" altLang="en-US" sz="3500" i="1" dirty="0"/>
              <a:t>i</a:t>
            </a:r>
            <a:r>
              <a:rPr lang="en-US" altLang="en-US" sz="3500" dirty="0"/>
              <a:t>:=1 (left endpoint of search interval)</a:t>
            </a:r>
          </a:p>
          <a:p>
            <a:pPr>
              <a:lnSpc>
                <a:spcPct val="120000"/>
              </a:lnSpc>
              <a:spcBef>
                <a:spcPts val="0"/>
              </a:spcBef>
              <a:buFont typeface="Arial" panose="020B0604020202020204" pitchFamily="34" charset="0"/>
              <a:buNone/>
            </a:pPr>
            <a:r>
              <a:rPr lang="en-US" altLang="en-US" sz="3500" i="1" dirty="0"/>
              <a:t>    j</a:t>
            </a:r>
            <a:r>
              <a:rPr lang="en-US" altLang="en-US" sz="3500" dirty="0"/>
              <a:t>:=</a:t>
            </a:r>
            <a:r>
              <a:rPr lang="en-US" altLang="en-US" sz="3500" i="1" dirty="0"/>
              <a:t>1 </a:t>
            </a:r>
            <a:r>
              <a:rPr lang="en-US" altLang="en-US" sz="3500" dirty="0"/>
              <a:t>(right end point of search interval)</a:t>
            </a:r>
            <a:endParaRPr lang="en-US" altLang="en-US" sz="3500" i="1" baseline="-25000" dirty="0"/>
          </a:p>
          <a:p>
            <a:pPr>
              <a:lnSpc>
                <a:spcPct val="120000"/>
              </a:lnSpc>
              <a:spcBef>
                <a:spcPts val="0"/>
              </a:spcBef>
              <a:buFont typeface="Arial" panose="020B0604020202020204" pitchFamily="34" charset="0"/>
              <a:buNone/>
            </a:pPr>
            <a:r>
              <a:rPr lang="en-US" altLang="en-US" sz="3500" dirty="0"/>
              <a:t>    </a:t>
            </a:r>
            <a:r>
              <a:rPr lang="en-US" altLang="en-US" sz="3500" b="1" dirty="0"/>
              <a:t>for</a:t>
            </a:r>
            <a:r>
              <a:rPr lang="en-US" altLang="en-US" sz="3500" dirty="0"/>
              <a:t> </a:t>
            </a:r>
            <a:r>
              <a:rPr lang="en-US" altLang="en-US" sz="3500" i="1" dirty="0"/>
              <a:t>j:=2 </a:t>
            </a:r>
            <a:r>
              <a:rPr lang="en-US" altLang="en-US" sz="3500" b="1" i="1" dirty="0"/>
              <a:t>to</a:t>
            </a:r>
            <a:r>
              <a:rPr lang="en-US" altLang="en-US" sz="3500" i="1" dirty="0"/>
              <a:t> </a:t>
            </a:r>
            <a:r>
              <a:rPr lang="en-US" altLang="en-US" sz="3500" i="1" dirty="0" smtClean="0"/>
              <a:t>n </a:t>
            </a:r>
            <a:r>
              <a:rPr lang="en-US" altLang="en-US" sz="3500" b="1" dirty="0" smtClean="0"/>
              <a:t>do</a:t>
            </a:r>
          </a:p>
          <a:p>
            <a:pPr>
              <a:lnSpc>
                <a:spcPct val="120000"/>
              </a:lnSpc>
              <a:spcBef>
                <a:spcPts val="0"/>
              </a:spcBef>
              <a:buFont typeface="Arial" panose="020B0604020202020204" pitchFamily="34" charset="0"/>
              <a:buNone/>
            </a:pPr>
            <a:r>
              <a:rPr lang="en-US" altLang="en-US" sz="3500" dirty="0" smtClean="0"/>
              <a:t>            i:=1</a:t>
            </a:r>
          </a:p>
          <a:p>
            <a:pPr>
              <a:lnSpc>
                <a:spcPct val="120000"/>
              </a:lnSpc>
              <a:spcBef>
                <a:spcPts val="0"/>
              </a:spcBef>
              <a:buFont typeface="Arial" panose="020B0604020202020204" pitchFamily="34" charset="0"/>
              <a:buNone/>
            </a:pPr>
            <a:r>
              <a:rPr lang="en-US" altLang="en-US" sz="3500" dirty="0" smtClean="0"/>
              <a:t>            </a:t>
            </a:r>
            <a:r>
              <a:rPr lang="en-US" altLang="en-US" sz="3500" b="1" dirty="0"/>
              <a:t>while </a:t>
            </a:r>
            <a:r>
              <a:rPr lang="en-US" altLang="en-US" sz="3500" dirty="0" err="1"/>
              <a:t>a</a:t>
            </a:r>
            <a:r>
              <a:rPr lang="en-US" altLang="en-US" sz="3500" baseline="-25000" dirty="0" err="1"/>
              <a:t>j</a:t>
            </a:r>
            <a:r>
              <a:rPr lang="en-US" altLang="en-US" sz="3500" dirty="0"/>
              <a:t>&gt;</a:t>
            </a:r>
            <a:r>
              <a:rPr lang="en-US" altLang="en-US" sz="3500" dirty="0" err="1"/>
              <a:t>a</a:t>
            </a:r>
            <a:r>
              <a:rPr lang="en-US" altLang="en-US" sz="3500" baseline="-25000" dirty="0" err="1"/>
              <a:t>i</a:t>
            </a:r>
            <a:r>
              <a:rPr lang="en-US" altLang="en-US" sz="3500" dirty="0"/>
              <a:t> </a:t>
            </a:r>
            <a:r>
              <a:rPr lang="en-US" altLang="en-US" sz="3500" b="1" dirty="0" smtClean="0"/>
              <a:t>do</a:t>
            </a:r>
            <a:endParaRPr lang="en-US" altLang="en-US" sz="3500" b="1" dirty="0"/>
          </a:p>
          <a:p>
            <a:pPr>
              <a:lnSpc>
                <a:spcPct val="120000"/>
              </a:lnSpc>
              <a:spcBef>
                <a:spcPts val="0"/>
              </a:spcBef>
              <a:buFont typeface="Arial" panose="020B0604020202020204" pitchFamily="34" charset="0"/>
              <a:buNone/>
            </a:pPr>
            <a:r>
              <a:rPr lang="en-US" altLang="en-US" sz="3500" b="1" dirty="0"/>
              <a:t>		  </a:t>
            </a:r>
            <a:r>
              <a:rPr lang="en-US" altLang="en-US" sz="3500" dirty="0"/>
              <a:t>i:=</a:t>
            </a:r>
            <a:r>
              <a:rPr lang="en-US" altLang="en-US" sz="3500" dirty="0" smtClean="0"/>
              <a:t>i+1</a:t>
            </a:r>
            <a:br>
              <a:rPr lang="en-US" altLang="en-US" sz="3500" dirty="0" smtClean="0"/>
            </a:br>
            <a:r>
              <a:rPr lang="en-US" altLang="en-US" sz="3500" dirty="0" smtClean="0"/>
              <a:t>        </a:t>
            </a:r>
            <a:r>
              <a:rPr lang="en-US" altLang="en-US" sz="3500" b="1" dirty="0" err="1"/>
              <a:t>endwhile</a:t>
            </a:r>
            <a:endParaRPr lang="en-US" altLang="en-US" sz="3500" b="1" dirty="0"/>
          </a:p>
          <a:p>
            <a:pPr>
              <a:lnSpc>
                <a:spcPct val="120000"/>
              </a:lnSpc>
              <a:spcBef>
                <a:spcPts val="0"/>
              </a:spcBef>
              <a:buFont typeface="Arial" panose="020B0604020202020204" pitchFamily="34" charset="0"/>
              <a:buNone/>
            </a:pPr>
            <a:r>
              <a:rPr lang="en-US" altLang="en-US" sz="3500" dirty="0"/>
              <a:t>            m:=a</a:t>
            </a:r>
            <a:r>
              <a:rPr lang="en-US" altLang="en-US" sz="3500" baseline="-25000" dirty="0"/>
              <a:t>j</a:t>
            </a:r>
          </a:p>
          <a:p>
            <a:pPr>
              <a:lnSpc>
                <a:spcPct val="120000"/>
              </a:lnSpc>
              <a:spcBef>
                <a:spcPts val="0"/>
              </a:spcBef>
              <a:buFont typeface="Arial" panose="020B0604020202020204" pitchFamily="34" charset="0"/>
              <a:buNone/>
            </a:pPr>
            <a:r>
              <a:rPr lang="en-US" altLang="en-US" sz="3500" baseline="-25000" dirty="0"/>
              <a:t>                  </a:t>
            </a:r>
            <a:r>
              <a:rPr lang="en-US" altLang="en-US" sz="3500" b="1" dirty="0"/>
              <a:t>for</a:t>
            </a:r>
            <a:r>
              <a:rPr lang="en-US" altLang="en-US" sz="3500" dirty="0"/>
              <a:t> k:=0 </a:t>
            </a:r>
            <a:r>
              <a:rPr lang="en-US" altLang="en-US" sz="3500" b="1" dirty="0"/>
              <a:t>to</a:t>
            </a:r>
            <a:r>
              <a:rPr lang="en-US" altLang="en-US" sz="3500" dirty="0"/>
              <a:t> </a:t>
            </a:r>
            <a:r>
              <a:rPr lang="en-US" altLang="en-US" sz="3500" dirty="0" smtClean="0"/>
              <a:t>j-i-1 </a:t>
            </a:r>
            <a:r>
              <a:rPr lang="en-US" altLang="en-US" sz="3500" b="1" dirty="0" smtClean="0"/>
              <a:t>do</a:t>
            </a:r>
            <a:endParaRPr lang="en-US" altLang="en-US" sz="3500" b="1" dirty="0"/>
          </a:p>
          <a:p>
            <a:pPr>
              <a:lnSpc>
                <a:spcPct val="120000"/>
              </a:lnSpc>
              <a:spcBef>
                <a:spcPts val="0"/>
              </a:spcBef>
              <a:buFont typeface="Arial" panose="020B0604020202020204" pitchFamily="34" charset="0"/>
              <a:buNone/>
            </a:pPr>
            <a:r>
              <a:rPr lang="en-US" altLang="en-US" sz="3500" dirty="0"/>
              <a:t>		 </a:t>
            </a:r>
            <a:r>
              <a:rPr lang="en-US" altLang="en-US" sz="3500" dirty="0" err="1"/>
              <a:t>a</a:t>
            </a:r>
            <a:r>
              <a:rPr lang="en-US" altLang="en-US" sz="3500" baseline="-25000" dirty="0" err="1"/>
              <a:t>j</a:t>
            </a:r>
            <a:r>
              <a:rPr lang="en-US" altLang="en-US" sz="3500" baseline="-25000" dirty="0"/>
              <a:t>-k</a:t>
            </a:r>
            <a:r>
              <a:rPr lang="en-US" altLang="en-US" sz="3500" dirty="0"/>
              <a:t>:= </a:t>
            </a:r>
            <a:r>
              <a:rPr lang="en-US" altLang="en-US" sz="3500" dirty="0" smtClean="0"/>
              <a:t>a</a:t>
            </a:r>
            <a:r>
              <a:rPr lang="en-US" altLang="en-US" sz="3500" baseline="-25000" dirty="0" smtClean="0"/>
              <a:t>j-k-1</a:t>
            </a:r>
            <a:br>
              <a:rPr lang="en-US" altLang="en-US" sz="3500" baseline="-25000" dirty="0" smtClean="0"/>
            </a:br>
            <a:r>
              <a:rPr lang="en-US" altLang="en-US" sz="3500" baseline="-25000" dirty="0" smtClean="0"/>
              <a:t>            </a:t>
            </a:r>
            <a:r>
              <a:rPr lang="en-US" altLang="en-US" sz="3500" b="1" dirty="0" err="1"/>
              <a:t>endfor</a:t>
            </a:r>
            <a:endParaRPr lang="en-US" altLang="en-US" sz="3500" b="1" dirty="0"/>
          </a:p>
          <a:p>
            <a:pPr>
              <a:lnSpc>
                <a:spcPct val="120000"/>
              </a:lnSpc>
              <a:spcBef>
                <a:spcPts val="0"/>
              </a:spcBef>
              <a:buFont typeface="Arial" panose="020B0604020202020204" pitchFamily="34" charset="0"/>
              <a:buNone/>
            </a:pPr>
            <a:r>
              <a:rPr lang="en-US" altLang="en-US" sz="3500" baseline="-25000" dirty="0"/>
              <a:t>                  </a:t>
            </a:r>
            <a:r>
              <a:rPr lang="en-US" altLang="en-US" sz="3500" dirty="0" err="1"/>
              <a:t>a</a:t>
            </a:r>
            <a:r>
              <a:rPr lang="en-US" altLang="en-US" sz="3500" baseline="-25000" dirty="0" err="1"/>
              <a:t>i</a:t>
            </a:r>
            <a:r>
              <a:rPr lang="en-US" altLang="en-US" sz="3500" dirty="0"/>
              <a:t>:= m</a:t>
            </a:r>
          </a:p>
          <a:p>
            <a:pPr>
              <a:lnSpc>
                <a:spcPct val="120000"/>
              </a:lnSpc>
              <a:spcBef>
                <a:spcPts val="0"/>
              </a:spcBef>
              <a:buFont typeface="Arial" panose="020B0604020202020204" pitchFamily="34" charset="0"/>
              <a:buNone/>
            </a:pPr>
            <a:r>
              <a:rPr lang="en-US" altLang="en-US" sz="3500" dirty="0"/>
              <a:t>     </a:t>
            </a:r>
            <a:r>
              <a:rPr lang="en-US" altLang="en-US" sz="3500" b="1" dirty="0" err="1" smtClean="0"/>
              <a:t>endfor</a:t>
            </a:r>
            <a:endParaRPr lang="en-US" altLang="en-US" sz="3500" b="1" dirty="0"/>
          </a:p>
          <a:p>
            <a:pPr>
              <a:lnSpc>
                <a:spcPct val="120000"/>
              </a:lnSpc>
              <a:spcBef>
                <a:spcPts val="0"/>
              </a:spcBef>
              <a:buFont typeface="Arial" panose="020B0604020202020204" pitchFamily="34" charset="0"/>
              <a:buNone/>
            </a:pPr>
            <a:r>
              <a:rPr lang="en-US" altLang="en-US" sz="3500" dirty="0"/>
              <a:t>     {a</a:t>
            </a:r>
            <a:r>
              <a:rPr lang="en-US" altLang="en-US" sz="3500" baseline="-25000" dirty="0"/>
              <a:t>1 </a:t>
            </a:r>
            <a:r>
              <a:rPr lang="en-US" altLang="en-US" sz="3500" dirty="0"/>
              <a:t>,</a:t>
            </a:r>
            <a:r>
              <a:rPr lang="en-US" altLang="en-US" sz="3500" baseline="-25000" dirty="0"/>
              <a:t> </a:t>
            </a:r>
            <a:r>
              <a:rPr lang="en-US" altLang="en-US" sz="3500" dirty="0"/>
              <a:t>a</a:t>
            </a:r>
            <a:r>
              <a:rPr lang="en-US" altLang="en-US" sz="3500" baseline="-25000" dirty="0"/>
              <a:t>2</a:t>
            </a:r>
            <a:r>
              <a:rPr lang="en-US" altLang="en-US" sz="3500" dirty="0"/>
              <a:t>, …, </a:t>
            </a:r>
            <a:r>
              <a:rPr lang="en-US" altLang="en-US" sz="3500" baseline="-25000" dirty="0"/>
              <a:t> </a:t>
            </a:r>
            <a:r>
              <a:rPr lang="en-US" altLang="en-US" sz="3500" dirty="0"/>
              <a:t>a</a:t>
            </a:r>
            <a:r>
              <a:rPr lang="en-US" altLang="en-US" sz="3500" baseline="-25000" dirty="0"/>
              <a:t>n </a:t>
            </a:r>
            <a:r>
              <a:rPr lang="en-US" altLang="en-US" sz="3500" dirty="0"/>
              <a:t> are sorted}</a:t>
            </a:r>
          </a:p>
          <a:p>
            <a:endParaRPr lang="en-US" altLang="en-US" sz="1800" dirty="0"/>
          </a:p>
        </p:txBody>
      </p:sp>
      <p:sp>
        <p:nvSpPr>
          <p:cNvPr id="870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F4B9B2D1-E909-49D7-95CA-65B4797B5359}"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20</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69526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Omit </a:t>
            </a:r>
            <a:r>
              <a:rPr lang="en-US" kern="0" dirty="0" smtClean="0">
                <a:latin typeface="Times New Roman"/>
                <a:cs typeface="Arial"/>
              </a:rPr>
              <a:t>§ 3.1.4</a:t>
            </a:r>
            <a:r>
              <a:rPr lang="en-US" dirty="0" smtClean="0"/>
              <a:t> </a:t>
            </a:r>
            <a:endParaRPr lang="en-US" dirty="0"/>
          </a:p>
        </p:txBody>
      </p:sp>
      <p:sp>
        <p:nvSpPr>
          <p:cNvPr id="3" name="Content Placeholder 2"/>
          <p:cNvSpPr>
            <a:spLocks noGrp="1"/>
          </p:cNvSpPr>
          <p:nvPr>
            <p:ph idx="1"/>
          </p:nvPr>
        </p:nvSpPr>
        <p:spPr/>
        <p:txBody>
          <a:bodyPr/>
          <a:lstStyle/>
          <a:p>
            <a:r>
              <a:rPr lang="en-US" dirty="0" smtClean="0"/>
              <a:t>String Matching algorithms</a:t>
            </a:r>
            <a:endParaRPr lang="en-US" dirty="0"/>
          </a:p>
        </p:txBody>
      </p:sp>
    </p:spTree>
    <p:extLst>
      <p:ext uri="{BB962C8B-B14F-4D97-AF65-F5344CB8AC3E}">
        <p14:creationId xmlns:p14="http://schemas.microsoft.com/office/powerpoint/2010/main" val="93407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en-US" dirty="0" smtClean="0"/>
              <a:t>Greedy algorithms</a:t>
            </a:r>
            <a:r>
              <a:rPr lang="en-US" altLang="en-US" sz="3200" kern="0" dirty="0">
                <a:latin typeface="Times New Roman"/>
                <a:cs typeface="Arial"/>
              </a:rPr>
              <a:t> (</a:t>
            </a:r>
            <a:r>
              <a:rPr lang="en-US" sz="3200" kern="0" dirty="0">
                <a:latin typeface="Times New Roman"/>
                <a:cs typeface="Arial"/>
              </a:rPr>
              <a:t>§ </a:t>
            </a:r>
            <a:r>
              <a:rPr lang="en-US" sz="3200" kern="0" dirty="0" smtClean="0">
                <a:latin typeface="Times New Roman"/>
                <a:cs typeface="Arial"/>
              </a:rPr>
              <a:t>3.1.5)</a:t>
            </a:r>
            <a:r>
              <a:rPr lang="en-US" altLang="en-US" dirty="0" smtClean="0"/>
              <a:t> </a:t>
            </a:r>
          </a:p>
        </p:txBody>
      </p:sp>
      <p:sp>
        <p:nvSpPr>
          <p:cNvPr id="89090" name="Content Placeholder 2"/>
          <p:cNvSpPr>
            <a:spLocks noGrp="1"/>
          </p:cNvSpPr>
          <p:nvPr>
            <p:ph idx="1"/>
          </p:nvPr>
        </p:nvSpPr>
        <p:spPr/>
        <p:txBody>
          <a:bodyPr/>
          <a:lstStyle/>
          <a:p>
            <a:r>
              <a:rPr lang="en-US" altLang="en-US" dirty="0" smtClean="0"/>
              <a:t>Many algorithms are designed to solve optimization problems</a:t>
            </a:r>
          </a:p>
          <a:p>
            <a:r>
              <a:rPr lang="en-US" altLang="en-US" dirty="0" smtClean="0"/>
              <a:t>Greedy algorithm: </a:t>
            </a:r>
          </a:p>
          <a:p>
            <a:pPr lvl="1"/>
            <a:r>
              <a:rPr lang="en-US" altLang="en-US" sz="2800" dirty="0" smtClean="0"/>
              <a:t>Simple and naïve</a:t>
            </a:r>
          </a:p>
          <a:p>
            <a:pPr lvl="1"/>
            <a:r>
              <a:rPr lang="en-US" altLang="en-US" sz="2800" dirty="0" smtClean="0"/>
              <a:t>Select the best choice at each step, instead of considering all sequences of steps</a:t>
            </a:r>
          </a:p>
          <a:p>
            <a:pPr lvl="1"/>
            <a:r>
              <a:rPr lang="en-US" altLang="en-US" sz="2800" dirty="0" smtClean="0"/>
              <a:t>Once you find a feasible solution, either prove the solution is optimal or show a counterexample that the solution is non-optimal </a:t>
            </a:r>
          </a:p>
        </p:txBody>
      </p:sp>
      <p:sp>
        <p:nvSpPr>
          <p:cNvPr id="890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856D7B29-C1D1-4BE9-A943-395E47EAA997}"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22</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67867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tLang="en-US" smtClean="0"/>
              <a:t>Example</a:t>
            </a:r>
          </a:p>
        </p:txBody>
      </p:sp>
      <p:sp>
        <p:nvSpPr>
          <p:cNvPr id="91138" name="Content Placeholder 2"/>
          <p:cNvSpPr>
            <a:spLocks noGrp="1"/>
          </p:cNvSpPr>
          <p:nvPr>
            <p:ph idx="1"/>
          </p:nvPr>
        </p:nvSpPr>
        <p:spPr/>
        <p:txBody>
          <a:bodyPr/>
          <a:lstStyle/>
          <a:p>
            <a:r>
              <a:rPr lang="en-US" altLang="en-US"/>
              <a:t>Given n cents change with quarters, dimes, nickels and pennies, and use the least total number of coins</a:t>
            </a:r>
          </a:p>
          <a:p>
            <a:r>
              <a:rPr lang="en-US" altLang="en-US"/>
              <a:t>Say, 67 cents</a:t>
            </a:r>
          </a:p>
          <a:p>
            <a:r>
              <a:rPr lang="en-US" altLang="en-US"/>
              <a:t>Greedy algorithm</a:t>
            </a:r>
          </a:p>
          <a:p>
            <a:pPr lvl="1"/>
            <a:r>
              <a:rPr lang="en-US" altLang="en-US"/>
              <a:t>First select a quarter (leaving 42 cents)</a:t>
            </a:r>
          </a:p>
          <a:p>
            <a:pPr lvl="1"/>
            <a:r>
              <a:rPr lang="en-US" altLang="en-US"/>
              <a:t>Second select a quarter (leaving 17 cents)</a:t>
            </a:r>
          </a:p>
          <a:p>
            <a:pPr lvl="1"/>
            <a:r>
              <a:rPr lang="en-US" altLang="en-US"/>
              <a:t>Select a dime (leaving 7 cents)</a:t>
            </a:r>
          </a:p>
          <a:p>
            <a:pPr lvl="1"/>
            <a:r>
              <a:rPr lang="en-US" altLang="en-US"/>
              <a:t>Select a nickel (leaving 2 cents)</a:t>
            </a:r>
          </a:p>
          <a:p>
            <a:pPr lvl="1"/>
            <a:r>
              <a:rPr lang="en-US" altLang="en-US"/>
              <a:t>Select a penny (leaving 1 cent)</a:t>
            </a:r>
          </a:p>
          <a:p>
            <a:pPr lvl="1"/>
            <a:r>
              <a:rPr lang="en-US" altLang="en-US"/>
              <a:t>Select a penny </a:t>
            </a:r>
          </a:p>
        </p:txBody>
      </p:sp>
      <p:sp>
        <p:nvSpPr>
          <p:cNvPr id="911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42B66602-2F22-4C19-AC9B-600491577C0A}"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23</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99155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tLang="en-US" dirty="0" smtClean="0"/>
              <a:t>Greedy change-making algorithm</a:t>
            </a:r>
          </a:p>
        </p:txBody>
      </p:sp>
      <p:sp>
        <p:nvSpPr>
          <p:cNvPr id="93186" name="Content Placeholder 2"/>
          <p:cNvSpPr>
            <a:spLocks noGrp="1"/>
          </p:cNvSpPr>
          <p:nvPr>
            <p:ph idx="1"/>
          </p:nvPr>
        </p:nvSpPr>
        <p:spPr/>
        <p:txBody>
          <a:bodyPr/>
          <a:lstStyle/>
          <a:p>
            <a:pPr>
              <a:buFont typeface="Arial" panose="020B0604020202020204" pitchFamily="34" charset="0"/>
              <a:buNone/>
            </a:pPr>
            <a:r>
              <a:rPr lang="en-US" altLang="en-US" b="1" dirty="0" smtClean="0"/>
              <a:t>procedure</a:t>
            </a:r>
            <a:r>
              <a:rPr lang="en-US" altLang="en-US" dirty="0" smtClean="0"/>
              <a:t> </a:t>
            </a:r>
            <a:r>
              <a:rPr lang="en-US" altLang="en-US" i="1" dirty="0" smtClean="0"/>
              <a:t>change</a:t>
            </a:r>
            <a:r>
              <a:rPr lang="en-US" altLang="en-US" dirty="0" smtClean="0"/>
              <a:t>(</a:t>
            </a:r>
            <a:r>
              <a:rPr lang="en-US" altLang="en-US" i="1" dirty="0" smtClean="0"/>
              <a:t>c</a:t>
            </a:r>
            <a:r>
              <a:rPr lang="en-US" altLang="en-US" i="1" baseline="-25000" dirty="0" smtClean="0"/>
              <a:t>1</a:t>
            </a:r>
            <a:r>
              <a:rPr lang="en-US" altLang="en-US" dirty="0" smtClean="0"/>
              <a:t>, </a:t>
            </a:r>
            <a:r>
              <a:rPr lang="en-US" altLang="en-US" i="1" dirty="0" smtClean="0"/>
              <a:t>c</a:t>
            </a:r>
            <a:r>
              <a:rPr lang="en-US" altLang="en-US" i="1" baseline="-25000" dirty="0" smtClean="0"/>
              <a:t>2</a:t>
            </a:r>
            <a:r>
              <a:rPr lang="en-US" altLang="en-US" dirty="0" smtClean="0"/>
              <a:t>, …, </a:t>
            </a:r>
            <a:r>
              <a:rPr lang="en-US" altLang="en-US" i="1" dirty="0" err="1" smtClean="0"/>
              <a:t>c</a:t>
            </a:r>
            <a:r>
              <a:rPr lang="en-US" altLang="en-US" i="1" baseline="-25000" dirty="0" err="1" smtClean="0"/>
              <a:t>n</a:t>
            </a:r>
            <a:r>
              <a:rPr lang="en-US" altLang="en-US" dirty="0" smtClean="0"/>
              <a:t>: values of denominations of coins, where </a:t>
            </a:r>
            <a:r>
              <a:rPr lang="en-US" altLang="en-US" i="1" dirty="0" smtClean="0"/>
              <a:t>c</a:t>
            </a:r>
            <a:r>
              <a:rPr lang="en-US" altLang="en-US" i="1" baseline="-25000" dirty="0" smtClean="0"/>
              <a:t>1</a:t>
            </a:r>
            <a:r>
              <a:rPr lang="en-US" altLang="en-US" dirty="0" smtClean="0"/>
              <a:t>&gt;</a:t>
            </a:r>
            <a:r>
              <a:rPr lang="en-US" altLang="en-US" i="1" dirty="0" smtClean="0"/>
              <a:t>c</a:t>
            </a:r>
            <a:r>
              <a:rPr lang="en-US" altLang="en-US" i="1" baseline="-25000" dirty="0" smtClean="0"/>
              <a:t>2</a:t>
            </a:r>
            <a:r>
              <a:rPr lang="en-US" altLang="en-US" dirty="0" smtClean="0"/>
              <a:t>&gt;…&gt;</a:t>
            </a:r>
            <a:r>
              <a:rPr lang="en-US" altLang="en-US" i="1" dirty="0" err="1" smtClean="0"/>
              <a:t>c</a:t>
            </a:r>
            <a:r>
              <a:rPr lang="en-US" altLang="en-US" i="1" baseline="-25000" dirty="0" err="1" smtClean="0"/>
              <a:t>n</a:t>
            </a:r>
            <a:r>
              <a:rPr lang="en-US" altLang="en-US" dirty="0" smtClean="0"/>
              <a:t>; n: positive integer)</a:t>
            </a:r>
          </a:p>
          <a:p>
            <a:pPr>
              <a:buFont typeface="Arial" panose="020B0604020202020204" pitchFamily="34" charset="0"/>
              <a:buNone/>
            </a:pPr>
            <a:r>
              <a:rPr lang="en-US" altLang="en-US" b="1" dirty="0" smtClean="0"/>
              <a:t>for</a:t>
            </a:r>
            <a:r>
              <a:rPr lang="en-US" altLang="en-US" dirty="0" smtClean="0"/>
              <a:t> i:=1 </a:t>
            </a:r>
            <a:r>
              <a:rPr lang="en-US" altLang="en-US" b="1" dirty="0" smtClean="0"/>
              <a:t>to</a:t>
            </a:r>
            <a:r>
              <a:rPr lang="en-US" altLang="en-US" dirty="0" smtClean="0"/>
              <a:t> r do</a:t>
            </a:r>
          </a:p>
          <a:p>
            <a:pPr>
              <a:buFont typeface="Arial" panose="020B0604020202020204" pitchFamily="34" charset="0"/>
              <a:buNone/>
            </a:pPr>
            <a:r>
              <a:rPr lang="en-US" altLang="en-US" dirty="0"/>
              <a:t>	</a:t>
            </a:r>
            <a:r>
              <a:rPr lang="en-US" altLang="en-US" b="1" dirty="0" smtClean="0"/>
              <a:t>while </a:t>
            </a:r>
            <a:r>
              <a:rPr lang="en-US" altLang="en-US" dirty="0" err="1" smtClean="0"/>
              <a:t>n</a:t>
            </a:r>
            <a:r>
              <a:rPr lang="en-US" altLang="en-US" dirty="0" err="1" smtClean="0">
                <a:latin typeface="Cambria Math" panose="02040503050406030204" pitchFamily="18" charset="0"/>
                <a:ea typeface="Cambria Math" panose="02040503050406030204" pitchFamily="18" charset="0"/>
                <a:cs typeface="Cambria Math" panose="02040503050406030204" pitchFamily="18" charset="0"/>
              </a:rPr>
              <a:t>≥</a:t>
            </a:r>
            <a:r>
              <a:rPr lang="en-US" altLang="en-US" dirty="0" err="1" smtClean="0"/>
              <a:t>c</a:t>
            </a:r>
            <a:r>
              <a:rPr lang="en-US" altLang="en-US" baseline="-25000" dirty="0" err="1" smtClean="0"/>
              <a:t>i</a:t>
            </a:r>
            <a:r>
              <a:rPr lang="en-US" altLang="en-US" dirty="0" smtClean="0"/>
              <a:t> </a:t>
            </a:r>
            <a:r>
              <a:rPr lang="en-US" altLang="en-US" b="1" dirty="0" smtClean="0"/>
              <a:t>do</a:t>
            </a:r>
            <a:r>
              <a:rPr lang="en-US" altLang="en-US" dirty="0" smtClean="0"/>
              <a:t> </a:t>
            </a:r>
          </a:p>
          <a:p>
            <a:pPr>
              <a:buFont typeface="Arial" panose="020B0604020202020204" pitchFamily="34" charset="0"/>
              <a:buNone/>
            </a:pPr>
            <a:r>
              <a:rPr lang="en-US" altLang="en-US" dirty="0" smtClean="0"/>
              <a:t>		add a coin with value c</a:t>
            </a:r>
            <a:r>
              <a:rPr lang="en-US" altLang="en-US" baseline="-25000" dirty="0" smtClean="0"/>
              <a:t>i</a:t>
            </a:r>
            <a:r>
              <a:rPr lang="en-US" altLang="en-US" dirty="0" smtClean="0"/>
              <a:t> to the change</a:t>
            </a:r>
          </a:p>
          <a:p>
            <a:pPr>
              <a:buFont typeface="Arial" panose="020B0604020202020204" pitchFamily="34" charset="0"/>
              <a:buNone/>
            </a:pPr>
            <a:r>
              <a:rPr lang="en-US" altLang="en-US" dirty="0" smtClean="0"/>
              <a:t>     	n:=n- c</a:t>
            </a:r>
            <a:r>
              <a:rPr lang="en-US" altLang="en-US" baseline="-25000" dirty="0" smtClean="0"/>
              <a:t>i</a:t>
            </a:r>
            <a:endParaRPr lang="en-US" altLang="en-US" dirty="0" smtClean="0"/>
          </a:p>
          <a:p>
            <a:pPr>
              <a:buFont typeface="Arial" panose="020B0604020202020204" pitchFamily="34" charset="0"/>
              <a:buNone/>
            </a:pPr>
            <a:r>
              <a:rPr lang="en-US" altLang="en-US" dirty="0" smtClean="0"/>
              <a:t>     </a:t>
            </a:r>
            <a:r>
              <a:rPr lang="en-US" altLang="en-US" b="1" dirty="0" err="1" smtClean="0"/>
              <a:t>endwhile</a:t>
            </a:r>
            <a:endParaRPr lang="en-US" altLang="en-US" b="1" dirty="0" smtClean="0"/>
          </a:p>
          <a:p>
            <a:pPr>
              <a:buFont typeface="Arial" panose="020B0604020202020204" pitchFamily="34" charset="0"/>
              <a:buNone/>
            </a:pPr>
            <a:r>
              <a:rPr lang="en-US" altLang="en-US" b="1" dirty="0" err="1" smtClean="0"/>
              <a:t>endfor</a:t>
            </a:r>
            <a:endParaRPr lang="en-US" altLang="en-US" b="1" dirty="0" smtClean="0"/>
          </a:p>
          <a:p>
            <a:pPr>
              <a:buFont typeface="Arial" panose="020B0604020202020204" pitchFamily="34" charset="0"/>
              <a:buNone/>
            </a:pPr>
            <a:endParaRPr lang="en-US" altLang="en-US" dirty="0" smtClean="0"/>
          </a:p>
          <a:p>
            <a:pPr>
              <a:buFont typeface="Arial" panose="020B0604020202020204" pitchFamily="34" charset="0"/>
              <a:buNone/>
            </a:pPr>
            <a:endParaRPr lang="en-US" altLang="en-US" dirty="0" smtClean="0"/>
          </a:p>
        </p:txBody>
      </p:sp>
      <p:sp>
        <p:nvSpPr>
          <p:cNvPr id="931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C509DC7C-F199-4BBE-B64D-A7CE9BF31748}"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24</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67841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tLang="en-US" dirty="0" smtClean="0"/>
              <a:t>Example</a:t>
            </a:r>
          </a:p>
        </p:txBody>
      </p:sp>
      <p:sp>
        <p:nvSpPr>
          <p:cNvPr id="95234" name="Content Placeholder 2"/>
          <p:cNvSpPr>
            <a:spLocks noGrp="1"/>
          </p:cNvSpPr>
          <p:nvPr>
            <p:ph idx="1"/>
          </p:nvPr>
        </p:nvSpPr>
        <p:spPr/>
        <p:txBody>
          <a:bodyPr>
            <a:normAutofit lnSpcReduction="10000"/>
          </a:bodyPr>
          <a:lstStyle/>
          <a:p>
            <a:r>
              <a:rPr lang="en-US" altLang="en-US" dirty="0" smtClean="0"/>
              <a:t>Change of 30 cents</a:t>
            </a:r>
          </a:p>
          <a:p>
            <a:r>
              <a:rPr lang="en-US" altLang="en-US" dirty="0" smtClean="0"/>
              <a:t>If we use only quarters, dimes, and pennies (no nickels)</a:t>
            </a:r>
          </a:p>
          <a:p>
            <a:r>
              <a:rPr lang="en-US" altLang="en-US" dirty="0" smtClean="0"/>
              <a:t>Using greedy algorithm:</a:t>
            </a:r>
          </a:p>
          <a:p>
            <a:pPr lvl="1"/>
            <a:r>
              <a:rPr lang="en-US" altLang="en-US" dirty="0" smtClean="0"/>
              <a:t>6 coins: 1 quarter, 5 pennies </a:t>
            </a:r>
          </a:p>
          <a:p>
            <a:pPr lvl="1"/>
            <a:r>
              <a:rPr lang="en-US" altLang="en-US" dirty="0" smtClean="0"/>
              <a:t>Could use only 3 coins (3 dimes)</a:t>
            </a:r>
            <a:br>
              <a:rPr lang="en-US" altLang="en-US" dirty="0" smtClean="0"/>
            </a:br>
            <a:endParaRPr lang="en-US" altLang="en-US" dirty="0" smtClean="0"/>
          </a:p>
          <a:p>
            <a:r>
              <a:rPr lang="en-US" altLang="en-US" dirty="0" smtClean="0"/>
              <a:t>However, with nickels the greedy algorithm is optimal</a:t>
            </a:r>
          </a:p>
          <a:p>
            <a:r>
              <a:rPr lang="en-US" altLang="en-US" dirty="0" smtClean="0"/>
              <a:t>(So it’s not always obvious whether greediness actually leads to an optimal solution.  You’ll see examples of both outcomes when you take CSCE 411)</a:t>
            </a:r>
          </a:p>
        </p:txBody>
      </p:sp>
      <p:sp>
        <p:nvSpPr>
          <p:cNvPr id="952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C5AA1E63-5E41-45B1-9184-4952221EE465}"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25</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41738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tLang="en-US" dirty="0" smtClean="0"/>
              <a:t>The halting problem</a:t>
            </a:r>
            <a:r>
              <a:rPr lang="en-US" altLang="en-US" sz="3200" kern="0" dirty="0">
                <a:latin typeface="Times New Roman"/>
                <a:cs typeface="Arial"/>
              </a:rPr>
              <a:t> (</a:t>
            </a:r>
            <a:r>
              <a:rPr lang="en-US" sz="3200" kern="0" dirty="0">
                <a:latin typeface="Times New Roman"/>
                <a:cs typeface="Arial"/>
              </a:rPr>
              <a:t>§ </a:t>
            </a:r>
            <a:r>
              <a:rPr lang="en-US" sz="3200" kern="0" dirty="0" smtClean="0">
                <a:latin typeface="Times New Roman"/>
                <a:cs typeface="Arial"/>
              </a:rPr>
              <a:t>3.1.6)</a:t>
            </a:r>
            <a:r>
              <a:rPr lang="en-US" altLang="en-US" dirty="0" smtClean="0"/>
              <a:t> </a:t>
            </a:r>
          </a:p>
        </p:txBody>
      </p:sp>
      <p:sp>
        <p:nvSpPr>
          <p:cNvPr id="107522" name="Content Placeholder 2"/>
          <p:cNvSpPr>
            <a:spLocks noGrp="1"/>
          </p:cNvSpPr>
          <p:nvPr>
            <p:ph idx="1"/>
          </p:nvPr>
        </p:nvSpPr>
        <p:spPr/>
        <p:txBody>
          <a:bodyPr>
            <a:normAutofit/>
          </a:bodyPr>
          <a:lstStyle/>
          <a:p>
            <a:r>
              <a:rPr lang="en-US" altLang="en-US" sz="3200" dirty="0" smtClean="0"/>
              <a:t>One of the most famous theorems in computer science</a:t>
            </a:r>
          </a:p>
          <a:p>
            <a:r>
              <a:rPr lang="en-US" altLang="en-US" sz="3200" dirty="0" smtClean="0"/>
              <a:t>There is a problem that cannot be solved using any procedure</a:t>
            </a:r>
          </a:p>
          <a:p>
            <a:r>
              <a:rPr lang="en-US" altLang="en-US" sz="3200" dirty="0" smtClean="0"/>
              <a:t>That is, we will show there are </a:t>
            </a:r>
            <a:r>
              <a:rPr lang="en-US" altLang="en-US" sz="3200" i="1" dirty="0" smtClean="0">
                <a:solidFill>
                  <a:srgbClr val="0000FF"/>
                </a:solidFill>
              </a:rPr>
              <a:t>unsolvable</a:t>
            </a:r>
            <a:r>
              <a:rPr lang="en-US" altLang="en-US" sz="3200" dirty="0" smtClean="0"/>
              <a:t> problems</a:t>
            </a:r>
          </a:p>
          <a:p>
            <a:r>
              <a:rPr lang="en-US" altLang="en-US" sz="3200" dirty="0" smtClean="0"/>
              <a:t>The problem is the halting problem</a:t>
            </a:r>
          </a:p>
        </p:txBody>
      </p:sp>
      <p:sp>
        <p:nvSpPr>
          <p:cNvPr id="10752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262E7D2C-BEC0-4FD1-8241-385422B56B50}"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26</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90255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tLang="en-US" smtClean="0"/>
              <a:t>The halting problem</a:t>
            </a:r>
          </a:p>
        </p:txBody>
      </p:sp>
      <p:sp>
        <p:nvSpPr>
          <p:cNvPr id="109570" name="Content Placeholder 2"/>
          <p:cNvSpPr>
            <a:spLocks noGrp="1"/>
          </p:cNvSpPr>
          <p:nvPr>
            <p:ph idx="1"/>
          </p:nvPr>
        </p:nvSpPr>
        <p:spPr/>
        <p:txBody>
          <a:bodyPr>
            <a:normAutofit/>
          </a:bodyPr>
          <a:lstStyle/>
          <a:p>
            <a:r>
              <a:rPr lang="en-US" altLang="en-US" sz="3600" dirty="0" smtClean="0"/>
              <a:t>It asks whether there is a procedure that does this: </a:t>
            </a:r>
          </a:p>
          <a:p>
            <a:pPr lvl="1"/>
            <a:r>
              <a:rPr lang="en-US" altLang="en-US" sz="3200" dirty="0" smtClean="0"/>
              <a:t>takes input as a </a:t>
            </a:r>
            <a:r>
              <a:rPr lang="en-US" altLang="en-US" sz="3200" u="sng" dirty="0" smtClean="0"/>
              <a:t>computer program</a:t>
            </a:r>
            <a:r>
              <a:rPr lang="en-US" altLang="en-US" sz="3200" dirty="0" smtClean="0"/>
              <a:t> and </a:t>
            </a:r>
            <a:r>
              <a:rPr lang="en-US" altLang="en-US" sz="3200" u="sng" dirty="0" smtClean="0"/>
              <a:t>input</a:t>
            </a:r>
            <a:r>
              <a:rPr lang="en-US" altLang="en-US" sz="3200" dirty="0" smtClean="0"/>
              <a:t> to the program, and </a:t>
            </a:r>
          </a:p>
          <a:p>
            <a:pPr lvl="1"/>
            <a:r>
              <a:rPr lang="en-US" altLang="en-US" sz="3200" dirty="0" smtClean="0"/>
              <a:t>determines whether the program </a:t>
            </a:r>
            <a:r>
              <a:rPr lang="en-US" altLang="en-US" sz="3200" u="sng" dirty="0" smtClean="0"/>
              <a:t>will eventually stop</a:t>
            </a:r>
            <a:r>
              <a:rPr lang="en-US" altLang="en-US" sz="3200" dirty="0" smtClean="0"/>
              <a:t> when run with the input</a:t>
            </a:r>
          </a:p>
          <a:p>
            <a:r>
              <a:rPr lang="en-US" altLang="en-US" sz="3600" dirty="0" smtClean="0"/>
              <a:t>Useful to test certain things such as whether a program entered into an infinite loop</a:t>
            </a:r>
          </a:p>
        </p:txBody>
      </p:sp>
      <p:sp>
        <p:nvSpPr>
          <p:cNvPr id="1095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A6EDD863-37A8-4609-B2B8-55A47CA91BD1}"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27</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99639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r>
              <a:rPr lang="en-US" altLang="en-US" smtClean="0"/>
              <a:t>The halting problem</a:t>
            </a:r>
          </a:p>
        </p:txBody>
      </p:sp>
      <p:sp>
        <p:nvSpPr>
          <p:cNvPr id="111618" name="Content Placeholder 2"/>
          <p:cNvSpPr>
            <a:spLocks noGrp="1"/>
          </p:cNvSpPr>
          <p:nvPr>
            <p:ph idx="1"/>
          </p:nvPr>
        </p:nvSpPr>
        <p:spPr/>
        <p:txBody>
          <a:bodyPr>
            <a:normAutofit/>
          </a:bodyPr>
          <a:lstStyle/>
          <a:p>
            <a:r>
              <a:rPr lang="en-US" altLang="en-US" sz="3200" dirty="0" smtClean="0"/>
              <a:t>First note that we cannot simply run a program and observe what it does to determine whether it terminates when run with the given input</a:t>
            </a:r>
          </a:p>
          <a:p>
            <a:r>
              <a:rPr lang="en-US" altLang="en-US" sz="3200" dirty="0" smtClean="0"/>
              <a:t>If the program halts, we have our answer</a:t>
            </a:r>
          </a:p>
          <a:p>
            <a:r>
              <a:rPr lang="en-US" altLang="en-US" sz="3200" dirty="0" smtClean="0"/>
              <a:t>But if it is still running after any fixed length of time has elapsed, we do not know whether it will never halt or we just did not wait long enough for it to terminate</a:t>
            </a:r>
          </a:p>
        </p:txBody>
      </p:sp>
      <p:sp>
        <p:nvSpPr>
          <p:cNvPr id="1116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F356CBA7-1F25-45AA-AF6B-303473042C67}"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28</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06925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altLang="en-US" smtClean="0"/>
              <a:t>Turing’s proof</a:t>
            </a:r>
          </a:p>
        </p:txBody>
      </p:sp>
      <p:sp>
        <p:nvSpPr>
          <p:cNvPr id="113666" name="Content Placeholder 2"/>
          <p:cNvSpPr>
            <a:spLocks noGrp="1"/>
          </p:cNvSpPr>
          <p:nvPr>
            <p:ph idx="1"/>
          </p:nvPr>
        </p:nvSpPr>
        <p:spPr/>
        <p:txBody>
          <a:bodyPr/>
          <a:lstStyle/>
          <a:p>
            <a:r>
              <a:rPr lang="en-US" altLang="en-US" dirty="0"/>
              <a:t>Halting problem is unsolvable</a:t>
            </a:r>
          </a:p>
          <a:p>
            <a:r>
              <a:rPr lang="en-US" altLang="en-US" dirty="0"/>
              <a:t>Proof by contradiction</a:t>
            </a:r>
          </a:p>
          <a:p>
            <a:r>
              <a:rPr lang="en-US" altLang="en-US" dirty="0"/>
              <a:t>The proof presented here is not completely rigorous</a:t>
            </a:r>
          </a:p>
          <a:p>
            <a:r>
              <a:rPr lang="en-US" altLang="en-US" dirty="0"/>
              <a:t>Proof: Assume there is a </a:t>
            </a:r>
            <a:r>
              <a:rPr lang="en-US" altLang="en-US" dirty="0" smtClean="0"/>
              <a:t>function which solves </a:t>
            </a:r>
            <a:r>
              <a:rPr lang="en-US" altLang="en-US" dirty="0"/>
              <a:t>this halting problem called H(P,I) where P is a program and I is input</a:t>
            </a:r>
          </a:p>
          <a:p>
            <a:r>
              <a:rPr lang="en-US" altLang="en-US" dirty="0"/>
              <a:t>H(P,I) </a:t>
            </a:r>
            <a:r>
              <a:rPr lang="en-US" altLang="en-US" dirty="0" smtClean="0"/>
              <a:t>returns </a:t>
            </a:r>
            <a:r>
              <a:rPr lang="en-US" altLang="en-US" dirty="0"/>
              <a:t>the string “halts” as output if H determines P stops when given I</a:t>
            </a:r>
          </a:p>
          <a:p>
            <a:r>
              <a:rPr lang="en-US" altLang="en-US" dirty="0"/>
              <a:t>Otherwise, H(P,I) </a:t>
            </a:r>
            <a:r>
              <a:rPr lang="en-US" altLang="en-US" dirty="0" smtClean="0"/>
              <a:t>returns </a:t>
            </a:r>
            <a:r>
              <a:rPr lang="en-US" altLang="en-US" dirty="0"/>
              <a:t>the string “loops forever” as output</a:t>
            </a:r>
          </a:p>
        </p:txBody>
      </p:sp>
      <p:sp>
        <p:nvSpPr>
          <p:cNvPr id="1136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1D3E1797-4F20-4E5B-A359-E6207D7A3313}"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29</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47675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2209800" y="152400"/>
            <a:ext cx="7772400" cy="1143000"/>
          </a:xfrm>
        </p:spPr>
        <p:txBody>
          <a:bodyPr/>
          <a:lstStyle/>
          <a:p>
            <a:r>
              <a:rPr lang="en-US" altLang="en-US" sz="3600" dirty="0"/>
              <a:t>Enough Mathematical Appetizers! </a:t>
            </a:r>
            <a:endParaRPr lang="en-CA" altLang="en-US" sz="3600" dirty="0"/>
          </a:p>
        </p:txBody>
      </p:sp>
      <p:sp>
        <p:nvSpPr>
          <p:cNvPr id="193539" name="Rectangle 3"/>
          <p:cNvSpPr>
            <a:spLocks noGrp="1" noChangeArrowheads="1"/>
          </p:cNvSpPr>
          <p:nvPr>
            <p:ph idx="1"/>
          </p:nvPr>
        </p:nvSpPr>
        <p:spPr>
          <a:xfrm>
            <a:off x="1828800" y="1905000"/>
            <a:ext cx="8610600" cy="3962400"/>
          </a:xfrm>
        </p:spPr>
        <p:txBody>
          <a:bodyPr/>
          <a:lstStyle/>
          <a:p>
            <a:pPr marL="0" indent="0" algn="ctr">
              <a:buNone/>
            </a:pPr>
            <a:r>
              <a:rPr lang="en-US" altLang="en-US" sz="3600" dirty="0">
                <a:solidFill>
                  <a:srgbClr val="003C71"/>
                </a:solidFill>
                <a:sym typeface="Symbol" panose="05050102010706020507" pitchFamily="18" charset="2"/>
              </a:rPr>
              <a:t>Let us look at </a:t>
            </a:r>
            <a:r>
              <a:rPr lang="en-US" altLang="en-US" sz="3600" dirty="0">
                <a:solidFill>
                  <a:srgbClr val="003C78"/>
                </a:solidFill>
                <a:sym typeface="Symbol" panose="05050102010706020507" pitchFamily="18" charset="2"/>
              </a:rPr>
              <a:t>something</a:t>
            </a:r>
            <a:r>
              <a:rPr lang="en-US" altLang="en-US" sz="3600" dirty="0">
                <a:solidFill>
                  <a:srgbClr val="003C71"/>
                </a:solidFill>
                <a:sym typeface="Symbol" panose="05050102010706020507" pitchFamily="18" charset="2"/>
              </a:rPr>
              <a:t> more interesting</a:t>
            </a:r>
            <a:r>
              <a:rPr lang="en-US" altLang="en-US" sz="2800" dirty="0">
                <a:solidFill>
                  <a:srgbClr val="003C71"/>
                </a:solidFill>
                <a:sym typeface="Symbol" panose="05050102010706020507" pitchFamily="18" charset="2"/>
              </a:rPr>
              <a:t>:</a:t>
            </a:r>
          </a:p>
          <a:p>
            <a:pPr marL="0" indent="0" algn="ctr">
              <a:buNone/>
            </a:pPr>
            <a:endParaRPr lang="en-US" altLang="en-US" sz="2800" dirty="0">
              <a:solidFill>
                <a:srgbClr val="003C71"/>
              </a:solidFill>
              <a:sym typeface="Symbol" panose="05050102010706020507" pitchFamily="18" charset="2"/>
            </a:endParaRPr>
          </a:p>
          <a:p>
            <a:pPr marL="0" indent="0" algn="ctr">
              <a:buNone/>
            </a:pPr>
            <a:r>
              <a:rPr lang="en-US" altLang="en-US" sz="6600" dirty="0">
                <a:solidFill>
                  <a:srgbClr val="003C78"/>
                </a:solidFill>
                <a:effectLst>
                  <a:outerShdw blurRad="38100" dist="38100" dir="2700000" algn="tl">
                    <a:srgbClr val="000000">
                      <a:alpha val="43137"/>
                    </a:srgbClr>
                  </a:outerShdw>
                </a:effectLst>
                <a:sym typeface="Symbol" panose="05050102010706020507" pitchFamily="18" charset="2"/>
              </a:rPr>
              <a:t>Algorithms</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83E96D0A-B9C9-4C94-8333-027ABB09D240}" type="slidenum">
              <a:rPr lang="en-CA" altLang="en-US"/>
              <a:pPr/>
              <a:t>3</a:t>
            </a:fld>
            <a:endParaRPr lang="en-CA" altLang="en-US"/>
          </a:p>
        </p:txBody>
      </p:sp>
    </p:spTree>
    <p:extLst>
      <p:ext uri="{BB962C8B-B14F-4D97-AF65-F5344CB8AC3E}">
        <p14:creationId xmlns:p14="http://schemas.microsoft.com/office/powerpoint/2010/main" val="3432874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 calcmode="lin" valueType="num">
                                      <p:cBhvr>
                                        <p:cTn id="7" dur="500" fill="hold"/>
                                        <p:tgtEl>
                                          <p:spTgt spid="1935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353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2" presetClass="emph" presetSubtype="0" fill="hold" grpId="0" nodeType="clickEffect">
                                  <p:stCondLst>
                                    <p:cond delay="0"/>
                                  </p:stCondLst>
                                  <p:childTnLst>
                                    <p:animRot by="120000">
                                      <p:cBhvr>
                                        <p:cTn id="12" dur="100" fill="hold">
                                          <p:stCondLst>
                                            <p:cond delay="0"/>
                                          </p:stCondLst>
                                        </p:cTn>
                                        <p:tgtEl>
                                          <p:spTgt spid="193539">
                                            <p:txEl>
                                              <p:pRg st="2" end="2"/>
                                            </p:txEl>
                                          </p:spTgt>
                                        </p:tgtEl>
                                        <p:attrNameLst>
                                          <p:attrName>r</p:attrName>
                                        </p:attrNameLst>
                                      </p:cBhvr>
                                    </p:animRot>
                                    <p:animRot by="-240000">
                                      <p:cBhvr>
                                        <p:cTn id="13" dur="200" fill="hold">
                                          <p:stCondLst>
                                            <p:cond delay="200"/>
                                          </p:stCondLst>
                                        </p:cTn>
                                        <p:tgtEl>
                                          <p:spTgt spid="193539">
                                            <p:txEl>
                                              <p:pRg st="2" end="2"/>
                                            </p:txEl>
                                          </p:spTgt>
                                        </p:tgtEl>
                                        <p:attrNameLst>
                                          <p:attrName>r</p:attrName>
                                        </p:attrNameLst>
                                      </p:cBhvr>
                                    </p:animRot>
                                    <p:animRot by="240000">
                                      <p:cBhvr>
                                        <p:cTn id="14" dur="200" fill="hold">
                                          <p:stCondLst>
                                            <p:cond delay="400"/>
                                          </p:stCondLst>
                                        </p:cTn>
                                        <p:tgtEl>
                                          <p:spTgt spid="193539">
                                            <p:txEl>
                                              <p:pRg st="2" end="2"/>
                                            </p:txEl>
                                          </p:spTgt>
                                        </p:tgtEl>
                                        <p:attrNameLst>
                                          <p:attrName>r</p:attrName>
                                        </p:attrNameLst>
                                      </p:cBhvr>
                                    </p:animRot>
                                    <p:animRot by="-240000">
                                      <p:cBhvr>
                                        <p:cTn id="15" dur="200" fill="hold">
                                          <p:stCondLst>
                                            <p:cond delay="600"/>
                                          </p:stCondLst>
                                        </p:cTn>
                                        <p:tgtEl>
                                          <p:spTgt spid="193539">
                                            <p:txEl>
                                              <p:pRg st="2" end="2"/>
                                            </p:txEl>
                                          </p:spTgt>
                                        </p:tgtEl>
                                        <p:attrNameLst>
                                          <p:attrName>r</p:attrName>
                                        </p:attrNameLst>
                                      </p:cBhvr>
                                    </p:animRot>
                                    <p:animRot by="120000">
                                      <p:cBhvr>
                                        <p:cTn id="16" dur="200" fill="hold">
                                          <p:stCondLst>
                                            <p:cond delay="800"/>
                                          </p:stCondLst>
                                        </p:cTn>
                                        <p:tgtEl>
                                          <p:spTgt spid="19353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tLang="en-US" smtClean="0"/>
              <a:t>Turing’s proof</a:t>
            </a:r>
          </a:p>
        </p:txBody>
      </p:sp>
      <p:sp>
        <p:nvSpPr>
          <p:cNvPr id="115714" name="Content Placeholder 2"/>
          <p:cNvSpPr>
            <a:spLocks noGrp="1"/>
          </p:cNvSpPr>
          <p:nvPr>
            <p:ph idx="1"/>
          </p:nvPr>
        </p:nvSpPr>
        <p:spPr/>
        <p:txBody>
          <a:bodyPr/>
          <a:lstStyle/>
          <a:p>
            <a:r>
              <a:rPr lang="en-US" altLang="en-US"/>
              <a:t>When a procedure is coded, it is expressed as a string of characters and can be interpreted as a sequence of bits</a:t>
            </a:r>
          </a:p>
          <a:p>
            <a:r>
              <a:rPr lang="en-US" altLang="en-US"/>
              <a:t>A program can be used as data, and thus a program can be thought of as input to another program, or even itself</a:t>
            </a:r>
          </a:p>
          <a:p>
            <a:r>
              <a:rPr lang="en-US" altLang="en-US"/>
              <a:t>H can take a program P as both of its inputs, which are a program and input to this program</a:t>
            </a:r>
          </a:p>
          <a:p>
            <a:r>
              <a:rPr lang="en-US" altLang="en-US"/>
              <a:t>H should be able to determine if P will halt when it is given a copy of itself as input</a:t>
            </a:r>
          </a:p>
        </p:txBody>
      </p:sp>
      <p:sp>
        <p:nvSpPr>
          <p:cNvPr id="1157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06D1CB70-E6AD-489B-8F46-12A80D71BF8B}"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30</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55953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tLang="en-US" smtClean="0"/>
              <a:t>Turing’s proof</a:t>
            </a:r>
          </a:p>
        </p:txBody>
      </p:sp>
      <p:sp>
        <p:nvSpPr>
          <p:cNvPr id="117762" name="Content Placeholder 2"/>
          <p:cNvSpPr>
            <a:spLocks noGrp="1"/>
          </p:cNvSpPr>
          <p:nvPr>
            <p:ph idx="1"/>
          </p:nvPr>
        </p:nvSpPr>
        <p:spPr/>
        <p:txBody>
          <a:bodyPr/>
          <a:lstStyle/>
          <a:p>
            <a:r>
              <a:rPr lang="en-US" altLang="en-US" sz="2400" dirty="0"/>
              <a:t>Construct a simple procedure K(P) that makes use of the output H(P,P) but does the opposite of H</a:t>
            </a:r>
          </a:p>
          <a:p>
            <a:r>
              <a:rPr lang="en-US" altLang="en-US" sz="2400" dirty="0"/>
              <a:t>If the output of H(P,P) is “loops forever”, then K(P) halts</a:t>
            </a:r>
          </a:p>
          <a:p>
            <a:r>
              <a:rPr lang="en-US" altLang="en-US" sz="2400" dirty="0"/>
              <a:t>IF the output of H(P,P) is “halts”, then K(P) loops forever</a:t>
            </a:r>
          </a:p>
        </p:txBody>
      </p:sp>
      <p:sp>
        <p:nvSpPr>
          <p:cNvPr id="1177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A2A351B8-A07F-43C4-ABAC-5C882E7EAF37}"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31</a:t>
            </a:fld>
            <a:endParaRPr lang="en-US" altLang="en-US" sz="1200">
              <a:solidFill>
                <a:srgbClr val="898989"/>
              </a:solidFill>
              <a:latin typeface="Arial" panose="020B0604020202020204" pitchFamily="34" charset="0"/>
              <a:ea typeface="ＭＳ Ｐゴシック" panose="020B0600070205080204" pitchFamily="34" charset="-128"/>
            </a:endParaRPr>
          </a:p>
        </p:txBody>
      </p:sp>
      <p:pic>
        <p:nvPicPr>
          <p:cNvPr id="117764" name="Picture 3" descr="03-1-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962400"/>
            <a:ext cx="87630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6434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en-US" smtClean="0"/>
              <a:t>Turing’s proof</a:t>
            </a:r>
          </a:p>
        </p:txBody>
      </p:sp>
      <p:sp>
        <p:nvSpPr>
          <p:cNvPr id="119810" name="Content Placeholder 2"/>
          <p:cNvSpPr>
            <a:spLocks noGrp="1"/>
          </p:cNvSpPr>
          <p:nvPr>
            <p:ph idx="1"/>
          </p:nvPr>
        </p:nvSpPr>
        <p:spPr/>
        <p:txBody>
          <a:bodyPr/>
          <a:lstStyle/>
          <a:p>
            <a:r>
              <a:rPr lang="en-US" altLang="en-US"/>
              <a:t>Suppose we provide K as input to K</a:t>
            </a:r>
          </a:p>
          <a:p>
            <a:r>
              <a:rPr lang="en-US" altLang="en-US"/>
              <a:t>We note that if the output of H(K,K) is </a:t>
            </a:r>
            <a:br>
              <a:rPr lang="en-US" altLang="en-US"/>
            </a:br>
            <a:r>
              <a:rPr lang="en-US" altLang="en-US"/>
              <a:t>“loops forever”, then by the definition of K, we see K(K) halts</a:t>
            </a:r>
          </a:p>
          <a:p>
            <a:r>
              <a:rPr lang="en-US" altLang="en-US"/>
              <a:t>Otherwise, if the output of H(K,K) is “halts”, then by the definition of K we see that K(K) loops, in violation of what H tells us</a:t>
            </a:r>
          </a:p>
          <a:p>
            <a:r>
              <a:rPr lang="en-US" altLang="en-US"/>
              <a:t>In both cases, we have contradiction</a:t>
            </a:r>
          </a:p>
          <a:p>
            <a:r>
              <a:rPr lang="en-US" altLang="en-US"/>
              <a:t>Thus H cannot always give the correct answers</a:t>
            </a:r>
          </a:p>
          <a:p>
            <a:r>
              <a:rPr lang="en-US" altLang="en-US"/>
              <a:t>No procedure solves the halting problem</a:t>
            </a:r>
          </a:p>
        </p:txBody>
      </p:sp>
      <p:sp>
        <p:nvSpPr>
          <p:cNvPr id="1198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7CDDBABF-8C4C-4D43-A98B-640369D28FB7}"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32</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7373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dirty="0"/>
              <a:t>“You know my methods. Apply them.” </a:t>
            </a:r>
            <a:endParaRPr lang="en-US" sz="4000" dirty="0" smtClean="0"/>
          </a:p>
          <a:p>
            <a:pPr marL="0" indent="0" algn="ctr">
              <a:buNone/>
            </a:pPr>
            <a:r>
              <a:rPr lang="en-US" sz="4000" dirty="0" smtClean="0"/>
              <a:t>– Sherlock Holmes, </a:t>
            </a:r>
            <a:r>
              <a:rPr lang="en-US" sz="4000" i="1" dirty="0"/>
              <a:t>The Sign of </a:t>
            </a:r>
            <a:r>
              <a:rPr lang="en-US" sz="4000" i="1" dirty="0" smtClean="0"/>
              <a:t>Four</a:t>
            </a:r>
            <a:br>
              <a:rPr lang="en-US" sz="4000" i="1" dirty="0" smtClean="0"/>
            </a:br>
            <a:endParaRPr lang="en-US" sz="4000" i="1" dirty="0"/>
          </a:p>
          <a:p>
            <a:pPr marL="0" indent="0" algn="ctr" fontAlgn="base">
              <a:buNone/>
            </a:pPr>
            <a:r>
              <a:rPr lang="en-US" dirty="0"/>
              <a:t> “It is of the highest importance in the art of detection to be able to recognize, out of a number of facts, which are incidental and which vital. Otherwise your energy and attention must be dissipated instead of being concentrated.”</a:t>
            </a:r>
          </a:p>
          <a:p>
            <a:pPr marL="0" indent="0" algn="ctr" fontAlgn="base">
              <a:buNone/>
            </a:pPr>
            <a:r>
              <a:rPr lang="en-US" dirty="0"/>
              <a:t>Sherlock Holmes </a:t>
            </a:r>
            <a:r>
              <a:rPr lang="en-US" i="1" dirty="0" smtClean="0"/>
              <a:t>-</a:t>
            </a:r>
            <a:r>
              <a:rPr lang="en-US" i="1" dirty="0"/>
              <a:t>The </a:t>
            </a:r>
            <a:r>
              <a:rPr lang="en-US" i="1" dirty="0" err="1"/>
              <a:t>Reigate</a:t>
            </a:r>
            <a:r>
              <a:rPr lang="en-US" i="1" dirty="0"/>
              <a:t> Puzzle</a:t>
            </a:r>
            <a:endParaRPr lang="en-US" dirty="0"/>
          </a:p>
          <a:p>
            <a:pPr marL="0" indent="0" algn="ctr">
              <a:buNone/>
            </a:pPr>
            <a:endParaRPr lang="en-US" sz="4800" dirty="0"/>
          </a:p>
        </p:txBody>
      </p:sp>
    </p:spTree>
    <p:extLst>
      <p:ext uri="{BB962C8B-B14F-4D97-AF65-F5344CB8AC3E}">
        <p14:creationId xmlns:p14="http://schemas.microsoft.com/office/powerpoint/2010/main" val="4176292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68600B69-C3B0-47E3-90AF-EC82A2B0988A}" type="slidenum">
              <a:rPr lang="en-CA" sz="1400">
                <a:solidFill>
                  <a:srgbClr val="00CCFF"/>
                </a:solidFill>
                <a:latin typeface="Times New Roman" pitchFamily="18" charset="0"/>
              </a:rPr>
              <a:pPr eaLnBrk="1" hangingPunct="1"/>
              <a:t>34</a:t>
            </a:fld>
            <a:endParaRPr lang="en-CA" sz="1400">
              <a:solidFill>
                <a:srgbClr val="00CCFF"/>
              </a:solidFill>
              <a:latin typeface="Times New Roman" pitchFamily="18" charset="0"/>
            </a:endParaRPr>
          </a:p>
        </p:txBody>
      </p:sp>
      <p:sp>
        <p:nvSpPr>
          <p:cNvPr id="185346" name="Rectangle 2"/>
          <p:cNvSpPr>
            <a:spLocks noGrp="1" noChangeArrowheads="1"/>
          </p:cNvSpPr>
          <p:nvPr>
            <p:ph type="title"/>
          </p:nvPr>
        </p:nvSpPr>
        <p:spPr>
          <a:xfrm>
            <a:off x="990600" y="152400"/>
            <a:ext cx="8991600" cy="533400"/>
          </a:xfrm>
        </p:spPr>
        <p:txBody>
          <a:bodyPr>
            <a:normAutofit fontScale="90000"/>
          </a:bodyPr>
          <a:lstStyle/>
          <a:p>
            <a:pPr>
              <a:defRPr/>
            </a:pPr>
            <a:r>
              <a:rPr lang="en-US" sz="3600" dirty="0"/>
              <a:t>Algorithm </a:t>
            </a:r>
            <a:r>
              <a:rPr lang="en-US" sz="3600" dirty="0" smtClean="0"/>
              <a:t>Examples </a:t>
            </a:r>
            <a:r>
              <a:rPr lang="en-US" altLang="en-US" sz="3200" kern="0" dirty="0">
                <a:latin typeface="Times New Roman"/>
                <a:cs typeface="Arial"/>
              </a:rPr>
              <a:t>(</a:t>
            </a:r>
            <a:r>
              <a:rPr lang="en-US" sz="3200" kern="0" dirty="0">
                <a:latin typeface="Times New Roman"/>
                <a:cs typeface="Arial"/>
              </a:rPr>
              <a:t>§ 3.1.1)</a:t>
            </a:r>
            <a:endParaRPr lang="en-CA" sz="3600" dirty="0"/>
          </a:p>
        </p:txBody>
      </p:sp>
      <p:sp>
        <p:nvSpPr>
          <p:cNvPr id="185347" name="Rectangle 3"/>
          <p:cNvSpPr>
            <a:spLocks noGrp="1" noChangeArrowheads="1"/>
          </p:cNvSpPr>
          <p:nvPr>
            <p:ph type="body" idx="1"/>
          </p:nvPr>
        </p:nvSpPr>
        <p:spPr>
          <a:xfrm>
            <a:off x="990600" y="914400"/>
            <a:ext cx="10515600" cy="5410200"/>
          </a:xfrm>
        </p:spPr>
        <p:txBody>
          <a:bodyPr/>
          <a:lstStyle/>
          <a:p>
            <a:pPr>
              <a:defRPr/>
            </a:pPr>
            <a:r>
              <a:rPr lang="en-US" dirty="0">
                <a:sym typeface="Symbol" pitchFamily="18" charset="2"/>
              </a:rPr>
              <a:t>Obviously, on sorted sequences, binary search is more efficient than linear search.</a:t>
            </a:r>
          </a:p>
          <a:p>
            <a:pPr>
              <a:defRPr/>
            </a:pPr>
            <a:endParaRPr lang="en-US" sz="800" dirty="0">
              <a:sym typeface="Symbol" pitchFamily="18" charset="2"/>
            </a:endParaRPr>
          </a:p>
          <a:p>
            <a:pPr>
              <a:defRPr/>
            </a:pPr>
            <a:r>
              <a:rPr lang="en-US" dirty="0">
                <a:sym typeface="Symbol" pitchFamily="18" charset="2"/>
              </a:rPr>
              <a:t>How can we analyze the efficiency of algorithms?</a:t>
            </a:r>
          </a:p>
          <a:p>
            <a:pPr>
              <a:defRPr/>
            </a:pPr>
            <a:endParaRPr lang="en-US" sz="1600" dirty="0">
              <a:solidFill>
                <a:srgbClr val="00FFFF"/>
              </a:solidFill>
              <a:sym typeface="Symbol" pitchFamily="18" charset="2"/>
            </a:endParaRPr>
          </a:p>
          <a:p>
            <a:pPr>
              <a:defRPr/>
            </a:pPr>
            <a:r>
              <a:rPr lang="en-US" dirty="0">
                <a:sym typeface="Symbol" pitchFamily="18" charset="2"/>
              </a:rPr>
              <a:t>We can measure the </a:t>
            </a:r>
          </a:p>
          <a:p>
            <a:pPr>
              <a:defRPr/>
            </a:pPr>
            <a:r>
              <a:rPr lang="en-US" dirty="0">
                <a:sym typeface="Symbol" pitchFamily="18" charset="2"/>
              </a:rPr>
              <a:t>  </a:t>
            </a:r>
            <a:r>
              <a:rPr lang="en-US" b="1" dirty="0">
                <a:solidFill>
                  <a:srgbClr val="0000FF"/>
                </a:solidFill>
                <a:sym typeface="Symbol" pitchFamily="18" charset="2"/>
              </a:rPr>
              <a:t>time</a:t>
            </a:r>
            <a:r>
              <a:rPr lang="en-US" dirty="0">
                <a:sym typeface="Symbol" pitchFamily="18" charset="2"/>
              </a:rPr>
              <a:t> (number of elementary computations) and</a:t>
            </a:r>
          </a:p>
          <a:p>
            <a:pPr>
              <a:defRPr/>
            </a:pPr>
            <a:r>
              <a:rPr lang="en-US" dirty="0">
                <a:sym typeface="Symbol" pitchFamily="18" charset="2"/>
              </a:rPr>
              <a:t>  </a:t>
            </a:r>
            <a:r>
              <a:rPr lang="en-US" b="1" dirty="0">
                <a:solidFill>
                  <a:srgbClr val="0000FF"/>
                </a:solidFill>
                <a:sym typeface="Symbol" pitchFamily="18" charset="2"/>
              </a:rPr>
              <a:t>space</a:t>
            </a:r>
            <a:r>
              <a:rPr lang="en-US" dirty="0">
                <a:sym typeface="Symbol" pitchFamily="18" charset="2"/>
              </a:rPr>
              <a:t> (number of memory cells) that the algorithm </a:t>
            </a:r>
            <a:br>
              <a:rPr lang="en-US" dirty="0">
                <a:sym typeface="Symbol" pitchFamily="18" charset="2"/>
              </a:rPr>
            </a:br>
            <a:r>
              <a:rPr lang="en-US" dirty="0">
                <a:sym typeface="Symbol" pitchFamily="18" charset="2"/>
              </a:rPr>
              <a:t>   requires.</a:t>
            </a:r>
          </a:p>
          <a:p>
            <a:pPr>
              <a:defRPr/>
            </a:pPr>
            <a:endParaRPr lang="en-US" sz="1600" dirty="0">
              <a:sym typeface="Symbol" pitchFamily="18" charset="2"/>
            </a:endParaRPr>
          </a:p>
          <a:p>
            <a:pPr>
              <a:defRPr/>
            </a:pPr>
            <a:r>
              <a:rPr lang="en-US" dirty="0">
                <a:sym typeface="Symbol" pitchFamily="18" charset="2"/>
              </a:rPr>
              <a:t>These measures are called </a:t>
            </a:r>
            <a:r>
              <a:rPr lang="en-US" b="1" dirty="0">
                <a:solidFill>
                  <a:srgbClr val="0000FF"/>
                </a:solidFill>
                <a:sym typeface="Symbol" pitchFamily="18" charset="2"/>
              </a:rPr>
              <a:t>computational</a:t>
            </a:r>
            <a:r>
              <a:rPr lang="en-US" b="1" dirty="0">
                <a:solidFill>
                  <a:srgbClr val="00FFFF"/>
                </a:solidFill>
                <a:sym typeface="Symbol" pitchFamily="18" charset="2"/>
              </a:rPr>
              <a:t> </a:t>
            </a:r>
            <a:r>
              <a:rPr lang="en-US" b="1" dirty="0">
                <a:solidFill>
                  <a:srgbClr val="0000FF"/>
                </a:solidFill>
                <a:sym typeface="Symbol" pitchFamily="18" charset="2"/>
              </a:rPr>
              <a:t>complexity</a:t>
            </a:r>
            <a:r>
              <a:rPr lang="en-US" dirty="0">
                <a:sym typeface="Symbol" pitchFamily="18" charset="2"/>
              </a:rPr>
              <a:t> and </a:t>
            </a:r>
            <a:r>
              <a:rPr lang="en-US" b="1" dirty="0">
                <a:solidFill>
                  <a:srgbClr val="0000FF"/>
                </a:solidFill>
                <a:sym typeface="Symbol" pitchFamily="18" charset="2"/>
              </a:rPr>
              <a:t>space</a:t>
            </a:r>
            <a:r>
              <a:rPr lang="en-US" b="1" dirty="0">
                <a:solidFill>
                  <a:srgbClr val="00FFFF"/>
                </a:solidFill>
                <a:sym typeface="Symbol" pitchFamily="18" charset="2"/>
              </a:rPr>
              <a:t> </a:t>
            </a:r>
            <a:r>
              <a:rPr lang="en-US" b="1" dirty="0">
                <a:solidFill>
                  <a:srgbClr val="0000FF"/>
                </a:solidFill>
                <a:sym typeface="Symbol" pitchFamily="18" charset="2"/>
              </a:rPr>
              <a:t>complexity</a:t>
            </a:r>
            <a:r>
              <a:rPr lang="en-US" dirty="0">
                <a:sym typeface="Symbol" pitchFamily="18" charset="2"/>
              </a:rPr>
              <a:t>, respectively.</a:t>
            </a:r>
          </a:p>
        </p:txBody>
      </p:sp>
    </p:spTree>
    <p:extLst>
      <p:ext uri="{BB962C8B-B14F-4D97-AF65-F5344CB8AC3E}">
        <p14:creationId xmlns:p14="http://schemas.microsoft.com/office/powerpoint/2010/main" val="3247478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p:cTn id="7" dur="500" fill="hold"/>
                                        <p:tgtEl>
                                          <p:spTgt spid="185347">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185347">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185347">
                                            <p:txEl>
                                              <p:pRg st="2" end="2"/>
                                            </p:txEl>
                                          </p:spTgt>
                                        </p:tgtEl>
                                        <p:attrNameLst>
                                          <p:attrName>style.visibility</p:attrName>
                                        </p:attrNameLst>
                                      </p:cBhvr>
                                      <p:to>
                                        <p:strVal val="visible"/>
                                      </p:to>
                                    </p:set>
                                    <p:anim calcmode="lin" valueType="num">
                                      <p:cBhvr>
                                        <p:cTn id="13" dur="500" fill="hold"/>
                                        <p:tgtEl>
                                          <p:spTgt spid="185347">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185347">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185347">
                                            <p:txEl>
                                              <p:pRg st="4" end="4"/>
                                            </p:txEl>
                                          </p:spTgt>
                                        </p:tgtEl>
                                        <p:attrNameLst>
                                          <p:attrName>style.visibility</p:attrName>
                                        </p:attrNameLst>
                                      </p:cBhvr>
                                      <p:to>
                                        <p:strVal val="visible"/>
                                      </p:to>
                                    </p:set>
                                    <p:anim calcmode="lin" valueType="num">
                                      <p:cBhvr>
                                        <p:cTn id="19" dur="500" fill="hold"/>
                                        <p:tgtEl>
                                          <p:spTgt spid="185347">
                                            <p:txEl>
                                              <p:pRg st="4" end="4"/>
                                            </p:txEl>
                                          </p:spTgt>
                                        </p:tgtEl>
                                        <p:attrNameLst>
                                          <p:attrName>ppt_w</p:attrName>
                                        </p:attrNameLst>
                                      </p:cBhvr>
                                      <p:tavLst>
                                        <p:tav tm="0">
                                          <p:val>
                                            <p:strVal val="4/3*#ppt_w"/>
                                          </p:val>
                                        </p:tav>
                                        <p:tav tm="100000">
                                          <p:val>
                                            <p:strVal val="#ppt_w"/>
                                          </p:val>
                                        </p:tav>
                                      </p:tavLst>
                                    </p:anim>
                                    <p:anim calcmode="lin" valueType="num">
                                      <p:cBhvr>
                                        <p:cTn id="20" dur="500" fill="hold"/>
                                        <p:tgtEl>
                                          <p:spTgt spid="185347">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185347">
                                            <p:txEl>
                                              <p:pRg st="5" end="5"/>
                                            </p:txEl>
                                          </p:spTgt>
                                        </p:tgtEl>
                                        <p:attrNameLst>
                                          <p:attrName>style.visibility</p:attrName>
                                        </p:attrNameLst>
                                      </p:cBhvr>
                                      <p:to>
                                        <p:strVal val="visible"/>
                                      </p:to>
                                    </p:set>
                                    <p:anim calcmode="lin" valueType="num">
                                      <p:cBhvr>
                                        <p:cTn id="25" dur="500" fill="hold"/>
                                        <p:tgtEl>
                                          <p:spTgt spid="185347">
                                            <p:txEl>
                                              <p:pRg st="5" end="5"/>
                                            </p:txEl>
                                          </p:spTgt>
                                        </p:tgtEl>
                                        <p:attrNameLst>
                                          <p:attrName>ppt_w</p:attrName>
                                        </p:attrNameLst>
                                      </p:cBhvr>
                                      <p:tavLst>
                                        <p:tav tm="0">
                                          <p:val>
                                            <p:strVal val="4/3*#ppt_w"/>
                                          </p:val>
                                        </p:tav>
                                        <p:tav tm="100000">
                                          <p:val>
                                            <p:strVal val="#ppt_w"/>
                                          </p:val>
                                        </p:tav>
                                      </p:tavLst>
                                    </p:anim>
                                    <p:anim calcmode="lin" valueType="num">
                                      <p:cBhvr>
                                        <p:cTn id="26" dur="500" fill="hold"/>
                                        <p:tgtEl>
                                          <p:spTgt spid="185347">
                                            <p:txEl>
                                              <p:pRg st="5" end="5"/>
                                            </p:txEl>
                                          </p:spTgt>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185347">
                                            <p:txEl>
                                              <p:pRg st="6" end="6"/>
                                            </p:txEl>
                                          </p:spTgt>
                                        </p:tgtEl>
                                        <p:attrNameLst>
                                          <p:attrName>style.visibility</p:attrName>
                                        </p:attrNameLst>
                                      </p:cBhvr>
                                      <p:to>
                                        <p:strVal val="visible"/>
                                      </p:to>
                                    </p:set>
                                    <p:anim calcmode="lin" valueType="num">
                                      <p:cBhvr>
                                        <p:cTn id="31" dur="500" fill="hold"/>
                                        <p:tgtEl>
                                          <p:spTgt spid="185347">
                                            <p:txEl>
                                              <p:pRg st="6" end="6"/>
                                            </p:txEl>
                                          </p:spTgt>
                                        </p:tgtEl>
                                        <p:attrNameLst>
                                          <p:attrName>ppt_w</p:attrName>
                                        </p:attrNameLst>
                                      </p:cBhvr>
                                      <p:tavLst>
                                        <p:tav tm="0">
                                          <p:val>
                                            <p:strVal val="4/3*#ppt_w"/>
                                          </p:val>
                                        </p:tav>
                                        <p:tav tm="100000">
                                          <p:val>
                                            <p:strVal val="#ppt_w"/>
                                          </p:val>
                                        </p:tav>
                                      </p:tavLst>
                                    </p:anim>
                                    <p:anim calcmode="lin" valueType="num">
                                      <p:cBhvr>
                                        <p:cTn id="32" dur="500" fill="hold"/>
                                        <p:tgtEl>
                                          <p:spTgt spid="185347">
                                            <p:txEl>
                                              <p:pRg st="6" end="6"/>
                                            </p:txEl>
                                          </p:spTgt>
                                        </p:tgtEl>
                                        <p:attrNameLst>
                                          <p:attrName>ppt_h</p:attrName>
                                        </p:attrNameLst>
                                      </p:cBhvr>
                                      <p:tavLst>
                                        <p:tav tm="0">
                                          <p:val>
                                            <p:strVal val="4/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185347">
                                            <p:txEl>
                                              <p:pRg st="8" end="8"/>
                                            </p:txEl>
                                          </p:spTgt>
                                        </p:tgtEl>
                                        <p:attrNameLst>
                                          <p:attrName>style.visibility</p:attrName>
                                        </p:attrNameLst>
                                      </p:cBhvr>
                                      <p:to>
                                        <p:strVal val="visible"/>
                                      </p:to>
                                    </p:set>
                                    <p:anim calcmode="lin" valueType="num">
                                      <p:cBhvr>
                                        <p:cTn id="37" dur="500" fill="hold"/>
                                        <p:tgtEl>
                                          <p:spTgt spid="185347">
                                            <p:txEl>
                                              <p:pRg st="8" end="8"/>
                                            </p:txEl>
                                          </p:spTgt>
                                        </p:tgtEl>
                                        <p:attrNameLst>
                                          <p:attrName>ppt_w</p:attrName>
                                        </p:attrNameLst>
                                      </p:cBhvr>
                                      <p:tavLst>
                                        <p:tav tm="0">
                                          <p:val>
                                            <p:strVal val="4/3*#ppt_w"/>
                                          </p:val>
                                        </p:tav>
                                        <p:tav tm="100000">
                                          <p:val>
                                            <p:strVal val="#ppt_w"/>
                                          </p:val>
                                        </p:tav>
                                      </p:tavLst>
                                    </p:anim>
                                    <p:anim calcmode="lin" valueType="num">
                                      <p:cBhvr>
                                        <p:cTn id="38" dur="500" fill="hold"/>
                                        <p:tgtEl>
                                          <p:spTgt spid="185347">
                                            <p:txEl>
                                              <p:pRg st="8" end="8"/>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A06021F9-F564-4D72-93A1-C24CA89562C7}" type="slidenum">
              <a:rPr lang="en-CA" sz="1400">
                <a:solidFill>
                  <a:srgbClr val="00CCFF"/>
                </a:solidFill>
                <a:latin typeface="Times New Roman" pitchFamily="18" charset="0"/>
              </a:rPr>
              <a:pPr eaLnBrk="1" hangingPunct="1"/>
              <a:t>35</a:t>
            </a:fld>
            <a:endParaRPr lang="en-CA" sz="1400">
              <a:solidFill>
                <a:srgbClr val="00CCFF"/>
              </a:solidFill>
              <a:latin typeface="Times New Roman" pitchFamily="18" charset="0"/>
            </a:endParaRPr>
          </a:p>
        </p:txBody>
      </p:sp>
      <p:sp>
        <p:nvSpPr>
          <p:cNvPr id="186370" name="Rectangle 2"/>
          <p:cNvSpPr>
            <a:spLocks noGrp="1" noChangeArrowheads="1"/>
          </p:cNvSpPr>
          <p:nvPr>
            <p:ph type="title"/>
          </p:nvPr>
        </p:nvSpPr>
        <p:spPr>
          <a:xfrm>
            <a:off x="762000" y="152400"/>
            <a:ext cx="9220200" cy="533400"/>
          </a:xfrm>
        </p:spPr>
        <p:txBody>
          <a:bodyPr>
            <a:normAutofit fontScale="90000"/>
          </a:bodyPr>
          <a:lstStyle/>
          <a:p>
            <a:pPr eaLnBrk="1" hangingPunct="1">
              <a:defRPr/>
            </a:pPr>
            <a:r>
              <a:rPr lang="en-US" sz="3600" dirty="0"/>
              <a:t>Complexity</a:t>
            </a:r>
            <a:endParaRPr lang="en-CA" sz="3600" dirty="0"/>
          </a:p>
        </p:txBody>
      </p:sp>
      <p:sp>
        <p:nvSpPr>
          <p:cNvPr id="186371" name="Rectangle 3"/>
          <p:cNvSpPr>
            <a:spLocks noGrp="1" noChangeArrowheads="1"/>
          </p:cNvSpPr>
          <p:nvPr>
            <p:ph type="body" idx="1"/>
          </p:nvPr>
        </p:nvSpPr>
        <p:spPr>
          <a:xfrm>
            <a:off x="762000" y="990600"/>
            <a:ext cx="10591800" cy="5334000"/>
          </a:xfrm>
        </p:spPr>
        <p:txBody>
          <a:bodyPr>
            <a:noAutofit/>
          </a:bodyPr>
          <a:lstStyle/>
          <a:p>
            <a:pPr>
              <a:defRPr/>
            </a:pPr>
            <a:r>
              <a:rPr lang="en-US" sz="3200" dirty="0">
                <a:sym typeface="Symbol" pitchFamily="18" charset="2"/>
              </a:rPr>
              <a:t>What is the time complexity of the linear search algorithm?</a:t>
            </a:r>
          </a:p>
          <a:p>
            <a:pPr>
              <a:defRPr/>
            </a:pPr>
            <a:endParaRPr lang="en-US" sz="3200" dirty="0">
              <a:sym typeface="Symbol" pitchFamily="18" charset="2"/>
            </a:endParaRPr>
          </a:p>
          <a:p>
            <a:pPr>
              <a:defRPr/>
            </a:pPr>
            <a:r>
              <a:rPr lang="en-US" sz="3200" dirty="0">
                <a:sym typeface="Symbol" pitchFamily="18" charset="2"/>
              </a:rPr>
              <a:t>We will determine the </a:t>
            </a:r>
            <a:r>
              <a:rPr lang="en-US" sz="3200" b="1" dirty="0">
                <a:solidFill>
                  <a:srgbClr val="0000FF"/>
                </a:solidFill>
                <a:sym typeface="Symbol" pitchFamily="18" charset="2"/>
              </a:rPr>
              <a:t>worst-case</a:t>
            </a:r>
            <a:r>
              <a:rPr lang="en-US" sz="3200" dirty="0">
                <a:sym typeface="Symbol" pitchFamily="18" charset="2"/>
              </a:rPr>
              <a:t> number of comparisons as a function of the number n of terms in the sequence.</a:t>
            </a:r>
          </a:p>
          <a:p>
            <a:pPr>
              <a:defRPr/>
            </a:pPr>
            <a:endParaRPr lang="en-US" sz="3200" dirty="0">
              <a:sym typeface="Symbol" pitchFamily="18" charset="2"/>
            </a:endParaRPr>
          </a:p>
          <a:p>
            <a:pPr>
              <a:defRPr/>
            </a:pPr>
            <a:r>
              <a:rPr lang="en-US" sz="3200" dirty="0">
                <a:sym typeface="Symbol" pitchFamily="18" charset="2"/>
              </a:rPr>
              <a:t>The worst case for the linear algorithm occurs when the element to be located is not included in the sequence.</a:t>
            </a:r>
          </a:p>
          <a:p>
            <a:pPr>
              <a:defRPr/>
            </a:pPr>
            <a:endParaRPr lang="en-US" sz="3200" dirty="0">
              <a:sym typeface="Symbol" pitchFamily="18" charset="2"/>
            </a:endParaRPr>
          </a:p>
          <a:p>
            <a:pPr>
              <a:defRPr/>
            </a:pPr>
            <a:r>
              <a:rPr lang="en-US" sz="3200" dirty="0">
                <a:sym typeface="Symbol" pitchFamily="18" charset="2"/>
              </a:rPr>
              <a:t>In that case, every item in the sequence is compared to the element to be located.</a:t>
            </a:r>
          </a:p>
        </p:txBody>
      </p:sp>
    </p:spTree>
    <p:extLst>
      <p:ext uri="{BB962C8B-B14F-4D97-AF65-F5344CB8AC3E}">
        <p14:creationId xmlns:p14="http://schemas.microsoft.com/office/powerpoint/2010/main" val="3864473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anim calcmode="lin" valueType="num">
                                      <p:cBhvr additive="base">
                                        <p:cTn id="13"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1">
                                            <p:txEl>
                                              <p:pRg st="4" end="4"/>
                                            </p:txEl>
                                          </p:spTgt>
                                        </p:tgtEl>
                                        <p:attrNameLst>
                                          <p:attrName>style.visibility</p:attrName>
                                        </p:attrNameLst>
                                      </p:cBhvr>
                                      <p:to>
                                        <p:strVal val="visible"/>
                                      </p:to>
                                    </p:set>
                                    <p:anim calcmode="lin" valueType="num">
                                      <p:cBhvr additive="base">
                                        <p:cTn id="19" dur="500" fill="hold"/>
                                        <p:tgtEl>
                                          <p:spTgt spid="18637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6371">
                                            <p:txEl>
                                              <p:pRg st="6" end="6"/>
                                            </p:txEl>
                                          </p:spTgt>
                                        </p:tgtEl>
                                        <p:attrNameLst>
                                          <p:attrName>style.visibility</p:attrName>
                                        </p:attrNameLst>
                                      </p:cBhvr>
                                      <p:to>
                                        <p:strVal val="visible"/>
                                      </p:to>
                                    </p:set>
                                    <p:anim calcmode="lin" valueType="num">
                                      <p:cBhvr additive="base">
                                        <p:cTn id="25" dur="500" fill="hold"/>
                                        <p:tgtEl>
                                          <p:spTgt spid="186371">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63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09600" y="152400"/>
            <a:ext cx="9372600" cy="685800"/>
          </a:xfrm>
        </p:spPr>
        <p:txBody>
          <a:bodyPr/>
          <a:lstStyle/>
          <a:p>
            <a:r>
              <a:rPr lang="en-US" altLang="en-US" sz="3600" dirty="0"/>
              <a:t>Algorithm Examples</a:t>
            </a:r>
            <a:endParaRPr lang="en-CA" altLang="en-US" sz="3600" dirty="0"/>
          </a:p>
        </p:txBody>
      </p:sp>
      <p:sp>
        <p:nvSpPr>
          <p:cNvPr id="197635" name="Rectangle 3"/>
          <p:cNvSpPr>
            <a:spLocks noGrp="1" noChangeArrowheads="1"/>
          </p:cNvSpPr>
          <p:nvPr>
            <p:ph idx="1"/>
          </p:nvPr>
        </p:nvSpPr>
        <p:spPr>
          <a:xfrm>
            <a:off x="533400" y="1066800"/>
            <a:ext cx="11049000" cy="4876800"/>
          </a:xfrm>
        </p:spPr>
        <p:txBody>
          <a:bodyPr>
            <a:normAutofit lnSpcReduction="10000"/>
          </a:bodyPr>
          <a:lstStyle/>
          <a:p>
            <a:r>
              <a:rPr lang="en-US" altLang="en-US" sz="2800" b="1" dirty="0" smtClean="0">
                <a:solidFill>
                  <a:srgbClr val="003C78"/>
                </a:solidFill>
                <a:sym typeface="Symbol" panose="05050102010706020507" pitchFamily="18" charset="2"/>
              </a:rPr>
              <a:t>Here is the linear search algorithm again:</a:t>
            </a:r>
            <a:endParaRPr lang="en-US" altLang="en-US" sz="2800" dirty="0">
              <a:sym typeface="Symbol" panose="05050102010706020507" pitchFamily="18" charset="2"/>
            </a:endParaRPr>
          </a:p>
          <a:p>
            <a:pPr marL="0" indent="0">
              <a:lnSpc>
                <a:spcPct val="90000"/>
              </a:lnSpc>
            </a:pPr>
            <a:endParaRPr lang="en-US" altLang="en-US" sz="800" dirty="0">
              <a:sym typeface="Symbol" panose="05050102010706020507" pitchFamily="18" charset="2"/>
            </a:endParaRPr>
          </a:p>
          <a:p>
            <a:pPr marL="0" indent="0">
              <a:lnSpc>
                <a:spcPct val="90000"/>
              </a:lnSpc>
              <a:spcBef>
                <a:spcPct val="0"/>
              </a:spcBef>
              <a:buNone/>
            </a:pPr>
            <a:r>
              <a:rPr lang="en-US" altLang="en-US" sz="2800" b="1" dirty="0">
                <a:sym typeface="Symbol" panose="05050102010706020507" pitchFamily="18" charset="2"/>
              </a:rPr>
              <a:t>procedure</a:t>
            </a:r>
            <a:r>
              <a:rPr lang="en-US" altLang="en-US" sz="2800" dirty="0">
                <a:sym typeface="Symbol" panose="05050102010706020507" pitchFamily="18" charset="2"/>
              </a:rPr>
              <a:t> </a:t>
            </a:r>
            <a:r>
              <a:rPr lang="en-US" altLang="en-US" sz="2800" dirty="0" err="1">
                <a:sym typeface="Symbol" panose="05050102010706020507" pitchFamily="18" charset="2"/>
              </a:rPr>
              <a:t>linear_search</a:t>
            </a:r>
            <a:r>
              <a:rPr lang="en-US" altLang="en-US" sz="2800" dirty="0">
                <a:sym typeface="Symbol" panose="05050102010706020507" pitchFamily="18" charset="2"/>
              </a:rPr>
              <a:t>(x: integer; a</a:t>
            </a:r>
            <a:r>
              <a:rPr lang="en-US" altLang="en-US" sz="2800" baseline="-25000" dirty="0">
                <a:sym typeface="Symbol" panose="05050102010706020507" pitchFamily="18" charset="2"/>
              </a:rPr>
              <a:t>1</a:t>
            </a:r>
            <a:r>
              <a:rPr lang="en-US" altLang="en-US" sz="2800" dirty="0">
                <a:sym typeface="Symbol" panose="05050102010706020507" pitchFamily="18" charset="2"/>
              </a:rPr>
              <a:t>, a</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dirty="0" smtClean="0">
                <a:sym typeface="Symbol" panose="05050102010706020507" pitchFamily="18" charset="2"/>
              </a:rPr>
              <a:t>a</a:t>
            </a:r>
            <a:r>
              <a:rPr lang="en-US" altLang="en-US" sz="2800" baseline="-25000" dirty="0" smtClean="0">
                <a:sym typeface="Symbol" panose="05050102010706020507" pitchFamily="18" charset="2"/>
              </a:rPr>
              <a:t>n  </a:t>
            </a:r>
            <a:r>
              <a:rPr lang="en-US" altLang="en-US" sz="2800" dirty="0" smtClean="0">
                <a:sym typeface="Symbol" panose="05050102010706020507" pitchFamily="18" charset="2"/>
              </a:rPr>
              <a:t>: </a:t>
            </a:r>
            <a:r>
              <a:rPr lang="en-US" altLang="en-US" sz="2800" dirty="0">
                <a:sym typeface="Symbol" panose="05050102010706020507" pitchFamily="18" charset="2"/>
              </a:rPr>
              <a:t>integers)</a:t>
            </a:r>
          </a:p>
          <a:p>
            <a:pPr marL="0" indent="0">
              <a:lnSpc>
                <a:spcPct val="90000"/>
              </a:lnSpc>
              <a:spcBef>
                <a:spcPct val="0"/>
              </a:spcBef>
              <a:buNone/>
            </a:pPr>
            <a:r>
              <a:rPr lang="en-US" altLang="en-US" sz="2800" dirty="0" err="1">
                <a:sym typeface="Symbol" panose="05050102010706020507" pitchFamily="18" charset="2"/>
              </a:rPr>
              <a:t>i</a:t>
            </a:r>
            <a:r>
              <a:rPr lang="en-US" altLang="en-US" sz="2800" dirty="0">
                <a:sym typeface="Symbol" panose="05050102010706020507" pitchFamily="18" charset="2"/>
              </a:rPr>
              <a:t> := 1</a:t>
            </a:r>
          </a:p>
          <a:p>
            <a:pPr marL="0" indent="0">
              <a:lnSpc>
                <a:spcPct val="90000"/>
              </a:lnSpc>
              <a:spcBef>
                <a:spcPct val="0"/>
              </a:spcBef>
              <a:buNone/>
            </a:pPr>
            <a:r>
              <a:rPr lang="en-US" altLang="en-US" sz="2800" b="1" dirty="0">
                <a:sym typeface="Symbol" panose="05050102010706020507" pitchFamily="18" charset="2"/>
              </a:rPr>
              <a:t>while </a:t>
            </a:r>
            <a:r>
              <a:rPr lang="en-US" altLang="en-US" sz="2800" dirty="0">
                <a:sym typeface="Symbol" panose="05050102010706020507" pitchFamily="18" charset="2"/>
              </a:rPr>
              <a:t>(</a:t>
            </a:r>
            <a:r>
              <a:rPr lang="en-US" altLang="en-US" sz="2800" dirty="0" err="1">
                <a:sym typeface="Symbol" panose="05050102010706020507" pitchFamily="18" charset="2"/>
              </a:rPr>
              <a:t>i</a:t>
            </a:r>
            <a:r>
              <a:rPr lang="en-US" altLang="en-US" sz="2800" dirty="0">
                <a:sym typeface="Symbol" panose="05050102010706020507" pitchFamily="18" charset="2"/>
              </a:rPr>
              <a:t>  n and x  </a:t>
            </a:r>
            <a:r>
              <a:rPr lang="en-US" altLang="en-US" sz="2800" dirty="0" err="1">
                <a:sym typeface="Symbol" panose="05050102010706020507" pitchFamily="18" charset="2"/>
              </a:rPr>
              <a:t>a</a:t>
            </a:r>
            <a:r>
              <a:rPr lang="en-US" altLang="en-US" sz="2800" baseline="-25000" dirty="0" err="1">
                <a:sym typeface="Symbol" panose="05050102010706020507" pitchFamily="18" charset="2"/>
              </a:rPr>
              <a:t>i</a:t>
            </a:r>
            <a:r>
              <a:rPr lang="en-US" altLang="en-US" sz="2800" dirty="0" smtClean="0">
                <a:sym typeface="Symbol" panose="05050102010706020507" pitchFamily="18" charset="2"/>
              </a:rPr>
              <a:t>) </a:t>
            </a:r>
            <a:r>
              <a:rPr lang="en-US" altLang="en-US" sz="2800" b="1" dirty="0" smtClean="0">
                <a:sym typeface="Symbol" panose="05050102010706020507" pitchFamily="18" charset="2"/>
              </a:rPr>
              <a:t>do</a:t>
            </a:r>
            <a:endParaRPr lang="en-US" altLang="en-US" sz="2800" b="1" dirty="0">
              <a:sym typeface="Symbol" panose="05050102010706020507" pitchFamily="18" charset="2"/>
            </a:endParaRPr>
          </a:p>
          <a:p>
            <a:pPr marL="0" indent="0">
              <a:lnSpc>
                <a:spcPct val="90000"/>
              </a:lnSpc>
              <a:spcBef>
                <a:spcPct val="0"/>
              </a:spcBef>
              <a:buNone/>
            </a:pPr>
            <a:r>
              <a:rPr lang="en-US" altLang="en-US" sz="2800" dirty="0">
                <a:sym typeface="Symbol" panose="05050102010706020507" pitchFamily="18" charset="2"/>
              </a:rPr>
              <a:t>	</a:t>
            </a:r>
            <a:r>
              <a:rPr lang="en-US" altLang="en-US" sz="2800" dirty="0" err="1">
                <a:sym typeface="Symbol" panose="05050102010706020507" pitchFamily="18" charset="2"/>
              </a:rPr>
              <a:t>i</a:t>
            </a:r>
            <a:r>
              <a:rPr lang="en-US" altLang="en-US" sz="2800" dirty="0">
                <a:sym typeface="Symbol" panose="05050102010706020507" pitchFamily="18" charset="2"/>
              </a:rPr>
              <a:t> := </a:t>
            </a:r>
            <a:r>
              <a:rPr lang="en-US" altLang="en-US" sz="2800" dirty="0" err="1">
                <a:sym typeface="Symbol" panose="05050102010706020507" pitchFamily="18" charset="2"/>
              </a:rPr>
              <a:t>i</a:t>
            </a:r>
            <a:r>
              <a:rPr lang="en-US" altLang="en-US" sz="2800" dirty="0">
                <a:sym typeface="Symbol" panose="05050102010706020507" pitchFamily="18" charset="2"/>
              </a:rPr>
              <a:t> + </a:t>
            </a:r>
            <a:r>
              <a:rPr lang="en-US" altLang="en-US" sz="2800" dirty="0" smtClean="0">
                <a:sym typeface="Symbol" panose="05050102010706020507" pitchFamily="18" charset="2"/>
              </a:rPr>
              <a:t>1</a:t>
            </a:r>
          </a:p>
          <a:p>
            <a:pPr marL="0" indent="0">
              <a:lnSpc>
                <a:spcPct val="90000"/>
              </a:lnSpc>
              <a:spcBef>
                <a:spcPct val="0"/>
              </a:spcBef>
              <a:buNone/>
            </a:pPr>
            <a:r>
              <a:rPr lang="en-US" altLang="en-US" b="1" dirty="0" err="1" smtClean="0">
                <a:sym typeface="Symbol" panose="05050102010706020507" pitchFamily="18" charset="2"/>
              </a:rPr>
              <a:t>endwhile</a:t>
            </a:r>
            <a:endParaRPr lang="en-US" altLang="en-US" sz="2800" b="1" dirty="0">
              <a:sym typeface="Symbol" panose="05050102010706020507" pitchFamily="18" charset="2"/>
            </a:endParaRPr>
          </a:p>
          <a:p>
            <a:pPr marL="0" indent="0">
              <a:lnSpc>
                <a:spcPct val="90000"/>
              </a:lnSpc>
              <a:spcBef>
                <a:spcPct val="0"/>
              </a:spcBef>
              <a:buNone/>
            </a:pPr>
            <a:r>
              <a:rPr lang="en-US" altLang="en-US" sz="2800" b="1" dirty="0">
                <a:sym typeface="Symbol" panose="05050102010706020507" pitchFamily="18" charset="2"/>
              </a:rPr>
              <a:t>if</a:t>
            </a:r>
            <a:r>
              <a:rPr lang="en-US" altLang="en-US" sz="2800" dirty="0">
                <a:sym typeface="Symbol" panose="05050102010706020507" pitchFamily="18" charset="2"/>
              </a:rPr>
              <a:t> </a:t>
            </a:r>
            <a:r>
              <a:rPr lang="en-US" altLang="en-US" sz="2800" dirty="0" err="1">
                <a:sym typeface="Symbol" panose="05050102010706020507" pitchFamily="18" charset="2"/>
              </a:rPr>
              <a:t>i</a:t>
            </a:r>
            <a:r>
              <a:rPr lang="en-US" altLang="en-US" sz="2800" dirty="0">
                <a:sym typeface="Symbol" panose="05050102010706020507" pitchFamily="18" charset="2"/>
              </a:rPr>
              <a:t>  n </a:t>
            </a:r>
            <a:r>
              <a:rPr lang="en-US" altLang="en-US" sz="2800" b="1" dirty="0">
                <a:sym typeface="Symbol" panose="05050102010706020507" pitchFamily="18" charset="2"/>
              </a:rPr>
              <a:t>then</a:t>
            </a:r>
            <a:r>
              <a:rPr lang="en-US" altLang="en-US" sz="2800" dirty="0">
                <a:sym typeface="Symbol" panose="05050102010706020507" pitchFamily="18" charset="2"/>
              </a:rPr>
              <a:t>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     	location </a:t>
            </a:r>
            <a:r>
              <a:rPr lang="en-US" altLang="en-US" sz="2800" dirty="0">
                <a:sym typeface="Symbol" panose="05050102010706020507" pitchFamily="18" charset="2"/>
              </a:rPr>
              <a:t>:= </a:t>
            </a:r>
            <a:r>
              <a:rPr lang="en-US" altLang="en-US" sz="2800" dirty="0" err="1">
                <a:sym typeface="Symbol" panose="05050102010706020507" pitchFamily="18" charset="2"/>
              </a:rPr>
              <a:t>i</a:t>
            </a:r>
            <a:endParaRPr lang="en-US" altLang="en-US" sz="2800" dirty="0">
              <a:sym typeface="Symbol" panose="05050102010706020507" pitchFamily="18" charset="2"/>
            </a:endParaRPr>
          </a:p>
          <a:p>
            <a:pPr marL="0" indent="0">
              <a:lnSpc>
                <a:spcPct val="90000"/>
              </a:lnSpc>
              <a:spcBef>
                <a:spcPct val="0"/>
              </a:spcBef>
              <a:buNone/>
            </a:pPr>
            <a:r>
              <a:rPr lang="en-US" altLang="en-US" sz="2800" b="1" dirty="0">
                <a:sym typeface="Symbol" panose="05050102010706020507" pitchFamily="18" charset="2"/>
              </a:rPr>
              <a:t>else</a:t>
            </a:r>
            <a:r>
              <a:rPr lang="en-US" altLang="en-US" sz="2800" dirty="0">
                <a:sym typeface="Symbol" panose="05050102010706020507" pitchFamily="18" charset="2"/>
              </a:rPr>
              <a:t>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	location </a:t>
            </a:r>
            <a:r>
              <a:rPr lang="en-US" altLang="en-US" sz="2800" dirty="0">
                <a:sym typeface="Symbol" panose="05050102010706020507" pitchFamily="18" charset="2"/>
              </a:rPr>
              <a:t>:= </a:t>
            </a:r>
            <a:r>
              <a:rPr lang="en-US" altLang="en-US" sz="2800" dirty="0" smtClean="0">
                <a:sym typeface="Symbol" panose="05050102010706020507" pitchFamily="18" charset="2"/>
              </a:rPr>
              <a:t>0</a:t>
            </a:r>
          </a:p>
          <a:p>
            <a:pPr marL="0" indent="0">
              <a:lnSpc>
                <a:spcPct val="90000"/>
              </a:lnSpc>
              <a:spcBef>
                <a:spcPct val="0"/>
              </a:spcBef>
              <a:buNone/>
            </a:pPr>
            <a:r>
              <a:rPr lang="en-US" altLang="en-US" b="1" dirty="0" err="1" smtClean="0">
                <a:sym typeface="Symbol" panose="05050102010706020507" pitchFamily="18" charset="2"/>
              </a:rPr>
              <a:t>endif</a:t>
            </a:r>
            <a:endParaRPr lang="en-US" altLang="en-US" sz="2800" b="1" dirty="0">
              <a:sym typeface="Symbol" panose="05050102010706020507" pitchFamily="18" charset="2"/>
            </a:endParaRPr>
          </a:p>
          <a:p>
            <a:pPr marL="0" indent="0">
              <a:lnSpc>
                <a:spcPct val="90000"/>
              </a:lnSpc>
              <a:spcBef>
                <a:spcPct val="0"/>
              </a:spcBef>
              <a:buNone/>
            </a:pPr>
            <a:r>
              <a:rPr lang="en-US" altLang="en-US" sz="2600" dirty="0">
                <a:sym typeface="Symbol" panose="05050102010706020507" pitchFamily="18" charset="2"/>
              </a:rPr>
              <a:t>{</a:t>
            </a:r>
            <a:r>
              <a:rPr lang="en-US" altLang="en-US" sz="2600" i="1" dirty="0">
                <a:solidFill>
                  <a:srgbClr val="009900"/>
                </a:solidFill>
                <a:sym typeface="Symbol" panose="05050102010706020507" pitchFamily="18" charset="2"/>
              </a:rPr>
              <a:t>location is the subscript of the term that equals x, or is zero if x is not found</a:t>
            </a:r>
            <a:r>
              <a:rPr lang="en-US" altLang="en-US" sz="2600" dirty="0">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83884A0-6D99-4A64-88CA-29B1061D229F}" type="slidenum">
              <a:rPr lang="en-CA" altLang="en-US"/>
              <a:pPr/>
              <a:t>36</a:t>
            </a:fld>
            <a:endParaRPr lang="en-CA" altLang="en-US"/>
          </a:p>
        </p:txBody>
      </p:sp>
    </p:spTree>
    <p:extLst>
      <p:ext uri="{BB962C8B-B14F-4D97-AF65-F5344CB8AC3E}">
        <p14:creationId xmlns:p14="http://schemas.microsoft.com/office/powerpoint/2010/main" val="384467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D6620083-88A9-4028-9588-D64F9E0733B6}" type="slidenum">
              <a:rPr lang="en-CA" sz="1400">
                <a:solidFill>
                  <a:srgbClr val="00CCFF"/>
                </a:solidFill>
                <a:latin typeface="Times New Roman" pitchFamily="18" charset="0"/>
              </a:rPr>
              <a:pPr eaLnBrk="1" hangingPunct="1"/>
              <a:t>37</a:t>
            </a:fld>
            <a:endParaRPr lang="en-CA" sz="1400">
              <a:solidFill>
                <a:srgbClr val="00CCFF"/>
              </a:solidFill>
              <a:latin typeface="Times New Roman" pitchFamily="18" charset="0"/>
            </a:endParaRPr>
          </a:p>
        </p:txBody>
      </p:sp>
      <p:sp>
        <p:nvSpPr>
          <p:cNvPr id="187394" name="Rectangle 2"/>
          <p:cNvSpPr>
            <a:spLocks noGrp="1" noChangeArrowheads="1"/>
          </p:cNvSpPr>
          <p:nvPr>
            <p:ph type="title"/>
          </p:nvPr>
        </p:nvSpPr>
        <p:spPr>
          <a:xfrm>
            <a:off x="685800" y="152400"/>
            <a:ext cx="9296400" cy="533400"/>
          </a:xfrm>
        </p:spPr>
        <p:txBody>
          <a:bodyPr>
            <a:normAutofit fontScale="90000"/>
          </a:bodyPr>
          <a:lstStyle/>
          <a:p>
            <a:pPr eaLnBrk="1" hangingPunct="1">
              <a:defRPr/>
            </a:pPr>
            <a:r>
              <a:rPr lang="en-US" sz="3600" dirty="0"/>
              <a:t>Complexity</a:t>
            </a:r>
            <a:endParaRPr lang="en-CA" sz="3600" dirty="0"/>
          </a:p>
        </p:txBody>
      </p:sp>
      <p:sp>
        <p:nvSpPr>
          <p:cNvPr id="187395" name="Rectangle 3"/>
          <p:cNvSpPr>
            <a:spLocks noGrp="1" noChangeArrowheads="1"/>
          </p:cNvSpPr>
          <p:nvPr>
            <p:ph type="body" idx="1"/>
          </p:nvPr>
        </p:nvSpPr>
        <p:spPr>
          <a:xfrm>
            <a:off x="685800" y="838200"/>
            <a:ext cx="10896600" cy="5334000"/>
          </a:xfrm>
        </p:spPr>
        <p:txBody>
          <a:bodyPr>
            <a:normAutofit lnSpcReduction="10000"/>
          </a:bodyPr>
          <a:lstStyle/>
          <a:p>
            <a:pPr>
              <a:defRPr/>
            </a:pPr>
            <a:r>
              <a:rPr lang="en-US" sz="3200" dirty="0">
                <a:sym typeface="Symbol" pitchFamily="18" charset="2"/>
              </a:rPr>
              <a:t>For n elements, the loop</a:t>
            </a:r>
          </a:p>
          <a:p>
            <a:pPr>
              <a:spcBef>
                <a:spcPct val="0"/>
              </a:spcBef>
              <a:defRPr/>
            </a:pPr>
            <a:endParaRPr lang="en-US" sz="1800" b="1" dirty="0">
              <a:solidFill>
                <a:srgbClr val="00FFFF"/>
              </a:solidFill>
              <a:sym typeface="Symbol" pitchFamily="18" charset="2"/>
            </a:endParaRPr>
          </a:p>
          <a:p>
            <a:pPr>
              <a:spcBef>
                <a:spcPct val="0"/>
              </a:spcBef>
              <a:defRPr/>
            </a:pPr>
            <a:r>
              <a:rPr lang="en-US" sz="3200" b="1" dirty="0">
                <a:solidFill>
                  <a:srgbClr val="0000FF"/>
                </a:solidFill>
                <a:sym typeface="Symbol" pitchFamily="18" charset="2"/>
              </a:rPr>
              <a:t>while </a:t>
            </a:r>
            <a:r>
              <a:rPr lang="en-US" sz="3200" dirty="0">
                <a:solidFill>
                  <a:srgbClr val="0000FF"/>
                </a:solidFill>
                <a:sym typeface="Symbol" pitchFamily="18" charset="2"/>
              </a:rPr>
              <a:t>(</a:t>
            </a:r>
            <a:r>
              <a:rPr lang="en-US" sz="3200" dirty="0" err="1">
                <a:solidFill>
                  <a:srgbClr val="0000FF"/>
                </a:solidFill>
                <a:sym typeface="Symbol" pitchFamily="18" charset="2"/>
              </a:rPr>
              <a:t>i</a:t>
            </a:r>
            <a:r>
              <a:rPr lang="en-US" sz="3200" dirty="0">
                <a:solidFill>
                  <a:srgbClr val="0000FF"/>
                </a:solidFill>
                <a:sym typeface="Symbol" pitchFamily="18" charset="2"/>
              </a:rPr>
              <a:t>  n and x  </a:t>
            </a:r>
            <a:r>
              <a:rPr lang="en-US" sz="3200" dirty="0" err="1">
                <a:solidFill>
                  <a:srgbClr val="0000FF"/>
                </a:solidFill>
                <a:sym typeface="Symbol" pitchFamily="18" charset="2"/>
              </a:rPr>
              <a:t>a</a:t>
            </a:r>
            <a:r>
              <a:rPr lang="en-US" sz="3200" baseline="-25000" dirty="0" err="1">
                <a:solidFill>
                  <a:srgbClr val="0000FF"/>
                </a:solidFill>
                <a:sym typeface="Symbol" pitchFamily="18" charset="2"/>
              </a:rPr>
              <a:t>i</a:t>
            </a:r>
            <a:r>
              <a:rPr lang="en-US" sz="3200" dirty="0" smtClean="0">
                <a:solidFill>
                  <a:srgbClr val="0000FF"/>
                </a:solidFill>
                <a:sym typeface="Symbol" pitchFamily="18" charset="2"/>
              </a:rPr>
              <a:t>) </a:t>
            </a:r>
            <a:r>
              <a:rPr lang="en-US" sz="3200" b="1" dirty="0" smtClean="0">
                <a:solidFill>
                  <a:srgbClr val="0000FF"/>
                </a:solidFill>
                <a:sym typeface="Symbol" pitchFamily="18" charset="2"/>
              </a:rPr>
              <a:t>do</a:t>
            </a:r>
            <a:r>
              <a:rPr lang="en-US" sz="3200" dirty="0">
                <a:solidFill>
                  <a:srgbClr val="0000FF"/>
                </a:solidFill>
                <a:sym typeface="Symbol" pitchFamily="18" charset="2"/>
              </a:rPr>
              <a:t/>
            </a:r>
            <a:br>
              <a:rPr lang="en-US" sz="3200" dirty="0">
                <a:solidFill>
                  <a:srgbClr val="0000FF"/>
                </a:solidFill>
                <a:sym typeface="Symbol" pitchFamily="18" charset="2"/>
              </a:rPr>
            </a:br>
            <a:r>
              <a:rPr lang="en-US" sz="3200" dirty="0">
                <a:solidFill>
                  <a:srgbClr val="0000FF"/>
                </a:solidFill>
                <a:sym typeface="Symbol" pitchFamily="18" charset="2"/>
              </a:rPr>
              <a:t>	</a:t>
            </a:r>
            <a:r>
              <a:rPr lang="en-US" sz="3200" dirty="0" err="1">
                <a:solidFill>
                  <a:srgbClr val="0000FF"/>
                </a:solidFill>
                <a:sym typeface="Symbol" pitchFamily="18" charset="2"/>
              </a:rPr>
              <a:t>i</a:t>
            </a:r>
            <a:r>
              <a:rPr lang="en-US" sz="3200" dirty="0">
                <a:solidFill>
                  <a:srgbClr val="0000FF"/>
                </a:solidFill>
                <a:sym typeface="Symbol" pitchFamily="18" charset="2"/>
              </a:rPr>
              <a:t> := </a:t>
            </a:r>
            <a:r>
              <a:rPr lang="en-US" sz="3200" dirty="0" err="1">
                <a:solidFill>
                  <a:srgbClr val="0000FF"/>
                </a:solidFill>
                <a:sym typeface="Symbol" pitchFamily="18" charset="2"/>
              </a:rPr>
              <a:t>i</a:t>
            </a:r>
            <a:r>
              <a:rPr lang="en-US" sz="3200" dirty="0">
                <a:solidFill>
                  <a:srgbClr val="0000FF"/>
                </a:solidFill>
                <a:sym typeface="Symbol" pitchFamily="18" charset="2"/>
              </a:rPr>
              <a:t> + </a:t>
            </a:r>
            <a:r>
              <a:rPr lang="en-US" sz="3200" dirty="0" smtClean="0">
                <a:solidFill>
                  <a:srgbClr val="0000FF"/>
                </a:solidFill>
                <a:sym typeface="Symbol" pitchFamily="18" charset="2"/>
              </a:rPr>
              <a:t>1</a:t>
            </a:r>
            <a:br>
              <a:rPr lang="en-US" sz="3200" dirty="0" smtClean="0">
                <a:solidFill>
                  <a:srgbClr val="0000FF"/>
                </a:solidFill>
                <a:sym typeface="Symbol" pitchFamily="18" charset="2"/>
              </a:rPr>
            </a:br>
            <a:r>
              <a:rPr lang="en-US" sz="3200" b="1" dirty="0" err="1" smtClean="0">
                <a:solidFill>
                  <a:srgbClr val="0000FF"/>
                </a:solidFill>
                <a:sym typeface="Symbol" pitchFamily="18" charset="2"/>
              </a:rPr>
              <a:t>endwhile</a:t>
            </a:r>
            <a:endParaRPr lang="en-US" sz="3200" b="1" dirty="0">
              <a:solidFill>
                <a:srgbClr val="0000FF"/>
              </a:solidFill>
              <a:sym typeface="Symbol" pitchFamily="18" charset="2"/>
            </a:endParaRPr>
          </a:p>
          <a:p>
            <a:pPr>
              <a:defRPr/>
            </a:pPr>
            <a:r>
              <a:rPr lang="en-US" sz="3200" dirty="0">
                <a:sym typeface="Symbol" pitchFamily="18" charset="2"/>
              </a:rPr>
              <a:t>is processed n times, requiring 2n comparisons.</a:t>
            </a:r>
          </a:p>
          <a:p>
            <a:pPr>
              <a:defRPr/>
            </a:pPr>
            <a:r>
              <a:rPr lang="en-US" sz="3200" dirty="0">
                <a:sym typeface="Symbol" pitchFamily="18" charset="2"/>
              </a:rPr>
              <a:t>When it is entered for the (n+1)</a:t>
            </a:r>
            <a:r>
              <a:rPr lang="en-US" sz="3200" dirty="0" err="1">
                <a:sym typeface="Symbol" pitchFamily="18" charset="2"/>
              </a:rPr>
              <a:t>th</a:t>
            </a:r>
            <a:r>
              <a:rPr lang="en-US" sz="3200" dirty="0">
                <a:sym typeface="Symbol" pitchFamily="18" charset="2"/>
              </a:rPr>
              <a:t> time, only the comparison </a:t>
            </a:r>
            <a:r>
              <a:rPr lang="en-US" sz="3200" dirty="0" err="1">
                <a:sym typeface="Symbol" pitchFamily="18" charset="2"/>
              </a:rPr>
              <a:t>i</a:t>
            </a:r>
            <a:r>
              <a:rPr lang="en-US" sz="3200" dirty="0">
                <a:sym typeface="Symbol" pitchFamily="18" charset="2"/>
              </a:rPr>
              <a:t>  n is executed and terminates the loop.</a:t>
            </a:r>
          </a:p>
          <a:p>
            <a:pPr>
              <a:defRPr/>
            </a:pPr>
            <a:r>
              <a:rPr lang="en-US" sz="3200" dirty="0">
                <a:sym typeface="Symbol" pitchFamily="18" charset="2"/>
              </a:rPr>
              <a:t>Finally, the comparison </a:t>
            </a:r>
            <a:br>
              <a:rPr lang="en-US" sz="3200" dirty="0">
                <a:sym typeface="Symbol" pitchFamily="18" charset="2"/>
              </a:rPr>
            </a:br>
            <a:r>
              <a:rPr lang="en-US" sz="3200" b="1" dirty="0">
                <a:solidFill>
                  <a:srgbClr val="0000FF"/>
                </a:solidFill>
                <a:sym typeface="Symbol" pitchFamily="18" charset="2"/>
              </a:rPr>
              <a:t>if</a:t>
            </a:r>
            <a:r>
              <a:rPr lang="en-US" sz="3200" dirty="0">
                <a:solidFill>
                  <a:srgbClr val="0000FF"/>
                </a:solidFill>
                <a:sym typeface="Symbol" pitchFamily="18" charset="2"/>
              </a:rPr>
              <a:t> </a:t>
            </a:r>
            <a:r>
              <a:rPr lang="en-US" sz="3200" dirty="0" err="1">
                <a:solidFill>
                  <a:srgbClr val="0000FF"/>
                </a:solidFill>
                <a:sym typeface="Symbol" pitchFamily="18" charset="2"/>
              </a:rPr>
              <a:t>i</a:t>
            </a:r>
            <a:r>
              <a:rPr lang="en-US" sz="3200" dirty="0">
                <a:solidFill>
                  <a:srgbClr val="0000FF"/>
                </a:solidFill>
                <a:sym typeface="Symbol" pitchFamily="18" charset="2"/>
              </a:rPr>
              <a:t>  n </a:t>
            </a:r>
            <a:r>
              <a:rPr lang="en-US" sz="3200" b="1" dirty="0">
                <a:solidFill>
                  <a:srgbClr val="0000FF"/>
                </a:solidFill>
                <a:sym typeface="Symbol" pitchFamily="18" charset="2"/>
              </a:rPr>
              <a:t>then</a:t>
            </a:r>
            <a:r>
              <a:rPr lang="en-US" sz="3200" dirty="0">
                <a:solidFill>
                  <a:srgbClr val="0000FF"/>
                </a:solidFill>
                <a:sym typeface="Symbol" pitchFamily="18" charset="2"/>
              </a:rPr>
              <a:t> </a:t>
            </a:r>
            <a:r>
              <a:rPr lang="en-US" sz="3200" dirty="0" smtClean="0">
                <a:solidFill>
                  <a:srgbClr val="0000FF"/>
                </a:solidFill>
                <a:sym typeface="Symbol" pitchFamily="18" charset="2"/>
              </a:rPr>
              <a:t>…</a:t>
            </a:r>
            <a:br>
              <a:rPr lang="en-US" sz="3200" dirty="0" smtClean="0">
                <a:solidFill>
                  <a:srgbClr val="0000FF"/>
                </a:solidFill>
                <a:sym typeface="Symbol" pitchFamily="18" charset="2"/>
              </a:rPr>
            </a:br>
            <a:r>
              <a:rPr lang="en-US" sz="3200" dirty="0" smtClean="0">
                <a:sym typeface="Symbol" pitchFamily="18" charset="2"/>
              </a:rPr>
              <a:t>is </a:t>
            </a:r>
            <a:r>
              <a:rPr lang="en-US" sz="3200" dirty="0">
                <a:sym typeface="Symbol" pitchFamily="18" charset="2"/>
              </a:rPr>
              <a:t>executed, so all in all we have a worst-case time complexity of 2n + 2.</a:t>
            </a:r>
          </a:p>
        </p:txBody>
      </p:sp>
    </p:spTree>
    <p:extLst>
      <p:ext uri="{BB962C8B-B14F-4D97-AF65-F5344CB8AC3E}">
        <p14:creationId xmlns:p14="http://schemas.microsoft.com/office/powerpoint/2010/main" val="45989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 calcmode="lin" valueType="num">
                                      <p:cBhvr additive="base">
                                        <p:cTn id="7" dur="500" fill="hold"/>
                                        <p:tgtEl>
                                          <p:spTgt spid="1873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7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7395">
                                            <p:txEl>
                                              <p:pRg st="2" end="2"/>
                                            </p:txEl>
                                          </p:spTgt>
                                        </p:tgtEl>
                                        <p:attrNameLst>
                                          <p:attrName>style.visibility</p:attrName>
                                        </p:attrNameLst>
                                      </p:cBhvr>
                                      <p:to>
                                        <p:strVal val="visible"/>
                                      </p:to>
                                    </p:set>
                                    <p:anim calcmode="lin" valueType="num">
                                      <p:cBhvr additive="base">
                                        <p:cTn id="13" dur="500" fill="hold"/>
                                        <p:tgtEl>
                                          <p:spTgt spid="18739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7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7395">
                                            <p:txEl>
                                              <p:pRg st="3" end="3"/>
                                            </p:txEl>
                                          </p:spTgt>
                                        </p:tgtEl>
                                        <p:attrNameLst>
                                          <p:attrName>style.visibility</p:attrName>
                                        </p:attrNameLst>
                                      </p:cBhvr>
                                      <p:to>
                                        <p:strVal val="visible"/>
                                      </p:to>
                                    </p:set>
                                    <p:anim calcmode="lin" valueType="num">
                                      <p:cBhvr additive="base">
                                        <p:cTn id="19" dur="500" fill="hold"/>
                                        <p:tgtEl>
                                          <p:spTgt spid="18739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7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7395">
                                            <p:txEl>
                                              <p:pRg st="4" end="4"/>
                                            </p:txEl>
                                          </p:spTgt>
                                        </p:tgtEl>
                                        <p:attrNameLst>
                                          <p:attrName>style.visibility</p:attrName>
                                        </p:attrNameLst>
                                      </p:cBhvr>
                                      <p:to>
                                        <p:strVal val="visible"/>
                                      </p:to>
                                    </p:set>
                                    <p:anim calcmode="lin" valueType="num">
                                      <p:cBhvr additive="base">
                                        <p:cTn id="25" dur="500" fill="hold"/>
                                        <p:tgtEl>
                                          <p:spTgt spid="18739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7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7395">
                                            <p:txEl>
                                              <p:pRg st="5" end="5"/>
                                            </p:txEl>
                                          </p:spTgt>
                                        </p:tgtEl>
                                        <p:attrNameLst>
                                          <p:attrName>style.visibility</p:attrName>
                                        </p:attrNameLst>
                                      </p:cBhvr>
                                      <p:to>
                                        <p:strVal val="visible"/>
                                      </p:to>
                                    </p:set>
                                    <p:anim calcmode="lin" valueType="num">
                                      <p:cBhvr additive="base">
                                        <p:cTn id="31" dur="500" fill="hold"/>
                                        <p:tgtEl>
                                          <p:spTgt spid="18739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73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09600" y="152400"/>
            <a:ext cx="9372600" cy="533400"/>
          </a:xfrm>
        </p:spPr>
        <p:txBody>
          <a:bodyPr>
            <a:normAutofit fontScale="90000"/>
          </a:bodyPr>
          <a:lstStyle/>
          <a:p>
            <a:r>
              <a:rPr lang="en-US" altLang="en-US" sz="3600" dirty="0" smtClean="0"/>
              <a:t>Reminder: Binary Search Algorithm</a:t>
            </a:r>
            <a:endParaRPr lang="en-CA" altLang="en-US" sz="3600" dirty="0"/>
          </a:p>
        </p:txBody>
      </p:sp>
      <p:sp>
        <p:nvSpPr>
          <p:cNvPr id="204803" name="Rectangle 3"/>
          <p:cNvSpPr>
            <a:spLocks noGrp="1" noChangeArrowheads="1"/>
          </p:cNvSpPr>
          <p:nvPr>
            <p:ph idx="1"/>
          </p:nvPr>
        </p:nvSpPr>
        <p:spPr>
          <a:xfrm>
            <a:off x="533400" y="762000"/>
            <a:ext cx="10972800" cy="5867400"/>
          </a:xfrm>
        </p:spPr>
        <p:txBody>
          <a:bodyPr>
            <a:normAutofit lnSpcReduction="10000"/>
          </a:bodyPr>
          <a:lstStyle/>
          <a:p>
            <a:pPr marL="0" indent="0">
              <a:lnSpc>
                <a:spcPct val="90000"/>
              </a:lnSpc>
              <a:buNone/>
            </a:pPr>
            <a:r>
              <a:rPr lang="en-US" altLang="en-US" sz="2600" b="1" dirty="0">
                <a:solidFill>
                  <a:srgbClr val="003C78"/>
                </a:solidFill>
                <a:sym typeface="Symbol" panose="05050102010706020507" pitchFamily="18" charset="2"/>
              </a:rPr>
              <a:t>procedure</a:t>
            </a:r>
            <a:r>
              <a:rPr lang="en-US" altLang="en-US" sz="2600" dirty="0">
                <a:solidFill>
                  <a:srgbClr val="003C78"/>
                </a:solidFill>
                <a:sym typeface="Symbol" panose="05050102010706020507" pitchFamily="18" charset="2"/>
              </a:rPr>
              <a:t> </a:t>
            </a:r>
            <a:r>
              <a:rPr lang="en-US" altLang="en-US" sz="2600" dirty="0" err="1">
                <a:solidFill>
                  <a:srgbClr val="003C78"/>
                </a:solidFill>
                <a:sym typeface="Symbol" panose="05050102010706020507" pitchFamily="18" charset="2"/>
              </a:rPr>
              <a:t>binary_search</a:t>
            </a:r>
            <a:r>
              <a:rPr lang="en-US" altLang="en-US" sz="2600" dirty="0">
                <a:solidFill>
                  <a:srgbClr val="003C78"/>
                </a:solidFill>
                <a:sym typeface="Symbol" panose="05050102010706020507" pitchFamily="18" charset="2"/>
              </a:rPr>
              <a:t>(x: integer; a</a:t>
            </a:r>
            <a:r>
              <a:rPr lang="en-US" altLang="en-US" sz="2600" baseline="-25000" dirty="0">
                <a:solidFill>
                  <a:srgbClr val="003C78"/>
                </a:solidFill>
                <a:sym typeface="Symbol" panose="05050102010706020507" pitchFamily="18" charset="2"/>
              </a:rPr>
              <a:t>1</a:t>
            </a:r>
            <a:r>
              <a:rPr lang="en-US" altLang="en-US" sz="2600" dirty="0">
                <a:solidFill>
                  <a:srgbClr val="003C78"/>
                </a:solidFill>
                <a:sym typeface="Symbol" panose="05050102010706020507" pitchFamily="18" charset="2"/>
              </a:rPr>
              <a:t>, a</a:t>
            </a:r>
            <a:r>
              <a:rPr lang="en-US" altLang="en-US" sz="2600" baseline="-25000" dirty="0">
                <a:solidFill>
                  <a:srgbClr val="003C78"/>
                </a:solidFill>
                <a:sym typeface="Symbol" panose="05050102010706020507" pitchFamily="18" charset="2"/>
              </a:rPr>
              <a:t>2</a:t>
            </a:r>
            <a:r>
              <a:rPr lang="en-US" altLang="en-US" sz="2600" dirty="0">
                <a:solidFill>
                  <a:srgbClr val="003C78"/>
                </a:solidFill>
                <a:sym typeface="Symbol" panose="05050102010706020507" pitchFamily="18" charset="2"/>
              </a:rPr>
              <a:t>, …, a</a:t>
            </a:r>
            <a:r>
              <a:rPr lang="en-US" altLang="en-US" sz="2600" baseline="-25000" dirty="0">
                <a:solidFill>
                  <a:srgbClr val="003C78"/>
                </a:solidFill>
                <a:sym typeface="Symbol" panose="05050102010706020507" pitchFamily="18" charset="2"/>
              </a:rPr>
              <a:t>n</a:t>
            </a:r>
            <a:r>
              <a:rPr lang="en-US" altLang="en-US" sz="2600" dirty="0">
                <a:solidFill>
                  <a:srgbClr val="003C78"/>
                </a:solidFill>
                <a:sym typeface="Symbol" panose="05050102010706020507" pitchFamily="18" charset="2"/>
              </a:rPr>
              <a:t>: </a:t>
            </a:r>
            <a:r>
              <a:rPr lang="en-US" altLang="en-US" sz="2600" b="1" dirty="0" smtClean="0">
                <a:solidFill>
                  <a:srgbClr val="003C78"/>
                </a:solidFill>
                <a:sym typeface="Symbol" panose="05050102010706020507" pitchFamily="18" charset="2"/>
              </a:rPr>
              <a:t>array</a:t>
            </a:r>
            <a:r>
              <a:rPr lang="en-US" altLang="en-US" sz="2600" dirty="0" smtClean="0">
                <a:solidFill>
                  <a:srgbClr val="003C78"/>
                </a:solidFill>
                <a:sym typeface="Symbol" panose="05050102010706020507" pitchFamily="18" charset="2"/>
              </a:rPr>
              <a:t> </a:t>
            </a:r>
            <a:r>
              <a:rPr lang="en-US" altLang="en-US" sz="2600" b="1" dirty="0" smtClean="0">
                <a:solidFill>
                  <a:srgbClr val="003C78"/>
                </a:solidFill>
                <a:sym typeface="Symbol" panose="05050102010706020507" pitchFamily="18" charset="2"/>
              </a:rPr>
              <a:t>of</a:t>
            </a:r>
            <a:r>
              <a:rPr lang="en-US" altLang="en-US" sz="2600" dirty="0" smtClean="0">
                <a:solidFill>
                  <a:srgbClr val="003C78"/>
                </a:solidFill>
                <a:sym typeface="Symbol" panose="05050102010706020507" pitchFamily="18" charset="2"/>
              </a:rPr>
              <a:t> </a:t>
            </a:r>
            <a:r>
              <a:rPr lang="en-US" altLang="en-US" sz="2600" dirty="0">
                <a:solidFill>
                  <a:srgbClr val="003C78"/>
                </a:solidFill>
                <a:sym typeface="Symbol" panose="05050102010706020507" pitchFamily="18" charset="2"/>
              </a:rPr>
              <a:t>integers)</a:t>
            </a:r>
          </a:p>
          <a:p>
            <a:pPr marL="0" indent="0">
              <a:lnSpc>
                <a:spcPct val="90000"/>
              </a:lnSpc>
              <a:spcBef>
                <a:spcPct val="0"/>
              </a:spcBef>
              <a:buNone/>
            </a:pP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 1   {</a:t>
            </a: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is left endpoint of search interval}</a:t>
            </a:r>
          </a:p>
          <a:p>
            <a:pPr marL="0" indent="0">
              <a:lnSpc>
                <a:spcPct val="90000"/>
              </a:lnSpc>
              <a:spcBef>
                <a:spcPct val="0"/>
              </a:spcBef>
              <a:buNone/>
            </a:pPr>
            <a:r>
              <a:rPr lang="en-US" altLang="en-US" sz="2600" dirty="0">
                <a:solidFill>
                  <a:srgbClr val="003C78"/>
                </a:solidFill>
                <a:sym typeface="Symbol" panose="05050102010706020507" pitchFamily="18" charset="2"/>
              </a:rPr>
              <a:t>j := n  {j is right endpoint of search interval} </a:t>
            </a:r>
          </a:p>
          <a:p>
            <a:pPr marL="0" indent="0">
              <a:lnSpc>
                <a:spcPct val="90000"/>
              </a:lnSpc>
              <a:spcBef>
                <a:spcPct val="0"/>
              </a:spcBef>
              <a:buNone/>
            </a:pPr>
            <a:r>
              <a:rPr lang="en-US" altLang="en-US" sz="2600" b="1" dirty="0">
                <a:solidFill>
                  <a:srgbClr val="003C78"/>
                </a:solidFill>
                <a:sym typeface="Symbol" panose="05050102010706020507" pitchFamily="18" charset="2"/>
              </a:rPr>
              <a:t>while </a:t>
            </a:r>
            <a:r>
              <a:rPr lang="en-US" altLang="en-US" sz="2600" dirty="0">
                <a:solidFill>
                  <a:srgbClr val="003C78"/>
                </a:solidFill>
                <a:sym typeface="Symbol" panose="05050102010706020507" pitchFamily="18" charset="2"/>
              </a:rPr>
              <a:t>(</a:t>
            </a: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&lt; j</a:t>
            </a:r>
            <a:r>
              <a:rPr lang="en-US" altLang="en-US" sz="2600" dirty="0" smtClean="0">
                <a:solidFill>
                  <a:srgbClr val="003C78"/>
                </a:solidFill>
                <a:sym typeface="Symbol" panose="05050102010706020507" pitchFamily="18" charset="2"/>
              </a:rPr>
              <a:t>) </a:t>
            </a:r>
            <a:r>
              <a:rPr lang="en-US" altLang="en-US" sz="2600" b="1" dirty="0" smtClean="0">
                <a:solidFill>
                  <a:srgbClr val="003C78"/>
                </a:solidFill>
                <a:sym typeface="Symbol" panose="05050102010706020507" pitchFamily="18" charset="2"/>
              </a:rPr>
              <a:t>do</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m := (</a:t>
            </a: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 j)/2</a:t>
            </a: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if</a:t>
            </a:r>
            <a:r>
              <a:rPr lang="en-US" altLang="en-US" sz="2600" dirty="0">
                <a:solidFill>
                  <a:srgbClr val="003C78"/>
                </a:solidFill>
                <a:sym typeface="Symbol" panose="05050102010706020507" pitchFamily="18" charset="2"/>
              </a:rPr>
              <a:t> x &gt; a</a:t>
            </a:r>
            <a:r>
              <a:rPr lang="en-US" altLang="en-US" sz="2600" baseline="-25000" dirty="0">
                <a:solidFill>
                  <a:srgbClr val="003C78"/>
                </a:solidFill>
                <a:sym typeface="Symbol" panose="05050102010706020507" pitchFamily="18" charset="2"/>
              </a:rPr>
              <a:t>m</a:t>
            </a: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then</a:t>
            </a: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
            </a:r>
            <a:br>
              <a:rPr lang="en-US" altLang="en-US" sz="2600" dirty="0" smtClean="0">
                <a:solidFill>
                  <a:srgbClr val="003C78"/>
                </a:solidFill>
                <a:sym typeface="Symbol" panose="05050102010706020507" pitchFamily="18" charset="2"/>
              </a:rPr>
            </a:br>
            <a:r>
              <a:rPr lang="en-US" altLang="en-US" sz="2600" dirty="0" smtClean="0">
                <a:solidFill>
                  <a:srgbClr val="003C78"/>
                </a:solidFill>
                <a:sym typeface="Symbol" panose="05050102010706020507" pitchFamily="18" charset="2"/>
              </a:rPr>
              <a:t> 		</a:t>
            </a:r>
            <a:r>
              <a:rPr lang="en-US" altLang="en-US" sz="2600" dirty="0" err="1" smtClean="0">
                <a:solidFill>
                  <a:srgbClr val="003C78"/>
                </a:solidFill>
                <a:sym typeface="Symbol" panose="05050102010706020507" pitchFamily="18" charset="2"/>
              </a:rPr>
              <a:t>i</a:t>
            </a:r>
            <a:r>
              <a:rPr lang="en-US" altLang="en-US" sz="2600" dirty="0" smtClean="0">
                <a:solidFill>
                  <a:srgbClr val="003C78"/>
                </a:solidFill>
                <a:sym typeface="Symbol" panose="05050102010706020507" pitchFamily="18" charset="2"/>
              </a:rPr>
              <a:t> </a:t>
            </a:r>
            <a:r>
              <a:rPr lang="en-US" altLang="en-US" sz="2600" dirty="0">
                <a:solidFill>
                  <a:srgbClr val="003C78"/>
                </a:solidFill>
                <a:sym typeface="Symbol" panose="05050102010706020507" pitchFamily="18" charset="2"/>
              </a:rPr>
              <a:t>:= m + 1</a:t>
            </a: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else</a:t>
            </a:r>
            <a:r>
              <a:rPr lang="en-US" altLang="en-US" sz="2600" dirty="0">
                <a:solidFill>
                  <a:srgbClr val="003C78"/>
                </a:solidFill>
                <a:sym typeface="Symbol" panose="05050102010706020507" pitchFamily="18" charset="2"/>
              </a:rPr>
              <a:t> </a:t>
            </a:r>
            <a:endParaRPr lang="en-US" altLang="en-US" sz="2600" dirty="0" smtClean="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	j </a:t>
            </a: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m</a:t>
            </a: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b="1" dirty="0" err="1" smtClean="0">
                <a:solidFill>
                  <a:srgbClr val="003C78"/>
                </a:solidFill>
                <a:sym typeface="Symbol" panose="05050102010706020507" pitchFamily="18" charset="2"/>
              </a:rPr>
              <a:t>endif</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b="1" dirty="0" err="1" smtClean="0">
                <a:solidFill>
                  <a:srgbClr val="003C78"/>
                </a:solidFill>
                <a:sym typeface="Symbol" panose="05050102010706020507" pitchFamily="18" charset="2"/>
              </a:rPr>
              <a:t>endwhile</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b="1" dirty="0">
                <a:solidFill>
                  <a:srgbClr val="003C78"/>
                </a:solidFill>
                <a:sym typeface="Symbol" panose="05050102010706020507" pitchFamily="18" charset="2"/>
              </a:rPr>
              <a:t>if</a:t>
            </a:r>
            <a:r>
              <a:rPr lang="en-US" altLang="en-US" sz="2600" dirty="0">
                <a:solidFill>
                  <a:srgbClr val="003C78"/>
                </a:solidFill>
                <a:sym typeface="Symbol" panose="05050102010706020507" pitchFamily="18" charset="2"/>
              </a:rPr>
              <a:t> x = </a:t>
            </a:r>
            <a:r>
              <a:rPr lang="en-US" altLang="en-US" sz="2600" dirty="0" err="1">
                <a:solidFill>
                  <a:srgbClr val="003C78"/>
                </a:solidFill>
                <a:sym typeface="Symbol" panose="05050102010706020507" pitchFamily="18" charset="2"/>
              </a:rPr>
              <a:t>a</a:t>
            </a:r>
            <a:r>
              <a:rPr lang="en-US" altLang="en-US" sz="2600" baseline="-250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then</a:t>
            </a:r>
            <a:r>
              <a:rPr lang="en-US" altLang="en-US" sz="2600" dirty="0">
                <a:solidFill>
                  <a:srgbClr val="003C78"/>
                </a:solidFill>
                <a:sym typeface="Symbol" panose="05050102010706020507" pitchFamily="18" charset="2"/>
              </a:rPr>
              <a:t> </a:t>
            </a:r>
            <a:endParaRPr lang="en-US" altLang="en-US" sz="2600" dirty="0" smtClean="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location </a:t>
            </a:r>
            <a:r>
              <a:rPr lang="en-US" altLang="en-US" sz="2600" dirty="0">
                <a:solidFill>
                  <a:srgbClr val="003C78"/>
                </a:solidFill>
                <a:sym typeface="Symbol" panose="05050102010706020507" pitchFamily="18" charset="2"/>
              </a:rPr>
              <a:t>:= </a:t>
            </a:r>
            <a:r>
              <a:rPr lang="en-US" altLang="en-US" sz="2600" dirty="0" err="1">
                <a:solidFill>
                  <a:srgbClr val="003C78"/>
                </a:solidFill>
                <a:sym typeface="Symbol" panose="05050102010706020507" pitchFamily="18" charset="2"/>
              </a:rPr>
              <a:t>i</a:t>
            </a:r>
            <a:endParaRPr lang="en-US" altLang="en-US" sz="2600" dirty="0">
              <a:solidFill>
                <a:srgbClr val="003C78"/>
              </a:solidFill>
              <a:sym typeface="Symbol" panose="05050102010706020507" pitchFamily="18" charset="2"/>
            </a:endParaRPr>
          </a:p>
          <a:p>
            <a:pPr marL="0" indent="0">
              <a:lnSpc>
                <a:spcPct val="90000"/>
              </a:lnSpc>
              <a:spcBef>
                <a:spcPct val="0"/>
              </a:spcBef>
              <a:buNone/>
            </a:pPr>
            <a:r>
              <a:rPr lang="en-US" altLang="en-US" sz="2600" b="1" dirty="0">
                <a:solidFill>
                  <a:srgbClr val="003C78"/>
                </a:solidFill>
                <a:sym typeface="Symbol" panose="05050102010706020507" pitchFamily="18" charset="2"/>
              </a:rPr>
              <a:t>else</a:t>
            </a:r>
            <a:r>
              <a:rPr lang="en-US" altLang="en-US" sz="2600" dirty="0">
                <a:solidFill>
                  <a:srgbClr val="003C78"/>
                </a:solidFill>
                <a:sym typeface="Symbol" panose="05050102010706020507" pitchFamily="18" charset="2"/>
              </a:rPr>
              <a:t> </a:t>
            </a:r>
            <a:endParaRPr lang="en-US" altLang="en-US" sz="2600" dirty="0" smtClean="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location </a:t>
            </a: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0 </a:t>
            </a:r>
          </a:p>
          <a:p>
            <a:pPr marL="0" indent="0">
              <a:lnSpc>
                <a:spcPct val="90000"/>
              </a:lnSpc>
              <a:spcBef>
                <a:spcPct val="0"/>
              </a:spcBef>
              <a:buNone/>
            </a:pPr>
            <a:r>
              <a:rPr lang="en-US" altLang="en-US" sz="2600" b="1" dirty="0" err="1" smtClean="0">
                <a:solidFill>
                  <a:srgbClr val="003C78"/>
                </a:solidFill>
                <a:sym typeface="Symbol" panose="05050102010706020507" pitchFamily="18" charset="2"/>
              </a:rPr>
              <a:t>endif</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a:t>
            </a:r>
            <a:r>
              <a:rPr lang="en-US" altLang="en-US" sz="2600" i="1" dirty="0">
                <a:solidFill>
                  <a:srgbClr val="003C78"/>
                </a:solidFill>
                <a:sym typeface="Symbol" panose="05050102010706020507" pitchFamily="18" charset="2"/>
              </a:rPr>
              <a:t>location is the subscript of the term that equals x, or is zero if x is not found</a:t>
            </a:r>
            <a:r>
              <a:rPr lang="en-US" altLang="en-US" sz="2600" dirty="0">
                <a:solidFill>
                  <a:srgbClr val="003C78"/>
                </a:solidFill>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79317-991C-46E3-8C35-E84DEE5546E7}" type="slidenum">
              <a:rPr lang="en-CA" altLang="en-US"/>
              <a:pPr/>
              <a:t>38</a:t>
            </a:fld>
            <a:endParaRPr lang="en-CA" altLang="en-US"/>
          </a:p>
        </p:txBody>
      </p:sp>
      <p:graphicFrame>
        <p:nvGraphicFramePr>
          <p:cNvPr id="3" name="Diagram 2"/>
          <p:cNvGraphicFramePr/>
          <p:nvPr>
            <p:extLst>
              <p:ext uri="{D42A27DB-BD31-4B8C-83A1-F6EECF244321}">
                <p14:modId xmlns:p14="http://schemas.microsoft.com/office/powerpoint/2010/main" val="2793103896"/>
              </p:ext>
            </p:extLst>
          </p:nvPr>
        </p:nvGraphicFramePr>
        <p:xfrm>
          <a:off x="7010400" y="1304835"/>
          <a:ext cx="4114800"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flipH="1">
            <a:off x="2590800" y="1904999"/>
            <a:ext cx="45720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408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4A83AC57-F75E-49A5-9D0F-C9F8CE20FF69}" type="slidenum">
              <a:rPr lang="en-CA" sz="1400">
                <a:solidFill>
                  <a:srgbClr val="00CCFF"/>
                </a:solidFill>
                <a:latin typeface="Times New Roman" pitchFamily="18" charset="0"/>
              </a:rPr>
              <a:pPr eaLnBrk="1" hangingPunct="1"/>
              <a:t>39</a:t>
            </a:fld>
            <a:endParaRPr lang="en-CA" sz="1400">
              <a:solidFill>
                <a:srgbClr val="00CCFF"/>
              </a:solidFill>
              <a:latin typeface="Times New Roman" pitchFamily="18" charset="0"/>
            </a:endParaRPr>
          </a:p>
        </p:txBody>
      </p:sp>
      <p:sp>
        <p:nvSpPr>
          <p:cNvPr id="171010" name="Rectangle 2"/>
          <p:cNvSpPr>
            <a:spLocks noGrp="1" noChangeArrowheads="1"/>
          </p:cNvSpPr>
          <p:nvPr>
            <p:ph type="title"/>
          </p:nvPr>
        </p:nvSpPr>
        <p:spPr>
          <a:xfrm>
            <a:off x="838200" y="152400"/>
            <a:ext cx="9144000" cy="533400"/>
          </a:xfrm>
        </p:spPr>
        <p:txBody>
          <a:bodyPr>
            <a:normAutofit fontScale="90000"/>
          </a:bodyPr>
          <a:lstStyle/>
          <a:p>
            <a:pPr eaLnBrk="1" hangingPunct="1">
              <a:defRPr/>
            </a:pPr>
            <a:r>
              <a:rPr lang="en-US" sz="3600" dirty="0"/>
              <a:t>Complexity</a:t>
            </a:r>
            <a:endParaRPr lang="en-CA" sz="3600" dirty="0"/>
          </a:p>
        </p:txBody>
      </p:sp>
      <p:sp>
        <p:nvSpPr>
          <p:cNvPr id="171011" name="Rectangle 3"/>
          <p:cNvSpPr>
            <a:spLocks noGrp="1" noChangeArrowheads="1"/>
          </p:cNvSpPr>
          <p:nvPr>
            <p:ph type="body" idx="1"/>
          </p:nvPr>
        </p:nvSpPr>
        <p:spPr>
          <a:xfrm>
            <a:off x="685800" y="990600"/>
            <a:ext cx="9753600" cy="5334000"/>
          </a:xfrm>
        </p:spPr>
        <p:txBody>
          <a:bodyPr>
            <a:noAutofit/>
          </a:bodyPr>
          <a:lstStyle/>
          <a:p>
            <a:pPr>
              <a:defRPr/>
            </a:pPr>
            <a:r>
              <a:rPr lang="en-US" sz="3200" dirty="0">
                <a:sym typeface="Symbol" pitchFamily="18" charset="2"/>
              </a:rPr>
              <a:t>What is the time complexity of the binary search algorithm?</a:t>
            </a:r>
          </a:p>
          <a:p>
            <a:pPr>
              <a:defRPr/>
            </a:pPr>
            <a:endParaRPr lang="en-US" sz="1800" dirty="0">
              <a:sym typeface="Symbol" pitchFamily="18" charset="2"/>
            </a:endParaRPr>
          </a:p>
          <a:p>
            <a:pPr>
              <a:defRPr/>
            </a:pPr>
            <a:r>
              <a:rPr lang="en-US" sz="3200" dirty="0">
                <a:sym typeface="Symbol" pitchFamily="18" charset="2"/>
              </a:rPr>
              <a:t>Again, we will determine the </a:t>
            </a:r>
            <a:r>
              <a:rPr lang="en-US" sz="3200" b="1" dirty="0">
                <a:solidFill>
                  <a:srgbClr val="0000FF"/>
                </a:solidFill>
                <a:sym typeface="Symbol" pitchFamily="18" charset="2"/>
              </a:rPr>
              <a:t>worst-case</a:t>
            </a:r>
            <a:r>
              <a:rPr lang="en-US" sz="3200" dirty="0">
                <a:sym typeface="Symbol" pitchFamily="18" charset="2"/>
              </a:rPr>
              <a:t> number of comparisons as a function of the number n of terms in the sequence.</a:t>
            </a:r>
          </a:p>
          <a:p>
            <a:pPr>
              <a:defRPr/>
            </a:pPr>
            <a:endParaRPr lang="en-US" sz="1800" dirty="0">
              <a:sym typeface="Symbol" pitchFamily="18" charset="2"/>
            </a:endParaRPr>
          </a:p>
          <a:p>
            <a:pPr>
              <a:defRPr/>
            </a:pPr>
            <a:r>
              <a:rPr lang="en-US" sz="3200" dirty="0">
                <a:sym typeface="Symbol" pitchFamily="18" charset="2"/>
              </a:rPr>
              <a:t>Let us assume there are n = 2</a:t>
            </a:r>
            <a:r>
              <a:rPr lang="en-US" sz="3200" baseline="30000" dirty="0">
                <a:sym typeface="Symbol" pitchFamily="18" charset="2"/>
              </a:rPr>
              <a:t>k</a:t>
            </a:r>
            <a:r>
              <a:rPr lang="en-US" sz="3200" dirty="0">
                <a:sym typeface="Symbol" pitchFamily="18" charset="2"/>
              </a:rPr>
              <a:t> elements in the list, which means that k = </a:t>
            </a:r>
            <a:r>
              <a:rPr lang="en-US" sz="3200" dirty="0" err="1" smtClean="0">
                <a:sym typeface="Symbol" pitchFamily="18" charset="2"/>
              </a:rPr>
              <a:t>lg</a:t>
            </a:r>
            <a:r>
              <a:rPr lang="en-US" sz="3200" dirty="0" smtClean="0">
                <a:sym typeface="Symbol" pitchFamily="18" charset="2"/>
              </a:rPr>
              <a:t> </a:t>
            </a:r>
            <a:r>
              <a:rPr lang="en-US" sz="3200" dirty="0">
                <a:sym typeface="Symbol" pitchFamily="18" charset="2"/>
              </a:rPr>
              <a:t>n.</a:t>
            </a:r>
          </a:p>
          <a:p>
            <a:pPr>
              <a:defRPr/>
            </a:pPr>
            <a:endParaRPr lang="en-US" sz="1800" dirty="0">
              <a:sym typeface="Symbol" pitchFamily="18" charset="2"/>
            </a:endParaRPr>
          </a:p>
          <a:p>
            <a:pPr>
              <a:defRPr/>
            </a:pPr>
            <a:r>
              <a:rPr lang="en-US" sz="3200" dirty="0">
                <a:sym typeface="Symbol" pitchFamily="18" charset="2"/>
              </a:rPr>
              <a:t>If n is not a power of 2, it can be considered part of a larger list, where 2</a:t>
            </a:r>
            <a:r>
              <a:rPr lang="en-US" sz="3200" baseline="30000" dirty="0">
                <a:sym typeface="Symbol" pitchFamily="18" charset="2"/>
              </a:rPr>
              <a:t>k</a:t>
            </a:r>
            <a:r>
              <a:rPr lang="en-US" sz="3200" dirty="0">
                <a:sym typeface="Symbol" pitchFamily="18" charset="2"/>
              </a:rPr>
              <a:t> &lt; n &lt; 2</a:t>
            </a:r>
            <a:r>
              <a:rPr lang="en-US" sz="3200" baseline="30000" dirty="0">
                <a:sym typeface="Symbol" pitchFamily="18" charset="2"/>
              </a:rPr>
              <a:t>k+1</a:t>
            </a:r>
            <a:r>
              <a:rPr lang="en-US" sz="3200" dirty="0">
                <a:sym typeface="Symbol" pitchFamily="18" charset="2"/>
              </a:rPr>
              <a:t>.</a:t>
            </a:r>
          </a:p>
        </p:txBody>
      </p:sp>
    </p:spTree>
    <p:extLst>
      <p:ext uri="{BB962C8B-B14F-4D97-AF65-F5344CB8AC3E}">
        <p14:creationId xmlns:p14="http://schemas.microsoft.com/office/powerpoint/2010/main" val="1289493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609600" y="152400"/>
            <a:ext cx="9372600" cy="685800"/>
          </a:xfrm>
        </p:spPr>
        <p:txBody>
          <a:bodyPr/>
          <a:lstStyle/>
          <a:p>
            <a:r>
              <a:rPr lang="en-US" altLang="en-US" sz="3600" dirty="0" smtClean="0"/>
              <a:t>Algorithms  </a:t>
            </a:r>
            <a:r>
              <a:rPr lang="en-US" altLang="en-US" sz="3200" kern="0" dirty="0">
                <a:latin typeface="Times New Roman"/>
                <a:cs typeface="Arial"/>
              </a:rPr>
              <a:t>(</a:t>
            </a:r>
            <a:r>
              <a:rPr lang="en-US" sz="3200" kern="0" dirty="0">
                <a:latin typeface="Times New Roman"/>
                <a:cs typeface="Arial"/>
              </a:rPr>
              <a:t>§ </a:t>
            </a:r>
            <a:r>
              <a:rPr lang="en-US" sz="3200" kern="0" dirty="0" smtClean="0">
                <a:latin typeface="Times New Roman"/>
                <a:cs typeface="Arial"/>
              </a:rPr>
              <a:t>3.1.1</a:t>
            </a:r>
            <a:r>
              <a:rPr lang="en-US" sz="3200" kern="0" dirty="0">
                <a:latin typeface="Times New Roman"/>
                <a:cs typeface="Arial"/>
              </a:rPr>
              <a:t>)</a:t>
            </a:r>
            <a:endParaRPr lang="en-CA" altLang="en-US" sz="3600" dirty="0"/>
          </a:p>
        </p:txBody>
      </p:sp>
      <p:sp>
        <p:nvSpPr>
          <p:cNvPr id="194563" name="Rectangle 3"/>
          <p:cNvSpPr>
            <a:spLocks noGrp="1" noChangeArrowheads="1"/>
          </p:cNvSpPr>
          <p:nvPr>
            <p:ph idx="1"/>
          </p:nvPr>
        </p:nvSpPr>
        <p:spPr>
          <a:xfrm>
            <a:off x="609600" y="1219200"/>
            <a:ext cx="10972800" cy="4648200"/>
          </a:xfrm>
        </p:spPr>
        <p:txBody>
          <a:bodyPr>
            <a:noAutofit/>
          </a:bodyPr>
          <a:lstStyle/>
          <a:p>
            <a:pPr marL="0" indent="0">
              <a:lnSpc>
                <a:spcPct val="90000"/>
              </a:lnSpc>
            </a:pPr>
            <a:r>
              <a:rPr lang="en-US" altLang="en-US" sz="3200" dirty="0">
                <a:solidFill>
                  <a:srgbClr val="003C78"/>
                </a:solidFill>
                <a:sym typeface="Symbol" panose="05050102010706020507" pitchFamily="18" charset="2"/>
              </a:rPr>
              <a:t>What is an algorithm?</a:t>
            </a:r>
          </a:p>
          <a:p>
            <a:pPr marL="0" indent="0">
              <a:lnSpc>
                <a:spcPct val="90000"/>
              </a:lnSpc>
            </a:pPr>
            <a:endParaRPr lang="en-US" altLang="en-US" sz="1800" dirty="0">
              <a:solidFill>
                <a:srgbClr val="00FFFF"/>
              </a:solidFill>
              <a:sym typeface="Symbol" panose="05050102010706020507" pitchFamily="18" charset="2"/>
            </a:endParaRPr>
          </a:p>
          <a:p>
            <a:pPr marL="0" indent="0">
              <a:lnSpc>
                <a:spcPct val="90000"/>
              </a:lnSpc>
            </a:pPr>
            <a:r>
              <a:rPr lang="en-US" altLang="en-US" sz="3200" dirty="0">
                <a:sym typeface="Symbol" panose="05050102010706020507" pitchFamily="18" charset="2"/>
              </a:rPr>
              <a:t>An algorithm is a finite set of precise instructions for performing a computation or for solving a problem.</a:t>
            </a:r>
          </a:p>
          <a:p>
            <a:pPr marL="0" indent="0">
              <a:lnSpc>
                <a:spcPct val="90000"/>
              </a:lnSpc>
            </a:pPr>
            <a:endParaRPr lang="en-US" altLang="en-US" sz="1800" dirty="0">
              <a:sym typeface="Symbol" panose="05050102010706020507" pitchFamily="18" charset="2"/>
            </a:endParaRPr>
          </a:p>
          <a:p>
            <a:pPr marL="0" indent="0">
              <a:lnSpc>
                <a:spcPct val="90000"/>
              </a:lnSpc>
            </a:pPr>
            <a:r>
              <a:rPr lang="en-US" altLang="en-US" sz="3200" dirty="0">
                <a:sym typeface="Symbol" panose="05050102010706020507" pitchFamily="18" charset="2"/>
              </a:rPr>
              <a:t>This is a rather vague definition. You will get to know a more precise and mathematically useful definition when you </a:t>
            </a:r>
            <a:r>
              <a:rPr lang="en-US" altLang="en-US" sz="3200" dirty="0" smtClean="0">
                <a:sym typeface="Symbol" panose="05050102010706020507" pitchFamily="18" charset="2"/>
              </a:rPr>
              <a:t>take CSCE 411. </a:t>
            </a:r>
            <a:endParaRPr lang="en-US" altLang="en-US" sz="3200" dirty="0">
              <a:sym typeface="Symbol" panose="05050102010706020507" pitchFamily="18" charset="2"/>
            </a:endParaRPr>
          </a:p>
          <a:p>
            <a:pPr marL="0" indent="0">
              <a:lnSpc>
                <a:spcPct val="90000"/>
              </a:lnSpc>
            </a:pPr>
            <a:endParaRPr lang="en-US" altLang="en-US" sz="3200" dirty="0">
              <a:sym typeface="Symbol" panose="05050102010706020507" pitchFamily="18" charset="2"/>
            </a:endParaRPr>
          </a:p>
          <a:p>
            <a:pPr marL="0" indent="0">
              <a:lnSpc>
                <a:spcPct val="90000"/>
              </a:lnSpc>
            </a:pPr>
            <a:r>
              <a:rPr lang="en-US" altLang="en-US" sz="3200" dirty="0">
                <a:solidFill>
                  <a:srgbClr val="003C78"/>
                </a:solidFill>
                <a:sym typeface="Symbol" panose="05050102010706020507" pitchFamily="18" charset="2"/>
              </a:rPr>
              <a:t>But this one is good enough for now…</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EB82F68-BEEE-4917-9BC5-BC33013893AB}" type="slidenum">
              <a:rPr lang="en-CA" altLang="en-US"/>
              <a:pPr/>
              <a:t>4</a:t>
            </a:fld>
            <a:endParaRPr lang="en-CA" altLang="en-US"/>
          </a:p>
        </p:txBody>
      </p:sp>
    </p:spTree>
    <p:extLst>
      <p:ext uri="{BB962C8B-B14F-4D97-AF65-F5344CB8AC3E}">
        <p14:creationId xmlns:p14="http://schemas.microsoft.com/office/powerpoint/2010/main" val="1536407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p:cTn id="7" dur="500" fill="hold"/>
                                        <p:tgtEl>
                                          <p:spTgt spid="1945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456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94563">
                                            <p:txEl>
                                              <p:pRg st="2" end="2"/>
                                            </p:txEl>
                                          </p:spTgt>
                                        </p:tgtEl>
                                        <p:attrNameLst>
                                          <p:attrName>style.visibility</p:attrName>
                                        </p:attrNameLst>
                                      </p:cBhvr>
                                      <p:to>
                                        <p:strVal val="visible"/>
                                      </p:to>
                                    </p:set>
                                    <p:anim calcmode="lin" valueType="num">
                                      <p:cBhvr>
                                        <p:cTn id="13" dur="500" fill="hold"/>
                                        <p:tgtEl>
                                          <p:spTgt spid="19456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19456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grpId="0" nodeType="clickEffect">
                                  <p:stCondLst>
                                    <p:cond delay="0"/>
                                  </p:stCondLst>
                                  <p:childTnLst>
                                    <p:animEffect transition="out" filter="fade">
                                      <p:cBhvr>
                                        <p:cTn id="18" dur="500"/>
                                        <p:tgtEl>
                                          <p:spTgt spid="194563">
                                            <p:txEl>
                                              <p:pRg st="4" end="4"/>
                                            </p:txEl>
                                          </p:spTgt>
                                        </p:tgtEl>
                                      </p:cBhvr>
                                    </p:animEffect>
                                    <p:set>
                                      <p:cBhvr>
                                        <p:cTn id="19" dur="1" fill="hold">
                                          <p:stCondLst>
                                            <p:cond delay="499"/>
                                          </p:stCondLst>
                                        </p:cTn>
                                        <p:tgtEl>
                                          <p:spTgt spid="19456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94563">
                                            <p:txEl>
                                              <p:pRg st="6" end="6"/>
                                            </p:txEl>
                                          </p:spTgt>
                                        </p:tgtEl>
                                      </p:cBhvr>
                                    </p:animEffect>
                                    <p:set>
                                      <p:cBhvr>
                                        <p:cTn id="22" dur="1" fill="hold">
                                          <p:stCondLst>
                                            <p:cond delay="499"/>
                                          </p:stCondLst>
                                        </p:cTn>
                                        <p:tgtEl>
                                          <p:spTgt spid="19456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4" name="Slide Number Placeholder 5"/>
          <p:cNvSpPr>
            <a:spLocks noGrp="1"/>
          </p:cNvSpPr>
          <p:nvPr>
            <p:ph type="sldNum" sz="quarter" idx="12"/>
          </p:nvPr>
        </p:nvSpPr>
        <p:spPr>
          <a:xfrm>
            <a:off x="7543800" y="6280150"/>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22253386-9720-44A7-9A0F-4BF03B26720B}" type="slidenum">
              <a:rPr lang="en-CA" sz="1400">
                <a:solidFill>
                  <a:srgbClr val="00CCFF"/>
                </a:solidFill>
                <a:latin typeface="Times New Roman" pitchFamily="18" charset="0"/>
              </a:rPr>
              <a:pPr eaLnBrk="1" hangingPunct="1"/>
              <a:t>40</a:t>
            </a:fld>
            <a:endParaRPr lang="en-CA" sz="1400">
              <a:solidFill>
                <a:srgbClr val="00CCFF"/>
              </a:solidFill>
              <a:latin typeface="Times New Roman" pitchFamily="18" charset="0"/>
            </a:endParaRPr>
          </a:p>
        </p:txBody>
      </p:sp>
      <p:sp>
        <p:nvSpPr>
          <p:cNvPr id="172034" name="Rectangle 2"/>
          <p:cNvSpPr>
            <a:spLocks noGrp="1" noChangeArrowheads="1"/>
          </p:cNvSpPr>
          <p:nvPr>
            <p:ph type="title"/>
          </p:nvPr>
        </p:nvSpPr>
        <p:spPr>
          <a:xfrm>
            <a:off x="1143000" y="76200"/>
            <a:ext cx="7772400" cy="533400"/>
          </a:xfrm>
        </p:spPr>
        <p:txBody>
          <a:bodyPr>
            <a:normAutofit fontScale="90000"/>
          </a:bodyPr>
          <a:lstStyle/>
          <a:p>
            <a:pPr eaLnBrk="1" hangingPunct="1">
              <a:defRPr/>
            </a:pPr>
            <a:r>
              <a:rPr lang="en-US" sz="3600"/>
              <a:t>Complexity</a:t>
            </a:r>
            <a:endParaRPr lang="en-CA" sz="3600"/>
          </a:p>
        </p:txBody>
      </p:sp>
      <p:sp>
        <p:nvSpPr>
          <p:cNvPr id="172035" name="Rectangle 3"/>
          <p:cNvSpPr>
            <a:spLocks noGrp="1" noChangeArrowheads="1"/>
          </p:cNvSpPr>
          <p:nvPr>
            <p:ph type="body" idx="1"/>
          </p:nvPr>
        </p:nvSpPr>
        <p:spPr>
          <a:xfrm>
            <a:off x="685800" y="1219200"/>
            <a:ext cx="8686800" cy="5029200"/>
          </a:xfrm>
        </p:spPr>
        <p:txBody>
          <a:bodyPr/>
          <a:lstStyle/>
          <a:p>
            <a:pPr>
              <a:defRPr/>
            </a:pPr>
            <a:r>
              <a:rPr lang="en-US" dirty="0">
                <a:sym typeface="Symbol" pitchFamily="18" charset="2"/>
              </a:rPr>
              <a:t>In the first cycle of the loop</a:t>
            </a:r>
          </a:p>
          <a:p>
            <a:pPr marL="0" indent="0">
              <a:defRPr/>
            </a:pPr>
            <a:endParaRPr lang="en-US" sz="800" dirty="0">
              <a:sym typeface="Symbol" pitchFamily="18" charset="2"/>
            </a:endParaRPr>
          </a:p>
          <a:p>
            <a:pPr marL="0" indent="0">
              <a:spcBef>
                <a:spcPct val="0"/>
              </a:spcBef>
              <a:buNone/>
              <a:defRPr/>
            </a:pPr>
            <a:r>
              <a:rPr lang="en-US" b="1" dirty="0">
                <a:solidFill>
                  <a:srgbClr val="0000FF"/>
                </a:solidFill>
                <a:sym typeface="Symbol" pitchFamily="18" charset="2"/>
              </a:rPr>
              <a:t>while </a:t>
            </a:r>
            <a:r>
              <a:rPr lang="en-US" dirty="0">
                <a:solidFill>
                  <a:srgbClr val="0000FF"/>
                </a:solidFill>
                <a:sym typeface="Symbol" pitchFamily="18" charset="2"/>
              </a:rPr>
              <a:t>(</a:t>
            </a:r>
            <a:r>
              <a:rPr lang="en-US" dirty="0" err="1">
                <a:solidFill>
                  <a:srgbClr val="0000FF"/>
                </a:solidFill>
                <a:sym typeface="Symbol" pitchFamily="18" charset="2"/>
              </a:rPr>
              <a:t>i</a:t>
            </a:r>
            <a:r>
              <a:rPr lang="en-US" dirty="0">
                <a:solidFill>
                  <a:srgbClr val="0000FF"/>
                </a:solidFill>
                <a:sym typeface="Symbol" pitchFamily="18" charset="2"/>
              </a:rPr>
              <a:t> &lt; j</a:t>
            </a:r>
            <a:r>
              <a:rPr lang="en-US" dirty="0" smtClean="0">
                <a:solidFill>
                  <a:srgbClr val="0000FF"/>
                </a:solidFill>
                <a:sym typeface="Symbol" pitchFamily="18" charset="2"/>
              </a:rPr>
              <a:t>) </a:t>
            </a:r>
            <a:r>
              <a:rPr lang="en-US" b="1" dirty="0" smtClean="0">
                <a:solidFill>
                  <a:srgbClr val="0000FF"/>
                </a:solidFill>
                <a:sym typeface="Symbol" pitchFamily="18" charset="2"/>
              </a:rPr>
              <a:t>do</a:t>
            </a:r>
            <a:endParaRPr lang="en-US" b="1" dirty="0">
              <a:solidFill>
                <a:srgbClr val="0000FF"/>
              </a:solidFill>
              <a:sym typeface="Symbol" pitchFamily="18" charset="2"/>
            </a:endParaRPr>
          </a:p>
          <a:p>
            <a:pPr marL="0" indent="0">
              <a:spcBef>
                <a:spcPct val="0"/>
              </a:spcBef>
              <a:buNone/>
              <a:defRPr/>
            </a:pPr>
            <a:r>
              <a:rPr lang="en-US" dirty="0">
                <a:solidFill>
                  <a:srgbClr val="0000FF"/>
                </a:solidFill>
                <a:sym typeface="Symbol" pitchFamily="18" charset="2"/>
              </a:rPr>
              <a:t>	m := (</a:t>
            </a:r>
            <a:r>
              <a:rPr lang="en-US" dirty="0" err="1">
                <a:solidFill>
                  <a:srgbClr val="0000FF"/>
                </a:solidFill>
                <a:sym typeface="Symbol" pitchFamily="18" charset="2"/>
              </a:rPr>
              <a:t>i</a:t>
            </a:r>
            <a:r>
              <a:rPr lang="en-US" dirty="0">
                <a:solidFill>
                  <a:srgbClr val="0000FF"/>
                </a:solidFill>
                <a:sym typeface="Symbol" pitchFamily="18" charset="2"/>
              </a:rPr>
              <a:t> + j)/2</a:t>
            </a:r>
          </a:p>
          <a:p>
            <a:pPr marL="0" indent="0">
              <a:spcBef>
                <a:spcPct val="0"/>
              </a:spcBef>
              <a:buNone/>
              <a:defRPr/>
            </a:pPr>
            <a:r>
              <a:rPr lang="en-US" dirty="0">
                <a:solidFill>
                  <a:srgbClr val="0000FF"/>
                </a:solidFill>
                <a:sym typeface="Symbol" pitchFamily="18" charset="2"/>
              </a:rPr>
              <a:t>	</a:t>
            </a:r>
            <a:r>
              <a:rPr lang="en-US" b="1" dirty="0">
                <a:solidFill>
                  <a:srgbClr val="0000FF"/>
                </a:solidFill>
                <a:sym typeface="Symbol" pitchFamily="18" charset="2"/>
              </a:rPr>
              <a:t>if</a:t>
            </a:r>
            <a:r>
              <a:rPr lang="en-US" dirty="0">
                <a:solidFill>
                  <a:srgbClr val="0000FF"/>
                </a:solidFill>
                <a:sym typeface="Symbol" pitchFamily="18" charset="2"/>
              </a:rPr>
              <a:t> x &gt; a</a:t>
            </a:r>
            <a:r>
              <a:rPr lang="en-US" baseline="-25000" dirty="0">
                <a:solidFill>
                  <a:srgbClr val="0000FF"/>
                </a:solidFill>
                <a:sym typeface="Symbol" pitchFamily="18" charset="2"/>
              </a:rPr>
              <a:t>m</a:t>
            </a:r>
            <a:r>
              <a:rPr lang="en-US" dirty="0">
                <a:solidFill>
                  <a:srgbClr val="0000FF"/>
                </a:solidFill>
                <a:sym typeface="Symbol" pitchFamily="18" charset="2"/>
              </a:rPr>
              <a:t> </a:t>
            </a:r>
            <a:r>
              <a:rPr lang="en-US" b="1" dirty="0">
                <a:solidFill>
                  <a:srgbClr val="0000FF"/>
                </a:solidFill>
                <a:sym typeface="Symbol" pitchFamily="18" charset="2"/>
              </a:rPr>
              <a:t>then</a:t>
            </a:r>
            <a:r>
              <a:rPr lang="en-US" dirty="0">
                <a:solidFill>
                  <a:srgbClr val="0000FF"/>
                </a:solidFill>
                <a:sym typeface="Symbol" pitchFamily="18" charset="2"/>
              </a:rPr>
              <a:t> </a:t>
            </a:r>
            <a:endParaRPr lang="en-US" dirty="0" smtClean="0">
              <a:solidFill>
                <a:srgbClr val="0000FF"/>
              </a:solidFill>
              <a:sym typeface="Symbol" pitchFamily="18" charset="2"/>
            </a:endParaRPr>
          </a:p>
          <a:p>
            <a:pPr marL="0" indent="0">
              <a:spcBef>
                <a:spcPct val="0"/>
              </a:spcBef>
              <a:buNone/>
              <a:defRPr/>
            </a:pPr>
            <a:r>
              <a:rPr lang="en-US" dirty="0">
                <a:solidFill>
                  <a:srgbClr val="0000FF"/>
                </a:solidFill>
                <a:sym typeface="Symbol" pitchFamily="18" charset="2"/>
              </a:rPr>
              <a:t>	</a:t>
            </a:r>
            <a:r>
              <a:rPr lang="en-US" dirty="0" smtClean="0">
                <a:solidFill>
                  <a:srgbClr val="0000FF"/>
                </a:solidFill>
                <a:sym typeface="Symbol" pitchFamily="18" charset="2"/>
              </a:rPr>
              <a:t>	</a:t>
            </a:r>
            <a:r>
              <a:rPr lang="en-US" dirty="0" err="1" smtClean="0">
                <a:solidFill>
                  <a:srgbClr val="0000FF"/>
                </a:solidFill>
                <a:sym typeface="Symbol" pitchFamily="18" charset="2"/>
              </a:rPr>
              <a:t>i</a:t>
            </a:r>
            <a:r>
              <a:rPr lang="en-US" dirty="0" smtClean="0">
                <a:solidFill>
                  <a:srgbClr val="0000FF"/>
                </a:solidFill>
                <a:sym typeface="Symbol" pitchFamily="18" charset="2"/>
              </a:rPr>
              <a:t> </a:t>
            </a:r>
            <a:r>
              <a:rPr lang="en-US" dirty="0">
                <a:solidFill>
                  <a:srgbClr val="0000FF"/>
                </a:solidFill>
                <a:sym typeface="Symbol" pitchFamily="18" charset="2"/>
              </a:rPr>
              <a:t>:= m + 1</a:t>
            </a:r>
          </a:p>
          <a:p>
            <a:pPr marL="0" indent="0">
              <a:spcBef>
                <a:spcPct val="0"/>
              </a:spcBef>
              <a:buNone/>
              <a:defRPr/>
            </a:pPr>
            <a:r>
              <a:rPr lang="en-US" dirty="0">
                <a:solidFill>
                  <a:srgbClr val="0000FF"/>
                </a:solidFill>
                <a:sym typeface="Symbol" pitchFamily="18" charset="2"/>
              </a:rPr>
              <a:t>	</a:t>
            </a:r>
            <a:r>
              <a:rPr lang="en-US" b="1" dirty="0">
                <a:solidFill>
                  <a:srgbClr val="0000FF"/>
                </a:solidFill>
                <a:sym typeface="Symbol" pitchFamily="18" charset="2"/>
              </a:rPr>
              <a:t>else</a:t>
            </a:r>
            <a:r>
              <a:rPr lang="en-US" dirty="0">
                <a:solidFill>
                  <a:srgbClr val="0000FF"/>
                </a:solidFill>
                <a:sym typeface="Symbol" pitchFamily="18" charset="2"/>
              </a:rPr>
              <a:t> </a:t>
            </a:r>
            <a:endParaRPr lang="en-US" dirty="0" smtClean="0">
              <a:solidFill>
                <a:srgbClr val="0000FF"/>
              </a:solidFill>
              <a:sym typeface="Symbol" pitchFamily="18" charset="2"/>
            </a:endParaRPr>
          </a:p>
          <a:p>
            <a:pPr marL="0" indent="0">
              <a:spcBef>
                <a:spcPct val="0"/>
              </a:spcBef>
              <a:buNone/>
              <a:defRPr/>
            </a:pPr>
            <a:r>
              <a:rPr lang="en-US" dirty="0">
                <a:solidFill>
                  <a:srgbClr val="0000FF"/>
                </a:solidFill>
                <a:sym typeface="Symbol" pitchFamily="18" charset="2"/>
              </a:rPr>
              <a:t>	</a:t>
            </a:r>
            <a:r>
              <a:rPr lang="en-US" dirty="0" smtClean="0">
                <a:solidFill>
                  <a:srgbClr val="0000FF"/>
                </a:solidFill>
                <a:sym typeface="Symbol" pitchFamily="18" charset="2"/>
              </a:rPr>
              <a:t>	j </a:t>
            </a:r>
            <a:r>
              <a:rPr lang="en-US" dirty="0">
                <a:solidFill>
                  <a:srgbClr val="0000FF"/>
                </a:solidFill>
                <a:sym typeface="Symbol" pitchFamily="18" charset="2"/>
              </a:rPr>
              <a:t>:= </a:t>
            </a:r>
            <a:r>
              <a:rPr lang="en-US" dirty="0" smtClean="0">
                <a:solidFill>
                  <a:srgbClr val="0000FF"/>
                </a:solidFill>
                <a:sym typeface="Symbol" pitchFamily="18" charset="2"/>
              </a:rPr>
              <a:t>m</a:t>
            </a:r>
          </a:p>
          <a:p>
            <a:pPr marL="0" indent="0">
              <a:spcBef>
                <a:spcPct val="0"/>
              </a:spcBef>
              <a:buNone/>
              <a:defRPr/>
            </a:pPr>
            <a:r>
              <a:rPr lang="en-US" dirty="0">
                <a:solidFill>
                  <a:srgbClr val="0000FF"/>
                </a:solidFill>
                <a:sym typeface="Symbol" pitchFamily="18" charset="2"/>
              </a:rPr>
              <a:t>	</a:t>
            </a:r>
            <a:r>
              <a:rPr lang="en-US" b="1" dirty="0" err="1" smtClean="0">
                <a:solidFill>
                  <a:srgbClr val="0000FF"/>
                </a:solidFill>
                <a:sym typeface="Symbol" pitchFamily="18" charset="2"/>
              </a:rPr>
              <a:t>endif</a:t>
            </a:r>
            <a:endParaRPr lang="en-US" b="1" dirty="0">
              <a:solidFill>
                <a:srgbClr val="0000FF"/>
              </a:solidFill>
              <a:sym typeface="Symbol" pitchFamily="18" charset="2"/>
            </a:endParaRPr>
          </a:p>
          <a:p>
            <a:pPr marL="0" indent="0">
              <a:spcBef>
                <a:spcPct val="0"/>
              </a:spcBef>
              <a:buNone/>
              <a:defRPr/>
            </a:pPr>
            <a:r>
              <a:rPr lang="en-US" b="1" dirty="0" err="1" smtClean="0">
                <a:solidFill>
                  <a:srgbClr val="0000FF"/>
                </a:solidFill>
                <a:sym typeface="Symbol" pitchFamily="18" charset="2"/>
              </a:rPr>
              <a:t>endwhile</a:t>
            </a:r>
            <a:endParaRPr lang="en-US" b="1" dirty="0">
              <a:solidFill>
                <a:srgbClr val="0000FF"/>
              </a:solidFill>
              <a:sym typeface="Symbol" pitchFamily="18" charset="2"/>
            </a:endParaRPr>
          </a:p>
          <a:p>
            <a:pPr marL="0" indent="0">
              <a:spcBef>
                <a:spcPct val="0"/>
              </a:spcBef>
              <a:defRPr/>
            </a:pPr>
            <a:endParaRPr lang="en-US" sz="1600" b="1" dirty="0">
              <a:solidFill>
                <a:srgbClr val="00FFFF"/>
              </a:solidFill>
              <a:sym typeface="Symbol" pitchFamily="18" charset="2"/>
            </a:endParaRPr>
          </a:p>
          <a:p>
            <a:pPr>
              <a:defRPr/>
            </a:pPr>
            <a:r>
              <a:rPr lang="en-US" dirty="0">
                <a:sym typeface="Symbol" pitchFamily="18" charset="2"/>
              </a:rPr>
              <a:t>the search interval is restricted to 2</a:t>
            </a:r>
            <a:r>
              <a:rPr lang="en-US" baseline="30000" dirty="0">
                <a:sym typeface="Symbol" pitchFamily="18" charset="2"/>
              </a:rPr>
              <a:t>k-1</a:t>
            </a:r>
            <a:r>
              <a:rPr lang="en-US" dirty="0">
                <a:sym typeface="Symbol" pitchFamily="18" charset="2"/>
              </a:rPr>
              <a:t> elements, using two comparisons.</a:t>
            </a:r>
          </a:p>
        </p:txBody>
      </p:sp>
    </p:spTree>
    <p:extLst>
      <p:ext uri="{BB962C8B-B14F-4D97-AF65-F5344CB8AC3E}">
        <p14:creationId xmlns:p14="http://schemas.microsoft.com/office/powerpoint/2010/main" val="2613299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145A9868-6435-4C8E-8AD4-D6343F1B5041}" type="slidenum">
              <a:rPr lang="en-CA" sz="1400">
                <a:solidFill>
                  <a:srgbClr val="00CCFF"/>
                </a:solidFill>
                <a:latin typeface="Times New Roman" pitchFamily="18" charset="0"/>
              </a:rPr>
              <a:pPr eaLnBrk="1" hangingPunct="1"/>
              <a:t>41</a:t>
            </a:fld>
            <a:endParaRPr lang="en-CA" sz="1400">
              <a:solidFill>
                <a:srgbClr val="00CCFF"/>
              </a:solidFill>
              <a:latin typeface="Times New Roman" pitchFamily="18" charset="0"/>
            </a:endParaRPr>
          </a:p>
        </p:txBody>
      </p:sp>
      <p:sp>
        <p:nvSpPr>
          <p:cNvPr id="173058" name="Rectangle 2"/>
          <p:cNvSpPr>
            <a:spLocks noGrp="1" noChangeArrowheads="1"/>
          </p:cNvSpPr>
          <p:nvPr>
            <p:ph type="title"/>
          </p:nvPr>
        </p:nvSpPr>
        <p:spPr>
          <a:xfrm>
            <a:off x="609600" y="152400"/>
            <a:ext cx="9372600" cy="533400"/>
          </a:xfrm>
        </p:spPr>
        <p:txBody>
          <a:bodyPr>
            <a:normAutofit fontScale="90000"/>
          </a:bodyPr>
          <a:lstStyle/>
          <a:p>
            <a:pPr eaLnBrk="1" hangingPunct="1">
              <a:defRPr/>
            </a:pPr>
            <a:r>
              <a:rPr lang="en-US" sz="3600" dirty="0"/>
              <a:t>Complexity</a:t>
            </a:r>
            <a:endParaRPr lang="en-CA" sz="3600" dirty="0"/>
          </a:p>
        </p:txBody>
      </p:sp>
      <p:sp>
        <p:nvSpPr>
          <p:cNvPr id="173059" name="Rectangle 3"/>
          <p:cNvSpPr>
            <a:spLocks noGrp="1" noChangeArrowheads="1"/>
          </p:cNvSpPr>
          <p:nvPr>
            <p:ph type="body" idx="1"/>
          </p:nvPr>
        </p:nvSpPr>
        <p:spPr>
          <a:xfrm>
            <a:off x="685800" y="1295400"/>
            <a:ext cx="10744200" cy="5029200"/>
          </a:xfrm>
        </p:spPr>
        <p:txBody>
          <a:bodyPr>
            <a:normAutofit/>
          </a:bodyPr>
          <a:lstStyle/>
          <a:p>
            <a:pPr>
              <a:defRPr/>
            </a:pPr>
            <a:r>
              <a:rPr lang="en-US" sz="3600" dirty="0">
                <a:sym typeface="Symbol" pitchFamily="18" charset="2"/>
              </a:rPr>
              <a:t>In the second cycle, the search interval is restricted to 2</a:t>
            </a:r>
            <a:r>
              <a:rPr lang="en-US" sz="3600" baseline="30000" dirty="0">
                <a:sym typeface="Symbol" pitchFamily="18" charset="2"/>
              </a:rPr>
              <a:t>k-2</a:t>
            </a:r>
            <a:r>
              <a:rPr lang="en-US" sz="3600" dirty="0">
                <a:sym typeface="Symbol" pitchFamily="18" charset="2"/>
              </a:rPr>
              <a:t> elements, again using two comparisons.</a:t>
            </a:r>
          </a:p>
          <a:p>
            <a:pPr>
              <a:defRPr/>
            </a:pPr>
            <a:endParaRPr lang="en-US" sz="3600" dirty="0">
              <a:sym typeface="Symbol" pitchFamily="18" charset="2"/>
            </a:endParaRPr>
          </a:p>
          <a:p>
            <a:pPr>
              <a:defRPr/>
            </a:pPr>
            <a:r>
              <a:rPr lang="en-US" sz="3600" dirty="0">
                <a:sym typeface="Symbol" pitchFamily="18" charset="2"/>
              </a:rPr>
              <a:t>This is repeated until there is only one (2</a:t>
            </a:r>
            <a:r>
              <a:rPr lang="en-US" sz="3600" baseline="30000" dirty="0">
                <a:sym typeface="Symbol" pitchFamily="18" charset="2"/>
              </a:rPr>
              <a:t>0</a:t>
            </a:r>
            <a:r>
              <a:rPr lang="en-US" sz="3600" dirty="0">
                <a:sym typeface="Symbol" pitchFamily="18" charset="2"/>
              </a:rPr>
              <a:t>) element left in the search interval. </a:t>
            </a:r>
          </a:p>
          <a:p>
            <a:pPr>
              <a:defRPr/>
            </a:pPr>
            <a:endParaRPr lang="en-US" sz="3600" dirty="0">
              <a:sym typeface="Symbol" pitchFamily="18" charset="2"/>
            </a:endParaRPr>
          </a:p>
          <a:p>
            <a:pPr>
              <a:defRPr/>
            </a:pPr>
            <a:r>
              <a:rPr lang="en-US" sz="3600" dirty="0">
                <a:sym typeface="Symbol" pitchFamily="18" charset="2"/>
              </a:rPr>
              <a:t>At this point 2</a:t>
            </a:r>
            <a:r>
              <a:rPr lang="en-US" sz="3600" i="1" dirty="0">
                <a:sym typeface="Symbol" pitchFamily="18" charset="2"/>
              </a:rPr>
              <a:t>k</a:t>
            </a:r>
            <a:r>
              <a:rPr lang="en-US" sz="3600" dirty="0">
                <a:sym typeface="Symbol" pitchFamily="18" charset="2"/>
              </a:rPr>
              <a:t> comparisons have been conducted.</a:t>
            </a:r>
          </a:p>
          <a:p>
            <a:pPr marL="0" indent="0">
              <a:defRPr/>
            </a:pPr>
            <a:endParaRPr lang="en-US" dirty="0">
              <a:sym typeface="Symbol" pitchFamily="18" charset="2"/>
            </a:endParaRPr>
          </a:p>
        </p:txBody>
      </p:sp>
    </p:spTree>
    <p:extLst>
      <p:ext uri="{BB962C8B-B14F-4D97-AF65-F5344CB8AC3E}">
        <p14:creationId xmlns:p14="http://schemas.microsoft.com/office/powerpoint/2010/main" val="4080876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FA627467-916C-48F4-ADE7-61F84AEC16E3}" type="slidenum">
              <a:rPr lang="en-CA" sz="1400">
                <a:solidFill>
                  <a:srgbClr val="00CCFF"/>
                </a:solidFill>
                <a:latin typeface="Times New Roman" pitchFamily="18" charset="0"/>
              </a:rPr>
              <a:pPr eaLnBrk="1" hangingPunct="1"/>
              <a:t>42</a:t>
            </a:fld>
            <a:endParaRPr lang="en-CA" sz="1400">
              <a:solidFill>
                <a:srgbClr val="00CCFF"/>
              </a:solidFill>
              <a:latin typeface="Times New Roman" pitchFamily="18" charset="0"/>
            </a:endParaRPr>
          </a:p>
        </p:txBody>
      </p:sp>
      <p:sp>
        <p:nvSpPr>
          <p:cNvPr id="174082" name="Rectangle 2"/>
          <p:cNvSpPr>
            <a:spLocks noGrp="1" noChangeArrowheads="1"/>
          </p:cNvSpPr>
          <p:nvPr>
            <p:ph type="title"/>
          </p:nvPr>
        </p:nvSpPr>
        <p:spPr>
          <a:xfrm>
            <a:off x="2209800" y="152400"/>
            <a:ext cx="7772400" cy="533400"/>
          </a:xfrm>
        </p:spPr>
        <p:txBody>
          <a:bodyPr>
            <a:normAutofit fontScale="90000"/>
          </a:bodyPr>
          <a:lstStyle/>
          <a:p>
            <a:pPr eaLnBrk="1" hangingPunct="1">
              <a:defRPr/>
            </a:pPr>
            <a:r>
              <a:rPr lang="en-US" sz="3600"/>
              <a:t>Complexity</a:t>
            </a:r>
            <a:endParaRPr lang="en-CA" sz="3600"/>
          </a:p>
        </p:txBody>
      </p:sp>
      <p:sp>
        <p:nvSpPr>
          <p:cNvPr id="174083" name="Rectangle 3"/>
          <p:cNvSpPr>
            <a:spLocks noGrp="1" noChangeArrowheads="1"/>
          </p:cNvSpPr>
          <p:nvPr>
            <p:ph type="body" idx="1"/>
          </p:nvPr>
        </p:nvSpPr>
        <p:spPr>
          <a:xfrm>
            <a:off x="609600" y="1143000"/>
            <a:ext cx="9753600" cy="4800600"/>
          </a:xfrm>
        </p:spPr>
        <p:txBody>
          <a:bodyPr>
            <a:normAutofit/>
          </a:bodyPr>
          <a:lstStyle/>
          <a:p>
            <a:pPr>
              <a:spcBef>
                <a:spcPct val="0"/>
              </a:spcBef>
              <a:defRPr/>
            </a:pPr>
            <a:r>
              <a:rPr lang="en-US" sz="3200" dirty="0">
                <a:sym typeface="Symbol" pitchFamily="18" charset="2"/>
              </a:rPr>
              <a:t>Then, the comparison </a:t>
            </a:r>
          </a:p>
          <a:p>
            <a:pPr>
              <a:spcBef>
                <a:spcPct val="0"/>
              </a:spcBef>
              <a:defRPr/>
            </a:pPr>
            <a:endParaRPr lang="en-US" sz="1800" b="1" dirty="0">
              <a:solidFill>
                <a:srgbClr val="00FFFF"/>
              </a:solidFill>
              <a:sym typeface="Symbol" pitchFamily="18" charset="2"/>
            </a:endParaRPr>
          </a:p>
          <a:p>
            <a:pPr marL="0" indent="0">
              <a:spcBef>
                <a:spcPct val="0"/>
              </a:spcBef>
              <a:buNone/>
              <a:defRPr/>
            </a:pPr>
            <a:r>
              <a:rPr lang="en-US" sz="3200" b="1" dirty="0">
                <a:solidFill>
                  <a:srgbClr val="0000FF"/>
                </a:solidFill>
                <a:sym typeface="Symbol" pitchFamily="18" charset="2"/>
              </a:rPr>
              <a:t>while </a:t>
            </a:r>
            <a:r>
              <a:rPr lang="en-US" sz="3200" dirty="0">
                <a:solidFill>
                  <a:srgbClr val="0000FF"/>
                </a:solidFill>
                <a:sym typeface="Symbol" pitchFamily="18" charset="2"/>
              </a:rPr>
              <a:t>(</a:t>
            </a:r>
            <a:r>
              <a:rPr lang="en-US" sz="3200" dirty="0" err="1">
                <a:solidFill>
                  <a:srgbClr val="0000FF"/>
                </a:solidFill>
                <a:sym typeface="Symbol" pitchFamily="18" charset="2"/>
              </a:rPr>
              <a:t>i</a:t>
            </a:r>
            <a:r>
              <a:rPr lang="en-US" sz="3200" dirty="0">
                <a:solidFill>
                  <a:srgbClr val="0000FF"/>
                </a:solidFill>
                <a:sym typeface="Symbol" pitchFamily="18" charset="2"/>
              </a:rPr>
              <a:t> &lt; j)</a:t>
            </a:r>
          </a:p>
          <a:p>
            <a:pPr>
              <a:spcBef>
                <a:spcPct val="0"/>
              </a:spcBef>
              <a:defRPr/>
            </a:pPr>
            <a:endParaRPr lang="en-US" sz="1800" dirty="0">
              <a:solidFill>
                <a:srgbClr val="00FFFF"/>
              </a:solidFill>
              <a:sym typeface="Symbol" pitchFamily="18" charset="2"/>
            </a:endParaRPr>
          </a:p>
          <a:p>
            <a:pPr>
              <a:spcBef>
                <a:spcPct val="0"/>
              </a:spcBef>
              <a:defRPr/>
            </a:pPr>
            <a:r>
              <a:rPr lang="en-US" sz="3200" dirty="0">
                <a:sym typeface="Symbol" pitchFamily="18" charset="2"/>
              </a:rPr>
              <a:t>exits the loop, and a final comparison</a:t>
            </a:r>
          </a:p>
          <a:p>
            <a:pPr>
              <a:spcBef>
                <a:spcPct val="0"/>
              </a:spcBef>
              <a:defRPr/>
            </a:pPr>
            <a:endParaRPr lang="en-US" sz="1800" b="1" dirty="0">
              <a:solidFill>
                <a:srgbClr val="00FFFF"/>
              </a:solidFill>
              <a:sym typeface="Symbol" pitchFamily="18" charset="2"/>
            </a:endParaRPr>
          </a:p>
          <a:p>
            <a:pPr marL="0" indent="0">
              <a:spcBef>
                <a:spcPct val="0"/>
              </a:spcBef>
              <a:buNone/>
              <a:defRPr/>
            </a:pPr>
            <a:r>
              <a:rPr lang="en-US" sz="3200" b="1" dirty="0">
                <a:solidFill>
                  <a:srgbClr val="0000FF"/>
                </a:solidFill>
                <a:sym typeface="Symbol" pitchFamily="18" charset="2"/>
              </a:rPr>
              <a:t>if</a:t>
            </a:r>
            <a:r>
              <a:rPr lang="en-US" sz="3200" dirty="0">
                <a:solidFill>
                  <a:srgbClr val="0000FF"/>
                </a:solidFill>
                <a:sym typeface="Symbol" pitchFamily="18" charset="2"/>
              </a:rPr>
              <a:t> x = </a:t>
            </a:r>
            <a:r>
              <a:rPr lang="en-US" sz="3200" dirty="0" err="1">
                <a:solidFill>
                  <a:srgbClr val="0000FF"/>
                </a:solidFill>
                <a:sym typeface="Symbol" pitchFamily="18" charset="2"/>
              </a:rPr>
              <a:t>a</a:t>
            </a:r>
            <a:r>
              <a:rPr lang="en-US" sz="3200" baseline="-25000" dirty="0" err="1">
                <a:solidFill>
                  <a:srgbClr val="0000FF"/>
                </a:solidFill>
                <a:sym typeface="Symbol" pitchFamily="18" charset="2"/>
              </a:rPr>
              <a:t>i</a:t>
            </a:r>
            <a:r>
              <a:rPr lang="en-US" sz="3200" dirty="0">
                <a:solidFill>
                  <a:srgbClr val="0000FF"/>
                </a:solidFill>
                <a:sym typeface="Symbol" pitchFamily="18" charset="2"/>
              </a:rPr>
              <a:t> </a:t>
            </a:r>
            <a:r>
              <a:rPr lang="en-US" sz="3200" b="1" dirty="0" smtClean="0">
                <a:solidFill>
                  <a:srgbClr val="0000FF"/>
                </a:solidFill>
                <a:sym typeface="Symbol" pitchFamily="18" charset="2"/>
              </a:rPr>
              <a:t>then…</a:t>
            </a:r>
            <a:endParaRPr lang="en-US" sz="1800" dirty="0">
              <a:solidFill>
                <a:srgbClr val="0000FF"/>
              </a:solidFill>
              <a:sym typeface="Symbol" pitchFamily="18" charset="2"/>
            </a:endParaRPr>
          </a:p>
          <a:p>
            <a:pPr>
              <a:spcBef>
                <a:spcPct val="0"/>
              </a:spcBef>
              <a:defRPr/>
            </a:pPr>
            <a:r>
              <a:rPr lang="en-US" sz="3200" dirty="0">
                <a:sym typeface="Symbol" pitchFamily="18" charset="2"/>
              </a:rPr>
              <a:t>determines whether the element was found.</a:t>
            </a:r>
          </a:p>
          <a:p>
            <a:pPr>
              <a:spcBef>
                <a:spcPct val="0"/>
              </a:spcBef>
              <a:defRPr/>
            </a:pPr>
            <a:endParaRPr lang="en-US" sz="3200" dirty="0">
              <a:sym typeface="Symbol" pitchFamily="18" charset="2"/>
            </a:endParaRPr>
          </a:p>
          <a:p>
            <a:pPr>
              <a:spcBef>
                <a:spcPct val="0"/>
              </a:spcBef>
              <a:defRPr/>
            </a:pPr>
            <a:r>
              <a:rPr lang="en-US" sz="3200" dirty="0">
                <a:sym typeface="Symbol" pitchFamily="18" charset="2"/>
              </a:rPr>
              <a:t>Therefore, the overall time complexity of the binary search algorithm is 2</a:t>
            </a:r>
            <a:r>
              <a:rPr lang="en-US" sz="3200" i="1" dirty="0">
                <a:sym typeface="Symbol" pitchFamily="18" charset="2"/>
              </a:rPr>
              <a:t>k</a:t>
            </a:r>
            <a:r>
              <a:rPr lang="en-US" sz="3200" dirty="0">
                <a:sym typeface="Symbol" pitchFamily="18" charset="2"/>
              </a:rPr>
              <a:t> + 2 = 2 </a:t>
            </a:r>
            <a:r>
              <a:rPr lang="en-US" sz="3200" dirty="0" err="1" smtClean="0">
                <a:sym typeface="Symbol" pitchFamily="18" charset="2"/>
              </a:rPr>
              <a:t>lg</a:t>
            </a:r>
            <a:r>
              <a:rPr lang="en-US" sz="3200" dirty="0" smtClean="0">
                <a:sym typeface="Symbol" pitchFamily="18" charset="2"/>
              </a:rPr>
              <a:t> </a:t>
            </a:r>
            <a:r>
              <a:rPr lang="en-US" sz="3200" i="1" dirty="0">
                <a:sym typeface="Symbol" pitchFamily="18" charset="2"/>
              </a:rPr>
              <a:t>n</a:t>
            </a:r>
            <a:r>
              <a:rPr lang="en-US" sz="3200" dirty="0">
                <a:sym typeface="Symbol" pitchFamily="18" charset="2"/>
              </a:rPr>
              <a:t> + 2.</a:t>
            </a:r>
          </a:p>
        </p:txBody>
      </p:sp>
    </p:spTree>
    <p:extLst>
      <p:ext uri="{BB962C8B-B14F-4D97-AF65-F5344CB8AC3E}">
        <p14:creationId xmlns:p14="http://schemas.microsoft.com/office/powerpoint/2010/main" val="2559606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09600" y="152400"/>
            <a:ext cx="9372600" cy="533400"/>
          </a:xfrm>
        </p:spPr>
        <p:txBody>
          <a:bodyPr>
            <a:normAutofit fontScale="90000"/>
          </a:bodyPr>
          <a:lstStyle/>
          <a:p>
            <a:r>
              <a:rPr lang="en-US" altLang="en-US" sz="3600" dirty="0"/>
              <a:t>Complexity</a:t>
            </a:r>
            <a:endParaRPr lang="en-CA" altLang="en-US" sz="3600" dirty="0"/>
          </a:p>
        </p:txBody>
      </p:sp>
      <p:sp>
        <p:nvSpPr>
          <p:cNvPr id="205827" name="Rectangle 3"/>
          <p:cNvSpPr>
            <a:spLocks noGrp="1" noChangeArrowheads="1"/>
          </p:cNvSpPr>
          <p:nvPr>
            <p:ph idx="1"/>
          </p:nvPr>
        </p:nvSpPr>
        <p:spPr>
          <a:xfrm>
            <a:off x="609600" y="1219200"/>
            <a:ext cx="11049000" cy="4724400"/>
          </a:xfrm>
        </p:spPr>
        <p:txBody>
          <a:bodyPr/>
          <a:lstStyle/>
          <a:p>
            <a:pPr>
              <a:spcBef>
                <a:spcPct val="0"/>
              </a:spcBef>
            </a:pPr>
            <a:r>
              <a:rPr lang="en-US" altLang="en-US" sz="4000" dirty="0">
                <a:sym typeface="Symbol" panose="05050102010706020507" pitchFamily="18" charset="2"/>
              </a:rPr>
              <a:t>In general, we are not so much interested in the time and space complexity for small inputs.</a:t>
            </a:r>
          </a:p>
          <a:p>
            <a:pPr>
              <a:spcBef>
                <a:spcPct val="0"/>
              </a:spcBef>
            </a:pPr>
            <a:endParaRPr lang="en-US" altLang="en-US" sz="4000" dirty="0">
              <a:sym typeface="Symbol" panose="05050102010706020507" pitchFamily="18" charset="2"/>
            </a:endParaRPr>
          </a:p>
          <a:p>
            <a:pPr>
              <a:spcBef>
                <a:spcPct val="0"/>
              </a:spcBef>
            </a:pPr>
            <a:r>
              <a:rPr lang="en-US" altLang="en-US" sz="4000" dirty="0">
                <a:sym typeface="Symbol" panose="05050102010706020507" pitchFamily="18" charset="2"/>
              </a:rPr>
              <a:t>For example, while the difference in time complexity between linear and binary search is meaningless for a sequence with n = 10, it is gigantic for n = 2</a:t>
            </a:r>
            <a:r>
              <a:rPr lang="en-US" altLang="en-US" sz="4000" baseline="30000" dirty="0">
                <a:sym typeface="Symbol" panose="05050102010706020507" pitchFamily="18" charset="2"/>
              </a:rPr>
              <a:t>30</a:t>
            </a:r>
            <a:r>
              <a:rPr lang="en-US" altLang="en-US" sz="4000" dirty="0">
                <a:sym typeface="Symbol" panose="05050102010706020507" pitchFamily="18" charset="2"/>
              </a:rPr>
              <a:t>.</a:t>
            </a:r>
          </a:p>
          <a:p>
            <a:pPr marL="0" indent="0">
              <a:spcBef>
                <a:spcPct val="0"/>
              </a:spcBef>
            </a:pPr>
            <a:endParaRPr lang="en-US" altLang="en-US" sz="2800" dirty="0">
              <a:sym typeface="Symbol" panose="05050102010706020507" pitchFamily="18" charset="2"/>
            </a:endParaRPr>
          </a:p>
          <a:p>
            <a:pPr marL="0" indent="0">
              <a:spcBef>
                <a:spcPct val="0"/>
              </a:spcBef>
            </a:pPr>
            <a:endParaRPr lang="en-US" altLang="en-US" sz="2800"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1B6311A-E0DD-4E63-9CC7-24EFC60AF42D}" type="slidenum">
              <a:rPr lang="en-CA" altLang="en-US"/>
              <a:pPr/>
              <a:t>43</a:t>
            </a:fld>
            <a:endParaRPr lang="en-CA" altLang="en-US"/>
          </a:p>
        </p:txBody>
      </p:sp>
    </p:spTree>
    <p:extLst>
      <p:ext uri="{BB962C8B-B14F-4D97-AF65-F5344CB8AC3E}">
        <p14:creationId xmlns:p14="http://schemas.microsoft.com/office/powerpoint/2010/main" val="4273269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additive="base">
                                        <p:cTn id="7" dur="500" fill="hold"/>
                                        <p:tgtEl>
                                          <p:spTgt spid="205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anim calcmode="lin" valueType="num">
                                      <p:cBhvr additive="base">
                                        <p:cTn id="13" dur="500" fill="hold"/>
                                        <p:tgtEl>
                                          <p:spTgt spid="2058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8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2209800" y="152400"/>
            <a:ext cx="7772400" cy="533400"/>
          </a:xfrm>
        </p:spPr>
        <p:txBody>
          <a:bodyPr>
            <a:normAutofit fontScale="90000"/>
          </a:bodyPr>
          <a:lstStyle/>
          <a:p>
            <a:r>
              <a:rPr lang="en-US" altLang="en-US" sz="3600"/>
              <a:t>Complexity</a:t>
            </a:r>
            <a:endParaRPr lang="en-CA" altLang="en-US" sz="3600"/>
          </a:p>
        </p:txBody>
      </p:sp>
      <p:sp>
        <p:nvSpPr>
          <p:cNvPr id="206851" name="Rectangle 3"/>
          <p:cNvSpPr>
            <a:spLocks noGrp="1" noChangeArrowheads="1"/>
          </p:cNvSpPr>
          <p:nvPr>
            <p:ph idx="1"/>
          </p:nvPr>
        </p:nvSpPr>
        <p:spPr>
          <a:xfrm>
            <a:off x="685800" y="1143000"/>
            <a:ext cx="10896600" cy="4800600"/>
          </a:xfrm>
        </p:spPr>
        <p:txBody>
          <a:bodyPr>
            <a:normAutofit/>
          </a:bodyPr>
          <a:lstStyle/>
          <a:p>
            <a:pPr>
              <a:spcBef>
                <a:spcPct val="0"/>
              </a:spcBef>
            </a:pPr>
            <a:r>
              <a:rPr lang="en-US" altLang="en-US" sz="3200" dirty="0">
                <a:sym typeface="Symbol" panose="05050102010706020507" pitchFamily="18" charset="2"/>
              </a:rPr>
              <a:t>For example, let us assume two algorithms A and B that solve the same class of problems.</a:t>
            </a:r>
          </a:p>
          <a:p>
            <a:pPr>
              <a:spcBef>
                <a:spcPct val="0"/>
              </a:spcBef>
            </a:pPr>
            <a:endParaRPr lang="en-US" altLang="en-US" sz="1800" dirty="0">
              <a:sym typeface="Symbol" panose="05050102010706020507" pitchFamily="18" charset="2"/>
            </a:endParaRPr>
          </a:p>
          <a:p>
            <a:pPr>
              <a:spcBef>
                <a:spcPct val="0"/>
              </a:spcBef>
            </a:pPr>
            <a:r>
              <a:rPr lang="en-US" altLang="en-US" sz="3200" dirty="0">
                <a:sym typeface="Symbol" panose="05050102010706020507" pitchFamily="18" charset="2"/>
              </a:rPr>
              <a:t>The time complexity of A is 5,000n, the one for B is 1.1</a:t>
            </a:r>
            <a:r>
              <a:rPr lang="en-US" altLang="en-US" sz="3200" baseline="30000" dirty="0">
                <a:sym typeface="Symbol" panose="05050102010706020507" pitchFamily="18" charset="2"/>
              </a:rPr>
              <a:t>n</a:t>
            </a:r>
            <a:r>
              <a:rPr lang="en-US" altLang="en-US" sz="3200" dirty="0">
                <a:sym typeface="Symbol" panose="05050102010706020507" pitchFamily="18" charset="2"/>
              </a:rPr>
              <a:t> for an input with n elements.</a:t>
            </a:r>
          </a:p>
          <a:p>
            <a:pPr>
              <a:spcBef>
                <a:spcPct val="0"/>
              </a:spcBef>
            </a:pPr>
            <a:endParaRPr lang="en-US" altLang="en-US" sz="1800" dirty="0">
              <a:sym typeface="Symbol" panose="05050102010706020507" pitchFamily="18" charset="2"/>
            </a:endParaRPr>
          </a:p>
          <a:p>
            <a:pPr>
              <a:spcBef>
                <a:spcPct val="0"/>
              </a:spcBef>
            </a:pPr>
            <a:r>
              <a:rPr lang="en-US" altLang="en-US" sz="3200" dirty="0">
                <a:sym typeface="Symbol" panose="05050102010706020507" pitchFamily="18" charset="2"/>
              </a:rPr>
              <a:t>For n = 10, A requires 50,000 steps, but B only 3, so B seems to be superior to A.</a:t>
            </a:r>
          </a:p>
          <a:p>
            <a:pPr>
              <a:spcBef>
                <a:spcPct val="0"/>
              </a:spcBef>
            </a:pPr>
            <a:endParaRPr lang="en-US" altLang="en-US" sz="1800" dirty="0">
              <a:sym typeface="Symbol" panose="05050102010706020507" pitchFamily="18" charset="2"/>
            </a:endParaRPr>
          </a:p>
          <a:p>
            <a:pPr>
              <a:spcBef>
                <a:spcPct val="0"/>
              </a:spcBef>
            </a:pPr>
            <a:r>
              <a:rPr lang="en-US" altLang="en-US" sz="3200" dirty="0">
                <a:sym typeface="Symbol" panose="05050102010706020507" pitchFamily="18" charset="2"/>
              </a:rPr>
              <a:t>For n = 1000, however, A requires 5,000,000 steps, while B requires 2.510</a:t>
            </a:r>
            <a:r>
              <a:rPr lang="en-US" altLang="en-US" sz="3200" baseline="30000" dirty="0">
                <a:sym typeface="Symbol" panose="05050102010706020507" pitchFamily="18" charset="2"/>
              </a:rPr>
              <a:t>41</a:t>
            </a:r>
            <a:r>
              <a:rPr lang="en-US" altLang="en-US" sz="3200" dirty="0">
                <a:sym typeface="Symbol" panose="05050102010706020507" pitchFamily="18" charset="2"/>
              </a:rPr>
              <a:t> steps. </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784181-D92E-4793-A909-8451C7319290}" type="slidenum">
              <a:rPr lang="en-CA" altLang="en-US"/>
              <a:pPr/>
              <a:t>44</a:t>
            </a:fld>
            <a:endParaRPr lang="en-CA" altLang="en-US"/>
          </a:p>
        </p:txBody>
      </p:sp>
    </p:spTree>
    <p:extLst>
      <p:ext uri="{BB962C8B-B14F-4D97-AF65-F5344CB8AC3E}">
        <p14:creationId xmlns:p14="http://schemas.microsoft.com/office/powerpoint/2010/main" val="2941471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6851">
                                            <p:txEl>
                                              <p:pRg st="4" end="4"/>
                                            </p:txEl>
                                          </p:spTgt>
                                        </p:tgtEl>
                                        <p:attrNameLst>
                                          <p:attrName>style.visibility</p:attrName>
                                        </p:attrNameLst>
                                      </p:cBhvr>
                                      <p:to>
                                        <p:strVal val="visible"/>
                                      </p:to>
                                    </p:set>
                                    <p:animEffect transition="in" filter="box(out)">
                                      <p:cBhvr>
                                        <p:cTn id="7" dur="500"/>
                                        <p:tgtEl>
                                          <p:spTgt spid="20685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6851">
                                            <p:txEl>
                                              <p:pRg st="6" end="6"/>
                                            </p:txEl>
                                          </p:spTgt>
                                        </p:tgtEl>
                                        <p:attrNameLst>
                                          <p:attrName>style.visibility</p:attrName>
                                        </p:attrNameLst>
                                      </p:cBhvr>
                                      <p:to>
                                        <p:strVal val="visible"/>
                                      </p:to>
                                    </p:set>
                                    <p:animEffect transition="in" filter="box(out)">
                                      <p:cBhvr>
                                        <p:cTn id="12" dur="500"/>
                                        <p:tgtEl>
                                          <p:spTgt spid="206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uiExpand="1"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BE7D0CE8-8161-49DF-87B0-44A5DB9460BE}" type="slidenum">
              <a:rPr lang="en-CA" sz="1400">
                <a:solidFill>
                  <a:schemeClr val="tx1"/>
                </a:solidFill>
                <a:latin typeface="Times New Roman" pitchFamily="18" charset="0"/>
              </a:rPr>
              <a:pPr eaLnBrk="1" hangingPunct="1"/>
              <a:t>45</a:t>
            </a:fld>
            <a:endParaRPr lang="en-CA" sz="1400" dirty="0">
              <a:solidFill>
                <a:schemeClr val="tx1"/>
              </a:solidFill>
              <a:latin typeface="Times New Roman" pitchFamily="18" charset="0"/>
            </a:endParaRPr>
          </a:p>
        </p:txBody>
      </p:sp>
      <p:sp>
        <p:nvSpPr>
          <p:cNvPr id="177154" name="Rectangle 2"/>
          <p:cNvSpPr>
            <a:spLocks noGrp="1" noChangeArrowheads="1"/>
          </p:cNvSpPr>
          <p:nvPr>
            <p:ph type="title"/>
          </p:nvPr>
        </p:nvSpPr>
        <p:spPr>
          <a:xfrm>
            <a:off x="685800" y="152400"/>
            <a:ext cx="9296400" cy="762000"/>
          </a:xfrm>
        </p:spPr>
        <p:txBody>
          <a:bodyPr/>
          <a:lstStyle/>
          <a:p>
            <a:pPr eaLnBrk="1" hangingPunct="1">
              <a:defRPr/>
            </a:pPr>
            <a:r>
              <a:rPr lang="en-US" sz="3600" dirty="0"/>
              <a:t>Complexity</a:t>
            </a:r>
            <a:endParaRPr lang="en-CA" sz="3600" dirty="0"/>
          </a:p>
        </p:txBody>
      </p:sp>
      <p:sp>
        <p:nvSpPr>
          <p:cNvPr id="177155" name="Rectangle 3"/>
          <p:cNvSpPr>
            <a:spLocks noGrp="1" noChangeArrowheads="1"/>
          </p:cNvSpPr>
          <p:nvPr>
            <p:ph type="body" idx="1"/>
          </p:nvPr>
        </p:nvSpPr>
        <p:spPr>
          <a:xfrm>
            <a:off x="685800" y="1219200"/>
            <a:ext cx="9829800" cy="609600"/>
          </a:xfrm>
        </p:spPr>
        <p:txBody>
          <a:bodyPr/>
          <a:lstStyle/>
          <a:p>
            <a:pPr eaLnBrk="1" hangingPunct="1">
              <a:defRPr/>
            </a:pPr>
            <a:r>
              <a:rPr lang="en-US" b="1" dirty="0">
                <a:solidFill>
                  <a:srgbClr val="0000FF"/>
                </a:solidFill>
              </a:rPr>
              <a:t>Comparison</a:t>
            </a:r>
            <a:r>
              <a:rPr lang="en-US" sz="3200" b="1" dirty="0">
                <a:solidFill>
                  <a:srgbClr val="0000FF"/>
                </a:solidFill>
              </a:rPr>
              <a:t>:</a:t>
            </a:r>
            <a:r>
              <a:rPr lang="en-US" dirty="0"/>
              <a:t> time complexity of algorithms A and B</a:t>
            </a:r>
          </a:p>
        </p:txBody>
      </p:sp>
      <p:sp>
        <p:nvSpPr>
          <p:cNvPr id="177156" name="Text Box 4"/>
          <p:cNvSpPr txBox="1">
            <a:spLocks noChangeArrowheads="1"/>
          </p:cNvSpPr>
          <p:nvPr/>
        </p:nvSpPr>
        <p:spPr bwMode="auto">
          <a:xfrm>
            <a:off x="4724400" y="24384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9900"/>
                </a:solidFill>
                <a:effectLst>
                  <a:outerShdw blurRad="38100" dist="38100" dir="2700000" algn="tl">
                    <a:srgbClr val="000000"/>
                  </a:outerShdw>
                </a:effectLst>
              </a:rPr>
              <a:t>Algorithm A</a:t>
            </a:r>
          </a:p>
        </p:txBody>
      </p:sp>
      <p:sp>
        <p:nvSpPr>
          <p:cNvPr id="177157" name="Text Box 5"/>
          <p:cNvSpPr txBox="1">
            <a:spLocks noChangeArrowheads="1"/>
          </p:cNvSpPr>
          <p:nvPr/>
        </p:nvSpPr>
        <p:spPr bwMode="auto">
          <a:xfrm>
            <a:off x="7391400" y="24384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a:solidFill>
                  <a:srgbClr val="FF3300"/>
                </a:solidFill>
                <a:effectLst>
                  <a:outerShdw blurRad="38100" dist="38100" dir="2700000" algn="tl">
                    <a:srgbClr val="000000"/>
                  </a:outerShdw>
                </a:effectLst>
              </a:rPr>
              <a:t>Algorithm B</a:t>
            </a:r>
          </a:p>
        </p:txBody>
      </p:sp>
      <p:sp>
        <p:nvSpPr>
          <p:cNvPr id="177158" name="Text Box 6"/>
          <p:cNvSpPr txBox="1">
            <a:spLocks noChangeArrowheads="1"/>
          </p:cNvSpPr>
          <p:nvPr/>
        </p:nvSpPr>
        <p:spPr bwMode="auto">
          <a:xfrm>
            <a:off x="2057400" y="24384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00FF"/>
                </a:solidFill>
                <a:effectLst>
                  <a:outerShdw blurRad="38100" dist="38100" dir="2700000" algn="tl">
                    <a:srgbClr val="000000"/>
                  </a:outerShdw>
                </a:effectLst>
              </a:rPr>
              <a:t>Input Size</a:t>
            </a:r>
          </a:p>
        </p:txBody>
      </p:sp>
      <p:sp>
        <p:nvSpPr>
          <p:cNvPr id="177159" name="Text Box 7"/>
          <p:cNvSpPr txBox="1">
            <a:spLocks noChangeArrowheads="1"/>
          </p:cNvSpPr>
          <p:nvPr/>
        </p:nvSpPr>
        <p:spPr bwMode="auto">
          <a:xfrm>
            <a:off x="2057400" y="29718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00FF"/>
                </a:solidFill>
                <a:effectLst>
                  <a:outerShdw blurRad="38100" dist="38100" dir="2700000" algn="tl">
                    <a:srgbClr val="000000"/>
                  </a:outerShdw>
                </a:effectLst>
              </a:rPr>
              <a:t>n</a:t>
            </a:r>
          </a:p>
        </p:txBody>
      </p:sp>
      <p:sp>
        <p:nvSpPr>
          <p:cNvPr id="177160" name="Text Box 8"/>
          <p:cNvSpPr txBox="1">
            <a:spLocks noChangeArrowheads="1"/>
          </p:cNvSpPr>
          <p:nvPr/>
        </p:nvSpPr>
        <p:spPr bwMode="auto">
          <a:xfrm>
            <a:off x="2057400" y="35052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a:solidFill>
                  <a:srgbClr val="0000FF"/>
                </a:solidFill>
                <a:effectLst>
                  <a:outerShdw blurRad="38100" dist="38100" dir="2700000" algn="tl">
                    <a:srgbClr val="000000"/>
                  </a:outerShdw>
                </a:effectLst>
              </a:rPr>
              <a:t>10</a:t>
            </a:r>
          </a:p>
        </p:txBody>
      </p:sp>
      <p:sp>
        <p:nvSpPr>
          <p:cNvPr id="177161" name="Text Box 9"/>
          <p:cNvSpPr txBox="1">
            <a:spLocks noChangeArrowheads="1"/>
          </p:cNvSpPr>
          <p:nvPr/>
        </p:nvSpPr>
        <p:spPr bwMode="auto">
          <a:xfrm>
            <a:off x="2057400" y="40386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00FF"/>
                </a:solidFill>
                <a:effectLst>
                  <a:outerShdw blurRad="38100" dist="38100" dir="2700000" algn="tl">
                    <a:srgbClr val="000000"/>
                  </a:outerShdw>
                </a:effectLst>
              </a:rPr>
              <a:t>100</a:t>
            </a:r>
          </a:p>
        </p:txBody>
      </p:sp>
      <p:sp>
        <p:nvSpPr>
          <p:cNvPr id="177162" name="Text Box 10"/>
          <p:cNvSpPr txBox="1">
            <a:spLocks noChangeArrowheads="1"/>
          </p:cNvSpPr>
          <p:nvPr/>
        </p:nvSpPr>
        <p:spPr bwMode="auto">
          <a:xfrm>
            <a:off x="2057400" y="45720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00FF"/>
                </a:solidFill>
                <a:effectLst>
                  <a:outerShdw blurRad="38100" dist="38100" dir="2700000" algn="tl">
                    <a:srgbClr val="000000"/>
                  </a:outerShdw>
                </a:effectLst>
              </a:rPr>
              <a:t>1,000</a:t>
            </a:r>
          </a:p>
        </p:txBody>
      </p:sp>
      <p:sp>
        <p:nvSpPr>
          <p:cNvPr id="177163" name="Text Box 11"/>
          <p:cNvSpPr txBox="1">
            <a:spLocks noChangeArrowheads="1"/>
          </p:cNvSpPr>
          <p:nvPr/>
        </p:nvSpPr>
        <p:spPr bwMode="auto">
          <a:xfrm>
            <a:off x="2057400" y="51054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00FF"/>
                </a:solidFill>
                <a:effectLst>
                  <a:outerShdw blurRad="38100" dist="38100" dir="2700000" algn="tl">
                    <a:srgbClr val="000000"/>
                  </a:outerShdw>
                </a:effectLst>
              </a:rPr>
              <a:t>1,000,000</a:t>
            </a:r>
          </a:p>
        </p:txBody>
      </p:sp>
      <p:sp>
        <p:nvSpPr>
          <p:cNvPr id="177164" name="Text Box 12"/>
          <p:cNvSpPr txBox="1">
            <a:spLocks noChangeArrowheads="1"/>
          </p:cNvSpPr>
          <p:nvPr/>
        </p:nvSpPr>
        <p:spPr bwMode="auto">
          <a:xfrm>
            <a:off x="4724400" y="29718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9900"/>
                </a:solidFill>
                <a:effectLst>
                  <a:outerShdw blurRad="38100" dist="38100" dir="2700000" algn="tl">
                    <a:srgbClr val="000000"/>
                  </a:outerShdw>
                </a:effectLst>
              </a:rPr>
              <a:t>5,000n</a:t>
            </a:r>
          </a:p>
        </p:txBody>
      </p:sp>
      <p:sp>
        <p:nvSpPr>
          <p:cNvPr id="177165" name="Text Box 13"/>
          <p:cNvSpPr txBox="1">
            <a:spLocks noChangeArrowheads="1"/>
          </p:cNvSpPr>
          <p:nvPr/>
        </p:nvSpPr>
        <p:spPr bwMode="auto">
          <a:xfrm>
            <a:off x="4724400" y="35052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9900"/>
                </a:solidFill>
                <a:effectLst>
                  <a:outerShdw blurRad="38100" dist="38100" dir="2700000" algn="tl">
                    <a:srgbClr val="000000"/>
                  </a:outerShdw>
                </a:effectLst>
              </a:rPr>
              <a:t>50,000</a:t>
            </a:r>
          </a:p>
        </p:txBody>
      </p:sp>
      <p:sp>
        <p:nvSpPr>
          <p:cNvPr id="177166" name="Text Box 14"/>
          <p:cNvSpPr txBox="1">
            <a:spLocks noChangeArrowheads="1"/>
          </p:cNvSpPr>
          <p:nvPr/>
        </p:nvSpPr>
        <p:spPr bwMode="auto">
          <a:xfrm>
            <a:off x="4724400" y="40386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9900"/>
                </a:solidFill>
                <a:effectLst>
                  <a:outerShdw blurRad="38100" dist="38100" dir="2700000" algn="tl">
                    <a:srgbClr val="000000"/>
                  </a:outerShdw>
                </a:effectLst>
              </a:rPr>
              <a:t>500,000</a:t>
            </a:r>
          </a:p>
        </p:txBody>
      </p:sp>
      <p:sp>
        <p:nvSpPr>
          <p:cNvPr id="177167" name="Text Box 15"/>
          <p:cNvSpPr txBox="1">
            <a:spLocks noChangeArrowheads="1"/>
          </p:cNvSpPr>
          <p:nvPr/>
        </p:nvSpPr>
        <p:spPr bwMode="auto">
          <a:xfrm>
            <a:off x="4724400" y="45720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9900"/>
                </a:solidFill>
                <a:effectLst>
                  <a:outerShdw blurRad="38100" dist="38100" dir="2700000" algn="tl">
                    <a:srgbClr val="000000"/>
                  </a:outerShdw>
                </a:effectLst>
              </a:rPr>
              <a:t>5,000,000</a:t>
            </a:r>
          </a:p>
        </p:txBody>
      </p:sp>
      <p:sp>
        <p:nvSpPr>
          <p:cNvPr id="177168" name="Text Box 16"/>
          <p:cNvSpPr txBox="1">
            <a:spLocks noChangeArrowheads="1"/>
          </p:cNvSpPr>
          <p:nvPr/>
        </p:nvSpPr>
        <p:spPr bwMode="auto">
          <a:xfrm>
            <a:off x="4724400" y="51054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009900"/>
                </a:solidFill>
                <a:effectLst>
                  <a:outerShdw blurRad="38100" dist="38100" dir="2700000" algn="tl">
                    <a:srgbClr val="000000"/>
                  </a:outerShdw>
                </a:effectLst>
              </a:rPr>
              <a:t>5x10</a:t>
            </a:r>
            <a:r>
              <a:rPr lang="en-US" b="1" baseline="30000" dirty="0">
                <a:solidFill>
                  <a:srgbClr val="009900"/>
                </a:solidFill>
              </a:rPr>
              <a:t>9</a:t>
            </a:r>
          </a:p>
        </p:txBody>
      </p:sp>
      <p:sp>
        <p:nvSpPr>
          <p:cNvPr id="177169" name="Text Box 17"/>
          <p:cNvSpPr txBox="1">
            <a:spLocks noChangeArrowheads="1"/>
          </p:cNvSpPr>
          <p:nvPr/>
        </p:nvSpPr>
        <p:spPr bwMode="auto">
          <a:xfrm>
            <a:off x="7391400" y="29718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C00000"/>
                </a:solidFill>
                <a:effectLst>
                  <a:outerShdw blurRad="38100" dist="38100" dir="2700000" algn="tl">
                    <a:srgbClr val="000000">
                      <a:alpha val="43137"/>
                    </a:srgbClr>
                  </a:outerShdw>
                </a:effectLst>
                <a:sym typeface="Symbol" pitchFamily="18" charset="2"/>
              </a:rPr>
              <a:t> </a:t>
            </a:r>
            <a:r>
              <a:rPr lang="en-US" dirty="0" smtClean="0">
                <a:solidFill>
                  <a:srgbClr val="C00000"/>
                </a:solidFill>
                <a:effectLst>
                  <a:outerShdw blurRad="38100" dist="38100" dir="2700000" algn="tl">
                    <a:srgbClr val="000000">
                      <a:alpha val="43137"/>
                    </a:srgbClr>
                  </a:outerShdw>
                </a:effectLst>
              </a:rPr>
              <a:t>1.1</a:t>
            </a:r>
            <a:r>
              <a:rPr lang="en-US" baseline="30000" dirty="0" smtClean="0">
                <a:solidFill>
                  <a:srgbClr val="C00000"/>
                </a:solidFill>
                <a:effectLst>
                  <a:outerShdw blurRad="38100" dist="38100" dir="2700000" algn="tl">
                    <a:srgbClr val="000000">
                      <a:alpha val="43137"/>
                    </a:srgbClr>
                  </a:outerShdw>
                </a:effectLst>
              </a:rPr>
              <a:t>n</a:t>
            </a:r>
            <a:r>
              <a:rPr lang="en-US" dirty="0">
                <a:solidFill>
                  <a:srgbClr val="C00000"/>
                </a:solidFill>
                <a:effectLst>
                  <a:outerShdw blurRad="38100" dist="38100" dir="2700000" algn="tl">
                    <a:srgbClr val="000000">
                      <a:alpha val="43137"/>
                    </a:srgbClr>
                  </a:outerShdw>
                </a:effectLst>
                <a:sym typeface="Symbol" pitchFamily="18" charset="2"/>
              </a:rPr>
              <a:t> </a:t>
            </a:r>
            <a:endParaRPr lang="en-US" dirty="0">
              <a:solidFill>
                <a:srgbClr val="C00000"/>
              </a:solidFill>
              <a:effectLst>
                <a:outerShdw blurRad="38100" dist="38100" dir="2700000" algn="tl">
                  <a:srgbClr val="000000">
                    <a:alpha val="43137"/>
                  </a:srgbClr>
                </a:outerShdw>
              </a:effectLst>
            </a:endParaRPr>
          </a:p>
        </p:txBody>
      </p:sp>
      <p:sp>
        <p:nvSpPr>
          <p:cNvPr id="177170" name="Text Box 18"/>
          <p:cNvSpPr txBox="1">
            <a:spLocks noChangeArrowheads="1"/>
          </p:cNvSpPr>
          <p:nvPr/>
        </p:nvSpPr>
        <p:spPr bwMode="auto">
          <a:xfrm>
            <a:off x="7391400" y="35052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a:solidFill>
                  <a:srgbClr val="FF3300"/>
                </a:solidFill>
                <a:effectLst>
                  <a:outerShdw blurRad="38100" dist="38100" dir="2700000" algn="tl">
                    <a:srgbClr val="000000"/>
                  </a:outerShdw>
                </a:effectLst>
              </a:rPr>
              <a:t>3</a:t>
            </a:r>
          </a:p>
        </p:txBody>
      </p:sp>
      <p:sp>
        <p:nvSpPr>
          <p:cNvPr id="177171" name="Text Box 19"/>
          <p:cNvSpPr txBox="1">
            <a:spLocks noChangeArrowheads="1"/>
          </p:cNvSpPr>
          <p:nvPr/>
        </p:nvSpPr>
        <p:spPr bwMode="auto">
          <a:xfrm>
            <a:off x="7391400" y="45720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smtClean="0">
                <a:solidFill>
                  <a:srgbClr val="FF3300"/>
                </a:solidFill>
                <a:effectLst>
                  <a:outerShdw blurRad="38100" dist="38100" dir="2700000" algn="tl">
                    <a:srgbClr val="000000"/>
                  </a:outerShdw>
                </a:effectLst>
              </a:rPr>
              <a:t>2.5x10</a:t>
            </a:r>
            <a:r>
              <a:rPr lang="en-US" baseline="30000" dirty="0" smtClean="0">
                <a:solidFill>
                  <a:srgbClr val="FF3300"/>
                </a:solidFill>
                <a:effectLst>
                  <a:outerShdw blurRad="38100" dist="38100" dir="2700000" algn="tl">
                    <a:srgbClr val="000000"/>
                  </a:outerShdw>
                </a:effectLst>
              </a:rPr>
              <a:t>41</a:t>
            </a:r>
            <a:endParaRPr lang="en-US" baseline="30000" dirty="0">
              <a:solidFill>
                <a:srgbClr val="FF3300"/>
              </a:solidFill>
              <a:effectLst>
                <a:outerShdw blurRad="38100" dist="38100" dir="2700000" algn="tl">
                  <a:srgbClr val="000000"/>
                </a:outerShdw>
              </a:effectLst>
            </a:endParaRPr>
          </a:p>
        </p:txBody>
      </p:sp>
      <p:sp>
        <p:nvSpPr>
          <p:cNvPr id="177172" name="Text Box 20"/>
          <p:cNvSpPr txBox="1">
            <a:spLocks noChangeArrowheads="1"/>
          </p:cNvSpPr>
          <p:nvPr/>
        </p:nvSpPr>
        <p:spPr bwMode="auto">
          <a:xfrm>
            <a:off x="7391400" y="40386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a:solidFill>
                  <a:srgbClr val="FF3300"/>
                </a:solidFill>
                <a:effectLst>
                  <a:outerShdw blurRad="38100" dist="38100" dir="2700000" algn="tl">
                    <a:srgbClr val="000000"/>
                  </a:outerShdw>
                </a:effectLst>
              </a:rPr>
              <a:t>13,781</a:t>
            </a:r>
          </a:p>
        </p:txBody>
      </p:sp>
      <p:sp>
        <p:nvSpPr>
          <p:cNvPr id="177173" name="Text Box 21"/>
          <p:cNvSpPr txBox="1">
            <a:spLocks noChangeArrowheads="1"/>
          </p:cNvSpPr>
          <p:nvPr/>
        </p:nvSpPr>
        <p:spPr bwMode="auto">
          <a:xfrm>
            <a:off x="7391400" y="5105401"/>
            <a:ext cx="2667000" cy="461665"/>
          </a:xfrm>
          <a:prstGeom prst="rect">
            <a:avLst/>
          </a:prstGeom>
          <a:noFill/>
          <a:ln w="25400">
            <a:solidFill>
              <a:schemeClr val="tx1"/>
            </a:solidFill>
            <a:miter lim="800000"/>
            <a:headEnd/>
            <a:tailEnd/>
          </a:ln>
          <a:effectLst/>
        </p:spPr>
        <p:txBody>
          <a:bodyPr>
            <a:spAutoFit/>
          </a:bodyPr>
          <a:lstStyle/>
          <a:p>
            <a:pPr algn="ctr">
              <a:spcBef>
                <a:spcPct val="50000"/>
              </a:spcBef>
              <a:defRPr/>
            </a:pPr>
            <a:r>
              <a:rPr lang="en-US" dirty="0" smtClean="0">
                <a:solidFill>
                  <a:srgbClr val="FF3300"/>
                </a:solidFill>
                <a:effectLst>
                  <a:outerShdw blurRad="38100" dist="38100" dir="2700000" algn="tl">
                    <a:srgbClr val="000000"/>
                  </a:outerShdw>
                </a:effectLst>
              </a:rPr>
              <a:t>4.8x10</a:t>
            </a:r>
            <a:r>
              <a:rPr lang="en-US" baseline="30000" dirty="0" smtClean="0">
                <a:solidFill>
                  <a:srgbClr val="FF3300"/>
                </a:solidFill>
                <a:effectLst>
                  <a:outerShdw blurRad="38100" dist="38100" dir="2700000" algn="tl">
                    <a:srgbClr val="000000"/>
                  </a:outerShdw>
                </a:effectLst>
              </a:rPr>
              <a:t>41392</a:t>
            </a:r>
            <a:endParaRPr lang="en-US" baseline="30000" dirty="0">
              <a:solidFill>
                <a:srgbClr val="FF3300"/>
              </a:solidFill>
              <a:effectLst>
                <a:outerShdw blurRad="38100" dist="38100" dir="2700000" algn="tl">
                  <a:srgbClr val="000000"/>
                </a:outerShdw>
              </a:effectLst>
            </a:endParaRPr>
          </a:p>
        </p:txBody>
      </p:sp>
    </p:spTree>
    <p:extLst>
      <p:ext uri="{BB962C8B-B14F-4D97-AF65-F5344CB8AC3E}">
        <p14:creationId xmlns:p14="http://schemas.microsoft.com/office/powerpoint/2010/main" val="2383066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 calcmode="lin" valueType="num">
                                      <p:cBhvr additive="base">
                                        <p:cTn id="7" dur="500" fill="hold"/>
                                        <p:tgtEl>
                                          <p:spTgt spid="177156"/>
                                        </p:tgtEl>
                                        <p:attrNameLst>
                                          <p:attrName>ppt_x</p:attrName>
                                        </p:attrNameLst>
                                      </p:cBhvr>
                                      <p:tavLst>
                                        <p:tav tm="0">
                                          <p:val>
                                            <p:strVal val="1+#ppt_w/2"/>
                                          </p:val>
                                        </p:tav>
                                        <p:tav tm="100000">
                                          <p:val>
                                            <p:strVal val="#ppt_x"/>
                                          </p:val>
                                        </p:tav>
                                      </p:tavLst>
                                    </p:anim>
                                    <p:anim calcmode="lin" valueType="num">
                                      <p:cBhvr additive="base">
                                        <p:cTn id="8" dur="500" fill="hold"/>
                                        <p:tgtEl>
                                          <p:spTgt spid="1771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7157"/>
                                        </p:tgtEl>
                                        <p:attrNameLst>
                                          <p:attrName>style.visibility</p:attrName>
                                        </p:attrNameLst>
                                      </p:cBhvr>
                                      <p:to>
                                        <p:strVal val="visible"/>
                                      </p:to>
                                    </p:set>
                                    <p:anim calcmode="lin" valueType="num">
                                      <p:cBhvr additive="base">
                                        <p:cTn id="13" dur="500" fill="hold"/>
                                        <p:tgtEl>
                                          <p:spTgt spid="177157"/>
                                        </p:tgtEl>
                                        <p:attrNameLst>
                                          <p:attrName>ppt_x</p:attrName>
                                        </p:attrNameLst>
                                      </p:cBhvr>
                                      <p:tavLst>
                                        <p:tav tm="0">
                                          <p:val>
                                            <p:strVal val="1+#ppt_w/2"/>
                                          </p:val>
                                        </p:tav>
                                        <p:tav tm="100000">
                                          <p:val>
                                            <p:strVal val="#ppt_x"/>
                                          </p:val>
                                        </p:tav>
                                      </p:tavLst>
                                    </p:anim>
                                    <p:anim calcmode="lin" valueType="num">
                                      <p:cBhvr additive="base">
                                        <p:cTn id="14" dur="500" fill="hold"/>
                                        <p:tgtEl>
                                          <p:spTgt spid="17715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7158"/>
                                        </p:tgtEl>
                                        <p:attrNameLst>
                                          <p:attrName>style.visibility</p:attrName>
                                        </p:attrNameLst>
                                      </p:cBhvr>
                                      <p:to>
                                        <p:strVal val="visible"/>
                                      </p:to>
                                    </p:set>
                                    <p:anim calcmode="lin" valueType="num">
                                      <p:cBhvr additive="base">
                                        <p:cTn id="19" dur="500" fill="hold"/>
                                        <p:tgtEl>
                                          <p:spTgt spid="177158"/>
                                        </p:tgtEl>
                                        <p:attrNameLst>
                                          <p:attrName>ppt_x</p:attrName>
                                        </p:attrNameLst>
                                      </p:cBhvr>
                                      <p:tavLst>
                                        <p:tav tm="0">
                                          <p:val>
                                            <p:strVal val="0-#ppt_w/2"/>
                                          </p:val>
                                        </p:tav>
                                        <p:tav tm="100000">
                                          <p:val>
                                            <p:strVal val="#ppt_x"/>
                                          </p:val>
                                        </p:tav>
                                      </p:tavLst>
                                    </p:anim>
                                    <p:anim calcmode="lin" valueType="num">
                                      <p:cBhvr additive="base">
                                        <p:cTn id="20" dur="500" fill="hold"/>
                                        <p:tgtEl>
                                          <p:spTgt spid="17715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7159"/>
                                        </p:tgtEl>
                                        <p:attrNameLst>
                                          <p:attrName>style.visibility</p:attrName>
                                        </p:attrNameLst>
                                      </p:cBhvr>
                                      <p:to>
                                        <p:strVal val="visible"/>
                                      </p:to>
                                    </p:set>
                                    <p:anim calcmode="lin" valueType="num">
                                      <p:cBhvr additive="base">
                                        <p:cTn id="25" dur="500" fill="hold"/>
                                        <p:tgtEl>
                                          <p:spTgt spid="177159"/>
                                        </p:tgtEl>
                                        <p:attrNameLst>
                                          <p:attrName>ppt_x</p:attrName>
                                        </p:attrNameLst>
                                      </p:cBhvr>
                                      <p:tavLst>
                                        <p:tav tm="0">
                                          <p:val>
                                            <p:strVal val="#ppt_x"/>
                                          </p:val>
                                        </p:tav>
                                        <p:tav tm="100000">
                                          <p:val>
                                            <p:strVal val="#ppt_x"/>
                                          </p:val>
                                        </p:tav>
                                      </p:tavLst>
                                    </p:anim>
                                    <p:anim calcmode="lin" valueType="num">
                                      <p:cBhvr additive="base">
                                        <p:cTn id="26" dur="500" fill="hold"/>
                                        <p:tgtEl>
                                          <p:spTgt spid="17715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7164"/>
                                        </p:tgtEl>
                                        <p:attrNameLst>
                                          <p:attrName>style.visibility</p:attrName>
                                        </p:attrNameLst>
                                      </p:cBhvr>
                                      <p:to>
                                        <p:strVal val="visible"/>
                                      </p:to>
                                    </p:set>
                                    <p:anim calcmode="lin" valueType="num">
                                      <p:cBhvr additive="base">
                                        <p:cTn id="31" dur="500" fill="hold"/>
                                        <p:tgtEl>
                                          <p:spTgt spid="177164"/>
                                        </p:tgtEl>
                                        <p:attrNameLst>
                                          <p:attrName>ppt_x</p:attrName>
                                        </p:attrNameLst>
                                      </p:cBhvr>
                                      <p:tavLst>
                                        <p:tav tm="0">
                                          <p:val>
                                            <p:strVal val="#ppt_x"/>
                                          </p:val>
                                        </p:tav>
                                        <p:tav tm="100000">
                                          <p:val>
                                            <p:strVal val="#ppt_x"/>
                                          </p:val>
                                        </p:tav>
                                      </p:tavLst>
                                    </p:anim>
                                    <p:anim calcmode="lin" valueType="num">
                                      <p:cBhvr additive="base">
                                        <p:cTn id="32" dur="500" fill="hold"/>
                                        <p:tgtEl>
                                          <p:spTgt spid="17716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7169"/>
                                        </p:tgtEl>
                                        <p:attrNameLst>
                                          <p:attrName>style.visibility</p:attrName>
                                        </p:attrNameLst>
                                      </p:cBhvr>
                                      <p:to>
                                        <p:strVal val="visible"/>
                                      </p:to>
                                    </p:set>
                                    <p:anim calcmode="lin" valueType="num">
                                      <p:cBhvr additive="base">
                                        <p:cTn id="37" dur="500" fill="hold"/>
                                        <p:tgtEl>
                                          <p:spTgt spid="177169"/>
                                        </p:tgtEl>
                                        <p:attrNameLst>
                                          <p:attrName>ppt_x</p:attrName>
                                        </p:attrNameLst>
                                      </p:cBhvr>
                                      <p:tavLst>
                                        <p:tav tm="0">
                                          <p:val>
                                            <p:strVal val="#ppt_x"/>
                                          </p:val>
                                        </p:tav>
                                        <p:tav tm="100000">
                                          <p:val>
                                            <p:strVal val="#ppt_x"/>
                                          </p:val>
                                        </p:tav>
                                      </p:tavLst>
                                    </p:anim>
                                    <p:anim calcmode="lin" valueType="num">
                                      <p:cBhvr additive="base">
                                        <p:cTn id="38" dur="500" fill="hold"/>
                                        <p:tgtEl>
                                          <p:spTgt spid="17716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7160"/>
                                        </p:tgtEl>
                                        <p:attrNameLst>
                                          <p:attrName>style.visibility</p:attrName>
                                        </p:attrNameLst>
                                      </p:cBhvr>
                                      <p:to>
                                        <p:strVal val="visible"/>
                                      </p:to>
                                    </p:set>
                                    <p:anim calcmode="lin" valueType="num">
                                      <p:cBhvr additive="base">
                                        <p:cTn id="43" dur="500" fill="hold"/>
                                        <p:tgtEl>
                                          <p:spTgt spid="177160"/>
                                        </p:tgtEl>
                                        <p:attrNameLst>
                                          <p:attrName>ppt_x</p:attrName>
                                        </p:attrNameLst>
                                      </p:cBhvr>
                                      <p:tavLst>
                                        <p:tav tm="0">
                                          <p:val>
                                            <p:strVal val="#ppt_x"/>
                                          </p:val>
                                        </p:tav>
                                        <p:tav tm="100000">
                                          <p:val>
                                            <p:strVal val="#ppt_x"/>
                                          </p:val>
                                        </p:tav>
                                      </p:tavLst>
                                    </p:anim>
                                    <p:anim calcmode="lin" valueType="num">
                                      <p:cBhvr additive="base">
                                        <p:cTn id="44" dur="500" fill="hold"/>
                                        <p:tgtEl>
                                          <p:spTgt spid="17716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7165"/>
                                        </p:tgtEl>
                                        <p:attrNameLst>
                                          <p:attrName>style.visibility</p:attrName>
                                        </p:attrNameLst>
                                      </p:cBhvr>
                                      <p:to>
                                        <p:strVal val="visible"/>
                                      </p:to>
                                    </p:set>
                                    <p:anim calcmode="lin" valueType="num">
                                      <p:cBhvr additive="base">
                                        <p:cTn id="49" dur="500" fill="hold"/>
                                        <p:tgtEl>
                                          <p:spTgt spid="177165"/>
                                        </p:tgtEl>
                                        <p:attrNameLst>
                                          <p:attrName>ppt_x</p:attrName>
                                        </p:attrNameLst>
                                      </p:cBhvr>
                                      <p:tavLst>
                                        <p:tav tm="0">
                                          <p:val>
                                            <p:strVal val="#ppt_x"/>
                                          </p:val>
                                        </p:tav>
                                        <p:tav tm="100000">
                                          <p:val>
                                            <p:strVal val="#ppt_x"/>
                                          </p:val>
                                        </p:tav>
                                      </p:tavLst>
                                    </p:anim>
                                    <p:anim calcmode="lin" valueType="num">
                                      <p:cBhvr additive="base">
                                        <p:cTn id="50" dur="500" fill="hold"/>
                                        <p:tgtEl>
                                          <p:spTgt spid="17716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7170"/>
                                        </p:tgtEl>
                                        <p:attrNameLst>
                                          <p:attrName>style.visibility</p:attrName>
                                        </p:attrNameLst>
                                      </p:cBhvr>
                                      <p:to>
                                        <p:strVal val="visible"/>
                                      </p:to>
                                    </p:set>
                                    <p:anim calcmode="lin" valueType="num">
                                      <p:cBhvr additive="base">
                                        <p:cTn id="55" dur="500" fill="hold"/>
                                        <p:tgtEl>
                                          <p:spTgt spid="177170"/>
                                        </p:tgtEl>
                                        <p:attrNameLst>
                                          <p:attrName>ppt_x</p:attrName>
                                        </p:attrNameLst>
                                      </p:cBhvr>
                                      <p:tavLst>
                                        <p:tav tm="0">
                                          <p:val>
                                            <p:strVal val="#ppt_x"/>
                                          </p:val>
                                        </p:tav>
                                        <p:tav tm="100000">
                                          <p:val>
                                            <p:strVal val="#ppt_x"/>
                                          </p:val>
                                        </p:tav>
                                      </p:tavLst>
                                    </p:anim>
                                    <p:anim calcmode="lin" valueType="num">
                                      <p:cBhvr additive="base">
                                        <p:cTn id="56" dur="500" fill="hold"/>
                                        <p:tgtEl>
                                          <p:spTgt spid="17717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7161"/>
                                        </p:tgtEl>
                                        <p:attrNameLst>
                                          <p:attrName>style.visibility</p:attrName>
                                        </p:attrNameLst>
                                      </p:cBhvr>
                                      <p:to>
                                        <p:strVal val="visible"/>
                                      </p:to>
                                    </p:set>
                                    <p:anim calcmode="lin" valueType="num">
                                      <p:cBhvr additive="base">
                                        <p:cTn id="61" dur="500" fill="hold"/>
                                        <p:tgtEl>
                                          <p:spTgt spid="177161"/>
                                        </p:tgtEl>
                                        <p:attrNameLst>
                                          <p:attrName>ppt_x</p:attrName>
                                        </p:attrNameLst>
                                      </p:cBhvr>
                                      <p:tavLst>
                                        <p:tav tm="0">
                                          <p:val>
                                            <p:strVal val="#ppt_x"/>
                                          </p:val>
                                        </p:tav>
                                        <p:tav tm="100000">
                                          <p:val>
                                            <p:strVal val="#ppt_x"/>
                                          </p:val>
                                        </p:tav>
                                      </p:tavLst>
                                    </p:anim>
                                    <p:anim calcmode="lin" valueType="num">
                                      <p:cBhvr additive="base">
                                        <p:cTn id="62" dur="500" fill="hold"/>
                                        <p:tgtEl>
                                          <p:spTgt spid="17716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7166"/>
                                        </p:tgtEl>
                                        <p:attrNameLst>
                                          <p:attrName>style.visibility</p:attrName>
                                        </p:attrNameLst>
                                      </p:cBhvr>
                                      <p:to>
                                        <p:strVal val="visible"/>
                                      </p:to>
                                    </p:set>
                                    <p:anim calcmode="lin" valueType="num">
                                      <p:cBhvr additive="base">
                                        <p:cTn id="67" dur="500" fill="hold"/>
                                        <p:tgtEl>
                                          <p:spTgt spid="177166"/>
                                        </p:tgtEl>
                                        <p:attrNameLst>
                                          <p:attrName>ppt_x</p:attrName>
                                        </p:attrNameLst>
                                      </p:cBhvr>
                                      <p:tavLst>
                                        <p:tav tm="0">
                                          <p:val>
                                            <p:strVal val="#ppt_x"/>
                                          </p:val>
                                        </p:tav>
                                        <p:tav tm="100000">
                                          <p:val>
                                            <p:strVal val="#ppt_x"/>
                                          </p:val>
                                        </p:tav>
                                      </p:tavLst>
                                    </p:anim>
                                    <p:anim calcmode="lin" valueType="num">
                                      <p:cBhvr additive="base">
                                        <p:cTn id="68" dur="500" fill="hold"/>
                                        <p:tgtEl>
                                          <p:spTgt spid="17716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7172"/>
                                        </p:tgtEl>
                                        <p:attrNameLst>
                                          <p:attrName>style.visibility</p:attrName>
                                        </p:attrNameLst>
                                      </p:cBhvr>
                                      <p:to>
                                        <p:strVal val="visible"/>
                                      </p:to>
                                    </p:set>
                                    <p:anim calcmode="lin" valueType="num">
                                      <p:cBhvr additive="base">
                                        <p:cTn id="73" dur="500" fill="hold"/>
                                        <p:tgtEl>
                                          <p:spTgt spid="177172"/>
                                        </p:tgtEl>
                                        <p:attrNameLst>
                                          <p:attrName>ppt_x</p:attrName>
                                        </p:attrNameLst>
                                      </p:cBhvr>
                                      <p:tavLst>
                                        <p:tav tm="0">
                                          <p:val>
                                            <p:strVal val="#ppt_x"/>
                                          </p:val>
                                        </p:tav>
                                        <p:tav tm="100000">
                                          <p:val>
                                            <p:strVal val="#ppt_x"/>
                                          </p:val>
                                        </p:tav>
                                      </p:tavLst>
                                    </p:anim>
                                    <p:anim calcmode="lin" valueType="num">
                                      <p:cBhvr additive="base">
                                        <p:cTn id="74" dur="500" fill="hold"/>
                                        <p:tgtEl>
                                          <p:spTgt spid="177172"/>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7162"/>
                                        </p:tgtEl>
                                        <p:attrNameLst>
                                          <p:attrName>style.visibility</p:attrName>
                                        </p:attrNameLst>
                                      </p:cBhvr>
                                      <p:to>
                                        <p:strVal val="visible"/>
                                      </p:to>
                                    </p:set>
                                    <p:anim calcmode="lin" valueType="num">
                                      <p:cBhvr additive="base">
                                        <p:cTn id="79" dur="500" fill="hold"/>
                                        <p:tgtEl>
                                          <p:spTgt spid="177162"/>
                                        </p:tgtEl>
                                        <p:attrNameLst>
                                          <p:attrName>ppt_x</p:attrName>
                                        </p:attrNameLst>
                                      </p:cBhvr>
                                      <p:tavLst>
                                        <p:tav tm="0">
                                          <p:val>
                                            <p:strVal val="#ppt_x"/>
                                          </p:val>
                                        </p:tav>
                                        <p:tav tm="100000">
                                          <p:val>
                                            <p:strVal val="#ppt_x"/>
                                          </p:val>
                                        </p:tav>
                                      </p:tavLst>
                                    </p:anim>
                                    <p:anim calcmode="lin" valueType="num">
                                      <p:cBhvr additive="base">
                                        <p:cTn id="80" dur="500" fill="hold"/>
                                        <p:tgtEl>
                                          <p:spTgt spid="177162"/>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77167"/>
                                        </p:tgtEl>
                                        <p:attrNameLst>
                                          <p:attrName>style.visibility</p:attrName>
                                        </p:attrNameLst>
                                      </p:cBhvr>
                                      <p:to>
                                        <p:strVal val="visible"/>
                                      </p:to>
                                    </p:set>
                                    <p:anim calcmode="lin" valueType="num">
                                      <p:cBhvr additive="base">
                                        <p:cTn id="85" dur="500" fill="hold"/>
                                        <p:tgtEl>
                                          <p:spTgt spid="177167"/>
                                        </p:tgtEl>
                                        <p:attrNameLst>
                                          <p:attrName>ppt_x</p:attrName>
                                        </p:attrNameLst>
                                      </p:cBhvr>
                                      <p:tavLst>
                                        <p:tav tm="0">
                                          <p:val>
                                            <p:strVal val="#ppt_x"/>
                                          </p:val>
                                        </p:tav>
                                        <p:tav tm="100000">
                                          <p:val>
                                            <p:strVal val="#ppt_x"/>
                                          </p:val>
                                        </p:tav>
                                      </p:tavLst>
                                    </p:anim>
                                    <p:anim calcmode="lin" valueType="num">
                                      <p:cBhvr additive="base">
                                        <p:cTn id="86" dur="500" fill="hold"/>
                                        <p:tgtEl>
                                          <p:spTgt spid="177167"/>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77171"/>
                                        </p:tgtEl>
                                        <p:attrNameLst>
                                          <p:attrName>style.visibility</p:attrName>
                                        </p:attrNameLst>
                                      </p:cBhvr>
                                      <p:to>
                                        <p:strVal val="visible"/>
                                      </p:to>
                                    </p:set>
                                    <p:anim calcmode="lin" valueType="num">
                                      <p:cBhvr additive="base">
                                        <p:cTn id="91" dur="500" fill="hold"/>
                                        <p:tgtEl>
                                          <p:spTgt spid="177171"/>
                                        </p:tgtEl>
                                        <p:attrNameLst>
                                          <p:attrName>ppt_x</p:attrName>
                                        </p:attrNameLst>
                                      </p:cBhvr>
                                      <p:tavLst>
                                        <p:tav tm="0">
                                          <p:val>
                                            <p:strVal val="#ppt_x"/>
                                          </p:val>
                                        </p:tav>
                                        <p:tav tm="100000">
                                          <p:val>
                                            <p:strVal val="#ppt_x"/>
                                          </p:val>
                                        </p:tav>
                                      </p:tavLst>
                                    </p:anim>
                                    <p:anim calcmode="lin" valueType="num">
                                      <p:cBhvr additive="base">
                                        <p:cTn id="92" dur="500" fill="hold"/>
                                        <p:tgtEl>
                                          <p:spTgt spid="177171"/>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77163"/>
                                        </p:tgtEl>
                                        <p:attrNameLst>
                                          <p:attrName>style.visibility</p:attrName>
                                        </p:attrNameLst>
                                      </p:cBhvr>
                                      <p:to>
                                        <p:strVal val="visible"/>
                                      </p:to>
                                    </p:set>
                                    <p:anim calcmode="lin" valueType="num">
                                      <p:cBhvr additive="base">
                                        <p:cTn id="97" dur="500" fill="hold"/>
                                        <p:tgtEl>
                                          <p:spTgt spid="177163"/>
                                        </p:tgtEl>
                                        <p:attrNameLst>
                                          <p:attrName>ppt_x</p:attrName>
                                        </p:attrNameLst>
                                      </p:cBhvr>
                                      <p:tavLst>
                                        <p:tav tm="0">
                                          <p:val>
                                            <p:strVal val="#ppt_x"/>
                                          </p:val>
                                        </p:tav>
                                        <p:tav tm="100000">
                                          <p:val>
                                            <p:strVal val="#ppt_x"/>
                                          </p:val>
                                        </p:tav>
                                      </p:tavLst>
                                    </p:anim>
                                    <p:anim calcmode="lin" valueType="num">
                                      <p:cBhvr additive="base">
                                        <p:cTn id="98" dur="500" fill="hold"/>
                                        <p:tgtEl>
                                          <p:spTgt spid="177163"/>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77168"/>
                                        </p:tgtEl>
                                        <p:attrNameLst>
                                          <p:attrName>style.visibility</p:attrName>
                                        </p:attrNameLst>
                                      </p:cBhvr>
                                      <p:to>
                                        <p:strVal val="visible"/>
                                      </p:to>
                                    </p:set>
                                    <p:anim calcmode="lin" valueType="num">
                                      <p:cBhvr additive="base">
                                        <p:cTn id="103" dur="500" fill="hold"/>
                                        <p:tgtEl>
                                          <p:spTgt spid="177168"/>
                                        </p:tgtEl>
                                        <p:attrNameLst>
                                          <p:attrName>ppt_x</p:attrName>
                                        </p:attrNameLst>
                                      </p:cBhvr>
                                      <p:tavLst>
                                        <p:tav tm="0">
                                          <p:val>
                                            <p:strVal val="#ppt_x"/>
                                          </p:val>
                                        </p:tav>
                                        <p:tav tm="100000">
                                          <p:val>
                                            <p:strVal val="#ppt_x"/>
                                          </p:val>
                                        </p:tav>
                                      </p:tavLst>
                                    </p:anim>
                                    <p:anim calcmode="lin" valueType="num">
                                      <p:cBhvr additive="base">
                                        <p:cTn id="104" dur="500" fill="hold"/>
                                        <p:tgtEl>
                                          <p:spTgt spid="177168"/>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77173"/>
                                        </p:tgtEl>
                                        <p:attrNameLst>
                                          <p:attrName>style.visibility</p:attrName>
                                        </p:attrNameLst>
                                      </p:cBhvr>
                                      <p:to>
                                        <p:strVal val="visible"/>
                                      </p:to>
                                    </p:set>
                                    <p:anim calcmode="lin" valueType="num">
                                      <p:cBhvr additive="base">
                                        <p:cTn id="109" dur="500" fill="hold"/>
                                        <p:tgtEl>
                                          <p:spTgt spid="177173"/>
                                        </p:tgtEl>
                                        <p:attrNameLst>
                                          <p:attrName>ppt_x</p:attrName>
                                        </p:attrNameLst>
                                      </p:cBhvr>
                                      <p:tavLst>
                                        <p:tav tm="0">
                                          <p:val>
                                            <p:strVal val="#ppt_x"/>
                                          </p:val>
                                        </p:tav>
                                        <p:tav tm="100000">
                                          <p:val>
                                            <p:strVal val="#ppt_x"/>
                                          </p:val>
                                        </p:tav>
                                      </p:tavLst>
                                    </p:anim>
                                    <p:anim calcmode="lin" valueType="num">
                                      <p:cBhvr additive="base">
                                        <p:cTn id="110" dur="500" fill="hold"/>
                                        <p:tgtEl>
                                          <p:spTgt spid="17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autoUpdateAnimBg="0"/>
      <p:bldP spid="177157" grpId="0" animBg="1" autoUpdateAnimBg="0"/>
      <p:bldP spid="177158" grpId="0" animBg="1" autoUpdateAnimBg="0"/>
      <p:bldP spid="177159" grpId="0" animBg="1" autoUpdateAnimBg="0"/>
      <p:bldP spid="177160" grpId="0" animBg="1" autoUpdateAnimBg="0"/>
      <p:bldP spid="177161" grpId="0" animBg="1" autoUpdateAnimBg="0"/>
      <p:bldP spid="177162" grpId="0" animBg="1" autoUpdateAnimBg="0"/>
      <p:bldP spid="177163" grpId="0" animBg="1" autoUpdateAnimBg="0"/>
      <p:bldP spid="177164" grpId="0" animBg="1" autoUpdateAnimBg="0"/>
      <p:bldP spid="177165" grpId="0" animBg="1" autoUpdateAnimBg="0"/>
      <p:bldP spid="177166" grpId="0" animBg="1" autoUpdateAnimBg="0"/>
      <p:bldP spid="177167" grpId="0" animBg="1" autoUpdateAnimBg="0"/>
      <p:bldP spid="177168" grpId="0" animBg="1" autoUpdateAnimBg="0"/>
      <p:bldP spid="177169" grpId="0" animBg="1" autoUpdateAnimBg="0"/>
      <p:bldP spid="177170" grpId="0" animBg="1" autoUpdateAnimBg="0"/>
      <p:bldP spid="177171" grpId="0" animBg="1" autoUpdateAnimBg="0"/>
      <p:bldP spid="177172" grpId="0" animBg="1" autoUpdateAnimBg="0"/>
      <p:bldP spid="17717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209800" y="152400"/>
            <a:ext cx="7772400" cy="533400"/>
          </a:xfrm>
        </p:spPr>
        <p:txBody>
          <a:bodyPr>
            <a:normAutofit fontScale="90000"/>
          </a:bodyPr>
          <a:lstStyle/>
          <a:p>
            <a:r>
              <a:rPr lang="en-US" altLang="en-US" sz="3600"/>
              <a:t>Complexity</a:t>
            </a:r>
            <a:endParaRPr lang="en-CA" altLang="en-US" sz="3600"/>
          </a:p>
        </p:txBody>
      </p:sp>
      <p:sp>
        <p:nvSpPr>
          <p:cNvPr id="207875" name="Rectangle 3"/>
          <p:cNvSpPr>
            <a:spLocks noGrp="1" noChangeArrowheads="1"/>
          </p:cNvSpPr>
          <p:nvPr>
            <p:ph idx="1"/>
          </p:nvPr>
        </p:nvSpPr>
        <p:spPr>
          <a:xfrm>
            <a:off x="685800" y="1143000"/>
            <a:ext cx="10896600" cy="4800600"/>
          </a:xfrm>
        </p:spPr>
        <p:txBody>
          <a:bodyPr>
            <a:normAutofit/>
          </a:bodyPr>
          <a:lstStyle/>
          <a:p>
            <a:pPr>
              <a:spcBef>
                <a:spcPct val="0"/>
              </a:spcBef>
            </a:pPr>
            <a:r>
              <a:rPr lang="en-US" altLang="en-US" sz="3600" dirty="0">
                <a:sym typeface="Symbol" panose="05050102010706020507" pitchFamily="18" charset="2"/>
              </a:rPr>
              <a:t>This means that algorithm B cannot be used for large inputs, while algorithm A is still feasible.</a:t>
            </a:r>
          </a:p>
          <a:p>
            <a:pPr>
              <a:spcBef>
                <a:spcPct val="0"/>
              </a:spcBef>
            </a:pPr>
            <a:endParaRPr lang="en-US" altLang="en-US" sz="3600" dirty="0">
              <a:sym typeface="Symbol" panose="05050102010706020507" pitchFamily="18" charset="2"/>
            </a:endParaRPr>
          </a:p>
          <a:p>
            <a:pPr>
              <a:spcBef>
                <a:spcPct val="0"/>
              </a:spcBef>
            </a:pPr>
            <a:r>
              <a:rPr lang="en-US" altLang="en-US" sz="3600" dirty="0">
                <a:sym typeface="Symbol" panose="05050102010706020507" pitchFamily="18" charset="2"/>
              </a:rPr>
              <a:t>So what is important is the </a:t>
            </a:r>
            <a:r>
              <a:rPr lang="en-US" altLang="en-US" sz="3600" b="1" dirty="0">
                <a:solidFill>
                  <a:srgbClr val="0000FF"/>
                </a:solidFill>
                <a:sym typeface="Symbol" panose="05050102010706020507" pitchFamily="18" charset="2"/>
              </a:rPr>
              <a:t>growth</a:t>
            </a:r>
            <a:r>
              <a:rPr lang="en-US" altLang="en-US" sz="3600" dirty="0">
                <a:sym typeface="Symbol" panose="05050102010706020507" pitchFamily="18" charset="2"/>
              </a:rPr>
              <a:t> of the complexity functions.</a:t>
            </a:r>
          </a:p>
          <a:p>
            <a:pPr>
              <a:spcBef>
                <a:spcPct val="0"/>
              </a:spcBef>
            </a:pPr>
            <a:endParaRPr lang="en-US" altLang="en-US" sz="3600" dirty="0">
              <a:sym typeface="Symbol" panose="05050102010706020507" pitchFamily="18" charset="2"/>
            </a:endParaRPr>
          </a:p>
          <a:p>
            <a:pPr>
              <a:spcBef>
                <a:spcPct val="0"/>
              </a:spcBef>
            </a:pPr>
            <a:r>
              <a:rPr lang="en-US" altLang="en-US" sz="3600" dirty="0">
                <a:sym typeface="Symbol" panose="05050102010706020507" pitchFamily="18" charset="2"/>
              </a:rPr>
              <a:t>The growth of time and space complexity with  increasing input size </a:t>
            </a:r>
            <a:r>
              <a:rPr lang="en-US" altLang="en-US" sz="3600" i="1" dirty="0">
                <a:sym typeface="Symbol" panose="05050102010706020507" pitchFamily="18" charset="2"/>
              </a:rPr>
              <a:t>n</a:t>
            </a:r>
            <a:r>
              <a:rPr lang="en-US" altLang="en-US" sz="3600" dirty="0">
                <a:sym typeface="Symbol" panose="05050102010706020507" pitchFamily="18" charset="2"/>
              </a:rPr>
              <a:t> is a suitable measure for the </a:t>
            </a:r>
            <a:r>
              <a:rPr lang="en-US" altLang="en-US" sz="3600" b="1" dirty="0">
                <a:solidFill>
                  <a:srgbClr val="0000FF"/>
                </a:solidFill>
                <a:sym typeface="Symbol" panose="05050102010706020507" pitchFamily="18" charset="2"/>
              </a:rPr>
              <a:t>comparison</a:t>
            </a:r>
            <a:r>
              <a:rPr lang="en-US" altLang="en-US" sz="3600" dirty="0">
                <a:sym typeface="Symbol" panose="05050102010706020507" pitchFamily="18" charset="2"/>
              </a:rPr>
              <a:t> of algorithms. </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E9F3AC6-5E71-4CA6-AA25-50148CBF74B0}" type="slidenum">
              <a:rPr lang="en-CA" altLang="en-US"/>
              <a:pPr/>
              <a:t>46</a:t>
            </a:fld>
            <a:endParaRPr lang="en-CA" altLang="en-US"/>
          </a:p>
        </p:txBody>
      </p:sp>
    </p:spTree>
    <p:extLst>
      <p:ext uri="{BB962C8B-B14F-4D97-AF65-F5344CB8AC3E}">
        <p14:creationId xmlns:p14="http://schemas.microsoft.com/office/powerpoint/2010/main" val="261870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7875">
                                            <p:txEl>
                                              <p:pRg st="2" end="2"/>
                                            </p:txEl>
                                          </p:spTgt>
                                        </p:tgtEl>
                                        <p:attrNameLst>
                                          <p:attrName>style.visibility</p:attrName>
                                        </p:attrNameLst>
                                      </p:cBhvr>
                                      <p:to>
                                        <p:strVal val="visible"/>
                                      </p:to>
                                    </p:set>
                                    <p:animEffect transition="in" filter="box(in)">
                                      <p:cBhvr>
                                        <p:cTn id="7" dur="500"/>
                                        <p:tgtEl>
                                          <p:spTgt spid="2078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7875">
                                            <p:txEl>
                                              <p:pRg st="4" end="4"/>
                                            </p:txEl>
                                          </p:spTgt>
                                        </p:tgtEl>
                                        <p:attrNameLst>
                                          <p:attrName>style.visibility</p:attrName>
                                        </p:attrNameLst>
                                      </p:cBhvr>
                                      <p:to>
                                        <p:strVal val="visible"/>
                                      </p:to>
                                    </p:set>
                                    <p:animEffect transition="in" filter="box(in)">
                                      <p:cBhvr>
                                        <p:cTn id="12" dur="500"/>
                                        <p:tgtEl>
                                          <p:spTgt spid="207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uiExpand="1"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09600" y="152400"/>
            <a:ext cx="9372600" cy="762000"/>
          </a:xfrm>
        </p:spPr>
        <p:txBody>
          <a:bodyPr/>
          <a:lstStyle/>
          <a:p>
            <a:r>
              <a:rPr lang="en-US" altLang="en-US" sz="3600" dirty="0"/>
              <a:t>The Growth of </a:t>
            </a:r>
            <a:r>
              <a:rPr lang="en-US" altLang="en-US" sz="3600" dirty="0" smtClean="0"/>
              <a:t>Functions </a:t>
            </a:r>
            <a:r>
              <a:rPr lang="en-US" altLang="en-US" sz="3600" kern="0" dirty="0">
                <a:latin typeface="Times New Roman"/>
                <a:cs typeface="Arial"/>
              </a:rPr>
              <a:t>(</a:t>
            </a:r>
            <a:r>
              <a:rPr lang="en-US" sz="3600" kern="0" dirty="0">
                <a:latin typeface="Times New Roman"/>
                <a:cs typeface="Arial"/>
              </a:rPr>
              <a:t>§ </a:t>
            </a:r>
            <a:r>
              <a:rPr lang="en-US" sz="3600" kern="0" dirty="0" smtClean="0">
                <a:latin typeface="Times New Roman"/>
                <a:cs typeface="Arial"/>
              </a:rPr>
              <a:t>3.2.2)</a:t>
            </a:r>
            <a:r>
              <a:rPr lang="en-US" altLang="en-US" sz="3600" dirty="0" smtClean="0"/>
              <a:t> </a:t>
            </a:r>
            <a:endParaRPr lang="en-CA" altLang="en-US" sz="3600" dirty="0"/>
          </a:p>
        </p:txBody>
      </p:sp>
      <p:sp>
        <p:nvSpPr>
          <p:cNvPr id="210947" name="Rectangle 3"/>
          <p:cNvSpPr>
            <a:spLocks noGrp="1" noChangeArrowheads="1"/>
          </p:cNvSpPr>
          <p:nvPr>
            <p:ph idx="1"/>
          </p:nvPr>
        </p:nvSpPr>
        <p:spPr>
          <a:xfrm>
            <a:off x="609600" y="1143000"/>
            <a:ext cx="10972800" cy="4724400"/>
          </a:xfrm>
        </p:spPr>
        <p:txBody>
          <a:bodyPr>
            <a:noAutofit/>
          </a:bodyPr>
          <a:lstStyle/>
          <a:p>
            <a:pPr marL="0" indent="0">
              <a:spcBef>
                <a:spcPct val="0"/>
              </a:spcBef>
              <a:buNone/>
            </a:pPr>
            <a:r>
              <a:rPr lang="en-US" altLang="en-US" sz="3200" dirty="0">
                <a:sym typeface="Symbol" panose="05050102010706020507" pitchFamily="18" charset="2"/>
              </a:rPr>
              <a:t>The growth of functions is usually described using the </a:t>
            </a:r>
            <a:r>
              <a:rPr lang="en-US" altLang="en-US" sz="3200" b="1" dirty="0">
                <a:solidFill>
                  <a:srgbClr val="003C78"/>
                </a:solidFill>
                <a:sym typeface="Symbol" panose="05050102010706020507" pitchFamily="18" charset="2"/>
              </a:rPr>
              <a:t>big-O</a:t>
            </a:r>
            <a:r>
              <a:rPr lang="en-US" altLang="en-US" sz="3200" b="1" dirty="0">
                <a:solidFill>
                  <a:srgbClr val="00FFFF"/>
                </a:solidFill>
                <a:sym typeface="Symbol" panose="05050102010706020507" pitchFamily="18" charset="2"/>
              </a:rPr>
              <a:t> </a:t>
            </a:r>
            <a:r>
              <a:rPr lang="en-US" altLang="en-US" sz="3200" b="1" dirty="0">
                <a:solidFill>
                  <a:srgbClr val="003C78"/>
                </a:solidFill>
                <a:sym typeface="Symbol" panose="05050102010706020507" pitchFamily="18" charset="2"/>
              </a:rPr>
              <a:t>notation</a:t>
            </a:r>
            <a:r>
              <a:rPr lang="en-US" altLang="en-US" sz="3200" dirty="0">
                <a:sym typeface="Symbol" panose="05050102010706020507" pitchFamily="18" charset="2"/>
              </a:rPr>
              <a:t>.</a:t>
            </a:r>
          </a:p>
          <a:p>
            <a:pPr marL="0" indent="0">
              <a:spcBef>
                <a:spcPct val="0"/>
              </a:spcBef>
              <a:buNone/>
            </a:pPr>
            <a:endParaRPr lang="en-US" altLang="en-US" sz="3200" dirty="0">
              <a:sym typeface="Symbol" panose="05050102010706020507" pitchFamily="18" charset="2"/>
            </a:endParaRPr>
          </a:p>
          <a:p>
            <a:pPr marL="0" indent="0">
              <a:spcBef>
                <a:spcPct val="0"/>
              </a:spcBef>
              <a:buNone/>
            </a:pPr>
            <a:r>
              <a:rPr lang="en-US" altLang="en-US" sz="3200" b="1" dirty="0">
                <a:solidFill>
                  <a:srgbClr val="003C78"/>
                </a:solidFill>
                <a:sym typeface="Symbol" panose="05050102010706020507" pitchFamily="18" charset="2"/>
              </a:rPr>
              <a:t>Definition:</a:t>
            </a:r>
            <a:r>
              <a:rPr lang="en-US" altLang="en-US" sz="3200" dirty="0">
                <a:solidFill>
                  <a:srgbClr val="003C78"/>
                </a:solidFill>
                <a:sym typeface="Symbol" panose="05050102010706020507" pitchFamily="18" charset="2"/>
              </a:rPr>
              <a:t> </a:t>
            </a:r>
            <a:r>
              <a:rPr lang="en-US" altLang="en-US" sz="3200" dirty="0">
                <a:sym typeface="Symbol" panose="05050102010706020507" pitchFamily="18" charset="2"/>
              </a:rPr>
              <a:t>Let f and g be functions from the integers or the real numbers to the real numbers.</a:t>
            </a:r>
          </a:p>
          <a:p>
            <a:pPr marL="0" indent="0">
              <a:spcBef>
                <a:spcPct val="0"/>
              </a:spcBef>
              <a:buNone/>
            </a:pPr>
            <a:r>
              <a:rPr lang="en-US" altLang="en-US" sz="3200" dirty="0">
                <a:sym typeface="Symbol" panose="05050102010706020507" pitchFamily="18" charset="2"/>
              </a:rPr>
              <a:t>We say that </a:t>
            </a:r>
            <a:r>
              <a:rPr lang="en-US" altLang="en-US" sz="3200" dirty="0" smtClean="0">
                <a:sym typeface="Symbol" panose="05050102010706020507" pitchFamily="18" charset="2"/>
              </a:rPr>
              <a:t>f(n)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a:t>
            </a:r>
            <a:r>
              <a:rPr lang="en-US" altLang="en-US" sz="3200" dirty="0" smtClean="0">
                <a:sym typeface="Symbol" panose="05050102010706020507" pitchFamily="18" charset="2"/>
              </a:rPr>
              <a:t> O(g(n)) </a:t>
            </a:r>
            <a:r>
              <a:rPr lang="en-US" altLang="en-US" sz="3200" dirty="0">
                <a:sym typeface="Symbol" panose="05050102010706020507" pitchFamily="18" charset="2"/>
              </a:rPr>
              <a:t>if there are constants C and k such </a:t>
            </a:r>
            <a:r>
              <a:rPr lang="en-US" altLang="en-US" sz="3200" dirty="0" smtClean="0">
                <a:sym typeface="Symbol" panose="05050102010706020507" pitchFamily="18" charset="2"/>
              </a:rPr>
              <a:t>that</a:t>
            </a:r>
            <a:br>
              <a:rPr lang="en-US" altLang="en-US" sz="3200" dirty="0" smtClean="0">
                <a:sym typeface="Symbol" panose="05050102010706020507" pitchFamily="18" charset="2"/>
              </a:rPr>
            </a:br>
            <a:r>
              <a:rPr lang="en-US" altLang="en-US" sz="3200" dirty="0" smtClean="0">
                <a:sym typeface="Symbol" panose="05050102010706020507" pitchFamily="18" charset="2"/>
              </a:rPr>
              <a:t/>
            </a:r>
            <a:br>
              <a:rPr lang="en-US" altLang="en-US" sz="3200" dirty="0" smtClean="0">
                <a:sym typeface="Symbol" panose="05050102010706020507" pitchFamily="18" charset="2"/>
              </a:rPr>
            </a:br>
            <a:r>
              <a:rPr lang="en-US" altLang="en-US" sz="3200" dirty="0" smtClean="0">
                <a:sym typeface="Symbol" panose="05050102010706020507" pitchFamily="18" charset="2"/>
              </a:rPr>
              <a:t> 	|f(n)| </a:t>
            </a:r>
            <a:r>
              <a:rPr lang="en-US" altLang="en-US" sz="3200" dirty="0">
                <a:sym typeface="Symbol" panose="05050102010706020507" pitchFamily="18" charset="2"/>
              </a:rPr>
              <a:t> </a:t>
            </a:r>
            <a:r>
              <a:rPr lang="en-US" altLang="en-US" sz="3200" dirty="0" err="1" smtClean="0">
                <a:sym typeface="Symbol" panose="05050102010706020507" pitchFamily="18" charset="2"/>
              </a:rPr>
              <a:t>C|g</a:t>
            </a:r>
            <a:r>
              <a:rPr lang="en-US" altLang="en-US" sz="3200" dirty="0" smtClean="0">
                <a:sym typeface="Symbol" panose="05050102010706020507" pitchFamily="18" charset="2"/>
              </a:rPr>
              <a:t>(n)|</a:t>
            </a:r>
            <a:endParaRPr lang="en-US" altLang="en-US" sz="3200" dirty="0">
              <a:sym typeface="Symbol" panose="05050102010706020507" pitchFamily="18" charset="2"/>
            </a:endParaRPr>
          </a:p>
          <a:p>
            <a:pPr marL="0" indent="0">
              <a:spcBef>
                <a:spcPct val="0"/>
              </a:spcBef>
              <a:buNone/>
            </a:pPr>
            <a:r>
              <a:rPr lang="en-US" altLang="en-US" sz="3200" dirty="0" smtClean="0">
                <a:sym typeface="Symbol" panose="05050102010706020507" pitchFamily="18" charset="2"/>
              </a:rPr>
              <a:t/>
            </a:r>
            <a:br>
              <a:rPr lang="en-US" altLang="en-US" sz="3200" dirty="0" smtClean="0">
                <a:sym typeface="Symbol" panose="05050102010706020507" pitchFamily="18" charset="2"/>
              </a:rPr>
            </a:br>
            <a:r>
              <a:rPr lang="en-US" altLang="en-US" sz="3200" dirty="0" smtClean="0">
                <a:sym typeface="Symbol" panose="05050102010706020507" pitchFamily="18" charset="2"/>
              </a:rPr>
              <a:t>whenever n </a:t>
            </a:r>
            <a:r>
              <a:rPr lang="en-US" altLang="en-US" sz="3200" dirty="0">
                <a:sym typeface="Symbol" panose="05050102010706020507" pitchFamily="18" charset="2"/>
              </a:rPr>
              <a:t>&gt; k.</a:t>
            </a:r>
            <a:endParaRPr lang="en-US" altLang="en-US" sz="3200" b="1"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600720-E336-444C-9078-468E2ED8CC2D}" type="slidenum">
              <a:rPr lang="en-CA" altLang="en-US"/>
              <a:pPr/>
              <a:t>47</a:t>
            </a:fld>
            <a:endParaRPr lang="en-CA" altLang="en-US"/>
          </a:p>
        </p:txBody>
      </p:sp>
    </p:spTree>
    <p:extLst>
      <p:ext uri="{BB962C8B-B14F-4D97-AF65-F5344CB8AC3E}">
        <p14:creationId xmlns:p14="http://schemas.microsoft.com/office/powerpoint/2010/main" val="2281601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09600" y="152400"/>
            <a:ext cx="9372600" cy="838200"/>
          </a:xfrm>
        </p:spPr>
        <p:txBody>
          <a:bodyPr/>
          <a:lstStyle/>
          <a:p>
            <a:r>
              <a:rPr lang="en-US" altLang="en-US" sz="3600" dirty="0"/>
              <a:t>The Growth of Functions</a:t>
            </a:r>
            <a:endParaRPr lang="en-CA" altLang="en-US" sz="3600" dirty="0"/>
          </a:p>
        </p:txBody>
      </p:sp>
      <p:sp>
        <p:nvSpPr>
          <p:cNvPr id="211971" name="Rectangle 3"/>
          <p:cNvSpPr>
            <a:spLocks noGrp="1" noChangeArrowheads="1"/>
          </p:cNvSpPr>
          <p:nvPr>
            <p:ph idx="1"/>
          </p:nvPr>
        </p:nvSpPr>
        <p:spPr>
          <a:xfrm>
            <a:off x="609600" y="1295400"/>
            <a:ext cx="10972800" cy="4572000"/>
          </a:xfrm>
        </p:spPr>
        <p:txBody>
          <a:bodyPr>
            <a:normAutofit/>
          </a:bodyPr>
          <a:lstStyle/>
          <a:p>
            <a:pPr marL="0" indent="0">
              <a:spcBef>
                <a:spcPct val="0"/>
              </a:spcBef>
              <a:buNone/>
            </a:pPr>
            <a:r>
              <a:rPr lang="en-US" altLang="en-US" sz="3600" dirty="0">
                <a:sym typeface="Symbol" panose="05050102010706020507" pitchFamily="18" charset="2"/>
              </a:rPr>
              <a:t>When we analyze the growth of </a:t>
            </a:r>
            <a:r>
              <a:rPr lang="en-US" altLang="en-US" sz="3600" b="1" dirty="0">
                <a:solidFill>
                  <a:srgbClr val="003C78"/>
                </a:solidFill>
                <a:sym typeface="Symbol" panose="05050102010706020507" pitchFamily="18" charset="2"/>
              </a:rPr>
              <a:t>complexity functions</a:t>
            </a:r>
            <a:r>
              <a:rPr lang="en-US" altLang="en-US" sz="3600" dirty="0">
                <a:sym typeface="Symbol" panose="05050102010706020507" pitchFamily="18" charset="2"/>
              </a:rPr>
              <a:t>, </a:t>
            </a:r>
            <a:r>
              <a:rPr lang="en-US" altLang="en-US" sz="3600" dirty="0" smtClean="0">
                <a:sym typeface="Symbol" panose="05050102010706020507" pitchFamily="18" charset="2"/>
              </a:rPr>
              <a:t>n, f(n) </a:t>
            </a:r>
            <a:r>
              <a:rPr lang="en-US" altLang="en-US" sz="3600" dirty="0">
                <a:sym typeface="Symbol" panose="05050102010706020507" pitchFamily="18" charset="2"/>
              </a:rPr>
              <a:t>and </a:t>
            </a:r>
            <a:r>
              <a:rPr lang="en-US" altLang="en-US" sz="3600" dirty="0" smtClean="0">
                <a:sym typeface="Symbol" panose="05050102010706020507" pitchFamily="18" charset="2"/>
              </a:rPr>
              <a:t>g(n) </a:t>
            </a:r>
            <a:r>
              <a:rPr lang="en-US" altLang="en-US" sz="3600" dirty="0">
                <a:sym typeface="Symbol" panose="05050102010706020507" pitchFamily="18" charset="2"/>
              </a:rPr>
              <a:t>are </a:t>
            </a:r>
            <a:r>
              <a:rPr lang="en-US" altLang="en-US" sz="3600" dirty="0" smtClean="0">
                <a:sym typeface="Symbol" panose="05050102010706020507" pitchFamily="18" charset="2"/>
              </a:rPr>
              <a:t>never negative.</a:t>
            </a:r>
            <a:endParaRPr lang="en-US" altLang="en-US" sz="3600" dirty="0">
              <a:sym typeface="Symbol" panose="05050102010706020507" pitchFamily="18" charset="2"/>
            </a:endParaRPr>
          </a:p>
          <a:p>
            <a:pPr marL="0" indent="0">
              <a:spcBef>
                <a:spcPct val="0"/>
              </a:spcBef>
              <a:buNone/>
            </a:pPr>
            <a:endParaRPr lang="en-US" altLang="en-US" sz="2000" dirty="0">
              <a:sym typeface="Symbol" panose="05050102010706020507" pitchFamily="18" charset="2"/>
            </a:endParaRPr>
          </a:p>
          <a:p>
            <a:pPr marL="0" indent="0">
              <a:spcBef>
                <a:spcPct val="0"/>
              </a:spcBef>
              <a:buNone/>
            </a:pPr>
            <a:r>
              <a:rPr lang="en-US" altLang="en-US" sz="3600" dirty="0">
                <a:sym typeface="Symbol" panose="05050102010706020507" pitchFamily="18" charset="2"/>
              </a:rPr>
              <a:t>Therefore, we can simplify the big-O requirement to</a:t>
            </a:r>
          </a:p>
          <a:p>
            <a:pPr marL="0" indent="0">
              <a:spcBef>
                <a:spcPct val="0"/>
              </a:spcBef>
              <a:buNone/>
            </a:pPr>
            <a:endParaRPr lang="en-US" altLang="en-US" sz="2000" dirty="0">
              <a:sym typeface="Symbol" panose="05050102010706020507" pitchFamily="18" charset="2"/>
            </a:endParaRPr>
          </a:p>
          <a:p>
            <a:pPr marL="0" indent="0">
              <a:spcBef>
                <a:spcPct val="0"/>
              </a:spcBef>
              <a:buNone/>
            </a:pPr>
            <a:r>
              <a:rPr lang="en-US" altLang="en-US" sz="3600" dirty="0" smtClean="0">
                <a:sym typeface="Symbol" panose="05050102010706020507" pitchFamily="18" charset="2"/>
              </a:rPr>
              <a:t> 	f(n) </a:t>
            </a:r>
            <a:r>
              <a:rPr lang="en-US" altLang="en-US" sz="3600" dirty="0">
                <a:sym typeface="Symbol" panose="05050102010706020507" pitchFamily="18" charset="2"/>
              </a:rPr>
              <a:t> </a:t>
            </a:r>
            <a:r>
              <a:rPr lang="en-US" altLang="en-US" sz="3600" dirty="0" err="1">
                <a:sym typeface="Symbol" panose="05050102010706020507" pitchFamily="18" charset="2"/>
              </a:rPr>
              <a:t>C</a:t>
            </a:r>
            <a:r>
              <a:rPr lang="en-US" altLang="en-US" sz="3600" dirty="0" err="1" smtClean="0">
                <a:sym typeface="Symbol" panose="05050102010706020507" pitchFamily="18" charset="2"/>
              </a:rPr>
              <a:t>g</a:t>
            </a:r>
            <a:r>
              <a:rPr lang="en-US" altLang="en-US" sz="3600" dirty="0" smtClean="0">
                <a:sym typeface="Symbol" panose="05050102010706020507" pitchFamily="18" charset="2"/>
              </a:rPr>
              <a:t>(n)  </a:t>
            </a:r>
            <a:r>
              <a:rPr lang="en-US" altLang="en-US" sz="3600" dirty="0">
                <a:sym typeface="Symbol" panose="05050102010706020507" pitchFamily="18" charset="2"/>
              </a:rPr>
              <a:t>whenever </a:t>
            </a:r>
            <a:r>
              <a:rPr lang="en-US" altLang="en-US" sz="3600" dirty="0" smtClean="0">
                <a:sym typeface="Symbol" panose="05050102010706020507" pitchFamily="18" charset="2"/>
              </a:rPr>
              <a:t>n </a:t>
            </a:r>
            <a:r>
              <a:rPr lang="en-US" altLang="en-US" sz="3600" dirty="0">
                <a:sym typeface="Symbol" panose="05050102010706020507" pitchFamily="18" charset="2"/>
              </a:rPr>
              <a:t>&gt; k.</a:t>
            </a:r>
          </a:p>
          <a:p>
            <a:pPr marL="0" indent="0">
              <a:spcBef>
                <a:spcPct val="0"/>
              </a:spcBef>
              <a:buNone/>
            </a:pPr>
            <a:endParaRPr lang="en-US" altLang="en-US" sz="3600" dirty="0">
              <a:sym typeface="Symbol" panose="05050102010706020507" pitchFamily="18" charset="2"/>
            </a:endParaRPr>
          </a:p>
          <a:p>
            <a:pPr marL="0" indent="0">
              <a:spcBef>
                <a:spcPct val="0"/>
              </a:spcBef>
              <a:buNone/>
            </a:pPr>
            <a:r>
              <a:rPr lang="en-US" altLang="en-US" sz="3600" dirty="0">
                <a:sym typeface="Symbol" panose="05050102010706020507" pitchFamily="18" charset="2"/>
              </a:rPr>
              <a:t>If we want to show that </a:t>
            </a:r>
            <a:r>
              <a:rPr lang="en-US" altLang="en-US" sz="3600" dirty="0" smtClean="0">
                <a:sym typeface="Symbol" panose="05050102010706020507" pitchFamily="18" charset="2"/>
              </a:rPr>
              <a:t>f(n) </a:t>
            </a:r>
            <a:r>
              <a:rPr lang="en-US" altLang="en-US" sz="3600" dirty="0">
                <a:sym typeface="Symbol" panose="05050102010706020507" pitchFamily="18" charset="2"/>
              </a:rPr>
              <a:t>is </a:t>
            </a:r>
            <a:r>
              <a:rPr lang="en-US" altLang="en-US" sz="3600" dirty="0" smtClean="0">
                <a:sym typeface="Symbol" panose="05050102010706020507" pitchFamily="18" charset="2"/>
              </a:rPr>
              <a:t>O(g(n)), </a:t>
            </a:r>
            <a:r>
              <a:rPr lang="en-US" altLang="en-US" sz="3600" dirty="0">
                <a:sym typeface="Symbol" panose="05050102010706020507" pitchFamily="18" charset="2"/>
              </a:rPr>
              <a:t>we only need to find </a:t>
            </a:r>
            <a:r>
              <a:rPr lang="en-US" altLang="en-US" sz="3600" b="1" dirty="0">
                <a:solidFill>
                  <a:srgbClr val="003C78"/>
                </a:solidFill>
                <a:sym typeface="Symbol" panose="05050102010706020507" pitchFamily="18" charset="2"/>
              </a:rPr>
              <a:t>one</a:t>
            </a:r>
            <a:r>
              <a:rPr lang="en-US" altLang="en-US" sz="3600" dirty="0">
                <a:sym typeface="Symbol" panose="05050102010706020507" pitchFamily="18" charset="2"/>
              </a:rPr>
              <a:t> pair (C, k) (which is never unique).</a:t>
            </a:r>
          </a:p>
          <a:p>
            <a:pPr marL="0" indent="0">
              <a:spcBef>
                <a:spcPct val="0"/>
              </a:spcBef>
              <a:buNone/>
            </a:pPr>
            <a:endParaRPr lang="en-US" altLang="en-US" sz="3600"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BF22129-DE14-4ED9-81E3-72A2D8397CEB}" type="slidenum">
              <a:rPr lang="en-CA" altLang="en-US"/>
              <a:pPr/>
              <a:t>48</a:t>
            </a:fld>
            <a:endParaRPr lang="en-CA" altLang="en-US"/>
          </a:p>
        </p:txBody>
      </p:sp>
    </p:spTree>
    <p:extLst>
      <p:ext uri="{BB962C8B-B14F-4D97-AF65-F5344CB8AC3E}">
        <p14:creationId xmlns:p14="http://schemas.microsoft.com/office/powerpoint/2010/main" val="298873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09600" y="152400"/>
            <a:ext cx="9372600" cy="533400"/>
          </a:xfrm>
        </p:spPr>
        <p:txBody>
          <a:bodyPr>
            <a:normAutofit fontScale="90000"/>
          </a:bodyPr>
          <a:lstStyle/>
          <a:p>
            <a:r>
              <a:rPr lang="en-US" altLang="en-US" sz="3600" dirty="0"/>
              <a:t>The Growth of Functions</a:t>
            </a:r>
            <a:endParaRPr lang="en-CA" altLang="en-US" sz="3600" dirty="0"/>
          </a:p>
        </p:txBody>
      </p:sp>
      <p:sp>
        <p:nvSpPr>
          <p:cNvPr id="212995" name="Rectangle 3"/>
          <p:cNvSpPr>
            <a:spLocks noGrp="1" noChangeArrowheads="1"/>
          </p:cNvSpPr>
          <p:nvPr>
            <p:ph idx="1"/>
          </p:nvPr>
        </p:nvSpPr>
        <p:spPr>
          <a:xfrm>
            <a:off x="609600" y="838200"/>
            <a:ext cx="10896600" cy="5029200"/>
          </a:xfrm>
        </p:spPr>
        <p:txBody>
          <a:bodyPr>
            <a:normAutofit/>
          </a:bodyPr>
          <a:lstStyle/>
          <a:p>
            <a:pPr marL="0" indent="0">
              <a:spcBef>
                <a:spcPct val="0"/>
              </a:spcBef>
              <a:buNone/>
            </a:pPr>
            <a:r>
              <a:rPr lang="en-US" altLang="en-US" sz="3200" dirty="0">
                <a:sym typeface="Symbol" panose="05050102010706020507" pitchFamily="18" charset="2"/>
              </a:rPr>
              <a:t>The idea behind the big-O notation is to establish an </a:t>
            </a:r>
            <a:r>
              <a:rPr lang="en-US" altLang="en-US" sz="3200" b="1" dirty="0">
                <a:solidFill>
                  <a:srgbClr val="003C78"/>
                </a:solidFill>
                <a:sym typeface="Symbol" panose="05050102010706020507" pitchFamily="18" charset="2"/>
              </a:rPr>
              <a:t>upper</a:t>
            </a:r>
            <a:r>
              <a:rPr lang="en-US" altLang="en-US" sz="3200" b="1" dirty="0">
                <a:solidFill>
                  <a:srgbClr val="00FFFF"/>
                </a:solidFill>
                <a:sym typeface="Symbol" panose="05050102010706020507" pitchFamily="18" charset="2"/>
              </a:rPr>
              <a:t> </a:t>
            </a:r>
            <a:r>
              <a:rPr lang="en-US" altLang="en-US" sz="3200" b="1" dirty="0">
                <a:solidFill>
                  <a:srgbClr val="003C78"/>
                </a:solidFill>
                <a:sym typeface="Symbol" panose="05050102010706020507" pitchFamily="18" charset="2"/>
              </a:rPr>
              <a:t>boundary</a:t>
            </a:r>
            <a:r>
              <a:rPr lang="en-US" altLang="en-US" sz="3200" dirty="0">
                <a:sym typeface="Symbol" panose="05050102010706020507" pitchFamily="18" charset="2"/>
              </a:rPr>
              <a:t> for the growth of a function </a:t>
            </a:r>
            <a:r>
              <a:rPr lang="en-US" altLang="en-US" sz="3200" dirty="0" smtClean="0">
                <a:sym typeface="Symbol" panose="05050102010706020507" pitchFamily="18" charset="2"/>
              </a:rPr>
              <a:t>f(n) </a:t>
            </a:r>
            <a:r>
              <a:rPr lang="en-US" altLang="en-US" sz="3200" dirty="0">
                <a:sym typeface="Symbol" panose="05050102010706020507" pitchFamily="18" charset="2"/>
              </a:rPr>
              <a:t>for </a:t>
            </a:r>
            <a:r>
              <a:rPr lang="en-US" altLang="en-US" sz="3200" b="1" dirty="0">
                <a:solidFill>
                  <a:srgbClr val="003C78"/>
                </a:solidFill>
                <a:sym typeface="Symbol" panose="05050102010706020507" pitchFamily="18" charset="2"/>
              </a:rPr>
              <a:t>large</a:t>
            </a:r>
            <a:r>
              <a:rPr lang="en-US" altLang="en-US" sz="3200" dirty="0">
                <a:solidFill>
                  <a:srgbClr val="00FFFF"/>
                </a:solidFill>
                <a:sym typeface="Symbol" panose="05050102010706020507" pitchFamily="18" charset="2"/>
              </a:rPr>
              <a:t> </a:t>
            </a:r>
            <a:r>
              <a:rPr lang="en-US" altLang="en-US" sz="3200" dirty="0" smtClean="0">
                <a:sym typeface="Symbol" panose="05050102010706020507" pitchFamily="18" charset="2"/>
              </a:rPr>
              <a:t>n.</a:t>
            </a:r>
            <a:endParaRPr lang="en-US" altLang="en-US" sz="3200" dirty="0">
              <a:sym typeface="Symbol" panose="05050102010706020507" pitchFamily="18" charset="2"/>
            </a:endParaRPr>
          </a:p>
          <a:p>
            <a:pPr marL="0" indent="0">
              <a:spcBef>
                <a:spcPct val="0"/>
              </a:spcBef>
              <a:buNone/>
            </a:pPr>
            <a:endParaRPr lang="en-US" altLang="en-US" sz="900" dirty="0">
              <a:sym typeface="Symbol" panose="05050102010706020507" pitchFamily="18" charset="2"/>
            </a:endParaRPr>
          </a:p>
          <a:p>
            <a:pPr marL="0" indent="0">
              <a:spcBef>
                <a:spcPct val="0"/>
              </a:spcBef>
              <a:buNone/>
            </a:pPr>
            <a:r>
              <a:rPr lang="en-US" altLang="en-US" sz="3200" dirty="0">
                <a:sym typeface="Symbol" panose="05050102010706020507" pitchFamily="18" charset="2"/>
              </a:rPr>
              <a:t>This boundary is specified by a function </a:t>
            </a:r>
            <a:r>
              <a:rPr lang="en-US" altLang="en-US" sz="3200" dirty="0" smtClean="0">
                <a:sym typeface="Symbol" panose="05050102010706020507" pitchFamily="18" charset="2"/>
              </a:rPr>
              <a:t>g(n) </a:t>
            </a:r>
            <a:r>
              <a:rPr lang="en-US" altLang="en-US" sz="3200" dirty="0">
                <a:sym typeface="Symbol" panose="05050102010706020507" pitchFamily="18" charset="2"/>
              </a:rPr>
              <a:t>that is usually much </a:t>
            </a:r>
            <a:r>
              <a:rPr lang="en-US" altLang="en-US" sz="3200" b="1" dirty="0">
                <a:solidFill>
                  <a:srgbClr val="003C78"/>
                </a:solidFill>
                <a:sym typeface="Symbol" panose="05050102010706020507" pitchFamily="18" charset="2"/>
              </a:rPr>
              <a:t>simpler</a:t>
            </a:r>
            <a:r>
              <a:rPr lang="en-US" altLang="en-US" sz="3200" dirty="0">
                <a:sym typeface="Symbol" panose="05050102010706020507" pitchFamily="18" charset="2"/>
              </a:rPr>
              <a:t> than </a:t>
            </a:r>
            <a:r>
              <a:rPr lang="en-US" altLang="en-US" sz="3200" dirty="0" smtClean="0">
                <a:sym typeface="Symbol" panose="05050102010706020507" pitchFamily="18" charset="2"/>
              </a:rPr>
              <a:t>f(n).</a:t>
            </a:r>
            <a:endParaRPr lang="en-US" altLang="en-US" sz="3200" dirty="0">
              <a:sym typeface="Symbol" panose="05050102010706020507" pitchFamily="18" charset="2"/>
            </a:endParaRPr>
          </a:p>
          <a:p>
            <a:pPr marL="0" indent="0">
              <a:spcBef>
                <a:spcPct val="0"/>
              </a:spcBef>
              <a:buNone/>
            </a:pPr>
            <a:endParaRPr lang="en-US" altLang="en-US" sz="900" dirty="0">
              <a:sym typeface="Symbol" panose="05050102010706020507" pitchFamily="18" charset="2"/>
            </a:endParaRPr>
          </a:p>
          <a:p>
            <a:pPr marL="0" indent="0">
              <a:spcBef>
                <a:spcPct val="0"/>
              </a:spcBef>
              <a:buNone/>
            </a:pPr>
            <a:r>
              <a:rPr lang="en-US" altLang="en-US" sz="3200" dirty="0">
                <a:sym typeface="Symbol" panose="05050102010706020507" pitchFamily="18" charset="2"/>
              </a:rPr>
              <a:t>We accept the constant C in the requirement</a:t>
            </a:r>
          </a:p>
          <a:p>
            <a:pPr marL="0" indent="0">
              <a:spcBef>
                <a:spcPct val="0"/>
              </a:spcBef>
              <a:buNone/>
            </a:pPr>
            <a:endParaRPr lang="en-US" altLang="en-US" sz="900" dirty="0">
              <a:sym typeface="Symbol" panose="05050102010706020507" pitchFamily="18" charset="2"/>
            </a:endParaRPr>
          </a:p>
          <a:p>
            <a:pPr marL="0" indent="0">
              <a:spcBef>
                <a:spcPct val="0"/>
              </a:spcBef>
              <a:buNone/>
            </a:pPr>
            <a:r>
              <a:rPr lang="en-US" altLang="en-US" sz="3200" dirty="0" smtClean="0">
                <a:sym typeface="Symbol" panose="05050102010706020507" pitchFamily="18" charset="2"/>
              </a:rPr>
              <a:t>	f(n) </a:t>
            </a:r>
            <a:r>
              <a:rPr lang="en-US" altLang="en-US" sz="3200" dirty="0">
                <a:sym typeface="Symbol" panose="05050102010706020507" pitchFamily="18" charset="2"/>
              </a:rPr>
              <a:t> </a:t>
            </a:r>
            <a:r>
              <a:rPr lang="en-US" altLang="en-US" sz="3200" dirty="0" err="1">
                <a:sym typeface="Symbol" panose="05050102010706020507" pitchFamily="18" charset="2"/>
              </a:rPr>
              <a:t>C</a:t>
            </a:r>
            <a:r>
              <a:rPr lang="en-US" altLang="en-US" sz="3200" dirty="0" err="1" smtClean="0">
                <a:sym typeface="Symbol" panose="05050102010706020507" pitchFamily="18" charset="2"/>
              </a:rPr>
              <a:t>g</a:t>
            </a:r>
            <a:r>
              <a:rPr lang="en-US" altLang="en-US" sz="3200" dirty="0" smtClean="0">
                <a:sym typeface="Symbol" panose="05050102010706020507" pitchFamily="18" charset="2"/>
              </a:rPr>
              <a:t>(n)  </a:t>
            </a:r>
            <a:r>
              <a:rPr lang="en-US" altLang="en-US" sz="3200" dirty="0">
                <a:sym typeface="Symbol" panose="05050102010706020507" pitchFamily="18" charset="2"/>
              </a:rPr>
              <a:t>whenever </a:t>
            </a:r>
            <a:r>
              <a:rPr lang="en-US" altLang="en-US" sz="3200" dirty="0" smtClean="0">
                <a:sym typeface="Symbol" panose="05050102010706020507" pitchFamily="18" charset="2"/>
              </a:rPr>
              <a:t>n </a:t>
            </a:r>
            <a:r>
              <a:rPr lang="en-US" altLang="en-US" sz="3200" dirty="0">
                <a:sym typeface="Symbol" panose="05050102010706020507" pitchFamily="18" charset="2"/>
              </a:rPr>
              <a:t>&gt; k,</a:t>
            </a:r>
          </a:p>
          <a:p>
            <a:pPr marL="0" indent="0">
              <a:spcBef>
                <a:spcPct val="0"/>
              </a:spcBef>
              <a:buNone/>
            </a:pPr>
            <a:endParaRPr lang="en-US" altLang="en-US" sz="900" dirty="0">
              <a:sym typeface="Symbol" panose="05050102010706020507" pitchFamily="18" charset="2"/>
            </a:endParaRPr>
          </a:p>
          <a:p>
            <a:pPr marL="0" indent="0">
              <a:spcBef>
                <a:spcPct val="0"/>
              </a:spcBef>
              <a:buNone/>
            </a:pPr>
            <a:r>
              <a:rPr lang="en-US" altLang="en-US" sz="3200" dirty="0">
                <a:sym typeface="Symbol" panose="05050102010706020507" pitchFamily="18" charset="2"/>
              </a:rPr>
              <a:t>because </a:t>
            </a:r>
            <a:r>
              <a:rPr lang="en-US" altLang="en-US" sz="3200" b="1" dirty="0">
                <a:solidFill>
                  <a:srgbClr val="003C78"/>
                </a:solidFill>
                <a:sym typeface="Symbol" panose="05050102010706020507" pitchFamily="18" charset="2"/>
              </a:rPr>
              <a:t>C does not grow with </a:t>
            </a:r>
            <a:r>
              <a:rPr lang="en-US" altLang="en-US" sz="3200" b="1" dirty="0" smtClean="0">
                <a:solidFill>
                  <a:srgbClr val="003C78"/>
                </a:solidFill>
                <a:sym typeface="Symbol" panose="05050102010706020507" pitchFamily="18" charset="2"/>
              </a:rPr>
              <a:t>n.</a:t>
            </a:r>
            <a:endParaRPr lang="en-US" altLang="en-US" sz="3200" b="1" dirty="0">
              <a:solidFill>
                <a:srgbClr val="003C78"/>
              </a:solidFill>
              <a:sym typeface="Symbol" panose="05050102010706020507" pitchFamily="18" charset="2"/>
            </a:endParaRPr>
          </a:p>
          <a:p>
            <a:pPr marL="0" indent="0">
              <a:spcBef>
                <a:spcPct val="0"/>
              </a:spcBef>
              <a:buNone/>
            </a:pPr>
            <a:endParaRPr lang="en-US" altLang="en-US" sz="900" b="1" dirty="0">
              <a:solidFill>
                <a:srgbClr val="00FFFF"/>
              </a:solidFill>
              <a:sym typeface="Symbol" panose="05050102010706020507" pitchFamily="18" charset="2"/>
            </a:endParaRPr>
          </a:p>
          <a:p>
            <a:pPr marL="0" indent="0">
              <a:spcBef>
                <a:spcPct val="0"/>
              </a:spcBef>
              <a:buNone/>
            </a:pPr>
            <a:r>
              <a:rPr lang="en-US" altLang="en-US" sz="3200" dirty="0">
                <a:sym typeface="Symbol" panose="05050102010706020507" pitchFamily="18" charset="2"/>
              </a:rPr>
              <a:t>We are only interested in large </a:t>
            </a:r>
            <a:r>
              <a:rPr lang="en-US" altLang="en-US" sz="3200" dirty="0" smtClean="0">
                <a:sym typeface="Symbol" panose="05050102010706020507" pitchFamily="18" charset="2"/>
              </a:rPr>
              <a:t>n, </a:t>
            </a:r>
            <a:r>
              <a:rPr lang="en-US" altLang="en-US" sz="3200" dirty="0">
                <a:sym typeface="Symbol" panose="05050102010706020507" pitchFamily="18" charset="2"/>
              </a:rPr>
              <a:t>so it is OK if</a:t>
            </a:r>
            <a:br>
              <a:rPr lang="en-US" altLang="en-US" sz="3200" dirty="0">
                <a:sym typeface="Symbol" panose="05050102010706020507" pitchFamily="18" charset="2"/>
              </a:rPr>
            </a:br>
            <a:r>
              <a:rPr lang="en-US" altLang="en-US" sz="3200" dirty="0" smtClean="0">
                <a:sym typeface="Symbol" panose="05050102010706020507" pitchFamily="18" charset="2"/>
              </a:rPr>
              <a:t>f(n) </a:t>
            </a:r>
            <a:r>
              <a:rPr lang="en-US" altLang="en-US" sz="3200" dirty="0">
                <a:sym typeface="Symbol" panose="05050102010706020507" pitchFamily="18" charset="2"/>
              </a:rPr>
              <a:t>&gt; </a:t>
            </a:r>
            <a:r>
              <a:rPr lang="en-US" altLang="en-US" sz="3200" dirty="0" err="1">
                <a:sym typeface="Symbol" panose="05050102010706020507" pitchFamily="18" charset="2"/>
              </a:rPr>
              <a:t>C</a:t>
            </a:r>
            <a:r>
              <a:rPr lang="en-US" altLang="en-US" sz="3200" dirty="0" err="1" smtClean="0">
                <a:sym typeface="Symbol" panose="05050102010706020507" pitchFamily="18" charset="2"/>
              </a:rPr>
              <a:t>g</a:t>
            </a:r>
            <a:r>
              <a:rPr lang="en-US" altLang="en-US" sz="3200" dirty="0" smtClean="0">
                <a:sym typeface="Symbol" panose="05050102010706020507" pitchFamily="18" charset="2"/>
              </a:rPr>
              <a:t>(n)  </a:t>
            </a:r>
            <a:r>
              <a:rPr lang="en-US" altLang="en-US" sz="3200" dirty="0">
                <a:sym typeface="Symbol" panose="05050102010706020507" pitchFamily="18" charset="2"/>
              </a:rPr>
              <a:t>for </a:t>
            </a:r>
            <a:r>
              <a:rPr lang="en-US" altLang="en-US" sz="3200" dirty="0" smtClean="0">
                <a:sym typeface="Symbol" panose="05050102010706020507" pitchFamily="18" charset="2"/>
              </a:rPr>
              <a:t>n </a:t>
            </a:r>
            <a:r>
              <a:rPr lang="en-US" altLang="en-US" sz="3200" dirty="0">
                <a:sym typeface="Symbol" panose="05050102010706020507" pitchFamily="18" charset="2"/>
              </a:rPr>
              <a:t> k.</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75293F0-FFA7-4C31-9C73-03A4315C3701}" type="slidenum">
              <a:rPr lang="en-CA" altLang="en-US"/>
              <a:pPr/>
              <a:t>49</a:t>
            </a:fld>
            <a:endParaRPr lang="en-CA" altLang="en-US"/>
          </a:p>
        </p:txBody>
      </p:sp>
    </p:spTree>
    <p:extLst>
      <p:ext uri="{BB962C8B-B14F-4D97-AF65-F5344CB8AC3E}">
        <p14:creationId xmlns:p14="http://schemas.microsoft.com/office/powerpoint/2010/main" val="1646954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09600" y="152400"/>
            <a:ext cx="9372600" cy="685800"/>
          </a:xfrm>
        </p:spPr>
        <p:txBody>
          <a:bodyPr/>
          <a:lstStyle/>
          <a:p>
            <a:r>
              <a:rPr lang="en-US" altLang="en-US" sz="3600" dirty="0"/>
              <a:t>Algorithms </a:t>
            </a:r>
            <a:endParaRPr lang="en-CA" altLang="en-US" sz="3600" dirty="0"/>
          </a:p>
        </p:txBody>
      </p:sp>
      <p:sp>
        <p:nvSpPr>
          <p:cNvPr id="195587" name="Rectangle 3"/>
          <p:cNvSpPr>
            <a:spLocks noGrp="1" noChangeArrowheads="1"/>
          </p:cNvSpPr>
          <p:nvPr>
            <p:ph idx="1"/>
          </p:nvPr>
        </p:nvSpPr>
        <p:spPr>
          <a:xfrm>
            <a:off x="685800" y="1143000"/>
            <a:ext cx="10896600" cy="4876800"/>
          </a:xfrm>
        </p:spPr>
        <p:txBody>
          <a:bodyPr>
            <a:normAutofit/>
          </a:bodyPr>
          <a:lstStyle/>
          <a:p>
            <a:r>
              <a:rPr lang="en-US" altLang="en-US" sz="3200" dirty="0">
                <a:sym typeface="Symbol" panose="05050102010706020507" pitchFamily="18" charset="2"/>
              </a:rPr>
              <a:t>Properties of </a:t>
            </a:r>
            <a:r>
              <a:rPr lang="en-US" altLang="en-US" sz="3200" dirty="0" smtClean="0">
                <a:sym typeface="Symbol" panose="05050102010706020507" pitchFamily="18" charset="2"/>
              </a:rPr>
              <a:t>algorithms </a:t>
            </a:r>
          </a:p>
          <a:p>
            <a:pPr lvl="1"/>
            <a:r>
              <a:rPr lang="en-US" altLang="en-US" sz="2800" dirty="0" smtClean="0">
                <a:sym typeface="Symbol" panose="05050102010706020507" pitchFamily="18" charset="2"/>
              </a:rPr>
              <a:t>(according to Don Knuth):</a:t>
            </a:r>
            <a:endParaRPr lang="en-US" altLang="en-US" sz="2800" dirty="0">
              <a:sym typeface="Symbol" panose="05050102010706020507" pitchFamily="18" charset="2"/>
            </a:endParaRPr>
          </a:p>
          <a:p>
            <a:endParaRPr lang="en-US" altLang="en-US" sz="1800" dirty="0">
              <a:sym typeface="Symbol" panose="05050102010706020507" pitchFamily="18" charset="2"/>
            </a:endParaRPr>
          </a:p>
          <a:p>
            <a:pPr>
              <a:buFontTx/>
              <a:buChar char="•"/>
            </a:pPr>
            <a:r>
              <a:rPr lang="en-US" altLang="en-US" sz="3200" b="1" dirty="0">
                <a:solidFill>
                  <a:srgbClr val="003C78"/>
                </a:solidFill>
                <a:sym typeface="Symbol" panose="05050102010706020507" pitchFamily="18" charset="2"/>
              </a:rPr>
              <a:t>Input</a:t>
            </a:r>
            <a:r>
              <a:rPr lang="en-US" altLang="en-US" sz="3200" dirty="0">
                <a:sym typeface="Symbol" panose="05050102010706020507" pitchFamily="18" charset="2"/>
              </a:rPr>
              <a:t> from a specified set,</a:t>
            </a:r>
          </a:p>
          <a:p>
            <a:pPr>
              <a:buFontTx/>
              <a:buChar char="•"/>
            </a:pPr>
            <a:r>
              <a:rPr lang="en-US" altLang="en-US" sz="3200" b="1" dirty="0">
                <a:solidFill>
                  <a:srgbClr val="003C78"/>
                </a:solidFill>
                <a:sym typeface="Symbol" panose="05050102010706020507" pitchFamily="18" charset="2"/>
              </a:rPr>
              <a:t>Output</a:t>
            </a:r>
            <a:r>
              <a:rPr lang="en-US" altLang="en-US" sz="3200" dirty="0">
                <a:sym typeface="Symbol" panose="05050102010706020507" pitchFamily="18" charset="2"/>
              </a:rPr>
              <a:t> from a specified set (solution),</a:t>
            </a:r>
          </a:p>
          <a:p>
            <a:pPr>
              <a:buFontTx/>
              <a:buChar char="•"/>
            </a:pPr>
            <a:r>
              <a:rPr lang="en-US" altLang="en-US" sz="3200" b="1" dirty="0">
                <a:solidFill>
                  <a:srgbClr val="003C78"/>
                </a:solidFill>
                <a:sym typeface="Symbol" panose="05050102010706020507" pitchFamily="18" charset="2"/>
              </a:rPr>
              <a:t>Definiteness</a:t>
            </a:r>
            <a:r>
              <a:rPr lang="en-US" altLang="en-US" sz="3200" dirty="0">
                <a:sym typeface="Symbol" panose="05050102010706020507" pitchFamily="18" charset="2"/>
              </a:rPr>
              <a:t> of every step in the computation,</a:t>
            </a:r>
          </a:p>
          <a:p>
            <a:pPr>
              <a:buFontTx/>
              <a:buChar char="•"/>
            </a:pPr>
            <a:r>
              <a:rPr lang="en-US" altLang="en-US" sz="3200" b="1" dirty="0">
                <a:solidFill>
                  <a:srgbClr val="003C78"/>
                </a:solidFill>
                <a:sym typeface="Symbol" panose="05050102010706020507" pitchFamily="18" charset="2"/>
              </a:rPr>
              <a:t>Correctness</a:t>
            </a:r>
            <a:r>
              <a:rPr lang="en-US" altLang="en-US" sz="3200" dirty="0">
                <a:sym typeface="Symbol" panose="05050102010706020507" pitchFamily="18" charset="2"/>
              </a:rPr>
              <a:t> of output for every possible input,</a:t>
            </a:r>
          </a:p>
          <a:p>
            <a:pPr>
              <a:buFontTx/>
              <a:buChar char="•"/>
            </a:pPr>
            <a:r>
              <a:rPr lang="en-US" altLang="en-US" sz="3200" b="1" dirty="0">
                <a:solidFill>
                  <a:srgbClr val="003C78"/>
                </a:solidFill>
                <a:sym typeface="Symbol" panose="05050102010706020507" pitchFamily="18" charset="2"/>
              </a:rPr>
              <a:t>Finiteness</a:t>
            </a:r>
            <a:r>
              <a:rPr lang="en-US" altLang="en-US" sz="3200" dirty="0">
                <a:sym typeface="Symbol" panose="05050102010706020507" pitchFamily="18" charset="2"/>
              </a:rPr>
              <a:t> of the number of calculation steps,</a:t>
            </a:r>
          </a:p>
          <a:p>
            <a:pPr>
              <a:buFontTx/>
              <a:buChar char="•"/>
            </a:pPr>
            <a:r>
              <a:rPr lang="en-US" altLang="en-US" sz="3200" b="1" dirty="0">
                <a:solidFill>
                  <a:srgbClr val="003C78"/>
                </a:solidFill>
                <a:sym typeface="Symbol" panose="05050102010706020507" pitchFamily="18" charset="2"/>
              </a:rPr>
              <a:t>Effectiveness</a:t>
            </a:r>
            <a:r>
              <a:rPr lang="en-US" altLang="en-US" sz="3200" dirty="0">
                <a:sym typeface="Symbol" panose="05050102010706020507" pitchFamily="18" charset="2"/>
              </a:rPr>
              <a:t> of each calculation </a:t>
            </a:r>
            <a:r>
              <a:rPr lang="en-US" altLang="en-US" sz="3200" dirty="0" smtClean="0">
                <a:sym typeface="Symbol" panose="05050102010706020507" pitchFamily="18" charset="2"/>
              </a:rPr>
              <a:t>step</a:t>
            </a:r>
            <a:endParaRPr lang="en-US" altLang="en-US" sz="3200"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C407BA6-1465-4431-BD4B-89D1D0420527}" type="slidenum">
              <a:rPr lang="en-CA" altLang="en-US"/>
              <a:pPr/>
              <a:t>5</a:t>
            </a:fld>
            <a:endParaRPr lang="en-CA" altLang="en-US"/>
          </a:p>
        </p:txBody>
      </p:sp>
    </p:spTree>
    <p:extLst>
      <p:ext uri="{BB962C8B-B14F-4D97-AF65-F5344CB8AC3E}">
        <p14:creationId xmlns:p14="http://schemas.microsoft.com/office/powerpoint/2010/main" val="3292782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09600" y="152400"/>
            <a:ext cx="9372600" cy="533400"/>
          </a:xfrm>
        </p:spPr>
        <p:txBody>
          <a:bodyPr>
            <a:normAutofit fontScale="90000"/>
          </a:bodyPr>
          <a:lstStyle/>
          <a:p>
            <a:r>
              <a:rPr lang="en-US" altLang="en-US" sz="3600" dirty="0"/>
              <a:t>The Growth of Functions</a:t>
            </a:r>
            <a:endParaRPr lang="en-CA" altLang="en-US" sz="3600" dirty="0"/>
          </a:p>
        </p:txBody>
      </p:sp>
      <p:sp>
        <p:nvSpPr>
          <p:cNvPr id="214019" name="Rectangle 3"/>
          <p:cNvSpPr>
            <a:spLocks noGrp="1" noChangeArrowheads="1"/>
          </p:cNvSpPr>
          <p:nvPr>
            <p:ph idx="1"/>
          </p:nvPr>
        </p:nvSpPr>
        <p:spPr>
          <a:xfrm>
            <a:off x="990600" y="838200"/>
            <a:ext cx="8610600" cy="4800600"/>
          </a:xfrm>
        </p:spPr>
        <p:txBody>
          <a:bodyPr>
            <a:noAutofit/>
          </a:bodyPr>
          <a:lstStyle/>
          <a:p>
            <a:pPr marL="0" indent="0">
              <a:lnSpc>
                <a:spcPct val="90000"/>
              </a:lnSpc>
              <a:spcBef>
                <a:spcPct val="0"/>
              </a:spcBef>
              <a:buNone/>
            </a:pPr>
            <a:r>
              <a:rPr lang="en-US" altLang="en-US" sz="3200" b="1" dirty="0">
                <a:solidFill>
                  <a:srgbClr val="003C78"/>
                </a:solidFill>
                <a:sym typeface="Symbol" panose="05050102010706020507" pitchFamily="18" charset="2"/>
              </a:rPr>
              <a:t>Example:</a:t>
            </a:r>
          </a:p>
          <a:p>
            <a:pPr marL="0" indent="0">
              <a:lnSpc>
                <a:spcPct val="90000"/>
              </a:lnSpc>
              <a:spcBef>
                <a:spcPct val="0"/>
              </a:spcBef>
              <a:buNone/>
            </a:pPr>
            <a:endParaRPr lang="en-US" altLang="en-US" sz="1800" dirty="0">
              <a:solidFill>
                <a:srgbClr val="00FFFF"/>
              </a:solidFill>
              <a:sym typeface="Symbol" panose="05050102010706020507" pitchFamily="18" charset="2"/>
            </a:endParaRPr>
          </a:p>
          <a:p>
            <a:pPr marL="0" indent="0">
              <a:lnSpc>
                <a:spcPct val="90000"/>
              </a:lnSpc>
              <a:spcBef>
                <a:spcPct val="0"/>
              </a:spcBef>
              <a:buNone/>
            </a:pPr>
            <a:r>
              <a:rPr lang="en-US" altLang="en-US" sz="3200" dirty="0">
                <a:sym typeface="Symbol" panose="05050102010706020507" pitchFamily="18" charset="2"/>
              </a:rPr>
              <a:t>Show that </a:t>
            </a:r>
            <a:r>
              <a:rPr lang="en-US" altLang="en-US" sz="3200" dirty="0" smtClean="0">
                <a:sym typeface="Symbol" panose="05050102010706020507" pitchFamily="18" charset="2"/>
              </a:rPr>
              <a:t>f(n) </a:t>
            </a:r>
            <a:r>
              <a:rPr lang="en-US" altLang="en-US" sz="3200" dirty="0">
                <a:sym typeface="Symbol" panose="05050102010706020507" pitchFamily="18" charset="2"/>
              </a:rPr>
              <a:t>= </a:t>
            </a:r>
            <a:r>
              <a:rPr lang="en-US" altLang="en-US" sz="3200" dirty="0" smtClean="0">
                <a:sym typeface="Symbol" panose="05050102010706020507" pitchFamily="18" charset="2"/>
              </a:rPr>
              <a:t>n</a:t>
            </a:r>
            <a:r>
              <a:rPr lang="en-US" altLang="en-US" sz="3200" baseline="30000" dirty="0" smtClean="0">
                <a:sym typeface="Symbol" panose="05050102010706020507" pitchFamily="18" charset="2"/>
              </a:rPr>
              <a:t>2</a:t>
            </a:r>
            <a:r>
              <a:rPr lang="en-US" altLang="en-US" sz="3200" dirty="0" smtClean="0">
                <a:sym typeface="Symbol" panose="05050102010706020507" pitchFamily="18" charset="2"/>
              </a:rPr>
              <a:t> </a:t>
            </a:r>
            <a:r>
              <a:rPr lang="en-US" altLang="en-US" sz="3200" dirty="0">
                <a:sym typeface="Symbol" panose="05050102010706020507" pitchFamily="18" charset="2"/>
              </a:rPr>
              <a:t>+ </a:t>
            </a:r>
            <a:r>
              <a:rPr lang="en-US" altLang="en-US" sz="3200" dirty="0" smtClean="0">
                <a:sym typeface="Symbol" panose="05050102010706020507" pitchFamily="18" charset="2"/>
              </a:rPr>
              <a:t>2n </a:t>
            </a:r>
            <a:r>
              <a:rPr lang="en-US" altLang="en-US" sz="3200" dirty="0">
                <a:sym typeface="Symbol" panose="05050102010706020507" pitchFamily="18" charset="2"/>
              </a:rPr>
              <a:t>+ 1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a:t>
            </a:r>
            <a:r>
              <a:rPr lang="en-US" altLang="en-US" sz="3200" dirty="0" smtClean="0">
                <a:sym typeface="Symbol" panose="05050102010706020507" pitchFamily="18" charset="2"/>
              </a:rPr>
              <a:t> O(n</a:t>
            </a:r>
            <a:r>
              <a:rPr lang="en-US" altLang="en-US" sz="3200" baseline="30000" dirty="0" smtClean="0">
                <a:sym typeface="Symbol" panose="05050102010706020507" pitchFamily="18" charset="2"/>
              </a:rPr>
              <a:t>2</a:t>
            </a:r>
            <a:r>
              <a:rPr lang="en-US" altLang="en-US" sz="3200" dirty="0">
                <a:sym typeface="Symbol" panose="05050102010706020507" pitchFamily="18" charset="2"/>
              </a:rPr>
              <a:t>).</a:t>
            </a:r>
          </a:p>
          <a:p>
            <a:pPr marL="0" indent="0">
              <a:lnSpc>
                <a:spcPct val="90000"/>
              </a:lnSpc>
              <a:spcBef>
                <a:spcPct val="0"/>
              </a:spcBef>
              <a:buNone/>
            </a:pPr>
            <a:endParaRPr lang="en-US" altLang="en-US" sz="3200" dirty="0">
              <a:sym typeface="Symbol" panose="05050102010706020507" pitchFamily="18" charset="2"/>
            </a:endParaRPr>
          </a:p>
          <a:p>
            <a:pPr marL="0" indent="0">
              <a:lnSpc>
                <a:spcPct val="90000"/>
              </a:lnSpc>
              <a:spcBef>
                <a:spcPct val="0"/>
              </a:spcBef>
              <a:buNone/>
            </a:pPr>
            <a:r>
              <a:rPr lang="en-US" altLang="en-US" sz="3200" dirty="0">
                <a:sym typeface="Symbol" panose="05050102010706020507" pitchFamily="18" charset="2"/>
              </a:rPr>
              <a:t>For </a:t>
            </a:r>
            <a:r>
              <a:rPr lang="en-US" altLang="en-US" sz="3200" dirty="0" smtClean="0">
                <a:sym typeface="Symbol" panose="05050102010706020507" pitchFamily="18" charset="2"/>
              </a:rPr>
              <a:t>n </a:t>
            </a:r>
            <a:r>
              <a:rPr lang="en-US" altLang="en-US" sz="3200" dirty="0">
                <a:sym typeface="Symbol" panose="05050102010706020507" pitchFamily="18" charset="2"/>
              </a:rPr>
              <a:t>&gt; 1 we have:</a:t>
            </a:r>
          </a:p>
          <a:p>
            <a:pPr marL="0" indent="0">
              <a:lnSpc>
                <a:spcPct val="90000"/>
              </a:lnSpc>
              <a:spcBef>
                <a:spcPct val="0"/>
              </a:spcBef>
              <a:buNone/>
            </a:pPr>
            <a:endParaRPr lang="en-US" altLang="en-US" sz="1000" dirty="0">
              <a:sym typeface="Symbol" panose="05050102010706020507" pitchFamily="18" charset="2"/>
            </a:endParaRPr>
          </a:p>
          <a:p>
            <a:pPr marL="0" indent="0">
              <a:lnSpc>
                <a:spcPct val="90000"/>
              </a:lnSpc>
              <a:spcBef>
                <a:spcPct val="0"/>
              </a:spcBef>
              <a:buNone/>
            </a:pPr>
            <a:r>
              <a:rPr lang="en-US" altLang="en-US" sz="3200" dirty="0" smtClean="0">
                <a:sym typeface="Symbol" panose="05050102010706020507" pitchFamily="18" charset="2"/>
              </a:rPr>
              <a:t> 	n</a:t>
            </a:r>
            <a:r>
              <a:rPr lang="en-US" altLang="en-US" sz="3200" baseline="30000" dirty="0" smtClean="0">
                <a:sym typeface="Symbol" panose="05050102010706020507" pitchFamily="18" charset="2"/>
              </a:rPr>
              <a:t>2</a:t>
            </a:r>
            <a:r>
              <a:rPr lang="en-US" altLang="en-US" sz="3200" dirty="0" smtClean="0">
                <a:sym typeface="Symbol" panose="05050102010706020507" pitchFamily="18" charset="2"/>
              </a:rPr>
              <a:t> </a:t>
            </a:r>
            <a:r>
              <a:rPr lang="en-US" altLang="en-US" sz="3200" dirty="0">
                <a:sym typeface="Symbol" panose="05050102010706020507" pitchFamily="18" charset="2"/>
              </a:rPr>
              <a:t>+ </a:t>
            </a:r>
            <a:r>
              <a:rPr lang="en-US" altLang="en-US" sz="3200" dirty="0" smtClean="0">
                <a:sym typeface="Symbol" panose="05050102010706020507" pitchFamily="18" charset="2"/>
              </a:rPr>
              <a:t>2n </a:t>
            </a:r>
            <a:r>
              <a:rPr lang="en-US" altLang="en-US" sz="3200" dirty="0">
                <a:sym typeface="Symbol" panose="05050102010706020507" pitchFamily="18" charset="2"/>
              </a:rPr>
              <a:t>+ 1  </a:t>
            </a:r>
            <a:r>
              <a:rPr lang="en-US" altLang="en-US" sz="3200" dirty="0" smtClean="0">
                <a:sym typeface="Symbol" panose="05050102010706020507" pitchFamily="18" charset="2"/>
              </a:rPr>
              <a:t>n</a:t>
            </a:r>
            <a:r>
              <a:rPr lang="en-US" altLang="en-US" sz="3200" baseline="30000" dirty="0" smtClean="0">
                <a:sym typeface="Symbol" panose="05050102010706020507" pitchFamily="18" charset="2"/>
              </a:rPr>
              <a:t>2</a:t>
            </a:r>
            <a:r>
              <a:rPr lang="en-US" altLang="en-US" sz="3200" dirty="0" smtClean="0">
                <a:sym typeface="Symbol" panose="05050102010706020507" pitchFamily="18" charset="2"/>
              </a:rPr>
              <a:t> </a:t>
            </a:r>
            <a:r>
              <a:rPr lang="en-US" altLang="en-US" sz="3200" dirty="0">
                <a:sym typeface="Symbol" panose="05050102010706020507" pitchFamily="18" charset="2"/>
              </a:rPr>
              <a:t>+ </a:t>
            </a:r>
            <a:r>
              <a:rPr lang="en-US" altLang="en-US" sz="3200" dirty="0" smtClean="0">
                <a:sym typeface="Symbol" panose="05050102010706020507" pitchFamily="18" charset="2"/>
              </a:rPr>
              <a:t>2n</a:t>
            </a:r>
            <a:r>
              <a:rPr lang="en-US" altLang="en-US" sz="3200" baseline="30000" dirty="0" smtClean="0">
                <a:sym typeface="Symbol" panose="05050102010706020507" pitchFamily="18" charset="2"/>
              </a:rPr>
              <a:t>2</a:t>
            </a:r>
            <a:r>
              <a:rPr lang="en-US" altLang="en-US" sz="3200" dirty="0" smtClean="0">
                <a:sym typeface="Symbol" panose="05050102010706020507" pitchFamily="18" charset="2"/>
              </a:rPr>
              <a:t> </a:t>
            </a:r>
            <a:r>
              <a:rPr lang="en-US" altLang="en-US" sz="3200" dirty="0">
                <a:sym typeface="Symbol" panose="05050102010706020507" pitchFamily="18" charset="2"/>
              </a:rPr>
              <a:t>+ </a:t>
            </a:r>
            <a:r>
              <a:rPr lang="en-US" altLang="en-US" sz="3200" dirty="0" smtClean="0">
                <a:sym typeface="Symbol" panose="05050102010706020507" pitchFamily="18" charset="2"/>
              </a:rPr>
              <a:t>n</a:t>
            </a:r>
            <a:r>
              <a:rPr lang="en-US" altLang="en-US" sz="3200" baseline="30000" dirty="0" smtClean="0">
                <a:sym typeface="Symbol" panose="05050102010706020507" pitchFamily="18" charset="2"/>
              </a:rPr>
              <a:t>2</a:t>
            </a:r>
            <a:endParaRPr lang="en-US" altLang="en-US" sz="3200" baseline="30000" dirty="0">
              <a:sym typeface="Symbol" panose="05050102010706020507" pitchFamily="18" charset="2"/>
            </a:endParaRPr>
          </a:p>
          <a:p>
            <a:pPr marL="0" indent="0">
              <a:lnSpc>
                <a:spcPct val="90000"/>
              </a:lnSpc>
              <a:spcBef>
                <a:spcPct val="0"/>
              </a:spcBef>
              <a:buNone/>
            </a:pPr>
            <a:r>
              <a:rPr lang="en-US" altLang="en-US" sz="3200" dirty="0">
                <a:sym typeface="Symbol" panose="05050102010706020507" pitchFamily="18" charset="2"/>
              </a:rPr>
              <a:t> </a:t>
            </a:r>
            <a:r>
              <a:rPr lang="en-US" altLang="en-US" sz="3200" dirty="0" smtClean="0">
                <a:sym typeface="Symbol" panose="05050102010706020507" pitchFamily="18" charset="2"/>
              </a:rPr>
              <a:t>n</a:t>
            </a:r>
            <a:r>
              <a:rPr lang="en-US" altLang="en-US" sz="3200" baseline="30000" dirty="0" smtClean="0">
                <a:sym typeface="Symbol" panose="05050102010706020507" pitchFamily="18" charset="2"/>
              </a:rPr>
              <a:t>2</a:t>
            </a:r>
            <a:r>
              <a:rPr lang="en-US" altLang="en-US" sz="3200" dirty="0" smtClean="0">
                <a:sym typeface="Symbol" panose="05050102010706020507" pitchFamily="18" charset="2"/>
              </a:rPr>
              <a:t> </a:t>
            </a:r>
            <a:r>
              <a:rPr lang="en-US" altLang="en-US" sz="3200" dirty="0">
                <a:sym typeface="Symbol" panose="05050102010706020507" pitchFamily="18" charset="2"/>
              </a:rPr>
              <a:t>+ </a:t>
            </a:r>
            <a:r>
              <a:rPr lang="en-US" altLang="en-US" sz="3200" dirty="0" smtClean="0">
                <a:sym typeface="Symbol" panose="05050102010706020507" pitchFamily="18" charset="2"/>
              </a:rPr>
              <a:t>2n </a:t>
            </a:r>
            <a:r>
              <a:rPr lang="en-US" altLang="en-US" sz="3200" dirty="0">
                <a:sym typeface="Symbol" panose="05050102010706020507" pitchFamily="18" charset="2"/>
              </a:rPr>
              <a:t>+ 1  </a:t>
            </a:r>
            <a:r>
              <a:rPr lang="en-US" altLang="en-US" sz="3200" dirty="0" smtClean="0">
                <a:sym typeface="Symbol" panose="05050102010706020507" pitchFamily="18" charset="2"/>
              </a:rPr>
              <a:t>4n</a:t>
            </a:r>
            <a:r>
              <a:rPr lang="en-US" altLang="en-US" sz="3200" baseline="30000" dirty="0" smtClean="0">
                <a:sym typeface="Symbol" panose="05050102010706020507" pitchFamily="18" charset="2"/>
              </a:rPr>
              <a:t>2</a:t>
            </a:r>
            <a:endParaRPr lang="en-US" altLang="en-US" sz="3200" baseline="30000" dirty="0">
              <a:sym typeface="Symbol" panose="05050102010706020507" pitchFamily="18" charset="2"/>
            </a:endParaRPr>
          </a:p>
          <a:p>
            <a:pPr marL="0" indent="0">
              <a:lnSpc>
                <a:spcPct val="90000"/>
              </a:lnSpc>
              <a:spcBef>
                <a:spcPct val="0"/>
              </a:spcBef>
              <a:buNone/>
            </a:pPr>
            <a:endParaRPr lang="en-US" altLang="en-US" sz="3200" baseline="30000" dirty="0">
              <a:sym typeface="Symbol" panose="05050102010706020507" pitchFamily="18" charset="2"/>
            </a:endParaRPr>
          </a:p>
          <a:p>
            <a:pPr marL="0" indent="0">
              <a:lnSpc>
                <a:spcPct val="90000"/>
              </a:lnSpc>
              <a:spcBef>
                <a:spcPct val="0"/>
              </a:spcBef>
              <a:buNone/>
            </a:pPr>
            <a:r>
              <a:rPr lang="en-US" altLang="en-US" sz="3200" dirty="0">
                <a:sym typeface="Symbol" panose="05050102010706020507" pitchFamily="18" charset="2"/>
              </a:rPr>
              <a:t>Therefore, for C = 4 and k = 1:</a:t>
            </a:r>
          </a:p>
          <a:p>
            <a:pPr marL="0" indent="0">
              <a:lnSpc>
                <a:spcPct val="90000"/>
              </a:lnSpc>
              <a:spcBef>
                <a:spcPct val="0"/>
              </a:spcBef>
              <a:buNone/>
            </a:pPr>
            <a:endParaRPr lang="en-US" altLang="en-US" sz="1000" dirty="0">
              <a:sym typeface="Symbol" panose="05050102010706020507" pitchFamily="18" charset="2"/>
            </a:endParaRPr>
          </a:p>
          <a:p>
            <a:pPr marL="0" indent="0">
              <a:lnSpc>
                <a:spcPct val="90000"/>
              </a:lnSpc>
              <a:spcBef>
                <a:spcPct val="0"/>
              </a:spcBef>
              <a:buNone/>
            </a:pPr>
            <a:r>
              <a:rPr lang="en-US" altLang="en-US" sz="3200" dirty="0" smtClean="0">
                <a:sym typeface="Symbol" panose="05050102010706020507" pitchFamily="18" charset="2"/>
              </a:rPr>
              <a:t>f(n) </a:t>
            </a:r>
            <a:r>
              <a:rPr lang="en-US" altLang="en-US" sz="3200" dirty="0">
                <a:sym typeface="Symbol" panose="05050102010706020507" pitchFamily="18" charset="2"/>
              </a:rPr>
              <a:t> </a:t>
            </a:r>
            <a:r>
              <a:rPr lang="en-US" altLang="en-US" sz="3200" dirty="0" smtClean="0">
                <a:sym typeface="Symbol" panose="05050102010706020507" pitchFamily="18" charset="2"/>
              </a:rPr>
              <a:t>Cn</a:t>
            </a:r>
            <a:r>
              <a:rPr lang="en-US" altLang="en-US" sz="3200" baseline="30000" dirty="0" smtClean="0">
                <a:sym typeface="Symbol" panose="05050102010706020507" pitchFamily="18" charset="2"/>
              </a:rPr>
              <a:t>2</a:t>
            </a:r>
            <a:r>
              <a:rPr lang="en-US" altLang="en-US" sz="3200" dirty="0" smtClean="0">
                <a:sym typeface="Symbol" panose="05050102010706020507" pitchFamily="18" charset="2"/>
              </a:rPr>
              <a:t> </a:t>
            </a:r>
            <a:r>
              <a:rPr lang="en-US" altLang="en-US" sz="3200" dirty="0">
                <a:sym typeface="Symbol" panose="05050102010706020507" pitchFamily="18" charset="2"/>
              </a:rPr>
              <a:t>whenever </a:t>
            </a:r>
            <a:r>
              <a:rPr lang="en-US" altLang="en-US" sz="3200" dirty="0" smtClean="0">
                <a:sym typeface="Symbol" panose="05050102010706020507" pitchFamily="18" charset="2"/>
              </a:rPr>
              <a:t>n </a:t>
            </a:r>
            <a:r>
              <a:rPr lang="en-US" altLang="en-US" sz="3200" dirty="0">
                <a:sym typeface="Symbol" panose="05050102010706020507" pitchFamily="18" charset="2"/>
              </a:rPr>
              <a:t>&gt; k.</a:t>
            </a:r>
          </a:p>
          <a:p>
            <a:pPr marL="0" indent="0">
              <a:lnSpc>
                <a:spcPct val="90000"/>
              </a:lnSpc>
              <a:spcBef>
                <a:spcPct val="0"/>
              </a:spcBef>
              <a:buNone/>
            </a:pPr>
            <a:endParaRPr lang="en-US" altLang="en-US" sz="3200" dirty="0">
              <a:sym typeface="Symbol" panose="05050102010706020507" pitchFamily="18" charset="2"/>
            </a:endParaRPr>
          </a:p>
          <a:p>
            <a:pPr marL="0" indent="0">
              <a:lnSpc>
                <a:spcPct val="90000"/>
              </a:lnSpc>
              <a:spcBef>
                <a:spcPct val="0"/>
              </a:spcBef>
              <a:buNone/>
            </a:pPr>
            <a:r>
              <a:rPr lang="en-US" altLang="en-US" sz="3200" dirty="0">
                <a:solidFill>
                  <a:srgbClr val="003C78"/>
                </a:solidFill>
                <a:sym typeface="Symbol" panose="05050102010706020507" pitchFamily="18" charset="2"/>
              </a:rPr>
              <a:t> </a:t>
            </a:r>
            <a:r>
              <a:rPr lang="en-US" altLang="en-US" sz="3200" dirty="0" smtClean="0">
                <a:solidFill>
                  <a:srgbClr val="003C78"/>
                </a:solidFill>
                <a:sym typeface="Symbol" panose="05050102010706020507" pitchFamily="18" charset="2"/>
              </a:rPr>
              <a:t>f(n) </a:t>
            </a:r>
            <a:r>
              <a:rPr lang="en-US" altLang="en-US" sz="3200" dirty="0" smtClean="0">
                <a:solidFill>
                  <a:srgbClr val="003C78"/>
                </a:solidFill>
                <a:latin typeface="Cambria Math" panose="02040503050406030204" pitchFamily="18" charset="0"/>
                <a:ea typeface="Cambria Math" panose="02040503050406030204" pitchFamily="18" charset="0"/>
                <a:sym typeface="Symbol" panose="05050102010706020507" pitchFamily="18" charset="2"/>
              </a:rPr>
              <a:t>∈</a:t>
            </a:r>
            <a:r>
              <a:rPr lang="en-US" altLang="en-US" sz="3200" dirty="0" smtClean="0">
                <a:solidFill>
                  <a:srgbClr val="003C78"/>
                </a:solidFill>
                <a:sym typeface="Symbol" panose="05050102010706020507" pitchFamily="18" charset="2"/>
              </a:rPr>
              <a:t> O(n</a:t>
            </a:r>
            <a:r>
              <a:rPr lang="en-US" altLang="en-US" sz="3200" baseline="30000" dirty="0" smtClean="0">
                <a:solidFill>
                  <a:srgbClr val="003C78"/>
                </a:solidFill>
                <a:sym typeface="Symbol" panose="05050102010706020507" pitchFamily="18" charset="2"/>
              </a:rPr>
              <a:t>2</a:t>
            </a:r>
            <a:r>
              <a:rPr lang="en-US" altLang="en-US" sz="3200" dirty="0">
                <a:solidFill>
                  <a:srgbClr val="003C78"/>
                </a:solidFill>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94FF2F4-7709-4216-BB52-43FDFE5A08E2}" type="slidenum">
              <a:rPr lang="en-CA" altLang="en-US"/>
              <a:pPr/>
              <a:t>50</a:t>
            </a:fld>
            <a:endParaRPr lang="en-CA" altLang="en-US"/>
          </a:p>
        </p:txBody>
      </p:sp>
    </p:spTree>
    <p:extLst>
      <p:ext uri="{BB962C8B-B14F-4D97-AF65-F5344CB8AC3E}">
        <p14:creationId xmlns:p14="http://schemas.microsoft.com/office/powerpoint/2010/main" val="311935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 calcmode="lin" valueType="num">
                                      <p:cBhvr additive="base">
                                        <p:cTn id="7" dur="500" fill="hold"/>
                                        <p:tgtEl>
                                          <p:spTgt spid="214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4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4019">
                                            <p:txEl>
                                              <p:pRg st="2" end="2"/>
                                            </p:txEl>
                                          </p:spTgt>
                                        </p:tgtEl>
                                        <p:attrNameLst>
                                          <p:attrName>style.visibility</p:attrName>
                                        </p:attrNameLst>
                                      </p:cBhvr>
                                      <p:to>
                                        <p:strVal val="visible"/>
                                      </p:to>
                                    </p:set>
                                    <p:anim calcmode="lin" valueType="num">
                                      <p:cBhvr additive="base">
                                        <p:cTn id="13" dur="500" fill="hold"/>
                                        <p:tgtEl>
                                          <p:spTgt spid="2140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4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4019">
                                            <p:txEl>
                                              <p:pRg st="4" end="4"/>
                                            </p:txEl>
                                          </p:spTgt>
                                        </p:tgtEl>
                                        <p:attrNameLst>
                                          <p:attrName>style.visibility</p:attrName>
                                        </p:attrNameLst>
                                      </p:cBhvr>
                                      <p:to>
                                        <p:strVal val="visible"/>
                                      </p:to>
                                    </p:set>
                                    <p:anim calcmode="lin" valueType="num">
                                      <p:cBhvr additive="base">
                                        <p:cTn id="19" dur="500" fill="hold"/>
                                        <p:tgtEl>
                                          <p:spTgt spid="21401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4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4019">
                                            <p:txEl>
                                              <p:pRg st="6" end="6"/>
                                            </p:txEl>
                                          </p:spTgt>
                                        </p:tgtEl>
                                        <p:attrNameLst>
                                          <p:attrName>style.visibility</p:attrName>
                                        </p:attrNameLst>
                                      </p:cBhvr>
                                      <p:to>
                                        <p:strVal val="visible"/>
                                      </p:to>
                                    </p:set>
                                    <p:anim calcmode="lin" valueType="num">
                                      <p:cBhvr additive="base">
                                        <p:cTn id="25" dur="500" fill="hold"/>
                                        <p:tgtEl>
                                          <p:spTgt spid="21401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40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4019">
                                            <p:txEl>
                                              <p:pRg st="7" end="7"/>
                                            </p:txEl>
                                          </p:spTgt>
                                        </p:tgtEl>
                                        <p:attrNameLst>
                                          <p:attrName>style.visibility</p:attrName>
                                        </p:attrNameLst>
                                      </p:cBhvr>
                                      <p:to>
                                        <p:strVal val="visible"/>
                                      </p:to>
                                    </p:set>
                                    <p:anim calcmode="lin" valueType="num">
                                      <p:cBhvr additive="base">
                                        <p:cTn id="31" dur="500" fill="hold"/>
                                        <p:tgtEl>
                                          <p:spTgt spid="214019">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40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4019">
                                            <p:txEl>
                                              <p:pRg st="9" end="9"/>
                                            </p:txEl>
                                          </p:spTgt>
                                        </p:tgtEl>
                                        <p:attrNameLst>
                                          <p:attrName>style.visibility</p:attrName>
                                        </p:attrNameLst>
                                      </p:cBhvr>
                                      <p:to>
                                        <p:strVal val="visible"/>
                                      </p:to>
                                    </p:set>
                                    <p:anim calcmode="lin" valueType="num">
                                      <p:cBhvr additive="base">
                                        <p:cTn id="37" dur="500" fill="hold"/>
                                        <p:tgtEl>
                                          <p:spTgt spid="214019">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401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4019">
                                            <p:txEl>
                                              <p:pRg st="11" end="11"/>
                                            </p:txEl>
                                          </p:spTgt>
                                        </p:tgtEl>
                                        <p:attrNameLst>
                                          <p:attrName>style.visibility</p:attrName>
                                        </p:attrNameLst>
                                      </p:cBhvr>
                                      <p:to>
                                        <p:strVal val="visible"/>
                                      </p:to>
                                    </p:set>
                                    <p:anim calcmode="lin" valueType="num">
                                      <p:cBhvr additive="base">
                                        <p:cTn id="43" dur="500" fill="hold"/>
                                        <p:tgtEl>
                                          <p:spTgt spid="214019">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401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4019">
                                            <p:txEl>
                                              <p:pRg st="13" end="13"/>
                                            </p:txEl>
                                          </p:spTgt>
                                        </p:tgtEl>
                                        <p:attrNameLst>
                                          <p:attrName>style.visibility</p:attrName>
                                        </p:attrNameLst>
                                      </p:cBhvr>
                                      <p:to>
                                        <p:strVal val="visible"/>
                                      </p:to>
                                    </p:set>
                                    <p:anim calcmode="lin" valueType="num">
                                      <p:cBhvr additive="base">
                                        <p:cTn id="49" dur="500" fill="hold"/>
                                        <p:tgtEl>
                                          <p:spTgt spid="214019">
                                            <p:txEl>
                                              <p:pRg st="13" end="1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401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0659" name="Picture 3" descr="03-2-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693869"/>
            <a:ext cx="8610600" cy="584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7" name="Title 1"/>
          <p:cNvSpPr>
            <a:spLocks noGrp="1"/>
          </p:cNvSpPr>
          <p:nvPr>
            <p:ph type="title"/>
          </p:nvPr>
        </p:nvSpPr>
        <p:spPr/>
        <p:txBody>
          <a:bodyPr/>
          <a:lstStyle/>
          <a:p>
            <a:r>
              <a:rPr lang="en-US" altLang="en-US" dirty="0" smtClean="0"/>
              <a:t>Example</a:t>
            </a:r>
          </a:p>
        </p:txBody>
      </p:sp>
      <p:sp>
        <p:nvSpPr>
          <p:cNvPr id="7065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DE863FCE-4EFE-4294-BC23-7BE76CE781B0}"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51</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44183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209800" y="152400"/>
            <a:ext cx="7772400" cy="685800"/>
          </a:xfrm>
        </p:spPr>
        <p:txBody>
          <a:bodyPr/>
          <a:lstStyle/>
          <a:p>
            <a:r>
              <a:rPr lang="en-US" altLang="en-US" sz="3600"/>
              <a:t>The Growth of Functions</a:t>
            </a:r>
            <a:endParaRPr lang="en-CA" altLang="en-US" sz="3600"/>
          </a:p>
        </p:txBody>
      </p:sp>
      <p:sp>
        <p:nvSpPr>
          <p:cNvPr id="215043" name="Rectangle 3"/>
          <p:cNvSpPr>
            <a:spLocks noGrp="1" noChangeArrowheads="1"/>
          </p:cNvSpPr>
          <p:nvPr>
            <p:ph idx="1"/>
          </p:nvPr>
        </p:nvSpPr>
        <p:spPr>
          <a:xfrm>
            <a:off x="533400" y="1447800"/>
            <a:ext cx="11049000" cy="4495800"/>
          </a:xfrm>
        </p:spPr>
        <p:txBody>
          <a:bodyPr/>
          <a:lstStyle/>
          <a:p>
            <a:pPr>
              <a:spcBef>
                <a:spcPct val="0"/>
              </a:spcBef>
            </a:pPr>
            <a:r>
              <a:rPr lang="en-US" altLang="en-US" sz="3600" dirty="0">
                <a:solidFill>
                  <a:srgbClr val="003C78"/>
                </a:solidFill>
                <a:sym typeface="Symbol" panose="05050102010706020507" pitchFamily="18" charset="2"/>
              </a:rPr>
              <a:t>Question: If </a:t>
            </a:r>
            <a:r>
              <a:rPr lang="en-US" altLang="en-US" sz="3600" dirty="0" smtClean="0">
                <a:solidFill>
                  <a:srgbClr val="003C78"/>
                </a:solidFill>
                <a:sym typeface="Symbol" panose="05050102010706020507" pitchFamily="18" charset="2"/>
              </a:rPr>
              <a:t>f(n) </a:t>
            </a:r>
            <a:r>
              <a:rPr lang="en-US" altLang="en-US" sz="3600" dirty="0" smtClean="0">
                <a:solidFill>
                  <a:srgbClr val="003C78"/>
                </a:solidFill>
                <a:latin typeface="Cambria Math" panose="02040503050406030204" pitchFamily="18" charset="0"/>
                <a:ea typeface="Cambria Math" panose="02040503050406030204" pitchFamily="18" charset="0"/>
                <a:sym typeface="Symbol" panose="05050102010706020507" pitchFamily="18" charset="2"/>
              </a:rPr>
              <a:t>∈</a:t>
            </a:r>
            <a:r>
              <a:rPr lang="en-US" altLang="en-US" sz="3600" dirty="0" smtClean="0">
                <a:solidFill>
                  <a:srgbClr val="003C78"/>
                </a:solidFill>
                <a:sym typeface="Symbol" panose="05050102010706020507" pitchFamily="18" charset="2"/>
              </a:rPr>
              <a:t> O(n</a:t>
            </a:r>
            <a:r>
              <a:rPr lang="en-US" altLang="en-US" sz="3600" baseline="30000" dirty="0" smtClean="0">
                <a:solidFill>
                  <a:srgbClr val="003C78"/>
                </a:solidFill>
                <a:sym typeface="Symbol" panose="05050102010706020507" pitchFamily="18" charset="2"/>
              </a:rPr>
              <a:t>2</a:t>
            </a:r>
            <a:r>
              <a:rPr lang="en-US" altLang="en-US" sz="3600" dirty="0">
                <a:solidFill>
                  <a:srgbClr val="003C78"/>
                </a:solidFill>
                <a:sym typeface="Symbol" panose="05050102010706020507" pitchFamily="18" charset="2"/>
              </a:rPr>
              <a:t>), is it also </a:t>
            </a:r>
            <a:r>
              <a:rPr lang="en-US" altLang="en-US" sz="3600" dirty="0" smtClean="0">
                <a:solidFill>
                  <a:srgbClr val="003C78"/>
                </a:solidFill>
                <a:latin typeface="Cambria Math" panose="02040503050406030204" pitchFamily="18" charset="0"/>
                <a:ea typeface="Cambria Math" panose="02040503050406030204" pitchFamily="18" charset="0"/>
                <a:sym typeface="Symbol" panose="05050102010706020507" pitchFamily="18" charset="2"/>
              </a:rPr>
              <a:t>∈ </a:t>
            </a:r>
            <a:r>
              <a:rPr lang="en-US" altLang="en-US" sz="3600" dirty="0" smtClean="0">
                <a:solidFill>
                  <a:srgbClr val="003C78"/>
                </a:solidFill>
                <a:sym typeface="Symbol" panose="05050102010706020507" pitchFamily="18" charset="2"/>
              </a:rPr>
              <a:t>O(n</a:t>
            </a:r>
            <a:r>
              <a:rPr lang="en-US" altLang="en-US" sz="3600" baseline="30000" dirty="0" smtClean="0">
                <a:solidFill>
                  <a:srgbClr val="003C78"/>
                </a:solidFill>
                <a:sym typeface="Symbol" panose="05050102010706020507" pitchFamily="18" charset="2"/>
              </a:rPr>
              <a:t>3</a:t>
            </a:r>
            <a:r>
              <a:rPr lang="en-US" altLang="en-US" sz="3600" dirty="0">
                <a:solidFill>
                  <a:srgbClr val="003C78"/>
                </a:solidFill>
                <a:sym typeface="Symbol" panose="05050102010706020507" pitchFamily="18" charset="2"/>
              </a:rPr>
              <a:t>)?</a:t>
            </a:r>
          </a:p>
          <a:p>
            <a:pPr>
              <a:spcBef>
                <a:spcPct val="0"/>
              </a:spcBef>
            </a:pPr>
            <a:endParaRPr lang="en-US" altLang="en-US" sz="3600" dirty="0">
              <a:solidFill>
                <a:srgbClr val="00FFFF"/>
              </a:solidFill>
              <a:sym typeface="Symbol" panose="05050102010706020507" pitchFamily="18" charset="2"/>
            </a:endParaRPr>
          </a:p>
          <a:p>
            <a:pPr>
              <a:spcBef>
                <a:spcPct val="0"/>
              </a:spcBef>
            </a:pPr>
            <a:r>
              <a:rPr lang="en-US" altLang="en-US" sz="3600" b="1" dirty="0">
                <a:solidFill>
                  <a:schemeClr val="accent6"/>
                </a:solidFill>
                <a:sym typeface="Symbol" panose="05050102010706020507" pitchFamily="18" charset="2"/>
              </a:rPr>
              <a:t>Yes.</a:t>
            </a:r>
            <a:r>
              <a:rPr lang="en-US" altLang="en-US" sz="3600" dirty="0">
                <a:solidFill>
                  <a:schemeClr val="accent6"/>
                </a:solidFill>
                <a:sym typeface="Symbol" panose="05050102010706020507" pitchFamily="18" charset="2"/>
              </a:rPr>
              <a:t> </a:t>
            </a:r>
            <a:r>
              <a:rPr lang="en-US" altLang="en-US" sz="3600" dirty="0" smtClean="0">
                <a:solidFill>
                  <a:schemeClr val="accent6"/>
                </a:solidFill>
                <a:sym typeface="Symbol" panose="05050102010706020507" pitchFamily="18" charset="2"/>
              </a:rPr>
              <a:t>n</a:t>
            </a:r>
            <a:r>
              <a:rPr lang="en-US" altLang="en-US" sz="3600" baseline="30000" dirty="0" smtClean="0">
                <a:solidFill>
                  <a:schemeClr val="accent6"/>
                </a:solidFill>
                <a:sym typeface="Symbol" panose="05050102010706020507" pitchFamily="18" charset="2"/>
              </a:rPr>
              <a:t>3</a:t>
            </a:r>
            <a:r>
              <a:rPr lang="en-US" altLang="en-US" sz="3600" dirty="0" smtClean="0">
                <a:solidFill>
                  <a:schemeClr val="accent6"/>
                </a:solidFill>
                <a:sym typeface="Symbol" panose="05050102010706020507" pitchFamily="18" charset="2"/>
              </a:rPr>
              <a:t> </a:t>
            </a:r>
            <a:r>
              <a:rPr lang="en-US" altLang="en-US" sz="3600" dirty="0">
                <a:solidFill>
                  <a:schemeClr val="accent6"/>
                </a:solidFill>
                <a:sym typeface="Symbol" panose="05050102010706020507" pitchFamily="18" charset="2"/>
              </a:rPr>
              <a:t>grows faster than </a:t>
            </a:r>
            <a:r>
              <a:rPr lang="en-US" altLang="en-US" sz="3600" dirty="0" smtClean="0">
                <a:solidFill>
                  <a:schemeClr val="accent6"/>
                </a:solidFill>
                <a:sym typeface="Symbol" panose="05050102010706020507" pitchFamily="18" charset="2"/>
              </a:rPr>
              <a:t>n</a:t>
            </a:r>
            <a:r>
              <a:rPr lang="en-US" altLang="en-US" sz="3600" baseline="30000" dirty="0" smtClean="0">
                <a:solidFill>
                  <a:schemeClr val="accent6"/>
                </a:solidFill>
                <a:sym typeface="Symbol" panose="05050102010706020507" pitchFamily="18" charset="2"/>
              </a:rPr>
              <a:t>2</a:t>
            </a:r>
            <a:r>
              <a:rPr lang="en-US" altLang="en-US" sz="3600" dirty="0">
                <a:solidFill>
                  <a:schemeClr val="accent6"/>
                </a:solidFill>
                <a:sym typeface="Symbol" panose="05050102010706020507" pitchFamily="18" charset="2"/>
              </a:rPr>
              <a:t>, so </a:t>
            </a:r>
            <a:r>
              <a:rPr lang="en-US" altLang="en-US" sz="3600" dirty="0" smtClean="0">
                <a:solidFill>
                  <a:schemeClr val="accent6"/>
                </a:solidFill>
                <a:sym typeface="Symbol" panose="05050102010706020507" pitchFamily="18" charset="2"/>
              </a:rPr>
              <a:t>n</a:t>
            </a:r>
            <a:r>
              <a:rPr lang="en-US" altLang="en-US" sz="3600" baseline="30000" dirty="0" smtClean="0">
                <a:solidFill>
                  <a:schemeClr val="accent6"/>
                </a:solidFill>
                <a:sym typeface="Symbol" panose="05050102010706020507" pitchFamily="18" charset="2"/>
              </a:rPr>
              <a:t>3</a:t>
            </a:r>
            <a:r>
              <a:rPr lang="en-US" altLang="en-US" sz="3600" dirty="0" smtClean="0">
                <a:solidFill>
                  <a:schemeClr val="accent6"/>
                </a:solidFill>
                <a:sym typeface="Symbol" panose="05050102010706020507" pitchFamily="18" charset="2"/>
              </a:rPr>
              <a:t> </a:t>
            </a:r>
            <a:r>
              <a:rPr lang="en-US" altLang="en-US" sz="3600" dirty="0">
                <a:solidFill>
                  <a:schemeClr val="accent6"/>
                </a:solidFill>
                <a:sym typeface="Symbol" panose="05050102010706020507" pitchFamily="18" charset="2"/>
              </a:rPr>
              <a:t>grows also faster than </a:t>
            </a:r>
            <a:r>
              <a:rPr lang="en-US" altLang="en-US" sz="3600" dirty="0" smtClean="0">
                <a:solidFill>
                  <a:schemeClr val="accent6"/>
                </a:solidFill>
                <a:sym typeface="Symbol" panose="05050102010706020507" pitchFamily="18" charset="2"/>
              </a:rPr>
              <a:t>f(n).</a:t>
            </a:r>
            <a:endParaRPr lang="en-US" altLang="en-US" sz="3600" dirty="0">
              <a:solidFill>
                <a:schemeClr val="accent6"/>
              </a:solidFill>
              <a:sym typeface="Symbol" panose="05050102010706020507" pitchFamily="18" charset="2"/>
            </a:endParaRPr>
          </a:p>
          <a:p>
            <a:pPr>
              <a:spcBef>
                <a:spcPct val="0"/>
              </a:spcBef>
            </a:pPr>
            <a:endParaRPr lang="en-US" altLang="en-US" sz="3600" dirty="0">
              <a:solidFill>
                <a:srgbClr val="66FF33"/>
              </a:solidFill>
              <a:sym typeface="Symbol" panose="05050102010706020507" pitchFamily="18" charset="2"/>
            </a:endParaRPr>
          </a:p>
          <a:p>
            <a:pPr>
              <a:spcBef>
                <a:spcPct val="0"/>
              </a:spcBef>
            </a:pPr>
            <a:r>
              <a:rPr lang="en-US" altLang="en-US" sz="3600" dirty="0">
                <a:sym typeface="Symbol" panose="05050102010706020507" pitchFamily="18" charset="2"/>
              </a:rPr>
              <a:t>Therefore, we always have to find the </a:t>
            </a:r>
            <a:r>
              <a:rPr lang="en-US" altLang="en-US" sz="3600" b="1" dirty="0">
                <a:solidFill>
                  <a:srgbClr val="003C78"/>
                </a:solidFill>
                <a:sym typeface="Symbol" panose="05050102010706020507" pitchFamily="18" charset="2"/>
              </a:rPr>
              <a:t>smallest</a:t>
            </a:r>
            <a:r>
              <a:rPr lang="en-US" altLang="en-US" sz="3600" dirty="0">
                <a:sym typeface="Symbol" panose="05050102010706020507" pitchFamily="18" charset="2"/>
              </a:rPr>
              <a:t> simple function </a:t>
            </a:r>
            <a:r>
              <a:rPr lang="en-US" altLang="en-US" sz="3600" dirty="0" smtClean="0">
                <a:sym typeface="Symbol" panose="05050102010706020507" pitchFamily="18" charset="2"/>
              </a:rPr>
              <a:t>g(n) </a:t>
            </a:r>
            <a:r>
              <a:rPr lang="en-US" altLang="en-US" sz="3600" dirty="0">
                <a:sym typeface="Symbol" panose="05050102010706020507" pitchFamily="18" charset="2"/>
              </a:rPr>
              <a:t>for which </a:t>
            </a:r>
            <a:r>
              <a:rPr lang="en-US" altLang="en-US" sz="3600" dirty="0" smtClean="0">
                <a:sym typeface="Symbol" panose="05050102010706020507" pitchFamily="18" charset="2"/>
              </a:rPr>
              <a:t>f(n) </a:t>
            </a:r>
            <a:r>
              <a:rPr lang="en-US" altLang="en-US" sz="3600" dirty="0" smtClean="0">
                <a:latin typeface="Cambria Math" panose="02040503050406030204" pitchFamily="18" charset="0"/>
                <a:ea typeface="Cambria Math" panose="02040503050406030204" pitchFamily="18" charset="0"/>
                <a:sym typeface="Symbol" panose="05050102010706020507" pitchFamily="18" charset="2"/>
              </a:rPr>
              <a:t>∈</a:t>
            </a:r>
            <a:r>
              <a:rPr lang="en-US" altLang="en-US" sz="3600" dirty="0" smtClean="0">
                <a:sym typeface="Symbol" panose="05050102010706020507" pitchFamily="18" charset="2"/>
              </a:rPr>
              <a:t> O(g(n)). </a:t>
            </a:r>
            <a:endParaRPr lang="en-US" altLang="en-US" sz="3600" dirty="0">
              <a:sym typeface="Symbol" panose="05050102010706020507" pitchFamily="18" charset="2"/>
            </a:endParaRPr>
          </a:p>
          <a:p>
            <a:pPr marL="0" indent="0">
              <a:spcBef>
                <a:spcPct val="0"/>
              </a:spcBef>
            </a:pPr>
            <a:endParaRPr lang="en-US" altLang="en-US" sz="2800" dirty="0">
              <a:sym typeface="Symbol" panose="05050102010706020507" pitchFamily="18" charset="2"/>
            </a:endParaRPr>
          </a:p>
          <a:p>
            <a:pPr marL="0" indent="0">
              <a:spcBef>
                <a:spcPct val="0"/>
              </a:spcBef>
            </a:pPr>
            <a:endParaRPr lang="en-US" altLang="en-US" sz="2800"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58C399A-9E8D-492B-8F73-F070617E6AD9}" type="slidenum">
              <a:rPr lang="en-CA" altLang="en-US"/>
              <a:pPr/>
              <a:t>52</a:t>
            </a:fld>
            <a:endParaRPr lang="en-CA" altLang="en-US"/>
          </a:p>
        </p:txBody>
      </p:sp>
    </p:spTree>
    <p:extLst>
      <p:ext uri="{BB962C8B-B14F-4D97-AF65-F5344CB8AC3E}">
        <p14:creationId xmlns:p14="http://schemas.microsoft.com/office/powerpoint/2010/main" val="2420961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500" fill="hold"/>
                                        <p:tgtEl>
                                          <p:spTgt spid="215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43">
                                            <p:txEl>
                                              <p:pRg st="2" end="2"/>
                                            </p:txEl>
                                          </p:spTgt>
                                        </p:tgtEl>
                                        <p:attrNameLst>
                                          <p:attrName>style.visibility</p:attrName>
                                        </p:attrNameLst>
                                      </p:cBhvr>
                                      <p:to>
                                        <p:strVal val="visible"/>
                                      </p:to>
                                    </p:set>
                                    <p:anim calcmode="lin" valueType="num">
                                      <p:cBhvr additive="base">
                                        <p:cTn id="13" dur="500" fill="hold"/>
                                        <p:tgtEl>
                                          <p:spTgt spid="2150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43">
                                            <p:txEl>
                                              <p:pRg st="4" end="4"/>
                                            </p:txEl>
                                          </p:spTgt>
                                        </p:tgtEl>
                                        <p:attrNameLst>
                                          <p:attrName>style.visibility</p:attrName>
                                        </p:attrNameLst>
                                      </p:cBhvr>
                                      <p:to>
                                        <p:strVal val="visible"/>
                                      </p:to>
                                    </p:set>
                                    <p:anim calcmode="lin" valueType="num">
                                      <p:cBhvr additive="base">
                                        <p:cTn id="19" dur="500" fill="hold"/>
                                        <p:tgtEl>
                                          <p:spTgt spid="21504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ea typeface="Cambria Math" panose="02040503050406030204" pitchFamily="18" charset="0"/>
                <a:cs typeface="Times New Roman" panose="02020603050405020304" pitchFamily="18" charset="0"/>
              </a:rPr>
              <a:t>We have written f(</a:t>
            </a:r>
            <a:r>
              <a:rPr lang="en-US" i="1" dirty="0" smtClean="0">
                <a:latin typeface="Times New Roman" panose="02020603050405020304" pitchFamily="18" charset="0"/>
                <a:ea typeface="Cambria Math" panose="02040503050406030204" pitchFamily="18" charset="0"/>
                <a:cs typeface="Times New Roman" panose="02020603050405020304" pitchFamily="18" charset="0"/>
              </a:rPr>
              <a:t>n</a:t>
            </a:r>
            <a:r>
              <a:rPr lang="en-US" dirty="0" smtClean="0">
                <a:latin typeface="Times New Roman" panose="02020603050405020304" pitchFamily="18" charset="0"/>
                <a:ea typeface="Cambria Math" panose="02040503050406030204" pitchFamily="18" charset="0"/>
                <a:cs typeface="Times New Roman" panose="02020603050405020304" pitchFamily="18" charset="0"/>
              </a:rPr>
              <a:t>) ∈ O(g(</a:t>
            </a:r>
            <a:r>
              <a:rPr lang="en-US" i="1" dirty="0" smtClean="0">
                <a:latin typeface="Times New Roman" panose="02020603050405020304" pitchFamily="18" charset="0"/>
                <a:ea typeface="Cambria Math" panose="02040503050406030204" pitchFamily="18" charset="0"/>
                <a:cs typeface="Times New Roman" panose="02020603050405020304" pitchFamily="18" charset="0"/>
              </a:rPr>
              <a:t>n</a:t>
            </a:r>
            <a:r>
              <a:rPr lang="en-US" dirty="0" smtClean="0">
                <a:latin typeface="Times New Roman" panose="02020603050405020304" pitchFamily="18" charset="0"/>
                <a:ea typeface="Cambria Math" panose="02040503050406030204" pitchFamily="18" charset="0"/>
                <a:cs typeface="Times New Roman" panose="02020603050405020304" pitchFamily="18" charset="0"/>
              </a:rPr>
              <a:t>)).  </a:t>
            </a:r>
          </a:p>
          <a:p>
            <a:r>
              <a:rPr lang="en-US" dirty="0" smtClean="0">
                <a:latin typeface="Times New Roman" panose="02020603050405020304" pitchFamily="18" charset="0"/>
                <a:ea typeface="Cambria Math" panose="02040503050406030204" pitchFamily="18" charset="0"/>
                <a:cs typeface="Times New Roman" panose="02020603050405020304" pitchFamily="18" charset="0"/>
              </a:rPr>
              <a:t>You may see this written as </a:t>
            </a:r>
            <a:r>
              <a:rPr lang="en-US" dirty="0">
                <a:latin typeface="Times New Roman" panose="02020603050405020304" pitchFamily="18" charset="0"/>
                <a:ea typeface="Cambria Math" panose="02040503050406030204" pitchFamily="18" charset="0"/>
                <a:cs typeface="Times New Roman" panose="02020603050405020304" pitchFamily="18" charset="0"/>
              </a:rPr>
              <a:t>f(</a:t>
            </a:r>
            <a:r>
              <a:rPr lang="en-US" i="1" dirty="0">
                <a:latin typeface="Times New Roman" panose="02020603050405020304" pitchFamily="18" charset="0"/>
                <a:ea typeface="Cambria Math" panose="02040503050406030204" pitchFamily="18" charset="0"/>
                <a:cs typeface="Times New Roman" panose="02020603050405020304" pitchFamily="18" charset="0"/>
              </a:rPr>
              <a:t>n</a:t>
            </a:r>
            <a:r>
              <a:rPr lang="en-US" dirty="0">
                <a:latin typeface="Times New Roman" panose="02020603050405020304" pitchFamily="18" charset="0"/>
                <a:ea typeface="Cambria Math" panose="02040503050406030204" pitchFamily="18" charset="0"/>
                <a:cs typeface="Times New Roman" panose="02020603050405020304" pitchFamily="18" charset="0"/>
              </a:rPr>
              <a:t>) </a:t>
            </a:r>
            <a:r>
              <a:rPr lang="en-US"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ea typeface="Cambria Math" panose="02040503050406030204" pitchFamily="18" charset="0"/>
                <a:cs typeface="Times New Roman" panose="02020603050405020304" pitchFamily="18" charset="0"/>
              </a:rPr>
              <a:t>O(g(</a:t>
            </a:r>
            <a:r>
              <a:rPr lang="en-US" i="1" dirty="0">
                <a:latin typeface="Times New Roman" panose="02020603050405020304" pitchFamily="18" charset="0"/>
                <a:ea typeface="Cambria Math" panose="02040503050406030204" pitchFamily="18" charset="0"/>
                <a:cs typeface="Times New Roman" panose="02020603050405020304" pitchFamily="18" charset="0"/>
              </a:rPr>
              <a:t>n</a:t>
            </a:r>
            <a:r>
              <a:rPr lang="en-US" dirty="0">
                <a:latin typeface="Times New Roman" panose="02020603050405020304" pitchFamily="18" charset="0"/>
                <a:ea typeface="Cambria Math" panose="02040503050406030204" pitchFamily="18" charset="0"/>
                <a:cs typeface="Times New Roman" panose="02020603050405020304" pitchFamily="18" charset="0"/>
              </a:rPr>
              <a:t>)). </a:t>
            </a:r>
            <a:endParaRPr lang="en-US" dirty="0" smtClean="0">
              <a:latin typeface="Times New Roman" panose="02020603050405020304" pitchFamily="18" charset="0"/>
              <a:ea typeface="Cambria Math" panose="02040503050406030204" pitchFamily="18" charset="0"/>
              <a:cs typeface="Times New Roman" panose="02020603050405020304" pitchFamily="18" charset="0"/>
            </a:endParaRPr>
          </a:p>
          <a:p>
            <a:r>
              <a:rPr lang="en-US" dirty="0" smtClean="0">
                <a:latin typeface="Times New Roman" panose="02020603050405020304" pitchFamily="18" charset="0"/>
                <a:ea typeface="Cambria Math" panose="02040503050406030204" pitchFamily="18" charset="0"/>
                <a:cs typeface="Times New Roman" panose="02020603050405020304" pitchFamily="18" charset="0"/>
              </a:rPr>
              <a:t>Although this is common, it is not correct, since this notation does not represent a genuine equality.  </a:t>
            </a:r>
          </a:p>
          <a:p>
            <a:r>
              <a:rPr lang="en-US" dirty="0" smtClean="0">
                <a:latin typeface="Times New Roman" panose="02020603050405020304" pitchFamily="18" charset="0"/>
                <a:ea typeface="Cambria Math" panose="02040503050406030204" pitchFamily="18" charset="0"/>
                <a:cs typeface="Times New Roman" panose="02020603050405020304" pitchFamily="18" charset="0"/>
              </a:rPr>
              <a:t>O(…) does not represent a function, it represents a set of functions having the same property.</a:t>
            </a:r>
            <a:endParaRPr lang="en-US"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346460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 </a:t>
            </a:r>
            <a:endParaRPr lang="en-US" dirty="0"/>
          </a:p>
        </p:txBody>
      </p:sp>
      <p:sp>
        <p:nvSpPr>
          <p:cNvPr id="7" name="Subtitle 6"/>
          <p:cNvSpPr>
            <a:spLocks noGrp="1"/>
          </p:cNvSpPr>
          <p:nvPr>
            <p:ph type="subTitle" idx="1"/>
          </p:nvPr>
        </p:nvSpPr>
        <p:spPr>
          <a:xfrm>
            <a:off x="762000" y="2667000"/>
            <a:ext cx="10668000" cy="2590800"/>
          </a:xfrm>
        </p:spPr>
        <p:txBody>
          <a:bodyPr>
            <a:normAutofit/>
          </a:bodyPr>
          <a:lstStyle/>
          <a:p>
            <a:r>
              <a:rPr lang="en-US" sz="4200" i="1" dirty="0" smtClean="0"/>
              <a:t>He is a fool who looks at the fruit of lofty trees, </a:t>
            </a:r>
            <a:br>
              <a:rPr lang="en-US" sz="4200" i="1" dirty="0" smtClean="0"/>
            </a:br>
            <a:r>
              <a:rPr lang="en-US" sz="4200" i="1" dirty="0" smtClean="0"/>
              <a:t>but does not measure their height.</a:t>
            </a:r>
            <a:r>
              <a:rPr lang="en-US" sz="3600" dirty="0" smtClean="0"/>
              <a:t/>
            </a:r>
            <a:br>
              <a:rPr lang="en-US" sz="3600" dirty="0" smtClean="0"/>
            </a:br>
            <a:r>
              <a:rPr lang="en-US" sz="3600" dirty="0" smtClean="0"/>
              <a:t>Quintus </a:t>
            </a:r>
            <a:r>
              <a:rPr lang="en-US" sz="3600" dirty="0" err="1" smtClean="0"/>
              <a:t>Curtius</a:t>
            </a:r>
            <a:r>
              <a:rPr lang="en-US" sz="3600" dirty="0" smtClean="0"/>
              <a:t> Rufus</a:t>
            </a:r>
            <a:endParaRPr lang="en-US" sz="3600" dirty="0"/>
          </a:p>
        </p:txBody>
      </p:sp>
    </p:spTree>
    <p:extLst>
      <p:ext uri="{BB962C8B-B14F-4D97-AF65-F5344CB8AC3E}">
        <p14:creationId xmlns:p14="http://schemas.microsoft.com/office/powerpoint/2010/main" val="10902145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209800" y="152400"/>
            <a:ext cx="7772400" cy="685800"/>
          </a:xfrm>
        </p:spPr>
        <p:txBody>
          <a:bodyPr/>
          <a:lstStyle/>
          <a:p>
            <a:r>
              <a:rPr lang="en-US" altLang="en-US" sz="3600" dirty="0"/>
              <a:t>The Growth of </a:t>
            </a:r>
            <a:r>
              <a:rPr lang="en-US" altLang="en-US" sz="3600" dirty="0" smtClean="0"/>
              <a:t>Functions </a:t>
            </a:r>
            <a:r>
              <a:rPr lang="en-US" altLang="en-US" sz="3600" kern="0" dirty="0">
                <a:latin typeface="Times New Roman"/>
                <a:cs typeface="Arial"/>
              </a:rPr>
              <a:t>(</a:t>
            </a:r>
            <a:r>
              <a:rPr lang="en-US" sz="3600" kern="0" dirty="0">
                <a:latin typeface="Times New Roman"/>
                <a:cs typeface="Arial"/>
              </a:rPr>
              <a:t>§ </a:t>
            </a:r>
            <a:r>
              <a:rPr lang="en-US" sz="3600" kern="0" dirty="0" smtClean="0">
                <a:latin typeface="Times New Roman"/>
                <a:cs typeface="Arial"/>
              </a:rPr>
              <a:t>3.2.3)</a:t>
            </a:r>
            <a:r>
              <a:rPr lang="en-US" altLang="en-US" sz="3600" dirty="0" smtClean="0"/>
              <a:t> </a:t>
            </a:r>
            <a:endParaRPr lang="en-CA" altLang="en-US" sz="3600" dirty="0"/>
          </a:p>
        </p:txBody>
      </p:sp>
      <p:sp>
        <p:nvSpPr>
          <p:cNvPr id="216067" name="Rectangle 3"/>
          <p:cNvSpPr>
            <a:spLocks noGrp="1" noChangeArrowheads="1"/>
          </p:cNvSpPr>
          <p:nvPr>
            <p:ph idx="1"/>
          </p:nvPr>
        </p:nvSpPr>
        <p:spPr>
          <a:xfrm>
            <a:off x="609600" y="990600"/>
            <a:ext cx="10896600" cy="4953000"/>
          </a:xfrm>
        </p:spPr>
        <p:txBody>
          <a:bodyPr>
            <a:normAutofit fontScale="92500" lnSpcReduction="10000"/>
          </a:bodyPr>
          <a:lstStyle/>
          <a:p>
            <a:pPr>
              <a:spcBef>
                <a:spcPct val="0"/>
              </a:spcBef>
            </a:pPr>
            <a:r>
              <a:rPr lang="en-US" altLang="en-US" sz="2800" dirty="0">
                <a:solidFill>
                  <a:srgbClr val="003C78"/>
                </a:solidFill>
                <a:sym typeface="Symbol" panose="05050102010706020507" pitchFamily="18" charset="2"/>
              </a:rPr>
              <a:t>“</a:t>
            </a:r>
            <a:r>
              <a:rPr lang="en-US" altLang="en-US" sz="3600" dirty="0">
                <a:solidFill>
                  <a:srgbClr val="003C78"/>
                </a:solidFill>
                <a:sym typeface="Symbol" panose="05050102010706020507" pitchFamily="18" charset="2"/>
              </a:rPr>
              <a:t>Popular” functions g(n) are</a:t>
            </a:r>
          </a:p>
          <a:p>
            <a:pPr marL="0" indent="0">
              <a:spcBef>
                <a:spcPct val="0"/>
              </a:spcBef>
              <a:buNone/>
            </a:pPr>
            <a:r>
              <a:rPr lang="en-US" altLang="en-US" sz="3600" dirty="0" smtClean="0">
                <a:solidFill>
                  <a:srgbClr val="003C78"/>
                </a:solidFill>
                <a:sym typeface="Symbol" panose="05050102010706020507" pitchFamily="18" charset="2"/>
              </a:rPr>
              <a:t>	</a:t>
            </a:r>
            <a:r>
              <a:rPr lang="en-US" altLang="en-US" sz="3600" i="1" dirty="0" smtClean="0">
                <a:solidFill>
                  <a:srgbClr val="003C78"/>
                </a:solidFill>
                <a:sym typeface="Symbol" panose="05050102010706020507" pitchFamily="18" charset="2"/>
              </a:rPr>
              <a:t>n</a:t>
            </a:r>
            <a:r>
              <a:rPr lang="en-US" altLang="en-US" sz="3600" dirty="0" smtClean="0">
                <a:solidFill>
                  <a:srgbClr val="003C78"/>
                </a:solidFill>
                <a:sym typeface="Symbol" panose="05050102010706020507" pitchFamily="18" charset="2"/>
              </a:rPr>
              <a:t> </a:t>
            </a:r>
            <a:r>
              <a:rPr lang="en-US" altLang="en-US" sz="3600" dirty="0" err="1" smtClean="0">
                <a:solidFill>
                  <a:srgbClr val="003C78"/>
                </a:solidFill>
                <a:sym typeface="Symbol" panose="05050102010706020507" pitchFamily="18" charset="2"/>
              </a:rPr>
              <a:t>lg</a:t>
            </a:r>
            <a:r>
              <a:rPr lang="en-US" altLang="en-US" sz="3600" dirty="0" smtClean="0">
                <a:solidFill>
                  <a:srgbClr val="003C78"/>
                </a:solidFill>
                <a:sym typeface="Symbol" panose="05050102010706020507" pitchFamily="18" charset="2"/>
              </a:rPr>
              <a:t> </a:t>
            </a:r>
            <a:r>
              <a:rPr lang="en-US" altLang="en-US" sz="3600" i="1" dirty="0">
                <a:solidFill>
                  <a:srgbClr val="003C78"/>
                </a:solidFill>
                <a:sym typeface="Symbol" panose="05050102010706020507" pitchFamily="18" charset="2"/>
              </a:rPr>
              <a:t>n</a:t>
            </a:r>
            <a:r>
              <a:rPr lang="en-US" altLang="en-US" sz="3600" dirty="0">
                <a:solidFill>
                  <a:srgbClr val="003C78"/>
                </a:solidFill>
                <a:sym typeface="Symbol" panose="05050102010706020507" pitchFamily="18" charset="2"/>
              </a:rPr>
              <a:t>, 1, 2</a:t>
            </a:r>
            <a:r>
              <a:rPr lang="en-US" altLang="en-US" sz="3600" baseline="30000" dirty="0">
                <a:solidFill>
                  <a:srgbClr val="003C78"/>
                </a:solidFill>
                <a:sym typeface="Symbol" panose="05050102010706020507" pitchFamily="18" charset="2"/>
              </a:rPr>
              <a:t>n</a:t>
            </a:r>
            <a:r>
              <a:rPr lang="en-US" altLang="en-US" sz="3600" dirty="0">
                <a:solidFill>
                  <a:srgbClr val="003C78"/>
                </a:solidFill>
                <a:sym typeface="Symbol" panose="05050102010706020507" pitchFamily="18" charset="2"/>
              </a:rPr>
              <a:t>, </a:t>
            </a:r>
            <a:r>
              <a:rPr lang="en-US" altLang="en-US" sz="3600" i="1" dirty="0">
                <a:solidFill>
                  <a:srgbClr val="003C78"/>
                </a:solidFill>
                <a:sym typeface="Symbol" panose="05050102010706020507" pitchFamily="18" charset="2"/>
              </a:rPr>
              <a:t>n</a:t>
            </a:r>
            <a:r>
              <a:rPr lang="en-US" altLang="en-US" sz="3600" baseline="30000" dirty="0">
                <a:solidFill>
                  <a:srgbClr val="003C78"/>
                </a:solidFill>
                <a:sym typeface="Symbol" panose="05050102010706020507" pitchFamily="18" charset="2"/>
              </a:rPr>
              <a:t>2</a:t>
            </a:r>
            <a:r>
              <a:rPr lang="en-US" altLang="en-US" sz="3600" dirty="0">
                <a:solidFill>
                  <a:srgbClr val="003C78"/>
                </a:solidFill>
                <a:sym typeface="Symbol" panose="05050102010706020507" pitchFamily="18" charset="2"/>
              </a:rPr>
              <a:t>, </a:t>
            </a:r>
            <a:r>
              <a:rPr lang="en-US" altLang="en-US" sz="3600" i="1" dirty="0">
                <a:solidFill>
                  <a:srgbClr val="003C78"/>
                </a:solidFill>
                <a:sym typeface="Symbol" panose="05050102010706020507" pitchFamily="18" charset="2"/>
              </a:rPr>
              <a:t>n</a:t>
            </a:r>
            <a:r>
              <a:rPr lang="en-US" altLang="en-US" sz="3600" dirty="0">
                <a:solidFill>
                  <a:srgbClr val="003C78"/>
                </a:solidFill>
                <a:sym typeface="Symbol" panose="05050102010706020507" pitchFamily="18" charset="2"/>
              </a:rPr>
              <a:t>!, </a:t>
            </a:r>
            <a:r>
              <a:rPr lang="en-US" altLang="en-US" sz="3600" i="1" dirty="0">
                <a:solidFill>
                  <a:srgbClr val="003C78"/>
                </a:solidFill>
                <a:sym typeface="Symbol" panose="05050102010706020507" pitchFamily="18" charset="2"/>
              </a:rPr>
              <a:t>n</a:t>
            </a:r>
            <a:r>
              <a:rPr lang="en-US" altLang="en-US" sz="3600" dirty="0">
                <a:solidFill>
                  <a:srgbClr val="003C78"/>
                </a:solidFill>
                <a:sym typeface="Symbol" panose="05050102010706020507" pitchFamily="18" charset="2"/>
              </a:rPr>
              <a:t>, </a:t>
            </a:r>
            <a:r>
              <a:rPr lang="en-US" altLang="en-US" sz="3600" i="1" dirty="0">
                <a:solidFill>
                  <a:srgbClr val="003C78"/>
                </a:solidFill>
                <a:sym typeface="Symbol" panose="05050102010706020507" pitchFamily="18" charset="2"/>
              </a:rPr>
              <a:t>n</a:t>
            </a:r>
            <a:r>
              <a:rPr lang="en-US" altLang="en-US" sz="3600" baseline="30000" dirty="0">
                <a:solidFill>
                  <a:srgbClr val="003C78"/>
                </a:solidFill>
                <a:sym typeface="Symbol" panose="05050102010706020507" pitchFamily="18" charset="2"/>
              </a:rPr>
              <a:t>3</a:t>
            </a:r>
            <a:r>
              <a:rPr lang="en-US" altLang="en-US" sz="3600" dirty="0">
                <a:solidFill>
                  <a:srgbClr val="003C78"/>
                </a:solidFill>
                <a:sym typeface="Symbol" panose="05050102010706020507" pitchFamily="18" charset="2"/>
              </a:rPr>
              <a:t>, </a:t>
            </a:r>
            <a:r>
              <a:rPr lang="en-US" altLang="en-US" sz="3600" dirty="0" err="1" smtClean="0">
                <a:solidFill>
                  <a:srgbClr val="003C78"/>
                </a:solidFill>
                <a:sym typeface="Symbol" panose="05050102010706020507" pitchFamily="18" charset="2"/>
              </a:rPr>
              <a:t>lg</a:t>
            </a:r>
            <a:r>
              <a:rPr lang="en-US" altLang="en-US" sz="3600" dirty="0" smtClean="0">
                <a:solidFill>
                  <a:srgbClr val="003C78"/>
                </a:solidFill>
                <a:sym typeface="Symbol" panose="05050102010706020507" pitchFamily="18" charset="2"/>
              </a:rPr>
              <a:t> </a:t>
            </a:r>
            <a:r>
              <a:rPr lang="en-US" altLang="en-US" sz="3600" i="1" dirty="0">
                <a:solidFill>
                  <a:srgbClr val="003C78"/>
                </a:solidFill>
                <a:sym typeface="Symbol" panose="05050102010706020507" pitchFamily="18" charset="2"/>
              </a:rPr>
              <a:t>n</a:t>
            </a:r>
          </a:p>
          <a:p>
            <a:pPr>
              <a:spcBef>
                <a:spcPct val="0"/>
              </a:spcBef>
            </a:pPr>
            <a:endParaRPr lang="en-US" altLang="en-US" sz="3600" dirty="0">
              <a:solidFill>
                <a:srgbClr val="00FFFF"/>
              </a:solidFill>
              <a:sym typeface="Symbol" panose="05050102010706020507" pitchFamily="18" charset="2"/>
            </a:endParaRPr>
          </a:p>
          <a:p>
            <a:pPr>
              <a:spcBef>
                <a:spcPct val="0"/>
              </a:spcBef>
            </a:pPr>
            <a:r>
              <a:rPr lang="en-US" altLang="en-US" sz="3600" dirty="0">
                <a:sym typeface="Symbol" panose="05050102010706020507" pitchFamily="18" charset="2"/>
              </a:rPr>
              <a:t>Listed from slowest to fastest growth:</a:t>
            </a:r>
          </a:p>
          <a:p>
            <a:pPr>
              <a:spcBef>
                <a:spcPct val="0"/>
              </a:spcBef>
            </a:pPr>
            <a:endParaRPr lang="en-US" altLang="en-US" sz="1050" dirty="0">
              <a:sym typeface="Symbol" panose="05050102010706020507" pitchFamily="18" charset="2"/>
            </a:endParaRPr>
          </a:p>
          <a:p>
            <a:pPr marL="457200" lvl="1" indent="0">
              <a:spcBef>
                <a:spcPct val="0"/>
              </a:spcBef>
              <a:buNone/>
            </a:pPr>
            <a:r>
              <a:rPr lang="en-US" altLang="en-US" sz="3200" dirty="0">
                <a:sym typeface="Symbol" panose="05050102010706020507" pitchFamily="18" charset="2"/>
              </a:rPr>
              <a:t>  1</a:t>
            </a:r>
          </a:p>
          <a:p>
            <a:pPr marL="457200" lvl="1" indent="0">
              <a:spcBef>
                <a:spcPct val="0"/>
              </a:spcBef>
              <a:buNone/>
            </a:pPr>
            <a:r>
              <a:rPr lang="en-US" altLang="en-US" sz="3200" dirty="0">
                <a:sym typeface="Symbol" panose="05050102010706020507" pitchFamily="18" charset="2"/>
              </a:rPr>
              <a:t>  </a:t>
            </a:r>
            <a:r>
              <a:rPr lang="en-US" altLang="en-US" sz="3200" dirty="0" err="1" smtClean="0">
                <a:sym typeface="Symbol" panose="05050102010706020507" pitchFamily="18" charset="2"/>
              </a:rPr>
              <a:t>lg</a:t>
            </a:r>
            <a:r>
              <a:rPr lang="en-US" altLang="en-US" sz="3200" dirty="0" smtClean="0">
                <a:sym typeface="Symbol" panose="05050102010706020507" pitchFamily="18" charset="2"/>
              </a:rPr>
              <a:t> </a:t>
            </a:r>
            <a:r>
              <a:rPr lang="en-US" altLang="en-US" sz="3200" i="1" dirty="0">
                <a:sym typeface="Symbol" panose="05050102010706020507" pitchFamily="18" charset="2"/>
              </a:rPr>
              <a:t>n</a:t>
            </a:r>
          </a:p>
          <a:p>
            <a:pPr marL="457200" lvl="1" indent="0">
              <a:spcBef>
                <a:spcPct val="0"/>
              </a:spcBef>
              <a:buNone/>
            </a:pPr>
            <a:r>
              <a:rPr lang="en-US" altLang="en-US" sz="3200" dirty="0">
                <a:sym typeface="Symbol" panose="05050102010706020507" pitchFamily="18" charset="2"/>
              </a:rPr>
              <a:t>  </a:t>
            </a:r>
            <a:r>
              <a:rPr lang="en-US" altLang="en-US" sz="3200" i="1" dirty="0">
                <a:sym typeface="Symbol" panose="05050102010706020507" pitchFamily="18" charset="2"/>
              </a:rPr>
              <a:t>n</a:t>
            </a:r>
          </a:p>
          <a:p>
            <a:pPr marL="457200" lvl="1" indent="0">
              <a:spcBef>
                <a:spcPct val="0"/>
              </a:spcBef>
              <a:buNone/>
            </a:pPr>
            <a:r>
              <a:rPr lang="en-US" altLang="en-US" sz="3200" dirty="0">
                <a:sym typeface="Symbol" panose="05050102010706020507" pitchFamily="18" charset="2"/>
              </a:rPr>
              <a:t>  </a:t>
            </a:r>
            <a:r>
              <a:rPr lang="en-US" altLang="en-US" sz="3200" i="1" dirty="0">
                <a:sym typeface="Symbol" panose="05050102010706020507" pitchFamily="18" charset="2"/>
              </a:rPr>
              <a:t>n</a:t>
            </a:r>
            <a:r>
              <a:rPr lang="en-US" altLang="en-US" sz="3200" dirty="0">
                <a:sym typeface="Symbol" panose="05050102010706020507" pitchFamily="18" charset="2"/>
              </a:rPr>
              <a:t> </a:t>
            </a:r>
            <a:r>
              <a:rPr lang="en-US" altLang="en-US" sz="3200" dirty="0" err="1" smtClean="0">
                <a:sym typeface="Symbol" panose="05050102010706020507" pitchFamily="18" charset="2"/>
              </a:rPr>
              <a:t>lg</a:t>
            </a:r>
            <a:r>
              <a:rPr lang="en-US" altLang="en-US" sz="3200" dirty="0" smtClean="0">
                <a:sym typeface="Symbol" panose="05050102010706020507" pitchFamily="18" charset="2"/>
              </a:rPr>
              <a:t> </a:t>
            </a:r>
            <a:r>
              <a:rPr lang="en-US" altLang="en-US" sz="3200" i="1" dirty="0">
                <a:sym typeface="Symbol" panose="05050102010706020507" pitchFamily="18" charset="2"/>
              </a:rPr>
              <a:t>n</a:t>
            </a:r>
          </a:p>
          <a:p>
            <a:pPr marL="457200" lvl="1" indent="0">
              <a:spcBef>
                <a:spcPct val="0"/>
              </a:spcBef>
              <a:buNone/>
            </a:pPr>
            <a:r>
              <a:rPr lang="en-US" altLang="en-US" sz="3200" dirty="0">
                <a:sym typeface="Symbol" panose="05050102010706020507" pitchFamily="18" charset="2"/>
              </a:rPr>
              <a:t>  </a:t>
            </a:r>
            <a:r>
              <a:rPr lang="en-US" altLang="en-US" sz="3200" i="1" dirty="0">
                <a:sym typeface="Symbol" panose="05050102010706020507" pitchFamily="18" charset="2"/>
              </a:rPr>
              <a:t>n</a:t>
            </a:r>
            <a:r>
              <a:rPr lang="en-US" altLang="en-US" sz="3200" baseline="30000" dirty="0">
                <a:sym typeface="Symbol" panose="05050102010706020507" pitchFamily="18" charset="2"/>
              </a:rPr>
              <a:t>2</a:t>
            </a:r>
          </a:p>
          <a:p>
            <a:pPr marL="457200" lvl="1" indent="0">
              <a:spcBef>
                <a:spcPct val="0"/>
              </a:spcBef>
              <a:buNone/>
            </a:pPr>
            <a:r>
              <a:rPr lang="en-US" altLang="en-US" sz="3200" dirty="0">
                <a:sym typeface="Symbol" panose="05050102010706020507" pitchFamily="18" charset="2"/>
              </a:rPr>
              <a:t>  </a:t>
            </a:r>
            <a:r>
              <a:rPr lang="en-US" altLang="en-US" sz="3200" i="1" dirty="0">
                <a:sym typeface="Symbol" panose="05050102010706020507" pitchFamily="18" charset="2"/>
              </a:rPr>
              <a:t>n</a:t>
            </a:r>
            <a:r>
              <a:rPr lang="en-US" altLang="en-US" sz="3200" baseline="30000" dirty="0">
                <a:sym typeface="Symbol" panose="05050102010706020507" pitchFamily="18" charset="2"/>
              </a:rPr>
              <a:t>3</a:t>
            </a:r>
          </a:p>
          <a:p>
            <a:pPr marL="457200" lvl="1" indent="0">
              <a:spcBef>
                <a:spcPct val="0"/>
              </a:spcBef>
              <a:buNone/>
            </a:pPr>
            <a:r>
              <a:rPr lang="en-US" altLang="en-US" sz="3200" dirty="0">
                <a:sym typeface="Symbol" panose="05050102010706020507" pitchFamily="18" charset="2"/>
              </a:rPr>
              <a:t>  2</a:t>
            </a:r>
            <a:r>
              <a:rPr lang="en-US" altLang="en-US" sz="3200" baseline="30000" dirty="0">
                <a:sym typeface="Symbol" panose="05050102010706020507" pitchFamily="18" charset="2"/>
              </a:rPr>
              <a:t>n</a:t>
            </a:r>
          </a:p>
          <a:p>
            <a:pPr marL="457200" lvl="1" indent="0">
              <a:spcBef>
                <a:spcPct val="0"/>
              </a:spcBef>
              <a:buNone/>
            </a:pPr>
            <a:r>
              <a:rPr lang="en-US" altLang="en-US" sz="3200" dirty="0">
                <a:sym typeface="Symbol" panose="05050102010706020507" pitchFamily="18" charset="2"/>
              </a:rPr>
              <a:t>  </a:t>
            </a:r>
            <a:r>
              <a:rPr lang="en-US" altLang="en-US" sz="3200" i="1" dirty="0">
                <a:sym typeface="Symbol" panose="05050102010706020507" pitchFamily="18" charset="2"/>
              </a:rPr>
              <a:t>n</a:t>
            </a:r>
            <a:r>
              <a:rPr lang="en-US" altLang="en-US" sz="3200" dirty="0">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B076691-F62A-44CB-9372-D0A496A062A9}" type="slidenum">
              <a:rPr lang="en-CA" altLang="en-US"/>
              <a:pPr/>
              <a:t>55</a:t>
            </a:fld>
            <a:endParaRPr lang="en-CA" altLang="en-US"/>
          </a:p>
        </p:txBody>
      </p:sp>
    </p:spTree>
    <p:extLst>
      <p:ext uri="{BB962C8B-B14F-4D97-AF65-F5344CB8AC3E}">
        <p14:creationId xmlns:p14="http://schemas.microsoft.com/office/powerpoint/2010/main" val="2517948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altLang="en-US" smtClean="0"/>
              <a:t>Growth of functions</a:t>
            </a:r>
          </a:p>
        </p:txBody>
      </p:sp>
      <p:sp>
        <p:nvSpPr>
          <p:cNvPr id="901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978EEF8D-A307-416A-B7C3-6AF36EE82BC2}"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56</a:t>
            </a:fld>
            <a:endParaRPr lang="en-US" altLang="en-US" sz="1200">
              <a:solidFill>
                <a:srgbClr val="898989"/>
              </a:solidFill>
              <a:latin typeface="Arial" panose="020B0604020202020204" pitchFamily="34" charset="0"/>
              <a:ea typeface="ＭＳ Ｐゴシック" panose="020B0600070205080204" pitchFamily="34" charset="-128"/>
            </a:endParaRPr>
          </a:p>
        </p:txBody>
      </p:sp>
      <p:pic>
        <p:nvPicPr>
          <p:cNvPr id="90115" name="Picture 3" descr="03-2-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368889"/>
            <a:ext cx="5349877" cy="51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Box 1"/>
          <p:cNvSpPr txBox="1">
            <a:spLocks noChangeArrowheads="1"/>
          </p:cNvSpPr>
          <p:nvPr/>
        </p:nvSpPr>
        <p:spPr bwMode="auto">
          <a:xfrm>
            <a:off x="7927976" y="2514600"/>
            <a:ext cx="2633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dirty="0"/>
              <a:t>vertical scale in logarithmic</a:t>
            </a:r>
          </a:p>
        </p:txBody>
      </p:sp>
    </p:spTree>
    <p:extLst>
      <p:ext uri="{BB962C8B-B14F-4D97-AF65-F5344CB8AC3E}">
        <p14:creationId xmlns:p14="http://schemas.microsoft.com/office/powerpoint/2010/main" val="1824097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09600" y="152400"/>
            <a:ext cx="9372600" cy="685800"/>
          </a:xfrm>
        </p:spPr>
        <p:txBody>
          <a:bodyPr/>
          <a:lstStyle/>
          <a:p>
            <a:r>
              <a:rPr lang="en-US" altLang="en-US" sz="3600" dirty="0"/>
              <a:t>The Growth of Functions</a:t>
            </a:r>
            <a:endParaRPr lang="en-CA" altLang="en-US" sz="3600" dirty="0"/>
          </a:p>
        </p:txBody>
      </p:sp>
      <p:sp>
        <p:nvSpPr>
          <p:cNvPr id="217091" name="Rectangle 3"/>
          <p:cNvSpPr>
            <a:spLocks noGrp="1" noChangeArrowheads="1"/>
          </p:cNvSpPr>
          <p:nvPr>
            <p:ph idx="1"/>
          </p:nvPr>
        </p:nvSpPr>
        <p:spPr>
          <a:xfrm>
            <a:off x="609600" y="1295400"/>
            <a:ext cx="10896600" cy="4495800"/>
          </a:xfrm>
        </p:spPr>
        <p:txBody>
          <a:bodyPr/>
          <a:lstStyle/>
          <a:p>
            <a:pPr>
              <a:spcBef>
                <a:spcPct val="0"/>
              </a:spcBef>
            </a:pPr>
            <a:r>
              <a:rPr lang="en-US" altLang="en-US" sz="3200" dirty="0">
                <a:sym typeface="Symbol" panose="05050102010706020507" pitchFamily="18" charset="2"/>
              </a:rPr>
              <a:t>A problem that can be solved with polynomial worst-case complexity is called </a:t>
            </a:r>
            <a:r>
              <a:rPr lang="en-US" altLang="en-US" sz="3200" b="1" dirty="0">
                <a:solidFill>
                  <a:srgbClr val="003C78"/>
                </a:solidFill>
                <a:sym typeface="Symbol" panose="05050102010706020507" pitchFamily="18" charset="2"/>
              </a:rPr>
              <a:t>tractable</a:t>
            </a:r>
            <a:r>
              <a:rPr lang="en-US" altLang="en-US" sz="3200" dirty="0">
                <a:sym typeface="Symbol" panose="05050102010706020507" pitchFamily="18" charset="2"/>
              </a:rPr>
              <a:t>.</a:t>
            </a:r>
          </a:p>
          <a:p>
            <a:pPr>
              <a:spcBef>
                <a:spcPct val="0"/>
              </a:spcBef>
            </a:pPr>
            <a:endParaRPr lang="en-US" altLang="en-US" sz="3200" dirty="0">
              <a:sym typeface="Symbol" panose="05050102010706020507" pitchFamily="18" charset="2"/>
            </a:endParaRPr>
          </a:p>
          <a:p>
            <a:pPr>
              <a:spcBef>
                <a:spcPct val="0"/>
              </a:spcBef>
            </a:pPr>
            <a:r>
              <a:rPr lang="en-US" altLang="en-US" sz="3200" dirty="0">
                <a:sym typeface="Symbol" panose="05050102010706020507" pitchFamily="18" charset="2"/>
              </a:rPr>
              <a:t>Problems of higher complexity are called </a:t>
            </a:r>
            <a:r>
              <a:rPr lang="en-US" altLang="en-US" sz="3200" b="1" dirty="0">
                <a:solidFill>
                  <a:srgbClr val="003C78"/>
                </a:solidFill>
                <a:sym typeface="Symbol" panose="05050102010706020507" pitchFamily="18" charset="2"/>
              </a:rPr>
              <a:t>intractable</a:t>
            </a:r>
            <a:r>
              <a:rPr lang="en-US" altLang="en-US" sz="3200" b="1" dirty="0">
                <a:solidFill>
                  <a:srgbClr val="00FFFF"/>
                </a:solidFill>
                <a:sym typeface="Symbol" panose="05050102010706020507" pitchFamily="18" charset="2"/>
              </a:rPr>
              <a:t>.</a:t>
            </a:r>
          </a:p>
          <a:p>
            <a:pPr>
              <a:spcBef>
                <a:spcPct val="0"/>
              </a:spcBef>
            </a:pPr>
            <a:endParaRPr lang="en-US" altLang="en-US" sz="3200" b="1" dirty="0">
              <a:solidFill>
                <a:srgbClr val="00FFFF"/>
              </a:solidFill>
              <a:sym typeface="Symbol" panose="05050102010706020507" pitchFamily="18" charset="2"/>
            </a:endParaRPr>
          </a:p>
          <a:p>
            <a:pPr>
              <a:spcBef>
                <a:spcPct val="0"/>
              </a:spcBef>
            </a:pPr>
            <a:r>
              <a:rPr lang="en-US" altLang="en-US" sz="3200" dirty="0">
                <a:sym typeface="Symbol" panose="05050102010706020507" pitchFamily="18" charset="2"/>
              </a:rPr>
              <a:t>Problems that no algorithm can solve are called </a:t>
            </a:r>
            <a:r>
              <a:rPr lang="en-US" altLang="en-US" sz="3200" b="1" dirty="0">
                <a:solidFill>
                  <a:srgbClr val="003C78"/>
                </a:solidFill>
                <a:sym typeface="Symbol" panose="05050102010706020507" pitchFamily="18" charset="2"/>
              </a:rPr>
              <a:t>unsolvable</a:t>
            </a:r>
            <a:r>
              <a:rPr lang="en-US" altLang="en-US" sz="3200" dirty="0">
                <a:sym typeface="Symbol" panose="05050102010706020507" pitchFamily="18" charset="2"/>
              </a:rPr>
              <a:t>.</a:t>
            </a:r>
          </a:p>
          <a:p>
            <a:pPr>
              <a:spcBef>
                <a:spcPct val="0"/>
              </a:spcBef>
            </a:pPr>
            <a:endParaRPr lang="en-US" altLang="en-US" sz="3200" dirty="0">
              <a:sym typeface="Symbol" panose="05050102010706020507" pitchFamily="18" charset="2"/>
            </a:endParaRPr>
          </a:p>
          <a:p>
            <a:pPr>
              <a:spcBef>
                <a:spcPct val="0"/>
              </a:spcBef>
            </a:pPr>
            <a:r>
              <a:rPr lang="en-US" altLang="en-US" sz="3200" dirty="0">
                <a:sym typeface="Symbol" panose="05050102010706020507" pitchFamily="18" charset="2"/>
              </a:rPr>
              <a:t>You will find out more about this in </a:t>
            </a:r>
            <a:r>
              <a:rPr lang="en-US" altLang="en-US" sz="3200" dirty="0" smtClean="0">
                <a:sym typeface="Symbol" panose="05050102010706020507" pitchFamily="18" charset="2"/>
              </a:rPr>
              <a:t>CSCE 411.</a:t>
            </a:r>
            <a:endParaRPr lang="en-US" altLang="en-US" sz="3200" dirty="0">
              <a:sym typeface="Symbol" panose="05050102010706020507" pitchFamily="18" charset="2"/>
            </a:endParaRPr>
          </a:p>
          <a:p>
            <a:pPr marL="0" indent="0">
              <a:spcBef>
                <a:spcPct val="0"/>
              </a:spcBef>
            </a:pPr>
            <a:endParaRPr lang="en-US" altLang="en-US" sz="2800"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AF16E4F-A8CD-492D-8B80-4A68F486513F}" type="slidenum">
              <a:rPr lang="en-CA" altLang="en-US"/>
              <a:pPr/>
              <a:t>57</a:t>
            </a:fld>
            <a:endParaRPr lang="en-CA" altLang="en-US"/>
          </a:p>
        </p:txBody>
      </p:sp>
    </p:spTree>
    <p:extLst>
      <p:ext uri="{BB962C8B-B14F-4D97-AF65-F5344CB8AC3E}">
        <p14:creationId xmlns:p14="http://schemas.microsoft.com/office/powerpoint/2010/main" val="3816042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091">
                                            <p:txEl>
                                              <p:pRg st="2" end="2"/>
                                            </p:txEl>
                                          </p:spTgt>
                                        </p:tgtEl>
                                        <p:attrNameLst>
                                          <p:attrName>style.visibility</p:attrName>
                                        </p:attrNameLst>
                                      </p:cBhvr>
                                      <p:to>
                                        <p:strVal val="visible"/>
                                      </p:to>
                                    </p:set>
                                    <p:anim calcmode="lin" valueType="num">
                                      <p:cBhvr additive="base">
                                        <p:cTn id="7" dur="500" fill="hold"/>
                                        <p:tgtEl>
                                          <p:spTgt spid="21709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7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7091">
                                            <p:txEl>
                                              <p:pRg st="4" end="4"/>
                                            </p:txEl>
                                          </p:spTgt>
                                        </p:tgtEl>
                                        <p:attrNameLst>
                                          <p:attrName>style.visibility</p:attrName>
                                        </p:attrNameLst>
                                      </p:cBhvr>
                                      <p:to>
                                        <p:strVal val="visible"/>
                                      </p:to>
                                    </p:set>
                                    <p:anim calcmode="lin" valueType="num">
                                      <p:cBhvr additive="base">
                                        <p:cTn id="13" dur="500" fill="hold"/>
                                        <p:tgtEl>
                                          <p:spTgt spid="217091">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7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7091">
                                            <p:txEl>
                                              <p:pRg st="6" end="6"/>
                                            </p:txEl>
                                          </p:spTgt>
                                        </p:tgtEl>
                                        <p:attrNameLst>
                                          <p:attrName>style.visibility</p:attrName>
                                        </p:attrNameLst>
                                      </p:cBhvr>
                                      <p:to>
                                        <p:strVal val="visible"/>
                                      </p:to>
                                    </p:set>
                                    <p:anim calcmode="lin" valueType="num">
                                      <p:cBhvr additive="base">
                                        <p:cTn id="19" dur="500" fill="hold"/>
                                        <p:tgtEl>
                                          <p:spTgt spid="217091">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709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09600" y="152400"/>
            <a:ext cx="9372600" cy="685800"/>
          </a:xfrm>
        </p:spPr>
        <p:txBody>
          <a:bodyPr/>
          <a:lstStyle/>
          <a:p>
            <a:r>
              <a:rPr lang="en-US" altLang="en-US" sz="3600" dirty="0"/>
              <a:t>Useful Rules for </a:t>
            </a:r>
            <a:r>
              <a:rPr lang="en-US" altLang="en-US" sz="3600" dirty="0" smtClean="0"/>
              <a:t>Big-O </a:t>
            </a:r>
            <a:r>
              <a:rPr lang="en-US" altLang="en-US" sz="2800" kern="0" dirty="0">
                <a:latin typeface="Times New Roman"/>
                <a:cs typeface="Arial"/>
              </a:rPr>
              <a:t>(</a:t>
            </a:r>
            <a:r>
              <a:rPr lang="en-US" sz="2800" kern="0" dirty="0">
                <a:latin typeface="Times New Roman"/>
                <a:cs typeface="Arial"/>
              </a:rPr>
              <a:t>§ </a:t>
            </a:r>
            <a:r>
              <a:rPr lang="en-US" sz="2800" kern="0" dirty="0" smtClean="0">
                <a:latin typeface="Times New Roman"/>
                <a:cs typeface="Arial"/>
              </a:rPr>
              <a:t>3.2.4)</a:t>
            </a:r>
            <a:endParaRPr lang="en-CA" altLang="en-US" sz="2800" dirty="0"/>
          </a:p>
        </p:txBody>
      </p:sp>
      <p:sp>
        <p:nvSpPr>
          <p:cNvPr id="218115" name="Rectangle 3"/>
          <p:cNvSpPr>
            <a:spLocks noGrp="1" noChangeArrowheads="1"/>
          </p:cNvSpPr>
          <p:nvPr>
            <p:ph idx="1"/>
          </p:nvPr>
        </p:nvSpPr>
        <p:spPr>
          <a:xfrm>
            <a:off x="609600" y="990600"/>
            <a:ext cx="10972800" cy="5181600"/>
          </a:xfrm>
        </p:spPr>
        <p:txBody>
          <a:bodyPr>
            <a:noAutofit/>
          </a:bodyPr>
          <a:lstStyle/>
          <a:p>
            <a:pPr marL="0" indent="0">
              <a:lnSpc>
                <a:spcPct val="90000"/>
              </a:lnSpc>
              <a:spcBef>
                <a:spcPct val="0"/>
              </a:spcBef>
              <a:buNone/>
            </a:pPr>
            <a:r>
              <a:rPr lang="en-US" altLang="en-US" sz="3000" dirty="0">
                <a:sym typeface="Symbol" panose="05050102010706020507" pitchFamily="18" charset="2"/>
              </a:rPr>
              <a:t>For any </a:t>
            </a:r>
            <a:r>
              <a:rPr lang="en-US" altLang="en-US" sz="3000" b="1" dirty="0">
                <a:solidFill>
                  <a:srgbClr val="003C78"/>
                </a:solidFill>
                <a:sym typeface="Symbol" panose="05050102010706020507" pitchFamily="18" charset="2"/>
              </a:rPr>
              <a:t>polynomial</a:t>
            </a:r>
            <a:r>
              <a:rPr lang="en-US" altLang="en-US" sz="3000" dirty="0">
                <a:sym typeface="Symbol" panose="05050102010706020507" pitchFamily="18" charset="2"/>
              </a:rPr>
              <a:t> </a:t>
            </a:r>
            <a:r>
              <a:rPr lang="en-US" altLang="en-US" sz="3000" dirty="0" smtClean="0">
                <a:sym typeface="Symbol" panose="05050102010706020507" pitchFamily="18" charset="2"/>
              </a:rPr>
              <a:t>f(n) </a:t>
            </a:r>
            <a:r>
              <a:rPr lang="en-US" altLang="en-US" sz="3000" dirty="0">
                <a:sym typeface="Symbol" panose="05050102010706020507" pitchFamily="18" charset="2"/>
              </a:rPr>
              <a:t>= </a:t>
            </a:r>
            <a:r>
              <a:rPr lang="en-US" altLang="en-US" sz="3000" dirty="0" err="1" smtClean="0">
                <a:sym typeface="Symbol" panose="05050102010706020507" pitchFamily="18" charset="2"/>
              </a:rPr>
              <a:t>a</a:t>
            </a:r>
            <a:r>
              <a:rPr lang="en-US" altLang="en-US" sz="3000" baseline="-25000" dirty="0" err="1" smtClean="0">
                <a:sym typeface="Symbol" panose="05050102010706020507" pitchFamily="18" charset="2"/>
              </a:rPr>
              <a:t>k</a:t>
            </a:r>
            <a:r>
              <a:rPr lang="en-US" altLang="en-US" sz="3000" dirty="0" err="1" smtClean="0">
                <a:sym typeface="Symbol" panose="05050102010706020507" pitchFamily="18" charset="2"/>
              </a:rPr>
              <a:t>n</a:t>
            </a:r>
            <a:r>
              <a:rPr lang="en-US" altLang="en-US" sz="3000" baseline="30000" dirty="0" err="1" smtClean="0">
                <a:sym typeface="Symbol" panose="05050102010706020507" pitchFamily="18" charset="2"/>
              </a:rPr>
              <a:t>k</a:t>
            </a:r>
            <a:r>
              <a:rPr lang="en-US" altLang="en-US" sz="3000" dirty="0" smtClean="0">
                <a:sym typeface="Symbol" panose="05050102010706020507" pitchFamily="18" charset="2"/>
              </a:rPr>
              <a:t> </a:t>
            </a:r>
            <a:r>
              <a:rPr lang="en-US" altLang="en-US" sz="3000" dirty="0">
                <a:sym typeface="Symbol" panose="05050102010706020507" pitchFamily="18" charset="2"/>
              </a:rPr>
              <a:t>+ </a:t>
            </a:r>
            <a:r>
              <a:rPr lang="en-US" altLang="en-US" sz="3000" dirty="0" smtClean="0">
                <a:sym typeface="Symbol" panose="05050102010706020507" pitchFamily="18" charset="2"/>
              </a:rPr>
              <a:t>a</a:t>
            </a:r>
            <a:r>
              <a:rPr lang="en-US" altLang="en-US" sz="3000" baseline="-25000" dirty="0" smtClean="0">
                <a:sym typeface="Symbol" panose="05050102010706020507" pitchFamily="18" charset="2"/>
              </a:rPr>
              <a:t>k-1</a:t>
            </a:r>
            <a:r>
              <a:rPr lang="en-US" altLang="en-US" sz="3000" dirty="0" smtClean="0">
                <a:sym typeface="Symbol" panose="05050102010706020507" pitchFamily="18" charset="2"/>
              </a:rPr>
              <a:t>n</a:t>
            </a:r>
            <a:r>
              <a:rPr lang="en-US" altLang="en-US" sz="3000" baseline="30000" dirty="0" smtClean="0">
                <a:sym typeface="Symbol" panose="05050102010706020507" pitchFamily="18" charset="2"/>
              </a:rPr>
              <a:t>k-1</a:t>
            </a:r>
            <a:r>
              <a:rPr lang="en-US" altLang="en-US" sz="3000" dirty="0" smtClean="0">
                <a:sym typeface="Symbol" panose="05050102010706020507" pitchFamily="18" charset="2"/>
              </a:rPr>
              <a:t> </a:t>
            </a:r>
            <a:r>
              <a:rPr lang="en-US" altLang="en-US" sz="3000" dirty="0">
                <a:sym typeface="Symbol" panose="05050102010706020507" pitchFamily="18" charset="2"/>
              </a:rPr>
              <a:t>+ … + a</a:t>
            </a:r>
            <a:r>
              <a:rPr lang="en-US" altLang="en-US" sz="3000" baseline="-25000" dirty="0">
                <a:sym typeface="Symbol" panose="05050102010706020507" pitchFamily="18" charset="2"/>
              </a:rPr>
              <a:t>0</a:t>
            </a:r>
            <a:r>
              <a:rPr lang="en-US" altLang="en-US" sz="3000" dirty="0">
                <a:sym typeface="Symbol" panose="05050102010706020507" pitchFamily="18" charset="2"/>
              </a:rPr>
              <a:t>, where a</a:t>
            </a:r>
            <a:r>
              <a:rPr lang="en-US" altLang="en-US" sz="3000" baseline="-25000" dirty="0">
                <a:sym typeface="Symbol" panose="05050102010706020507" pitchFamily="18" charset="2"/>
              </a:rPr>
              <a:t>0</a:t>
            </a:r>
            <a:r>
              <a:rPr lang="en-US" altLang="en-US" sz="3000" dirty="0">
                <a:sym typeface="Symbol" panose="05050102010706020507" pitchFamily="18" charset="2"/>
              </a:rPr>
              <a:t>, a</a:t>
            </a:r>
            <a:r>
              <a:rPr lang="en-US" altLang="en-US" sz="3000" baseline="-25000" dirty="0">
                <a:sym typeface="Symbol" panose="05050102010706020507" pitchFamily="18" charset="2"/>
              </a:rPr>
              <a:t>1</a:t>
            </a:r>
            <a:r>
              <a:rPr lang="en-US" altLang="en-US" sz="3000" dirty="0">
                <a:sym typeface="Symbol" panose="05050102010706020507" pitchFamily="18" charset="2"/>
              </a:rPr>
              <a:t>, …, </a:t>
            </a:r>
            <a:r>
              <a:rPr lang="en-US" altLang="en-US" sz="3000" dirty="0" err="1" smtClean="0">
                <a:sym typeface="Symbol" panose="05050102010706020507" pitchFamily="18" charset="2"/>
              </a:rPr>
              <a:t>a</a:t>
            </a:r>
            <a:r>
              <a:rPr lang="en-US" altLang="en-US" sz="3000" baseline="-25000" dirty="0" err="1" smtClean="0">
                <a:sym typeface="Symbol" panose="05050102010706020507" pitchFamily="18" charset="2"/>
              </a:rPr>
              <a:t>k</a:t>
            </a:r>
            <a:r>
              <a:rPr lang="en-US" altLang="en-US" sz="3000" dirty="0" smtClean="0">
                <a:sym typeface="Symbol" panose="05050102010706020507" pitchFamily="18" charset="2"/>
              </a:rPr>
              <a:t> </a:t>
            </a:r>
            <a:r>
              <a:rPr lang="en-US" altLang="en-US" sz="3000" dirty="0">
                <a:sym typeface="Symbol" panose="05050102010706020507" pitchFamily="18" charset="2"/>
              </a:rPr>
              <a:t>are real numbers,</a:t>
            </a:r>
          </a:p>
          <a:p>
            <a:pPr marL="0" indent="0">
              <a:lnSpc>
                <a:spcPct val="90000"/>
              </a:lnSpc>
              <a:spcBef>
                <a:spcPct val="0"/>
              </a:spcBef>
              <a:buNone/>
            </a:pPr>
            <a:r>
              <a:rPr lang="en-US" altLang="en-US" sz="3000" dirty="0" smtClean="0">
                <a:sym typeface="Symbol" panose="05050102010706020507" pitchFamily="18" charset="2"/>
              </a:rPr>
              <a:t>f(n) </a:t>
            </a:r>
            <a:r>
              <a:rPr lang="en-US" altLang="en-US" sz="3000" dirty="0" smtClean="0">
                <a:latin typeface="Cambria Math" panose="02040503050406030204" pitchFamily="18" charset="0"/>
                <a:ea typeface="Cambria Math" panose="02040503050406030204" pitchFamily="18" charset="0"/>
                <a:sym typeface="Symbol" panose="05050102010706020507" pitchFamily="18" charset="2"/>
              </a:rPr>
              <a:t>∈</a:t>
            </a:r>
            <a:r>
              <a:rPr lang="en-US" altLang="en-US" sz="3000" dirty="0" smtClean="0">
                <a:sym typeface="Symbol" panose="05050102010706020507" pitchFamily="18" charset="2"/>
              </a:rPr>
              <a:t> O(</a:t>
            </a:r>
            <a:r>
              <a:rPr lang="en-US" altLang="en-US" sz="3000" dirty="0" err="1" smtClean="0">
                <a:sym typeface="Symbol" panose="05050102010706020507" pitchFamily="18" charset="2"/>
              </a:rPr>
              <a:t>n</a:t>
            </a:r>
            <a:r>
              <a:rPr lang="en-US" altLang="en-US" sz="3000" baseline="30000" dirty="0" err="1" smtClean="0">
                <a:sym typeface="Symbol" panose="05050102010706020507" pitchFamily="18" charset="2"/>
              </a:rPr>
              <a:t>k</a:t>
            </a:r>
            <a:r>
              <a:rPr lang="en-US" altLang="en-US" sz="3000" dirty="0" smtClean="0">
                <a:sym typeface="Symbol" panose="05050102010706020507" pitchFamily="18" charset="2"/>
              </a:rPr>
              <a:t>).</a:t>
            </a:r>
            <a:endParaRPr lang="en-US" altLang="en-US" sz="3000" dirty="0">
              <a:sym typeface="Symbol" panose="05050102010706020507" pitchFamily="18" charset="2"/>
            </a:endParaRPr>
          </a:p>
          <a:p>
            <a:pPr marL="0" indent="0">
              <a:lnSpc>
                <a:spcPct val="90000"/>
              </a:lnSpc>
              <a:spcBef>
                <a:spcPct val="0"/>
              </a:spcBef>
              <a:buNone/>
            </a:pPr>
            <a:endParaRPr lang="en-US" altLang="en-US" sz="3000" dirty="0">
              <a:sym typeface="Symbol" panose="05050102010706020507" pitchFamily="18" charset="2"/>
            </a:endParaRPr>
          </a:p>
          <a:p>
            <a:pPr marL="0" indent="0">
              <a:spcBef>
                <a:spcPct val="0"/>
              </a:spcBef>
              <a:buNone/>
            </a:pPr>
            <a:r>
              <a:rPr lang="en-US" altLang="en-US" sz="3000" dirty="0">
                <a:sym typeface="Symbol" panose="05050102010706020507" pitchFamily="18" charset="2"/>
              </a:rPr>
              <a:t>If </a:t>
            </a:r>
            <a:r>
              <a:rPr lang="en-US" altLang="en-US" sz="3000" dirty="0" smtClean="0">
                <a:sym typeface="Symbol" panose="05050102010706020507" pitchFamily="18" charset="2"/>
              </a:rPr>
              <a:t>f</a:t>
            </a:r>
            <a:r>
              <a:rPr lang="en-US" altLang="en-US" sz="3000" baseline="-25000" dirty="0" smtClean="0">
                <a:sym typeface="Symbol" panose="05050102010706020507" pitchFamily="18" charset="2"/>
              </a:rPr>
              <a:t>1</a:t>
            </a:r>
            <a:r>
              <a:rPr lang="en-US" altLang="en-US" sz="3000" dirty="0" smtClean="0">
                <a:sym typeface="Symbol" panose="05050102010706020507" pitchFamily="18" charset="2"/>
              </a:rPr>
              <a:t>(n) ∈ O(g</a:t>
            </a:r>
            <a:r>
              <a:rPr lang="en-US" altLang="en-US" sz="3000" baseline="-25000" dirty="0" smtClean="0">
                <a:sym typeface="Symbol" panose="05050102010706020507" pitchFamily="18" charset="2"/>
              </a:rPr>
              <a:t>1</a:t>
            </a:r>
            <a:r>
              <a:rPr lang="en-US" altLang="en-US" sz="3000" dirty="0" smtClean="0">
                <a:sym typeface="Symbol" panose="05050102010706020507" pitchFamily="18" charset="2"/>
              </a:rPr>
              <a:t>(n)) </a:t>
            </a:r>
            <a:r>
              <a:rPr lang="en-US" altLang="en-US" sz="3000" dirty="0">
                <a:sym typeface="Symbol" panose="05050102010706020507" pitchFamily="18" charset="2"/>
              </a:rPr>
              <a:t>and </a:t>
            </a:r>
            <a:r>
              <a:rPr lang="en-US" altLang="en-US" sz="3000" dirty="0" smtClean="0">
                <a:sym typeface="Symbol" panose="05050102010706020507" pitchFamily="18" charset="2"/>
              </a:rPr>
              <a:t>f</a:t>
            </a:r>
            <a:r>
              <a:rPr lang="en-US" altLang="en-US" sz="3000" baseline="-25000" dirty="0" smtClean="0">
                <a:sym typeface="Symbol" panose="05050102010706020507" pitchFamily="18" charset="2"/>
              </a:rPr>
              <a:t>2</a:t>
            </a:r>
            <a:r>
              <a:rPr lang="en-US" altLang="en-US" sz="3000" dirty="0" smtClean="0">
                <a:sym typeface="Symbol" panose="05050102010706020507" pitchFamily="18" charset="2"/>
              </a:rPr>
              <a:t>(n) ∈ O(g</a:t>
            </a:r>
            <a:r>
              <a:rPr lang="en-US" altLang="en-US" sz="3000" baseline="-25000" dirty="0" smtClean="0">
                <a:sym typeface="Symbol" panose="05050102010706020507" pitchFamily="18" charset="2"/>
              </a:rPr>
              <a:t>2</a:t>
            </a:r>
            <a:r>
              <a:rPr lang="en-US" altLang="en-US" sz="3000" dirty="0" smtClean="0">
                <a:sym typeface="Symbol" panose="05050102010706020507" pitchFamily="18" charset="2"/>
              </a:rPr>
              <a:t>(n)), </a:t>
            </a:r>
            <a:r>
              <a:rPr lang="en-US" altLang="en-US" sz="3000" dirty="0">
                <a:sym typeface="Symbol" panose="05050102010706020507" pitchFamily="18" charset="2"/>
              </a:rPr>
              <a:t>then </a:t>
            </a:r>
            <a:br>
              <a:rPr lang="en-US" altLang="en-US" sz="3000" dirty="0">
                <a:sym typeface="Symbol" panose="05050102010706020507" pitchFamily="18" charset="2"/>
              </a:rPr>
            </a:br>
            <a:r>
              <a:rPr lang="en-US" altLang="en-US" sz="3000" dirty="0">
                <a:sym typeface="Symbol" panose="05050102010706020507" pitchFamily="18" charset="2"/>
              </a:rPr>
              <a:t>(f</a:t>
            </a:r>
            <a:r>
              <a:rPr lang="en-US" altLang="en-US" sz="3000" baseline="-25000" dirty="0">
                <a:sym typeface="Symbol" panose="05050102010706020507" pitchFamily="18" charset="2"/>
              </a:rPr>
              <a:t>1</a:t>
            </a:r>
            <a:r>
              <a:rPr lang="en-US" altLang="en-US" sz="3000" dirty="0">
                <a:sym typeface="Symbol" panose="05050102010706020507" pitchFamily="18" charset="2"/>
              </a:rPr>
              <a:t> + f</a:t>
            </a:r>
            <a:r>
              <a:rPr lang="en-US" altLang="en-US" sz="3000" baseline="-25000" dirty="0">
                <a:sym typeface="Symbol" panose="05050102010706020507" pitchFamily="18" charset="2"/>
              </a:rPr>
              <a:t>2</a:t>
            </a:r>
            <a:r>
              <a:rPr lang="en-US" altLang="en-US" sz="3000" dirty="0" smtClean="0">
                <a:sym typeface="Symbol" panose="05050102010706020507" pitchFamily="18" charset="2"/>
              </a:rPr>
              <a:t>)(n) ∈ O(max(g</a:t>
            </a:r>
            <a:r>
              <a:rPr lang="en-US" altLang="en-US" sz="3000" baseline="-25000" dirty="0" smtClean="0">
                <a:sym typeface="Symbol" panose="05050102010706020507" pitchFamily="18" charset="2"/>
              </a:rPr>
              <a:t>1</a:t>
            </a:r>
            <a:r>
              <a:rPr lang="en-US" altLang="en-US" sz="3000" dirty="0" smtClean="0">
                <a:sym typeface="Symbol" panose="05050102010706020507" pitchFamily="18" charset="2"/>
              </a:rPr>
              <a:t>(n), g</a:t>
            </a:r>
            <a:r>
              <a:rPr lang="en-US" altLang="en-US" sz="3000" baseline="-25000" dirty="0" smtClean="0">
                <a:sym typeface="Symbol" panose="05050102010706020507" pitchFamily="18" charset="2"/>
              </a:rPr>
              <a:t>2</a:t>
            </a:r>
            <a:r>
              <a:rPr lang="en-US" altLang="en-US" sz="3000" dirty="0" smtClean="0">
                <a:sym typeface="Symbol" panose="05050102010706020507" pitchFamily="18" charset="2"/>
              </a:rPr>
              <a:t>(n)))</a:t>
            </a:r>
            <a:endParaRPr lang="en-US" altLang="en-US" sz="3000" dirty="0">
              <a:sym typeface="Symbol" panose="05050102010706020507" pitchFamily="18" charset="2"/>
            </a:endParaRPr>
          </a:p>
          <a:p>
            <a:pPr marL="0" indent="0">
              <a:lnSpc>
                <a:spcPct val="90000"/>
              </a:lnSpc>
              <a:spcBef>
                <a:spcPct val="0"/>
              </a:spcBef>
              <a:buNone/>
            </a:pPr>
            <a:endParaRPr lang="en-US" altLang="en-US" sz="3000" dirty="0">
              <a:sym typeface="Symbol" panose="05050102010706020507" pitchFamily="18" charset="2"/>
            </a:endParaRPr>
          </a:p>
          <a:p>
            <a:pPr marL="0" indent="0">
              <a:spcBef>
                <a:spcPct val="0"/>
              </a:spcBef>
              <a:buNone/>
            </a:pPr>
            <a:r>
              <a:rPr lang="en-US" altLang="en-US" sz="3000" dirty="0">
                <a:sym typeface="Symbol" panose="05050102010706020507" pitchFamily="18" charset="2"/>
              </a:rPr>
              <a:t>If </a:t>
            </a:r>
            <a:r>
              <a:rPr lang="en-US" altLang="en-US" sz="3000" dirty="0" smtClean="0">
                <a:sym typeface="Symbol" panose="05050102010706020507" pitchFamily="18" charset="2"/>
              </a:rPr>
              <a:t>f</a:t>
            </a:r>
            <a:r>
              <a:rPr lang="en-US" altLang="en-US" sz="3000" baseline="-25000" dirty="0" smtClean="0">
                <a:sym typeface="Symbol" panose="05050102010706020507" pitchFamily="18" charset="2"/>
              </a:rPr>
              <a:t>1</a:t>
            </a:r>
            <a:r>
              <a:rPr lang="en-US" altLang="en-US" sz="3000" dirty="0" smtClean="0">
                <a:sym typeface="Symbol" panose="05050102010706020507" pitchFamily="18" charset="2"/>
              </a:rPr>
              <a:t>(n) ∈ O(g(n)) </a:t>
            </a:r>
            <a:r>
              <a:rPr lang="en-US" altLang="en-US" sz="3000" dirty="0">
                <a:sym typeface="Symbol" panose="05050102010706020507" pitchFamily="18" charset="2"/>
              </a:rPr>
              <a:t>and </a:t>
            </a:r>
            <a:r>
              <a:rPr lang="en-US" altLang="en-US" sz="3000" dirty="0" smtClean="0">
                <a:sym typeface="Symbol" panose="05050102010706020507" pitchFamily="18" charset="2"/>
              </a:rPr>
              <a:t>f</a:t>
            </a:r>
            <a:r>
              <a:rPr lang="en-US" altLang="en-US" sz="3000" baseline="-25000" dirty="0" smtClean="0">
                <a:sym typeface="Symbol" panose="05050102010706020507" pitchFamily="18" charset="2"/>
              </a:rPr>
              <a:t>2</a:t>
            </a:r>
            <a:r>
              <a:rPr lang="en-US" altLang="en-US" sz="3000" dirty="0" smtClean="0">
                <a:sym typeface="Symbol" panose="05050102010706020507" pitchFamily="18" charset="2"/>
              </a:rPr>
              <a:t>(n) ∈ O(g(n)), </a:t>
            </a:r>
            <a:r>
              <a:rPr lang="en-US" altLang="en-US" sz="3000" dirty="0">
                <a:sym typeface="Symbol" panose="05050102010706020507" pitchFamily="18" charset="2"/>
              </a:rPr>
              <a:t>then</a:t>
            </a:r>
            <a:br>
              <a:rPr lang="en-US" altLang="en-US" sz="3000" dirty="0">
                <a:sym typeface="Symbol" panose="05050102010706020507" pitchFamily="18" charset="2"/>
              </a:rPr>
            </a:br>
            <a:r>
              <a:rPr lang="en-US" altLang="en-US" sz="3000" dirty="0">
                <a:sym typeface="Symbol" panose="05050102010706020507" pitchFamily="18" charset="2"/>
              </a:rPr>
              <a:t>(f</a:t>
            </a:r>
            <a:r>
              <a:rPr lang="en-US" altLang="en-US" sz="3000" baseline="-25000" dirty="0">
                <a:sym typeface="Symbol" panose="05050102010706020507" pitchFamily="18" charset="2"/>
              </a:rPr>
              <a:t>1</a:t>
            </a:r>
            <a:r>
              <a:rPr lang="en-US" altLang="en-US" sz="3000" dirty="0">
                <a:sym typeface="Symbol" panose="05050102010706020507" pitchFamily="18" charset="2"/>
              </a:rPr>
              <a:t> + f</a:t>
            </a:r>
            <a:r>
              <a:rPr lang="en-US" altLang="en-US" sz="3000" baseline="-25000" dirty="0">
                <a:sym typeface="Symbol" panose="05050102010706020507" pitchFamily="18" charset="2"/>
              </a:rPr>
              <a:t>2</a:t>
            </a:r>
            <a:r>
              <a:rPr lang="en-US" altLang="en-US" sz="3000" dirty="0" smtClean="0">
                <a:sym typeface="Symbol" panose="05050102010706020507" pitchFamily="18" charset="2"/>
              </a:rPr>
              <a:t>)(n) ∈ O(g(n)).</a:t>
            </a:r>
            <a:endParaRPr lang="en-US" altLang="en-US" sz="3000" dirty="0">
              <a:sym typeface="Symbol" panose="05050102010706020507" pitchFamily="18" charset="2"/>
            </a:endParaRPr>
          </a:p>
          <a:p>
            <a:pPr marL="0" indent="0">
              <a:lnSpc>
                <a:spcPct val="90000"/>
              </a:lnSpc>
              <a:spcBef>
                <a:spcPct val="0"/>
              </a:spcBef>
              <a:buNone/>
            </a:pPr>
            <a:endParaRPr lang="en-US" altLang="en-US" sz="3000" dirty="0">
              <a:sym typeface="Symbol" panose="05050102010706020507" pitchFamily="18" charset="2"/>
            </a:endParaRPr>
          </a:p>
          <a:p>
            <a:pPr marL="0" indent="0">
              <a:lnSpc>
                <a:spcPct val="105000"/>
              </a:lnSpc>
              <a:spcBef>
                <a:spcPct val="0"/>
              </a:spcBef>
              <a:buNone/>
            </a:pPr>
            <a:r>
              <a:rPr lang="en-US" altLang="en-US" sz="3000" dirty="0">
                <a:sym typeface="Symbol" panose="05050102010706020507" pitchFamily="18" charset="2"/>
              </a:rPr>
              <a:t>If </a:t>
            </a:r>
            <a:r>
              <a:rPr lang="en-US" altLang="en-US" sz="3000" dirty="0" smtClean="0">
                <a:sym typeface="Symbol" panose="05050102010706020507" pitchFamily="18" charset="2"/>
              </a:rPr>
              <a:t>f</a:t>
            </a:r>
            <a:r>
              <a:rPr lang="en-US" altLang="en-US" sz="3000" baseline="-25000" dirty="0" smtClean="0">
                <a:sym typeface="Symbol" panose="05050102010706020507" pitchFamily="18" charset="2"/>
              </a:rPr>
              <a:t>1</a:t>
            </a:r>
            <a:r>
              <a:rPr lang="en-US" altLang="en-US" sz="3000" dirty="0" smtClean="0">
                <a:sym typeface="Symbol" panose="05050102010706020507" pitchFamily="18" charset="2"/>
              </a:rPr>
              <a:t>(n) ∈ O(g</a:t>
            </a:r>
            <a:r>
              <a:rPr lang="en-US" altLang="en-US" sz="3000" baseline="-25000" dirty="0" smtClean="0">
                <a:sym typeface="Symbol" panose="05050102010706020507" pitchFamily="18" charset="2"/>
              </a:rPr>
              <a:t>1</a:t>
            </a:r>
            <a:r>
              <a:rPr lang="en-US" altLang="en-US" sz="3000" dirty="0" smtClean="0">
                <a:sym typeface="Symbol" panose="05050102010706020507" pitchFamily="18" charset="2"/>
              </a:rPr>
              <a:t>(n)) </a:t>
            </a:r>
            <a:r>
              <a:rPr lang="en-US" altLang="en-US" sz="3000" dirty="0">
                <a:sym typeface="Symbol" panose="05050102010706020507" pitchFamily="18" charset="2"/>
              </a:rPr>
              <a:t>and </a:t>
            </a:r>
            <a:r>
              <a:rPr lang="en-US" altLang="en-US" sz="3000" dirty="0" smtClean="0">
                <a:sym typeface="Symbol" panose="05050102010706020507" pitchFamily="18" charset="2"/>
              </a:rPr>
              <a:t>f</a:t>
            </a:r>
            <a:r>
              <a:rPr lang="en-US" altLang="en-US" sz="3000" baseline="-25000" dirty="0" smtClean="0">
                <a:sym typeface="Symbol" panose="05050102010706020507" pitchFamily="18" charset="2"/>
              </a:rPr>
              <a:t>2</a:t>
            </a:r>
            <a:r>
              <a:rPr lang="en-US" altLang="en-US" sz="3000" dirty="0" smtClean="0">
                <a:sym typeface="Symbol" panose="05050102010706020507" pitchFamily="18" charset="2"/>
              </a:rPr>
              <a:t>(n) ∈ O(g</a:t>
            </a:r>
            <a:r>
              <a:rPr lang="en-US" altLang="en-US" sz="3000" baseline="-25000" dirty="0" smtClean="0">
                <a:sym typeface="Symbol" panose="05050102010706020507" pitchFamily="18" charset="2"/>
              </a:rPr>
              <a:t>2</a:t>
            </a:r>
            <a:r>
              <a:rPr lang="en-US" altLang="en-US" sz="3000" dirty="0" smtClean="0">
                <a:sym typeface="Symbol" panose="05050102010706020507" pitchFamily="18" charset="2"/>
              </a:rPr>
              <a:t>(n)), </a:t>
            </a:r>
            <a:r>
              <a:rPr lang="en-US" altLang="en-US" sz="3000" dirty="0">
                <a:sym typeface="Symbol" panose="05050102010706020507" pitchFamily="18" charset="2"/>
              </a:rPr>
              <a:t>then </a:t>
            </a:r>
            <a:br>
              <a:rPr lang="en-US" altLang="en-US" sz="3000" dirty="0">
                <a:sym typeface="Symbol" panose="05050102010706020507" pitchFamily="18" charset="2"/>
              </a:rPr>
            </a:br>
            <a:r>
              <a:rPr lang="en-US" altLang="en-US" sz="3000" dirty="0">
                <a:sym typeface="Symbol" panose="05050102010706020507" pitchFamily="18" charset="2"/>
              </a:rPr>
              <a:t>(f</a:t>
            </a:r>
            <a:r>
              <a:rPr lang="en-US" altLang="en-US" sz="3000" baseline="-25000" dirty="0">
                <a:sym typeface="Symbol" panose="05050102010706020507" pitchFamily="18" charset="2"/>
              </a:rPr>
              <a:t>1</a:t>
            </a:r>
            <a:r>
              <a:rPr lang="en-US" altLang="en-US" sz="3000" dirty="0">
                <a:sym typeface="Symbol" panose="05050102010706020507" pitchFamily="18" charset="2"/>
              </a:rPr>
              <a:t>f</a:t>
            </a:r>
            <a:r>
              <a:rPr lang="en-US" altLang="en-US" sz="3000" baseline="-25000" dirty="0">
                <a:sym typeface="Symbol" panose="05050102010706020507" pitchFamily="18" charset="2"/>
              </a:rPr>
              <a:t>2</a:t>
            </a:r>
            <a:r>
              <a:rPr lang="en-US" altLang="en-US" sz="3000" dirty="0" smtClean="0">
                <a:sym typeface="Symbol" panose="05050102010706020507" pitchFamily="18" charset="2"/>
              </a:rPr>
              <a:t>)(n) ∈ O(g</a:t>
            </a:r>
            <a:r>
              <a:rPr lang="en-US" altLang="en-US" sz="3000" baseline="-25000" dirty="0" smtClean="0">
                <a:sym typeface="Symbol" panose="05050102010706020507" pitchFamily="18" charset="2"/>
              </a:rPr>
              <a:t>1</a:t>
            </a:r>
            <a:r>
              <a:rPr lang="en-US" altLang="en-US" sz="3000" dirty="0" smtClean="0">
                <a:sym typeface="Symbol" panose="05050102010706020507" pitchFamily="18" charset="2"/>
              </a:rPr>
              <a:t>(n) g</a:t>
            </a:r>
            <a:r>
              <a:rPr lang="en-US" altLang="en-US" sz="3000" baseline="-25000" dirty="0" smtClean="0">
                <a:sym typeface="Symbol" panose="05050102010706020507" pitchFamily="18" charset="2"/>
              </a:rPr>
              <a:t>2</a:t>
            </a:r>
            <a:r>
              <a:rPr lang="en-US" altLang="en-US" sz="3000" dirty="0" smtClean="0">
                <a:sym typeface="Symbol" panose="05050102010706020507" pitchFamily="18" charset="2"/>
              </a:rPr>
              <a:t>(n)).</a:t>
            </a:r>
            <a:endParaRPr lang="en-US" altLang="en-US" sz="3000"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A0569D3-194F-4504-9EF0-2F97B61A7E40}" type="slidenum">
              <a:rPr lang="en-CA" altLang="en-US"/>
              <a:pPr/>
              <a:t>58</a:t>
            </a:fld>
            <a:endParaRPr lang="en-CA" altLang="en-US"/>
          </a:p>
        </p:txBody>
      </p:sp>
    </p:spTree>
    <p:extLst>
      <p:ext uri="{BB962C8B-B14F-4D97-AF65-F5344CB8AC3E}">
        <p14:creationId xmlns:p14="http://schemas.microsoft.com/office/powerpoint/2010/main" val="3092218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5">
                                            <p:txEl>
                                              <p:pRg st="3" end="3"/>
                                            </p:txEl>
                                          </p:spTgt>
                                        </p:tgtEl>
                                        <p:attrNameLst>
                                          <p:attrName>style.visibility</p:attrName>
                                        </p:attrNameLst>
                                      </p:cBhvr>
                                      <p:to>
                                        <p:strVal val="visible"/>
                                      </p:to>
                                    </p:set>
                                    <p:anim calcmode="lin" valueType="num">
                                      <p:cBhvr additive="base">
                                        <p:cTn id="7" dur="500" fill="hold"/>
                                        <p:tgtEl>
                                          <p:spTgt spid="21811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8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5">
                                            <p:txEl>
                                              <p:pRg st="5" end="5"/>
                                            </p:txEl>
                                          </p:spTgt>
                                        </p:tgtEl>
                                        <p:attrNameLst>
                                          <p:attrName>style.visibility</p:attrName>
                                        </p:attrNameLst>
                                      </p:cBhvr>
                                      <p:to>
                                        <p:strVal val="visible"/>
                                      </p:to>
                                    </p:set>
                                    <p:anim calcmode="lin" valueType="num">
                                      <p:cBhvr additive="base">
                                        <p:cTn id="13" dur="500" fill="hold"/>
                                        <p:tgtEl>
                                          <p:spTgt spid="218115">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81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8115">
                                            <p:txEl>
                                              <p:pRg st="7" end="7"/>
                                            </p:txEl>
                                          </p:spTgt>
                                        </p:tgtEl>
                                        <p:attrNameLst>
                                          <p:attrName>style.visibility</p:attrName>
                                        </p:attrNameLst>
                                      </p:cBhvr>
                                      <p:to>
                                        <p:strVal val="visible"/>
                                      </p:to>
                                    </p:set>
                                    <p:anim calcmode="lin" valueType="num">
                                      <p:cBhvr additive="base">
                                        <p:cTn id="19" dur="500" fill="hold"/>
                                        <p:tgtEl>
                                          <p:spTgt spid="218115">
                                            <p:txEl>
                                              <p:pRg st="7" end="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81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en-US" altLang="en-US" smtClean="0"/>
              <a:t>Example</a:t>
            </a:r>
          </a:p>
        </p:txBody>
      </p:sp>
      <p:sp>
        <p:nvSpPr>
          <p:cNvPr id="96258" name="Content Placeholder 2"/>
          <p:cNvSpPr>
            <a:spLocks noGrp="1"/>
          </p:cNvSpPr>
          <p:nvPr>
            <p:ph idx="1"/>
          </p:nvPr>
        </p:nvSpPr>
        <p:spPr/>
        <p:txBody>
          <a:bodyPr/>
          <a:lstStyle/>
          <a:p>
            <a:r>
              <a:rPr lang="en-US" altLang="en-US" dirty="0" smtClean="0"/>
              <a:t>Big-O notation of f(n)=3n </a:t>
            </a:r>
            <a:r>
              <a:rPr lang="en-US" altLang="en-US" dirty="0" err="1" smtClean="0"/>
              <a:t>lg</a:t>
            </a:r>
            <a:r>
              <a:rPr lang="en-US" altLang="en-US" dirty="0" smtClean="0"/>
              <a:t>(n!)+(n</a:t>
            </a:r>
            <a:r>
              <a:rPr lang="en-US" altLang="en-US" baseline="30000" dirty="0" smtClean="0"/>
              <a:t>2</a:t>
            </a:r>
            <a:r>
              <a:rPr lang="en-US" altLang="en-US" dirty="0" smtClean="0"/>
              <a:t>+3)</a:t>
            </a:r>
            <a:r>
              <a:rPr lang="en-US" altLang="en-US" dirty="0" err="1" smtClean="0"/>
              <a:t>lg</a:t>
            </a:r>
            <a:r>
              <a:rPr lang="en-US" altLang="en-US" dirty="0" smtClean="0"/>
              <a:t> n where n is a positive integer</a:t>
            </a:r>
          </a:p>
          <a:p>
            <a:r>
              <a:rPr lang="en-US" altLang="en-US" dirty="0" smtClean="0"/>
              <a:t>We know </a:t>
            </a:r>
            <a:r>
              <a:rPr lang="en-US" altLang="en-US" dirty="0" err="1" smtClean="0"/>
              <a:t>lg</a:t>
            </a:r>
            <a:r>
              <a:rPr lang="en-US" altLang="en-US" dirty="0" smtClean="0"/>
              <a:t>(n!) is O(n </a:t>
            </a:r>
            <a:r>
              <a:rPr lang="en-US" altLang="en-US" dirty="0" err="1" smtClean="0"/>
              <a:t>lg</a:t>
            </a:r>
            <a:r>
              <a:rPr lang="en-US" altLang="en-US" dirty="0" smtClean="0"/>
              <a:t> n), so the first part is O(n</a:t>
            </a:r>
            <a:r>
              <a:rPr lang="en-US" altLang="en-US" baseline="30000" dirty="0" smtClean="0"/>
              <a:t>2</a:t>
            </a:r>
            <a:r>
              <a:rPr lang="en-US" altLang="en-US" dirty="0" smtClean="0"/>
              <a:t> </a:t>
            </a:r>
            <a:r>
              <a:rPr lang="en-US" altLang="en-US" dirty="0" err="1" smtClean="0"/>
              <a:t>lg</a:t>
            </a:r>
            <a:r>
              <a:rPr lang="en-US" altLang="en-US" dirty="0" smtClean="0"/>
              <a:t> n)</a:t>
            </a:r>
          </a:p>
          <a:p>
            <a:r>
              <a:rPr lang="en-US" altLang="en-US" dirty="0" smtClean="0"/>
              <a:t>As n</a:t>
            </a:r>
            <a:r>
              <a:rPr lang="en-US" altLang="en-US" baseline="30000" dirty="0" smtClean="0"/>
              <a:t>2</a:t>
            </a:r>
            <a:r>
              <a:rPr lang="en-US" altLang="en-US" dirty="0" smtClean="0"/>
              <a:t>+3&lt;2n</a:t>
            </a:r>
            <a:r>
              <a:rPr lang="en-US" altLang="en-US" baseline="30000" dirty="0" smtClean="0"/>
              <a:t>2 </a:t>
            </a:r>
            <a:r>
              <a:rPr lang="en-US" altLang="en-US" dirty="0" smtClean="0"/>
              <a:t>when n&gt;2, it follows that n</a:t>
            </a:r>
            <a:r>
              <a:rPr lang="en-US" altLang="en-US" baseline="30000" dirty="0" smtClean="0"/>
              <a:t>2</a:t>
            </a:r>
            <a:r>
              <a:rPr lang="en-US" altLang="en-US" dirty="0" smtClean="0"/>
              <a:t>+3 is O(n</a:t>
            </a:r>
            <a:r>
              <a:rPr lang="en-US" altLang="en-US" baseline="30000" dirty="0" smtClean="0"/>
              <a:t>2</a:t>
            </a:r>
            <a:r>
              <a:rPr lang="en-US" altLang="en-US" dirty="0" smtClean="0"/>
              <a:t>), and the second part is O(n</a:t>
            </a:r>
            <a:r>
              <a:rPr lang="en-US" altLang="en-US" baseline="30000" dirty="0" smtClean="0"/>
              <a:t>2</a:t>
            </a:r>
            <a:r>
              <a:rPr lang="en-US" altLang="en-US" dirty="0" smtClean="0"/>
              <a:t> </a:t>
            </a:r>
            <a:r>
              <a:rPr lang="en-US" altLang="en-US" dirty="0" err="1" smtClean="0"/>
              <a:t>lg</a:t>
            </a:r>
            <a:r>
              <a:rPr lang="en-US" altLang="en-US" dirty="0" smtClean="0"/>
              <a:t> n)</a:t>
            </a:r>
          </a:p>
          <a:p>
            <a:r>
              <a:rPr lang="en-US" altLang="en-US" dirty="0" smtClean="0"/>
              <a:t>So f(n) is O(n</a:t>
            </a:r>
            <a:r>
              <a:rPr lang="en-US" altLang="en-US" baseline="30000" dirty="0" smtClean="0"/>
              <a:t>2</a:t>
            </a:r>
            <a:r>
              <a:rPr lang="en-US" altLang="en-US" dirty="0" smtClean="0"/>
              <a:t> </a:t>
            </a:r>
            <a:r>
              <a:rPr lang="en-US" altLang="en-US" dirty="0" err="1" smtClean="0"/>
              <a:t>lg</a:t>
            </a:r>
            <a:r>
              <a:rPr lang="en-US" altLang="en-US" dirty="0" smtClean="0"/>
              <a:t> n)</a:t>
            </a:r>
          </a:p>
        </p:txBody>
      </p:sp>
      <p:sp>
        <p:nvSpPr>
          <p:cNvPr id="962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1D4B8DB5-2075-465E-8DDD-373039C8F3D6}"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59</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05058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09600" y="152400"/>
            <a:ext cx="9372600" cy="685800"/>
          </a:xfrm>
        </p:spPr>
        <p:txBody>
          <a:bodyPr/>
          <a:lstStyle/>
          <a:p>
            <a:r>
              <a:rPr lang="en-US" altLang="en-US" sz="3600" dirty="0"/>
              <a:t>Algorithm </a:t>
            </a:r>
            <a:r>
              <a:rPr lang="en-US" altLang="en-US" sz="3600" dirty="0" smtClean="0"/>
              <a:t>Examples  -- Maximum finding</a:t>
            </a:r>
            <a:endParaRPr lang="en-CA" altLang="en-US" sz="3600" dirty="0"/>
          </a:p>
        </p:txBody>
      </p:sp>
      <p:sp>
        <p:nvSpPr>
          <p:cNvPr id="196611" name="Rectangle 3"/>
          <p:cNvSpPr>
            <a:spLocks noGrp="1" noChangeArrowheads="1"/>
          </p:cNvSpPr>
          <p:nvPr>
            <p:ph idx="1"/>
          </p:nvPr>
        </p:nvSpPr>
        <p:spPr>
          <a:xfrm>
            <a:off x="685800" y="1143000"/>
            <a:ext cx="10896600" cy="4876800"/>
          </a:xfrm>
        </p:spPr>
        <p:txBody>
          <a:bodyPr/>
          <a:lstStyle/>
          <a:p>
            <a:pPr>
              <a:spcBef>
                <a:spcPct val="0"/>
              </a:spcBef>
            </a:pPr>
            <a:r>
              <a:rPr lang="en-US" altLang="en-US" sz="2800" dirty="0">
                <a:sym typeface="Symbol" panose="05050102010706020507" pitchFamily="18" charset="2"/>
              </a:rPr>
              <a:t>We will use a pseudocode to specify algorithms, which slightly reminds us of </a:t>
            </a:r>
            <a:r>
              <a:rPr lang="en-US" altLang="en-US" sz="2800" dirty="0" smtClean="0">
                <a:sym typeface="Symbol" panose="05050102010706020507" pitchFamily="18" charset="2"/>
              </a:rPr>
              <a:t>Ada or </a:t>
            </a:r>
            <a:r>
              <a:rPr lang="en-US" altLang="en-US" sz="2800" dirty="0">
                <a:sym typeface="Symbol" panose="05050102010706020507" pitchFamily="18" charset="2"/>
              </a:rPr>
              <a:t>Pascal.</a:t>
            </a:r>
          </a:p>
          <a:p>
            <a:pPr marL="0" indent="0"/>
            <a:endParaRPr lang="en-US" altLang="en-US" sz="900" dirty="0">
              <a:sym typeface="Symbol" panose="05050102010706020507" pitchFamily="18" charset="2"/>
            </a:endParaRPr>
          </a:p>
          <a:p>
            <a:pPr>
              <a:spcBef>
                <a:spcPct val="0"/>
              </a:spcBef>
            </a:pPr>
            <a:r>
              <a:rPr lang="en-US" altLang="en-US" dirty="0">
                <a:solidFill>
                  <a:srgbClr val="003C78"/>
                </a:solidFill>
                <a:sym typeface="Symbol" panose="05050102010706020507" pitchFamily="18" charset="2"/>
              </a:rPr>
              <a:t>Example</a:t>
            </a:r>
            <a:r>
              <a:rPr lang="en-US" altLang="en-US" sz="2800" dirty="0">
                <a:solidFill>
                  <a:srgbClr val="003C78"/>
                </a:solidFill>
                <a:sym typeface="Symbol" panose="05050102010706020507" pitchFamily="18" charset="2"/>
              </a:rPr>
              <a:t>:</a:t>
            </a:r>
            <a:r>
              <a:rPr lang="en-US" altLang="en-US" sz="2800" dirty="0">
                <a:sym typeface="Symbol" panose="05050102010706020507" pitchFamily="18" charset="2"/>
              </a:rPr>
              <a:t> an algorithm that finds the maximum element in a finite sequence</a:t>
            </a:r>
          </a:p>
          <a:p>
            <a:pPr marL="0" indent="0">
              <a:spcBef>
                <a:spcPct val="0"/>
              </a:spcBef>
            </a:pPr>
            <a:endParaRPr lang="en-US" altLang="en-US" sz="2800" dirty="0">
              <a:sym typeface="Symbol" panose="05050102010706020507" pitchFamily="18" charset="2"/>
            </a:endParaRPr>
          </a:p>
          <a:p>
            <a:pPr marL="0" indent="0">
              <a:spcBef>
                <a:spcPct val="0"/>
              </a:spcBef>
              <a:buNone/>
            </a:pPr>
            <a:r>
              <a:rPr lang="en-US" altLang="en-US" sz="2800" b="1" dirty="0">
                <a:sym typeface="Symbol" panose="05050102010706020507" pitchFamily="18" charset="2"/>
              </a:rPr>
              <a:t>procedure</a:t>
            </a:r>
            <a:r>
              <a:rPr lang="en-US" altLang="en-US" sz="2800" dirty="0">
                <a:sym typeface="Symbol" panose="05050102010706020507" pitchFamily="18" charset="2"/>
              </a:rPr>
              <a:t> max(a</a:t>
            </a:r>
            <a:r>
              <a:rPr lang="en-US" altLang="en-US" sz="2800" baseline="-25000" dirty="0">
                <a:sym typeface="Symbol" panose="05050102010706020507" pitchFamily="18" charset="2"/>
              </a:rPr>
              <a:t>1</a:t>
            </a:r>
            <a:r>
              <a:rPr lang="en-US" altLang="en-US" sz="2800" dirty="0">
                <a:sym typeface="Symbol" panose="05050102010706020507" pitchFamily="18" charset="2"/>
              </a:rPr>
              <a:t>, a</a:t>
            </a:r>
            <a:r>
              <a:rPr lang="en-US" altLang="en-US" sz="2800" baseline="-25000" dirty="0">
                <a:sym typeface="Symbol" panose="05050102010706020507" pitchFamily="18" charset="2"/>
              </a:rPr>
              <a:t>2</a:t>
            </a:r>
            <a:r>
              <a:rPr lang="en-US" altLang="en-US" sz="2800" dirty="0">
                <a:sym typeface="Symbol" panose="05050102010706020507" pitchFamily="18" charset="2"/>
              </a:rPr>
              <a:t>, …, a</a:t>
            </a:r>
            <a:r>
              <a:rPr lang="en-US" altLang="en-US" sz="2800" baseline="-25000" dirty="0">
                <a:sym typeface="Symbol" panose="05050102010706020507" pitchFamily="18" charset="2"/>
              </a:rPr>
              <a:t>n</a:t>
            </a:r>
            <a:r>
              <a:rPr lang="en-US" altLang="en-US" sz="2800" dirty="0">
                <a:sym typeface="Symbol" panose="05050102010706020507" pitchFamily="18" charset="2"/>
              </a:rPr>
              <a:t>: integers)</a:t>
            </a:r>
          </a:p>
          <a:p>
            <a:pPr marL="0" indent="0">
              <a:spcBef>
                <a:spcPct val="0"/>
              </a:spcBef>
              <a:buNone/>
            </a:pPr>
            <a:r>
              <a:rPr lang="en-US" altLang="en-US" sz="2800" dirty="0">
                <a:sym typeface="Symbol" panose="05050102010706020507" pitchFamily="18" charset="2"/>
              </a:rPr>
              <a:t>max := a</a:t>
            </a:r>
            <a:r>
              <a:rPr lang="en-US" altLang="en-US" sz="2800" baseline="-25000" dirty="0">
                <a:sym typeface="Symbol" panose="05050102010706020507" pitchFamily="18" charset="2"/>
              </a:rPr>
              <a:t>1</a:t>
            </a:r>
          </a:p>
          <a:p>
            <a:pPr marL="0" indent="0">
              <a:spcBef>
                <a:spcPct val="0"/>
              </a:spcBef>
              <a:buNone/>
            </a:pPr>
            <a:r>
              <a:rPr lang="en-US" altLang="en-US" sz="2800" b="1" dirty="0">
                <a:sym typeface="Symbol" panose="05050102010706020507" pitchFamily="18" charset="2"/>
              </a:rPr>
              <a:t>for</a:t>
            </a:r>
            <a:r>
              <a:rPr lang="en-US" altLang="en-US" sz="2800" dirty="0">
                <a:sym typeface="Symbol" panose="05050102010706020507" pitchFamily="18" charset="2"/>
              </a:rPr>
              <a:t> </a:t>
            </a:r>
            <a:r>
              <a:rPr lang="en-US" altLang="en-US" sz="2800" dirty="0" err="1">
                <a:sym typeface="Symbol" panose="05050102010706020507" pitchFamily="18" charset="2"/>
              </a:rPr>
              <a:t>i</a:t>
            </a:r>
            <a:r>
              <a:rPr lang="en-US" altLang="en-US" sz="2800" dirty="0">
                <a:sym typeface="Symbol" panose="05050102010706020507" pitchFamily="18" charset="2"/>
              </a:rPr>
              <a:t> := 2 </a:t>
            </a:r>
            <a:r>
              <a:rPr lang="en-US" altLang="en-US" sz="2800" b="1" dirty="0">
                <a:sym typeface="Symbol" panose="05050102010706020507" pitchFamily="18" charset="2"/>
              </a:rPr>
              <a:t>to</a:t>
            </a:r>
            <a:r>
              <a:rPr lang="en-US" altLang="en-US" sz="2800" dirty="0">
                <a:sym typeface="Symbol" panose="05050102010706020507" pitchFamily="18" charset="2"/>
              </a:rPr>
              <a:t> n</a:t>
            </a:r>
          </a:p>
          <a:p>
            <a:pPr marL="0" indent="0">
              <a:spcBef>
                <a:spcPct val="0"/>
              </a:spcBef>
              <a:buNone/>
            </a:pPr>
            <a:r>
              <a:rPr lang="en-US" altLang="en-US" sz="2800" dirty="0">
                <a:sym typeface="Symbol" panose="05050102010706020507" pitchFamily="18" charset="2"/>
              </a:rPr>
              <a:t>	</a:t>
            </a:r>
            <a:r>
              <a:rPr lang="en-US" altLang="en-US" sz="2800" b="1" dirty="0">
                <a:sym typeface="Symbol" panose="05050102010706020507" pitchFamily="18" charset="2"/>
              </a:rPr>
              <a:t>if</a:t>
            </a:r>
            <a:r>
              <a:rPr lang="en-US" altLang="en-US" sz="2800" dirty="0">
                <a:sym typeface="Symbol" panose="05050102010706020507" pitchFamily="18" charset="2"/>
              </a:rPr>
              <a:t> max &lt; </a:t>
            </a:r>
            <a:r>
              <a:rPr lang="en-US" altLang="en-US" sz="2800" dirty="0" err="1">
                <a:sym typeface="Symbol" panose="05050102010706020507" pitchFamily="18" charset="2"/>
              </a:rPr>
              <a:t>a</a:t>
            </a:r>
            <a:r>
              <a:rPr lang="en-US" altLang="en-US" sz="2800" baseline="-25000" dirty="0" err="1">
                <a:sym typeface="Symbol" panose="05050102010706020507" pitchFamily="18" charset="2"/>
              </a:rPr>
              <a:t>i</a:t>
            </a:r>
            <a:r>
              <a:rPr lang="en-US" altLang="en-US" sz="2800" dirty="0">
                <a:sym typeface="Symbol" panose="05050102010706020507" pitchFamily="18" charset="2"/>
              </a:rPr>
              <a:t> </a:t>
            </a:r>
            <a:r>
              <a:rPr lang="en-US" altLang="en-US" sz="2800" b="1" dirty="0">
                <a:sym typeface="Symbol" panose="05050102010706020507" pitchFamily="18" charset="2"/>
              </a:rPr>
              <a:t>then</a:t>
            </a:r>
            <a:r>
              <a:rPr lang="en-US" altLang="en-US" sz="2800" dirty="0">
                <a:sym typeface="Symbol" panose="05050102010706020507" pitchFamily="18" charset="2"/>
              </a:rPr>
              <a:t> max := </a:t>
            </a:r>
            <a:r>
              <a:rPr lang="en-US" altLang="en-US" sz="2800" dirty="0" err="1" smtClean="0">
                <a:sym typeface="Symbol" panose="05050102010706020507" pitchFamily="18" charset="2"/>
              </a:rPr>
              <a:t>a</a:t>
            </a:r>
            <a:r>
              <a:rPr lang="en-US" altLang="en-US" sz="2800" baseline="-25000" dirty="0" err="1" smtClean="0">
                <a:sym typeface="Symbol" panose="05050102010706020507" pitchFamily="18" charset="2"/>
              </a:rPr>
              <a:t>i</a:t>
            </a:r>
            <a:endParaRPr lang="en-US" altLang="en-US" sz="2800" baseline="-25000" dirty="0" smtClean="0">
              <a:sym typeface="Symbol" panose="05050102010706020507" pitchFamily="18" charset="2"/>
            </a:endParaRPr>
          </a:p>
          <a:p>
            <a:pPr marL="0" indent="0">
              <a:spcBef>
                <a:spcPct val="0"/>
              </a:spcBef>
              <a:buNone/>
            </a:pPr>
            <a:r>
              <a:rPr lang="en-US" altLang="en-US" b="1" dirty="0" err="1">
                <a:sym typeface="Symbol" panose="05050102010706020507" pitchFamily="18" charset="2"/>
              </a:rPr>
              <a:t>endfor</a:t>
            </a:r>
            <a:endParaRPr lang="en-US" altLang="en-US" b="1" dirty="0">
              <a:sym typeface="Symbol" panose="05050102010706020507" pitchFamily="18" charset="2"/>
            </a:endParaRPr>
          </a:p>
          <a:p>
            <a:pPr marL="0" indent="0">
              <a:spcBef>
                <a:spcPct val="0"/>
              </a:spcBef>
              <a:buNone/>
            </a:pPr>
            <a:r>
              <a:rPr lang="en-US" altLang="en-US" sz="2800" dirty="0">
                <a:sym typeface="Symbol" panose="05050102010706020507" pitchFamily="18" charset="2"/>
              </a:rPr>
              <a:t>{max is the largest element}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36C62B1-2E85-4A5F-A6C4-C37BA69902E0}" type="slidenum">
              <a:rPr lang="en-CA" altLang="en-US"/>
              <a:pPr/>
              <a:t>6</a:t>
            </a:fld>
            <a:endParaRPr lang="en-CA" altLang="en-US"/>
          </a:p>
        </p:txBody>
      </p:sp>
    </p:spTree>
    <p:extLst>
      <p:ext uri="{BB962C8B-B14F-4D97-AF65-F5344CB8AC3E}">
        <p14:creationId xmlns:p14="http://schemas.microsoft.com/office/powerpoint/2010/main" val="2534478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09600" y="152400"/>
            <a:ext cx="9372600" cy="533400"/>
          </a:xfrm>
        </p:spPr>
        <p:txBody>
          <a:bodyPr>
            <a:normAutofit fontScale="90000"/>
          </a:bodyPr>
          <a:lstStyle/>
          <a:p>
            <a:r>
              <a:rPr lang="en-US" altLang="en-US" sz="3600" dirty="0"/>
              <a:t>Complexity Examples</a:t>
            </a:r>
            <a:endParaRPr lang="en-CA" altLang="en-US" sz="3600" dirty="0"/>
          </a:p>
        </p:txBody>
      </p:sp>
      <p:sp>
        <p:nvSpPr>
          <p:cNvPr id="219139" name="Rectangle 3"/>
          <p:cNvSpPr>
            <a:spLocks noGrp="1" noChangeArrowheads="1"/>
          </p:cNvSpPr>
          <p:nvPr>
            <p:ph idx="1"/>
          </p:nvPr>
        </p:nvSpPr>
        <p:spPr>
          <a:xfrm>
            <a:off x="612531" y="762000"/>
            <a:ext cx="10972800" cy="5067300"/>
          </a:xfrm>
        </p:spPr>
        <p:txBody>
          <a:bodyPr>
            <a:noAutofit/>
          </a:bodyPr>
          <a:lstStyle/>
          <a:p>
            <a:r>
              <a:rPr lang="en-US" altLang="en-US" dirty="0">
                <a:solidFill>
                  <a:srgbClr val="003C78"/>
                </a:solidFill>
                <a:sym typeface="Symbol" panose="05050102010706020507" pitchFamily="18" charset="2"/>
              </a:rPr>
              <a:t>What does the following algorithm compute?</a:t>
            </a:r>
          </a:p>
          <a:p>
            <a:pPr marL="0" indent="0">
              <a:lnSpc>
                <a:spcPct val="90000"/>
              </a:lnSpc>
              <a:buNone/>
            </a:pPr>
            <a:endParaRPr lang="en-US" altLang="en-US" sz="800" dirty="0">
              <a:solidFill>
                <a:srgbClr val="003C78"/>
              </a:solidFill>
              <a:sym typeface="Symbol" panose="05050102010706020507" pitchFamily="18" charset="2"/>
            </a:endParaRPr>
          </a:p>
          <a:p>
            <a:pPr marL="0" indent="0">
              <a:lnSpc>
                <a:spcPct val="80000"/>
              </a:lnSpc>
              <a:spcBef>
                <a:spcPct val="0"/>
              </a:spcBef>
              <a:buNone/>
            </a:pPr>
            <a:r>
              <a:rPr lang="en-US" altLang="en-US" b="1" dirty="0">
                <a:solidFill>
                  <a:srgbClr val="003C78"/>
                </a:solidFill>
                <a:sym typeface="Symbol" panose="05050102010706020507" pitchFamily="18" charset="2"/>
              </a:rPr>
              <a:t>procedure</a:t>
            </a:r>
            <a:r>
              <a:rPr lang="en-US" altLang="en-US" dirty="0">
                <a:solidFill>
                  <a:srgbClr val="003C78"/>
                </a:solidFill>
                <a:sym typeface="Symbol" panose="05050102010706020507" pitchFamily="18" charset="2"/>
              </a:rPr>
              <a:t> </a:t>
            </a:r>
            <a:r>
              <a:rPr lang="en-US" altLang="en-US" dirty="0" err="1">
                <a:solidFill>
                  <a:srgbClr val="003C78"/>
                </a:solidFill>
                <a:sym typeface="Symbol" panose="05050102010706020507" pitchFamily="18" charset="2"/>
              </a:rPr>
              <a:t>who_knows</a:t>
            </a:r>
            <a:r>
              <a:rPr lang="en-US" altLang="en-US" dirty="0">
                <a:solidFill>
                  <a:srgbClr val="003C78"/>
                </a:solidFill>
                <a:sym typeface="Symbol" panose="05050102010706020507" pitchFamily="18" charset="2"/>
              </a:rPr>
              <a:t>(a</a:t>
            </a:r>
            <a:r>
              <a:rPr lang="en-US" altLang="en-US" baseline="-25000" dirty="0">
                <a:solidFill>
                  <a:srgbClr val="003C78"/>
                </a:solidFill>
                <a:sym typeface="Symbol" panose="05050102010706020507" pitchFamily="18" charset="2"/>
              </a:rPr>
              <a:t>1</a:t>
            </a:r>
            <a:r>
              <a:rPr lang="en-US" altLang="en-US" dirty="0">
                <a:solidFill>
                  <a:srgbClr val="003C78"/>
                </a:solidFill>
                <a:sym typeface="Symbol" panose="05050102010706020507" pitchFamily="18" charset="2"/>
              </a:rPr>
              <a:t>, a</a:t>
            </a:r>
            <a:r>
              <a:rPr lang="en-US" altLang="en-US" baseline="-25000" dirty="0">
                <a:solidFill>
                  <a:srgbClr val="003C78"/>
                </a:solidFill>
                <a:sym typeface="Symbol" panose="05050102010706020507" pitchFamily="18" charset="2"/>
              </a:rPr>
              <a:t>2</a:t>
            </a:r>
            <a:r>
              <a:rPr lang="en-US" altLang="en-US" dirty="0">
                <a:solidFill>
                  <a:srgbClr val="003C78"/>
                </a:solidFill>
                <a:sym typeface="Symbol" panose="05050102010706020507" pitchFamily="18" charset="2"/>
              </a:rPr>
              <a:t>, …, a</a:t>
            </a:r>
            <a:r>
              <a:rPr lang="en-US" altLang="en-US" baseline="-25000" dirty="0">
                <a:solidFill>
                  <a:srgbClr val="003C78"/>
                </a:solidFill>
                <a:sym typeface="Symbol" panose="05050102010706020507" pitchFamily="18" charset="2"/>
              </a:rPr>
              <a:t>n</a:t>
            </a:r>
            <a:r>
              <a:rPr lang="en-US" altLang="en-US" dirty="0">
                <a:solidFill>
                  <a:srgbClr val="003C78"/>
                </a:solidFill>
                <a:sym typeface="Symbol" panose="05050102010706020507" pitchFamily="18" charset="2"/>
              </a:rPr>
              <a:t>: integers)</a:t>
            </a:r>
          </a:p>
          <a:p>
            <a:pPr marL="0" indent="0">
              <a:lnSpc>
                <a:spcPct val="80000"/>
              </a:lnSpc>
              <a:spcBef>
                <a:spcPct val="0"/>
              </a:spcBef>
              <a:buNone/>
            </a:pPr>
            <a:r>
              <a:rPr lang="en-US" altLang="en-US" dirty="0">
                <a:solidFill>
                  <a:srgbClr val="003C78"/>
                </a:solidFill>
                <a:sym typeface="Symbol" panose="05050102010706020507" pitchFamily="18" charset="2"/>
              </a:rPr>
              <a:t>m := 0</a:t>
            </a:r>
          </a:p>
          <a:p>
            <a:pPr marL="0" indent="0">
              <a:lnSpc>
                <a:spcPct val="80000"/>
              </a:lnSpc>
              <a:spcBef>
                <a:spcPct val="0"/>
              </a:spcBef>
              <a:buNone/>
            </a:pPr>
            <a:r>
              <a:rPr lang="en-US" altLang="en-US" b="1" dirty="0">
                <a:solidFill>
                  <a:srgbClr val="003C78"/>
                </a:solidFill>
                <a:sym typeface="Symbol" panose="05050102010706020507" pitchFamily="18" charset="2"/>
              </a:rPr>
              <a:t>for</a:t>
            </a:r>
            <a:r>
              <a:rPr lang="en-US" altLang="en-US" dirty="0">
                <a:solidFill>
                  <a:srgbClr val="003C78"/>
                </a:solidFill>
                <a:sym typeface="Symbol" panose="05050102010706020507" pitchFamily="18" charset="2"/>
              </a:rPr>
              <a:t> </a:t>
            </a:r>
            <a:r>
              <a:rPr lang="en-US" altLang="en-US" dirty="0" err="1">
                <a:solidFill>
                  <a:srgbClr val="003C78"/>
                </a:solidFill>
                <a:sym typeface="Symbol" panose="05050102010706020507" pitchFamily="18" charset="2"/>
              </a:rPr>
              <a:t>i</a:t>
            </a:r>
            <a:r>
              <a:rPr lang="en-US" altLang="en-US" dirty="0">
                <a:solidFill>
                  <a:srgbClr val="003C78"/>
                </a:solidFill>
                <a:sym typeface="Symbol" panose="05050102010706020507" pitchFamily="18" charset="2"/>
              </a:rPr>
              <a:t> := 1 </a:t>
            </a:r>
            <a:r>
              <a:rPr lang="en-US" altLang="en-US" b="1" dirty="0">
                <a:solidFill>
                  <a:srgbClr val="003C78"/>
                </a:solidFill>
                <a:sym typeface="Symbol" panose="05050102010706020507" pitchFamily="18" charset="2"/>
              </a:rPr>
              <a:t>to</a:t>
            </a:r>
            <a:r>
              <a:rPr lang="en-US" altLang="en-US" dirty="0">
                <a:solidFill>
                  <a:srgbClr val="003C78"/>
                </a:solidFill>
                <a:sym typeface="Symbol" panose="05050102010706020507" pitchFamily="18" charset="2"/>
              </a:rPr>
              <a:t> </a:t>
            </a:r>
            <a:r>
              <a:rPr lang="en-US" altLang="en-US" dirty="0" smtClean="0">
                <a:solidFill>
                  <a:srgbClr val="003C78"/>
                </a:solidFill>
                <a:sym typeface="Symbol" panose="05050102010706020507" pitchFamily="18" charset="2"/>
              </a:rPr>
              <a:t>n-1 </a:t>
            </a:r>
            <a:r>
              <a:rPr lang="en-US" altLang="en-US" b="1" dirty="0">
                <a:solidFill>
                  <a:srgbClr val="003C78"/>
                </a:solidFill>
                <a:sym typeface="Symbol" panose="05050102010706020507" pitchFamily="18" charset="2"/>
              </a:rPr>
              <a:t>do</a:t>
            </a:r>
          </a:p>
          <a:p>
            <a:pPr marL="0" indent="0">
              <a:lnSpc>
                <a:spcPct val="80000"/>
              </a:lnSpc>
              <a:spcBef>
                <a:spcPct val="0"/>
              </a:spcBef>
              <a:buNone/>
            </a:pPr>
            <a:r>
              <a:rPr lang="en-US" altLang="en-US" dirty="0">
                <a:solidFill>
                  <a:srgbClr val="003C78"/>
                </a:solidFill>
                <a:sym typeface="Symbol" panose="05050102010706020507" pitchFamily="18" charset="2"/>
              </a:rPr>
              <a:t>	</a:t>
            </a:r>
            <a:r>
              <a:rPr lang="en-US" altLang="en-US" b="1" dirty="0" smtClean="0">
                <a:solidFill>
                  <a:srgbClr val="003C78"/>
                </a:solidFill>
                <a:sym typeface="Symbol" panose="05050102010706020507" pitchFamily="18" charset="2"/>
              </a:rPr>
              <a:t>for</a:t>
            </a:r>
            <a:r>
              <a:rPr lang="en-US" altLang="en-US" dirty="0" smtClean="0">
                <a:solidFill>
                  <a:srgbClr val="003C78"/>
                </a:solidFill>
                <a:sym typeface="Symbol" panose="05050102010706020507" pitchFamily="18" charset="2"/>
              </a:rPr>
              <a:t> </a:t>
            </a:r>
            <a:r>
              <a:rPr lang="en-US" altLang="en-US" dirty="0">
                <a:solidFill>
                  <a:srgbClr val="003C78"/>
                </a:solidFill>
                <a:sym typeface="Symbol" panose="05050102010706020507" pitchFamily="18" charset="2"/>
              </a:rPr>
              <a:t>j := </a:t>
            </a:r>
            <a:r>
              <a:rPr lang="en-US" altLang="en-US" dirty="0" err="1">
                <a:solidFill>
                  <a:srgbClr val="003C78"/>
                </a:solidFill>
                <a:sym typeface="Symbol" panose="05050102010706020507" pitchFamily="18" charset="2"/>
              </a:rPr>
              <a:t>i</a:t>
            </a:r>
            <a:r>
              <a:rPr lang="en-US" altLang="en-US" dirty="0">
                <a:solidFill>
                  <a:srgbClr val="003C78"/>
                </a:solidFill>
                <a:sym typeface="Symbol" panose="05050102010706020507" pitchFamily="18" charset="2"/>
              </a:rPr>
              <a:t> + 1 </a:t>
            </a:r>
            <a:r>
              <a:rPr lang="en-US" altLang="en-US" b="1" dirty="0">
                <a:solidFill>
                  <a:srgbClr val="003C78"/>
                </a:solidFill>
                <a:sym typeface="Symbol" panose="05050102010706020507" pitchFamily="18" charset="2"/>
              </a:rPr>
              <a:t>to</a:t>
            </a:r>
            <a:r>
              <a:rPr lang="en-US" altLang="en-US" dirty="0">
                <a:solidFill>
                  <a:srgbClr val="003C78"/>
                </a:solidFill>
                <a:sym typeface="Symbol" panose="05050102010706020507" pitchFamily="18" charset="2"/>
              </a:rPr>
              <a:t> </a:t>
            </a:r>
            <a:r>
              <a:rPr lang="en-US" altLang="en-US" dirty="0" smtClean="0">
                <a:solidFill>
                  <a:srgbClr val="003C78"/>
                </a:solidFill>
                <a:sym typeface="Symbol" panose="05050102010706020507" pitchFamily="18" charset="2"/>
              </a:rPr>
              <a:t>n </a:t>
            </a:r>
            <a:r>
              <a:rPr lang="en-US" altLang="en-US" b="1" dirty="0">
                <a:solidFill>
                  <a:srgbClr val="003C78"/>
                </a:solidFill>
                <a:sym typeface="Symbol" panose="05050102010706020507" pitchFamily="18" charset="2"/>
              </a:rPr>
              <a:t>do</a:t>
            </a:r>
          </a:p>
          <a:p>
            <a:pPr marL="0" indent="0">
              <a:lnSpc>
                <a:spcPct val="80000"/>
              </a:lnSpc>
              <a:spcBef>
                <a:spcPct val="0"/>
              </a:spcBef>
              <a:buNone/>
            </a:pPr>
            <a:r>
              <a:rPr lang="en-US" altLang="en-US" dirty="0">
                <a:solidFill>
                  <a:srgbClr val="003C78"/>
                </a:solidFill>
                <a:sym typeface="Symbol" panose="05050102010706020507" pitchFamily="18" charset="2"/>
              </a:rPr>
              <a:t>		</a:t>
            </a:r>
            <a:r>
              <a:rPr lang="en-US" altLang="en-US" b="1" dirty="0">
                <a:solidFill>
                  <a:srgbClr val="003C78"/>
                </a:solidFill>
                <a:sym typeface="Symbol" panose="05050102010706020507" pitchFamily="18" charset="2"/>
              </a:rPr>
              <a:t>if</a:t>
            </a:r>
            <a:r>
              <a:rPr lang="en-US" altLang="en-US" dirty="0">
                <a:solidFill>
                  <a:srgbClr val="003C78"/>
                </a:solidFill>
                <a:sym typeface="Symbol" panose="05050102010706020507" pitchFamily="18" charset="2"/>
              </a:rPr>
              <a:t> |</a:t>
            </a:r>
            <a:r>
              <a:rPr lang="en-US" altLang="en-US" dirty="0" err="1">
                <a:solidFill>
                  <a:srgbClr val="003C78"/>
                </a:solidFill>
                <a:sym typeface="Symbol" panose="05050102010706020507" pitchFamily="18" charset="2"/>
              </a:rPr>
              <a:t>a</a:t>
            </a:r>
            <a:r>
              <a:rPr lang="en-US" altLang="en-US" baseline="-25000" dirty="0" err="1">
                <a:solidFill>
                  <a:srgbClr val="003C78"/>
                </a:solidFill>
                <a:sym typeface="Symbol" panose="05050102010706020507" pitchFamily="18" charset="2"/>
              </a:rPr>
              <a:t>i</a:t>
            </a:r>
            <a:r>
              <a:rPr lang="en-US" altLang="en-US" dirty="0">
                <a:solidFill>
                  <a:srgbClr val="003C78"/>
                </a:solidFill>
                <a:sym typeface="Symbol" panose="05050102010706020507" pitchFamily="18" charset="2"/>
              </a:rPr>
              <a:t> – </a:t>
            </a:r>
            <a:r>
              <a:rPr lang="en-US" altLang="en-US" dirty="0" err="1">
                <a:solidFill>
                  <a:srgbClr val="003C78"/>
                </a:solidFill>
                <a:sym typeface="Symbol" panose="05050102010706020507" pitchFamily="18" charset="2"/>
              </a:rPr>
              <a:t>a</a:t>
            </a:r>
            <a:r>
              <a:rPr lang="en-US" altLang="en-US" baseline="-25000" dirty="0" err="1">
                <a:solidFill>
                  <a:srgbClr val="003C78"/>
                </a:solidFill>
                <a:sym typeface="Symbol" panose="05050102010706020507" pitchFamily="18" charset="2"/>
              </a:rPr>
              <a:t>j</a:t>
            </a:r>
            <a:r>
              <a:rPr lang="en-US" altLang="en-US" dirty="0">
                <a:solidFill>
                  <a:srgbClr val="003C78"/>
                </a:solidFill>
                <a:sym typeface="Symbol" panose="05050102010706020507" pitchFamily="18" charset="2"/>
              </a:rPr>
              <a:t>| &gt; m </a:t>
            </a:r>
            <a:r>
              <a:rPr lang="en-US" altLang="en-US" b="1" dirty="0" smtClean="0">
                <a:solidFill>
                  <a:srgbClr val="003C78"/>
                </a:solidFill>
                <a:sym typeface="Symbol" panose="05050102010706020507" pitchFamily="18" charset="2"/>
              </a:rPr>
              <a:t>then</a:t>
            </a:r>
            <a:r>
              <a:rPr lang="en-US" altLang="en-US" dirty="0" smtClean="0">
                <a:solidFill>
                  <a:srgbClr val="003C78"/>
                </a:solidFill>
                <a:sym typeface="Symbol" panose="05050102010706020507" pitchFamily="18" charset="2"/>
              </a:rPr>
              <a:t> </a:t>
            </a:r>
          </a:p>
          <a:p>
            <a:pPr marL="0" indent="0">
              <a:lnSpc>
                <a:spcPct val="80000"/>
              </a:lnSpc>
              <a:spcBef>
                <a:spcPct val="0"/>
              </a:spcBef>
              <a:buNone/>
            </a:pPr>
            <a:r>
              <a:rPr lang="en-US" altLang="en-US" dirty="0">
                <a:solidFill>
                  <a:srgbClr val="003C78"/>
                </a:solidFill>
                <a:sym typeface="Symbol" panose="05050102010706020507" pitchFamily="18" charset="2"/>
              </a:rPr>
              <a:t>	</a:t>
            </a:r>
            <a:r>
              <a:rPr lang="en-US" altLang="en-US" dirty="0" smtClean="0">
                <a:solidFill>
                  <a:srgbClr val="003C78"/>
                </a:solidFill>
                <a:sym typeface="Symbol" panose="05050102010706020507" pitchFamily="18" charset="2"/>
              </a:rPr>
              <a:t>		m </a:t>
            </a:r>
            <a:r>
              <a:rPr lang="en-US" altLang="en-US" dirty="0">
                <a:solidFill>
                  <a:srgbClr val="003C78"/>
                </a:solidFill>
                <a:sym typeface="Symbol" panose="05050102010706020507" pitchFamily="18" charset="2"/>
              </a:rPr>
              <a:t>:= |</a:t>
            </a:r>
            <a:r>
              <a:rPr lang="en-US" altLang="en-US" dirty="0" err="1">
                <a:solidFill>
                  <a:srgbClr val="003C78"/>
                </a:solidFill>
                <a:sym typeface="Symbol" panose="05050102010706020507" pitchFamily="18" charset="2"/>
              </a:rPr>
              <a:t>a</a:t>
            </a:r>
            <a:r>
              <a:rPr lang="en-US" altLang="en-US" baseline="-25000" dirty="0" err="1">
                <a:solidFill>
                  <a:srgbClr val="003C78"/>
                </a:solidFill>
                <a:sym typeface="Symbol" panose="05050102010706020507" pitchFamily="18" charset="2"/>
              </a:rPr>
              <a:t>i</a:t>
            </a:r>
            <a:r>
              <a:rPr lang="en-US" altLang="en-US" dirty="0">
                <a:solidFill>
                  <a:srgbClr val="003C78"/>
                </a:solidFill>
                <a:sym typeface="Symbol" panose="05050102010706020507" pitchFamily="18" charset="2"/>
              </a:rPr>
              <a:t> – </a:t>
            </a:r>
            <a:r>
              <a:rPr lang="en-US" altLang="en-US" dirty="0" err="1">
                <a:solidFill>
                  <a:srgbClr val="003C78"/>
                </a:solidFill>
                <a:sym typeface="Symbol" panose="05050102010706020507" pitchFamily="18" charset="2"/>
              </a:rPr>
              <a:t>a</a:t>
            </a:r>
            <a:r>
              <a:rPr lang="en-US" altLang="en-US" baseline="-25000" dirty="0" err="1">
                <a:solidFill>
                  <a:srgbClr val="003C78"/>
                </a:solidFill>
                <a:sym typeface="Symbol" panose="05050102010706020507" pitchFamily="18" charset="2"/>
              </a:rPr>
              <a:t>j</a:t>
            </a:r>
            <a:r>
              <a:rPr lang="en-US" altLang="en-US" dirty="0" smtClean="0">
                <a:solidFill>
                  <a:srgbClr val="003C78"/>
                </a:solidFill>
                <a:sym typeface="Symbol" panose="05050102010706020507" pitchFamily="18" charset="2"/>
              </a:rPr>
              <a:t>|</a:t>
            </a:r>
          </a:p>
          <a:p>
            <a:pPr marL="0" indent="0">
              <a:lnSpc>
                <a:spcPct val="80000"/>
              </a:lnSpc>
              <a:spcBef>
                <a:spcPct val="0"/>
              </a:spcBef>
              <a:buNone/>
            </a:pPr>
            <a:r>
              <a:rPr lang="en-US" altLang="en-US" dirty="0">
                <a:solidFill>
                  <a:srgbClr val="003C78"/>
                </a:solidFill>
                <a:sym typeface="Symbol" panose="05050102010706020507" pitchFamily="18" charset="2"/>
              </a:rPr>
              <a:t>	</a:t>
            </a:r>
            <a:r>
              <a:rPr lang="en-US" altLang="en-US" dirty="0" smtClean="0">
                <a:solidFill>
                  <a:srgbClr val="003C78"/>
                </a:solidFill>
                <a:sym typeface="Symbol" panose="05050102010706020507" pitchFamily="18" charset="2"/>
              </a:rPr>
              <a:t>	</a:t>
            </a:r>
            <a:r>
              <a:rPr lang="en-US" altLang="en-US" b="1" dirty="0" err="1" smtClean="0">
                <a:solidFill>
                  <a:srgbClr val="003C78"/>
                </a:solidFill>
                <a:sym typeface="Symbol" panose="05050102010706020507" pitchFamily="18" charset="2"/>
              </a:rPr>
              <a:t>endif</a:t>
            </a:r>
            <a:endParaRPr lang="en-US" altLang="en-US" b="1" dirty="0" smtClean="0">
              <a:solidFill>
                <a:srgbClr val="003C78"/>
              </a:solidFill>
              <a:sym typeface="Symbol" panose="05050102010706020507" pitchFamily="18" charset="2"/>
            </a:endParaRPr>
          </a:p>
          <a:p>
            <a:pPr marL="0" indent="0">
              <a:lnSpc>
                <a:spcPct val="80000"/>
              </a:lnSpc>
              <a:spcBef>
                <a:spcPct val="0"/>
              </a:spcBef>
              <a:buNone/>
            </a:pPr>
            <a:r>
              <a:rPr lang="en-US" altLang="en-US" b="1" dirty="0">
                <a:solidFill>
                  <a:srgbClr val="003C78"/>
                </a:solidFill>
                <a:sym typeface="Symbol" panose="05050102010706020507" pitchFamily="18" charset="2"/>
              </a:rPr>
              <a:t>	</a:t>
            </a:r>
            <a:r>
              <a:rPr lang="en-US" altLang="en-US" b="1" dirty="0" err="1" smtClean="0">
                <a:solidFill>
                  <a:srgbClr val="003C78"/>
                </a:solidFill>
                <a:sym typeface="Symbol" panose="05050102010706020507" pitchFamily="18" charset="2"/>
              </a:rPr>
              <a:t>endfor</a:t>
            </a:r>
            <a:endParaRPr lang="en-US" altLang="en-US" b="1" dirty="0" smtClean="0">
              <a:solidFill>
                <a:srgbClr val="003C78"/>
              </a:solidFill>
              <a:sym typeface="Symbol" panose="05050102010706020507" pitchFamily="18" charset="2"/>
            </a:endParaRPr>
          </a:p>
          <a:p>
            <a:pPr marL="0" indent="0">
              <a:lnSpc>
                <a:spcPct val="80000"/>
              </a:lnSpc>
              <a:spcBef>
                <a:spcPct val="0"/>
              </a:spcBef>
              <a:buNone/>
            </a:pPr>
            <a:r>
              <a:rPr lang="en-US" altLang="en-US" b="1" dirty="0" err="1" smtClean="0">
                <a:solidFill>
                  <a:srgbClr val="003C78"/>
                </a:solidFill>
                <a:sym typeface="Symbol" panose="05050102010706020507" pitchFamily="18" charset="2"/>
              </a:rPr>
              <a:t>endfor</a:t>
            </a:r>
            <a:endParaRPr lang="en-US" altLang="en-US" b="1" dirty="0">
              <a:solidFill>
                <a:srgbClr val="003C78"/>
              </a:solidFill>
              <a:sym typeface="Symbol" panose="05050102010706020507" pitchFamily="18" charset="2"/>
            </a:endParaRPr>
          </a:p>
          <a:p>
            <a:pPr marL="0" indent="0">
              <a:lnSpc>
                <a:spcPct val="90000"/>
              </a:lnSpc>
              <a:spcBef>
                <a:spcPct val="0"/>
              </a:spcBef>
              <a:buNone/>
            </a:pPr>
            <a:r>
              <a:rPr lang="en-US" altLang="en-US" sz="2600" dirty="0">
                <a:solidFill>
                  <a:schemeClr val="accent6"/>
                </a:solidFill>
                <a:sym typeface="Symbol" panose="05050102010706020507" pitchFamily="18" charset="2"/>
              </a:rPr>
              <a:t>{</a:t>
            </a:r>
            <a:r>
              <a:rPr lang="en-US" altLang="en-US" sz="2600" i="1" dirty="0">
                <a:solidFill>
                  <a:schemeClr val="accent6"/>
                </a:solidFill>
                <a:sym typeface="Symbol" panose="05050102010706020507" pitchFamily="18" charset="2"/>
              </a:rPr>
              <a:t>m is the maximum difference between any two numbers in the input sequence</a:t>
            </a:r>
            <a:r>
              <a:rPr lang="en-US" altLang="en-US" sz="2600" dirty="0">
                <a:solidFill>
                  <a:schemeClr val="accent6"/>
                </a:solidFill>
                <a:sym typeface="Symbol" panose="05050102010706020507" pitchFamily="18" charset="2"/>
              </a:rPr>
              <a:t>}</a:t>
            </a:r>
          </a:p>
          <a:p>
            <a:pPr marL="0" indent="0">
              <a:lnSpc>
                <a:spcPct val="90000"/>
              </a:lnSpc>
              <a:spcBef>
                <a:spcPts val="0"/>
              </a:spcBef>
              <a:buNone/>
            </a:pPr>
            <a:r>
              <a:rPr lang="en-US" altLang="en-US" dirty="0">
                <a:sym typeface="Symbol" panose="05050102010706020507" pitchFamily="18" charset="2"/>
              </a:rPr>
              <a:t>Comparisons: n-1 + n-2 + n-3 + … + 1</a:t>
            </a:r>
          </a:p>
          <a:p>
            <a:pPr marL="0" indent="0">
              <a:lnSpc>
                <a:spcPct val="90000"/>
              </a:lnSpc>
              <a:spcBef>
                <a:spcPts val="0"/>
              </a:spcBef>
              <a:buNone/>
            </a:pPr>
            <a:r>
              <a:rPr lang="en-US" altLang="en-US" dirty="0">
                <a:sym typeface="Symbol" panose="05050102010706020507" pitchFamily="18" charset="2"/>
              </a:rPr>
              <a:t>                     = (n – 1)n/2 = 0.5n</a:t>
            </a:r>
            <a:r>
              <a:rPr lang="en-US" altLang="en-US" baseline="30000" dirty="0">
                <a:sym typeface="Symbol" panose="05050102010706020507" pitchFamily="18" charset="2"/>
              </a:rPr>
              <a:t>2</a:t>
            </a:r>
            <a:r>
              <a:rPr lang="en-US" altLang="en-US" dirty="0">
                <a:sym typeface="Symbol" panose="05050102010706020507" pitchFamily="18" charset="2"/>
              </a:rPr>
              <a:t> – </a:t>
            </a:r>
            <a:r>
              <a:rPr lang="en-US" altLang="en-US" dirty="0" smtClean="0">
                <a:sym typeface="Symbol" panose="05050102010706020507" pitchFamily="18" charset="2"/>
              </a:rPr>
              <a:t>0.5n</a:t>
            </a:r>
            <a:endParaRPr lang="en-US" altLang="en-US" sz="1600" dirty="0">
              <a:sym typeface="Symbol" panose="05050102010706020507" pitchFamily="18" charset="2"/>
            </a:endParaRPr>
          </a:p>
          <a:p>
            <a:pPr marL="0" indent="0">
              <a:lnSpc>
                <a:spcPct val="90000"/>
              </a:lnSpc>
              <a:buNone/>
            </a:pPr>
            <a:r>
              <a:rPr lang="en-US" altLang="en-US" dirty="0">
                <a:solidFill>
                  <a:srgbClr val="0000FF"/>
                </a:solidFill>
                <a:sym typeface="Symbol" panose="05050102010706020507" pitchFamily="18" charset="2"/>
              </a:rPr>
              <a:t>Time complexity is O(n</a:t>
            </a:r>
            <a:r>
              <a:rPr lang="en-US" altLang="en-US" baseline="30000" dirty="0">
                <a:solidFill>
                  <a:srgbClr val="0000FF"/>
                </a:solidFill>
                <a:sym typeface="Symbol" panose="05050102010706020507" pitchFamily="18" charset="2"/>
              </a:rPr>
              <a:t>2</a:t>
            </a:r>
            <a:r>
              <a:rPr lang="en-US" altLang="en-US" dirty="0">
                <a:solidFill>
                  <a:srgbClr val="0000FF"/>
                </a:solidFill>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B262EF6-F43D-4994-B9A4-931422B3E685}" type="slidenum">
              <a:rPr lang="en-CA" altLang="en-US"/>
              <a:pPr/>
              <a:t>60</a:t>
            </a:fld>
            <a:endParaRPr lang="en-CA" altLang="en-US"/>
          </a:p>
        </p:txBody>
      </p:sp>
    </p:spTree>
    <p:extLst>
      <p:ext uri="{BB962C8B-B14F-4D97-AF65-F5344CB8AC3E}">
        <p14:creationId xmlns:p14="http://schemas.microsoft.com/office/powerpoint/2010/main" val="1431391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39">
                                            <p:txEl>
                                              <p:pRg st="11" end="11"/>
                                            </p:txEl>
                                          </p:spTgt>
                                        </p:tgtEl>
                                        <p:attrNameLst>
                                          <p:attrName>style.visibility</p:attrName>
                                        </p:attrNameLst>
                                      </p:cBhvr>
                                      <p:to>
                                        <p:strVal val="visible"/>
                                      </p:to>
                                    </p:set>
                                    <p:anim calcmode="lin" valueType="num">
                                      <p:cBhvr additive="base">
                                        <p:cTn id="7" dur="500" fill="hold"/>
                                        <p:tgtEl>
                                          <p:spTgt spid="219139">
                                            <p:txEl>
                                              <p:pRg st="1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91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9139">
                                            <p:txEl>
                                              <p:pRg st="12" end="12"/>
                                            </p:txEl>
                                          </p:spTgt>
                                        </p:tgtEl>
                                        <p:attrNameLst>
                                          <p:attrName>style.visibility</p:attrName>
                                        </p:attrNameLst>
                                      </p:cBhvr>
                                      <p:to>
                                        <p:strVal val="visible"/>
                                      </p:to>
                                    </p:set>
                                    <p:anim calcmode="lin" valueType="num">
                                      <p:cBhvr additive="base">
                                        <p:cTn id="13" dur="500" fill="hold"/>
                                        <p:tgtEl>
                                          <p:spTgt spid="219139">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91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9139">
                                            <p:txEl>
                                              <p:pRg st="13" end="13"/>
                                            </p:txEl>
                                          </p:spTgt>
                                        </p:tgtEl>
                                        <p:attrNameLst>
                                          <p:attrName>style.visibility</p:attrName>
                                        </p:attrNameLst>
                                      </p:cBhvr>
                                      <p:to>
                                        <p:strVal val="visible"/>
                                      </p:to>
                                    </p:set>
                                    <p:anim calcmode="lin" valueType="num">
                                      <p:cBhvr additive="base">
                                        <p:cTn id="19" dur="500" fill="hold"/>
                                        <p:tgtEl>
                                          <p:spTgt spid="219139">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913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39">
                                            <p:txEl>
                                              <p:pRg st="14" end="14"/>
                                            </p:txEl>
                                          </p:spTgt>
                                        </p:tgtEl>
                                        <p:attrNameLst>
                                          <p:attrName>style.visibility</p:attrName>
                                        </p:attrNameLst>
                                      </p:cBhvr>
                                      <p:to>
                                        <p:strVal val="visible"/>
                                      </p:to>
                                    </p:set>
                                    <p:anim calcmode="lin" valueType="num">
                                      <p:cBhvr additive="base">
                                        <p:cTn id="25" dur="500" fill="hold"/>
                                        <p:tgtEl>
                                          <p:spTgt spid="219139">
                                            <p:txEl>
                                              <p:pRg st="14" end="1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9139">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uiExpand="1"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09600" y="152400"/>
            <a:ext cx="9372600" cy="533400"/>
          </a:xfrm>
        </p:spPr>
        <p:txBody>
          <a:bodyPr>
            <a:normAutofit fontScale="90000"/>
          </a:bodyPr>
          <a:lstStyle/>
          <a:p>
            <a:r>
              <a:rPr lang="en-US" altLang="en-US" sz="3600" dirty="0"/>
              <a:t>Complexity Examples</a:t>
            </a:r>
            <a:endParaRPr lang="en-CA" altLang="en-US" sz="3600" dirty="0"/>
          </a:p>
        </p:txBody>
      </p:sp>
      <p:sp>
        <p:nvSpPr>
          <p:cNvPr id="220163" name="Rectangle 3"/>
          <p:cNvSpPr>
            <a:spLocks noGrp="1" noChangeArrowheads="1"/>
          </p:cNvSpPr>
          <p:nvPr>
            <p:ph idx="1"/>
          </p:nvPr>
        </p:nvSpPr>
        <p:spPr>
          <a:xfrm>
            <a:off x="609600" y="990600"/>
            <a:ext cx="11049000" cy="5410200"/>
          </a:xfrm>
        </p:spPr>
        <p:txBody>
          <a:bodyPr>
            <a:normAutofit fontScale="92500" lnSpcReduction="10000"/>
          </a:bodyPr>
          <a:lstStyle/>
          <a:p>
            <a:pPr marL="0" indent="0">
              <a:buNone/>
            </a:pPr>
            <a:r>
              <a:rPr lang="en-US" altLang="en-US" sz="2800" dirty="0">
                <a:sym typeface="Symbol" panose="05050102010706020507" pitchFamily="18" charset="2"/>
              </a:rPr>
              <a:t>Another algorithm solving the same problem:</a:t>
            </a:r>
          </a:p>
          <a:p>
            <a:pPr marL="0" indent="0">
              <a:buNone/>
            </a:pPr>
            <a:endParaRPr lang="en-US" altLang="en-US" sz="800" dirty="0">
              <a:sym typeface="Symbol" panose="05050102010706020507" pitchFamily="18" charset="2"/>
            </a:endParaRPr>
          </a:p>
          <a:p>
            <a:pPr marL="0" indent="0">
              <a:spcBef>
                <a:spcPct val="0"/>
              </a:spcBef>
              <a:buNone/>
            </a:pPr>
            <a:r>
              <a:rPr lang="en-US" altLang="en-US" sz="2800" b="1" dirty="0">
                <a:solidFill>
                  <a:srgbClr val="003C78"/>
                </a:solidFill>
                <a:sym typeface="Symbol" panose="05050102010706020507" pitchFamily="18" charset="2"/>
              </a:rPr>
              <a:t>procedure</a:t>
            </a:r>
            <a:r>
              <a:rPr lang="en-US" altLang="en-US" sz="2800" dirty="0">
                <a:solidFill>
                  <a:srgbClr val="003C78"/>
                </a:solidFill>
                <a:sym typeface="Symbol" panose="05050102010706020507" pitchFamily="18" charset="2"/>
              </a:rPr>
              <a:t> </a:t>
            </a:r>
            <a:r>
              <a:rPr lang="en-US" altLang="en-US" sz="2800" dirty="0" err="1">
                <a:solidFill>
                  <a:srgbClr val="003C78"/>
                </a:solidFill>
                <a:sym typeface="Symbol" panose="05050102010706020507" pitchFamily="18" charset="2"/>
              </a:rPr>
              <a:t>max_diff</a:t>
            </a:r>
            <a:r>
              <a:rPr lang="en-US" altLang="en-US" sz="2800" dirty="0">
                <a:solidFill>
                  <a:srgbClr val="003C78"/>
                </a:solidFill>
                <a:sym typeface="Symbol" panose="05050102010706020507" pitchFamily="18" charset="2"/>
              </a:rPr>
              <a:t>(a</a:t>
            </a:r>
            <a:r>
              <a:rPr lang="en-US" altLang="en-US" sz="2800" baseline="-25000" dirty="0">
                <a:solidFill>
                  <a:srgbClr val="003C78"/>
                </a:solidFill>
                <a:sym typeface="Symbol" panose="05050102010706020507" pitchFamily="18" charset="2"/>
              </a:rPr>
              <a:t>1</a:t>
            </a:r>
            <a:r>
              <a:rPr lang="en-US" altLang="en-US" sz="2800" dirty="0">
                <a:solidFill>
                  <a:srgbClr val="003C78"/>
                </a:solidFill>
                <a:sym typeface="Symbol" panose="05050102010706020507" pitchFamily="18" charset="2"/>
              </a:rPr>
              <a:t>, a</a:t>
            </a:r>
            <a:r>
              <a:rPr lang="en-US" altLang="en-US" sz="2800" baseline="-25000" dirty="0">
                <a:solidFill>
                  <a:srgbClr val="003C78"/>
                </a:solidFill>
                <a:sym typeface="Symbol" panose="05050102010706020507" pitchFamily="18" charset="2"/>
              </a:rPr>
              <a:t>2</a:t>
            </a:r>
            <a:r>
              <a:rPr lang="en-US" altLang="en-US" sz="2800" dirty="0">
                <a:solidFill>
                  <a:srgbClr val="003C78"/>
                </a:solidFill>
                <a:sym typeface="Symbol" panose="05050102010706020507" pitchFamily="18" charset="2"/>
              </a:rPr>
              <a:t>, …, a</a:t>
            </a:r>
            <a:r>
              <a:rPr lang="en-US" altLang="en-US" sz="2800" baseline="-25000" dirty="0">
                <a:solidFill>
                  <a:srgbClr val="003C78"/>
                </a:solidFill>
                <a:sym typeface="Symbol" panose="05050102010706020507" pitchFamily="18" charset="2"/>
              </a:rPr>
              <a:t>n</a:t>
            </a:r>
            <a:r>
              <a:rPr lang="en-US" altLang="en-US" sz="2800" dirty="0">
                <a:solidFill>
                  <a:srgbClr val="003C78"/>
                </a:solidFill>
                <a:sym typeface="Symbol" panose="05050102010706020507" pitchFamily="18" charset="2"/>
              </a:rPr>
              <a:t>: integers)</a:t>
            </a:r>
          </a:p>
          <a:p>
            <a:pPr marL="0" indent="0">
              <a:spcBef>
                <a:spcPct val="0"/>
              </a:spcBef>
              <a:buNone/>
            </a:pPr>
            <a:r>
              <a:rPr lang="en-US" altLang="en-US" sz="2800" dirty="0">
                <a:solidFill>
                  <a:srgbClr val="003C78"/>
                </a:solidFill>
                <a:sym typeface="Symbol" panose="05050102010706020507" pitchFamily="18" charset="2"/>
              </a:rPr>
              <a:t>min := a1</a:t>
            </a:r>
          </a:p>
          <a:p>
            <a:pPr marL="0" indent="0">
              <a:spcBef>
                <a:spcPct val="0"/>
              </a:spcBef>
              <a:buNone/>
            </a:pPr>
            <a:r>
              <a:rPr lang="en-US" altLang="en-US" sz="2800" dirty="0">
                <a:solidFill>
                  <a:srgbClr val="003C78"/>
                </a:solidFill>
                <a:sym typeface="Symbol" panose="05050102010706020507" pitchFamily="18" charset="2"/>
              </a:rPr>
              <a:t>max := a1</a:t>
            </a:r>
          </a:p>
          <a:p>
            <a:pPr marL="0" indent="0">
              <a:spcBef>
                <a:spcPct val="0"/>
              </a:spcBef>
              <a:buNone/>
            </a:pPr>
            <a:r>
              <a:rPr lang="en-US" altLang="en-US" sz="2800" b="1" dirty="0">
                <a:solidFill>
                  <a:srgbClr val="003C78"/>
                </a:solidFill>
                <a:sym typeface="Symbol" panose="05050102010706020507" pitchFamily="18" charset="2"/>
              </a:rPr>
              <a:t>for</a:t>
            </a:r>
            <a:r>
              <a:rPr lang="en-US" altLang="en-US" sz="2800" dirty="0">
                <a:solidFill>
                  <a:srgbClr val="003C78"/>
                </a:solidFill>
                <a:sym typeface="Symbol" panose="05050102010706020507" pitchFamily="18" charset="2"/>
              </a:rPr>
              <a:t> </a:t>
            </a:r>
            <a:r>
              <a:rPr lang="en-US" altLang="en-US" sz="2800" dirty="0" err="1">
                <a:solidFill>
                  <a:srgbClr val="003C78"/>
                </a:solidFill>
                <a:sym typeface="Symbol" panose="05050102010706020507" pitchFamily="18" charset="2"/>
              </a:rPr>
              <a:t>i</a:t>
            </a:r>
            <a:r>
              <a:rPr lang="en-US" altLang="en-US" sz="2800" dirty="0">
                <a:solidFill>
                  <a:srgbClr val="003C78"/>
                </a:solidFill>
                <a:sym typeface="Symbol" panose="05050102010706020507" pitchFamily="18" charset="2"/>
              </a:rPr>
              <a:t> := 2 to </a:t>
            </a:r>
            <a:r>
              <a:rPr lang="en-US" altLang="en-US" sz="2800" dirty="0" smtClean="0">
                <a:solidFill>
                  <a:srgbClr val="003C78"/>
                </a:solidFill>
                <a:sym typeface="Symbol" panose="05050102010706020507" pitchFamily="18" charset="2"/>
              </a:rPr>
              <a:t>n </a:t>
            </a:r>
            <a:r>
              <a:rPr lang="en-US" altLang="en-US" sz="2800" b="1" dirty="0" smtClean="0">
                <a:solidFill>
                  <a:srgbClr val="003C78"/>
                </a:solidFill>
                <a:sym typeface="Symbol" panose="05050102010706020507" pitchFamily="18" charset="2"/>
              </a:rPr>
              <a:t>do</a:t>
            </a:r>
            <a:endParaRPr lang="en-US" altLang="en-US" sz="2800" b="1" dirty="0">
              <a:solidFill>
                <a:srgbClr val="003C78"/>
              </a:solidFill>
              <a:sym typeface="Symbol" panose="05050102010706020507" pitchFamily="18" charset="2"/>
            </a:endParaRPr>
          </a:p>
          <a:p>
            <a:pPr marL="0" indent="0">
              <a:spcBef>
                <a:spcPct val="0"/>
              </a:spcBef>
              <a:buNone/>
            </a:pPr>
            <a:r>
              <a:rPr lang="en-US" altLang="en-US" sz="2800" dirty="0">
                <a:solidFill>
                  <a:srgbClr val="003C78"/>
                </a:solidFill>
                <a:sym typeface="Symbol" panose="05050102010706020507" pitchFamily="18" charset="2"/>
              </a:rPr>
              <a:t>	</a:t>
            </a:r>
            <a:r>
              <a:rPr lang="en-US" altLang="en-US" sz="2800" b="1" dirty="0">
                <a:solidFill>
                  <a:srgbClr val="003C78"/>
                </a:solidFill>
                <a:sym typeface="Symbol" panose="05050102010706020507" pitchFamily="18" charset="2"/>
              </a:rPr>
              <a:t>if</a:t>
            </a:r>
            <a:r>
              <a:rPr lang="en-US" altLang="en-US" sz="2800" dirty="0">
                <a:solidFill>
                  <a:srgbClr val="003C78"/>
                </a:solidFill>
                <a:sym typeface="Symbol" panose="05050102010706020507" pitchFamily="18" charset="2"/>
              </a:rPr>
              <a:t> </a:t>
            </a:r>
            <a:r>
              <a:rPr lang="en-US" altLang="en-US" sz="2800" dirty="0" err="1">
                <a:solidFill>
                  <a:srgbClr val="003C78"/>
                </a:solidFill>
                <a:sym typeface="Symbol" panose="05050102010706020507" pitchFamily="18" charset="2"/>
              </a:rPr>
              <a:t>a</a:t>
            </a:r>
            <a:r>
              <a:rPr lang="en-US" altLang="en-US" sz="2800" baseline="-25000" dirty="0" err="1">
                <a:solidFill>
                  <a:srgbClr val="003C78"/>
                </a:solidFill>
                <a:sym typeface="Symbol" panose="05050102010706020507" pitchFamily="18" charset="2"/>
              </a:rPr>
              <a:t>i</a:t>
            </a:r>
            <a:r>
              <a:rPr lang="en-US" altLang="en-US" sz="2800" dirty="0">
                <a:solidFill>
                  <a:srgbClr val="003C78"/>
                </a:solidFill>
                <a:sym typeface="Symbol" panose="05050102010706020507" pitchFamily="18" charset="2"/>
              </a:rPr>
              <a:t> &lt; min </a:t>
            </a:r>
            <a:r>
              <a:rPr lang="en-US" altLang="en-US" sz="2800" b="1" dirty="0">
                <a:solidFill>
                  <a:srgbClr val="003C78"/>
                </a:solidFill>
                <a:sym typeface="Symbol" panose="05050102010706020507" pitchFamily="18" charset="2"/>
              </a:rPr>
              <a:t>then</a:t>
            </a:r>
            <a:r>
              <a:rPr lang="en-US" altLang="en-US" sz="2800" dirty="0">
                <a:solidFill>
                  <a:srgbClr val="003C78"/>
                </a:solidFill>
                <a:sym typeface="Symbol" panose="05050102010706020507" pitchFamily="18" charset="2"/>
              </a:rPr>
              <a:t> </a:t>
            </a:r>
            <a:endParaRPr lang="en-US" altLang="en-US" sz="2800" dirty="0" smtClean="0">
              <a:solidFill>
                <a:srgbClr val="003C78"/>
              </a:solidFill>
              <a:sym typeface="Symbol" panose="05050102010706020507" pitchFamily="18" charset="2"/>
            </a:endParaRPr>
          </a:p>
          <a:p>
            <a:pPr marL="0" indent="0">
              <a:spcBef>
                <a:spcPct val="0"/>
              </a:spcBef>
              <a:buNone/>
            </a:pPr>
            <a:r>
              <a:rPr lang="en-US" altLang="en-US" dirty="0">
                <a:solidFill>
                  <a:srgbClr val="003C78"/>
                </a:solidFill>
                <a:sym typeface="Symbol" panose="05050102010706020507" pitchFamily="18" charset="2"/>
              </a:rPr>
              <a:t>	</a:t>
            </a:r>
            <a:r>
              <a:rPr lang="en-US" altLang="en-US" dirty="0" smtClean="0">
                <a:solidFill>
                  <a:srgbClr val="003C78"/>
                </a:solidFill>
                <a:sym typeface="Symbol" panose="05050102010706020507" pitchFamily="18" charset="2"/>
              </a:rPr>
              <a:t>	</a:t>
            </a:r>
            <a:r>
              <a:rPr lang="en-US" altLang="en-US" sz="2800" dirty="0" smtClean="0">
                <a:solidFill>
                  <a:srgbClr val="003C78"/>
                </a:solidFill>
                <a:sym typeface="Symbol" panose="05050102010706020507" pitchFamily="18" charset="2"/>
              </a:rPr>
              <a:t>min </a:t>
            </a:r>
            <a:r>
              <a:rPr lang="en-US" altLang="en-US" sz="2800" dirty="0">
                <a:solidFill>
                  <a:srgbClr val="003C78"/>
                </a:solidFill>
                <a:sym typeface="Symbol" panose="05050102010706020507" pitchFamily="18" charset="2"/>
              </a:rPr>
              <a:t>:= </a:t>
            </a:r>
            <a:r>
              <a:rPr lang="en-US" altLang="en-US" sz="2800" dirty="0" err="1">
                <a:solidFill>
                  <a:srgbClr val="003C78"/>
                </a:solidFill>
                <a:sym typeface="Symbol" panose="05050102010706020507" pitchFamily="18" charset="2"/>
              </a:rPr>
              <a:t>a</a:t>
            </a:r>
            <a:r>
              <a:rPr lang="en-US" altLang="en-US" sz="2800" baseline="-25000" dirty="0" err="1">
                <a:solidFill>
                  <a:srgbClr val="003C78"/>
                </a:solidFill>
                <a:sym typeface="Symbol" panose="05050102010706020507" pitchFamily="18" charset="2"/>
              </a:rPr>
              <a:t>i</a:t>
            </a:r>
            <a:endParaRPr lang="en-US" altLang="en-US" sz="2800" dirty="0">
              <a:solidFill>
                <a:srgbClr val="003C78"/>
              </a:solidFill>
              <a:sym typeface="Symbol" panose="05050102010706020507" pitchFamily="18" charset="2"/>
            </a:endParaRPr>
          </a:p>
          <a:p>
            <a:pPr marL="0" indent="0">
              <a:spcBef>
                <a:spcPct val="0"/>
              </a:spcBef>
              <a:buNone/>
            </a:pPr>
            <a:r>
              <a:rPr lang="en-US" altLang="en-US" sz="2800" dirty="0">
                <a:solidFill>
                  <a:srgbClr val="003C78"/>
                </a:solidFill>
                <a:sym typeface="Symbol" panose="05050102010706020507" pitchFamily="18" charset="2"/>
              </a:rPr>
              <a:t>	</a:t>
            </a:r>
            <a:r>
              <a:rPr lang="en-US" altLang="en-US" sz="2800" b="1" dirty="0">
                <a:solidFill>
                  <a:srgbClr val="003C78"/>
                </a:solidFill>
                <a:sym typeface="Symbol" panose="05050102010706020507" pitchFamily="18" charset="2"/>
              </a:rPr>
              <a:t>else</a:t>
            </a:r>
            <a:r>
              <a:rPr lang="en-US" altLang="en-US" sz="2800" dirty="0">
                <a:solidFill>
                  <a:srgbClr val="003C78"/>
                </a:solidFill>
                <a:sym typeface="Symbol" panose="05050102010706020507" pitchFamily="18" charset="2"/>
              </a:rPr>
              <a:t> if </a:t>
            </a:r>
            <a:r>
              <a:rPr lang="en-US" altLang="en-US" sz="2800" dirty="0" err="1">
                <a:solidFill>
                  <a:srgbClr val="003C78"/>
                </a:solidFill>
                <a:sym typeface="Symbol" panose="05050102010706020507" pitchFamily="18" charset="2"/>
              </a:rPr>
              <a:t>a</a:t>
            </a:r>
            <a:r>
              <a:rPr lang="en-US" altLang="en-US" sz="2800" baseline="-25000" dirty="0" err="1">
                <a:solidFill>
                  <a:srgbClr val="003C78"/>
                </a:solidFill>
                <a:sym typeface="Symbol" panose="05050102010706020507" pitchFamily="18" charset="2"/>
              </a:rPr>
              <a:t>i</a:t>
            </a:r>
            <a:r>
              <a:rPr lang="en-US" altLang="en-US" sz="2800" dirty="0">
                <a:solidFill>
                  <a:srgbClr val="003C78"/>
                </a:solidFill>
                <a:sym typeface="Symbol" panose="05050102010706020507" pitchFamily="18" charset="2"/>
              </a:rPr>
              <a:t> &gt; max </a:t>
            </a:r>
            <a:r>
              <a:rPr lang="en-US" altLang="en-US" sz="2800" b="1" dirty="0">
                <a:solidFill>
                  <a:srgbClr val="003C78"/>
                </a:solidFill>
                <a:sym typeface="Symbol" panose="05050102010706020507" pitchFamily="18" charset="2"/>
              </a:rPr>
              <a:t>then</a:t>
            </a:r>
            <a:r>
              <a:rPr lang="en-US" altLang="en-US" sz="2800" dirty="0">
                <a:solidFill>
                  <a:srgbClr val="003C78"/>
                </a:solidFill>
                <a:sym typeface="Symbol" panose="05050102010706020507" pitchFamily="18" charset="2"/>
              </a:rPr>
              <a:t> </a:t>
            </a:r>
            <a:r>
              <a:rPr lang="en-US" altLang="en-US" sz="2800" dirty="0" smtClean="0">
                <a:solidFill>
                  <a:srgbClr val="003C78"/>
                </a:solidFill>
                <a:sym typeface="Symbol" panose="05050102010706020507" pitchFamily="18" charset="2"/>
              </a:rPr>
              <a:t>	</a:t>
            </a:r>
          </a:p>
          <a:p>
            <a:pPr marL="0" indent="0">
              <a:spcBef>
                <a:spcPct val="0"/>
              </a:spcBef>
              <a:buNone/>
            </a:pPr>
            <a:r>
              <a:rPr lang="en-US" altLang="en-US" dirty="0">
                <a:solidFill>
                  <a:srgbClr val="003C78"/>
                </a:solidFill>
                <a:sym typeface="Symbol" panose="05050102010706020507" pitchFamily="18" charset="2"/>
              </a:rPr>
              <a:t>	</a:t>
            </a:r>
            <a:r>
              <a:rPr lang="en-US" altLang="en-US" dirty="0" smtClean="0">
                <a:solidFill>
                  <a:srgbClr val="003C78"/>
                </a:solidFill>
                <a:sym typeface="Symbol" panose="05050102010706020507" pitchFamily="18" charset="2"/>
              </a:rPr>
              <a:t>	</a:t>
            </a:r>
            <a:r>
              <a:rPr lang="en-US" altLang="en-US" sz="2800" dirty="0" smtClean="0">
                <a:solidFill>
                  <a:srgbClr val="003C78"/>
                </a:solidFill>
                <a:sym typeface="Symbol" panose="05050102010706020507" pitchFamily="18" charset="2"/>
              </a:rPr>
              <a:t>max </a:t>
            </a:r>
            <a:r>
              <a:rPr lang="en-US" altLang="en-US" sz="2800" dirty="0">
                <a:solidFill>
                  <a:srgbClr val="003C78"/>
                </a:solidFill>
                <a:sym typeface="Symbol" panose="05050102010706020507" pitchFamily="18" charset="2"/>
              </a:rPr>
              <a:t>:= </a:t>
            </a:r>
            <a:r>
              <a:rPr lang="en-US" altLang="en-US" sz="2800" dirty="0" err="1" smtClean="0">
                <a:solidFill>
                  <a:srgbClr val="003C78"/>
                </a:solidFill>
                <a:sym typeface="Symbol" panose="05050102010706020507" pitchFamily="18" charset="2"/>
              </a:rPr>
              <a:t>a</a:t>
            </a:r>
            <a:r>
              <a:rPr lang="en-US" altLang="en-US" sz="2800" baseline="-25000" dirty="0" err="1" smtClean="0">
                <a:solidFill>
                  <a:srgbClr val="003C78"/>
                </a:solidFill>
                <a:sym typeface="Symbol" panose="05050102010706020507" pitchFamily="18" charset="2"/>
              </a:rPr>
              <a:t>i</a:t>
            </a:r>
            <a:r>
              <a:rPr lang="en-US" altLang="en-US" baseline="-25000" dirty="0">
                <a:solidFill>
                  <a:srgbClr val="003C78"/>
                </a:solidFill>
                <a:sym typeface="Symbol" panose="05050102010706020507" pitchFamily="18" charset="2"/>
              </a:rPr>
              <a:t> </a:t>
            </a:r>
            <a:r>
              <a:rPr lang="en-US" altLang="en-US" sz="2800" baseline="-25000" dirty="0" smtClean="0">
                <a:solidFill>
                  <a:srgbClr val="003C78"/>
                </a:solidFill>
                <a:sym typeface="Symbol" panose="05050102010706020507" pitchFamily="18" charset="2"/>
              </a:rPr>
              <a:t> </a:t>
            </a:r>
            <a:endParaRPr lang="en-US" altLang="en-US" sz="2800" dirty="0">
              <a:solidFill>
                <a:srgbClr val="003C78"/>
              </a:solidFill>
              <a:sym typeface="Symbol" panose="05050102010706020507" pitchFamily="18" charset="2"/>
            </a:endParaRPr>
          </a:p>
          <a:p>
            <a:pPr marL="0" indent="0">
              <a:spcBef>
                <a:spcPct val="0"/>
              </a:spcBef>
              <a:buNone/>
            </a:pPr>
            <a:r>
              <a:rPr lang="en-US" altLang="en-US" sz="2800" dirty="0" smtClean="0">
                <a:solidFill>
                  <a:srgbClr val="003C78"/>
                </a:solidFill>
                <a:sym typeface="Symbol" panose="05050102010706020507" pitchFamily="18" charset="2"/>
              </a:rPr>
              <a:t>	</a:t>
            </a:r>
            <a:r>
              <a:rPr lang="en-US" altLang="en-US" sz="2800" b="1" dirty="0" err="1" smtClean="0">
                <a:solidFill>
                  <a:srgbClr val="003C78"/>
                </a:solidFill>
                <a:sym typeface="Symbol" panose="05050102010706020507" pitchFamily="18" charset="2"/>
              </a:rPr>
              <a:t>endif</a:t>
            </a:r>
            <a:endParaRPr lang="en-US" altLang="en-US" sz="2800" b="1" dirty="0" smtClean="0">
              <a:solidFill>
                <a:srgbClr val="003C78"/>
              </a:solidFill>
              <a:sym typeface="Symbol" panose="05050102010706020507" pitchFamily="18" charset="2"/>
            </a:endParaRPr>
          </a:p>
          <a:p>
            <a:pPr marL="0" indent="0">
              <a:spcBef>
                <a:spcPct val="0"/>
              </a:spcBef>
              <a:buNone/>
            </a:pPr>
            <a:r>
              <a:rPr lang="en-US" altLang="en-US" b="1" dirty="0" err="1" smtClean="0">
                <a:solidFill>
                  <a:srgbClr val="003C78"/>
                </a:solidFill>
                <a:sym typeface="Symbol" panose="05050102010706020507" pitchFamily="18" charset="2"/>
              </a:rPr>
              <a:t>endfor</a:t>
            </a:r>
            <a:endParaRPr lang="en-US" altLang="en-US" b="1" dirty="0" smtClean="0">
              <a:solidFill>
                <a:srgbClr val="003C78"/>
              </a:solidFill>
              <a:sym typeface="Symbol" panose="05050102010706020507" pitchFamily="18" charset="2"/>
            </a:endParaRPr>
          </a:p>
          <a:p>
            <a:pPr marL="0" indent="0">
              <a:spcBef>
                <a:spcPct val="0"/>
              </a:spcBef>
              <a:buNone/>
            </a:pPr>
            <a:r>
              <a:rPr lang="en-US" altLang="en-US" sz="2800" dirty="0" smtClean="0">
                <a:solidFill>
                  <a:srgbClr val="003C78"/>
                </a:solidFill>
                <a:sym typeface="Symbol" panose="05050102010706020507" pitchFamily="18" charset="2"/>
              </a:rPr>
              <a:t>m </a:t>
            </a:r>
            <a:r>
              <a:rPr lang="en-US" altLang="en-US" sz="2800" dirty="0">
                <a:solidFill>
                  <a:srgbClr val="003C78"/>
                </a:solidFill>
                <a:sym typeface="Symbol" panose="05050102010706020507" pitchFamily="18" charset="2"/>
              </a:rPr>
              <a:t>:= max - min</a:t>
            </a:r>
          </a:p>
          <a:p>
            <a:pPr marL="0" indent="0">
              <a:buNone/>
            </a:pPr>
            <a:r>
              <a:rPr lang="en-US" altLang="en-US" sz="2800" dirty="0">
                <a:sym typeface="Symbol" panose="05050102010706020507" pitchFamily="18" charset="2"/>
              </a:rPr>
              <a:t>Comparisons: 2</a:t>
            </a:r>
            <a:r>
              <a:rPr lang="en-US" altLang="en-US" sz="2800" i="1" dirty="0">
                <a:sym typeface="Symbol" panose="05050102010706020507" pitchFamily="18" charset="2"/>
              </a:rPr>
              <a:t>n</a:t>
            </a:r>
            <a:r>
              <a:rPr lang="en-US" altLang="en-US" sz="2800" dirty="0">
                <a:sym typeface="Symbol" panose="05050102010706020507" pitchFamily="18" charset="2"/>
              </a:rPr>
              <a:t> - 2</a:t>
            </a:r>
          </a:p>
          <a:p>
            <a:pPr marL="0" indent="0">
              <a:buNone/>
            </a:pPr>
            <a:endParaRPr lang="en-US" altLang="en-US" sz="800" dirty="0">
              <a:sym typeface="Symbol" panose="05050102010706020507" pitchFamily="18" charset="2"/>
            </a:endParaRPr>
          </a:p>
          <a:p>
            <a:pPr marL="0" indent="0">
              <a:buNone/>
            </a:pPr>
            <a:r>
              <a:rPr lang="en-US" altLang="en-US" sz="2800" dirty="0">
                <a:solidFill>
                  <a:srgbClr val="003C78"/>
                </a:solidFill>
                <a:sym typeface="Symbol" panose="05050102010706020507" pitchFamily="18" charset="2"/>
              </a:rPr>
              <a:t>Time complexity is O(</a:t>
            </a:r>
            <a:r>
              <a:rPr lang="en-US" altLang="en-US" sz="2800" b="1" i="1" dirty="0">
                <a:solidFill>
                  <a:srgbClr val="003C78"/>
                </a:solidFill>
                <a:sym typeface="Symbol" panose="05050102010706020507" pitchFamily="18" charset="2"/>
              </a:rPr>
              <a:t>n</a:t>
            </a:r>
            <a:r>
              <a:rPr lang="en-US" altLang="en-US" sz="2800" dirty="0">
                <a:solidFill>
                  <a:srgbClr val="003C78"/>
                </a:solidFill>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7063B26-0FD7-4DBA-91F8-9CCF836D8347}" type="slidenum">
              <a:rPr lang="en-CA" altLang="en-US"/>
              <a:pPr/>
              <a:t>61</a:t>
            </a:fld>
            <a:endParaRPr lang="en-CA" altLang="en-US"/>
          </a:p>
        </p:txBody>
      </p:sp>
    </p:spTree>
    <p:extLst>
      <p:ext uri="{BB962C8B-B14F-4D97-AF65-F5344CB8AC3E}">
        <p14:creationId xmlns:p14="http://schemas.microsoft.com/office/powerpoint/2010/main" val="421938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0163">
                                            <p:txEl>
                                              <p:pRg st="13" end="13"/>
                                            </p:txEl>
                                          </p:spTgt>
                                        </p:tgtEl>
                                        <p:attrNameLst>
                                          <p:attrName>style.visibility</p:attrName>
                                        </p:attrNameLst>
                                      </p:cBhvr>
                                      <p:to>
                                        <p:strVal val="visible"/>
                                      </p:to>
                                    </p:set>
                                    <p:anim calcmode="lin" valueType="num">
                                      <p:cBhvr additive="base">
                                        <p:cTn id="7" dur="500" fill="hold"/>
                                        <p:tgtEl>
                                          <p:spTgt spid="220163">
                                            <p:txEl>
                                              <p:pRg st="13" end="1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016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0163">
                                            <p:txEl>
                                              <p:pRg st="15" end="15"/>
                                            </p:txEl>
                                          </p:spTgt>
                                        </p:tgtEl>
                                        <p:attrNameLst>
                                          <p:attrName>style.visibility</p:attrName>
                                        </p:attrNameLst>
                                      </p:cBhvr>
                                      <p:to>
                                        <p:strVal val="visible"/>
                                      </p:to>
                                    </p:set>
                                    <p:anim calcmode="lin" valueType="num">
                                      <p:cBhvr additive="base">
                                        <p:cTn id="13" dur="500" fill="hold"/>
                                        <p:tgtEl>
                                          <p:spTgt spid="220163">
                                            <p:txEl>
                                              <p:pRg st="15" end="1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2016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altLang="en-US" dirty="0" smtClean="0"/>
              <a:t>Big-Omega </a:t>
            </a:r>
            <a:r>
              <a:rPr lang="en-US" altLang="en-US" sz="3200" kern="0" dirty="0">
                <a:latin typeface="Times New Roman"/>
                <a:cs typeface="Arial"/>
              </a:rPr>
              <a:t>(</a:t>
            </a:r>
            <a:r>
              <a:rPr lang="en-US" sz="3200" kern="0" dirty="0">
                <a:latin typeface="Times New Roman"/>
                <a:cs typeface="Arial"/>
              </a:rPr>
              <a:t>§ </a:t>
            </a:r>
            <a:r>
              <a:rPr lang="en-US" sz="3200" kern="0" dirty="0" smtClean="0">
                <a:latin typeface="Times New Roman"/>
                <a:cs typeface="Arial"/>
              </a:rPr>
              <a:t>3.2.5)</a:t>
            </a:r>
            <a:endParaRPr lang="en-US" altLang="en-US" sz="3200" dirty="0" smtClean="0"/>
          </a:p>
        </p:txBody>
      </p:sp>
      <p:sp>
        <p:nvSpPr>
          <p:cNvPr id="100354" name="Content Placeholder 2"/>
          <p:cNvSpPr>
            <a:spLocks noGrp="1"/>
          </p:cNvSpPr>
          <p:nvPr>
            <p:ph idx="1"/>
          </p:nvPr>
        </p:nvSpPr>
        <p:spPr/>
        <p:txBody>
          <a:bodyPr/>
          <a:lstStyle/>
          <a:p>
            <a:r>
              <a:rPr lang="en-US" altLang="en-US" dirty="0" smtClean="0"/>
              <a:t>Big-O notation does not provide a lower bound for the size of f(n) for large n</a:t>
            </a:r>
          </a:p>
          <a:p>
            <a:r>
              <a:rPr lang="en-US" altLang="en-US" dirty="0" smtClean="0"/>
              <a:t>Let f and g be functions from the set of integers or the set of real numbers to the set of real numbers. We say f(n) </a:t>
            </a:r>
            <a:r>
              <a:rPr lang="en-US" altLang="en-US" dirty="0" smtClean="0">
                <a:ea typeface="Cambria Math" panose="02040503050406030204" pitchFamily="18" charset="0"/>
              </a:rPr>
              <a:t>∈</a:t>
            </a:r>
            <a:r>
              <a:rPr lang="en-US" altLang="en-US" dirty="0" smtClean="0"/>
              <a:t>  </a:t>
            </a:r>
            <a:r>
              <a:rPr lang="el-GR" altLang="en-US" dirty="0" smtClean="0">
                <a:ea typeface="Cambria Math" panose="02040503050406030204" pitchFamily="18" charset="0"/>
                <a:cs typeface="Times New Roman" panose="02020603050405020304" pitchFamily="18" charset="0"/>
              </a:rPr>
              <a:t>Ω</a:t>
            </a:r>
            <a:r>
              <a:rPr lang="en-US" altLang="en-US" dirty="0" smtClean="0">
                <a:ea typeface="Cambria Math" panose="02040503050406030204" pitchFamily="18" charset="0"/>
                <a:cs typeface="Cambria Math" panose="02040503050406030204" pitchFamily="18" charset="0"/>
              </a:rPr>
              <a:t>(g(n)) if there are positive constants C and k such that</a:t>
            </a:r>
          </a:p>
          <a:p>
            <a:pPr>
              <a:buFont typeface="Arial" panose="020B0604020202020204" pitchFamily="34" charset="0"/>
              <a:buNone/>
            </a:pPr>
            <a:r>
              <a:rPr lang="en-US" altLang="en-US" dirty="0" smtClean="0">
                <a:ea typeface="Cambria Math" panose="02040503050406030204" pitchFamily="18" charset="0"/>
                <a:cs typeface="Cambria Math" panose="02040503050406030204" pitchFamily="18" charset="0"/>
              </a:rPr>
              <a:t>   |f(n)|≥</a:t>
            </a:r>
            <a:r>
              <a:rPr lang="en-US" altLang="en-US" dirty="0" err="1" smtClean="0">
                <a:ea typeface="Cambria Math" panose="02040503050406030204" pitchFamily="18" charset="0"/>
                <a:cs typeface="Cambria Math" panose="02040503050406030204" pitchFamily="18" charset="0"/>
              </a:rPr>
              <a:t>C|g</a:t>
            </a:r>
            <a:r>
              <a:rPr lang="en-US" altLang="en-US" dirty="0" smtClean="0">
                <a:ea typeface="Cambria Math" panose="02040503050406030204" pitchFamily="18" charset="0"/>
                <a:cs typeface="Cambria Math" panose="02040503050406030204" pitchFamily="18" charset="0"/>
              </a:rPr>
              <a:t>(n)| when n&gt;k</a:t>
            </a:r>
          </a:p>
          <a:p>
            <a:r>
              <a:rPr lang="en-US" altLang="en-US" dirty="0" smtClean="0">
                <a:ea typeface="Cambria Math" panose="02040503050406030204" pitchFamily="18" charset="0"/>
                <a:cs typeface="Cambria Math" panose="02040503050406030204" pitchFamily="18" charset="0"/>
              </a:rPr>
              <a:t>read as f(n) is in big-Omega of g(n</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a:t>
            </a:r>
            <a:endParaRPr lang="en-US" altLang="en-US" dirty="0" smtClean="0"/>
          </a:p>
        </p:txBody>
      </p:sp>
      <p:sp>
        <p:nvSpPr>
          <p:cNvPr id="100355" name="Slide Number Placeholder 3"/>
          <p:cNvSpPr>
            <a:spLocks noGrp="1"/>
          </p:cNvSpPr>
          <p:nvPr>
            <p:ph type="sldNum" sz="quarter" idx="12"/>
          </p:nvPr>
        </p:nvSpPr>
        <p:spPr bwMode="auto">
          <a:xfrm>
            <a:off x="8583168" y="6223953"/>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E6AF277C-CD4F-40F9-B085-6E617E52E2D8}"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62</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999033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r>
              <a:rPr lang="en-US" altLang="en-US" dirty="0" smtClean="0"/>
              <a:t>Example	</a:t>
            </a:r>
          </a:p>
        </p:txBody>
      </p:sp>
      <p:sp>
        <p:nvSpPr>
          <p:cNvPr id="102402" name="Content Placeholder 2"/>
          <p:cNvSpPr>
            <a:spLocks noGrp="1"/>
          </p:cNvSpPr>
          <p:nvPr>
            <p:ph idx="1"/>
          </p:nvPr>
        </p:nvSpPr>
        <p:spPr/>
        <p:txBody>
          <a:bodyPr>
            <a:normAutofit/>
          </a:bodyPr>
          <a:lstStyle/>
          <a:p>
            <a:r>
              <a:rPr lang="en-US" altLang="en-US" sz="3600" dirty="0" smtClean="0"/>
              <a:t>f(n)=8n</a:t>
            </a:r>
            <a:r>
              <a:rPr lang="en-US" altLang="en-US" sz="3600" baseline="30000" dirty="0" smtClean="0"/>
              <a:t>3</a:t>
            </a:r>
            <a:r>
              <a:rPr lang="en-US" altLang="en-US" sz="3600" dirty="0" smtClean="0"/>
              <a:t>+5n</a:t>
            </a:r>
            <a:r>
              <a:rPr lang="en-US" altLang="en-US" sz="3600" baseline="30000" dirty="0" smtClean="0"/>
              <a:t>2</a:t>
            </a:r>
            <a:r>
              <a:rPr lang="en-US" altLang="en-US" sz="3600" dirty="0" smtClean="0"/>
              <a:t>+7 is </a:t>
            </a:r>
            <a:r>
              <a:rPr lang="en-US" altLang="en-US" sz="3600" dirty="0" smtClean="0">
                <a:latin typeface="Cambria Math" panose="02040503050406030204" pitchFamily="18" charset="0"/>
                <a:ea typeface="Cambria Math" panose="02040503050406030204" pitchFamily="18" charset="0"/>
                <a:cs typeface="Cambria Math" panose="02040503050406030204" pitchFamily="18" charset="0"/>
              </a:rPr>
              <a:t>𝛺(g(n)) where g(n)=n</a:t>
            </a:r>
            <a:r>
              <a:rPr lang="en-US" altLang="en-US" sz="3600" baseline="30000" dirty="0" smtClean="0">
                <a:latin typeface="Cambria Math" panose="02040503050406030204" pitchFamily="18" charset="0"/>
                <a:ea typeface="Cambria Math" panose="02040503050406030204" pitchFamily="18" charset="0"/>
                <a:cs typeface="Cambria Math" panose="02040503050406030204" pitchFamily="18" charset="0"/>
              </a:rPr>
              <a:t>3</a:t>
            </a:r>
          </a:p>
          <a:p>
            <a:r>
              <a:rPr lang="en-US" altLang="en-US" sz="3600" dirty="0" smtClean="0"/>
              <a:t> It is easy to see as f(n)= 8n</a:t>
            </a:r>
            <a:r>
              <a:rPr lang="en-US" altLang="en-US" sz="3600" baseline="30000" dirty="0" smtClean="0"/>
              <a:t>3</a:t>
            </a:r>
            <a:r>
              <a:rPr lang="en-US" altLang="en-US" sz="3600" dirty="0" smtClean="0"/>
              <a:t>+5n</a:t>
            </a:r>
            <a:r>
              <a:rPr lang="en-US" altLang="en-US" sz="3600" baseline="30000" dirty="0" smtClean="0"/>
              <a:t>2</a:t>
            </a:r>
            <a:r>
              <a:rPr lang="en-US" altLang="en-US" sz="3600" dirty="0" smtClean="0"/>
              <a:t>+7</a:t>
            </a:r>
            <a:r>
              <a:rPr lang="en-US" altLang="en-US" sz="3600" dirty="0" smtClean="0">
                <a:latin typeface="Cambria Math" panose="02040503050406030204" pitchFamily="18" charset="0"/>
                <a:ea typeface="Cambria Math" panose="02040503050406030204" pitchFamily="18" charset="0"/>
                <a:cs typeface="Cambria Math" panose="02040503050406030204" pitchFamily="18" charset="0"/>
              </a:rPr>
              <a:t>≥8n</a:t>
            </a:r>
            <a:r>
              <a:rPr lang="en-US" altLang="en-US" sz="3600" baseline="30000" dirty="0" smtClean="0">
                <a:latin typeface="Cambria Math" panose="02040503050406030204" pitchFamily="18" charset="0"/>
                <a:ea typeface="Cambria Math" panose="02040503050406030204" pitchFamily="18" charset="0"/>
                <a:cs typeface="Cambria Math" panose="02040503050406030204" pitchFamily="18" charset="0"/>
              </a:rPr>
              <a:t>3 </a:t>
            </a:r>
            <a:r>
              <a:rPr lang="en-US" altLang="en-US" sz="3600" dirty="0" smtClean="0">
                <a:latin typeface="Cambria Math" panose="02040503050406030204" pitchFamily="18" charset="0"/>
                <a:ea typeface="Cambria Math" panose="02040503050406030204" pitchFamily="18" charset="0"/>
                <a:cs typeface="Cambria Math" panose="02040503050406030204" pitchFamily="18" charset="0"/>
              </a:rPr>
              <a:t>for all positive numbers n</a:t>
            </a:r>
          </a:p>
          <a:p>
            <a:pPr marL="0" indent="0">
              <a:buNone/>
            </a:pPr>
            <a:endParaRPr lang="en-US" altLang="en-US" sz="3600" dirty="0" smtClean="0"/>
          </a:p>
        </p:txBody>
      </p:sp>
      <p:sp>
        <p:nvSpPr>
          <p:cNvPr id="10240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D8FEBED3-2239-4DD8-99A7-5B51F463E788}"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63</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003602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r>
              <a:rPr lang="en-US" altLang="en-US" smtClean="0"/>
              <a:t>Big-Theta notation</a:t>
            </a:r>
          </a:p>
        </p:txBody>
      </p:sp>
      <p:sp>
        <p:nvSpPr>
          <p:cNvPr id="104450" name="Content Placeholder 2"/>
          <p:cNvSpPr>
            <a:spLocks noGrp="1"/>
          </p:cNvSpPr>
          <p:nvPr>
            <p:ph idx="1"/>
          </p:nvPr>
        </p:nvSpPr>
        <p:spPr/>
        <p:txBody>
          <a:bodyPr/>
          <a:lstStyle/>
          <a:p>
            <a:r>
              <a:rPr lang="en-US" altLang="en-US" dirty="0" smtClean="0"/>
              <a:t>We want a reference function g(n) such that f(n) ∈ O(g(n)) and f(n) ∈ </a:t>
            </a:r>
            <a:r>
              <a:rPr lang="el-GR" altLang="en-US" dirty="0" smtClean="0">
                <a:latin typeface="Cambria Math" panose="02040503050406030204" pitchFamily="18" charset="0"/>
                <a:ea typeface="Cambria Math" panose="02040503050406030204" pitchFamily="18" charset="0"/>
                <a:cs typeface="Cambria Math" panose="02040503050406030204" pitchFamily="18" charset="0"/>
              </a:rPr>
              <a:t>Ω</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(g(n))</a:t>
            </a:r>
          </a:p>
          <a:p>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Let f and g be functions from the set of integers or the set of real numbers to the set of real numbers. We say that f(n) ∈ 𝛳(g(n)) if f(n) ∈ O(g(n)) and f(n) ∈ </a:t>
            </a:r>
            <a:r>
              <a:rPr lang="el-GR" altLang="en-US" dirty="0" smtClean="0">
                <a:latin typeface="Cambria Math" panose="02040503050406030204" pitchFamily="18" charset="0"/>
                <a:ea typeface="Cambria Math" panose="02040503050406030204" pitchFamily="18" charset="0"/>
                <a:cs typeface="Cambria Math" panose="02040503050406030204" pitchFamily="18" charset="0"/>
              </a:rPr>
              <a:t>Ω</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(g(n))</a:t>
            </a:r>
          </a:p>
          <a:p>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When f(n) ∈ 𝛳(g(n)) , we say f is big-Theta of g(n), and we also say f(n) is of order g(n)</a:t>
            </a:r>
            <a:endParaRPr lang="en-US" altLang="en-US" dirty="0" smtClean="0"/>
          </a:p>
        </p:txBody>
      </p:sp>
      <p:sp>
        <p:nvSpPr>
          <p:cNvPr id="10445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B3D96C1B-B3F3-44A8-82AB-E0454CBF053B}"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64</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0173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r>
              <a:rPr lang="en-US" altLang="en-US" dirty="0" smtClean="0"/>
              <a:t>Big Theta-notation </a:t>
            </a:r>
            <a:r>
              <a:rPr lang="en-US" altLang="en-US" kern="0" dirty="0">
                <a:latin typeface="Times New Roman"/>
                <a:cs typeface="Arial"/>
              </a:rPr>
              <a:t>(</a:t>
            </a:r>
            <a:r>
              <a:rPr lang="en-US" kern="0" dirty="0">
                <a:latin typeface="Times New Roman"/>
                <a:cs typeface="Arial"/>
              </a:rPr>
              <a:t>§ 3.2.5)</a:t>
            </a:r>
            <a:endParaRPr lang="en-US" altLang="en-US" dirty="0" smtClean="0"/>
          </a:p>
        </p:txBody>
      </p:sp>
      <p:sp>
        <p:nvSpPr>
          <p:cNvPr id="106498" name="Content Placeholder 2"/>
          <p:cNvSpPr>
            <a:spLocks noGrp="1"/>
          </p:cNvSpPr>
          <p:nvPr>
            <p:ph idx="1"/>
          </p:nvPr>
        </p:nvSpPr>
        <p:spPr/>
        <p:txBody>
          <a:bodyPr/>
          <a:lstStyle/>
          <a:p>
            <a:r>
              <a:rPr lang="en-US" altLang="en-US" dirty="0" smtClean="0"/>
              <a:t>When f(n) ∈</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 𝛳(g(n)), g(n) ∈ 𝛳(f(n))</a:t>
            </a:r>
          </a:p>
          <a:p>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f(n) ∈ 𝛳(g(n)) if and only if f(n) ∈ O(g(n)) and g(n) ∈ O(f(n))</a:t>
            </a:r>
          </a:p>
          <a:p>
            <a:endParaRPr lang="en-US" altLang="en-US" dirty="0">
              <a:latin typeface="Cambria Math" panose="02040503050406030204" pitchFamily="18" charset="0"/>
              <a:ea typeface="Cambria Math" panose="02040503050406030204" pitchFamily="18" charset="0"/>
              <a:cs typeface="Cambria Math" panose="02040503050406030204" pitchFamily="18" charset="0"/>
            </a:endParaRPr>
          </a:p>
          <a:p>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An alternant (but equivalent) definition of big-Theta:</a:t>
            </a:r>
          </a:p>
          <a:p>
            <a:pPr lvl="1"/>
            <a:r>
              <a:rPr lang="en-US" altLang="en-US" sz="3600" dirty="0">
                <a:latin typeface="Times New Roman" panose="02020603050405020304" pitchFamily="18" charset="0"/>
                <a:ea typeface="Cambria Math" panose="02040503050406030204" pitchFamily="18" charset="0"/>
                <a:cs typeface="Times New Roman" panose="02020603050405020304" pitchFamily="18" charset="0"/>
              </a:rPr>
              <a:t>𝛳(g(</a:t>
            </a:r>
            <a:r>
              <a:rPr lang="en-US" altLang="en-US" sz="3600" i="1"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en-US" sz="3600" dirty="0" smtClean="0">
                <a:latin typeface="Times New Roman" panose="02020603050405020304" pitchFamily="18" charset="0"/>
                <a:ea typeface="Cambria Math" panose="02040503050406030204" pitchFamily="18" charset="0"/>
                <a:cs typeface="Times New Roman" panose="02020603050405020304" pitchFamily="18" charset="0"/>
              </a:rPr>
              <a:t>)) = O(g(</a:t>
            </a:r>
            <a:r>
              <a:rPr lang="en-US" altLang="en-US" sz="3600" i="1"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en-US" sz="3600" dirty="0" smtClean="0">
                <a:latin typeface="Times New Roman" panose="02020603050405020304" pitchFamily="18" charset="0"/>
                <a:ea typeface="Cambria Math" panose="02040503050406030204" pitchFamily="18" charset="0"/>
                <a:cs typeface="Times New Roman" panose="02020603050405020304" pitchFamily="18" charset="0"/>
              </a:rPr>
              <a:t>)) ∩  </a:t>
            </a:r>
            <a:r>
              <a:rPr lang="el-GR" altLang="en-US" sz="3600" dirty="0" smtClean="0">
                <a:latin typeface="Times New Roman" panose="02020603050405020304" pitchFamily="18" charset="0"/>
                <a:ea typeface="Cambria Math" panose="02040503050406030204" pitchFamily="18" charset="0"/>
                <a:cs typeface="Times New Roman" panose="02020603050405020304" pitchFamily="18" charset="0"/>
              </a:rPr>
              <a:t>Ω</a:t>
            </a:r>
            <a:r>
              <a:rPr lang="en-US" altLang="en-US" sz="3600" dirty="0" smtClean="0">
                <a:latin typeface="Times New Roman" panose="02020603050405020304" pitchFamily="18" charset="0"/>
                <a:ea typeface="Cambria Math" panose="02040503050406030204" pitchFamily="18" charset="0"/>
                <a:cs typeface="Times New Roman" panose="02020603050405020304" pitchFamily="18" charset="0"/>
              </a:rPr>
              <a:t>(g(</a:t>
            </a:r>
            <a:r>
              <a:rPr lang="en-US" altLang="en-US" sz="3600" i="1"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en-US" sz="36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p:sp>
        <p:nvSpPr>
          <p:cNvPr id="1064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D5A51726-650B-42A7-B0F2-5436637481F1}"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65</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512647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altLang="en-US" dirty="0" smtClean="0"/>
              <a:t>Example</a:t>
            </a:r>
          </a:p>
        </p:txBody>
      </p:sp>
      <p:sp>
        <p:nvSpPr>
          <p:cNvPr id="108546" name="Content Placeholder 2"/>
          <p:cNvSpPr>
            <a:spLocks noGrp="1"/>
          </p:cNvSpPr>
          <p:nvPr>
            <p:ph idx="1"/>
          </p:nvPr>
        </p:nvSpPr>
        <p:spPr>
          <a:xfrm>
            <a:off x="838200" y="1524000"/>
            <a:ext cx="10515600" cy="4652963"/>
          </a:xfrm>
        </p:spPr>
        <p:txBody>
          <a:bodyPr>
            <a:normAutofit fontScale="92500" lnSpcReduction="10000"/>
          </a:bodyPr>
          <a:lstStyle/>
          <a:p>
            <a:r>
              <a:rPr lang="en-US" altLang="en-US" dirty="0">
                <a:latin typeface="Times New Roman" panose="02020603050405020304" pitchFamily="18" charset="0"/>
                <a:ea typeface="Cambria Math" panose="02040503050406030204" pitchFamily="18" charset="0"/>
                <a:cs typeface="Times New Roman" panose="02020603050405020304" pitchFamily="18" charset="0"/>
              </a:rPr>
              <a:t>Let f(</a:t>
            </a:r>
            <a:r>
              <a:rPr lang="en-US" altLang="en-US" i="1"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)=1+2+…+n. We know that f(</a:t>
            </a:r>
            <a:r>
              <a:rPr lang="en-US" altLang="en-US" i="1"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 is O(</a:t>
            </a:r>
            <a:r>
              <a:rPr lang="en-US" altLang="en-US" i="1"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en-US" baseline="30000" dirty="0">
                <a:latin typeface="Times New Roman" panose="02020603050405020304" pitchFamily="18" charset="0"/>
                <a:ea typeface="Cambria Math" panose="02040503050406030204" pitchFamily="18" charset="0"/>
                <a:cs typeface="Times New Roman" panose="02020603050405020304" pitchFamily="18" charset="0"/>
              </a:rPr>
              <a:t>2</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 to show that </a:t>
            </a:r>
            <a:r>
              <a:rPr lang="en-US" altLang="en-US" dirty="0" smtClean="0">
                <a:latin typeface="Times New Roman" panose="02020603050405020304" pitchFamily="18" charset="0"/>
                <a:ea typeface="Cambria Math" panose="02040503050406030204" pitchFamily="18" charset="0"/>
                <a:cs typeface="Times New Roman" panose="02020603050405020304" pitchFamily="18" charset="0"/>
              </a:rPr>
              <a:t>f(n) </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is of order n</a:t>
            </a:r>
            <a:r>
              <a:rPr lang="en-US" altLang="en-US" baseline="30000" dirty="0">
                <a:latin typeface="Times New Roman" panose="02020603050405020304" pitchFamily="18" charset="0"/>
                <a:ea typeface="Cambria Math" panose="02040503050406030204" pitchFamily="18" charset="0"/>
                <a:cs typeface="Times New Roman" panose="02020603050405020304" pitchFamily="18" charset="0"/>
              </a:rPr>
              <a:t>2</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 we need to find C and k </a:t>
            </a:r>
            <a:r>
              <a:rPr lang="en-US" altLang="en-US" dirty="0" err="1">
                <a:latin typeface="Times New Roman" panose="02020603050405020304" pitchFamily="18" charset="0"/>
                <a:ea typeface="Cambria Math" panose="02040503050406030204" pitchFamily="18" charset="0"/>
                <a:cs typeface="Times New Roman" panose="02020603050405020304" pitchFamily="18" charset="0"/>
              </a:rPr>
              <a:t>s.t.</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 f(n)&gt;Cn</a:t>
            </a:r>
            <a:r>
              <a:rPr lang="en-US" altLang="en-US" baseline="30000" dirty="0">
                <a:latin typeface="Times New Roman" panose="02020603050405020304" pitchFamily="18" charset="0"/>
                <a:ea typeface="Cambria Math" panose="02040503050406030204" pitchFamily="18" charset="0"/>
                <a:cs typeface="Times New Roman" panose="02020603050405020304" pitchFamily="18" charset="0"/>
              </a:rPr>
              <a:t>2</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 for large n</a:t>
            </a:r>
          </a:p>
          <a:p>
            <a:endParaRPr lang="en-US" alt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en-US" dirty="0" smtClean="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en-US" dirty="0">
              <a:latin typeface="Times New Roman" panose="02020603050405020304" pitchFamily="18" charset="0"/>
              <a:ea typeface="Cambria Math" panose="02040503050406030204" pitchFamily="18" charset="0"/>
              <a:cs typeface="Times New Roman" panose="02020603050405020304" pitchFamily="18" charset="0"/>
            </a:endParaRPr>
          </a:p>
          <a:p>
            <a:r>
              <a:rPr lang="en-US" altLang="en-US" dirty="0">
                <a:latin typeface="Times New Roman" panose="02020603050405020304" pitchFamily="18" charset="0"/>
                <a:ea typeface="Cambria Math" panose="02040503050406030204" pitchFamily="18" charset="0"/>
                <a:cs typeface="Times New Roman" panose="02020603050405020304" pitchFamily="18" charset="0"/>
              </a:rPr>
              <a:t>Already know f(n) is O(n</a:t>
            </a:r>
            <a:r>
              <a:rPr lang="en-US" altLang="en-US" baseline="30000" dirty="0">
                <a:latin typeface="Times New Roman" panose="02020603050405020304" pitchFamily="18" charset="0"/>
                <a:ea typeface="Cambria Math" panose="02040503050406030204" pitchFamily="18" charset="0"/>
                <a:cs typeface="Times New Roman" panose="02020603050405020304" pitchFamily="18" charset="0"/>
              </a:rPr>
              <a:t>2</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 and f(n) is 𝛺(n</a:t>
            </a:r>
            <a:r>
              <a:rPr lang="en-US" altLang="en-US" baseline="30000" dirty="0">
                <a:latin typeface="Times New Roman" panose="02020603050405020304" pitchFamily="18" charset="0"/>
                <a:ea typeface="Cambria Math" panose="02040503050406030204" pitchFamily="18" charset="0"/>
                <a:cs typeface="Times New Roman" panose="02020603050405020304" pitchFamily="18" charset="0"/>
              </a:rPr>
              <a:t>2</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  thus f(n) is 𝛳(n</a:t>
            </a:r>
            <a:r>
              <a:rPr lang="en-US" altLang="en-US" baseline="30000" dirty="0">
                <a:latin typeface="Times New Roman" panose="02020603050405020304" pitchFamily="18" charset="0"/>
                <a:ea typeface="Cambria Math" panose="02040503050406030204" pitchFamily="18" charset="0"/>
                <a:cs typeface="Times New Roman" panose="02020603050405020304" pitchFamily="18" charset="0"/>
              </a:rPr>
              <a:t>2</a:t>
            </a:r>
            <a:r>
              <a:rPr lang="en-US" altLang="en-US" dirty="0">
                <a:latin typeface="Times New Roman" panose="02020603050405020304" pitchFamily="18" charset="0"/>
                <a:ea typeface="Cambria Math" panose="020405030504060302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    </a:t>
            </a:r>
          </a:p>
        </p:txBody>
      </p:sp>
      <p:sp>
        <p:nvSpPr>
          <p:cNvPr id="1085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39A9517C-C70E-46BB-BE6C-EE69542DFD2C}"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66</a:t>
            </a:fld>
            <a:endParaRPr lang="en-US" altLang="en-US" sz="1200">
              <a:solidFill>
                <a:srgbClr val="898989"/>
              </a:solidFill>
              <a:latin typeface="Arial" panose="020B0604020202020204" pitchFamily="34" charset="0"/>
              <a:ea typeface="ＭＳ Ｐゴシック" panose="020B0600070205080204" pitchFamily="34" charset="-128"/>
            </a:endParaRPr>
          </a:p>
        </p:txBody>
      </p:sp>
      <p:graphicFrame>
        <p:nvGraphicFramePr>
          <p:cNvPr id="108548" name="Object 2"/>
          <p:cNvGraphicFramePr>
            <a:graphicFrameLocks noChangeAspect="1"/>
          </p:cNvGraphicFramePr>
          <p:nvPr>
            <p:extLst>
              <p:ext uri="{D42A27DB-BD31-4B8C-83A1-F6EECF244321}">
                <p14:modId xmlns:p14="http://schemas.microsoft.com/office/powerpoint/2010/main" val="745730478"/>
              </p:ext>
            </p:extLst>
          </p:nvPr>
        </p:nvGraphicFramePr>
        <p:xfrm>
          <a:off x="3113786" y="2438400"/>
          <a:ext cx="5047552" cy="2209800"/>
        </p:xfrm>
        <a:graphic>
          <a:graphicData uri="http://schemas.openxmlformats.org/presentationml/2006/ole">
            <mc:AlternateContent xmlns:mc="http://schemas.openxmlformats.org/markup-compatibility/2006">
              <mc:Choice xmlns:v="urn:schemas-microsoft-com:vml" Requires="v">
                <p:oleObj spid="_x0000_s1033" name="Equation" r:id="rId4" imgW="2552700" imgH="1117600" progId="Equation.3">
                  <p:embed/>
                </p:oleObj>
              </mc:Choice>
              <mc:Fallback>
                <p:oleObj name="Equation" r:id="rId4" imgW="2552700" imgH="1117600" progId="Equation.3">
                  <p:embed/>
                  <p:pic>
                    <p:nvPicPr>
                      <p:cNvPr id="10854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3786" y="2438400"/>
                        <a:ext cx="5047552" cy="2209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622467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r>
              <a:rPr lang="en-US" altLang="en-US" smtClean="0"/>
              <a:t>Big-Theta notation</a:t>
            </a:r>
          </a:p>
        </p:txBody>
      </p:sp>
      <p:sp>
        <p:nvSpPr>
          <p:cNvPr id="110594" name="Content Placeholder 2"/>
          <p:cNvSpPr>
            <a:spLocks noGrp="1"/>
          </p:cNvSpPr>
          <p:nvPr>
            <p:ph idx="1"/>
          </p:nvPr>
        </p:nvSpPr>
        <p:spPr/>
        <p:txBody>
          <a:bodyPr/>
          <a:lstStyle/>
          <a:p>
            <a:r>
              <a:rPr lang="en-US" altLang="en-US" dirty="0" smtClean="0"/>
              <a:t>We can show that f(n) is</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 𝛳(g(n))</a:t>
            </a:r>
            <a:r>
              <a:rPr lang="en-US" altLang="en-US" dirty="0" smtClean="0"/>
              <a:t> if we can find positive real numbers C</a:t>
            </a:r>
            <a:r>
              <a:rPr lang="en-US" altLang="en-US" baseline="-25000" dirty="0" smtClean="0"/>
              <a:t>1</a:t>
            </a:r>
            <a:r>
              <a:rPr lang="en-US" altLang="en-US" dirty="0" smtClean="0"/>
              <a:t> and C</a:t>
            </a:r>
            <a:r>
              <a:rPr lang="en-US" altLang="en-US" baseline="-25000" dirty="0" smtClean="0"/>
              <a:t>2</a:t>
            </a:r>
            <a:r>
              <a:rPr lang="en-US" altLang="en-US" dirty="0" smtClean="0"/>
              <a:t> and a positive number k, such that</a:t>
            </a:r>
          </a:p>
          <a:p>
            <a:pPr>
              <a:buFont typeface="Arial" panose="020B0604020202020204" pitchFamily="34" charset="0"/>
              <a:buNone/>
            </a:pPr>
            <a:r>
              <a:rPr lang="en-US" altLang="en-US" dirty="0" smtClean="0"/>
              <a:t>    C</a:t>
            </a:r>
            <a:r>
              <a:rPr lang="en-US" altLang="en-US" baseline="-25000" dirty="0" smtClean="0"/>
              <a:t>1</a:t>
            </a:r>
            <a:r>
              <a:rPr lang="en-US" altLang="en-US" dirty="0" smtClean="0"/>
              <a:t>|g(n)|≤|f(n)|≤C</a:t>
            </a:r>
            <a:r>
              <a:rPr lang="en-US" altLang="en-US" baseline="-25000" dirty="0" smtClean="0"/>
              <a:t>2</a:t>
            </a:r>
            <a:r>
              <a:rPr lang="en-US" altLang="en-US" dirty="0" smtClean="0"/>
              <a:t>|g(n)|</a:t>
            </a:r>
          </a:p>
          <a:p>
            <a:pPr>
              <a:buFont typeface="Arial" panose="020B0604020202020204" pitchFamily="34" charset="0"/>
              <a:buNone/>
            </a:pPr>
            <a:r>
              <a:rPr lang="en-US" altLang="en-US" dirty="0" smtClean="0"/>
              <a:t>    when n&gt;k</a:t>
            </a:r>
          </a:p>
          <a:p>
            <a:r>
              <a:rPr lang="en-US" altLang="en-US" dirty="0" smtClean="0"/>
              <a:t>This shows f(n) is O(g(n)) and f(n) is </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𝛺(g(n))</a:t>
            </a:r>
            <a:endParaRPr lang="en-US" altLang="en-US" dirty="0" smtClean="0"/>
          </a:p>
        </p:txBody>
      </p:sp>
      <p:sp>
        <p:nvSpPr>
          <p:cNvPr id="1105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B1951076-2A48-4D57-A720-B46E32C999CC}"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67</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400915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r>
              <a:rPr lang="en-US" altLang="en-US" smtClean="0"/>
              <a:t>Example</a:t>
            </a:r>
          </a:p>
        </p:txBody>
      </p:sp>
      <p:sp>
        <p:nvSpPr>
          <p:cNvPr id="112642" name="Content Placeholder 2"/>
          <p:cNvSpPr>
            <a:spLocks noGrp="1"/>
          </p:cNvSpPr>
          <p:nvPr>
            <p:ph idx="1"/>
          </p:nvPr>
        </p:nvSpPr>
        <p:spPr/>
        <p:txBody>
          <a:bodyPr/>
          <a:lstStyle/>
          <a:p>
            <a:r>
              <a:rPr lang="en-US" altLang="en-US" dirty="0" smtClean="0"/>
              <a:t>Show that 3n</a:t>
            </a:r>
            <a:r>
              <a:rPr lang="en-US" altLang="en-US" baseline="30000" dirty="0" smtClean="0"/>
              <a:t>2</a:t>
            </a:r>
            <a:r>
              <a:rPr lang="en-US" altLang="en-US" dirty="0" smtClean="0"/>
              <a:t>+8n </a:t>
            </a:r>
            <a:r>
              <a:rPr lang="en-US" altLang="en-US" dirty="0" err="1" smtClean="0"/>
              <a:t>lg</a:t>
            </a:r>
            <a:r>
              <a:rPr lang="en-US" altLang="en-US" dirty="0" smtClean="0"/>
              <a:t> n is </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𝛳(n</a:t>
            </a:r>
            <a:r>
              <a:rPr lang="en-US" altLang="en-US" baseline="30000" dirty="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a:t>
            </a:r>
            <a:r>
              <a:rPr lang="en-US" altLang="en-US" dirty="0" smtClean="0"/>
              <a:t> </a:t>
            </a:r>
          </a:p>
          <a:p>
            <a:r>
              <a:rPr lang="en-US" altLang="en-US" dirty="0" smtClean="0"/>
              <a:t>As 0 ≤ 8n log n≤8n</a:t>
            </a:r>
            <a:r>
              <a:rPr lang="en-US" altLang="en-US" baseline="30000" dirty="0" smtClean="0"/>
              <a:t>2</a:t>
            </a:r>
            <a:r>
              <a:rPr lang="en-US" altLang="en-US" dirty="0" smtClean="0"/>
              <a:t>, it follows that </a:t>
            </a:r>
          </a:p>
          <a:p>
            <a:pPr>
              <a:buFont typeface="Arial" panose="020B0604020202020204" pitchFamily="34" charset="0"/>
              <a:buNone/>
            </a:pPr>
            <a:r>
              <a:rPr lang="en-US" altLang="en-US" dirty="0" smtClean="0"/>
              <a:t>   3n</a:t>
            </a:r>
            <a:r>
              <a:rPr lang="en-US" altLang="en-US" baseline="30000" dirty="0" smtClean="0"/>
              <a:t>2</a:t>
            </a:r>
            <a:r>
              <a:rPr lang="en-US" altLang="en-US" dirty="0" smtClean="0"/>
              <a:t>+8n </a:t>
            </a:r>
            <a:r>
              <a:rPr lang="en-US" altLang="en-US" dirty="0" err="1" smtClean="0"/>
              <a:t>lg</a:t>
            </a:r>
            <a:r>
              <a:rPr lang="en-US" altLang="en-US" dirty="0" smtClean="0"/>
              <a:t> n ≤11n</a:t>
            </a:r>
            <a:r>
              <a:rPr lang="en-US" altLang="en-US" baseline="30000" dirty="0" smtClean="0"/>
              <a:t>2</a:t>
            </a:r>
            <a:r>
              <a:rPr lang="en-US" altLang="en-US" dirty="0" smtClean="0"/>
              <a:t> for n&gt;1</a:t>
            </a:r>
          </a:p>
          <a:p>
            <a:r>
              <a:rPr lang="en-US" altLang="en-US" dirty="0" smtClean="0"/>
              <a:t>Consequently 3n</a:t>
            </a:r>
            <a:r>
              <a:rPr lang="en-US" altLang="en-US" baseline="30000" dirty="0" smtClean="0"/>
              <a:t>2</a:t>
            </a:r>
            <a:r>
              <a:rPr lang="en-US" altLang="en-US" dirty="0" smtClean="0"/>
              <a:t>+8n </a:t>
            </a:r>
            <a:r>
              <a:rPr lang="en-US" altLang="en-US" dirty="0" err="1" smtClean="0"/>
              <a:t>lg</a:t>
            </a:r>
            <a:r>
              <a:rPr lang="en-US" altLang="en-US" dirty="0" smtClean="0"/>
              <a:t> n is O(n</a:t>
            </a:r>
            <a:r>
              <a:rPr lang="en-US" altLang="en-US" baseline="30000" dirty="0" smtClean="0"/>
              <a:t>2</a:t>
            </a:r>
            <a:r>
              <a:rPr lang="en-US" altLang="en-US" dirty="0" smtClean="0"/>
              <a:t>)</a:t>
            </a:r>
          </a:p>
          <a:p>
            <a:r>
              <a:rPr lang="en-US" altLang="en-US" dirty="0" smtClean="0"/>
              <a:t>Clearly 3n</a:t>
            </a:r>
            <a:r>
              <a:rPr lang="en-US" altLang="en-US" baseline="30000" dirty="0" smtClean="0"/>
              <a:t>2</a:t>
            </a:r>
            <a:r>
              <a:rPr lang="en-US" altLang="en-US" dirty="0" smtClean="0"/>
              <a:t>+8n </a:t>
            </a:r>
            <a:r>
              <a:rPr lang="en-US" altLang="en-US" dirty="0" err="1" smtClean="0"/>
              <a:t>lg</a:t>
            </a:r>
            <a:r>
              <a:rPr lang="en-US" altLang="en-US" dirty="0" smtClean="0"/>
              <a:t> n is </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𝛺(</a:t>
            </a:r>
            <a:r>
              <a:rPr lang="en-US" altLang="en-US" dirty="0" smtClean="0"/>
              <a:t>n</a:t>
            </a:r>
            <a:r>
              <a:rPr lang="en-US" altLang="en-US" baseline="30000" dirty="0" smtClean="0"/>
              <a:t>2</a:t>
            </a:r>
            <a:r>
              <a:rPr lang="en-US" altLang="en-US" dirty="0" smtClean="0"/>
              <a:t>)</a:t>
            </a:r>
          </a:p>
          <a:p>
            <a:r>
              <a:rPr lang="en-US" altLang="en-US" dirty="0" smtClean="0"/>
              <a:t>Consequently 3n</a:t>
            </a:r>
            <a:r>
              <a:rPr lang="en-US" altLang="en-US" baseline="30000" dirty="0" smtClean="0"/>
              <a:t>2</a:t>
            </a:r>
            <a:r>
              <a:rPr lang="en-US" altLang="en-US" dirty="0" smtClean="0"/>
              <a:t>+8n </a:t>
            </a:r>
            <a:r>
              <a:rPr lang="en-US" altLang="en-US" dirty="0" err="1" smtClean="0"/>
              <a:t>lg</a:t>
            </a:r>
            <a:r>
              <a:rPr lang="en-US" altLang="en-US" dirty="0" smtClean="0"/>
              <a:t> n is </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𝛳(n</a:t>
            </a:r>
            <a:r>
              <a:rPr lang="en-US" altLang="en-US" baseline="30000" dirty="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a:t>
            </a:r>
            <a:r>
              <a:rPr lang="en-US" altLang="en-US" dirty="0" smtClean="0"/>
              <a:t> </a:t>
            </a:r>
          </a:p>
        </p:txBody>
      </p:sp>
      <p:sp>
        <p:nvSpPr>
          <p:cNvPr id="1126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4D470CFC-16B8-4CC3-A87E-8D233385BE90}"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68</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9570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tLang="en-US" smtClean="0"/>
              <a:t>Polynomial</a:t>
            </a:r>
          </a:p>
        </p:txBody>
      </p:sp>
      <p:sp>
        <p:nvSpPr>
          <p:cNvPr id="114690" name="Content Placeholder 2"/>
          <p:cNvSpPr>
            <a:spLocks noGrp="1"/>
          </p:cNvSpPr>
          <p:nvPr>
            <p:ph idx="1"/>
          </p:nvPr>
        </p:nvSpPr>
        <p:spPr/>
        <p:txBody>
          <a:bodyPr/>
          <a:lstStyle/>
          <a:p>
            <a:r>
              <a:rPr lang="en-US" altLang="en-US" dirty="0" smtClean="0"/>
              <a:t>One useful fact is that the leading term of a polynomial determines its order</a:t>
            </a:r>
          </a:p>
          <a:p>
            <a:r>
              <a:rPr lang="en-US" altLang="en-US" dirty="0" smtClean="0"/>
              <a:t>E.g., f(x)=3x</a:t>
            </a:r>
            <a:r>
              <a:rPr lang="en-US" altLang="en-US" baseline="30000" dirty="0" smtClean="0"/>
              <a:t>5</a:t>
            </a:r>
            <a:r>
              <a:rPr lang="en-US" altLang="en-US" dirty="0" smtClean="0"/>
              <a:t>+x</a:t>
            </a:r>
            <a:r>
              <a:rPr lang="en-US" altLang="en-US" baseline="30000" dirty="0" smtClean="0"/>
              <a:t>4</a:t>
            </a:r>
            <a:r>
              <a:rPr lang="en-US" altLang="en-US" dirty="0" smtClean="0"/>
              <a:t>+17x</a:t>
            </a:r>
            <a:r>
              <a:rPr lang="en-US" altLang="en-US" baseline="30000" dirty="0" smtClean="0"/>
              <a:t>3</a:t>
            </a:r>
            <a:r>
              <a:rPr lang="en-US" altLang="en-US" dirty="0" smtClean="0"/>
              <a:t>+2 is of order x</a:t>
            </a:r>
            <a:r>
              <a:rPr lang="en-US" altLang="en-US" baseline="30000" dirty="0" smtClean="0"/>
              <a:t>5</a:t>
            </a:r>
            <a:r>
              <a:rPr lang="en-US" altLang="en-US" dirty="0" smtClean="0"/>
              <a:t> </a:t>
            </a:r>
          </a:p>
          <a:p>
            <a:r>
              <a:rPr lang="en-US" altLang="en-US" dirty="0" smtClean="0"/>
              <a:t>Let f(x)=a</a:t>
            </a:r>
            <a:r>
              <a:rPr lang="en-US" altLang="en-US" baseline="-25000" dirty="0" smtClean="0"/>
              <a:t>n</a:t>
            </a:r>
            <a:r>
              <a:rPr lang="en-US" altLang="en-US" dirty="0" smtClean="0"/>
              <a:t>x</a:t>
            </a:r>
            <a:r>
              <a:rPr lang="en-US" altLang="en-US" baseline="30000" dirty="0" smtClean="0"/>
              <a:t>n</a:t>
            </a:r>
            <a:r>
              <a:rPr lang="en-US" altLang="en-US" dirty="0" smtClean="0"/>
              <a:t>+a</a:t>
            </a:r>
            <a:r>
              <a:rPr lang="en-US" altLang="en-US" baseline="-25000" dirty="0" smtClean="0"/>
              <a:t>n-1</a:t>
            </a:r>
            <a:r>
              <a:rPr lang="en-US" altLang="en-US" dirty="0" smtClean="0"/>
              <a:t>x</a:t>
            </a:r>
            <a:r>
              <a:rPr lang="en-US" altLang="en-US" baseline="30000" dirty="0" smtClean="0"/>
              <a:t>n-1</a:t>
            </a:r>
            <a:r>
              <a:rPr lang="en-US" altLang="en-US" dirty="0" smtClean="0"/>
              <a:t>+…+a</a:t>
            </a:r>
            <a:r>
              <a:rPr lang="en-US" altLang="en-US" baseline="-25000" dirty="0" smtClean="0"/>
              <a:t>1</a:t>
            </a:r>
            <a:r>
              <a:rPr lang="en-US" altLang="en-US" dirty="0" smtClean="0"/>
              <a:t>x+a</a:t>
            </a:r>
            <a:r>
              <a:rPr lang="en-US" altLang="en-US" baseline="-25000" dirty="0" smtClean="0"/>
              <a:t>0</a:t>
            </a:r>
            <a:r>
              <a:rPr lang="en-US" altLang="en-US" dirty="0" smtClean="0"/>
              <a:t>, where a</a:t>
            </a:r>
            <a:r>
              <a:rPr lang="en-US" altLang="en-US" baseline="-25000" dirty="0" smtClean="0"/>
              <a:t>0</a:t>
            </a:r>
            <a:r>
              <a:rPr lang="en-US" altLang="en-US" dirty="0" smtClean="0"/>
              <a:t>, a</a:t>
            </a:r>
            <a:r>
              <a:rPr lang="en-US" altLang="en-US" baseline="-25000" dirty="0" smtClean="0"/>
              <a:t>1</a:t>
            </a:r>
            <a:r>
              <a:rPr lang="en-US" altLang="en-US" dirty="0" smtClean="0"/>
              <a:t>, …, a</a:t>
            </a:r>
            <a:r>
              <a:rPr lang="en-US" altLang="en-US" baseline="-25000" dirty="0" smtClean="0"/>
              <a:t>n-1</a:t>
            </a:r>
            <a:r>
              <a:rPr lang="en-US" altLang="en-US" dirty="0" smtClean="0"/>
              <a:t>, a</a:t>
            </a:r>
            <a:r>
              <a:rPr lang="en-US" altLang="en-US" baseline="-25000" dirty="0" smtClean="0"/>
              <a:t>n</a:t>
            </a:r>
            <a:r>
              <a:rPr lang="en-US" altLang="en-US" dirty="0" smtClean="0"/>
              <a:t> are all real numbers, then f(x) is of order </a:t>
            </a:r>
            <a:r>
              <a:rPr lang="en-US" altLang="en-US" dirty="0" err="1" smtClean="0"/>
              <a:t>x</a:t>
            </a:r>
            <a:r>
              <a:rPr lang="en-US" altLang="en-US" baseline="30000" dirty="0" err="1" smtClean="0"/>
              <a:t>n</a:t>
            </a:r>
            <a:endParaRPr lang="en-US" altLang="en-US" baseline="30000" dirty="0" smtClean="0"/>
          </a:p>
        </p:txBody>
      </p:sp>
      <p:sp>
        <p:nvSpPr>
          <p:cNvPr id="1146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defRPr>
            </a:lvl9pPr>
          </a:lstStyle>
          <a:p>
            <a:pPr>
              <a:spcBef>
                <a:spcPct val="0"/>
              </a:spcBef>
              <a:buFontTx/>
              <a:buNone/>
            </a:pPr>
            <a:fld id="{D633EDEB-B518-428E-B3F4-07000FC72376}" type="slidenum">
              <a:rPr lang="en-US" altLang="en-US" sz="1200">
                <a:solidFill>
                  <a:srgbClr val="898989"/>
                </a:solidFill>
                <a:latin typeface="Arial" panose="020B0604020202020204" pitchFamily="34" charset="0"/>
                <a:ea typeface="ＭＳ Ｐゴシック" panose="020B0600070205080204" pitchFamily="34" charset="-128"/>
              </a:rPr>
              <a:pPr>
                <a:spcBef>
                  <a:spcPct val="0"/>
                </a:spcBef>
                <a:buFontTx/>
                <a:buNone/>
              </a:pPr>
              <a:t>69</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43074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09600" y="152400"/>
            <a:ext cx="9372600" cy="685800"/>
          </a:xfrm>
        </p:spPr>
        <p:txBody>
          <a:bodyPr/>
          <a:lstStyle/>
          <a:p>
            <a:r>
              <a:rPr lang="en-US" altLang="en-US" sz="3600" dirty="0"/>
              <a:t>Algorithm </a:t>
            </a:r>
            <a:r>
              <a:rPr lang="en-US" altLang="en-US" sz="3600" dirty="0" smtClean="0"/>
              <a:t>Examples </a:t>
            </a:r>
            <a:r>
              <a:rPr lang="en-US" altLang="en-US" sz="3200" kern="0" dirty="0">
                <a:latin typeface="Times New Roman"/>
                <a:cs typeface="Arial"/>
              </a:rPr>
              <a:t>(</a:t>
            </a:r>
            <a:r>
              <a:rPr lang="en-US" sz="3200" kern="0" dirty="0">
                <a:latin typeface="Times New Roman"/>
                <a:cs typeface="Arial"/>
              </a:rPr>
              <a:t>§ </a:t>
            </a:r>
            <a:r>
              <a:rPr lang="en-US" sz="3200" kern="0" dirty="0" smtClean="0">
                <a:latin typeface="Times New Roman"/>
                <a:cs typeface="Arial"/>
              </a:rPr>
              <a:t>3.1.2)</a:t>
            </a:r>
            <a:endParaRPr lang="en-CA" altLang="en-US" sz="3600" dirty="0"/>
          </a:p>
        </p:txBody>
      </p:sp>
      <p:sp>
        <p:nvSpPr>
          <p:cNvPr id="197635" name="Rectangle 3"/>
          <p:cNvSpPr>
            <a:spLocks noGrp="1" noChangeArrowheads="1"/>
          </p:cNvSpPr>
          <p:nvPr>
            <p:ph idx="1"/>
          </p:nvPr>
        </p:nvSpPr>
        <p:spPr>
          <a:xfrm>
            <a:off x="533400" y="1066800"/>
            <a:ext cx="11049000" cy="4876800"/>
          </a:xfrm>
        </p:spPr>
        <p:txBody>
          <a:bodyPr>
            <a:normAutofit lnSpcReduction="10000"/>
          </a:bodyPr>
          <a:lstStyle/>
          <a:p>
            <a:r>
              <a:rPr lang="en-US" altLang="en-US" sz="2800" b="1" dirty="0">
                <a:solidFill>
                  <a:srgbClr val="003C78"/>
                </a:solidFill>
                <a:sym typeface="Symbol" panose="05050102010706020507" pitchFamily="18" charset="2"/>
              </a:rPr>
              <a:t>Another example: </a:t>
            </a:r>
            <a:r>
              <a:rPr lang="en-US" altLang="en-US" sz="2800" dirty="0">
                <a:sym typeface="Symbol" panose="05050102010706020507" pitchFamily="18" charset="2"/>
              </a:rPr>
              <a:t>a linear search algorithm, that is, an algorithm that linearly searches a sequence for a particular element.</a:t>
            </a:r>
          </a:p>
          <a:p>
            <a:pPr marL="0" indent="0">
              <a:lnSpc>
                <a:spcPct val="90000"/>
              </a:lnSpc>
            </a:pPr>
            <a:endParaRPr lang="en-US" altLang="en-US" sz="800" dirty="0">
              <a:sym typeface="Symbol" panose="05050102010706020507" pitchFamily="18" charset="2"/>
            </a:endParaRPr>
          </a:p>
          <a:p>
            <a:pPr marL="0" indent="0">
              <a:lnSpc>
                <a:spcPct val="90000"/>
              </a:lnSpc>
              <a:spcBef>
                <a:spcPct val="0"/>
              </a:spcBef>
              <a:buNone/>
            </a:pPr>
            <a:r>
              <a:rPr lang="en-US" altLang="en-US" sz="2800" b="1" dirty="0">
                <a:sym typeface="Symbol" panose="05050102010706020507" pitchFamily="18" charset="2"/>
              </a:rPr>
              <a:t>procedure</a:t>
            </a:r>
            <a:r>
              <a:rPr lang="en-US" altLang="en-US" sz="2800" dirty="0">
                <a:sym typeface="Symbol" panose="05050102010706020507" pitchFamily="18" charset="2"/>
              </a:rPr>
              <a:t> </a:t>
            </a:r>
            <a:r>
              <a:rPr lang="en-US" altLang="en-US" sz="2800" dirty="0" err="1">
                <a:sym typeface="Symbol" panose="05050102010706020507" pitchFamily="18" charset="2"/>
              </a:rPr>
              <a:t>linear_search</a:t>
            </a:r>
            <a:r>
              <a:rPr lang="en-US" altLang="en-US" sz="2800" dirty="0">
                <a:sym typeface="Symbol" panose="05050102010706020507" pitchFamily="18" charset="2"/>
              </a:rPr>
              <a:t>(x: integer; a</a:t>
            </a:r>
            <a:r>
              <a:rPr lang="en-US" altLang="en-US" sz="2800" baseline="-25000" dirty="0">
                <a:sym typeface="Symbol" panose="05050102010706020507" pitchFamily="18" charset="2"/>
              </a:rPr>
              <a:t>1</a:t>
            </a:r>
            <a:r>
              <a:rPr lang="en-US" altLang="en-US" sz="2800" dirty="0">
                <a:sym typeface="Symbol" panose="05050102010706020507" pitchFamily="18" charset="2"/>
              </a:rPr>
              <a:t>, a</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dirty="0" smtClean="0">
                <a:sym typeface="Symbol" panose="05050102010706020507" pitchFamily="18" charset="2"/>
              </a:rPr>
              <a:t>a</a:t>
            </a:r>
            <a:r>
              <a:rPr lang="en-US" altLang="en-US" sz="2800" baseline="-25000" dirty="0" smtClean="0">
                <a:sym typeface="Symbol" panose="05050102010706020507" pitchFamily="18" charset="2"/>
              </a:rPr>
              <a:t>n  </a:t>
            </a:r>
            <a:r>
              <a:rPr lang="en-US" altLang="en-US" sz="2800" dirty="0" smtClean="0">
                <a:sym typeface="Symbol" panose="05050102010706020507" pitchFamily="18" charset="2"/>
              </a:rPr>
              <a:t>: </a:t>
            </a:r>
            <a:r>
              <a:rPr lang="en-US" altLang="en-US" sz="2800" dirty="0">
                <a:sym typeface="Symbol" panose="05050102010706020507" pitchFamily="18" charset="2"/>
              </a:rPr>
              <a:t>integers)</a:t>
            </a:r>
          </a:p>
          <a:p>
            <a:pPr marL="0" indent="0">
              <a:lnSpc>
                <a:spcPct val="90000"/>
              </a:lnSpc>
              <a:spcBef>
                <a:spcPct val="0"/>
              </a:spcBef>
              <a:buNone/>
            </a:pPr>
            <a:r>
              <a:rPr lang="en-US" altLang="en-US" sz="2800" dirty="0" err="1">
                <a:sym typeface="Symbol" panose="05050102010706020507" pitchFamily="18" charset="2"/>
              </a:rPr>
              <a:t>i</a:t>
            </a:r>
            <a:r>
              <a:rPr lang="en-US" altLang="en-US" sz="2800" dirty="0">
                <a:sym typeface="Symbol" panose="05050102010706020507" pitchFamily="18" charset="2"/>
              </a:rPr>
              <a:t> := 1</a:t>
            </a:r>
          </a:p>
          <a:p>
            <a:pPr marL="0" indent="0">
              <a:lnSpc>
                <a:spcPct val="90000"/>
              </a:lnSpc>
              <a:spcBef>
                <a:spcPct val="0"/>
              </a:spcBef>
              <a:buNone/>
            </a:pPr>
            <a:r>
              <a:rPr lang="en-US" altLang="en-US" sz="2800" b="1" dirty="0">
                <a:sym typeface="Symbol" panose="05050102010706020507" pitchFamily="18" charset="2"/>
              </a:rPr>
              <a:t>while </a:t>
            </a:r>
            <a:r>
              <a:rPr lang="en-US" altLang="en-US" sz="2800" dirty="0">
                <a:sym typeface="Symbol" panose="05050102010706020507" pitchFamily="18" charset="2"/>
              </a:rPr>
              <a:t>(</a:t>
            </a:r>
            <a:r>
              <a:rPr lang="en-US" altLang="en-US" sz="2800" dirty="0" err="1">
                <a:sym typeface="Symbol" panose="05050102010706020507" pitchFamily="18" charset="2"/>
              </a:rPr>
              <a:t>i</a:t>
            </a:r>
            <a:r>
              <a:rPr lang="en-US" altLang="en-US" sz="2800" dirty="0">
                <a:sym typeface="Symbol" panose="05050102010706020507" pitchFamily="18" charset="2"/>
              </a:rPr>
              <a:t>  n and x  </a:t>
            </a:r>
            <a:r>
              <a:rPr lang="en-US" altLang="en-US" sz="2800" dirty="0" err="1">
                <a:sym typeface="Symbol" panose="05050102010706020507" pitchFamily="18" charset="2"/>
              </a:rPr>
              <a:t>a</a:t>
            </a:r>
            <a:r>
              <a:rPr lang="en-US" altLang="en-US" sz="2800" baseline="-25000" dirty="0" err="1">
                <a:sym typeface="Symbol" panose="05050102010706020507" pitchFamily="18" charset="2"/>
              </a:rPr>
              <a:t>i</a:t>
            </a:r>
            <a:r>
              <a:rPr lang="en-US" altLang="en-US" sz="2800" dirty="0" smtClean="0">
                <a:sym typeface="Symbol" panose="05050102010706020507" pitchFamily="18" charset="2"/>
              </a:rPr>
              <a:t>) </a:t>
            </a:r>
            <a:r>
              <a:rPr lang="en-US" altLang="en-US" sz="2800" b="1" dirty="0" smtClean="0">
                <a:sym typeface="Symbol" panose="05050102010706020507" pitchFamily="18" charset="2"/>
              </a:rPr>
              <a:t>do</a:t>
            </a:r>
            <a:endParaRPr lang="en-US" altLang="en-US" sz="2800" b="1" dirty="0">
              <a:sym typeface="Symbol" panose="05050102010706020507" pitchFamily="18" charset="2"/>
            </a:endParaRPr>
          </a:p>
          <a:p>
            <a:pPr marL="0" indent="0">
              <a:lnSpc>
                <a:spcPct val="90000"/>
              </a:lnSpc>
              <a:spcBef>
                <a:spcPct val="0"/>
              </a:spcBef>
              <a:buNone/>
            </a:pPr>
            <a:r>
              <a:rPr lang="en-US" altLang="en-US" sz="2800" dirty="0">
                <a:sym typeface="Symbol" panose="05050102010706020507" pitchFamily="18" charset="2"/>
              </a:rPr>
              <a:t>	</a:t>
            </a:r>
            <a:r>
              <a:rPr lang="en-US" altLang="en-US" sz="2800" dirty="0" err="1">
                <a:sym typeface="Symbol" panose="05050102010706020507" pitchFamily="18" charset="2"/>
              </a:rPr>
              <a:t>i</a:t>
            </a:r>
            <a:r>
              <a:rPr lang="en-US" altLang="en-US" sz="2800" dirty="0">
                <a:sym typeface="Symbol" panose="05050102010706020507" pitchFamily="18" charset="2"/>
              </a:rPr>
              <a:t> := </a:t>
            </a:r>
            <a:r>
              <a:rPr lang="en-US" altLang="en-US" sz="2800" dirty="0" err="1">
                <a:sym typeface="Symbol" panose="05050102010706020507" pitchFamily="18" charset="2"/>
              </a:rPr>
              <a:t>i</a:t>
            </a:r>
            <a:r>
              <a:rPr lang="en-US" altLang="en-US" sz="2800" dirty="0">
                <a:sym typeface="Symbol" panose="05050102010706020507" pitchFamily="18" charset="2"/>
              </a:rPr>
              <a:t> + </a:t>
            </a:r>
            <a:r>
              <a:rPr lang="en-US" altLang="en-US" sz="2800" dirty="0" smtClean="0">
                <a:sym typeface="Symbol" panose="05050102010706020507" pitchFamily="18" charset="2"/>
              </a:rPr>
              <a:t>1</a:t>
            </a:r>
          </a:p>
          <a:p>
            <a:pPr marL="0" indent="0">
              <a:lnSpc>
                <a:spcPct val="90000"/>
              </a:lnSpc>
              <a:spcBef>
                <a:spcPct val="0"/>
              </a:spcBef>
              <a:buNone/>
            </a:pPr>
            <a:r>
              <a:rPr lang="en-US" altLang="en-US" b="1" dirty="0" err="1" smtClean="0">
                <a:sym typeface="Symbol" panose="05050102010706020507" pitchFamily="18" charset="2"/>
              </a:rPr>
              <a:t>endwhile</a:t>
            </a:r>
            <a:endParaRPr lang="en-US" altLang="en-US" sz="2800" b="1" dirty="0">
              <a:sym typeface="Symbol" panose="05050102010706020507" pitchFamily="18" charset="2"/>
            </a:endParaRPr>
          </a:p>
          <a:p>
            <a:pPr marL="0" indent="0">
              <a:lnSpc>
                <a:spcPct val="90000"/>
              </a:lnSpc>
              <a:spcBef>
                <a:spcPct val="0"/>
              </a:spcBef>
              <a:buNone/>
            </a:pPr>
            <a:r>
              <a:rPr lang="en-US" altLang="en-US" sz="2800" b="1" dirty="0">
                <a:sym typeface="Symbol" panose="05050102010706020507" pitchFamily="18" charset="2"/>
              </a:rPr>
              <a:t>if</a:t>
            </a:r>
            <a:r>
              <a:rPr lang="en-US" altLang="en-US" sz="2800" dirty="0">
                <a:sym typeface="Symbol" panose="05050102010706020507" pitchFamily="18" charset="2"/>
              </a:rPr>
              <a:t> </a:t>
            </a:r>
            <a:r>
              <a:rPr lang="en-US" altLang="en-US" sz="2800" dirty="0" err="1">
                <a:sym typeface="Symbol" panose="05050102010706020507" pitchFamily="18" charset="2"/>
              </a:rPr>
              <a:t>i</a:t>
            </a:r>
            <a:r>
              <a:rPr lang="en-US" altLang="en-US" sz="2800" dirty="0">
                <a:sym typeface="Symbol" panose="05050102010706020507" pitchFamily="18" charset="2"/>
              </a:rPr>
              <a:t>  n </a:t>
            </a:r>
            <a:r>
              <a:rPr lang="en-US" altLang="en-US" sz="2800" b="1" dirty="0">
                <a:sym typeface="Symbol" panose="05050102010706020507" pitchFamily="18" charset="2"/>
              </a:rPr>
              <a:t>then</a:t>
            </a:r>
            <a:r>
              <a:rPr lang="en-US" altLang="en-US" sz="2800" dirty="0">
                <a:sym typeface="Symbol" panose="05050102010706020507" pitchFamily="18" charset="2"/>
              </a:rPr>
              <a:t>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     	location </a:t>
            </a:r>
            <a:r>
              <a:rPr lang="en-US" altLang="en-US" sz="2800" dirty="0">
                <a:sym typeface="Symbol" panose="05050102010706020507" pitchFamily="18" charset="2"/>
              </a:rPr>
              <a:t>:= </a:t>
            </a:r>
            <a:r>
              <a:rPr lang="en-US" altLang="en-US" sz="2800" dirty="0" err="1">
                <a:sym typeface="Symbol" panose="05050102010706020507" pitchFamily="18" charset="2"/>
              </a:rPr>
              <a:t>i</a:t>
            </a:r>
            <a:endParaRPr lang="en-US" altLang="en-US" sz="2800" dirty="0">
              <a:sym typeface="Symbol" panose="05050102010706020507" pitchFamily="18" charset="2"/>
            </a:endParaRPr>
          </a:p>
          <a:p>
            <a:pPr marL="0" indent="0">
              <a:lnSpc>
                <a:spcPct val="90000"/>
              </a:lnSpc>
              <a:spcBef>
                <a:spcPct val="0"/>
              </a:spcBef>
              <a:buNone/>
            </a:pPr>
            <a:r>
              <a:rPr lang="en-US" altLang="en-US" sz="2800" b="1" dirty="0">
                <a:sym typeface="Symbol" panose="05050102010706020507" pitchFamily="18" charset="2"/>
              </a:rPr>
              <a:t>else</a:t>
            </a:r>
            <a:r>
              <a:rPr lang="en-US" altLang="en-US" sz="2800" dirty="0">
                <a:sym typeface="Symbol" panose="05050102010706020507" pitchFamily="18" charset="2"/>
              </a:rPr>
              <a:t>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	location </a:t>
            </a:r>
            <a:r>
              <a:rPr lang="en-US" altLang="en-US" sz="2800" dirty="0">
                <a:sym typeface="Symbol" panose="05050102010706020507" pitchFamily="18" charset="2"/>
              </a:rPr>
              <a:t>:= </a:t>
            </a:r>
            <a:r>
              <a:rPr lang="en-US" altLang="en-US" sz="2800" dirty="0" smtClean="0">
                <a:sym typeface="Symbol" panose="05050102010706020507" pitchFamily="18" charset="2"/>
              </a:rPr>
              <a:t>0</a:t>
            </a:r>
          </a:p>
          <a:p>
            <a:pPr marL="0" indent="0">
              <a:lnSpc>
                <a:spcPct val="90000"/>
              </a:lnSpc>
              <a:spcBef>
                <a:spcPct val="0"/>
              </a:spcBef>
              <a:buNone/>
            </a:pPr>
            <a:r>
              <a:rPr lang="en-US" altLang="en-US" b="1" dirty="0" err="1" smtClean="0">
                <a:sym typeface="Symbol" panose="05050102010706020507" pitchFamily="18" charset="2"/>
              </a:rPr>
              <a:t>endif</a:t>
            </a:r>
            <a:endParaRPr lang="en-US" altLang="en-US" sz="2800" b="1" dirty="0">
              <a:sym typeface="Symbol" panose="05050102010706020507" pitchFamily="18" charset="2"/>
            </a:endParaRPr>
          </a:p>
          <a:p>
            <a:pPr marL="0" indent="0">
              <a:lnSpc>
                <a:spcPct val="90000"/>
              </a:lnSpc>
              <a:spcBef>
                <a:spcPct val="0"/>
              </a:spcBef>
              <a:buNone/>
            </a:pPr>
            <a:r>
              <a:rPr lang="en-US" altLang="en-US" sz="2600" dirty="0">
                <a:sym typeface="Symbol" panose="05050102010706020507" pitchFamily="18" charset="2"/>
              </a:rPr>
              <a:t>{</a:t>
            </a:r>
            <a:r>
              <a:rPr lang="en-US" altLang="en-US" sz="2600" i="1" dirty="0">
                <a:solidFill>
                  <a:srgbClr val="009900"/>
                </a:solidFill>
                <a:sym typeface="Symbol" panose="05050102010706020507" pitchFamily="18" charset="2"/>
              </a:rPr>
              <a:t>location is the subscript of the term that equals x, or is zero if x is not found</a:t>
            </a:r>
            <a:r>
              <a:rPr lang="en-US" altLang="en-US" sz="2600" dirty="0">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83884A0-6D99-4A64-88CA-29B1061D229F}" type="slidenum">
              <a:rPr lang="en-CA" altLang="en-US"/>
              <a:pPr/>
              <a:t>7</a:t>
            </a:fld>
            <a:endParaRPr lang="en-CA" altLang="en-US"/>
          </a:p>
        </p:txBody>
      </p:sp>
    </p:spTree>
    <p:extLst>
      <p:ext uri="{BB962C8B-B14F-4D97-AF65-F5344CB8AC3E}">
        <p14:creationId xmlns:p14="http://schemas.microsoft.com/office/powerpoint/2010/main" val="747603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09600" y="152400"/>
            <a:ext cx="9372600" cy="685800"/>
          </a:xfrm>
        </p:spPr>
        <p:txBody>
          <a:bodyPr/>
          <a:lstStyle/>
          <a:p>
            <a:r>
              <a:rPr lang="en-US" altLang="en-US" sz="3600" dirty="0"/>
              <a:t>Algorithm Examples</a:t>
            </a:r>
            <a:endParaRPr lang="en-CA" altLang="en-US" sz="3600" dirty="0"/>
          </a:p>
        </p:txBody>
      </p:sp>
      <p:sp>
        <p:nvSpPr>
          <p:cNvPr id="198659" name="Rectangle 3"/>
          <p:cNvSpPr>
            <a:spLocks noGrp="1" noChangeArrowheads="1"/>
          </p:cNvSpPr>
          <p:nvPr>
            <p:ph idx="1"/>
          </p:nvPr>
        </p:nvSpPr>
        <p:spPr>
          <a:xfrm>
            <a:off x="609600" y="1371600"/>
            <a:ext cx="10972800" cy="4572000"/>
          </a:xfrm>
        </p:spPr>
        <p:txBody>
          <a:bodyPr>
            <a:normAutofit/>
          </a:bodyPr>
          <a:lstStyle/>
          <a:p>
            <a:r>
              <a:rPr lang="en-US" altLang="en-US" sz="3600" dirty="0">
                <a:solidFill>
                  <a:srgbClr val="003C78"/>
                </a:solidFill>
                <a:sym typeface="Symbol" panose="05050102010706020507" pitchFamily="18" charset="2"/>
              </a:rPr>
              <a:t>If the terms in a sequence are ordered, a binary search algorithm is more efficient than linear search.</a:t>
            </a:r>
          </a:p>
          <a:p>
            <a:pPr marL="0" indent="0"/>
            <a:endParaRPr lang="en-US" altLang="en-US" sz="3600" dirty="0">
              <a:solidFill>
                <a:srgbClr val="66FF33"/>
              </a:solidFill>
              <a:sym typeface="Symbol" panose="05050102010706020507" pitchFamily="18" charset="2"/>
            </a:endParaRPr>
          </a:p>
          <a:p>
            <a:r>
              <a:rPr lang="en-US" altLang="en-US" sz="3600" dirty="0">
                <a:solidFill>
                  <a:srgbClr val="00B050"/>
                </a:solidFill>
                <a:sym typeface="Symbol" panose="05050102010706020507" pitchFamily="18" charset="2"/>
              </a:rPr>
              <a:t>The binary search algorithm iteratively restricts the relevant search interval until it closes in on the position of the element to be located.</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674CBEF-B65A-4906-BCCC-7903CA16275D}" type="slidenum">
              <a:rPr lang="en-CA" altLang="en-US"/>
              <a:pPr/>
              <a:t>8</a:t>
            </a:fld>
            <a:endParaRPr lang="en-CA" altLang="en-US"/>
          </a:p>
        </p:txBody>
      </p:sp>
    </p:spTree>
    <p:extLst>
      <p:ext uri="{BB962C8B-B14F-4D97-AF65-F5344CB8AC3E}">
        <p14:creationId xmlns:p14="http://schemas.microsoft.com/office/powerpoint/2010/main" val="3095555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09600" y="152400"/>
            <a:ext cx="9372600" cy="533400"/>
          </a:xfrm>
        </p:spPr>
        <p:txBody>
          <a:bodyPr>
            <a:normAutofit fontScale="90000"/>
          </a:bodyPr>
          <a:lstStyle/>
          <a:p>
            <a:r>
              <a:rPr lang="en-US" altLang="en-US" sz="3600" dirty="0"/>
              <a:t>Algorithm Examples</a:t>
            </a:r>
            <a:endParaRPr lang="en-CA" altLang="en-US" sz="3600" dirty="0"/>
          </a:p>
        </p:txBody>
      </p:sp>
      <p:sp>
        <p:nvSpPr>
          <p:cNvPr id="204803" name="Rectangle 3"/>
          <p:cNvSpPr>
            <a:spLocks noGrp="1" noChangeArrowheads="1"/>
          </p:cNvSpPr>
          <p:nvPr>
            <p:ph idx="1"/>
          </p:nvPr>
        </p:nvSpPr>
        <p:spPr>
          <a:xfrm>
            <a:off x="533400" y="762000"/>
            <a:ext cx="10972800" cy="5867400"/>
          </a:xfrm>
        </p:spPr>
        <p:txBody>
          <a:bodyPr>
            <a:normAutofit lnSpcReduction="10000"/>
          </a:bodyPr>
          <a:lstStyle/>
          <a:p>
            <a:pPr marL="0" indent="0">
              <a:lnSpc>
                <a:spcPct val="90000"/>
              </a:lnSpc>
              <a:buNone/>
            </a:pPr>
            <a:r>
              <a:rPr lang="en-US" altLang="en-US" sz="2600" b="1" dirty="0">
                <a:solidFill>
                  <a:srgbClr val="003C78"/>
                </a:solidFill>
                <a:sym typeface="Symbol" panose="05050102010706020507" pitchFamily="18" charset="2"/>
              </a:rPr>
              <a:t>procedure</a:t>
            </a:r>
            <a:r>
              <a:rPr lang="en-US" altLang="en-US" sz="2600" dirty="0">
                <a:solidFill>
                  <a:srgbClr val="003C78"/>
                </a:solidFill>
                <a:sym typeface="Symbol" panose="05050102010706020507" pitchFamily="18" charset="2"/>
              </a:rPr>
              <a:t> </a:t>
            </a:r>
            <a:r>
              <a:rPr lang="en-US" altLang="en-US" sz="2600" dirty="0" err="1">
                <a:solidFill>
                  <a:srgbClr val="003C78"/>
                </a:solidFill>
                <a:sym typeface="Symbol" panose="05050102010706020507" pitchFamily="18" charset="2"/>
              </a:rPr>
              <a:t>binary_search</a:t>
            </a:r>
            <a:r>
              <a:rPr lang="en-US" altLang="en-US" sz="2600" dirty="0">
                <a:solidFill>
                  <a:srgbClr val="003C78"/>
                </a:solidFill>
                <a:sym typeface="Symbol" panose="05050102010706020507" pitchFamily="18" charset="2"/>
              </a:rPr>
              <a:t>(x: integer; a</a:t>
            </a:r>
            <a:r>
              <a:rPr lang="en-US" altLang="en-US" sz="2600" baseline="-25000" dirty="0">
                <a:solidFill>
                  <a:srgbClr val="003C78"/>
                </a:solidFill>
                <a:sym typeface="Symbol" panose="05050102010706020507" pitchFamily="18" charset="2"/>
              </a:rPr>
              <a:t>1</a:t>
            </a:r>
            <a:r>
              <a:rPr lang="en-US" altLang="en-US" sz="2600" dirty="0">
                <a:solidFill>
                  <a:srgbClr val="003C78"/>
                </a:solidFill>
                <a:sym typeface="Symbol" panose="05050102010706020507" pitchFamily="18" charset="2"/>
              </a:rPr>
              <a:t>, a</a:t>
            </a:r>
            <a:r>
              <a:rPr lang="en-US" altLang="en-US" sz="2600" baseline="-25000" dirty="0">
                <a:solidFill>
                  <a:srgbClr val="003C78"/>
                </a:solidFill>
                <a:sym typeface="Symbol" panose="05050102010706020507" pitchFamily="18" charset="2"/>
              </a:rPr>
              <a:t>2</a:t>
            </a:r>
            <a:r>
              <a:rPr lang="en-US" altLang="en-US" sz="2600" dirty="0">
                <a:solidFill>
                  <a:srgbClr val="003C78"/>
                </a:solidFill>
                <a:sym typeface="Symbol" panose="05050102010706020507" pitchFamily="18" charset="2"/>
              </a:rPr>
              <a:t>, …, a</a:t>
            </a:r>
            <a:r>
              <a:rPr lang="en-US" altLang="en-US" sz="2600" baseline="-25000" dirty="0">
                <a:solidFill>
                  <a:srgbClr val="003C78"/>
                </a:solidFill>
                <a:sym typeface="Symbol" panose="05050102010706020507" pitchFamily="18" charset="2"/>
              </a:rPr>
              <a:t>n</a:t>
            </a:r>
            <a:r>
              <a:rPr lang="en-US" altLang="en-US" sz="2600" dirty="0">
                <a:solidFill>
                  <a:srgbClr val="003C78"/>
                </a:solidFill>
                <a:sym typeface="Symbol" panose="05050102010706020507" pitchFamily="18" charset="2"/>
              </a:rPr>
              <a:t>: </a:t>
            </a:r>
            <a:r>
              <a:rPr lang="en-US" altLang="en-US" sz="2600" b="1" dirty="0" smtClean="0">
                <a:solidFill>
                  <a:srgbClr val="003C78"/>
                </a:solidFill>
                <a:sym typeface="Symbol" panose="05050102010706020507" pitchFamily="18" charset="2"/>
              </a:rPr>
              <a:t>array</a:t>
            </a:r>
            <a:r>
              <a:rPr lang="en-US" altLang="en-US" sz="2600" dirty="0" smtClean="0">
                <a:solidFill>
                  <a:srgbClr val="003C78"/>
                </a:solidFill>
                <a:sym typeface="Symbol" panose="05050102010706020507" pitchFamily="18" charset="2"/>
              </a:rPr>
              <a:t> </a:t>
            </a:r>
            <a:r>
              <a:rPr lang="en-US" altLang="en-US" sz="2600" b="1" dirty="0" smtClean="0">
                <a:solidFill>
                  <a:srgbClr val="003C78"/>
                </a:solidFill>
                <a:sym typeface="Symbol" panose="05050102010706020507" pitchFamily="18" charset="2"/>
              </a:rPr>
              <a:t>of</a:t>
            </a:r>
            <a:r>
              <a:rPr lang="en-US" altLang="en-US" sz="2600" dirty="0" smtClean="0">
                <a:solidFill>
                  <a:srgbClr val="003C78"/>
                </a:solidFill>
                <a:sym typeface="Symbol" panose="05050102010706020507" pitchFamily="18" charset="2"/>
              </a:rPr>
              <a:t> </a:t>
            </a:r>
            <a:r>
              <a:rPr lang="en-US" altLang="en-US" sz="2600" dirty="0">
                <a:solidFill>
                  <a:srgbClr val="003C78"/>
                </a:solidFill>
                <a:sym typeface="Symbol" panose="05050102010706020507" pitchFamily="18" charset="2"/>
              </a:rPr>
              <a:t>integers)</a:t>
            </a:r>
          </a:p>
          <a:p>
            <a:pPr marL="0" indent="0">
              <a:lnSpc>
                <a:spcPct val="90000"/>
              </a:lnSpc>
              <a:spcBef>
                <a:spcPct val="0"/>
              </a:spcBef>
              <a:buNone/>
            </a:pP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 1   {</a:t>
            </a: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is left endpoint of search interval}</a:t>
            </a:r>
          </a:p>
          <a:p>
            <a:pPr marL="0" indent="0">
              <a:lnSpc>
                <a:spcPct val="90000"/>
              </a:lnSpc>
              <a:spcBef>
                <a:spcPct val="0"/>
              </a:spcBef>
              <a:buNone/>
            </a:pPr>
            <a:r>
              <a:rPr lang="en-US" altLang="en-US" sz="2600" dirty="0">
                <a:solidFill>
                  <a:srgbClr val="003C78"/>
                </a:solidFill>
                <a:sym typeface="Symbol" panose="05050102010706020507" pitchFamily="18" charset="2"/>
              </a:rPr>
              <a:t>j := n  {j is right endpoint of search interval} </a:t>
            </a:r>
          </a:p>
          <a:p>
            <a:pPr marL="0" indent="0">
              <a:lnSpc>
                <a:spcPct val="90000"/>
              </a:lnSpc>
              <a:spcBef>
                <a:spcPct val="0"/>
              </a:spcBef>
              <a:buNone/>
            </a:pPr>
            <a:r>
              <a:rPr lang="en-US" altLang="en-US" sz="2600" b="1" dirty="0">
                <a:solidFill>
                  <a:srgbClr val="003C78"/>
                </a:solidFill>
                <a:sym typeface="Symbol" panose="05050102010706020507" pitchFamily="18" charset="2"/>
              </a:rPr>
              <a:t>while </a:t>
            </a:r>
            <a:r>
              <a:rPr lang="en-US" altLang="en-US" sz="2600" dirty="0">
                <a:solidFill>
                  <a:srgbClr val="003C78"/>
                </a:solidFill>
                <a:sym typeface="Symbol" panose="05050102010706020507" pitchFamily="18" charset="2"/>
              </a:rPr>
              <a:t>(</a:t>
            </a: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&lt; j</a:t>
            </a:r>
            <a:r>
              <a:rPr lang="en-US" altLang="en-US" sz="2600" dirty="0" smtClean="0">
                <a:solidFill>
                  <a:srgbClr val="003C78"/>
                </a:solidFill>
                <a:sym typeface="Symbol" panose="05050102010706020507" pitchFamily="18" charset="2"/>
              </a:rPr>
              <a:t>) </a:t>
            </a:r>
            <a:r>
              <a:rPr lang="en-US" altLang="en-US" sz="2600" b="1" dirty="0" smtClean="0">
                <a:solidFill>
                  <a:srgbClr val="003C78"/>
                </a:solidFill>
                <a:sym typeface="Symbol" panose="05050102010706020507" pitchFamily="18" charset="2"/>
              </a:rPr>
              <a:t>do</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m := (</a:t>
            </a:r>
            <a:r>
              <a:rPr lang="en-US" altLang="en-US" sz="26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 j)/2</a:t>
            </a: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if</a:t>
            </a:r>
            <a:r>
              <a:rPr lang="en-US" altLang="en-US" sz="2600" dirty="0">
                <a:solidFill>
                  <a:srgbClr val="003C78"/>
                </a:solidFill>
                <a:sym typeface="Symbol" panose="05050102010706020507" pitchFamily="18" charset="2"/>
              </a:rPr>
              <a:t> x &gt; a</a:t>
            </a:r>
            <a:r>
              <a:rPr lang="en-US" altLang="en-US" sz="2600" baseline="-25000" dirty="0">
                <a:solidFill>
                  <a:srgbClr val="003C78"/>
                </a:solidFill>
                <a:sym typeface="Symbol" panose="05050102010706020507" pitchFamily="18" charset="2"/>
              </a:rPr>
              <a:t>m</a:t>
            </a: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then</a:t>
            </a: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
            </a:r>
            <a:br>
              <a:rPr lang="en-US" altLang="en-US" sz="2600" dirty="0" smtClean="0">
                <a:solidFill>
                  <a:srgbClr val="003C78"/>
                </a:solidFill>
                <a:sym typeface="Symbol" panose="05050102010706020507" pitchFamily="18" charset="2"/>
              </a:rPr>
            </a:br>
            <a:r>
              <a:rPr lang="en-US" altLang="en-US" sz="2600" dirty="0" smtClean="0">
                <a:solidFill>
                  <a:srgbClr val="003C78"/>
                </a:solidFill>
                <a:sym typeface="Symbol" panose="05050102010706020507" pitchFamily="18" charset="2"/>
              </a:rPr>
              <a:t> 		</a:t>
            </a:r>
            <a:r>
              <a:rPr lang="en-US" altLang="en-US" sz="2600" dirty="0" err="1" smtClean="0">
                <a:solidFill>
                  <a:srgbClr val="003C78"/>
                </a:solidFill>
                <a:sym typeface="Symbol" panose="05050102010706020507" pitchFamily="18" charset="2"/>
              </a:rPr>
              <a:t>i</a:t>
            </a:r>
            <a:r>
              <a:rPr lang="en-US" altLang="en-US" sz="2600" dirty="0" smtClean="0">
                <a:solidFill>
                  <a:srgbClr val="003C78"/>
                </a:solidFill>
                <a:sym typeface="Symbol" panose="05050102010706020507" pitchFamily="18" charset="2"/>
              </a:rPr>
              <a:t> </a:t>
            </a:r>
            <a:r>
              <a:rPr lang="en-US" altLang="en-US" sz="2600" dirty="0">
                <a:solidFill>
                  <a:srgbClr val="003C78"/>
                </a:solidFill>
                <a:sym typeface="Symbol" panose="05050102010706020507" pitchFamily="18" charset="2"/>
              </a:rPr>
              <a:t>:= m + 1</a:t>
            </a: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else</a:t>
            </a:r>
            <a:r>
              <a:rPr lang="en-US" altLang="en-US" sz="2600" dirty="0">
                <a:solidFill>
                  <a:srgbClr val="003C78"/>
                </a:solidFill>
                <a:sym typeface="Symbol" panose="05050102010706020507" pitchFamily="18" charset="2"/>
              </a:rPr>
              <a:t> </a:t>
            </a:r>
            <a:endParaRPr lang="en-US" altLang="en-US" sz="2600" dirty="0" smtClean="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	j </a:t>
            </a: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m</a:t>
            </a: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b="1" dirty="0" err="1" smtClean="0">
                <a:solidFill>
                  <a:srgbClr val="003C78"/>
                </a:solidFill>
                <a:sym typeface="Symbol" panose="05050102010706020507" pitchFamily="18" charset="2"/>
              </a:rPr>
              <a:t>endif</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b="1" dirty="0" err="1" smtClean="0">
                <a:solidFill>
                  <a:srgbClr val="003C78"/>
                </a:solidFill>
                <a:sym typeface="Symbol" panose="05050102010706020507" pitchFamily="18" charset="2"/>
              </a:rPr>
              <a:t>endwhile</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b="1" dirty="0">
                <a:solidFill>
                  <a:srgbClr val="003C78"/>
                </a:solidFill>
                <a:sym typeface="Symbol" panose="05050102010706020507" pitchFamily="18" charset="2"/>
              </a:rPr>
              <a:t>if</a:t>
            </a:r>
            <a:r>
              <a:rPr lang="en-US" altLang="en-US" sz="2600" dirty="0">
                <a:solidFill>
                  <a:srgbClr val="003C78"/>
                </a:solidFill>
                <a:sym typeface="Symbol" panose="05050102010706020507" pitchFamily="18" charset="2"/>
              </a:rPr>
              <a:t> x = </a:t>
            </a:r>
            <a:r>
              <a:rPr lang="en-US" altLang="en-US" sz="2600" dirty="0" err="1">
                <a:solidFill>
                  <a:srgbClr val="003C78"/>
                </a:solidFill>
                <a:sym typeface="Symbol" panose="05050102010706020507" pitchFamily="18" charset="2"/>
              </a:rPr>
              <a:t>a</a:t>
            </a:r>
            <a:r>
              <a:rPr lang="en-US" altLang="en-US" sz="2600" baseline="-25000" dirty="0" err="1">
                <a:solidFill>
                  <a:srgbClr val="003C78"/>
                </a:solidFill>
                <a:sym typeface="Symbol" panose="05050102010706020507" pitchFamily="18" charset="2"/>
              </a:rPr>
              <a:t>i</a:t>
            </a:r>
            <a:r>
              <a:rPr lang="en-US" altLang="en-US" sz="2600" dirty="0">
                <a:solidFill>
                  <a:srgbClr val="003C78"/>
                </a:solidFill>
                <a:sym typeface="Symbol" panose="05050102010706020507" pitchFamily="18" charset="2"/>
              </a:rPr>
              <a:t> </a:t>
            </a:r>
            <a:r>
              <a:rPr lang="en-US" altLang="en-US" sz="2600" b="1" dirty="0">
                <a:solidFill>
                  <a:srgbClr val="003C78"/>
                </a:solidFill>
                <a:sym typeface="Symbol" panose="05050102010706020507" pitchFamily="18" charset="2"/>
              </a:rPr>
              <a:t>then</a:t>
            </a:r>
            <a:r>
              <a:rPr lang="en-US" altLang="en-US" sz="2600" dirty="0">
                <a:solidFill>
                  <a:srgbClr val="003C78"/>
                </a:solidFill>
                <a:sym typeface="Symbol" panose="05050102010706020507" pitchFamily="18" charset="2"/>
              </a:rPr>
              <a:t> </a:t>
            </a:r>
            <a:endParaRPr lang="en-US" altLang="en-US" sz="2600" dirty="0" smtClean="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location </a:t>
            </a:r>
            <a:r>
              <a:rPr lang="en-US" altLang="en-US" sz="2600" dirty="0">
                <a:solidFill>
                  <a:srgbClr val="003C78"/>
                </a:solidFill>
                <a:sym typeface="Symbol" panose="05050102010706020507" pitchFamily="18" charset="2"/>
              </a:rPr>
              <a:t>:= </a:t>
            </a:r>
            <a:r>
              <a:rPr lang="en-US" altLang="en-US" sz="2600" dirty="0" err="1">
                <a:solidFill>
                  <a:srgbClr val="003C78"/>
                </a:solidFill>
                <a:sym typeface="Symbol" panose="05050102010706020507" pitchFamily="18" charset="2"/>
              </a:rPr>
              <a:t>i</a:t>
            </a:r>
            <a:endParaRPr lang="en-US" altLang="en-US" sz="2600" dirty="0">
              <a:solidFill>
                <a:srgbClr val="003C78"/>
              </a:solidFill>
              <a:sym typeface="Symbol" panose="05050102010706020507" pitchFamily="18" charset="2"/>
            </a:endParaRPr>
          </a:p>
          <a:p>
            <a:pPr marL="0" indent="0">
              <a:lnSpc>
                <a:spcPct val="90000"/>
              </a:lnSpc>
              <a:spcBef>
                <a:spcPct val="0"/>
              </a:spcBef>
              <a:buNone/>
            </a:pPr>
            <a:r>
              <a:rPr lang="en-US" altLang="en-US" sz="2600" b="1" dirty="0">
                <a:solidFill>
                  <a:srgbClr val="003C78"/>
                </a:solidFill>
                <a:sym typeface="Symbol" panose="05050102010706020507" pitchFamily="18" charset="2"/>
              </a:rPr>
              <a:t>else</a:t>
            </a:r>
            <a:r>
              <a:rPr lang="en-US" altLang="en-US" sz="2600" dirty="0">
                <a:solidFill>
                  <a:srgbClr val="003C78"/>
                </a:solidFill>
                <a:sym typeface="Symbol" panose="05050102010706020507" pitchFamily="18" charset="2"/>
              </a:rPr>
              <a:t> </a:t>
            </a:r>
            <a:endParaRPr lang="en-US" altLang="en-US" sz="2600" dirty="0" smtClean="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location </a:t>
            </a:r>
            <a:r>
              <a:rPr lang="en-US" altLang="en-US" sz="2600" dirty="0">
                <a:solidFill>
                  <a:srgbClr val="003C78"/>
                </a:solidFill>
                <a:sym typeface="Symbol" panose="05050102010706020507" pitchFamily="18" charset="2"/>
              </a:rPr>
              <a:t>:= </a:t>
            </a:r>
            <a:r>
              <a:rPr lang="en-US" altLang="en-US" sz="2600" dirty="0" smtClean="0">
                <a:solidFill>
                  <a:srgbClr val="003C78"/>
                </a:solidFill>
                <a:sym typeface="Symbol" panose="05050102010706020507" pitchFamily="18" charset="2"/>
              </a:rPr>
              <a:t>0 </a:t>
            </a:r>
          </a:p>
          <a:p>
            <a:pPr marL="0" indent="0">
              <a:lnSpc>
                <a:spcPct val="90000"/>
              </a:lnSpc>
              <a:spcBef>
                <a:spcPct val="0"/>
              </a:spcBef>
              <a:buNone/>
            </a:pPr>
            <a:r>
              <a:rPr lang="en-US" altLang="en-US" sz="2600" b="1" dirty="0" err="1" smtClean="0">
                <a:solidFill>
                  <a:srgbClr val="003C78"/>
                </a:solidFill>
                <a:sym typeface="Symbol" panose="05050102010706020507" pitchFamily="18" charset="2"/>
              </a:rPr>
              <a:t>endif</a:t>
            </a:r>
            <a:endParaRPr lang="en-US" altLang="en-US" sz="2600" b="1" dirty="0">
              <a:solidFill>
                <a:srgbClr val="003C78"/>
              </a:solidFill>
              <a:sym typeface="Symbol" panose="05050102010706020507" pitchFamily="18" charset="2"/>
            </a:endParaRPr>
          </a:p>
          <a:p>
            <a:pPr marL="0" indent="0">
              <a:lnSpc>
                <a:spcPct val="90000"/>
              </a:lnSpc>
              <a:spcBef>
                <a:spcPct val="0"/>
              </a:spcBef>
              <a:buNone/>
            </a:pPr>
            <a:r>
              <a:rPr lang="en-US" altLang="en-US" sz="2600" dirty="0">
                <a:solidFill>
                  <a:srgbClr val="003C78"/>
                </a:solidFill>
                <a:sym typeface="Symbol" panose="05050102010706020507" pitchFamily="18" charset="2"/>
              </a:rPr>
              <a:t>{</a:t>
            </a:r>
            <a:r>
              <a:rPr lang="en-US" altLang="en-US" sz="2600" i="1" dirty="0">
                <a:solidFill>
                  <a:srgbClr val="003C78"/>
                </a:solidFill>
                <a:sym typeface="Symbol" panose="05050102010706020507" pitchFamily="18" charset="2"/>
              </a:rPr>
              <a:t>location is the subscript of the term that equals x, or is zero if x is not found</a:t>
            </a:r>
            <a:r>
              <a:rPr lang="en-US" altLang="en-US" sz="2600" dirty="0">
                <a:solidFill>
                  <a:srgbClr val="003C78"/>
                </a:solidFill>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79317-991C-46E3-8C35-E84DEE5546E7}" type="slidenum">
              <a:rPr lang="en-CA" altLang="en-US"/>
              <a:pPr/>
              <a:t>9</a:t>
            </a:fld>
            <a:endParaRPr lang="en-CA" altLang="en-US"/>
          </a:p>
        </p:txBody>
      </p:sp>
      <p:graphicFrame>
        <p:nvGraphicFramePr>
          <p:cNvPr id="3" name="Diagram 2"/>
          <p:cNvGraphicFramePr/>
          <p:nvPr>
            <p:extLst>
              <p:ext uri="{D42A27DB-BD31-4B8C-83A1-F6EECF244321}">
                <p14:modId xmlns:p14="http://schemas.microsoft.com/office/powerpoint/2010/main" val="2793103896"/>
              </p:ext>
            </p:extLst>
          </p:nvPr>
        </p:nvGraphicFramePr>
        <p:xfrm>
          <a:off x="7010400" y="1304835"/>
          <a:ext cx="4114800"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flipH="1">
            <a:off x="2590800" y="1904999"/>
            <a:ext cx="45720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943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57043</TotalTime>
  <Words>4491</Words>
  <Application>Microsoft Office PowerPoint</Application>
  <PresentationFormat>Widescreen</PresentationFormat>
  <Paragraphs>636</Paragraphs>
  <Slides>69</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8" baseType="lpstr">
      <vt:lpstr>ＭＳ Ｐゴシック</vt:lpstr>
      <vt:lpstr>Arial</vt:lpstr>
      <vt:lpstr>Calibri</vt:lpstr>
      <vt:lpstr>Cambria Math</vt:lpstr>
      <vt:lpstr>Symbol</vt:lpstr>
      <vt:lpstr>Times New Roman</vt:lpstr>
      <vt:lpstr>Wingdings</vt:lpstr>
      <vt:lpstr>Office Theme</vt:lpstr>
      <vt:lpstr>Equation</vt:lpstr>
      <vt:lpstr>CSCE 222 Discrete Structures</vt:lpstr>
      <vt:lpstr>Based on Chapter 3 of Rosen  Discrete Mathematics and its Applications 8th edition</vt:lpstr>
      <vt:lpstr>Enough Mathematical Appetizers! </vt:lpstr>
      <vt:lpstr>Algorithms  (§ 3.1.1)</vt:lpstr>
      <vt:lpstr>Algorithms </vt:lpstr>
      <vt:lpstr>Algorithm Examples  -- Maximum finding</vt:lpstr>
      <vt:lpstr>Algorithm Examples (§ 3.1.2)</vt:lpstr>
      <vt:lpstr>Algorithm Examples</vt:lpstr>
      <vt:lpstr>Algorithm Examples</vt:lpstr>
      <vt:lpstr>Algorithm Examples</vt:lpstr>
      <vt:lpstr>Algorithm Examples</vt:lpstr>
      <vt:lpstr>Algorithm Examples</vt:lpstr>
      <vt:lpstr>Algorithm Examples</vt:lpstr>
      <vt:lpstr>Algorithm Examples</vt:lpstr>
      <vt:lpstr>Algorithm Examples</vt:lpstr>
      <vt:lpstr>Sorting (§ 3.1.3)</vt:lpstr>
      <vt:lpstr>Bubble sort</vt:lpstr>
      <vt:lpstr>Insertion sort</vt:lpstr>
      <vt:lpstr>Example</vt:lpstr>
      <vt:lpstr>Insertion sort</vt:lpstr>
      <vt:lpstr>Omit § 3.1.4 </vt:lpstr>
      <vt:lpstr>Greedy algorithms (§ 3.1.5) </vt:lpstr>
      <vt:lpstr>Example</vt:lpstr>
      <vt:lpstr>Greedy change-making algorithm</vt:lpstr>
      <vt:lpstr>Example</vt:lpstr>
      <vt:lpstr>The halting problem (§ 3.1.6) </vt:lpstr>
      <vt:lpstr>The halting problem</vt:lpstr>
      <vt:lpstr>The halting problem</vt:lpstr>
      <vt:lpstr>Turing’s proof</vt:lpstr>
      <vt:lpstr>Turing’s proof</vt:lpstr>
      <vt:lpstr>Turing’s proof</vt:lpstr>
      <vt:lpstr>Turing’s proof</vt:lpstr>
      <vt:lpstr>PowerPoint Presentation</vt:lpstr>
      <vt:lpstr>Algorithm Examples (§ 3.1.1)</vt:lpstr>
      <vt:lpstr>Complexity</vt:lpstr>
      <vt:lpstr>Algorithm Examples</vt:lpstr>
      <vt:lpstr>Complexity</vt:lpstr>
      <vt:lpstr>Reminder: Binary Search Algorithm</vt:lpstr>
      <vt:lpstr>Complexity</vt:lpstr>
      <vt:lpstr>Complexity</vt:lpstr>
      <vt:lpstr>Complexity</vt:lpstr>
      <vt:lpstr>Complexity</vt:lpstr>
      <vt:lpstr>Complexity</vt:lpstr>
      <vt:lpstr>Complexity</vt:lpstr>
      <vt:lpstr>Complexity</vt:lpstr>
      <vt:lpstr>Complexity</vt:lpstr>
      <vt:lpstr>The Growth of Functions (§ 3.2.2) </vt:lpstr>
      <vt:lpstr>The Growth of Functions</vt:lpstr>
      <vt:lpstr>The Growth of Functions</vt:lpstr>
      <vt:lpstr>The Growth of Functions</vt:lpstr>
      <vt:lpstr>Example</vt:lpstr>
      <vt:lpstr>The Growth of Functions</vt:lpstr>
      <vt:lpstr>Remark</vt:lpstr>
      <vt:lpstr> </vt:lpstr>
      <vt:lpstr>The Growth of Functions (§ 3.2.3) </vt:lpstr>
      <vt:lpstr>Growth of functions</vt:lpstr>
      <vt:lpstr>The Growth of Functions</vt:lpstr>
      <vt:lpstr>Useful Rules for Big-O (§ 3.2.4)</vt:lpstr>
      <vt:lpstr>Example</vt:lpstr>
      <vt:lpstr>Complexity Examples</vt:lpstr>
      <vt:lpstr>Complexity Examples</vt:lpstr>
      <vt:lpstr>Big-Omega (§ 3.2.5)</vt:lpstr>
      <vt:lpstr>Example </vt:lpstr>
      <vt:lpstr>Big-Theta notation</vt:lpstr>
      <vt:lpstr>Big Theta-notation (§ 3.2.5)</vt:lpstr>
      <vt:lpstr>Example</vt:lpstr>
      <vt:lpstr>Big-Theta notation</vt:lpstr>
      <vt:lpstr>Example</vt:lpstr>
      <vt:lpstr>Polynomial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SHSU</dc:creator>
  <cp:lastModifiedBy>McGuire, Timothy J</cp:lastModifiedBy>
  <cp:revision>1470</cp:revision>
  <cp:lastPrinted>2019-09-27T14:55:36Z</cp:lastPrinted>
  <dcterms:created xsi:type="dcterms:W3CDTF">1601-01-01T00:00:00Z</dcterms:created>
  <dcterms:modified xsi:type="dcterms:W3CDTF">2020-09-03T01:14:08Z</dcterms:modified>
</cp:coreProperties>
</file>