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34" r:id="rId2"/>
  </p:sldMasterIdLst>
  <p:notesMasterIdLst>
    <p:notesMasterId r:id="rId35"/>
  </p:notesMasterIdLst>
  <p:handoutMasterIdLst>
    <p:handoutMasterId r:id="rId36"/>
  </p:handoutMasterIdLst>
  <p:sldIdLst>
    <p:sldId id="1020" r:id="rId3"/>
    <p:sldId id="956" r:id="rId4"/>
    <p:sldId id="1021" r:id="rId5"/>
    <p:sldId id="1022" r:id="rId6"/>
    <p:sldId id="1023" r:id="rId7"/>
    <p:sldId id="1024" r:id="rId8"/>
    <p:sldId id="1025" r:id="rId9"/>
    <p:sldId id="1026" r:id="rId10"/>
    <p:sldId id="1027" r:id="rId11"/>
    <p:sldId id="1028" r:id="rId12"/>
    <p:sldId id="1029" r:id="rId13"/>
    <p:sldId id="1031" r:id="rId14"/>
    <p:sldId id="1032" r:id="rId15"/>
    <p:sldId id="1030" r:id="rId16"/>
    <p:sldId id="1033" r:id="rId17"/>
    <p:sldId id="1034" r:id="rId18"/>
    <p:sldId id="1035" r:id="rId19"/>
    <p:sldId id="1036" r:id="rId20"/>
    <p:sldId id="1037" r:id="rId21"/>
    <p:sldId id="1038" r:id="rId22"/>
    <p:sldId id="1039" r:id="rId23"/>
    <p:sldId id="1040" r:id="rId24"/>
    <p:sldId id="1041" r:id="rId25"/>
    <p:sldId id="1042" r:id="rId26"/>
    <p:sldId id="1043" r:id="rId27"/>
    <p:sldId id="1047" r:id="rId28"/>
    <p:sldId id="1048" r:id="rId29"/>
    <p:sldId id="1049" r:id="rId30"/>
    <p:sldId id="1050" r:id="rId31"/>
    <p:sldId id="1051" r:id="rId32"/>
    <p:sldId id="1052" r:id="rId33"/>
    <p:sldId id="1053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500000"/>
    <a:srgbClr val="0000FF"/>
    <a:srgbClr val="0099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3" autoAdjust="0"/>
    <p:restoredTop sz="99612" autoAdjust="0"/>
  </p:normalViewPr>
  <p:slideViewPr>
    <p:cSldViewPr>
      <p:cViewPr varScale="1">
        <p:scale>
          <a:sx n="63" d="100"/>
          <a:sy n="63" d="100"/>
        </p:scale>
        <p:origin x="90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787"/>
    </p:cViewPr>
  </p:sorterViewPr>
  <p:notesViewPr>
    <p:cSldViewPr>
      <p:cViewPr varScale="1">
        <p:scale>
          <a:sx n="63" d="100"/>
          <a:sy n="63" d="100"/>
        </p:scale>
        <p:origin x="-14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6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ACCEDB1-6BCD-417B-8952-55DF775AEA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17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62E877-00D1-4FB5-9047-B693464073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8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48A117-EE04-4D64-A45E-FE6E5E77698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13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664216-1C64-476B-929B-F9D27A0D062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8490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8CFD68-9A3E-4C45-85A8-9DE51392E936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49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C7B22-3367-4110-80EB-1FEFACF48402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7330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80A830-8FB8-4380-B754-2F6097EC38A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26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FC2288-57F0-45A8-A00C-70E10E680D0C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6429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C2C778-0635-4A26-A24C-1EC80F3FAD4F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5390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4C5843-BA69-4237-9FF2-9772F047987C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318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9590ACF-2779-4DEC-9B3A-BB6187FD335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6889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3A7EFA-06C9-406F-BA3E-655FD2E69E8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179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B6178F-4C37-45B1-8EC8-F16B700700E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4404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D36434-D8D5-4627-BFD2-4C7FF3C0BE1B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452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D25A21-B400-4732-B7BB-4AEB0479B3F3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854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490FAA-C417-4B78-A4BE-F2C7DC5D7C7B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8998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286B2-4F5D-40C5-BE38-CE9F299CF7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115556"/>
      </p:ext>
    </p:extLst>
  </p:cSld>
  <p:clrMapOvr>
    <a:masterClrMapping/>
  </p:clrMapOvr>
  <p:transition spd="med" advTm="1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63C1-BB39-4114-A868-714CE260B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800520"/>
      </p:ext>
    </p:extLst>
  </p:cSld>
  <p:clrMapOvr>
    <a:masterClrMapping/>
  </p:clrMapOvr>
  <p:transition spd="med" advTm="1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304800"/>
            <a:ext cx="2717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950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2593C-F65E-4C0D-930E-E711E6BF6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5639"/>
      </p:ext>
    </p:extLst>
  </p:cSld>
  <p:clrMapOvr>
    <a:masterClrMapping/>
  </p:clrMapOvr>
  <p:transition spd="med" advTm="1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>
            <a:lvl1pPr algn="l">
              <a:defRPr sz="4400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D9F21A-C9B2-49F7-BFCA-394BE6E067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664554"/>
      </p:ext>
    </p:extLst>
  </p:cSld>
  <p:clrMapOvr>
    <a:masterClrMapping/>
  </p:clrMapOvr>
  <p:transition spd="med" advTm="1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22098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343400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D24D8-C17B-455D-905F-037C6AD850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868992"/>
      </p:ext>
    </p:extLst>
  </p:cSld>
  <p:clrMapOvr>
    <a:masterClrMapping/>
  </p:clrMapOvr>
  <p:transition spd="med" advTm="1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3ECC-80E3-4756-9090-4CD932DEA9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2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B29D-1E78-4CB7-990D-B2A425761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89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64BCD-A69F-4FB9-B8BB-63A25B9151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71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60A44-2FDA-482D-93DC-D7A892EA03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750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DB87-80F9-4927-81BA-663F154B72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16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3CCE-6784-48DC-AED3-2AA1A5AC3F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57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D6F76-6F5D-4D4E-96A1-CC4FAC9030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397257"/>
      </p:ext>
    </p:extLst>
  </p:cSld>
  <p:clrMapOvr>
    <a:masterClrMapping/>
  </p:clrMapOvr>
  <p:transition spd="med" advTm="1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0006C-01C2-4C0F-BEBC-64200AF220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876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39B2-9F24-46A1-8B9A-E7D57EDD3C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11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9BF6-3936-4CA6-8F77-DAEED2B228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275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14FC5-9254-43DB-9DD5-7EE59D3EC1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781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FFC5-2072-4AC3-BE07-C664C4B8DB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AD279-8595-4597-B773-9B675C1F8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10377"/>
      </p:ext>
    </p:extLst>
  </p:cSld>
  <p:clrMapOvr>
    <a:masterClrMapping/>
  </p:clrMapOvr>
  <p:transition spd="med" advTm="1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098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55D4-F0C7-4BEA-9150-DB8CCCEFC8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21817"/>
      </p:ext>
    </p:extLst>
  </p:cSld>
  <p:clrMapOvr>
    <a:masterClrMapping/>
  </p:clrMapOvr>
  <p:transition spd="med" advTm="1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920C0D-387A-41BE-A0E4-881C9A1E5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30513"/>
      </p:ext>
    </p:extLst>
  </p:cSld>
  <p:clrMapOvr>
    <a:masterClrMapping/>
  </p:clrMapOvr>
  <p:transition spd="med" advTm="1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71301-0CD0-4811-921C-E13AA021C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0516"/>
      </p:ext>
    </p:extLst>
  </p:cSld>
  <p:clrMapOvr>
    <a:masterClrMapping/>
  </p:clrMapOvr>
  <p:transition spd="med" advTm="1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420C8-9F36-495C-8FD0-3F905231F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480131"/>
      </p:ext>
    </p:extLst>
  </p:cSld>
  <p:clrMapOvr>
    <a:masterClrMapping/>
  </p:clrMapOvr>
  <p:transition spd="med" advTm="1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997CD-4880-4DB3-9F58-41A962BF0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86743"/>
      </p:ext>
    </p:extLst>
  </p:cSld>
  <p:clrMapOvr>
    <a:masterClrMapping/>
  </p:clrMapOvr>
  <p:transition spd="med" advTm="1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FAB81-C690-4225-9F92-2D76C7D1E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40228"/>
      </p:ext>
    </p:extLst>
  </p:cSld>
  <p:clrMapOvr>
    <a:masterClrMapping/>
  </p:clrMapOvr>
  <p:transition spd="med" advTm="1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0000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098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966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8175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4762F210-F37D-4BE3-A88E-7887104313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Tm="100"/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00000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210-F37D-4BE3-A88E-7887104313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1727200" y="1752600"/>
            <a:ext cx="1046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49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rgbClr val="500000"/>
                </a:solidFill>
              </a:rPr>
              <a:t>CSCE 222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>
                <a:solidFill>
                  <a:srgbClr val="500000"/>
                </a:solidFill>
              </a:rPr>
              <a:t>Discrete Structures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5400" dirty="0" smtClean="0"/>
              <a:t>Sets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Dr. Tim McGuire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5480" y="5580993"/>
            <a:ext cx="1094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 smtClean="0"/>
              <a:t>Grateful acknowledgement to Professor Bart Selman, Cornell University, and Prof. Johnnie Baker, Kent State,  for some of the material upon which these notes are adapted.</a:t>
            </a:r>
            <a:endParaRPr lang="en-US" sz="18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980"/>
            <a:ext cx="1865538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914400"/>
          </a:xfrm>
        </p:spPr>
        <p:txBody>
          <a:bodyPr/>
          <a:lstStyle/>
          <a:p>
            <a:pPr algn="l"/>
            <a:r>
              <a:rPr lang="en-US" altLang="en-US" sz="3600" dirty="0"/>
              <a:t>Subsets</a:t>
            </a:r>
            <a:endParaRPr lang="en-CA" altLang="en-US" sz="3600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9753600" cy="1600200"/>
          </a:xfrm>
        </p:spPr>
        <p:txBody>
          <a:bodyPr/>
          <a:lstStyle/>
          <a:p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Useful rules:</a:t>
            </a:r>
          </a:p>
          <a:p>
            <a:pPr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B  (A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B) </a:t>
            </a:r>
            <a:r>
              <a:rPr lang="en-US" altLang="en-US" sz="2800" b="1" dirty="0"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sym typeface="Symbol" panose="05050102010706020507" pitchFamily="18" charset="2"/>
              </a:rPr>
              <a:t> (B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A) </a:t>
            </a:r>
          </a:p>
          <a:p>
            <a:pPr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(A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B) </a:t>
            </a:r>
            <a:r>
              <a:rPr lang="en-US" altLang="en-US" sz="2800" b="1" dirty="0">
                <a:sym typeface="Symbol" panose="05050102010706020507" pitchFamily="18" charset="2"/>
              </a:rPr>
              <a:t></a:t>
            </a:r>
            <a:r>
              <a:rPr lang="en-US" altLang="en-US" sz="2800" dirty="0">
                <a:sym typeface="Symbol" panose="05050102010706020507" pitchFamily="18" charset="2"/>
              </a:rPr>
              <a:t>(B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C)  A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C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(see Venn Diagram)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3200400" y="2667000"/>
            <a:ext cx="5638800" cy="3505200"/>
            <a:chOff x="1056" y="1680"/>
            <a:chExt cx="3552" cy="2208"/>
          </a:xfrm>
        </p:grpSpPr>
        <p:sp>
          <p:nvSpPr>
            <p:cNvPr id="134149" name="Rectangle 5"/>
            <p:cNvSpPr>
              <a:spLocks noChangeArrowheads="1"/>
            </p:cNvSpPr>
            <p:nvPr/>
          </p:nvSpPr>
          <p:spPr bwMode="auto">
            <a:xfrm>
              <a:off x="1056" y="1680"/>
              <a:ext cx="3552" cy="2208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0" name="Text Box 6"/>
            <p:cNvSpPr txBox="1">
              <a:spLocks noChangeArrowheads="1"/>
            </p:cNvSpPr>
            <p:nvPr/>
          </p:nvSpPr>
          <p:spPr bwMode="auto">
            <a:xfrm>
              <a:off x="4176" y="172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U</a:t>
              </a:r>
            </a:p>
          </p:txBody>
        </p:sp>
      </p:grpSp>
      <p:grpSp>
        <p:nvGrpSpPr>
          <p:cNvPr id="134151" name="Group 7"/>
          <p:cNvGrpSpPr>
            <a:grpSpLocks/>
          </p:cNvGrpSpPr>
          <p:nvPr/>
        </p:nvGrpSpPr>
        <p:grpSpPr bwMode="auto">
          <a:xfrm>
            <a:off x="5486400" y="3962400"/>
            <a:ext cx="914400" cy="914400"/>
            <a:chOff x="2496" y="2496"/>
            <a:chExt cx="576" cy="576"/>
          </a:xfrm>
        </p:grpSpPr>
        <p:sp>
          <p:nvSpPr>
            <p:cNvPr id="134152" name="Oval 8"/>
            <p:cNvSpPr>
              <a:spLocks noChangeArrowheads="1"/>
            </p:cNvSpPr>
            <p:nvPr/>
          </p:nvSpPr>
          <p:spPr bwMode="auto">
            <a:xfrm>
              <a:off x="2496" y="2496"/>
              <a:ext cx="576" cy="576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3" name="Text Box 9"/>
            <p:cNvSpPr txBox="1">
              <a:spLocks noChangeArrowheads="1"/>
            </p:cNvSpPr>
            <p:nvPr/>
          </p:nvSpPr>
          <p:spPr bwMode="auto">
            <a:xfrm>
              <a:off x="2640" y="2592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34154" name="Group 10"/>
          <p:cNvGrpSpPr>
            <a:grpSpLocks/>
          </p:cNvGrpSpPr>
          <p:nvPr/>
        </p:nvGrpSpPr>
        <p:grpSpPr bwMode="auto">
          <a:xfrm>
            <a:off x="4648200" y="3276600"/>
            <a:ext cx="2058988" cy="2052638"/>
            <a:chOff x="1968" y="2064"/>
            <a:chExt cx="1297" cy="1293"/>
          </a:xfrm>
        </p:grpSpPr>
        <p:sp>
          <p:nvSpPr>
            <p:cNvPr id="134155" name="Oval 11"/>
            <p:cNvSpPr>
              <a:spLocks noChangeArrowheads="1"/>
            </p:cNvSpPr>
            <p:nvPr/>
          </p:nvSpPr>
          <p:spPr bwMode="auto">
            <a:xfrm>
              <a:off x="1968" y="2064"/>
              <a:ext cx="1297" cy="1293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6" name="Text Box 12"/>
            <p:cNvSpPr txBox="1">
              <a:spLocks noChangeArrowheads="1"/>
            </p:cNvSpPr>
            <p:nvPr/>
          </p:nvSpPr>
          <p:spPr bwMode="auto">
            <a:xfrm>
              <a:off x="2160" y="240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rgbClr val="66FF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34157" name="Group 13"/>
          <p:cNvGrpSpPr>
            <a:grpSpLocks/>
          </p:cNvGrpSpPr>
          <p:nvPr/>
        </p:nvGrpSpPr>
        <p:grpSpPr bwMode="auto">
          <a:xfrm>
            <a:off x="4343400" y="2971800"/>
            <a:ext cx="3429000" cy="2819400"/>
            <a:chOff x="1776" y="1872"/>
            <a:chExt cx="2160" cy="1776"/>
          </a:xfrm>
        </p:grpSpPr>
        <p:sp>
          <p:nvSpPr>
            <p:cNvPr id="134158" name="Oval 14"/>
            <p:cNvSpPr>
              <a:spLocks noChangeArrowheads="1"/>
            </p:cNvSpPr>
            <p:nvPr/>
          </p:nvSpPr>
          <p:spPr bwMode="auto">
            <a:xfrm>
              <a:off x="1776" y="1872"/>
              <a:ext cx="2160" cy="1776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9" name="Text Box 15"/>
            <p:cNvSpPr txBox="1">
              <a:spLocks noChangeArrowheads="1"/>
            </p:cNvSpPr>
            <p:nvPr/>
          </p:nvSpPr>
          <p:spPr bwMode="auto">
            <a:xfrm>
              <a:off x="3456" y="25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rgbClr val="FF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42614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990600"/>
          </a:xfrm>
        </p:spPr>
        <p:txBody>
          <a:bodyPr/>
          <a:lstStyle/>
          <a:p>
            <a:pPr algn="l"/>
            <a:r>
              <a:rPr lang="en-US" altLang="en-US" sz="3600" dirty="0"/>
              <a:t>Subsets</a:t>
            </a:r>
            <a:endParaRPr lang="en-CA" altLang="en-US" sz="3600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Useful rules: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b="1" dirty="0">
                <a:sym typeface="Symbol" panose="05050102010706020507" pitchFamily="18" charset="2"/>
              </a:rPr>
              <a:t> </a:t>
            </a:r>
            <a:r>
              <a:rPr lang="en-US" altLang="en-US" sz="2800" dirty="0">
                <a:sym typeface="Symbol" panose="05050102010706020507" pitchFamily="18" charset="2"/>
              </a:rPr>
              <a:t> A for any set A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	(but </a:t>
            </a:r>
            <a:r>
              <a:rPr lang="en-US" altLang="en-US" sz="2800" b="1" dirty="0">
                <a:sym typeface="Symbol" panose="05050102010706020507" pitchFamily="18" charset="2"/>
              </a:rPr>
              <a:t> </a:t>
            </a:r>
            <a:r>
              <a:rPr lang="en-US" altLang="en-US" sz="2800" dirty="0">
                <a:sym typeface="Symbol" panose="05050102010706020507" pitchFamily="18" charset="2"/>
              </a:rPr>
              <a:t> A may not hold for any set A)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</a:t>
            </a:r>
            <a:r>
              <a:rPr lang="en-US" altLang="en-US" sz="2800" b="1" dirty="0">
                <a:sym typeface="Symbol" panose="05050102010706020507" pitchFamily="18" charset="2"/>
              </a:rPr>
              <a:t> </a:t>
            </a:r>
            <a:r>
              <a:rPr lang="en-US" altLang="en-US" sz="2800" dirty="0">
                <a:sym typeface="Symbol" panose="05050102010706020507" pitchFamily="18" charset="2"/>
              </a:rPr>
              <a:t> A for any set A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Proper subsets: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  B  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“A is a proper subset of B”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  B  x (</a:t>
            </a:r>
            <a:r>
              <a:rPr lang="en-US" altLang="en-US" sz="2800" dirty="0" err="1">
                <a:sym typeface="Symbol" panose="05050102010706020507" pitchFamily="18" charset="2"/>
              </a:rPr>
              <a:t>xA</a:t>
            </a:r>
            <a:r>
              <a:rPr lang="en-US" altLang="en-US" sz="2800" dirty="0">
                <a:sym typeface="Symbol" panose="05050102010706020507" pitchFamily="18" charset="2"/>
              </a:rPr>
              <a:t>  </a:t>
            </a:r>
            <a:r>
              <a:rPr lang="en-US" altLang="en-US" sz="2800" dirty="0" err="1">
                <a:sym typeface="Symbol" panose="05050102010706020507" pitchFamily="18" charset="2"/>
              </a:rPr>
              <a:t>xB</a:t>
            </a:r>
            <a:r>
              <a:rPr lang="en-US" altLang="en-US" sz="2800" dirty="0">
                <a:sym typeface="Symbol" panose="05050102010706020507" pitchFamily="18" charset="2"/>
              </a:rPr>
              <a:t>)  x (</a:t>
            </a:r>
            <a:r>
              <a:rPr lang="en-US" altLang="en-US" sz="2800" dirty="0" err="1">
                <a:sym typeface="Symbol" panose="05050102010706020507" pitchFamily="18" charset="2"/>
              </a:rPr>
              <a:t>xB</a:t>
            </a:r>
            <a:r>
              <a:rPr lang="en-US" altLang="en-US" sz="2800" dirty="0">
                <a:sym typeface="Symbol" panose="05050102010706020507" pitchFamily="18" charset="2"/>
              </a:rPr>
              <a:t>  </a:t>
            </a:r>
            <a:r>
              <a:rPr lang="en-US" altLang="en-US" sz="2800" dirty="0" err="1">
                <a:sym typeface="Symbol" panose="05050102010706020507" pitchFamily="18" charset="2"/>
              </a:rPr>
              <a:t>xA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or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  B  x (</a:t>
            </a:r>
            <a:r>
              <a:rPr lang="en-US" altLang="en-US" sz="2800" dirty="0" err="1">
                <a:sym typeface="Symbol" panose="05050102010706020507" pitchFamily="18" charset="2"/>
              </a:rPr>
              <a:t>xA</a:t>
            </a:r>
            <a:r>
              <a:rPr lang="en-US" altLang="en-US" sz="2800" dirty="0">
                <a:sym typeface="Symbol" panose="05050102010706020507" pitchFamily="18" charset="2"/>
              </a:rPr>
              <a:t>  </a:t>
            </a:r>
            <a:r>
              <a:rPr lang="en-US" altLang="en-US" sz="2800" dirty="0" err="1">
                <a:sym typeface="Symbol" panose="05050102010706020507" pitchFamily="18" charset="2"/>
              </a:rPr>
              <a:t>xB</a:t>
            </a:r>
            <a:r>
              <a:rPr lang="en-US" altLang="en-US" sz="2800" dirty="0">
                <a:sym typeface="Symbol" panose="05050102010706020507" pitchFamily="18" charset="2"/>
              </a:rPr>
              <a:t>)  x (</a:t>
            </a:r>
            <a:r>
              <a:rPr lang="en-US" altLang="en-US" sz="2800" dirty="0" err="1">
                <a:sym typeface="Symbol" panose="05050102010706020507" pitchFamily="18" charset="2"/>
              </a:rPr>
              <a:t>xB</a:t>
            </a:r>
            <a:r>
              <a:rPr lang="en-US" altLang="en-US" sz="2800" dirty="0">
                <a:sym typeface="Symbol" panose="05050102010706020507" pitchFamily="18" charset="2"/>
              </a:rPr>
              <a:t> </a:t>
            </a:r>
            <a:r>
              <a:rPr lang="en-US" altLang="en-US" sz="2800" dirty="0" err="1">
                <a:sym typeface="Symbol" panose="05050102010706020507" pitchFamily="18" charset="2"/>
              </a:rPr>
              <a:t>xA</a:t>
            </a:r>
            <a:r>
              <a:rPr lang="en-US" altLang="en-US" sz="2800" dirty="0">
                <a:sym typeface="Symbol" panose="05050102010706020507" pitchFamily="18" charset="2"/>
              </a:rPr>
              <a:t>)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001000" y="2971800"/>
            <a:ext cx="2438400" cy="1524000"/>
            <a:chOff x="1728" y="2832"/>
            <a:chExt cx="1536" cy="96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28" y="2832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872" y="2928"/>
              <a:ext cx="768" cy="768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920" y="2976"/>
              <a:ext cx="528" cy="52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20" y="302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 dirty="0">
                  <a:latin typeface="Comic Sans MS" panose="030F0702030302020204" pitchFamily="66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160" y="355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304" y="3408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latin typeface="Comic Sans MS" panose="030F0702030302020204" pitchFamily="66" charset="0"/>
                  <a:sym typeface="Symbol" panose="05050102010706020507" pitchFamily="18" charset="2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81340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711937-FCDB-44AF-8FCB-36982A3358C7}" type="slidenum">
              <a:rPr lang="en-US" altLang="en-US" sz="1400"/>
              <a:pPr/>
              <a:t>12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 Set Theory </a:t>
            </a:r>
            <a:r>
              <a:rPr lang="en-US" altLang="en-US" sz="3600" dirty="0" smtClean="0"/>
              <a:t>- Examples</a:t>
            </a:r>
            <a:endParaRPr lang="en-US" altLang="en-US" sz="2800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Quick examples: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{1,2,3} </a:t>
            </a:r>
            <a:r>
              <a:rPr lang="en-US" altLang="en-US" dirty="0" smtClean="0">
                <a:sym typeface="Symbol" panose="05050102010706020507" pitchFamily="18" charset="2"/>
              </a:rPr>
              <a:t> {1,2,3,4,5}</a:t>
            </a:r>
          </a:p>
          <a:p>
            <a:pPr eaLnBrk="1" hangingPunct="1"/>
            <a:r>
              <a:rPr lang="en-US" altLang="en-US" dirty="0" smtClean="0"/>
              <a:t>{1,2,3} </a:t>
            </a:r>
            <a:r>
              <a:rPr lang="en-US" altLang="en-US" dirty="0" smtClean="0">
                <a:sym typeface="Symbol" panose="05050102010706020507" pitchFamily="18" charset="2"/>
              </a:rPr>
              <a:t> {1,2,3,4,5} </a:t>
            </a:r>
          </a:p>
          <a:p>
            <a:pPr eaLnBrk="1" hangingPunct="1">
              <a:lnSpc>
                <a:spcPct val="50000"/>
              </a:lnSpc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Is   {1,2,3}?</a:t>
            </a: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4114800" y="3505200"/>
            <a:ext cx="5105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Yes!</a:t>
            </a:r>
            <a:r>
              <a:rPr lang="en-US" altLang="en-US" sz="2000" dirty="0"/>
              <a:t> </a:t>
            </a:r>
            <a:r>
              <a:rPr lang="en-US" altLang="en-US" sz="2000" dirty="0" smtClean="0">
                <a:sym typeface="Symbol" panose="05050102010706020507" pitchFamily="18" charset="2"/>
              </a:rPr>
              <a:t>The empty set is a subset of every set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1079301" name="Rectangle 5"/>
          <p:cNvSpPr>
            <a:spLocks noChangeArrowheads="1"/>
          </p:cNvSpPr>
          <p:nvPr/>
        </p:nvSpPr>
        <p:spPr bwMode="auto">
          <a:xfrm>
            <a:off x="2209800" y="4495800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sym typeface="Symbol" panose="05050102010706020507" pitchFamily="18" charset="2"/>
              </a:rPr>
              <a:t>Is   {1,2,3}?</a:t>
            </a:r>
          </a:p>
        </p:txBody>
      </p:sp>
      <p:sp>
        <p:nvSpPr>
          <p:cNvPr id="1079302" name="Rectangle 6"/>
          <p:cNvSpPr>
            <a:spLocks noChangeArrowheads="1"/>
          </p:cNvSpPr>
          <p:nvPr/>
        </p:nvSpPr>
        <p:spPr bwMode="auto">
          <a:xfrm>
            <a:off x="4191000" y="4495800"/>
            <a:ext cx="68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sym typeface="Symbol" panose="05050102010706020507" pitchFamily="18" charset="2"/>
              </a:rPr>
              <a:t>No!</a:t>
            </a:r>
            <a:r>
              <a:rPr lang="en-US" altLang="en-US" sz="2000"/>
              <a:t> </a:t>
            </a:r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1079303" name="Rectangle 7"/>
          <p:cNvSpPr>
            <a:spLocks noChangeArrowheads="1"/>
          </p:cNvSpPr>
          <p:nvPr/>
        </p:nvSpPr>
        <p:spPr bwMode="auto">
          <a:xfrm>
            <a:off x="2209800" y="5029200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sym typeface="Symbol" panose="05050102010706020507" pitchFamily="18" charset="2"/>
              </a:rPr>
              <a:t>Is   {,1,2,3}?</a:t>
            </a:r>
          </a:p>
        </p:txBody>
      </p:sp>
      <p:sp>
        <p:nvSpPr>
          <p:cNvPr id="1079304" name="Rectangle 8"/>
          <p:cNvSpPr>
            <a:spLocks noChangeArrowheads="1"/>
          </p:cNvSpPr>
          <p:nvPr/>
        </p:nvSpPr>
        <p:spPr bwMode="auto">
          <a:xfrm>
            <a:off x="4572000" y="50292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sym typeface="Symbol" panose="05050102010706020507" pitchFamily="18" charset="2"/>
              </a:rPr>
              <a:t>Yes!</a:t>
            </a:r>
            <a:r>
              <a:rPr lang="en-US" altLang="en-US" sz="2000"/>
              <a:t> </a:t>
            </a:r>
            <a:endParaRPr lang="en-US" altLang="en-US" sz="2000">
              <a:sym typeface="Symbol" panose="05050102010706020507" pitchFamily="18" charset="2"/>
            </a:endParaRPr>
          </a:p>
        </p:txBody>
      </p:sp>
      <p:sp>
        <p:nvSpPr>
          <p:cNvPr id="1079305" name="Rectangle 9"/>
          <p:cNvSpPr>
            <a:spLocks noChangeArrowheads="1"/>
          </p:cNvSpPr>
          <p:nvPr/>
        </p:nvSpPr>
        <p:spPr bwMode="auto">
          <a:xfrm>
            <a:off x="2209800" y="5562600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sym typeface="Symbol" panose="05050102010706020507" pitchFamily="18" charset="2"/>
              </a:rPr>
              <a:t>Is   {,1,2,3}?</a:t>
            </a:r>
          </a:p>
        </p:txBody>
      </p:sp>
      <p:sp>
        <p:nvSpPr>
          <p:cNvPr id="1079306" name="Rectangle 10"/>
          <p:cNvSpPr>
            <a:spLocks noChangeArrowheads="1"/>
          </p:cNvSpPr>
          <p:nvPr/>
        </p:nvSpPr>
        <p:spPr bwMode="auto">
          <a:xfrm>
            <a:off x="4572000" y="5562600"/>
            <a:ext cx="838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sym typeface="Symbol" panose="05050102010706020507" pitchFamily="18" charset="2"/>
              </a:rPr>
              <a:t>Yes!</a:t>
            </a:r>
            <a:r>
              <a:rPr lang="en-US" altLang="en-US" sz="2000"/>
              <a:t> </a:t>
            </a:r>
            <a:endParaRPr lang="en-US" altLang="en-US" sz="200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93490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300" grpId="0" autoUpdateAnimBg="0"/>
      <p:bldP spid="1079301" grpId="0" autoUpdateAnimBg="0"/>
      <p:bldP spid="1079302" grpId="0" autoUpdateAnimBg="0"/>
      <p:bldP spid="1079303" grpId="0" autoUpdateAnimBg="0"/>
      <p:bldP spid="1079304" grpId="0" autoUpdateAnimBg="0"/>
      <p:bldP spid="1079305" grpId="0" autoUpdateAnimBg="0"/>
      <p:bldP spid="107930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135F2C-3357-4356-B90B-58BD7DD1803D}" type="slidenum">
              <a:rPr lang="en-US" altLang="en-US" sz="1400"/>
              <a:pPr/>
              <a:t>13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sz="3600" dirty="0"/>
              <a:t> Set Theory -</a:t>
            </a:r>
            <a:r>
              <a:rPr lang="en-US" altLang="en-US" sz="2800" dirty="0"/>
              <a:t> Definitions and notation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A few more:</a:t>
            </a:r>
          </a:p>
          <a:p>
            <a:pPr eaLnBrk="1" hangingPunct="1"/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Is {a}  {a}?</a:t>
            </a:r>
          </a:p>
        </p:txBody>
      </p:sp>
      <p:sp>
        <p:nvSpPr>
          <p:cNvPr id="1081348" name="Rectangle 4"/>
          <p:cNvSpPr>
            <a:spLocks noChangeArrowheads="1"/>
          </p:cNvSpPr>
          <p:nvPr/>
        </p:nvSpPr>
        <p:spPr bwMode="auto">
          <a:xfrm>
            <a:off x="914400" y="3560564"/>
            <a:ext cx="2514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Is {a}  {a,{a}}?</a:t>
            </a:r>
          </a:p>
        </p:txBody>
      </p:sp>
      <p:sp>
        <p:nvSpPr>
          <p:cNvPr id="1081349" name="Rectangle 5"/>
          <p:cNvSpPr>
            <a:spLocks noChangeArrowheads="1"/>
          </p:cNvSpPr>
          <p:nvPr/>
        </p:nvSpPr>
        <p:spPr bwMode="auto">
          <a:xfrm>
            <a:off x="914400" y="4329536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Is {a}  {a,{a}}?</a:t>
            </a:r>
          </a:p>
        </p:txBody>
      </p:sp>
      <p:sp>
        <p:nvSpPr>
          <p:cNvPr id="1081350" name="Rectangle 6"/>
          <p:cNvSpPr>
            <a:spLocks noChangeArrowheads="1"/>
          </p:cNvSpPr>
          <p:nvPr/>
        </p:nvSpPr>
        <p:spPr bwMode="auto">
          <a:xfrm>
            <a:off x="914400" y="5240376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Is {a}  {a}?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2876250"/>
            <a:ext cx="990600" cy="533694"/>
            <a:chOff x="288" y="3168"/>
            <a:chExt cx="4428" cy="768"/>
          </a:xfrm>
        </p:grpSpPr>
        <p:sp>
          <p:nvSpPr>
            <p:cNvPr id="14354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5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48000" y="3558325"/>
            <a:ext cx="990600" cy="533400"/>
            <a:chOff x="288" y="3168"/>
            <a:chExt cx="4428" cy="768"/>
          </a:xfrm>
        </p:grpSpPr>
        <p:sp>
          <p:nvSpPr>
            <p:cNvPr id="14352" name="Oval 1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3" name="Text Box 1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0" y="4269744"/>
            <a:ext cx="990600" cy="533400"/>
            <a:chOff x="288" y="3168"/>
            <a:chExt cx="4428" cy="768"/>
          </a:xfrm>
        </p:grpSpPr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Yes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667000" y="5183226"/>
            <a:ext cx="990600" cy="533693"/>
            <a:chOff x="288" y="3168"/>
            <a:chExt cx="4428" cy="768"/>
          </a:xfrm>
        </p:grpSpPr>
        <p:sp>
          <p:nvSpPr>
            <p:cNvPr id="14348" name="Oval 1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49" name="Text Box 1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2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741573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48" grpId="0" autoUpdateAnimBg="0"/>
      <p:bldP spid="1081349" grpId="0" autoUpdateAnimBg="0"/>
      <p:bldP spid="10813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990600"/>
          </a:xfrm>
        </p:spPr>
        <p:txBody>
          <a:bodyPr/>
          <a:lstStyle/>
          <a:p>
            <a:pPr algn="l"/>
            <a:r>
              <a:rPr lang="en-US" altLang="en-US" sz="3600" dirty="0"/>
              <a:t>Cardinality of Sets</a:t>
            </a:r>
            <a:endParaRPr lang="en-CA" altLang="en-US" sz="3600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9677400" cy="2438400"/>
          </a:xfrm>
        </p:spPr>
        <p:txBody>
          <a:bodyPr/>
          <a:lstStyle/>
          <a:p>
            <a:pPr marL="0" indent="0"/>
            <a:r>
              <a:rPr lang="en-US" altLang="en-US" sz="2400" dirty="0">
                <a:sym typeface="Symbol" panose="05050102010706020507" pitchFamily="18" charset="2"/>
              </a:rPr>
              <a:t>If a set S contains n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distinct</a:t>
            </a:r>
            <a:r>
              <a:rPr lang="en-US" altLang="en-US" sz="2400" dirty="0">
                <a:sym typeface="Symbol" panose="05050102010706020507" pitchFamily="18" charset="2"/>
              </a:rPr>
              <a:t> elements, </a:t>
            </a:r>
            <a:r>
              <a:rPr lang="en-US" altLang="en-US" sz="2400" dirty="0" err="1">
                <a:sym typeface="Symbol" panose="05050102010706020507" pitchFamily="18" charset="2"/>
              </a:rPr>
              <a:t>n</a:t>
            </a:r>
            <a:r>
              <a:rPr lang="en-US" altLang="en-US" sz="2400" b="1" dirty="0" err="1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we call S a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finite</a:t>
            </a:r>
            <a:r>
              <a:rPr lang="en-US" altLang="en-US" sz="24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set</a:t>
            </a:r>
            <a:r>
              <a:rPr lang="en-US" altLang="en-US" sz="2400" dirty="0">
                <a:sym typeface="Symbol" panose="05050102010706020507" pitchFamily="18" charset="2"/>
              </a:rPr>
              <a:t> with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cardinality</a:t>
            </a:r>
            <a:r>
              <a:rPr lang="en-US" altLang="en-US" sz="24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/>
            <a:endParaRPr lang="en-US" altLang="en-US" sz="1400" dirty="0">
              <a:sym typeface="Symbol" panose="05050102010706020507" pitchFamily="18" charset="2"/>
            </a:endParaRPr>
          </a:p>
          <a:p>
            <a:pPr marL="0" indent="0"/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Examples</a:t>
            </a:r>
            <a:r>
              <a:rPr lang="en-US" altLang="en-US" sz="2400" dirty="0">
                <a:solidFill>
                  <a:srgbClr val="00FFFF"/>
                </a:solidFill>
                <a:sym typeface="Symbol" panose="05050102010706020507" pitchFamily="18" charset="2"/>
              </a:rPr>
              <a:t>:</a:t>
            </a:r>
          </a:p>
          <a:p>
            <a:pPr marL="0" indent="0"/>
            <a:r>
              <a:rPr lang="en-US" altLang="en-US" sz="2400" b="1" dirty="0">
                <a:sym typeface="Symbol" panose="05050102010706020507" pitchFamily="18" charset="2"/>
              </a:rPr>
              <a:t>A = {Mercedes, BMW, Porsche},   </a:t>
            </a:r>
            <a:r>
              <a:rPr lang="en-US" altLang="en-US" sz="2400" b="1" dirty="0" smtClean="0">
                <a:sym typeface="Symbol" panose="05050102010706020507" pitchFamily="18" charset="2"/>
              </a:rPr>
              <a:t>		 |</a:t>
            </a:r>
            <a:r>
              <a:rPr lang="en-US" altLang="en-US" sz="2400" b="1" dirty="0">
                <a:sym typeface="Symbol" panose="05050102010706020507" pitchFamily="18" charset="2"/>
              </a:rPr>
              <a:t>A| = 3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33400" y="3200400"/>
            <a:ext cx="533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B = {1, {2, 3}, {4, 5}, 6}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096000" y="3200400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|B| = 4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33400" y="3733800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C = </a:t>
            </a:r>
            <a:r>
              <a:rPr lang="en-US" altLang="en-US" b="1" dirty="0" smtClean="0"/>
              <a:t>Ø</a:t>
            </a:r>
            <a:endParaRPr lang="en-US" altLang="en-US" b="1" dirty="0"/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6096000" y="3733800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|C| = 0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533400" y="4267200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D = { </a:t>
            </a:r>
            <a:r>
              <a:rPr lang="en-US" altLang="en-US" b="1" dirty="0" smtClean="0"/>
              <a:t>x</a:t>
            </a:r>
            <a:r>
              <a:rPr lang="el-GR" altLang="en-US" dirty="0" smtClean="0"/>
              <a:t>ϵ</a:t>
            </a:r>
            <a:r>
              <a:rPr lang="en-US" altLang="en-US" b="1" dirty="0" smtClean="0"/>
              <a:t>N </a:t>
            </a:r>
            <a:r>
              <a:rPr lang="en-US" altLang="en-US" b="1" dirty="0"/>
              <a:t>| x </a:t>
            </a:r>
            <a:r>
              <a:rPr lang="en-US" altLang="en-US" b="1" dirty="0" smtClean="0"/>
              <a:t>≤ </a:t>
            </a:r>
            <a:r>
              <a:rPr lang="en-US" altLang="en-US" b="1" dirty="0"/>
              <a:t>7000 }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6096000" y="42672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|D| = 7001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533400" y="4876800"/>
            <a:ext cx="472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E = { </a:t>
            </a:r>
            <a:r>
              <a:rPr lang="en-US" altLang="en-US" b="1" dirty="0" smtClean="0"/>
              <a:t>x</a:t>
            </a:r>
            <a:r>
              <a:rPr lang="el-GR" altLang="en-US" dirty="0"/>
              <a:t> ϵ </a:t>
            </a:r>
            <a:r>
              <a:rPr lang="en-US" altLang="en-US" b="1" dirty="0" smtClean="0"/>
              <a:t>N </a:t>
            </a:r>
            <a:r>
              <a:rPr lang="en-US" altLang="en-US" b="1" dirty="0"/>
              <a:t>| x </a:t>
            </a:r>
            <a:r>
              <a:rPr lang="en-US" altLang="en-US" b="1" dirty="0" smtClean="0"/>
              <a:t>≥ </a:t>
            </a:r>
            <a:r>
              <a:rPr lang="en-US" altLang="en-US" b="1" dirty="0"/>
              <a:t>7000 }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6096000" y="4876800"/>
            <a:ext cx="297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 is infinite!</a:t>
            </a:r>
          </a:p>
        </p:txBody>
      </p:sp>
    </p:spTree>
    <p:extLst>
      <p:ext uri="{BB962C8B-B14F-4D97-AF65-F5344CB8AC3E}">
        <p14:creationId xmlns:p14="http://schemas.microsoft.com/office/powerpoint/2010/main" val="212358070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  <p:bldP spid="136196" grpId="0" autoUpdateAnimBg="0"/>
      <p:bldP spid="136197" grpId="0" autoUpdateAnimBg="0"/>
      <p:bldP spid="136198" grpId="0" autoUpdateAnimBg="0"/>
      <p:bldP spid="136199" grpId="0" autoUpdateAnimBg="0"/>
      <p:bldP spid="136200" grpId="0" autoUpdateAnimBg="0"/>
      <p:bldP spid="136201" grpId="0" autoUpdateAnimBg="0"/>
      <p:bldP spid="136202" grpId="0" autoUpdateAnimBg="0"/>
      <p:bldP spid="1362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algn="l"/>
            <a:r>
              <a:rPr lang="en-US" altLang="en-US" sz="3600" dirty="0"/>
              <a:t>The Power Set</a:t>
            </a:r>
            <a:endParaRPr lang="en-CA" altLang="en-US" sz="3600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0972800" cy="4953000"/>
          </a:xfrm>
        </p:spPr>
        <p:txBody>
          <a:bodyPr/>
          <a:lstStyle/>
          <a:p>
            <a:r>
              <a:rPr lang="en-US" altLang="en-US" sz="2800" dirty="0">
                <a:sym typeface="Symbol" panose="05050102010706020507" pitchFamily="18" charset="2"/>
              </a:rPr>
              <a:t>P(A)        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“power set of A” (also written as </a:t>
            </a:r>
            <a:r>
              <a:rPr lang="en-US" altLang="en-US" sz="2800" dirty="0">
                <a:sym typeface="Symbol" panose="05050102010706020507" pitchFamily="18" charset="2"/>
              </a:rPr>
              <a:t>2</a:t>
            </a:r>
            <a:r>
              <a:rPr lang="en-US" altLang="en-US" sz="2800" baseline="30000" dirty="0">
                <a:sym typeface="Symbol" panose="05050102010706020507" pitchFamily="18" charset="2"/>
              </a:rPr>
              <a:t>A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P(A) = {B | B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A}  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(contains all subsets of A)</a:t>
            </a:r>
          </a:p>
          <a:p>
            <a:endParaRPr lang="en-US" altLang="en-US" sz="16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Examples: </a:t>
            </a:r>
          </a:p>
          <a:p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A = {x, y, z}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P(A)</a:t>
            </a:r>
            <a:r>
              <a:rPr lang="en-US" altLang="en-US" sz="2800" baseline="300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= {</a:t>
            </a:r>
            <a:r>
              <a:rPr lang="en-US" altLang="en-US" sz="2800" b="1" dirty="0">
                <a:sym typeface="Symbol" panose="05050102010706020507" pitchFamily="18" charset="2"/>
              </a:rPr>
              <a:t></a:t>
            </a:r>
            <a:r>
              <a:rPr lang="en-US" altLang="en-US" sz="2800" dirty="0">
                <a:sym typeface="Symbol" panose="05050102010706020507" pitchFamily="18" charset="2"/>
              </a:rPr>
              <a:t>, {x}, {y}, {z}, {x, y}, {x, z}, {y, z}, {x, y, z}}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A = </a:t>
            </a:r>
          </a:p>
          <a:p>
            <a:r>
              <a:rPr lang="en-US" altLang="en-US" sz="2800" dirty="0">
                <a:sym typeface="Symbol" panose="05050102010706020507" pitchFamily="18" charset="2"/>
              </a:rPr>
              <a:t>P(A) = {}	</a:t>
            </a:r>
          </a:p>
          <a:p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Note: |A| = 0,  |P(A)| = 1 </a:t>
            </a:r>
          </a:p>
        </p:txBody>
      </p:sp>
    </p:spTree>
    <p:extLst>
      <p:ext uri="{BB962C8B-B14F-4D97-AF65-F5344CB8AC3E}">
        <p14:creationId xmlns:p14="http://schemas.microsoft.com/office/powerpoint/2010/main" val="84647107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58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algn="l"/>
            <a:r>
              <a:rPr lang="en-US" altLang="en-US" sz="3600" dirty="0"/>
              <a:t>The Power Set</a:t>
            </a:r>
            <a:endParaRPr lang="en-CA" altLang="en-US" sz="3600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058400" cy="2514600"/>
          </a:xfrm>
        </p:spPr>
        <p:txBody>
          <a:bodyPr/>
          <a:lstStyle/>
          <a:p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Cardinality of power sets: </a:t>
            </a:r>
            <a:r>
              <a:rPr lang="en-US" altLang="en-US" sz="2800" dirty="0">
                <a:sym typeface="Symbol" panose="05050102010706020507" pitchFamily="18" charset="2"/>
              </a:rPr>
              <a:t>| P(A) | = 2</a:t>
            </a:r>
            <a:r>
              <a:rPr lang="en-US" altLang="en-US" sz="2800" baseline="30000" dirty="0">
                <a:sym typeface="Symbol" panose="05050102010706020507" pitchFamily="18" charset="2"/>
              </a:rPr>
              <a:t>|A</a:t>
            </a:r>
            <a:r>
              <a:rPr lang="en-US" altLang="en-US" sz="2800" baseline="30000" dirty="0" smtClean="0">
                <a:sym typeface="Symbol" panose="05050102010706020507" pitchFamily="18" charset="2"/>
              </a:rPr>
              <a:t>| 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 if A is finite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Imagine each element in A has an “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on</a:t>
            </a:r>
            <a:r>
              <a:rPr lang="en-US" altLang="en-US" sz="2800" dirty="0">
                <a:sym typeface="Symbol" panose="05050102010706020507" pitchFamily="18" charset="2"/>
              </a:rPr>
              <a:t>/</a:t>
            </a:r>
            <a:r>
              <a:rPr lang="en-US" alt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off</a:t>
            </a:r>
            <a:r>
              <a:rPr lang="en-US" altLang="en-US" sz="2800" dirty="0">
                <a:sym typeface="Symbol" panose="05050102010706020507" pitchFamily="18" charset="2"/>
              </a:rPr>
              <a:t>” switch</a:t>
            </a:r>
          </a:p>
          <a:p>
            <a:pPr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Each possible switch configuration in A corresponds to one subset of A, thus one element in P(A)</a:t>
            </a:r>
          </a:p>
        </p:txBody>
      </p:sp>
      <p:grpSp>
        <p:nvGrpSpPr>
          <p:cNvPr id="138244" name="Group 4"/>
          <p:cNvGrpSpPr>
            <a:grpSpLocks/>
          </p:cNvGrpSpPr>
          <p:nvPr/>
        </p:nvGrpSpPr>
        <p:grpSpPr bwMode="auto">
          <a:xfrm>
            <a:off x="2195513" y="3416300"/>
            <a:ext cx="5805488" cy="1841500"/>
            <a:chOff x="615" y="2344"/>
            <a:chExt cx="3657" cy="1160"/>
          </a:xfrm>
        </p:grpSpPr>
        <p:sp>
          <p:nvSpPr>
            <p:cNvPr id="138245" name="Rectangle 5"/>
            <p:cNvSpPr>
              <a:spLocks noChangeArrowheads="1"/>
            </p:cNvSpPr>
            <p:nvPr/>
          </p:nvSpPr>
          <p:spPr bwMode="auto">
            <a:xfrm>
              <a:off x="3866" y="3213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z</a:t>
              </a:r>
            </a:p>
          </p:txBody>
        </p:sp>
        <p:sp>
          <p:nvSpPr>
            <p:cNvPr id="138246" name="Rectangle 6"/>
            <p:cNvSpPr>
              <a:spLocks noChangeArrowheads="1"/>
            </p:cNvSpPr>
            <p:nvPr/>
          </p:nvSpPr>
          <p:spPr bwMode="auto">
            <a:xfrm>
              <a:off x="3462" y="3213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z</a:t>
              </a:r>
            </a:p>
          </p:txBody>
        </p:sp>
        <p:sp>
          <p:nvSpPr>
            <p:cNvPr id="138247" name="Rectangle 7"/>
            <p:cNvSpPr>
              <a:spLocks noChangeArrowheads="1"/>
            </p:cNvSpPr>
            <p:nvPr/>
          </p:nvSpPr>
          <p:spPr bwMode="auto">
            <a:xfrm>
              <a:off x="3056" y="3213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z</a:t>
              </a:r>
            </a:p>
          </p:txBody>
        </p:sp>
        <p:sp>
          <p:nvSpPr>
            <p:cNvPr id="138248" name="Rectangle 8"/>
            <p:cNvSpPr>
              <a:spLocks noChangeArrowheads="1"/>
            </p:cNvSpPr>
            <p:nvPr/>
          </p:nvSpPr>
          <p:spPr bwMode="auto">
            <a:xfrm>
              <a:off x="2650" y="3213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z</a:t>
              </a:r>
            </a:p>
          </p:txBody>
        </p:sp>
        <p:sp>
          <p:nvSpPr>
            <p:cNvPr id="138249" name="Rectangle 9"/>
            <p:cNvSpPr>
              <a:spLocks noChangeArrowheads="1"/>
            </p:cNvSpPr>
            <p:nvPr/>
          </p:nvSpPr>
          <p:spPr bwMode="auto">
            <a:xfrm>
              <a:off x="2246" y="3213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z</a:t>
              </a:r>
            </a:p>
          </p:txBody>
        </p:sp>
        <p:sp>
          <p:nvSpPr>
            <p:cNvPr id="138250" name="Rectangle 10"/>
            <p:cNvSpPr>
              <a:spLocks noChangeArrowheads="1"/>
            </p:cNvSpPr>
            <p:nvPr/>
          </p:nvSpPr>
          <p:spPr bwMode="auto">
            <a:xfrm>
              <a:off x="1840" y="3213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z</a:t>
              </a:r>
            </a:p>
          </p:txBody>
        </p:sp>
        <p:sp>
          <p:nvSpPr>
            <p:cNvPr id="138251" name="Rectangle 11"/>
            <p:cNvSpPr>
              <a:spLocks noChangeArrowheads="1"/>
            </p:cNvSpPr>
            <p:nvPr/>
          </p:nvSpPr>
          <p:spPr bwMode="auto">
            <a:xfrm>
              <a:off x="1434" y="3213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z</a:t>
              </a:r>
            </a:p>
          </p:txBody>
        </p:sp>
        <p:sp>
          <p:nvSpPr>
            <p:cNvPr id="138252" name="Rectangle 12"/>
            <p:cNvSpPr>
              <a:spLocks noChangeArrowheads="1"/>
            </p:cNvSpPr>
            <p:nvPr/>
          </p:nvSpPr>
          <p:spPr bwMode="auto">
            <a:xfrm>
              <a:off x="1030" y="3213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z</a:t>
              </a:r>
            </a:p>
          </p:txBody>
        </p:sp>
        <p:sp>
          <p:nvSpPr>
            <p:cNvPr id="138253" name="Rectangle 13"/>
            <p:cNvSpPr>
              <a:spLocks noChangeArrowheads="1"/>
            </p:cNvSpPr>
            <p:nvPr/>
          </p:nvSpPr>
          <p:spPr bwMode="auto">
            <a:xfrm>
              <a:off x="615" y="3217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z</a:t>
              </a:r>
            </a:p>
          </p:txBody>
        </p:sp>
        <p:sp>
          <p:nvSpPr>
            <p:cNvPr id="138254" name="Rectangle 14"/>
            <p:cNvSpPr>
              <a:spLocks noChangeArrowheads="1"/>
            </p:cNvSpPr>
            <p:nvPr/>
          </p:nvSpPr>
          <p:spPr bwMode="auto">
            <a:xfrm>
              <a:off x="3866" y="2926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y</a:t>
              </a:r>
            </a:p>
          </p:txBody>
        </p:sp>
        <p:sp>
          <p:nvSpPr>
            <p:cNvPr id="138255" name="Rectangle 15"/>
            <p:cNvSpPr>
              <a:spLocks noChangeArrowheads="1"/>
            </p:cNvSpPr>
            <p:nvPr/>
          </p:nvSpPr>
          <p:spPr bwMode="auto">
            <a:xfrm>
              <a:off x="3462" y="2926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y</a:t>
              </a:r>
            </a:p>
          </p:txBody>
        </p:sp>
        <p:sp>
          <p:nvSpPr>
            <p:cNvPr id="138256" name="Rectangle 16"/>
            <p:cNvSpPr>
              <a:spLocks noChangeArrowheads="1"/>
            </p:cNvSpPr>
            <p:nvPr/>
          </p:nvSpPr>
          <p:spPr bwMode="auto">
            <a:xfrm>
              <a:off x="3056" y="2926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y</a:t>
              </a:r>
            </a:p>
          </p:txBody>
        </p:sp>
        <p:sp>
          <p:nvSpPr>
            <p:cNvPr id="138257" name="Rectangle 17"/>
            <p:cNvSpPr>
              <a:spLocks noChangeArrowheads="1"/>
            </p:cNvSpPr>
            <p:nvPr/>
          </p:nvSpPr>
          <p:spPr bwMode="auto">
            <a:xfrm>
              <a:off x="2650" y="2926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y</a:t>
              </a:r>
            </a:p>
          </p:txBody>
        </p:sp>
        <p:sp>
          <p:nvSpPr>
            <p:cNvPr id="138258" name="Rectangle 18"/>
            <p:cNvSpPr>
              <a:spLocks noChangeArrowheads="1"/>
            </p:cNvSpPr>
            <p:nvPr/>
          </p:nvSpPr>
          <p:spPr bwMode="auto">
            <a:xfrm>
              <a:off x="2246" y="2926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y</a:t>
              </a:r>
            </a:p>
          </p:txBody>
        </p:sp>
        <p:sp>
          <p:nvSpPr>
            <p:cNvPr id="138259" name="Rectangle 19"/>
            <p:cNvSpPr>
              <a:spLocks noChangeArrowheads="1"/>
            </p:cNvSpPr>
            <p:nvPr/>
          </p:nvSpPr>
          <p:spPr bwMode="auto">
            <a:xfrm>
              <a:off x="1840" y="2926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y</a:t>
              </a:r>
            </a:p>
          </p:txBody>
        </p:sp>
        <p:sp>
          <p:nvSpPr>
            <p:cNvPr id="138260" name="Rectangle 20"/>
            <p:cNvSpPr>
              <a:spLocks noChangeArrowheads="1"/>
            </p:cNvSpPr>
            <p:nvPr/>
          </p:nvSpPr>
          <p:spPr bwMode="auto">
            <a:xfrm>
              <a:off x="1434" y="2926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y</a:t>
              </a:r>
            </a:p>
          </p:txBody>
        </p:sp>
        <p:sp>
          <p:nvSpPr>
            <p:cNvPr id="138261" name="Rectangle 21"/>
            <p:cNvSpPr>
              <a:spLocks noChangeArrowheads="1"/>
            </p:cNvSpPr>
            <p:nvPr/>
          </p:nvSpPr>
          <p:spPr bwMode="auto">
            <a:xfrm>
              <a:off x="1030" y="2926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y</a:t>
              </a:r>
            </a:p>
          </p:txBody>
        </p:sp>
        <p:sp>
          <p:nvSpPr>
            <p:cNvPr id="138262" name="Rectangle 22"/>
            <p:cNvSpPr>
              <a:spLocks noChangeArrowheads="1"/>
            </p:cNvSpPr>
            <p:nvPr/>
          </p:nvSpPr>
          <p:spPr bwMode="auto">
            <a:xfrm>
              <a:off x="624" y="2926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y</a:t>
              </a:r>
            </a:p>
          </p:txBody>
        </p:sp>
        <p:sp>
          <p:nvSpPr>
            <p:cNvPr id="138263" name="Rectangle 23"/>
            <p:cNvSpPr>
              <a:spLocks noChangeArrowheads="1"/>
            </p:cNvSpPr>
            <p:nvPr/>
          </p:nvSpPr>
          <p:spPr bwMode="auto">
            <a:xfrm>
              <a:off x="3866" y="2639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x</a:t>
              </a:r>
            </a:p>
          </p:txBody>
        </p:sp>
        <p:sp>
          <p:nvSpPr>
            <p:cNvPr id="138264" name="Rectangle 24"/>
            <p:cNvSpPr>
              <a:spLocks noChangeArrowheads="1"/>
            </p:cNvSpPr>
            <p:nvPr/>
          </p:nvSpPr>
          <p:spPr bwMode="auto">
            <a:xfrm>
              <a:off x="3462" y="2639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x</a:t>
              </a:r>
            </a:p>
          </p:txBody>
        </p:sp>
        <p:sp>
          <p:nvSpPr>
            <p:cNvPr id="138265" name="Rectangle 25"/>
            <p:cNvSpPr>
              <a:spLocks noChangeArrowheads="1"/>
            </p:cNvSpPr>
            <p:nvPr/>
          </p:nvSpPr>
          <p:spPr bwMode="auto">
            <a:xfrm>
              <a:off x="3056" y="2639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x</a:t>
              </a:r>
            </a:p>
          </p:txBody>
        </p:sp>
        <p:sp>
          <p:nvSpPr>
            <p:cNvPr id="138266" name="Rectangle 26"/>
            <p:cNvSpPr>
              <a:spLocks noChangeArrowheads="1"/>
            </p:cNvSpPr>
            <p:nvPr/>
          </p:nvSpPr>
          <p:spPr bwMode="auto">
            <a:xfrm>
              <a:off x="2650" y="2639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66FF33"/>
                  </a:solidFill>
                </a:rPr>
                <a:t>x</a:t>
              </a:r>
            </a:p>
          </p:txBody>
        </p:sp>
        <p:sp>
          <p:nvSpPr>
            <p:cNvPr id="138267" name="Rectangle 27"/>
            <p:cNvSpPr>
              <a:spLocks noChangeArrowheads="1"/>
            </p:cNvSpPr>
            <p:nvPr/>
          </p:nvSpPr>
          <p:spPr bwMode="auto">
            <a:xfrm>
              <a:off x="2246" y="2639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38268" name="Rectangle 28"/>
            <p:cNvSpPr>
              <a:spLocks noChangeArrowheads="1"/>
            </p:cNvSpPr>
            <p:nvPr/>
          </p:nvSpPr>
          <p:spPr bwMode="auto">
            <a:xfrm>
              <a:off x="1840" y="2639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38269" name="Rectangle 29"/>
            <p:cNvSpPr>
              <a:spLocks noChangeArrowheads="1"/>
            </p:cNvSpPr>
            <p:nvPr/>
          </p:nvSpPr>
          <p:spPr bwMode="auto">
            <a:xfrm>
              <a:off x="1434" y="2639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38270" name="Rectangle 30"/>
            <p:cNvSpPr>
              <a:spLocks noChangeArrowheads="1"/>
            </p:cNvSpPr>
            <p:nvPr/>
          </p:nvSpPr>
          <p:spPr bwMode="auto">
            <a:xfrm>
              <a:off x="1030" y="2639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rgbClr val="FF3300"/>
                  </a:solidFill>
                </a:rPr>
                <a:t>x</a:t>
              </a:r>
            </a:p>
          </p:txBody>
        </p:sp>
        <p:sp>
          <p:nvSpPr>
            <p:cNvPr id="138271" name="Rectangle 31"/>
            <p:cNvSpPr>
              <a:spLocks noChangeArrowheads="1"/>
            </p:cNvSpPr>
            <p:nvPr/>
          </p:nvSpPr>
          <p:spPr bwMode="auto">
            <a:xfrm>
              <a:off x="624" y="2639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x</a:t>
              </a:r>
            </a:p>
          </p:txBody>
        </p:sp>
        <p:sp>
          <p:nvSpPr>
            <p:cNvPr id="138272" name="Rectangle 32"/>
            <p:cNvSpPr>
              <a:spLocks noChangeArrowheads="1"/>
            </p:cNvSpPr>
            <p:nvPr/>
          </p:nvSpPr>
          <p:spPr bwMode="auto">
            <a:xfrm>
              <a:off x="3866" y="2352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8</a:t>
              </a:r>
            </a:p>
          </p:txBody>
        </p:sp>
        <p:sp>
          <p:nvSpPr>
            <p:cNvPr id="138273" name="Rectangle 33"/>
            <p:cNvSpPr>
              <a:spLocks noChangeArrowheads="1"/>
            </p:cNvSpPr>
            <p:nvPr/>
          </p:nvSpPr>
          <p:spPr bwMode="auto">
            <a:xfrm>
              <a:off x="3454" y="2344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7</a:t>
              </a:r>
            </a:p>
          </p:txBody>
        </p:sp>
        <p:sp>
          <p:nvSpPr>
            <p:cNvPr id="138274" name="Rectangle 34"/>
            <p:cNvSpPr>
              <a:spLocks noChangeArrowheads="1"/>
            </p:cNvSpPr>
            <p:nvPr/>
          </p:nvSpPr>
          <p:spPr bwMode="auto">
            <a:xfrm>
              <a:off x="3056" y="2352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6</a:t>
              </a:r>
            </a:p>
          </p:txBody>
        </p:sp>
        <p:sp>
          <p:nvSpPr>
            <p:cNvPr id="138275" name="Rectangle 35"/>
            <p:cNvSpPr>
              <a:spLocks noChangeArrowheads="1"/>
            </p:cNvSpPr>
            <p:nvPr/>
          </p:nvSpPr>
          <p:spPr bwMode="auto">
            <a:xfrm>
              <a:off x="2650" y="2352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5</a:t>
              </a:r>
            </a:p>
          </p:txBody>
        </p:sp>
        <p:sp>
          <p:nvSpPr>
            <p:cNvPr id="138276" name="Rectangle 36"/>
            <p:cNvSpPr>
              <a:spLocks noChangeArrowheads="1"/>
            </p:cNvSpPr>
            <p:nvPr/>
          </p:nvSpPr>
          <p:spPr bwMode="auto">
            <a:xfrm>
              <a:off x="2246" y="2352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4</a:t>
              </a:r>
            </a:p>
          </p:txBody>
        </p:sp>
        <p:sp>
          <p:nvSpPr>
            <p:cNvPr id="138277" name="Rectangle 37"/>
            <p:cNvSpPr>
              <a:spLocks noChangeArrowheads="1"/>
            </p:cNvSpPr>
            <p:nvPr/>
          </p:nvSpPr>
          <p:spPr bwMode="auto">
            <a:xfrm>
              <a:off x="1840" y="2352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3</a:t>
              </a:r>
            </a:p>
          </p:txBody>
        </p:sp>
        <p:sp>
          <p:nvSpPr>
            <p:cNvPr id="138278" name="Rectangle 38"/>
            <p:cNvSpPr>
              <a:spLocks noChangeArrowheads="1"/>
            </p:cNvSpPr>
            <p:nvPr/>
          </p:nvSpPr>
          <p:spPr bwMode="auto">
            <a:xfrm>
              <a:off x="1434" y="2352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2</a:t>
              </a:r>
            </a:p>
          </p:txBody>
        </p:sp>
        <p:sp>
          <p:nvSpPr>
            <p:cNvPr id="138279" name="Rectangle 39"/>
            <p:cNvSpPr>
              <a:spLocks noChangeArrowheads="1"/>
            </p:cNvSpPr>
            <p:nvPr/>
          </p:nvSpPr>
          <p:spPr bwMode="auto">
            <a:xfrm>
              <a:off x="1030" y="2352"/>
              <a:ext cx="40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1</a:t>
              </a:r>
            </a:p>
          </p:txBody>
        </p:sp>
        <p:sp>
          <p:nvSpPr>
            <p:cNvPr id="138280" name="Rectangle 40"/>
            <p:cNvSpPr>
              <a:spLocks noChangeArrowheads="1"/>
            </p:cNvSpPr>
            <p:nvPr/>
          </p:nvSpPr>
          <p:spPr bwMode="auto">
            <a:xfrm>
              <a:off x="624" y="2352"/>
              <a:ext cx="40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1pPr>
              <a:lvl2pPr>
                <a:buChar char="–"/>
                <a:defRPr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2pPr>
              <a:lvl3pPr>
                <a:buChar char="•"/>
                <a:defRPr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3pPr>
              <a:lvl4pPr>
                <a:buChar char="–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4pPr>
              <a:lvl5pPr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rgbClr val="CC6600"/>
                  </a:solidFill>
                </a:rPr>
                <a:t>A</a:t>
              </a:r>
            </a:p>
          </p:txBody>
        </p:sp>
        <p:sp>
          <p:nvSpPr>
            <p:cNvPr id="138281" name="Line 41"/>
            <p:cNvSpPr>
              <a:spLocks noChangeShapeType="1"/>
            </p:cNvSpPr>
            <p:nvPr/>
          </p:nvSpPr>
          <p:spPr bwMode="auto">
            <a:xfrm>
              <a:off x="624" y="2352"/>
              <a:ext cx="3648" cy="0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2" name="Line 42"/>
            <p:cNvSpPr>
              <a:spLocks noChangeShapeType="1"/>
            </p:cNvSpPr>
            <p:nvPr/>
          </p:nvSpPr>
          <p:spPr bwMode="auto">
            <a:xfrm>
              <a:off x="624" y="2926"/>
              <a:ext cx="3648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3" name="Line 43"/>
            <p:cNvSpPr>
              <a:spLocks noChangeShapeType="1"/>
            </p:cNvSpPr>
            <p:nvPr/>
          </p:nvSpPr>
          <p:spPr bwMode="auto">
            <a:xfrm>
              <a:off x="624" y="3213"/>
              <a:ext cx="3648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4" name="Line 44"/>
            <p:cNvSpPr>
              <a:spLocks noChangeShapeType="1"/>
            </p:cNvSpPr>
            <p:nvPr/>
          </p:nvSpPr>
          <p:spPr bwMode="auto">
            <a:xfrm>
              <a:off x="624" y="3500"/>
              <a:ext cx="3648" cy="0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5" name="Line 45"/>
            <p:cNvSpPr>
              <a:spLocks noChangeShapeType="1"/>
            </p:cNvSpPr>
            <p:nvPr/>
          </p:nvSpPr>
          <p:spPr bwMode="auto">
            <a:xfrm>
              <a:off x="624" y="2352"/>
              <a:ext cx="0" cy="1148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6" name="Line 46"/>
            <p:cNvSpPr>
              <a:spLocks noChangeShapeType="1"/>
            </p:cNvSpPr>
            <p:nvPr/>
          </p:nvSpPr>
          <p:spPr bwMode="auto">
            <a:xfrm>
              <a:off x="1434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7" name="Line 47"/>
            <p:cNvSpPr>
              <a:spLocks noChangeShapeType="1"/>
            </p:cNvSpPr>
            <p:nvPr/>
          </p:nvSpPr>
          <p:spPr bwMode="auto">
            <a:xfrm>
              <a:off x="1840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8" name="Line 48"/>
            <p:cNvSpPr>
              <a:spLocks noChangeShapeType="1"/>
            </p:cNvSpPr>
            <p:nvPr/>
          </p:nvSpPr>
          <p:spPr bwMode="auto">
            <a:xfrm>
              <a:off x="2246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9" name="Line 49"/>
            <p:cNvSpPr>
              <a:spLocks noChangeShapeType="1"/>
            </p:cNvSpPr>
            <p:nvPr/>
          </p:nvSpPr>
          <p:spPr bwMode="auto">
            <a:xfrm>
              <a:off x="2650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0" name="Line 50"/>
            <p:cNvSpPr>
              <a:spLocks noChangeShapeType="1"/>
            </p:cNvSpPr>
            <p:nvPr/>
          </p:nvSpPr>
          <p:spPr bwMode="auto">
            <a:xfrm>
              <a:off x="3056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1" name="Line 51"/>
            <p:cNvSpPr>
              <a:spLocks noChangeShapeType="1"/>
            </p:cNvSpPr>
            <p:nvPr/>
          </p:nvSpPr>
          <p:spPr bwMode="auto">
            <a:xfrm>
              <a:off x="3462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2" name="Line 52"/>
            <p:cNvSpPr>
              <a:spLocks noChangeShapeType="1"/>
            </p:cNvSpPr>
            <p:nvPr/>
          </p:nvSpPr>
          <p:spPr bwMode="auto">
            <a:xfrm>
              <a:off x="3866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3" name="Line 53"/>
            <p:cNvSpPr>
              <a:spLocks noChangeShapeType="1"/>
            </p:cNvSpPr>
            <p:nvPr/>
          </p:nvSpPr>
          <p:spPr bwMode="auto">
            <a:xfrm>
              <a:off x="4272" y="2352"/>
              <a:ext cx="0" cy="1148"/>
            </a:xfrm>
            <a:prstGeom prst="line">
              <a:avLst/>
            </a:prstGeom>
            <a:noFill/>
            <a:ln w="19050" cap="sq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4" name="Line 54"/>
            <p:cNvSpPr>
              <a:spLocks noChangeShapeType="1"/>
            </p:cNvSpPr>
            <p:nvPr/>
          </p:nvSpPr>
          <p:spPr bwMode="auto">
            <a:xfrm>
              <a:off x="1030" y="2352"/>
              <a:ext cx="0" cy="1148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5" name="Line 55"/>
            <p:cNvSpPr>
              <a:spLocks noChangeShapeType="1"/>
            </p:cNvSpPr>
            <p:nvPr/>
          </p:nvSpPr>
          <p:spPr bwMode="auto">
            <a:xfrm>
              <a:off x="624" y="2639"/>
              <a:ext cx="3648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296" name="Rectangle 56"/>
          <p:cNvSpPr>
            <a:spLocks noChangeArrowheads="1"/>
          </p:cNvSpPr>
          <p:nvPr/>
        </p:nvSpPr>
        <p:spPr bwMode="auto">
          <a:xfrm>
            <a:off x="609600" y="556260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For 3 elements in A, there are </a:t>
            </a:r>
            <a:r>
              <a:rPr lang="en-US" altLang="en-US" sz="28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x</a:t>
            </a:r>
            <a:r>
              <a:rPr lang="en-US" altLang="en-US" sz="28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2</a:t>
            </a:r>
            <a:r>
              <a:rPr lang="en-US" altLang="en-US" sz="2800" b="1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x</a:t>
            </a:r>
            <a:r>
              <a:rPr lang="en-US" altLang="en-US" sz="2800" dirty="0" smtClean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2 </a:t>
            </a: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= 8 elements in P(A)</a:t>
            </a:r>
          </a:p>
        </p:txBody>
      </p:sp>
    </p:spTree>
    <p:extLst>
      <p:ext uri="{BB962C8B-B14F-4D97-AF65-F5344CB8AC3E}">
        <p14:creationId xmlns:p14="http://schemas.microsoft.com/office/powerpoint/2010/main" val="23886719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 autoUpdateAnimBg="0"/>
      <p:bldP spid="13829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ED8071-6011-4E94-A493-2BC6C0BE1F19}" type="slidenum">
              <a:rPr lang="en-US" altLang="en-US" sz="1400"/>
              <a:pPr/>
              <a:t>17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Power Set Examples</a:t>
            </a:r>
            <a:endParaRPr lang="en-US" altLang="en-US" sz="240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114158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1089540" name="Rectangle 4"/>
          <p:cNvSpPr>
            <a:spLocks noChangeArrowheads="1"/>
          </p:cNvSpPr>
          <p:nvPr/>
        </p:nvSpPr>
        <p:spPr bwMode="auto">
          <a:xfrm>
            <a:off x="1828800" y="26670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If S = {a}, </a:t>
            </a:r>
          </a:p>
        </p:txBody>
      </p:sp>
      <p:sp>
        <p:nvSpPr>
          <p:cNvPr id="1089544" name="Rectangle 8"/>
          <p:cNvSpPr>
            <a:spLocks noChangeArrowheads="1"/>
          </p:cNvSpPr>
          <p:nvPr/>
        </p:nvSpPr>
        <p:spPr bwMode="auto">
          <a:xfrm>
            <a:off x="1828800" y="31242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If S = {a,b}, </a:t>
            </a:r>
          </a:p>
        </p:txBody>
      </p:sp>
      <p:sp>
        <p:nvSpPr>
          <p:cNvPr id="1089545" name="Rectangle 9"/>
          <p:cNvSpPr>
            <a:spLocks noChangeArrowheads="1"/>
          </p:cNvSpPr>
          <p:nvPr/>
        </p:nvSpPr>
        <p:spPr bwMode="auto">
          <a:xfrm>
            <a:off x="1828800" y="36576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If S = , </a:t>
            </a:r>
          </a:p>
        </p:txBody>
      </p:sp>
      <p:sp>
        <p:nvSpPr>
          <p:cNvPr id="1089546" name="Rectangle 10"/>
          <p:cNvSpPr>
            <a:spLocks noChangeArrowheads="1"/>
          </p:cNvSpPr>
          <p:nvPr/>
        </p:nvSpPr>
        <p:spPr bwMode="auto">
          <a:xfrm>
            <a:off x="1828800" y="41910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If S = {,{}},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543869" y="582216"/>
            <a:ext cx="3035007" cy="1549673"/>
            <a:chOff x="14" y="3120"/>
            <a:chExt cx="5039" cy="765"/>
          </a:xfrm>
        </p:grpSpPr>
        <p:sp>
          <p:nvSpPr>
            <p:cNvPr id="16411" name="Oval 12"/>
            <p:cNvSpPr>
              <a:spLocks noChangeArrowheads="1"/>
            </p:cNvSpPr>
            <p:nvPr/>
          </p:nvSpPr>
          <p:spPr bwMode="auto">
            <a:xfrm>
              <a:off x="14" y="3120"/>
              <a:ext cx="5039" cy="765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2" name="Text Box 13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dirty="0" smtClean="0">
                  <a:latin typeface="Comic Sans MS" panose="030F0702030302020204" pitchFamily="66" charset="0"/>
                </a:rPr>
                <a:t>Remember: “P(S</a:t>
              </a:r>
              <a:r>
                <a:rPr lang="en-US" altLang="en-US" dirty="0">
                  <a:latin typeface="Comic Sans MS" panose="030F0702030302020204" pitchFamily="66" charset="0"/>
                </a:rPr>
                <a:t>) is the set of all subsets of S.”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29000" y="2590800"/>
            <a:ext cx="2438400" cy="685800"/>
            <a:chOff x="288" y="3168"/>
            <a:chExt cx="4428" cy="768"/>
          </a:xfrm>
        </p:grpSpPr>
        <p:sp>
          <p:nvSpPr>
            <p:cNvPr id="16409" name="Oval 15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10" name="Text Box 16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S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= {, {a}}.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733800" y="3048000"/>
            <a:ext cx="3505200" cy="685800"/>
            <a:chOff x="288" y="3168"/>
            <a:chExt cx="4428" cy="768"/>
          </a:xfrm>
        </p:grpSpPr>
        <p:sp>
          <p:nvSpPr>
            <p:cNvPr id="16407" name="Oval 1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8" name="Text Box 1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S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= {, {a}, {b}, {a,b}}.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276600" y="3581400"/>
            <a:ext cx="1752600" cy="685800"/>
            <a:chOff x="288" y="3168"/>
            <a:chExt cx="4428" cy="768"/>
          </a:xfrm>
        </p:grpSpPr>
        <p:sp>
          <p:nvSpPr>
            <p:cNvPr id="16405" name="Oval 21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288" y="3264"/>
              <a:ext cx="4384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S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= {}.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4038600" y="4114800"/>
            <a:ext cx="4876800" cy="685800"/>
            <a:chOff x="288" y="3168"/>
            <a:chExt cx="4428" cy="768"/>
          </a:xfrm>
        </p:grpSpPr>
        <p:sp>
          <p:nvSpPr>
            <p:cNvPr id="16403" name="Oval 24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4" name="Text Box 25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en-US" baseline="30000">
                  <a:latin typeface="Comic Sans MS" panose="030F0702030302020204" pitchFamily="66" charset="0"/>
                  <a:sym typeface="Symbol" panose="05050102010706020507" pitchFamily="18" charset="2"/>
                </a:rPr>
                <a:t>S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= {, {}, {{}}, {,{}}}.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20319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0" grpId="0" autoUpdateAnimBg="0"/>
      <p:bldP spid="1089544" grpId="0" autoUpdateAnimBg="0"/>
      <p:bldP spid="1089545" grpId="0" autoUpdateAnimBg="0"/>
      <p:bldP spid="108954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algn="l"/>
            <a:r>
              <a:rPr lang="en-US" altLang="en-US" sz="3600" dirty="0"/>
              <a:t>Cartesian Product</a:t>
            </a:r>
            <a:endParaRPr lang="en-CA" altLang="en-US" sz="3600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972800" cy="5029200"/>
          </a:xfrm>
        </p:spPr>
        <p:txBody>
          <a:bodyPr/>
          <a:lstStyle/>
          <a:p>
            <a:pPr marL="0" indent="0">
              <a:lnSpc>
                <a:spcPct val="110000"/>
              </a:lnSpc>
            </a:pPr>
            <a:r>
              <a:rPr lang="en-US" altLang="en-US" sz="3600" dirty="0">
                <a:sym typeface="Symbol" panose="05050102010706020507" pitchFamily="18" charset="2"/>
              </a:rPr>
              <a:t>The 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ordered n-tuple </a:t>
            </a:r>
            <a:r>
              <a:rPr lang="en-US" altLang="en-US" sz="3600" dirty="0">
                <a:sym typeface="Symbol" panose="05050102010706020507" pitchFamily="18" charset="2"/>
              </a:rPr>
              <a:t>(a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, a</a:t>
            </a:r>
            <a:r>
              <a:rPr lang="en-US" altLang="en-US" sz="3600" baseline="-25000" dirty="0"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sym typeface="Symbol" panose="05050102010706020507" pitchFamily="18" charset="2"/>
              </a:rPr>
              <a:t>, a</a:t>
            </a:r>
            <a:r>
              <a:rPr lang="en-US" altLang="en-US" sz="3600" baseline="-25000" dirty="0">
                <a:sym typeface="Symbol" panose="05050102010706020507" pitchFamily="18" charset="2"/>
              </a:rPr>
              <a:t>3</a:t>
            </a:r>
            <a:r>
              <a:rPr lang="en-US" altLang="en-US" sz="3600" dirty="0">
                <a:sym typeface="Symbol" panose="05050102010706020507" pitchFamily="18" charset="2"/>
              </a:rPr>
              <a:t>, …, a</a:t>
            </a:r>
            <a:r>
              <a:rPr lang="en-US" altLang="en-US" sz="3600" baseline="-25000" dirty="0">
                <a:sym typeface="Symbol" panose="05050102010706020507" pitchFamily="18" charset="2"/>
              </a:rPr>
              <a:t>n</a:t>
            </a:r>
            <a:r>
              <a:rPr lang="en-US" altLang="en-US" sz="3600" dirty="0">
                <a:sym typeface="Symbol" panose="05050102010706020507" pitchFamily="18" charset="2"/>
              </a:rPr>
              <a:t>) is an 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ordered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collection</a:t>
            </a:r>
            <a:r>
              <a:rPr lang="en-US" altLang="en-US" sz="3600" dirty="0">
                <a:sym typeface="Symbol" panose="05050102010706020507" pitchFamily="18" charset="2"/>
              </a:rPr>
              <a:t> of n objects.</a:t>
            </a:r>
            <a:endParaRPr lang="en-US" altLang="en-US" sz="105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</a:pPr>
            <a:r>
              <a:rPr lang="en-US" altLang="en-US" sz="3600" dirty="0">
                <a:sym typeface="Symbol" panose="05050102010706020507" pitchFamily="18" charset="2"/>
              </a:rPr>
              <a:t>Two ordered n-tuples (a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, a</a:t>
            </a:r>
            <a:r>
              <a:rPr lang="en-US" altLang="en-US" sz="3600" baseline="-25000" dirty="0"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sym typeface="Symbol" panose="05050102010706020507" pitchFamily="18" charset="2"/>
              </a:rPr>
              <a:t>, a</a:t>
            </a:r>
            <a:r>
              <a:rPr lang="en-US" altLang="en-US" sz="3600" baseline="-25000" dirty="0">
                <a:sym typeface="Symbol" panose="05050102010706020507" pitchFamily="18" charset="2"/>
              </a:rPr>
              <a:t>3</a:t>
            </a:r>
            <a:r>
              <a:rPr lang="en-US" altLang="en-US" sz="3600" dirty="0">
                <a:sym typeface="Symbol" panose="05050102010706020507" pitchFamily="18" charset="2"/>
              </a:rPr>
              <a:t>, …, a</a:t>
            </a:r>
            <a:r>
              <a:rPr lang="en-US" altLang="en-US" sz="3600" baseline="-25000" dirty="0">
                <a:sym typeface="Symbol" panose="05050102010706020507" pitchFamily="18" charset="2"/>
              </a:rPr>
              <a:t>n</a:t>
            </a:r>
            <a:r>
              <a:rPr lang="en-US" altLang="en-US" sz="3600" dirty="0">
                <a:sym typeface="Symbol" panose="05050102010706020507" pitchFamily="18" charset="2"/>
              </a:rPr>
              <a:t>) and </a:t>
            </a:r>
            <a:br>
              <a:rPr lang="en-US" altLang="en-US" sz="3600" dirty="0">
                <a:sym typeface="Symbol" panose="05050102010706020507" pitchFamily="18" charset="2"/>
              </a:rPr>
            </a:br>
            <a:r>
              <a:rPr lang="en-US" altLang="en-US" sz="3600" dirty="0">
                <a:sym typeface="Symbol" panose="05050102010706020507" pitchFamily="18" charset="2"/>
              </a:rPr>
              <a:t>(b</a:t>
            </a:r>
            <a:r>
              <a:rPr lang="en-US" altLang="en-US" sz="3600" baseline="-25000" dirty="0">
                <a:sym typeface="Symbol" panose="05050102010706020507" pitchFamily="18" charset="2"/>
              </a:rPr>
              <a:t>1</a:t>
            </a:r>
            <a:r>
              <a:rPr lang="en-US" altLang="en-US" sz="3600" dirty="0">
                <a:sym typeface="Symbol" panose="05050102010706020507" pitchFamily="18" charset="2"/>
              </a:rPr>
              <a:t>, b</a:t>
            </a:r>
            <a:r>
              <a:rPr lang="en-US" altLang="en-US" sz="3600" baseline="-25000" dirty="0">
                <a:sym typeface="Symbol" panose="05050102010706020507" pitchFamily="18" charset="2"/>
              </a:rPr>
              <a:t>2</a:t>
            </a:r>
            <a:r>
              <a:rPr lang="en-US" altLang="en-US" sz="3600" dirty="0">
                <a:sym typeface="Symbol" panose="05050102010706020507" pitchFamily="18" charset="2"/>
              </a:rPr>
              <a:t>, b</a:t>
            </a:r>
            <a:r>
              <a:rPr lang="en-US" altLang="en-US" sz="3600" baseline="-25000" dirty="0">
                <a:sym typeface="Symbol" panose="05050102010706020507" pitchFamily="18" charset="2"/>
              </a:rPr>
              <a:t>3</a:t>
            </a:r>
            <a:r>
              <a:rPr lang="en-US" altLang="en-US" sz="3600" dirty="0">
                <a:sym typeface="Symbol" panose="05050102010706020507" pitchFamily="18" charset="2"/>
              </a:rPr>
              <a:t>, …, </a:t>
            </a:r>
            <a:r>
              <a:rPr lang="en-US" altLang="en-US" sz="3600" dirty="0" err="1">
                <a:sym typeface="Symbol" panose="05050102010706020507" pitchFamily="18" charset="2"/>
              </a:rPr>
              <a:t>b</a:t>
            </a:r>
            <a:r>
              <a:rPr lang="en-US" altLang="en-US" sz="36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3600" dirty="0">
                <a:sym typeface="Symbol" panose="05050102010706020507" pitchFamily="18" charset="2"/>
              </a:rPr>
              <a:t>) are equal if and only if they contain exactly the same elements 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in the same order</a:t>
            </a:r>
            <a:r>
              <a:rPr lang="en-US" altLang="en-US" sz="3600" dirty="0">
                <a:sym typeface="Symbol" panose="05050102010706020507" pitchFamily="18" charset="2"/>
              </a:rPr>
              <a:t>, i.e. </a:t>
            </a:r>
            <a:r>
              <a:rPr lang="en-US" altLang="en-US" sz="3600" dirty="0" err="1">
                <a:sym typeface="Symbol" panose="05050102010706020507" pitchFamily="18" charset="2"/>
              </a:rPr>
              <a:t>a</a:t>
            </a:r>
            <a:r>
              <a:rPr lang="en-US" alt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ym typeface="Symbol" panose="05050102010706020507" pitchFamily="18" charset="2"/>
              </a:rPr>
              <a:t> = b</a:t>
            </a:r>
            <a:r>
              <a:rPr lang="en-US" altLang="en-US" sz="3600" baseline="-25000" dirty="0"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ym typeface="Symbol" panose="05050102010706020507" pitchFamily="18" charset="2"/>
              </a:rPr>
              <a:t> for 1  </a:t>
            </a:r>
            <a:r>
              <a:rPr lang="en-US" altLang="en-US" sz="3600" dirty="0" err="1">
                <a:sym typeface="Symbol" panose="05050102010706020507" pitchFamily="18" charset="2"/>
              </a:rPr>
              <a:t>i</a:t>
            </a:r>
            <a:r>
              <a:rPr lang="en-US" altLang="en-US" sz="3600" dirty="0">
                <a:sym typeface="Symbol" panose="05050102010706020507" pitchFamily="18" charset="2"/>
              </a:rPr>
              <a:t>  n.</a:t>
            </a:r>
          </a:p>
          <a:p>
            <a:pPr marL="0" indent="0">
              <a:lnSpc>
                <a:spcPct val="110000"/>
              </a:lnSpc>
            </a:pPr>
            <a:endParaRPr lang="en-US" altLang="en-US" sz="105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</a:pPr>
            <a:r>
              <a:rPr lang="en-US" altLang="en-US" sz="3600" dirty="0">
                <a:sym typeface="Symbol" panose="05050102010706020507" pitchFamily="18" charset="2"/>
              </a:rPr>
              <a:t>The 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Cartesian</a:t>
            </a:r>
            <a:r>
              <a:rPr lang="en-US" altLang="en-US" sz="3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product</a:t>
            </a:r>
            <a:r>
              <a:rPr lang="en-US" altLang="en-US" sz="3600" dirty="0">
                <a:sym typeface="Symbol" panose="05050102010706020507" pitchFamily="18" charset="2"/>
              </a:rPr>
              <a:t> of two sets is defined as:</a:t>
            </a:r>
          </a:p>
          <a:p>
            <a:pPr marL="0" indent="0">
              <a:lnSpc>
                <a:spcPct val="110000"/>
              </a:lnSpc>
            </a:pPr>
            <a:r>
              <a:rPr lang="en-US" altLang="en-US" sz="3600" dirty="0">
                <a:sym typeface="Symbol" panose="05050102010706020507" pitchFamily="18" charset="2"/>
              </a:rPr>
              <a:t>AB = {(a, b) | </a:t>
            </a:r>
            <a:r>
              <a:rPr lang="en-US" altLang="en-US" sz="3600" dirty="0" err="1">
                <a:sym typeface="Symbol" panose="05050102010706020507" pitchFamily="18" charset="2"/>
              </a:rPr>
              <a:t>aA</a:t>
            </a:r>
            <a:r>
              <a:rPr lang="en-US" altLang="en-US" sz="3600" dirty="0">
                <a:sym typeface="Symbol" panose="05050102010706020507" pitchFamily="18" charset="2"/>
              </a:rPr>
              <a:t>  </a:t>
            </a:r>
            <a:r>
              <a:rPr lang="en-US" altLang="en-US" sz="3600" dirty="0" err="1">
                <a:sym typeface="Symbol" panose="05050102010706020507" pitchFamily="18" charset="2"/>
              </a:rPr>
              <a:t>bB</a:t>
            </a:r>
            <a:r>
              <a:rPr lang="en-US" altLang="en-US" sz="3600" dirty="0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92170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13" name="Group 25"/>
          <p:cNvGrpSpPr>
            <a:grpSpLocks/>
          </p:cNvGrpSpPr>
          <p:nvPr/>
        </p:nvGrpSpPr>
        <p:grpSpPr bwMode="auto">
          <a:xfrm>
            <a:off x="495299" y="1600200"/>
            <a:ext cx="9610725" cy="1722438"/>
            <a:chOff x="240" y="1968"/>
            <a:chExt cx="6054" cy="1085"/>
          </a:xfrm>
        </p:grpSpPr>
        <p:sp>
          <p:nvSpPr>
            <p:cNvPr id="140292" name="Line 4"/>
            <p:cNvSpPr>
              <a:spLocks noChangeShapeType="1"/>
            </p:cNvSpPr>
            <p:nvPr/>
          </p:nvSpPr>
          <p:spPr bwMode="auto">
            <a:xfrm>
              <a:off x="1104" y="1968"/>
              <a:ext cx="192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3" name="Line 5"/>
            <p:cNvSpPr>
              <a:spLocks noChangeShapeType="1"/>
            </p:cNvSpPr>
            <p:nvPr/>
          </p:nvSpPr>
          <p:spPr bwMode="auto">
            <a:xfrm flipH="1">
              <a:off x="1920" y="1968"/>
              <a:ext cx="720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4" name="Text Box 6"/>
            <p:cNvSpPr txBox="1">
              <a:spLocks noChangeArrowheads="1"/>
            </p:cNvSpPr>
            <p:nvPr/>
          </p:nvSpPr>
          <p:spPr bwMode="auto">
            <a:xfrm>
              <a:off x="1008" y="2352"/>
              <a:ext cx="18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(good, student),</a:t>
              </a: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1200" y="1968"/>
              <a:ext cx="1248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 flipH="1">
              <a:off x="3072" y="1968"/>
              <a:ext cx="432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7" name="Text Box 9"/>
            <p:cNvSpPr txBox="1">
              <a:spLocks noChangeArrowheads="1"/>
            </p:cNvSpPr>
            <p:nvPr/>
          </p:nvSpPr>
          <p:spPr bwMode="auto">
            <a:xfrm>
              <a:off x="2256" y="2352"/>
              <a:ext cx="18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(good, prof),</a:t>
              </a:r>
              <a:r>
                <a:rPr lang="en-US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140298" name="Line 10"/>
            <p:cNvSpPr>
              <a:spLocks noChangeShapeType="1"/>
            </p:cNvSpPr>
            <p:nvPr/>
          </p:nvSpPr>
          <p:spPr bwMode="auto">
            <a:xfrm>
              <a:off x="1632" y="1968"/>
              <a:ext cx="1776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299" name="Line 11"/>
            <p:cNvSpPr>
              <a:spLocks noChangeShapeType="1"/>
            </p:cNvSpPr>
            <p:nvPr/>
          </p:nvSpPr>
          <p:spPr bwMode="auto">
            <a:xfrm>
              <a:off x="3024" y="1968"/>
              <a:ext cx="960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0" name="Text Box 12"/>
            <p:cNvSpPr txBox="1">
              <a:spLocks noChangeArrowheads="1"/>
            </p:cNvSpPr>
            <p:nvPr/>
          </p:nvSpPr>
          <p:spPr bwMode="auto">
            <a:xfrm>
              <a:off x="3264" y="2352"/>
              <a:ext cx="18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(bad, student),</a:t>
              </a: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1872" y="1968"/>
              <a:ext cx="2640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>
              <a:off x="3840" y="1968"/>
              <a:ext cx="1104" cy="38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303" name="Text Box 15"/>
            <p:cNvSpPr txBox="1">
              <a:spLocks noChangeArrowheads="1"/>
            </p:cNvSpPr>
            <p:nvPr/>
          </p:nvSpPr>
          <p:spPr bwMode="auto">
            <a:xfrm>
              <a:off x="4416" y="2322"/>
              <a:ext cx="18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(bad, prof)</a:t>
              </a:r>
              <a:r>
                <a:rPr lang="en-US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}</a:t>
              </a:r>
              <a:r>
                <a:rPr lang="en-US" alt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grpSp>
          <p:nvGrpSpPr>
            <p:cNvPr id="140311" name="Group 23"/>
            <p:cNvGrpSpPr>
              <a:grpSpLocks/>
            </p:cNvGrpSpPr>
            <p:nvPr/>
          </p:nvGrpSpPr>
          <p:grpSpPr bwMode="auto">
            <a:xfrm>
              <a:off x="240" y="2688"/>
              <a:ext cx="6054" cy="365"/>
              <a:chOff x="240" y="2898"/>
              <a:chExt cx="6054" cy="365"/>
            </a:xfrm>
          </p:grpSpPr>
          <p:sp>
            <p:nvSpPr>
              <p:cNvPr id="140307" name="Text Box 19"/>
              <p:cNvSpPr txBox="1">
                <a:spLocks noChangeArrowheads="1"/>
              </p:cNvSpPr>
              <p:nvPr/>
            </p:nvSpPr>
            <p:spPr bwMode="auto">
              <a:xfrm>
                <a:off x="4422" y="2898"/>
                <a:ext cx="18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(prof, bad)</a:t>
                </a:r>
                <a:r>
                  <a:rPr lang="en-US" altLang="en-US" sz="32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}</a:t>
                </a: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0304" name="Text Box 16"/>
              <p:cNvSpPr txBox="1">
                <a:spLocks noChangeArrowheads="1"/>
              </p:cNvSpPr>
              <p:nvPr/>
            </p:nvSpPr>
            <p:spPr bwMode="auto">
              <a:xfrm>
                <a:off x="1008" y="2928"/>
                <a:ext cx="187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(student, good),</a:t>
                </a:r>
                <a:r>
                  <a:rPr lang="en-US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0305" name="Text Box 17"/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187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(prof, good),</a:t>
                </a: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0306" name="Text Box 18"/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187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(student, bad),</a:t>
                </a:r>
                <a:r>
                  <a:rPr lang="en-US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  <p:sp>
            <p:nvSpPr>
              <p:cNvPr id="140308" name="Text Box 20"/>
              <p:cNvSpPr txBox="1">
                <a:spLocks noChangeArrowheads="1"/>
              </p:cNvSpPr>
              <p:nvPr/>
            </p:nvSpPr>
            <p:spPr bwMode="auto">
              <a:xfrm>
                <a:off x="240" y="2928"/>
                <a:ext cx="9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FF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  <a:r>
                  <a:rPr lang="en-US" altLang="en-US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nsolas" panose="020B0609020204030204" pitchFamily="49" charset="0"/>
                  </a:rPr>
                  <a:t>x</a:t>
                </a:r>
                <a:r>
                  <a:rPr lang="en-US" altLang="en-US" dirty="0" err="1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  <a:r>
                  <a:rPr lang="en-US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:r>
                  <a:rPr lang="en-US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= {</a:t>
                </a:r>
              </a:p>
            </p:txBody>
          </p:sp>
        </p:grpSp>
      </p:grp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2" y="448770"/>
            <a:ext cx="9753600" cy="1240823"/>
          </a:xfrm>
        </p:spPr>
        <p:txBody>
          <a:bodyPr/>
          <a:lstStyle/>
          <a:p>
            <a:pPr marL="0" indent="0">
              <a:lnSpc>
                <a:spcPct val="110000"/>
              </a:lnSpc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3200" dirty="0">
                <a:solidFill>
                  <a:srgbClr val="00FFFF"/>
                </a:solidFill>
                <a:sym typeface="Symbol" panose="05050102010706020507" pitchFamily="18" charset="2"/>
              </a:rPr>
              <a:t>:</a:t>
            </a:r>
          </a:p>
          <a:p>
            <a:pPr marL="0" indent="0">
              <a:lnSpc>
                <a:spcPct val="11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 = {good, bad}, B = {student, prof}</a:t>
            </a:r>
          </a:p>
          <a:p>
            <a:pPr marL="0" indent="0">
              <a:lnSpc>
                <a:spcPct val="11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AB = {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E72AEEE-4639-4958-BE06-AAECD5E9B90C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85800"/>
          </a:xfrm>
        </p:spPr>
        <p:txBody>
          <a:bodyPr/>
          <a:lstStyle/>
          <a:p>
            <a:pPr algn="l"/>
            <a:r>
              <a:rPr lang="en-US" altLang="en-US" sz="3600" dirty="0"/>
              <a:t>Cartesian Product</a:t>
            </a:r>
            <a:endParaRPr lang="en-CA" altLang="en-US" sz="3600" dirty="0"/>
          </a:p>
        </p:txBody>
      </p:sp>
      <p:sp>
        <p:nvSpPr>
          <p:cNvPr id="140312" name="Text Box 24"/>
          <p:cNvSpPr txBox="1">
            <a:spLocks noChangeArrowheads="1"/>
          </p:cNvSpPr>
          <p:nvPr/>
        </p:nvSpPr>
        <p:spPr bwMode="auto">
          <a:xfrm>
            <a:off x="652462" y="3660584"/>
            <a:ext cx="9525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3200" dirty="0">
                <a:solidFill>
                  <a:srgbClr val="0000FF"/>
                </a:solidFill>
                <a:latin typeface="+mn-lt"/>
              </a:rPr>
              <a:t>Example</a:t>
            </a:r>
            <a:r>
              <a:rPr lang="en-US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sz="2800" dirty="0"/>
              <a:t>A = {x, y}, B = {a, b, c}</a:t>
            </a:r>
            <a:br>
              <a:rPr lang="en-US" altLang="en-US" sz="2800" dirty="0"/>
            </a:br>
            <a:r>
              <a:rPr lang="en-US" altLang="en-US" sz="2800" dirty="0" err="1" smtClean="0"/>
              <a:t>A</a:t>
            </a:r>
            <a:r>
              <a:rPr lang="en-US" altLang="en-US" sz="2800" dirty="0" err="1">
                <a:latin typeface="Consolas" panose="020B0609020204030204" pitchFamily="49" charset="0"/>
              </a:rPr>
              <a:t>x</a:t>
            </a:r>
            <a:r>
              <a:rPr lang="en-US" altLang="en-US" sz="2800" dirty="0" err="1" smtClean="0"/>
              <a:t>B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{(x, a), (x, b), (x, c), (y, a), (y, b), (y, c)}</a:t>
            </a:r>
          </a:p>
          <a:p>
            <a:pPr>
              <a:spcBef>
                <a:spcPct val="50000"/>
              </a:spcBef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379196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  <p:bldP spid="14031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kern="1200" dirty="0">
                <a:solidFill>
                  <a:srgbClr val="500000"/>
                </a:solidFill>
                <a:latin typeface="+mn-lt"/>
              </a:rPr>
              <a:t>Based</a:t>
            </a:r>
            <a:r>
              <a:rPr lang="en-US" altLang="en-US" sz="4000" dirty="0" smtClean="0">
                <a:solidFill>
                  <a:srgbClr val="500000"/>
                </a:solidFill>
              </a:rPr>
              <a:t> on Chapter 2 of Rosen </a:t>
            </a:r>
            <a:br>
              <a:rPr lang="en-US" altLang="en-US" sz="4000" dirty="0" smtClean="0">
                <a:solidFill>
                  <a:srgbClr val="500000"/>
                </a:solidFill>
              </a:rPr>
            </a:br>
            <a:r>
              <a:rPr lang="en-US" altLang="en-US" sz="4000" i="1" dirty="0" smtClean="0">
                <a:solidFill>
                  <a:srgbClr val="500000"/>
                </a:solidFill>
              </a:rPr>
              <a:t>Discrete Mathematics and </a:t>
            </a:r>
            <a:r>
              <a:rPr lang="en-US" altLang="en-US" sz="4000" i="1" dirty="0">
                <a:solidFill>
                  <a:srgbClr val="500000"/>
                </a:solidFill>
              </a:rPr>
              <a:t>i</a:t>
            </a:r>
            <a:r>
              <a:rPr lang="en-US" altLang="en-US" sz="4000" i="1" dirty="0" smtClean="0">
                <a:solidFill>
                  <a:srgbClr val="500000"/>
                </a:solidFill>
              </a:rPr>
              <a:t>ts Applications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A56F35F-FDBD-42CA-9820-2C6594F4F819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685800"/>
          </a:xfrm>
        </p:spPr>
        <p:txBody>
          <a:bodyPr/>
          <a:lstStyle/>
          <a:p>
            <a:pPr algn="l"/>
            <a:r>
              <a:rPr lang="en-US" altLang="en-US" sz="3600" dirty="0"/>
              <a:t>Cartesian Product</a:t>
            </a:r>
            <a:endParaRPr lang="en-CA" altLang="en-US" sz="36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5257800"/>
          </a:xfrm>
        </p:spPr>
        <p:txBody>
          <a:bodyPr/>
          <a:lstStyle/>
          <a:p>
            <a:pPr marL="0" indent="0">
              <a:lnSpc>
                <a:spcPct val="110000"/>
              </a:lnSpc>
            </a:pP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Note that:</a:t>
            </a:r>
          </a:p>
          <a:p>
            <a:pPr marL="0" indent="0">
              <a:lnSpc>
                <a:spcPct val="110000"/>
              </a:lnSpc>
              <a:buFontTx/>
              <a:buChar char="•"/>
            </a:pPr>
            <a:r>
              <a:rPr lang="en-US" altLang="en-US" sz="3200" dirty="0">
                <a:sym typeface="Symbol" panose="05050102010706020507" pitchFamily="18" charset="2"/>
              </a:rPr>
              <a:t> A = </a:t>
            </a:r>
          </a:p>
          <a:p>
            <a:pPr marL="0" indent="0">
              <a:lnSpc>
                <a:spcPct val="110000"/>
              </a:lnSpc>
              <a:buFontTx/>
              <a:buChar char="•"/>
            </a:pPr>
            <a:r>
              <a:rPr lang="en-US" altLang="en-US" sz="3200" dirty="0">
                <a:sym typeface="Symbol" panose="05050102010706020507" pitchFamily="18" charset="2"/>
              </a:rPr>
              <a:t> A = </a:t>
            </a:r>
          </a:p>
          <a:p>
            <a:pPr marL="0" indent="0">
              <a:lnSpc>
                <a:spcPct val="110000"/>
              </a:lnSpc>
              <a:buFontTx/>
              <a:buChar char="•"/>
            </a:pPr>
            <a:r>
              <a:rPr lang="en-US" altLang="en-US" sz="3200" dirty="0">
                <a:sym typeface="Symbol" panose="05050102010706020507" pitchFamily="18" charset="2"/>
              </a:rPr>
              <a:t> For non-empty sets A and B: AB  AB  BA</a:t>
            </a:r>
          </a:p>
          <a:p>
            <a:pPr marL="0" indent="0">
              <a:lnSpc>
                <a:spcPct val="110000"/>
              </a:lnSpc>
              <a:buFontTx/>
              <a:buChar char="•"/>
            </a:pPr>
            <a:r>
              <a:rPr lang="en-US" altLang="en-US" sz="3200" dirty="0">
                <a:sym typeface="Symbol" panose="05050102010706020507" pitchFamily="18" charset="2"/>
              </a:rPr>
              <a:t> |AB| = |A||B|</a:t>
            </a:r>
          </a:p>
          <a:p>
            <a:pPr marL="0" indent="0">
              <a:lnSpc>
                <a:spcPct val="110000"/>
              </a:lnSpc>
            </a:pPr>
            <a:endParaRPr lang="en-US" altLang="en-US" sz="1400" dirty="0"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The Cartesian product of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two or more sets </a:t>
            </a:r>
            <a:r>
              <a:rPr lang="en-US" altLang="en-US" sz="3200" dirty="0">
                <a:sym typeface="Symbol" panose="05050102010706020507" pitchFamily="18" charset="2"/>
              </a:rPr>
              <a:t>is defined as:</a:t>
            </a:r>
          </a:p>
          <a:p>
            <a:pPr marL="0" indent="0">
              <a:lnSpc>
                <a:spcPct val="11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A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…A</a:t>
            </a:r>
            <a:r>
              <a:rPr lang="en-US" altLang="en-US" sz="3200" baseline="-25000" dirty="0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 = {(a</a:t>
            </a:r>
            <a:r>
              <a:rPr lang="en-US" altLang="en-US" sz="3200" baseline="-25000" dirty="0">
                <a:sym typeface="Symbol" panose="05050102010706020507" pitchFamily="18" charset="2"/>
              </a:rPr>
              <a:t>1</a:t>
            </a:r>
            <a:r>
              <a:rPr lang="en-US" altLang="en-US" sz="3200" dirty="0">
                <a:sym typeface="Symbol" panose="05050102010706020507" pitchFamily="18" charset="2"/>
              </a:rPr>
              <a:t>, a</a:t>
            </a:r>
            <a:r>
              <a:rPr lang="en-US" altLang="en-US" sz="3200" baseline="-25000" dirty="0">
                <a:sym typeface="Symbol" panose="05050102010706020507" pitchFamily="18" charset="2"/>
              </a:rPr>
              <a:t>2</a:t>
            </a:r>
            <a:r>
              <a:rPr lang="en-US" altLang="en-US" sz="3200" dirty="0">
                <a:sym typeface="Symbol" panose="05050102010706020507" pitchFamily="18" charset="2"/>
              </a:rPr>
              <a:t>, …, a</a:t>
            </a:r>
            <a:r>
              <a:rPr lang="en-US" altLang="en-US" sz="3200" baseline="-25000" dirty="0">
                <a:sym typeface="Symbol" panose="05050102010706020507" pitchFamily="18" charset="2"/>
              </a:rPr>
              <a:t>n</a:t>
            </a:r>
            <a:r>
              <a:rPr lang="en-US" altLang="en-US" sz="3200" dirty="0">
                <a:sym typeface="Symbol" panose="05050102010706020507" pitchFamily="18" charset="2"/>
              </a:rPr>
              <a:t>) | </a:t>
            </a:r>
            <a:r>
              <a:rPr lang="en-US" altLang="en-US" sz="3200" dirty="0" err="1">
                <a:sym typeface="Symbol" panose="05050102010706020507" pitchFamily="18" charset="2"/>
              </a:rPr>
              <a:t>a</a:t>
            </a:r>
            <a:r>
              <a:rPr lang="en-US" altLang="en-US" sz="32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3200" dirty="0" err="1">
                <a:sym typeface="Symbol" panose="05050102010706020507" pitchFamily="18" charset="2"/>
              </a:rPr>
              <a:t>A</a:t>
            </a:r>
            <a:r>
              <a:rPr lang="en-US" altLang="en-US" sz="32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3200" dirty="0">
                <a:sym typeface="Symbol" panose="05050102010706020507" pitchFamily="18" charset="2"/>
              </a:rPr>
              <a:t> for 1  </a:t>
            </a:r>
            <a:r>
              <a:rPr lang="en-US" altLang="en-US" sz="3200" dirty="0" err="1">
                <a:sym typeface="Symbol" panose="05050102010706020507" pitchFamily="18" charset="2"/>
              </a:rPr>
              <a:t>i</a:t>
            </a:r>
            <a:r>
              <a:rPr lang="en-US" altLang="en-US" sz="3200" dirty="0">
                <a:sym typeface="Symbol" panose="05050102010706020507" pitchFamily="18" charset="2"/>
              </a:rPr>
              <a:t>  n}</a:t>
            </a:r>
          </a:p>
        </p:txBody>
      </p:sp>
    </p:spTree>
    <p:extLst>
      <p:ext uri="{BB962C8B-B14F-4D97-AF65-F5344CB8AC3E}">
        <p14:creationId xmlns:p14="http://schemas.microsoft.com/office/powerpoint/2010/main" val="210098327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pPr algn="l"/>
            <a:r>
              <a:rPr lang="en-US" altLang="en-US" sz="3600" dirty="0"/>
              <a:t>Set Operations</a:t>
            </a:r>
            <a:endParaRPr lang="en-CA" altLang="en-US" sz="3600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9448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Union: AB = {x | </a:t>
            </a:r>
            <a:r>
              <a:rPr lang="en-US" altLang="en-US" sz="3200" dirty="0" err="1">
                <a:sym typeface="Symbol" panose="05050102010706020507" pitchFamily="18" charset="2"/>
              </a:rPr>
              <a:t>xA</a:t>
            </a:r>
            <a:r>
              <a:rPr lang="en-US" altLang="en-US" sz="3200" dirty="0">
                <a:sym typeface="Symbol" panose="05050102010706020507" pitchFamily="18" charset="2"/>
              </a:rPr>
              <a:t>  </a:t>
            </a:r>
            <a:r>
              <a:rPr lang="en-US" altLang="en-US" sz="3200" dirty="0" err="1">
                <a:sym typeface="Symbol" panose="05050102010706020507" pitchFamily="18" charset="2"/>
              </a:rPr>
              <a:t>xB</a:t>
            </a:r>
            <a:r>
              <a:rPr lang="en-US" altLang="en-US" sz="3200" dirty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3200" dirty="0">
                <a:solidFill>
                  <a:srgbClr val="00FFFF"/>
                </a:solidFill>
                <a:sym typeface="Symbol" panose="05050102010706020507" pitchFamily="18" charset="2"/>
              </a:rPr>
              <a:t>:</a:t>
            </a:r>
            <a:r>
              <a:rPr lang="en-US" altLang="en-US" sz="3200" dirty="0">
                <a:sym typeface="Symbol" panose="05050102010706020507" pitchFamily="18" charset="2"/>
              </a:rPr>
              <a:t> A = {a, b}, B = {b, c, d}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FFFF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en-US" sz="3200" dirty="0">
                <a:sym typeface="Symbol" panose="05050102010706020507" pitchFamily="18" charset="2"/>
              </a:rPr>
              <a:t>AB = {a, b, c, d} </a:t>
            </a:r>
          </a:p>
          <a:p>
            <a:pPr>
              <a:lnSpc>
                <a:spcPct val="90000"/>
              </a:lnSpc>
            </a:pPr>
            <a:endParaRPr lang="en-US" altLang="en-US" sz="3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Intersection: AB = {x | </a:t>
            </a:r>
            <a:r>
              <a:rPr lang="en-US" altLang="en-US" sz="3200" dirty="0" err="1">
                <a:sym typeface="Symbol" panose="05050102010706020507" pitchFamily="18" charset="2"/>
              </a:rPr>
              <a:t>xA</a:t>
            </a:r>
            <a:r>
              <a:rPr lang="en-US" altLang="en-US" sz="3200" dirty="0">
                <a:sym typeface="Symbol" panose="05050102010706020507" pitchFamily="18" charset="2"/>
              </a:rPr>
              <a:t>  </a:t>
            </a:r>
            <a:r>
              <a:rPr lang="en-US" altLang="en-US" sz="3200" dirty="0" err="1">
                <a:sym typeface="Symbol" panose="05050102010706020507" pitchFamily="18" charset="2"/>
              </a:rPr>
              <a:t>xB</a:t>
            </a:r>
            <a:r>
              <a:rPr lang="en-US" altLang="en-US" sz="3200" dirty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3200" dirty="0">
                <a:solidFill>
                  <a:srgbClr val="00FFFF"/>
                </a:solidFill>
                <a:sym typeface="Symbol" panose="05050102010706020507" pitchFamily="18" charset="2"/>
              </a:rPr>
              <a:t>:</a:t>
            </a:r>
            <a:r>
              <a:rPr lang="en-US" altLang="en-US" sz="3200" dirty="0">
                <a:sym typeface="Symbol" panose="05050102010706020507" pitchFamily="18" charset="2"/>
              </a:rPr>
              <a:t> A = {a, b}, B = {b, c, d}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               AB = {b}</a:t>
            </a:r>
          </a:p>
          <a:p>
            <a:pPr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Cardinality: |AB| = |A| + |B| - |AB|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543800" y="1427984"/>
            <a:ext cx="2438400" cy="1524000"/>
            <a:chOff x="1728" y="2784"/>
            <a:chExt cx="1536" cy="96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28" y="2784"/>
              <a:ext cx="1536" cy="960"/>
              <a:chOff x="1728" y="2784"/>
              <a:chExt cx="1536" cy="960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1728" y="2784"/>
                <a:ext cx="1536" cy="960"/>
                <a:chOff x="1728" y="2832"/>
                <a:chExt cx="1536" cy="960"/>
              </a:xfrm>
            </p:grpSpPr>
            <p:grpSp>
              <p:nvGrpSpPr>
                <p:cNvPr id="12" name="Group 10"/>
                <p:cNvGrpSpPr>
                  <a:grpSpLocks/>
                </p:cNvGrpSpPr>
                <p:nvPr/>
              </p:nvGrpSpPr>
              <p:grpSpPr bwMode="auto">
                <a:xfrm>
                  <a:off x="1728" y="2832"/>
                  <a:ext cx="1536" cy="960"/>
                  <a:chOff x="1728" y="2832"/>
                  <a:chExt cx="1536" cy="960"/>
                </a:xfrm>
              </p:grpSpPr>
              <p:sp>
                <p:nvSpPr>
                  <p:cNvPr id="1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32"/>
                    <a:ext cx="1536" cy="96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928"/>
                    <a:ext cx="768" cy="768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064"/>
                    <a:ext cx="24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marL="342900" indent="-3429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en-US" sz="2000">
                        <a:sym typeface="Symbol" panose="05050102010706020507" pitchFamily="18" charset="2"/>
                      </a:rPr>
                      <a:t>A</a:t>
                    </a:r>
                  </a:p>
                </p:txBody>
              </p:sp>
              <p:sp>
                <p:nvSpPr>
                  <p:cNvPr id="17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216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8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31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9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35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0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120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1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352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2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04"/>
                    <a:ext cx="58" cy="5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23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976"/>
                    <a:ext cx="288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marL="342900" indent="-3429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>
                      <a:lnSpc>
                        <a:spcPct val="90000"/>
                      </a:lnSpc>
                    </a:pPr>
                    <a:r>
                      <a:rPr lang="en-US" altLang="en-US" sz="2000">
                        <a:sym typeface="Symbol" panose="05050102010706020507" pitchFamily="18" charset="2"/>
                      </a:rPr>
                      <a:t>B</a:t>
                    </a:r>
                  </a:p>
                </p:txBody>
              </p:sp>
            </p:grpSp>
            <p:sp>
              <p:nvSpPr>
                <p:cNvPr id="13" name="Oval 21"/>
                <p:cNvSpPr>
                  <a:spLocks noChangeArrowheads="1"/>
                </p:cNvSpPr>
                <p:nvPr/>
              </p:nvSpPr>
              <p:spPr bwMode="auto">
                <a:xfrm>
                  <a:off x="1872" y="2928"/>
                  <a:ext cx="768" cy="76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1" name="Oval 22"/>
              <p:cNvSpPr>
                <a:spLocks noChangeArrowheads="1"/>
              </p:cNvSpPr>
              <p:nvPr/>
            </p:nvSpPr>
            <p:spPr bwMode="auto">
              <a:xfrm>
                <a:off x="2448" y="3024"/>
                <a:ext cx="528" cy="52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7589837" y="4114800"/>
            <a:ext cx="2438400" cy="1524000"/>
            <a:chOff x="1728" y="2784"/>
            <a:chExt cx="1536" cy="960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2544" y="3264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2448" y="3120"/>
              <a:ext cx="192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2496" y="3360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2544" y="3072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val 14"/>
            <p:cNvSpPr>
              <a:spLocks noChangeArrowheads="1"/>
            </p:cNvSpPr>
            <p:nvPr/>
          </p:nvSpPr>
          <p:spPr bwMode="auto">
            <a:xfrm>
              <a:off x="2496" y="3168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2496" y="3256"/>
              <a:ext cx="58" cy="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35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25768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pPr algn="l"/>
            <a:r>
              <a:rPr lang="en-US" altLang="en-US" sz="3600" dirty="0"/>
              <a:t>Set Operations</a:t>
            </a:r>
            <a:endParaRPr lang="en-CA" altLang="en-US" sz="36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7244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Two sets are called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disjoint</a:t>
            </a:r>
            <a:r>
              <a:rPr lang="en-US" altLang="en-US" sz="3200" dirty="0">
                <a:sym typeface="Symbol" panose="05050102010706020507" pitchFamily="18" charset="2"/>
              </a:rPr>
              <a:t> if their intersection is empty, that is, they share no elements: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AB = </a:t>
            </a:r>
            <a:r>
              <a:rPr lang="en-US" altLang="en-US" sz="3200" dirty="0" smtClean="0">
                <a:sym typeface="Symbol" panose="05050102010706020507" pitchFamily="18" charset="2"/>
              </a:rPr>
              <a:t></a:t>
            </a:r>
          </a:p>
          <a:p>
            <a:pPr marL="0" indent="0">
              <a:lnSpc>
                <a:spcPct val="90000"/>
              </a:lnSpc>
            </a:pPr>
            <a:endParaRPr lang="en-US" altLang="en-US" sz="32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</a:pPr>
            <a:endParaRPr lang="en-US" altLang="en-US" sz="18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The </a:t>
            </a: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difference</a:t>
            </a:r>
            <a:r>
              <a:rPr lang="en-US" altLang="en-US" sz="3200" dirty="0">
                <a:sym typeface="Symbol" panose="05050102010706020507" pitchFamily="18" charset="2"/>
              </a:rPr>
              <a:t> between two sets A and B contains exactly those elements of A that are not in B: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A-B = {x | </a:t>
            </a:r>
            <a:r>
              <a:rPr lang="en-US" altLang="en-US" sz="3200" dirty="0" err="1">
                <a:sym typeface="Symbol" panose="05050102010706020507" pitchFamily="18" charset="2"/>
              </a:rPr>
              <a:t>xA</a:t>
            </a:r>
            <a:r>
              <a:rPr lang="en-US" altLang="en-US" sz="3200" dirty="0">
                <a:sym typeface="Symbol" panose="05050102010706020507" pitchFamily="18" charset="2"/>
              </a:rPr>
              <a:t>  </a:t>
            </a:r>
            <a:r>
              <a:rPr lang="en-US" altLang="en-US" sz="3200" dirty="0" err="1">
                <a:sym typeface="Symbol" panose="05050102010706020507" pitchFamily="18" charset="2"/>
              </a:rPr>
              <a:t>xB</a:t>
            </a:r>
            <a:r>
              <a:rPr lang="en-US" altLang="en-US" sz="3200" dirty="0">
                <a:sym typeface="Symbol" panose="05050102010706020507" pitchFamily="18" charset="2"/>
              </a:rPr>
              <a:t>}</a:t>
            </a:r>
            <a:br>
              <a:rPr lang="en-US" altLang="en-US" sz="3200" dirty="0">
                <a:sym typeface="Symbol" panose="05050102010706020507" pitchFamily="18" charset="2"/>
              </a:rPr>
            </a:br>
            <a:r>
              <a:rPr lang="en-US" altLang="en-US" sz="3200" dirty="0">
                <a:solidFill>
                  <a:srgbClr val="0000FF"/>
                </a:solidFill>
                <a:sym typeface="Symbol" panose="05050102010706020507" pitchFamily="18" charset="2"/>
              </a:rPr>
              <a:t>Example</a:t>
            </a:r>
            <a:r>
              <a:rPr lang="en-US" altLang="en-US" sz="3200" dirty="0">
                <a:solidFill>
                  <a:srgbClr val="00FFFF"/>
                </a:solidFill>
                <a:sym typeface="Symbol" panose="05050102010706020507" pitchFamily="18" charset="2"/>
              </a:rPr>
              <a:t>: </a:t>
            </a:r>
            <a:r>
              <a:rPr lang="en-US" altLang="en-US" sz="3200" dirty="0">
                <a:sym typeface="Symbol" panose="05050102010706020507" pitchFamily="18" charset="2"/>
              </a:rPr>
              <a:t>A = {a, b}, B = {b, c, d}, A-B = {a}</a:t>
            </a:r>
          </a:p>
          <a:p>
            <a:pPr marL="0" indent="0">
              <a:lnSpc>
                <a:spcPct val="90000"/>
              </a:lnSpc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Cardinality: |A-B| = |A| - |AB|</a:t>
            </a:r>
          </a:p>
          <a:p>
            <a:pPr marL="0" indent="0">
              <a:lnSpc>
                <a:spcPct val="90000"/>
              </a:lnSpc>
              <a:spcBef>
                <a:spcPct val="10000"/>
              </a:spcBef>
            </a:pPr>
            <a:endParaRPr lang="en-US" altLang="en-US" sz="3200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010400" y="1752600"/>
            <a:ext cx="2438400" cy="1524000"/>
            <a:chOff x="1728" y="2784"/>
            <a:chExt cx="1536" cy="960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72" y="2880"/>
              <a:ext cx="768" cy="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88" y="3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968" y="2928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88" y="2976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25218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551E221-225B-4907-942B-8EF8F4E5E1B4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838200"/>
          </a:xfrm>
        </p:spPr>
        <p:txBody>
          <a:bodyPr/>
          <a:lstStyle/>
          <a:p>
            <a:pPr algn="l"/>
            <a:r>
              <a:rPr lang="en-US" altLang="en-US" sz="3600" dirty="0"/>
              <a:t>Set Operations</a:t>
            </a:r>
            <a:endParaRPr lang="en-CA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1095375"/>
                <a:ext cx="10972800" cy="5181600"/>
              </a:xfrm>
            </p:spPr>
            <p:txBody>
              <a:bodyPr/>
              <a:lstStyle/>
              <a:p>
                <a:pPr marL="0" indent="0"/>
                <a:r>
                  <a:rPr lang="en-US" altLang="en-US" sz="3200" dirty="0" smtClean="0">
                    <a:sym typeface="Symbol" panose="05050102010706020507" pitchFamily="18" charset="2"/>
                  </a:rPr>
                  <a:t>The </a:t>
                </a:r>
                <a:r>
                  <a:rPr lang="en-US" alt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complement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of a set A contains exactly those elements under consideration that are not in A: 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denoted </a:t>
                </a:r>
                <a:r>
                  <a:rPr lang="en-US" alt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Ā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 (or 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A</a:t>
                </a:r>
                <a:r>
                  <a:rPr lang="en-US" altLang="en-US" sz="3200" baseline="30000" dirty="0">
                    <a:sym typeface="Symbol" panose="05050102010706020507" pitchFamily="18" charset="2"/>
                  </a:rPr>
                  <a:t>c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 in some texts)</a:t>
                </a:r>
                <a:endParaRPr lang="en-US" altLang="en-US" sz="32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10000"/>
                  </a:spcBef>
                </a:pPr>
                <a:r>
                  <a:rPr lang="en-US" alt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Ā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= U-A</a:t>
                </a:r>
                <a:r>
                  <a:rPr lang="en-US" altLang="en-US" sz="3200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spcBef>
                    <a:spcPct val="10000"/>
                  </a:spcBef>
                </a:pPr>
                <a:endParaRPr lang="en-US" altLang="en-US" sz="3200" dirty="0" smtClean="0">
                  <a:solidFill>
                    <a:srgbClr val="00FFFF"/>
                  </a:solidFill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10000"/>
                  </a:spcBef>
                </a:pPr>
                <a:endParaRPr lang="en-US" altLang="en-US" sz="3200" dirty="0">
                  <a:solidFill>
                    <a:srgbClr val="00FFFF"/>
                  </a:solidFill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10000"/>
                  </a:spcBef>
                </a:pPr>
                <a:endParaRPr lang="en-US" altLang="en-US" sz="3200" dirty="0">
                  <a:solidFill>
                    <a:srgbClr val="00FFFF"/>
                  </a:solidFill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10000"/>
                  </a:spcBef>
                </a:pPr>
                <a:r>
                  <a:rPr lang="en-US" altLang="en-US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Example:</a:t>
                </a:r>
                <a:r>
                  <a:rPr lang="en-US" altLang="en-US" sz="3200" dirty="0">
                    <a:solidFill>
                      <a:srgbClr val="00FFFF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U = </a:t>
                </a:r>
                <a:r>
                  <a:rPr lang="en-US" altLang="en-US" sz="3200" b="1" dirty="0">
                    <a:sym typeface="Symbol" panose="05050102010706020507" pitchFamily="18" charset="2"/>
                  </a:rPr>
                  <a:t>N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,  B = {250, 251, 252, </a:t>
                </a:r>
                <a:r>
                  <a:rPr lang="en-US" altLang="en-US" sz="3200" dirty="0" smtClean="0">
                    <a:sym typeface="Symbol" panose="05050102010706020507" pitchFamily="18" charset="2"/>
                  </a:rPr>
                  <a:t>…}   </a:t>
                </a:r>
                <a:endParaRPr lang="en-US" altLang="en-US" sz="3200" dirty="0">
                  <a:sym typeface="Symbol" panose="05050102010706020507" pitchFamily="18" charset="2"/>
                </a:endParaRPr>
              </a:p>
              <a:p>
                <a:pPr marL="0" indent="0">
                  <a:spcBef>
                    <a:spcPct val="10000"/>
                  </a:spcBef>
                </a:pPr>
                <a:r>
                  <a:rPr lang="en-US" altLang="en-US" sz="3200" dirty="0">
                    <a:sym typeface="Symbol" panose="05050102010706020507" pitchFamily="18" charset="2"/>
                  </a:rPr>
                  <a:t>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en-US" sz="32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altLang="en-US" sz="32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= {0, 1, 2, …, 248, 249}</a:t>
                </a:r>
              </a:p>
            </p:txBody>
          </p:sp>
        </mc:Choice>
        <mc:Fallback xmlns="">
          <p:sp>
            <p:nvSpPr>
              <p:cNvPr id="144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1095375"/>
                <a:ext cx="10972800" cy="5181600"/>
              </a:xfrm>
              <a:blipFill>
                <a:blip r:embed="rId2"/>
                <a:stretch>
                  <a:fillRect l="-1389" t="-164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458200" y="2286000"/>
            <a:ext cx="2438400" cy="1524000"/>
            <a:chOff x="1728" y="2784"/>
            <a:chExt cx="1536" cy="960"/>
          </a:xfrm>
        </p:grpSpPr>
        <p:sp>
          <p:nvSpPr>
            <p:cNvPr id="9" name="Rectangle 9" descr="Light upward diagonal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592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A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559258" y="23577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8839200" y="4219575"/>
            <a:ext cx="1371600" cy="1524000"/>
            <a:chOff x="3792" y="3072"/>
            <a:chExt cx="864" cy="960"/>
          </a:xfrm>
        </p:grpSpPr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792" y="3072"/>
              <a:ext cx="864" cy="960"/>
              <a:chOff x="288" y="3168"/>
              <a:chExt cx="4428" cy="768"/>
            </a:xfrm>
          </p:grpSpPr>
          <p:sp>
            <p:nvSpPr>
              <p:cNvPr id="17" name="Oval 15"/>
              <p:cNvSpPr>
                <a:spLocks noChangeArrowheads="1"/>
              </p:cNvSpPr>
              <p:nvPr/>
            </p:nvSpPr>
            <p:spPr bwMode="auto">
              <a:xfrm>
                <a:off x="288" y="3168"/>
                <a:ext cx="4428" cy="768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288" y="3264"/>
                <a:ext cx="4387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Symbol" panose="05050102010706020507" pitchFamily="18" charset="2"/>
                  <a:buChar char="Æ"/>
                </a:pPr>
                <a:r>
                  <a:rPr lang="en-US" altLang="en-US" dirty="0">
                    <a:latin typeface="Chalkboard" charset="0"/>
                    <a:sym typeface="Symbol" panose="05050102010706020507" pitchFamily="18" charset="2"/>
                  </a:rPr>
                  <a:t>= U and </a:t>
                </a:r>
              </a:p>
              <a:p>
                <a:pPr algn="ctr">
                  <a:lnSpc>
                    <a:spcPct val="90000"/>
                  </a:lnSpc>
                  <a:buFont typeface="Symbol" panose="05050102010706020507" pitchFamily="18" charset="2"/>
                  <a:buNone/>
                </a:pPr>
                <a:r>
                  <a:rPr lang="en-US" altLang="en-US" dirty="0">
                    <a:latin typeface="Chalkboard" charset="0"/>
                    <a:sym typeface="Symbol" panose="05050102010706020507" pitchFamily="18" charset="2"/>
                  </a:rPr>
                  <a:t>U = </a:t>
                </a:r>
              </a:p>
            </p:txBody>
          </p:sp>
        </p:grp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936" y="364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984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618822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8AA767-C6B6-4CD6-9F21-CD8693FACA85}" type="slidenum">
              <a:rPr lang="en-US" altLang="en-US" sz="1400"/>
              <a:pPr/>
              <a:t>24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Set Theory -</a:t>
            </a:r>
            <a:r>
              <a:rPr lang="en-US" altLang="en-US" sz="2400" dirty="0"/>
              <a:t> Operators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93726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The </a:t>
            </a: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symmetric difference</a:t>
            </a: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, A  B, is:</a:t>
            </a:r>
          </a:p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A  B = { x : (x  A  x  B) v (x  B  x  A)}</a:t>
            </a:r>
            <a:endParaRPr lang="en-US" altLang="en-US" dirty="0" smtClean="0">
              <a:sym typeface="Symbol" panose="05050102010706020507" pitchFamily="18" charset="2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228736" y="2552700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= (A - B) U (B - A)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0" y="1923093"/>
            <a:ext cx="2133600" cy="1449388"/>
            <a:chOff x="288" y="3168"/>
            <a:chExt cx="4428" cy="768"/>
          </a:xfrm>
        </p:grpSpPr>
        <p:sp>
          <p:nvSpPr>
            <p:cNvPr id="24596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7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panose="05050102010706020507" pitchFamily="18" charset="2"/>
                <a:buNone/>
              </a:pP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like “exclusive or”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67200" y="4419600"/>
            <a:ext cx="2438400" cy="1600200"/>
            <a:chOff x="1728" y="2736"/>
            <a:chExt cx="1536" cy="1008"/>
          </a:xfrm>
        </p:grpSpPr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1728" y="2784"/>
              <a:ext cx="1536" cy="9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2592" y="29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1728" y="2736"/>
              <a:ext cx="2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 sz="2000">
                  <a:sym typeface="Symbol" panose="05050102010706020507" pitchFamily="18" charset="2"/>
                </a:rPr>
                <a:t>U</a:t>
              </a:r>
            </a:p>
          </p:txBody>
        </p:sp>
        <p:sp>
          <p:nvSpPr>
            <p:cNvPr id="24587" name="Oval 12"/>
            <p:cNvSpPr>
              <a:spLocks noChangeArrowheads="1"/>
            </p:cNvSpPr>
            <p:nvPr/>
          </p:nvSpPr>
          <p:spPr bwMode="auto">
            <a:xfrm>
              <a:off x="2208" y="3120"/>
              <a:ext cx="528" cy="52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Rectangle 13"/>
            <p:cNvSpPr>
              <a:spLocks noChangeArrowheads="1"/>
            </p:cNvSpPr>
            <p:nvPr/>
          </p:nvSpPr>
          <p:spPr bwMode="auto">
            <a:xfrm>
              <a:off x="2208" y="32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0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4589" name="Oval 14" descr="Light upward diagonal"/>
            <p:cNvSpPr>
              <a:spLocks noChangeArrowheads="1"/>
            </p:cNvSpPr>
            <p:nvPr/>
          </p:nvSpPr>
          <p:spPr bwMode="auto">
            <a:xfrm>
              <a:off x="2544" y="2928"/>
              <a:ext cx="528" cy="5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0" name="AutoShape 15"/>
            <p:cNvSpPr>
              <a:spLocks noChangeArrowheads="1"/>
            </p:cNvSpPr>
            <p:nvPr/>
          </p:nvSpPr>
          <p:spPr bwMode="auto">
            <a:xfrm>
              <a:off x="2784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1" name="AutoShape 16"/>
            <p:cNvSpPr>
              <a:spLocks noChangeArrowheads="1"/>
            </p:cNvSpPr>
            <p:nvPr/>
          </p:nvSpPr>
          <p:spPr bwMode="auto">
            <a:xfrm>
              <a:off x="2880" y="3072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2" name="AutoShape 17"/>
            <p:cNvSpPr>
              <a:spLocks noChangeArrowheads="1"/>
            </p:cNvSpPr>
            <p:nvPr/>
          </p:nvSpPr>
          <p:spPr bwMode="auto">
            <a:xfrm>
              <a:off x="2688" y="3024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AutoShape 18"/>
            <p:cNvSpPr>
              <a:spLocks noChangeArrowheads="1"/>
            </p:cNvSpPr>
            <p:nvPr/>
          </p:nvSpPr>
          <p:spPr bwMode="auto">
            <a:xfrm>
              <a:off x="2352" y="3216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4" name="AutoShape 19"/>
            <p:cNvSpPr>
              <a:spLocks noChangeArrowheads="1"/>
            </p:cNvSpPr>
            <p:nvPr/>
          </p:nvSpPr>
          <p:spPr bwMode="auto">
            <a:xfrm>
              <a:off x="2304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5" name="AutoShape 20"/>
            <p:cNvSpPr>
              <a:spLocks noChangeArrowheads="1"/>
            </p:cNvSpPr>
            <p:nvPr/>
          </p:nvSpPr>
          <p:spPr bwMode="auto">
            <a:xfrm>
              <a:off x="2448" y="3408"/>
              <a:ext cx="144" cy="144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81772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36601" y="6305550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BBE6FE-A51D-44F7-B22D-FAB053A97AD3}" type="slidenum">
              <a:rPr lang="en-US" altLang="en-US" sz="1400"/>
              <a:pPr/>
              <a:t>25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 </a:t>
            </a:r>
            <a:br>
              <a:rPr lang="en-US" altLang="en-US" dirty="0" smtClean="0"/>
            </a:br>
            <a:r>
              <a:rPr lang="en-US" altLang="en-US" dirty="0" smtClean="0"/>
              <a:t>Set Theory -</a:t>
            </a:r>
            <a:r>
              <a:rPr lang="en-US" altLang="en-US" sz="2400" dirty="0"/>
              <a:t> Operators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001" y="1828800"/>
            <a:ext cx="77724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		A  B = (A - B) U (B - A)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algn="ctr">
              <a:spcBef>
                <a:spcPct val="0"/>
              </a:spcBef>
            </a:pP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      		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99201" y="3124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Proof: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613601" y="31242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A  B = { x : (x  A  x  B) v (x  B  x  A)}</a:t>
            </a:r>
          </a:p>
        </p:txBody>
      </p:sp>
      <p:sp>
        <p:nvSpPr>
          <p:cNvPr id="1114119" name="Rectangle 7"/>
          <p:cNvSpPr>
            <a:spLocks noChangeArrowheads="1"/>
          </p:cNvSpPr>
          <p:nvPr/>
        </p:nvSpPr>
        <p:spPr bwMode="auto">
          <a:xfrm>
            <a:off x="2375601" y="35814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= { x : (x  A - B) v (x  B - A)}</a:t>
            </a:r>
          </a:p>
        </p:txBody>
      </p:sp>
      <p:sp>
        <p:nvSpPr>
          <p:cNvPr id="1114120" name="Rectangle 8"/>
          <p:cNvSpPr>
            <a:spLocks noChangeArrowheads="1"/>
          </p:cNvSpPr>
          <p:nvPr/>
        </p:nvSpPr>
        <p:spPr bwMode="auto">
          <a:xfrm>
            <a:off x="2375601" y="41148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= { x : x  ((A - B) U (B - A))}</a:t>
            </a:r>
          </a:p>
        </p:txBody>
      </p:sp>
      <p:sp>
        <p:nvSpPr>
          <p:cNvPr id="1114121" name="Rectangle 9"/>
          <p:cNvSpPr>
            <a:spLocks noChangeArrowheads="1"/>
          </p:cNvSpPr>
          <p:nvPr/>
        </p:nvSpPr>
        <p:spPr bwMode="auto">
          <a:xfrm>
            <a:off x="2375601" y="45720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Comic Sans MS" panose="030F0702030302020204" pitchFamily="66" charset="0"/>
                <a:sym typeface="Symbol" panose="05050102010706020507" pitchFamily="18" charset="2"/>
              </a:rPr>
              <a:t>= (A - B) U (B - A)</a:t>
            </a:r>
          </a:p>
        </p:txBody>
      </p:sp>
      <p:sp>
        <p:nvSpPr>
          <p:cNvPr id="1114122" name="Text Box 10"/>
          <p:cNvSpPr txBox="1">
            <a:spLocks noChangeArrowheads="1"/>
          </p:cNvSpPr>
          <p:nvPr/>
        </p:nvSpPr>
        <p:spPr bwMode="auto">
          <a:xfrm>
            <a:off x="2054927" y="5576889"/>
            <a:ext cx="89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Q.E.D.</a:t>
            </a:r>
          </a:p>
        </p:txBody>
      </p:sp>
      <p:sp>
        <p:nvSpPr>
          <p:cNvPr id="25611" name="Rectangle 5"/>
          <p:cNvSpPr>
            <a:spLocks noChangeArrowheads="1"/>
          </p:cNvSpPr>
          <p:nvPr/>
        </p:nvSpPr>
        <p:spPr bwMode="auto">
          <a:xfrm>
            <a:off x="623002" y="2133600"/>
            <a:ext cx="143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Theorem:</a:t>
            </a:r>
          </a:p>
        </p:txBody>
      </p:sp>
    </p:spTree>
    <p:extLst>
      <p:ext uri="{BB962C8B-B14F-4D97-AF65-F5344CB8AC3E}">
        <p14:creationId xmlns:p14="http://schemas.microsoft.com/office/powerpoint/2010/main" val="1798898920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9" grpId="0" autoUpdateAnimBg="0"/>
      <p:bldP spid="1114120" grpId="0" autoUpdateAnimBg="0"/>
      <p:bldP spid="11141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412782"/>
            <a:ext cx="7315200" cy="9144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Set Theory - </a:t>
            </a:r>
            <a:r>
              <a:rPr lang="en-US" altLang="en-US" dirty="0" smtClean="0">
                <a:sym typeface="Symbol" panose="05050102010706020507" pitchFamily="18" charset="2"/>
              </a:rPr>
              <a:t>Identities</a:t>
            </a:r>
            <a:r>
              <a:rPr lang="en-US" altLang="en-US" dirty="0" smtClean="0"/>
              <a:t>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6" y="1617664"/>
            <a:ext cx="7356475" cy="4573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Identity</a:t>
            </a: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Domination</a:t>
            </a: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Idempotent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-50800" y="413385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1397000" y="36766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378200" y="207645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>
              <a:latin typeface="Chalkboard" charset="0"/>
            </a:endParaRPr>
          </a:p>
        </p:txBody>
      </p:sp>
      <p:grpSp>
        <p:nvGrpSpPr>
          <p:cNvPr id="26632" name="Group 7"/>
          <p:cNvGrpSpPr>
            <a:grpSpLocks/>
          </p:cNvGrpSpPr>
          <p:nvPr/>
        </p:nvGrpSpPr>
        <p:grpSpPr bwMode="auto">
          <a:xfrm>
            <a:off x="3073400" y="1619250"/>
            <a:ext cx="2286000" cy="838200"/>
            <a:chOff x="2304" y="1248"/>
            <a:chExt cx="1248" cy="528"/>
          </a:xfrm>
        </p:grpSpPr>
        <p:sp>
          <p:nvSpPr>
            <p:cNvPr id="26640" name="Text Box 8"/>
            <p:cNvSpPr txBox="1">
              <a:spLocks noChangeArrowheads="1"/>
            </p:cNvSpPr>
            <p:nvPr/>
          </p:nvSpPr>
          <p:spPr bwMode="auto">
            <a:xfrm>
              <a:off x="2304" y="1248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>
                  <a:latin typeface="Comic Sans MS" panose="030F0702030302020204" pitchFamily="66" charset="0"/>
                </a:rPr>
                <a:t>A 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 U = A</a:t>
              </a:r>
            </a:p>
          </p:txBody>
        </p:sp>
        <p:sp>
          <p:nvSpPr>
            <p:cNvPr id="26641" name="Text Box 9"/>
            <p:cNvSpPr txBox="1">
              <a:spLocks noChangeArrowheads="1"/>
            </p:cNvSpPr>
            <p:nvPr/>
          </p:nvSpPr>
          <p:spPr bwMode="auto">
            <a:xfrm>
              <a:off x="2304" y="1488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latin typeface="Comic Sans MS" panose="030F0702030302020204" pitchFamily="66" charset="0"/>
                </a:rPr>
                <a:t>A </a:t>
              </a:r>
              <a:r>
                <a:rPr lang="en-US" altLang="en-US">
                  <a:latin typeface="Comic Sans MS" panose="030F0702030302020204" pitchFamily="66" charset="0"/>
                </a:rPr>
                <a:t>U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 = A</a:t>
              </a:r>
            </a:p>
          </p:txBody>
        </p:sp>
      </p:grpSp>
      <p:grpSp>
        <p:nvGrpSpPr>
          <p:cNvPr id="26633" name="Group 10"/>
          <p:cNvGrpSpPr>
            <a:grpSpLocks/>
          </p:cNvGrpSpPr>
          <p:nvPr/>
        </p:nvGrpSpPr>
        <p:grpSpPr bwMode="auto">
          <a:xfrm>
            <a:off x="3073400" y="2990850"/>
            <a:ext cx="1981200" cy="838200"/>
            <a:chOff x="2304" y="1248"/>
            <a:chExt cx="1248" cy="528"/>
          </a:xfrm>
        </p:grpSpPr>
        <p:sp>
          <p:nvSpPr>
            <p:cNvPr id="26638" name="Text Box 11"/>
            <p:cNvSpPr txBox="1">
              <a:spLocks noChangeArrowheads="1"/>
            </p:cNvSpPr>
            <p:nvPr/>
          </p:nvSpPr>
          <p:spPr bwMode="auto">
            <a:xfrm>
              <a:off x="2304" y="1248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latin typeface="Comic Sans MS" panose="030F0702030302020204" pitchFamily="66" charset="0"/>
                </a:rPr>
                <a:t>A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 U = U</a:t>
              </a:r>
            </a:p>
          </p:txBody>
        </p:sp>
        <p:sp>
          <p:nvSpPr>
            <p:cNvPr id="26639" name="Text Box 12"/>
            <p:cNvSpPr txBox="1">
              <a:spLocks noChangeArrowheads="1"/>
            </p:cNvSpPr>
            <p:nvPr/>
          </p:nvSpPr>
          <p:spPr bwMode="auto">
            <a:xfrm>
              <a:off x="2304" y="1488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>
                  <a:latin typeface="Comic Sans MS" panose="030F0702030302020204" pitchFamily="66" charset="0"/>
                </a:rPr>
                <a:t>A 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</a:t>
              </a:r>
              <a:r>
                <a:rPr lang="en-US" altLang="en-US" dirty="0">
                  <a:latin typeface="Comic Sans MS" panose="030F0702030302020204" pitchFamily="66" charset="0"/>
                </a:rPr>
                <a:t> 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 = </a:t>
              </a:r>
              <a:r>
                <a:rPr lang="en-US" altLang="en-US" dirty="0">
                  <a:latin typeface="Comic Sans MS" panose="030F0702030302020204" pitchFamily="66" charset="0"/>
                  <a:sym typeface="Symbol" panose="05050102010706020507" pitchFamily="18" charset="2"/>
                </a:rPr>
                <a:t> </a:t>
              </a:r>
              <a:endParaRPr lang="en-US" altLang="en-US" dirty="0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26634" name="Group 13"/>
          <p:cNvGrpSpPr>
            <a:grpSpLocks/>
          </p:cNvGrpSpPr>
          <p:nvPr/>
        </p:nvGrpSpPr>
        <p:grpSpPr bwMode="auto">
          <a:xfrm>
            <a:off x="3073400" y="4362450"/>
            <a:ext cx="1981200" cy="838200"/>
            <a:chOff x="2304" y="1248"/>
            <a:chExt cx="1248" cy="528"/>
          </a:xfrm>
        </p:grpSpPr>
        <p:sp>
          <p:nvSpPr>
            <p:cNvPr id="26636" name="Text Box 14"/>
            <p:cNvSpPr txBox="1">
              <a:spLocks noChangeArrowheads="1"/>
            </p:cNvSpPr>
            <p:nvPr/>
          </p:nvSpPr>
          <p:spPr bwMode="auto">
            <a:xfrm>
              <a:off x="2304" y="1248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latin typeface="Comic Sans MS" panose="030F0702030302020204" pitchFamily="66" charset="0"/>
                </a:rPr>
                <a:t>A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 A = A</a:t>
              </a: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2304" y="1488"/>
              <a:ext cx="1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latin typeface="Comic Sans MS" panose="030F0702030302020204" pitchFamily="66" charset="0"/>
                </a:rPr>
                <a:t>A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</a:t>
              </a:r>
              <a:r>
                <a:rPr lang="en-US" altLang="en-US">
                  <a:latin typeface="Comic Sans MS" panose="030F0702030302020204" pitchFamily="66" charset="0"/>
                </a:rPr>
                <a:t>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A = A</a:t>
              </a:r>
            </a:p>
          </p:txBody>
        </p:sp>
      </p:grp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13446" y="387510"/>
            <a:ext cx="26869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Directly from </a:t>
            </a:r>
            <a:r>
              <a:rPr lang="en-US" altLang="en-US" dirty="0" err="1"/>
              <a:t>defns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Semantically clear.</a:t>
            </a:r>
          </a:p>
        </p:txBody>
      </p:sp>
    </p:spTree>
    <p:extLst>
      <p:ext uri="{BB962C8B-B14F-4D97-AF65-F5344CB8AC3E}">
        <p14:creationId xmlns:p14="http://schemas.microsoft.com/office/powerpoint/2010/main" val="150568138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7FAA15-6CA7-469F-A9EC-E4167DF7E717}" type="slidenum">
              <a:rPr lang="en-US" altLang="en-US" sz="1400"/>
              <a:pPr/>
              <a:t>27</a:t>
            </a:fld>
            <a:endParaRPr lang="en-US" altLang="en-US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 Set Theory – </a:t>
            </a:r>
            <a:r>
              <a:rPr lang="en-US" altLang="en-US" dirty="0" smtClean="0">
                <a:sym typeface="Symbol" panose="05050102010706020507" pitchFamily="18" charset="2"/>
              </a:rPr>
              <a:t>Identities, cont.</a:t>
            </a:r>
            <a:r>
              <a:rPr lang="en-US" altLang="en-US" dirty="0" smtClean="0"/>
              <a:t> 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2057400"/>
            <a:ext cx="7356475" cy="4573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latin typeface="Comic Sans MS" panose="030F0702030302020204" pitchFamily="66" charset="0"/>
                <a:sym typeface="Symbol" panose="05050102010706020507" pitchFamily="18" charset="2"/>
              </a:rPr>
              <a:t>Complement Laws</a:t>
            </a: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latin typeface="Comic Sans MS" panose="030F0702030302020204" pitchFamily="66" charset="0"/>
                <a:sym typeface="Symbol" panose="05050102010706020507" pitchFamily="18" charset="2"/>
              </a:rPr>
              <a:t>Double complement</a:t>
            </a: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752600" y="4648201"/>
            <a:ext cx="441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3200400" y="419100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181600" y="25908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24400" y="2133600"/>
            <a:ext cx="1981200" cy="838200"/>
            <a:chOff x="2015" y="1008"/>
            <a:chExt cx="1248" cy="528"/>
          </a:xfrm>
        </p:grpSpPr>
        <p:grpSp>
          <p:nvGrpSpPr>
            <p:cNvPr id="27668" name="Group 8"/>
            <p:cNvGrpSpPr>
              <a:grpSpLocks/>
            </p:cNvGrpSpPr>
            <p:nvPr/>
          </p:nvGrpSpPr>
          <p:grpSpPr bwMode="auto">
            <a:xfrm>
              <a:off x="2015" y="1008"/>
              <a:ext cx="1248" cy="528"/>
              <a:chOff x="2304" y="1248"/>
              <a:chExt cx="1248" cy="528"/>
            </a:xfrm>
          </p:grpSpPr>
          <p:sp>
            <p:nvSpPr>
              <p:cNvPr id="27670" name="Text Box 9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i="1">
                    <a:latin typeface="Comic Sans MS" panose="030F0702030302020204" pitchFamily="66" charset="0"/>
                  </a:rPr>
                  <a:t>A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 A = U</a:t>
                </a:r>
              </a:p>
            </p:txBody>
          </p:sp>
          <p:sp>
            <p:nvSpPr>
              <p:cNvPr id="27671" name="Text Box 10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12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 i="1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7669" name="Line 11"/>
            <p:cNvSpPr>
              <a:spLocks noChangeShapeType="1"/>
            </p:cNvSpPr>
            <p:nvPr/>
          </p:nvSpPr>
          <p:spPr bwMode="auto">
            <a:xfrm>
              <a:off x="2496" y="10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724400" y="2606677"/>
            <a:ext cx="1981200" cy="842963"/>
            <a:chOff x="2016" y="1536"/>
            <a:chExt cx="1248" cy="531"/>
          </a:xfrm>
        </p:grpSpPr>
        <p:grpSp>
          <p:nvGrpSpPr>
            <p:cNvPr id="27664" name="Group 13"/>
            <p:cNvGrpSpPr>
              <a:grpSpLocks/>
            </p:cNvGrpSpPr>
            <p:nvPr/>
          </p:nvGrpSpPr>
          <p:grpSpPr bwMode="auto">
            <a:xfrm>
              <a:off x="2016" y="1536"/>
              <a:ext cx="1248" cy="531"/>
              <a:chOff x="2304" y="1248"/>
              <a:chExt cx="1248" cy="531"/>
            </a:xfrm>
          </p:grpSpPr>
          <p:sp>
            <p:nvSpPr>
              <p:cNvPr id="27666" name="Text Box 14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12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7667" name="Text Box 15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12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i="1">
                    <a:latin typeface="Comic Sans MS" panose="030F0702030302020204" pitchFamily="66" charset="0"/>
                  </a:rPr>
                  <a:t>A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</a:t>
                </a:r>
                <a:r>
                  <a:rPr lang="en-US" altLang="en-US">
                    <a:latin typeface="Comic Sans MS" panose="030F0702030302020204" pitchFamily="66" charset="0"/>
                  </a:rPr>
                  <a:t>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A</a:t>
                </a:r>
                <a:r>
                  <a:rPr lang="en-US" altLang="en-US">
                    <a:latin typeface="Comic Sans MS" panose="030F0702030302020204" pitchFamily="66" charset="0"/>
                  </a:rPr>
                  <a:t>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=</a:t>
                </a:r>
                <a:r>
                  <a:rPr lang="en-US" altLang="en-US">
                    <a:latin typeface="Comic Sans MS" panose="030F0702030302020204" pitchFamily="66" charset="0"/>
                  </a:rPr>
                  <a:t> </a:t>
                </a: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 </a:t>
                </a:r>
              </a:p>
            </p:txBody>
          </p:sp>
        </p:grpSp>
        <p:sp>
          <p:nvSpPr>
            <p:cNvPr id="27665" name="Line 16"/>
            <p:cNvSpPr>
              <a:spLocks noChangeShapeType="1"/>
            </p:cNvSpPr>
            <p:nvPr/>
          </p:nvSpPr>
          <p:spPr bwMode="auto">
            <a:xfrm>
              <a:off x="2496" y="18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257800" y="4572004"/>
            <a:ext cx="1981200" cy="842963"/>
            <a:chOff x="2015" y="2736"/>
            <a:chExt cx="1248" cy="531"/>
          </a:xfrm>
        </p:grpSpPr>
        <p:grpSp>
          <p:nvGrpSpPr>
            <p:cNvPr id="27659" name="Group 18"/>
            <p:cNvGrpSpPr>
              <a:grpSpLocks/>
            </p:cNvGrpSpPr>
            <p:nvPr/>
          </p:nvGrpSpPr>
          <p:grpSpPr bwMode="auto">
            <a:xfrm>
              <a:off x="2015" y="2736"/>
              <a:ext cx="1248" cy="531"/>
              <a:chOff x="2304" y="1248"/>
              <a:chExt cx="1248" cy="531"/>
            </a:xfrm>
          </p:grpSpPr>
          <p:sp>
            <p:nvSpPr>
              <p:cNvPr id="27662" name="Text Box 19"/>
              <p:cNvSpPr txBox="1">
                <a:spLocks noChangeArrowheads="1"/>
              </p:cNvSpPr>
              <p:nvPr/>
            </p:nvSpPr>
            <p:spPr bwMode="auto">
              <a:xfrm>
                <a:off x="2304" y="1248"/>
                <a:ext cx="12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latin typeface="Comic Sans MS" panose="030F0702030302020204" pitchFamily="66" charset="0"/>
                    <a:sym typeface="Symbol" panose="05050102010706020507" pitchFamily="18" charset="2"/>
                  </a:rPr>
                  <a:t>A = A</a:t>
                </a:r>
              </a:p>
            </p:txBody>
          </p:sp>
          <p:sp>
            <p:nvSpPr>
              <p:cNvPr id="27663" name="Text Box 20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124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en-US" i="1">
                  <a:latin typeface="Comic Sans MS" panose="030F0702030302020204" pitchFamily="66" charset="0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7660" name="Line 21"/>
            <p:cNvSpPr>
              <a:spLocks noChangeShapeType="1"/>
            </p:cNvSpPr>
            <p:nvPr/>
          </p:nvSpPr>
          <p:spPr bwMode="auto">
            <a:xfrm>
              <a:off x="2064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22"/>
            <p:cNvSpPr>
              <a:spLocks noChangeShapeType="1"/>
            </p:cNvSpPr>
            <p:nvPr/>
          </p:nvSpPr>
          <p:spPr bwMode="auto">
            <a:xfrm>
              <a:off x="2064" y="27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1896827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D37E84-ED64-421F-8F5C-7C386664F9B5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98298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Set Theory -  </a:t>
            </a:r>
            <a:r>
              <a:rPr lang="en-US" altLang="en-US" dirty="0" smtClean="0">
                <a:sym typeface="Symbol" panose="05050102010706020507" pitchFamily="18" charset="2"/>
              </a:rPr>
              <a:t>Identities, cont.</a:t>
            </a:r>
            <a:r>
              <a:rPr lang="en-US" altLang="en-US" dirty="0" smtClean="0"/>
              <a:t>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1905000"/>
            <a:ext cx="7356475" cy="4573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latin typeface="Comic Sans MS" panose="030F0702030302020204" pitchFamily="66" charset="0"/>
                <a:sym typeface="Symbol" panose="05050102010706020507" pitchFamily="18" charset="2"/>
              </a:rPr>
              <a:t>Commutativity</a:t>
            </a: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latin typeface="Comic Sans MS" panose="030F0702030302020204" pitchFamily="66" charset="0"/>
                <a:sym typeface="Symbol" panose="05050102010706020507" pitchFamily="18" charset="2"/>
              </a:rPr>
              <a:t>Associativity</a:t>
            </a: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i="1" smtClean="0">
                <a:latin typeface="Comic Sans MS" panose="030F0702030302020204" pitchFamily="66" charset="0"/>
                <a:sym typeface="Symbol" panose="05050102010706020507" pitchFamily="18" charset="2"/>
              </a:rPr>
              <a:t>Distributivity</a:t>
            </a: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752600" y="4648201"/>
            <a:ext cx="441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200400" y="4191001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5181600" y="25908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722814" y="1981200"/>
            <a:ext cx="144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A U B =</a:t>
            </a:r>
            <a:r>
              <a:rPr lang="en-US" altLang="en-US" i="1">
                <a:latin typeface="Comic Sans MS" panose="030F0702030302020204" pitchFamily="66" charset="0"/>
              </a:rPr>
              <a:t> 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4722813" y="1981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4724400" y="2438401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4724400" y="3200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(A U B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>
                <a:latin typeface="Comic Sans MS" panose="030F0702030302020204" pitchFamily="66" charset="0"/>
              </a:rPr>
              <a:t> C =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4724400" y="2438400"/>
            <a:ext cx="1449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A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 B =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943600" y="1981200"/>
            <a:ext cx="1449388" cy="914400"/>
            <a:chOff x="2736" y="1008"/>
            <a:chExt cx="913" cy="576"/>
          </a:xfrm>
        </p:grpSpPr>
        <p:sp>
          <p:nvSpPr>
            <p:cNvPr id="28695" name="Text Box 13"/>
            <p:cNvSpPr txBox="1">
              <a:spLocks noChangeArrowheads="1"/>
            </p:cNvSpPr>
            <p:nvPr/>
          </p:nvSpPr>
          <p:spPr bwMode="auto">
            <a:xfrm>
              <a:off x="2736" y="1008"/>
              <a:ext cx="9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B U A </a:t>
              </a:r>
              <a:endParaRPr lang="en-US" altLang="en-US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28696" name="Text Box 14"/>
            <p:cNvSpPr txBox="1">
              <a:spLocks noChangeArrowheads="1"/>
            </p:cNvSpPr>
            <p:nvPr/>
          </p:nvSpPr>
          <p:spPr bwMode="auto">
            <a:xfrm>
              <a:off x="2736" y="1296"/>
              <a:ext cx="9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B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 A</a:t>
              </a:r>
            </a:p>
          </p:txBody>
        </p:sp>
      </p:grpSp>
      <p:sp>
        <p:nvSpPr>
          <p:cNvPr id="28686" name="Text Box 15"/>
          <p:cNvSpPr txBox="1">
            <a:spLocks noChangeArrowheads="1"/>
          </p:cNvSpPr>
          <p:nvPr/>
        </p:nvSpPr>
        <p:spPr bwMode="auto">
          <a:xfrm>
            <a:off x="4724400" y="3733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(A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 B)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 </a:t>
            </a:r>
            <a:r>
              <a:rPr lang="en-US" altLang="en-US">
                <a:latin typeface="Comic Sans MS" panose="030F0702030302020204" pitchFamily="66" charset="0"/>
              </a:rPr>
              <a:t>C =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81800" y="3200400"/>
            <a:ext cx="2286000" cy="990600"/>
            <a:chOff x="3216" y="1776"/>
            <a:chExt cx="1440" cy="624"/>
          </a:xfrm>
        </p:grpSpPr>
        <p:sp>
          <p:nvSpPr>
            <p:cNvPr id="28693" name="Text Box 17"/>
            <p:cNvSpPr txBox="1">
              <a:spLocks noChangeArrowheads="1"/>
            </p:cNvSpPr>
            <p:nvPr/>
          </p:nvSpPr>
          <p:spPr bwMode="auto">
            <a:xfrm>
              <a:off x="3216" y="177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A U (B U C) </a:t>
              </a:r>
              <a:endParaRPr lang="en-US" altLang="en-US">
                <a:latin typeface="Comic Sans MS" panose="030F0702030302020204" pitchFamily="66" charset="0"/>
                <a:sym typeface="Symbol" panose="05050102010706020507" pitchFamily="18" charset="2"/>
              </a:endParaRPr>
            </a:p>
          </p:txBody>
        </p:sp>
        <p:sp>
          <p:nvSpPr>
            <p:cNvPr id="28694" name="Text Box 18"/>
            <p:cNvSpPr txBox="1">
              <a:spLocks noChangeArrowheads="1"/>
            </p:cNvSpPr>
            <p:nvPr/>
          </p:nvSpPr>
          <p:spPr bwMode="auto">
            <a:xfrm>
              <a:off x="3216" y="2112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A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 (B</a:t>
              </a:r>
              <a:r>
                <a:rPr lang="en-US" altLang="en-US">
                  <a:latin typeface="Comic Sans MS" panose="030F0702030302020204" pitchFamily="66" charset="0"/>
                </a:rPr>
                <a:t>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 </a:t>
              </a:r>
              <a:r>
                <a:rPr lang="en-US" altLang="en-US">
                  <a:latin typeface="Comic Sans MS" panose="030F0702030302020204" pitchFamily="66" charset="0"/>
                </a:rPr>
                <a:t>C) </a:t>
              </a:r>
            </a:p>
          </p:txBody>
        </p:sp>
      </p:grpSp>
      <p:grpSp>
        <p:nvGrpSpPr>
          <p:cNvPr id="28688" name="Group 19"/>
          <p:cNvGrpSpPr>
            <a:grpSpLocks/>
          </p:cNvGrpSpPr>
          <p:nvPr/>
        </p:nvGrpSpPr>
        <p:grpSpPr bwMode="auto">
          <a:xfrm>
            <a:off x="4724400" y="4572000"/>
            <a:ext cx="2286000" cy="990600"/>
            <a:chOff x="3216" y="1776"/>
            <a:chExt cx="1440" cy="624"/>
          </a:xfrm>
        </p:grpSpPr>
        <p:sp>
          <p:nvSpPr>
            <p:cNvPr id="28691" name="Text Box 20"/>
            <p:cNvSpPr txBox="1">
              <a:spLocks noChangeArrowheads="1"/>
            </p:cNvSpPr>
            <p:nvPr/>
          </p:nvSpPr>
          <p:spPr bwMode="auto">
            <a:xfrm>
              <a:off x="3216" y="177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A U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 (B</a:t>
              </a:r>
              <a:r>
                <a:rPr lang="en-US" altLang="en-US">
                  <a:latin typeface="Comic Sans MS" panose="030F0702030302020204" pitchFamily="66" charset="0"/>
                </a:rPr>
                <a:t>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 </a:t>
              </a:r>
              <a:r>
                <a:rPr lang="en-US" altLang="en-US">
                  <a:latin typeface="Comic Sans MS" panose="030F0702030302020204" pitchFamily="66" charset="0"/>
                </a:rPr>
                <a:t>C)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=</a:t>
              </a:r>
              <a:r>
                <a:rPr lang="en-US" altLang="en-US"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28692" name="Text Box 21"/>
            <p:cNvSpPr txBox="1">
              <a:spLocks noChangeArrowheads="1"/>
            </p:cNvSpPr>
            <p:nvPr/>
          </p:nvSpPr>
          <p:spPr bwMode="auto">
            <a:xfrm>
              <a:off x="3216" y="2112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Comic Sans MS" panose="030F0702030302020204" pitchFamily="66" charset="0"/>
                </a:rPr>
                <a:t>A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 (B U C</a:t>
              </a:r>
              <a:r>
                <a:rPr lang="en-US" altLang="en-US">
                  <a:latin typeface="Comic Sans MS" panose="030F0702030302020204" pitchFamily="66" charset="0"/>
                </a:rPr>
                <a:t>) </a:t>
              </a:r>
              <a:r>
                <a:rPr lang="en-US" altLang="en-US">
                  <a:latin typeface="Comic Sans MS" panose="030F0702030302020204" pitchFamily="66" charset="0"/>
                  <a:sym typeface="Symbol" panose="05050102010706020507" pitchFamily="18" charset="2"/>
                </a:rPr>
                <a:t>=</a:t>
              </a:r>
              <a:r>
                <a:rPr lang="en-US" altLang="en-US">
                  <a:latin typeface="Comic Sans MS" panose="030F0702030302020204" pitchFamily="66" charset="0"/>
                </a:rPr>
                <a:t> </a:t>
              </a:r>
            </a:p>
          </p:txBody>
        </p:sp>
      </p:grpSp>
      <p:sp>
        <p:nvSpPr>
          <p:cNvPr id="1118230" name="Text Box 22"/>
          <p:cNvSpPr txBox="1">
            <a:spLocks noChangeArrowheads="1"/>
          </p:cNvSpPr>
          <p:nvPr/>
        </p:nvSpPr>
        <p:spPr bwMode="auto">
          <a:xfrm>
            <a:off x="6705600" y="4572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(A U B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) </a:t>
            </a:r>
            <a:r>
              <a:rPr lang="en-US" altLang="en-US">
                <a:latin typeface="Comic Sans MS" panose="030F0702030302020204" pitchFamily="66" charset="0"/>
              </a:rPr>
              <a:t> (A U C) </a:t>
            </a:r>
          </a:p>
        </p:txBody>
      </p:sp>
      <p:sp>
        <p:nvSpPr>
          <p:cNvPr id="1118231" name="Text Box 23"/>
          <p:cNvSpPr txBox="1">
            <a:spLocks noChangeArrowheads="1"/>
          </p:cNvSpPr>
          <p:nvPr/>
        </p:nvSpPr>
        <p:spPr bwMode="auto">
          <a:xfrm>
            <a:off x="6705600" y="51054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(A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 B</a:t>
            </a:r>
            <a:r>
              <a:rPr lang="en-US" altLang="en-US">
                <a:latin typeface="Comic Sans MS" panose="030F0702030302020204" pitchFamily="66" charset="0"/>
              </a:rPr>
              <a:t>)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U </a:t>
            </a:r>
            <a:r>
              <a:rPr lang="en-US" altLang="en-US">
                <a:latin typeface="Comic Sans MS" panose="030F0702030302020204" pitchFamily="66" charset="0"/>
              </a:rPr>
              <a:t>(A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lang="en-US" altLang="en-US">
                <a:latin typeface="Comic Sans MS" panose="030F0702030302020204" pitchFamily="66" charset="0"/>
              </a:rPr>
              <a:t> C) </a:t>
            </a:r>
          </a:p>
        </p:txBody>
      </p:sp>
    </p:spTree>
    <p:extLst>
      <p:ext uri="{BB962C8B-B14F-4D97-AF65-F5344CB8AC3E}">
        <p14:creationId xmlns:p14="http://schemas.microsoft.com/office/powerpoint/2010/main" val="162348606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230" grpId="0" autoUpdateAnimBg="0"/>
      <p:bldP spid="111823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t02_2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-228600"/>
            <a:ext cx="5410200" cy="698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9144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 1 from Section 2.2.2 of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43258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2133600"/>
          </a:xfrm>
        </p:spPr>
        <p:txBody>
          <a:bodyPr/>
          <a:lstStyle/>
          <a:p>
            <a:r>
              <a:rPr lang="en-US" altLang="en-US" sz="5400" dirty="0"/>
              <a:t>… </a:t>
            </a:r>
            <a:r>
              <a:rPr lang="en-US" altLang="en-US" sz="3600" dirty="0"/>
              <a:t>and now for something completely different…</a:t>
            </a:r>
            <a:endParaRPr lang="en-CA" altLang="en-US" sz="3600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514600"/>
            <a:ext cx="4876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6600" dirty="0">
                <a:solidFill>
                  <a:srgbClr val="0000FF"/>
                </a:solidFill>
                <a:sym typeface="Symbol" panose="05050102010706020507" pitchFamily="18" charset="2"/>
              </a:rPr>
              <a:t>Set Theory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09600" y="3657600"/>
            <a:ext cx="10972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Actually, you will see that logic and set theory are very closely related.</a:t>
            </a:r>
            <a:endParaRPr lang="en-CA" altLang="en-US" sz="3600" dirty="0">
              <a:solidFill>
                <a:srgbClr val="CC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6645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build="p" autoUpdateAnimBg="0"/>
      <p:bldP spid="12698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83674" y="5316536"/>
            <a:ext cx="28448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B86DA0-5DE3-45E1-8A85-27BA56132D6E}" type="slidenum">
              <a:rPr lang="en-US" altLang="en-US" sz="1400"/>
              <a:pPr/>
              <a:t>30</a:t>
            </a:fld>
            <a:endParaRPr lang="en-US" altLang="en-US" sz="14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7356475" cy="45735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DeMorgan’s</a:t>
            </a: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I</a:t>
            </a: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i="1" dirty="0" err="1" smtClean="0">
                <a:latin typeface="Comic Sans MS" panose="030F0702030302020204" pitchFamily="66" charset="0"/>
                <a:sym typeface="Symbol" panose="05050102010706020507" pitchFamily="18" charset="2"/>
              </a:rPr>
              <a:t>DeMorgan’s</a:t>
            </a:r>
            <a:r>
              <a:rPr lang="en-US" altLang="en-US" i="1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 II</a:t>
            </a:r>
            <a:endParaRPr lang="en-US" altLang="en-US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dirty="0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793874" y="4192586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241674" y="3735386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764087" y="1525586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29703" name="Group 8"/>
          <p:cNvGrpSpPr>
            <a:grpSpLocks/>
          </p:cNvGrpSpPr>
          <p:nvPr/>
        </p:nvGrpSpPr>
        <p:grpSpPr bwMode="auto">
          <a:xfrm>
            <a:off x="4232274" y="3506786"/>
            <a:ext cx="2590800" cy="1828800"/>
            <a:chOff x="576" y="2592"/>
            <a:chExt cx="1632" cy="1152"/>
          </a:xfrm>
        </p:grpSpPr>
        <p:sp>
          <p:nvSpPr>
            <p:cNvPr id="29717" name="Rectangle 9"/>
            <p:cNvSpPr>
              <a:spLocks noChangeArrowheads="1"/>
            </p:cNvSpPr>
            <p:nvPr/>
          </p:nvSpPr>
          <p:spPr bwMode="auto">
            <a:xfrm>
              <a:off x="576" y="2592"/>
              <a:ext cx="1632" cy="11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8" name="Oval 10"/>
            <p:cNvSpPr>
              <a:spLocks noChangeArrowheads="1"/>
            </p:cNvSpPr>
            <p:nvPr/>
          </p:nvSpPr>
          <p:spPr bwMode="auto">
            <a:xfrm>
              <a:off x="816" y="2832"/>
              <a:ext cx="672" cy="67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9" name="Oval 11"/>
            <p:cNvSpPr>
              <a:spLocks noChangeArrowheads="1"/>
            </p:cNvSpPr>
            <p:nvPr/>
          </p:nvSpPr>
          <p:spPr bwMode="auto">
            <a:xfrm>
              <a:off x="1296" y="2832"/>
              <a:ext cx="672" cy="67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0" name="Oval 12"/>
            <p:cNvSpPr>
              <a:spLocks noChangeArrowheads="1"/>
            </p:cNvSpPr>
            <p:nvPr/>
          </p:nvSpPr>
          <p:spPr bwMode="auto">
            <a:xfrm>
              <a:off x="816" y="283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04" name="Text Box 13"/>
          <p:cNvSpPr txBox="1">
            <a:spLocks noChangeArrowheads="1"/>
          </p:cNvSpPr>
          <p:nvPr/>
        </p:nvSpPr>
        <p:spPr bwMode="auto">
          <a:xfrm>
            <a:off x="4918074" y="4192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latin typeface="Comic Sans MS" panose="030F0702030302020204" pitchFamily="66" charset="0"/>
              </a:rPr>
              <a:t>A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9705" name="Text Box 14"/>
          <p:cNvSpPr txBox="1">
            <a:spLocks noChangeArrowheads="1"/>
          </p:cNvSpPr>
          <p:nvPr/>
        </p:nvSpPr>
        <p:spPr bwMode="auto">
          <a:xfrm>
            <a:off x="5756274" y="4192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latin typeface="Comic Sans MS" panose="030F0702030302020204" pitchFamily="66" charset="0"/>
              </a:rPr>
              <a:t>B</a:t>
            </a:r>
            <a:endParaRPr lang="en-US" altLang="en-US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432674" y="3354386"/>
            <a:ext cx="2057400" cy="2438400"/>
            <a:chOff x="3408" y="2544"/>
            <a:chExt cx="1296" cy="1536"/>
          </a:xfrm>
        </p:grpSpPr>
        <p:sp>
          <p:nvSpPr>
            <p:cNvPr id="29715" name="Oval 16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16" name="Text Box 17"/>
            <p:cNvSpPr txBox="1">
              <a:spLocks noChangeArrowheads="1"/>
            </p:cNvSpPr>
            <p:nvPr/>
          </p:nvSpPr>
          <p:spPr bwMode="auto">
            <a:xfrm>
              <a:off x="3504" y="2688"/>
              <a:ext cx="1104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latin typeface="Comic Sans MS" panose="030F0702030302020204" pitchFamily="66" charset="0"/>
                </a:rPr>
                <a:t>Proof by “diagram” (useful!), but we aim for a more formal proof.</a:t>
              </a:r>
              <a:endParaRPr lang="en-US" alt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29707" name="Text Box 19"/>
          <p:cNvSpPr txBox="1">
            <a:spLocks noChangeArrowheads="1"/>
          </p:cNvSpPr>
          <p:nvPr/>
        </p:nvSpPr>
        <p:spPr bwMode="auto">
          <a:xfrm>
            <a:off x="4764088" y="1144586"/>
            <a:ext cx="411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(A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B)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= A  B</a:t>
            </a:r>
            <a:endParaRPr lang="en-US" altLang="en-US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29708" name="Line 20"/>
          <p:cNvSpPr>
            <a:spLocks noChangeShapeType="1"/>
          </p:cNvSpPr>
          <p:nvPr/>
        </p:nvSpPr>
        <p:spPr bwMode="auto">
          <a:xfrm>
            <a:off x="4918074" y="11445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21"/>
          <p:cNvSpPr>
            <a:spLocks noChangeShapeType="1"/>
          </p:cNvSpPr>
          <p:nvPr/>
        </p:nvSpPr>
        <p:spPr bwMode="auto">
          <a:xfrm>
            <a:off x="6289674" y="122078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22"/>
          <p:cNvSpPr>
            <a:spLocks noChangeShapeType="1"/>
          </p:cNvSpPr>
          <p:nvPr/>
        </p:nvSpPr>
        <p:spPr bwMode="auto">
          <a:xfrm>
            <a:off x="6823074" y="122078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Text Box 24"/>
          <p:cNvSpPr txBox="1">
            <a:spLocks noChangeArrowheads="1"/>
          </p:cNvSpPr>
          <p:nvPr/>
        </p:nvSpPr>
        <p:spPr bwMode="auto">
          <a:xfrm>
            <a:off x="4764088" y="2439986"/>
            <a:ext cx="411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(A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 B)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= A U B</a:t>
            </a:r>
          </a:p>
        </p:txBody>
      </p:sp>
      <p:sp>
        <p:nvSpPr>
          <p:cNvPr id="29712" name="Line 25"/>
          <p:cNvSpPr>
            <a:spLocks noChangeShapeType="1"/>
          </p:cNvSpPr>
          <p:nvPr/>
        </p:nvSpPr>
        <p:spPr bwMode="auto">
          <a:xfrm>
            <a:off x="4916487" y="2439986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26"/>
          <p:cNvSpPr>
            <a:spLocks noChangeShapeType="1"/>
          </p:cNvSpPr>
          <p:nvPr/>
        </p:nvSpPr>
        <p:spPr bwMode="auto">
          <a:xfrm>
            <a:off x="6288087" y="251618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27"/>
          <p:cNvSpPr>
            <a:spLocks noChangeShapeType="1"/>
          </p:cNvSpPr>
          <p:nvPr/>
        </p:nvSpPr>
        <p:spPr bwMode="auto">
          <a:xfrm>
            <a:off x="6823074" y="251618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15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152A2F-15EB-4283-B8BB-B5F6EA9A1220}" type="slidenum">
              <a:rPr lang="en-US" altLang="en-US" sz="1400"/>
              <a:pPr/>
              <a:t>31</a:t>
            </a:fld>
            <a:endParaRPr lang="en-US" altLang="en-US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11176000" cy="1143000"/>
          </a:xfrm>
        </p:spPr>
        <p:txBody>
          <a:bodyPr/>
          <a:lstStyle/>
          <a:p>
            <a:pPr algn="l" eaLnBrk="1" hangingPunct="1"/>
            <a:r>
              <a:rPr lang="en-US" altLang="en-US" dirty="0" smtClean="0"/>
              <a:t>Proving identities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8880475" cy="45735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Prove that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altLang="en-US" sz="2400" dirty="0" smtClean="0">
                <a:sym typeface="Symbol" panose="05050102010706020507" pitchFamily="18" charset="2"/>
              </a:rPr>
              <a:t>()   (x  A U B)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               (x  (A U B)) 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               (x  A and x  B)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               (x  A  B)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400" dirty="0" smtClean="0"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Times" panose="02020603050405020304" pitchFamily="18" charset="0"/>
              <a:buAutoNum type="arabicPeriod" startAt="2"/>
            </a:pPr>
            <a:r>
              <a:rPr lang="en-US" altLang="en-US" sz="2400" dirty="0" smtClean="0">
                <a:sym typeface="Symbol" panose="05050102010706020507" pitchFamily="18" charset="2"/>
              </a:rPr>
              <a:t>()   (x ( A  B))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               (x  A and x  B)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               (x  A U B)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                 (x  A U B)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52600" y="4648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3200400" y="4191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495800" y="198120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i="1">
              <a:latin typeface="Chalkboard" charset="0"/>
              <a:sym typeface="Symbol" panose="05050102010706020507" pitchFamily="18" charset="2"/>
            </a:endParaRP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4724400" y="2438400"/>
            <a:ext cx="2286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latin typeface="Chalkboard" charset="0"/>
              <a:sym typeface="Symbol" panose="05050102010706020507" pitchFamily="18" charset="2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275806" y="1944678"/>
            <a:ext cx="518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halkboard" charset="0"/>
              </a:rPr>
              <a:t>(A </a:t>
            </a:r>
            <a:r>
              <a:rPr lang="en-US" altLang="en-US" dirty="0">
                <a:latin typeface="Chalkboard" charset="0"/>
                <a:sym typeface="Symbol" panose="05050102010706020507" pitchFamily="18" charset="2"/>
              </a:rPr>
              <a:t>U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>
                <a:latin typeface="Chalkboard" charset="0"/>
                <a:sym typeface="Symbol" panose="05050102010706020507" pitchFamily="18" charset="2"/>
              </a:rPr>
              <a:t>B)</a:t>
            </a:r>
            <a:r>
              <a:rPr lang="en-US" altLang="en-US" dirty="0">
                <a:latin typeface="Chalkboard" charset="0"/>
              </a:rPr>
              <a:t> </a:t>
            </a:r>
            <a:r>
              <a:rPr lang="en-US" altLang="en-US" dirty="0">
                <a:latin typeface="Chalkboard" charset="0"/>
                <a:sym typeface="Symbol" panose="05050102010706020507" pitchFamily="18" charset="2"/>
              </a:rPr>
              <a:t>= A  B             </a:t>
            </a:r>
            <a:r>
              <a:rPr lang="en-US" altLang="en-US" sz="2000" dirty="0">
                <a:latin typeface="Chalkboard" charset="0"/>
                <a:sym typeface="Symbol" panose="05050102010706020507" pitchFamily="18" charset="2"/>
              </a:rPr>
              <a:t>(De Morgan)</a:t>
            </a:r>
            <a:endParaRPr lang="en-US" altLang="en-US" sz="2000" i="1" dirty="0">
              <a:latin typeface="Chalkboard" charset="0"/>
              <a:sym typeface="Symbol" panose="05050102010706020507" pitchFamily="18" charset="2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429000" y="1905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648200" y="19926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5181600" y="19926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3505200" y="2743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357153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152900" y="47291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993195" y="5943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962400" y="3963979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547126" y="3962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3170"/>
      </p:ext>
    </p:extLst>
  </p:cSld>
  <p:clrMapOvr>
    <a:masterClrMapping/>
  </p:clrMapOvr>
  <p:transition spd="med" advTm="1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Alt. proof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2514600"/>
            <a:ext cx="7356475" cy="457358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Prove that                               using a membership table.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0 : x is not in the specified set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mtClean="0">
                <a:latin typeface="Comic Sans MS" panose="030F0702030302020204" pitchFamily="66" charset="0"/>
                <a:sym typeface="Symbol" panose="05050102010706020507" pitchFamily="18" charset="2"/>
              </a:rPr>
              <a:t>1 : otherwise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mtClean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495800" y="1981201"/>
            <a:ext cx="198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3124200" y="2438400"/>
            <a:ext cx="411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(A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U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B)</a:t>
            </a: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= A  B</a:t>
            </a:r>
            <a:endParaRPr lang="en-US" altLang="en-US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3278188" y="2438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4649788" y="2514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5257800" y="2514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2314" name="Group 10"/>
          <p:cNvGraphicFramePr>
            <a:graphicFrameLocks noGrp="1"/>
          </p:cNvGraphicFramePr>
          <p:nvPr/>
        </p:nvGraphicFramePr>
        <p:xfrm>
          <a:off x="2819400" y="3619500"/>
          <a:ext cx="5334000" cy="2400300"/>
        </p:xfrm>
        <a:graphic>
          <a:graphicData uri="http://schemas.openxmlformats.org/drawingml/2006/table">
            <a:tbl>
              <a:tblPr/>
              <a:tblGrid>
                <a:gridCol w="452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B</a:t>
                      </a:r>
                      <a:endParaRPr kumimoji="0" lang="en-US" sz="20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  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 U 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A U B</a:t>
                      </a: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99" name="Line 66"/>
          <p:cNvSpPr>
            <a:spLocks noChangeShapeType="1"/>
          </p:cNvSpPr>
          <p:nvPr/>
        </p:nvSpPr>
        <p:spPr bwMode="auto">
          <a:xfrm>
            <a:off x="38862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0" name="Line 67"/>
          <p:cNvSpPr>
            <a:spLocks noChangeShapeType="1"/>
          </p:cNvSpPr>
          <p:nvPr/>
        </p:nvSpPr>
        <p:spPr bwMode="auto">
          <a:xfrm>
            <a:off x="44196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1" name="Line 68"/>
          <p:cNvSpPr>
            <a:spLocks noChangeShapeType="1"/>
          </p:cNvSpPr>
          <p:nvPr/>
        </p:nvSpPr>
        <p:spPr bwMode="auto">
          <a:xfrm>
            <a:off x="50292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2" name="Line 69"/>
          <p:cNvSpPr>
            <a:spLocks noChangeShapeType="1"/>
          </p:cNvSpPr>
          <p:nvPr/>
        </p:nvSpPr>
        <p:spPr bwMode="auto">
          <a:xfrm>
            <a:off x="5562600" y="3733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Line 70"/>
          <p:cNvSpPr>
            <a:spLocks noChangeShapeType="1"/>
          </p:cNvSpPr>
          <p:nvPr/>
        </p:nvSpPr>
        <p:spPr bwMode="auto">
          <a:xfrm>
            <a:off x="7162800" y="3733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7772400" y="5486399"/>
            <a:ext cx="2895600" cy="1150938"/>
            <a:chOff x="3408" y="2544"/>
            <a:chExt cx="1296" cy="1536"/>
          </a:xfrm>
        </p:grpSpPr>
        <p:sp>
          <p:nvSpPr>
            <p:cNvPr id="31811" name="Oval 72"/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12" name="Text Box 73"/>
            <p:cNvSpPr txBox="1">
              <a:spLocks noChangeArrowheads="1"/>
            </p:cNvSpPr>
            <p:nvPr/>
          </p:nvSpPr>
          <p:spPr bwMode="auto">
            <a:xfrm>
              <a:off x="3504" y="2692"/>
              <a:ext cx="1104" cy="1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 smtClean="0">
                  <a:latin typeface="Comic Sans MS" panose="030F0702030302020204" pitchFamily="66" charset="0"/>
                </a:rPr>
                <a:t>You may have seen </a:t>
              </a:r>
              <a:r>
                <a:rPr lang="en-US" altLang="en-US" sz="1600" dirty="0">
                  <a:latin typeface="Comic Sans MS" panose="030F0702030302020204" pitchFamily="66" charset="0"/>
                </a:rPr>
                <a:t>this </a:t>
              </a:r>
              <a:r>
                <a:rPr lang="en-US" altLang="en-US" sz="1600" dirty="0" smtClean="0">
                  <a:latin typeface="Comic Sans MS" panose="030F0702030302020204" pitchFamily="66" charset="0"/>
                </a:rPr>
                <a:t>before if you’ve studied Boolean algebra</a:t>
              </a:r>
              <a:endParaRPr lang="en-US" altLang="en-US" sz="18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1805" name="Group 74"/>
          <p:cNvGrpSpPr>
            <a:grpSpLocks/>
          </p:cNvGrpSpPr>
          <p:nvPr/>
        </p:nvGrpSpPr>
        <p:grpSpPr bwMode="auto">
          <a:xfrm>
            <a:off x="4191000" y="228600"/>
            <a:ext cx="2590800" cy="1828800"/>
            <a:chOff x="576" y="2592"/>
            <a:chExt cx="1632" cy="1152"/>
          </a:xfrm>
        </p:grpSpPr>
        <p:sp>
          <p:nvSpPr>
            <p:cNvPr id="31807" name="Rectangle 75"/>
            <p:cNvSpPr>
              <a:spLocks noChangeArrowheads="1"/>
            </p:cNvSpPr>
            <p:nvPr/>
          </p:nvSpPr>
          <p:spPr bwMode="auto">
            <a:xfrm>
              <a:off x="576" y="2592"/>
              <a:ext cx="1632" cy="115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808" name="Oval 76"/>
            <p:cNvSpPr>
              <a:spLocks noChangeArrowheads="1"/>
            </p:cNvSpPr>
            <p:nvPr/>
          </p:nvSpPr>
          <p:spPr bwMode="auto">
            <a:xfrm>
              <a:off x="816" y="2832"/>
              <a:ext cx="672" cy="67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809" name="Oval 77"/>
            <p:cNvSpPr>
              <a:spLocks noChangeArrowheads="1"/>
            </p:cNvSpPr>
            <p:nvPr/>
          </p:nvSpPr>
          <p:spPr bwMode="auto">
            <a:xfrm>
              <a:off x="1296" y="2832"/>
              <a:ext cx="672" cy="67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810" name="Oval 78"/>
            <p:cNvSpPr>
              <a:spLocks noChangeArrowheads="1"/>
            </p:cNvSpPr>
            <p:nvPr/>
          </p:nvSpPr>
          <p:spPr bwMode="auto">
            <a:xfrm>
              <a:off x="816" y="2832"/>
              <a:ext cx="672" cy="6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5235219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990600"/>
          </a:xfrm>
        </p:spPr>
        <p:txBody>
          <a:bodyPr/>
          <a:lstStyle/>
          <a:p>
            <a:pPr algn="l"/>
            <a:r>
              <a:rPr lang="en-US" altLang="en-US" dirty="0"/>
              <a:t>Set Theory</a:t>
            </a:r>
            <a:endParaRPr lang="en-CA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10896600" cy="4724400"/>
          </a:xfrm>
        </p:spPr>
        <p:txBody>
          <a:bodyPr/>
          <a:lstStyle/>
          <a:p>
            <a:pPr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Set: Collection of objects (called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elements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US" altLang="en-US" sz="2800" dirty="0" err="1">
                <a:sym typeface="Symbol" panose="05050102010706020507" pitchFamily="18" charset="2"/>
              </a:rPr>
              <a:t>aA</a:t>
            </a: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                 </a:t>
            </a:r>
            <a:r>
              <a:rPr lang="en-US" altLang="en-US" sz="2800" dirty="0" smtClean="0">
                <a:solidFill>
                  <a:srgbClr val="00FFFF"/>
                </a:solidFill>
                <a:sym typeface="Symbol" panose="05050102010706020507" pitchFamily="18" charset="2"/>
              </a:rPr>
              <a:t>		</a:t>
            </a:r>
            <a:r>
              <a:rPr lang="en-US" altLang="en-US" sz="2800" dirty="0" smtClean="0">
                <a:solidFill>
                  <a:srgbClr val="0000FF"/>
                </a:solidFill>
                <a:sym typeface="Symbol" panose="05050102010706020507" pitchFamily="18" charset="2"/>
              </a:rPr>
              <a:t>“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a is an element of A”</a:t>
            </a:r>
            <a:b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                         </a:t>
            </a:r>
            <a:r>
              <a:rPr lang="en-US" altLang="en-US" sz="2800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olidFill>
                  <a:srgbClr val="0000FF"/>
                </a:solidFill>
                <a:sym typeface="Symbol" panose="05050102010706020507" pitchFamily="18" charset="2"/>
              </a:rPr>
              <a:t>“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a is a member of A”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US" altLang="en-US" sz="2800" dirty="0" err="1">
                <a:sym typeface="Symbol" panose="05050102010706020507" pitchFamily="18" charset="2"/>
              </a:rPr>
              <a:t>aA</a:t>
            </a: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                    </a:t>
            </a:r>
            <a:r>
              <a:rPr lang="en-US" altLang="en-US" sz="2800" dirty="0" smtClean="0">
                <a:solidFill>
                  <a:srgbClr val="00FFFF"/>
                </a:solidFill>
                <a:sym typeface="Symbol" panose="05050102010706020507" pitchFamily="18" charset="2"/>
              </a:rPr>
              <a:t>	</a:t>
            </a:r>
            <a:r>
              <a:rPr lang="en-US" altLang="en-US" sz="2800" dirty="0" smtClean="0">
                <a:solidFill>
                  <a:srgbClr val="0000FF"/>
                </a:solidFill>
                <a:sym typeface="Symbol" panose="05050102010706020507" pitchFamily="18" charset="2"/>
              </a:rPr>
              <a:t>“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a is not an element of A”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{a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a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 smtClean="0">
                <a:sym typeface="Symbol" panose="05050102010706020507" pitchFamily="18" charset="2"/>
              </a:rPr>
              <a:t>}	</a:t>
            </a:r>
            <a:r>
              <a:rPr lang="en-US" altLang="en-US" sz="2800" dirty="0" smtClean="0">
                <a:solidFill>
                  <a:srgbClr val="0000FF"/>
                </a:solidFill>
                <a:sym typeface="Symbol" panose="05050102010706020507" pitchFamily="18" charset="2"/>
              </a:rPr>
              <a:t>“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A contains a1, …, an”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Order of elements is insignificant</a:t>
            </a:r>
          </a:p>
          <a:p>
            <a:pPr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It does not matter how often the same element is listed (repetition doesn’t count</a:t>
            </a:r>
            <a:r>
              <a:rPr lang="en-US" altLang="en-US" sz="2800" dirty="0" smtClean="0">
                <a:sym typeface="Symbol" panose="05050102010706020507" pitchFamily="18" charset="2"/>
              </a:rPr>
              <a:t>). i.e., {1,3,3,5,5,5} is the same as {1,3,5}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4482161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990600"/>
          </a:xfrm>
        </p:spPr>
        <p:txBody>
          <a:bodyPr/>
          <a:lstStyle/>
          <a:p>
            <a:pPr algn="l"/>
            <a:r>
              <a:rPr lang="en-US" altLang="en-US" sz="3600" dirty="0"/>
              <a:t>Set Equality</a:t>
            </a:r>
            <a:endParaRPr lang="en-CA" altLang="en-US" sz="3600" dirty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10896600" cy="1600200"/>
          </a:xfrm>
        </p:spPr>
        <p:txBody>
          <a:bodyPr/>
          <a:lstStyle/>
          <a:p>
            <a:pPr marL="0" indent="0">
              <a:spcAft>
                <a:spcPct val="3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Sets A and B are equal if and only if they contain exactly the same elements.</a:t>
            </a:r>
          </a:p>
          <a:p>
            <a:pPr marL="0" indent="0">
              <a:spcAft>
                <a:spcPct val="30000"/>
              </a:spcAft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Examples</a:t>
            </a: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: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981200" y="2971800"/>
            <a:ext cx="601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A = {9, 2, 7, -3}, B = {7, 9, -3, 2} :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8305800" y="2971800"/>
            <a:ext cx="137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altLang="en-US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 = B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981200" y="3657600"/>
            <a:ext cx="6019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A = {dog, cat, horse}, </a:t>
            </a:r>
            <a:b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  B = {cat, horse, squirrel, dog} :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8305800" y="4114800"/>
            <a:ext cx="137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 </a:t>
            </a:r>
            <a:r>
              <a:rPr lang="en-US" altLang="en-US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≠ </a:t>
            </a:r>
            <a:r>
              <a:rPr lang="en-US" altLang="en-US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1981200" y="4724400"/>
            <a:ext cx="6019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  <a:buFontTx/>
              <a:buChar char="•"/>
            </a:pP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A = {dog, cat, horse}, </a:t>
            </a:r>
            <a:b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   B = {cat, horse, dog, dog} :</a:t>
            </a:r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8305800" y="5181600"/>
            <a:ext cx="137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 altLang="en-US" sz="280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</a:rPr>
              <a:t>A = B</a:t>
            </a:r>
          </a:p>
        </p:txBody>
      </p:sp>
    </p:spTree>
    <p:extLst>
      <p:ext uri="{BB962C8B-B14F-4D97-AF65-F5344CB8AC3E}">
        <p14:creationId xmlns:p14="http://schemas.microsoft.com/office/powerpoint/2010/main" val="40236725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  <p:bldP spid="129028" grpId="0" autoUpdateAnimBg="0"/>
      <p:bldP spid="129029" grpId="0" autoUpdateAnimBg="0"/>
      <p:bldP spid="129030" grpId="0" autoUpdateAnimBg="0"/>
      <p:bldP spid="129031" grpId="0" autoUpdateAnimBg="0"/>
      <p:bldP spid="129032" grpId="0" autoUpdateAnimBg="0"/>
      <p:bldP spid="1290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990600"/>
          </a:xfrm>
        </p:spPr>
        <p:txBody>
          <a:bodyPr/>
          <a:lstStyle/>
          <a:p>
            <a:pPr algn="l"/>
            <a:r>
              <a:rPr lang="en-US" altLang="en-US" sz="3600" dirty="0"/>
              <a:t>Examples for Sets</a:t>
            </a:r>
            <a:endParaRPr lang="en-CA" altLang="en-US" sz="3600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10896600" cy="4495800"/>
          </a:xfrm>
        </p:spPr>
        <p:txBody>
          <a:bodyPr/>
          <a:lstStyle/>
          <a:p>
            <a:pPr marL="382588" indent="-382588">
              <a:spcAft>
                <a:spcPct val="20000"/>
              </a:spcAft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“Standard” Sets:</a:t>
            </a:r>
          </a:p>
          <a:p>
            <a:pPr marL="382588" indent="-382588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Natural numbers 	</a:t>
            </a:r>
            <a:r>
              <a:rPr lang="en-US" altLang="en-US" sz="2800" b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{0, 1, 2, 3, …}</a:t>
            </a:r>
          </a:p>
          <a:p>
            <a:pPr marL="382588" indent="-382588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Integers 		</a:t>
            </a:r>
            <a:r>
              <a:rPr lang="en-US" altLang="en-US" sz="2800" b="1" dirty="0"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ym typeface="Symbol" panose="05050102010706020507" pitchFamily="18" charset="2"/>
              </a:rPr>
              <a:t> = {…, -2, -1, 0, 1, 2, …} </a:t>
            </a:r>
          </a:p>
          <a:p>
            <a:pPr marL="382588" indent="-382588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Positive Integers 	</a:t>
            </a:r>
            <a:r>
              <a:rPr lang="en-US" altLang="en-US" sz="2800" b="1" dirty="0">
                <a:sym typeface="Symbol" panose="05050102010706020507" pitchFamily="18" charset="2"/>
              </a:rPr>
              <a:t>Z</a:t>
            </a:r>
            <a:r>
              <a:rPr lang="en-US" altLang="en-US" sz="2800" b="1" baseline="30000" dirty="0">
                <a:sym typeface="Symbol" panose="05050102010706020507" pitchFamily="18" charset="2"/>
              </a:rPr>
              <a:t>+</a:t>
            </a:r>
            <a:r>
              <a:rPr lang="en-US" altLang="en-US" sz="2800" dirty="0">
                <a:sym typeface="Symbol" panose="05050102010706020507" pitchFamily="18" charset="2"/>
              </a:rPr>
              <a:t> = {1, 2, 3, 4, …}</a:t>
            </a:r>
          </a:p>
          <a:p>
            <a:pPr marL="382588" indent="-382588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Real Numbers 	</a:t>
            </a:r>
            <a:r>
              <a:rPr lang="en-US" altLang="en-US" sz="2800" b="1" dirty="0"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sym typeface="Symbol" panose="05050102010706020507" pitchFamily="18" charset="2"/>
              </a:rPr>
              <a:t> = {47.3, -12, , …}</a:t>
            </a:r>
          </a:p>
          <a:p>
            <a:pPr marL="382588" indent="-382588">
              <a:spcBef>
                <a:spcPct val="0"/>
              </a:spcBef>
              <a:spcAft>
                <a:spcPct val="5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Rational Numbers 	</a:t>
            </a:r>
            <a:r>
              <a:rPr lang="en-US" altLang="en-US" sz="2800" b="1" dirty="0">
                <a:sym typeface="Symbol" panose="05050102010706020507" pitchFamily="18" charset="2"/>
              </a:rPr>
              <a:t>Q</a:t>
            </a:r>
            <a:r>
              <a:rPr lang="en-US" altLang="en-US" sz="2800" dirty="0">
                <a:sym typeface="Symbol" panose="05050102010706020507" pitchFamily="18" charset="2"/>
              </a:rPr>
              <a:t> = {1.5, 2.6, -3.8, 15, …}</a:t>
            </a:r>
            <a:br>
              <a:rPr lang="en-US" altLang="en-US" sz="2800" dirty="0">
                <a:sym typeface="Symbol" panose="05050102010706020507" pitchFamily="18" charset="2"/>
              </a:rPr>
            </a:br>
            <a:endParaRPr lang="en-US" altLang="en-US" sz="900" dirty="0">
              <a:sym typeface="Symbol" panose="05050102010706020507" pitchFamily="18" charset="2"/>
            </a:endParaRPr>
          </a:p>
          <a:p>
            <a:pPr marL="382588" indent="-382588">
              <a:spcAft>
                <a:spcPct val="20000"/>
              </a:spcAft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(correct definitions will follow)</a:t>
            </a:r>
          </a:p>
        </p:txBody>
      </p:sp>
    </p:spTree>
    <p:extLst>
      <p:ext uri="{BB962C8B-B14F-4D97-AF65-F5344CB8AC3E}">
        <p14:creationId xmlns:p14="http://schemas.microsoft.com/office/powerpoint/2010/main" val="136765664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990600"/>
          </a:xfrm>
        </p:spPr>
        <p:txBody>
          <a:bodyPr/>
          <a:lstStyle/>
          <a:p>
            <a:pPr algn="l"/>
            <a:r>
              <a:rPr lang="en-US" altLang="en-US" sz="3600" dirty="0"/>
              <a:t>Examples for Sets</a:t>
            </a:r>
            <a:endParaRPr lang="en-CA" altLang="en-US" sz="36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972800" cy="4724400"/>
          </a:xfrm>
        </p:spPr>
        <p:txBody>
          <a:bodyPr/>
          <a:lstStyle/>
          <a:p>
            <a:pPr marL="382588" indent="-382588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</a:t>
            </a:r>
            <a:r>
              <a:rPr lang="en-US" altLang="en-US" sz="2800" b="1" dirty="0">
                <a:sym typeface="Symbol" panose="05050102010706020507" pitchFamily="18" charset="2"/>
              </a:rPr>
              <a:t></a:t>
            </a:r>
            <a:r>
              <a:rPr lang="en-US" altLang="en-US" sz="2800" dirty="0">
                <a:sym typeface="Symbol" panose="05050102010706020507" pitchFamily="18" charset="2"/>
              </a:rPr>
              <a:t>                      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“empty set/null set”  </a:t>
            </a:r>
          </a:p>
          <a:p>
            <a:pPr marL="382588" indent="-382588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{z}		        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Note: </a:t>
            </a:r>
            <a:r>
              <a:rPr lang="en-US" altLang="en-US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zA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, but z  {z}</a:t>
            </a:r>
          </a:p>
          <a:p>
            <a:pPr marL="382588" indent="-382588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{{b, c}, {c, x, d}}	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set of sets</a:t>
            </a:r>
          </a:p>
          <a:p>
            <a:pPr marL="382588" indent="-382588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{{x, y}}   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Note: {x, y} A, but {x, y}  {{x, y}}</a:t>
            </a:r>
          </a:p>
          <a:p>
            <a:pPr marL="382588" indent="-382588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{x | P(x)}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“set of all x such that P(x)”</a:t>
            </a:r>
          </a:p>
          <a:p>
            <a:pPr marL="382588" indent="-382588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600" dirty="0">
                <a:sym typeface="Symbol" panose="05050102010706020507" pitchFamily="18" charset="2"/>
              </a:rPr>
              <a:t>P(x) is the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membership</a:t>
            </a:r>
            <a:r>
              <a:rPr lang="en-US" altLang="en-US" sz="2600" dirty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function</a:t>
            </a:r>
            <a:r>
              <a:rPr lang="en-US" altLang="en-US" sz="2600" dirty="0">
                <a:sym typeface="Symbol" panose="05050102010706020507" pitchFamily="18" charset="2"/>
              </a:rPr>
              <a:t> of set A</a:t>
            </a:r>
          </a:p>
          <a:p>
            <a:pPr marL="382588" indent="-382588">
              <a:lnSpc>
                <a:spcPct val="90000"/>
              </a:lnSpc>
              <a:spcAft>
                <a:spcPct val="20000"/>
              </a:spcAft>
            </a:pPr>
            <a:r>
              <a:rPr lang="en-US" altLang="en-US" sz="2600" dirty="0">
                <a:sym typeface="Symbol" panose="05050102010706020507" pitchFamily="18" charset="2"/>
              </a:rPr>
              <a:t>	x (P(x)  </a:t>
            </a:r>
            <a:r>
              <a:rPr lang="en-US" altLang="en-US" sz="2600" dirty="0" err="1">
                <a:sym typeface="Symbol" panose="05050102010706020507" pitchFamily="18" charset="2"/>
              </a:rPr>
              <a:t>xA</a:t>
            </a:r>
            <a:r>
              <a:rPr lang="en-US" altLang="en-US" sz="2600" dirty="0">
                <a:sym typeface="Symbol" panose="05050102010706020507" pitchFamily="18" charset="2"/>
              </a:rPr>
              <a:t>)</a:t>
            </a:r>
            <a:endParaRPr lang="en-US" altLang="en-US" sz="2600" dirty="0">
              <a:latin typeface="Monotype Corsiva" panose="03010101010201010101" pitchFamily="66" charset="0"/>
              <a:sym typeface="Symbol" panose="05050102010706020507" pitchFamily="18" charset="2"/>
            </a:endParaRPr>
          </a:p>
          <a:p>
            <a:pPr marL="382588" indent="-382588">
              <a:lnSpc>
                <a:spcPct val="90000"/>
              </a:lnSpc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A = {x | x </a:t>
            </a:r>
            <a:r>
              <a:rPr lang="en-US" altLang="en-US" sz="2800" b="1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Monotype Corsiva" panose="03010101010201010101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800" dirty="0">
                <a:sym typeface="Symbol" panose="05050102010706020507" pitchFamily="18" charset="2"/>
              </a:rPr>
              <a:t>x &gt; 7} = {8, 9, 10, …}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“set builder notation”</a:t>
            </a:r>
          </a:p>
        </p:txBody>
      </p:sp>
    </p:spTree>
    <p:extLst>
      <p:ext uri="{BB962C8B-B14F-4D97-AF65-F5344CB8AC3E}">
        <p14:creationId xmlns:p14="http://schemas.microsoft.com/office/powerpoint/2010/main" val="242543487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9372600" cy="990600"/>
          </a:xfrm>
        </p:spPr>
        <p:txBody>
          <a:bodyPr/>
          <a:lstStyle/>
          <a:p>
            <a:pPr algn="l"/>
            <a:r>
              <a:rPr lang="en-US" altLang="en-US" sz="3600" dirty="0"/>
              <a:t>Examples for Sets</a:t>
            </a:r>
            <a:endParaRPr lang="en-CA" altLang="en-US" sz="3600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0972800" cy="4800600"/>
          </a:xfrm>
        </p:spPr>
        <p:txBody>
          <a:bodyPr/>
          <a:lstStyle/>
          <a:p>
            <a:pPr marL="0" indent="0">
              <a:spcAft>
                <a:spcPct val="20000"/>
              </a:spcAft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We are now able to define the set of rational numbers Q:</a:t>
            </a:r>
          </a:p>
          <a:p>
            <a:pPr marL="0" indent="0"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b="1" dirty="0">
                <a:sym typeface="Symbol" panose="05050102010706020507" pitchFamily="18" charset="2"/>
              </a:rPr>
              <a:t>Q</a:t>
            </a:r>
            <a:r>
              <a:rPr lang="en-US" altLang="en-US" sz="2800" dirty="0">
                <a:sym typeface="Symbol" panose="05050102010706020507" pitchFamily="18" charset="2"/>
              </a:rPr>
              <a:t> = {a/b | </a:t>
            </a:r>
            <a:r>
              <a:rPr lang="en-US" altLang="en-US" sz="2800" dirty="0" err="1">
                <a:sym typeface="Symbol" panose="05050102010706020507" pitchFamily="18" charset="2"/>
              </a:rPr>
              <a:t>a</a:t>
            </a:r>
            <a:r>
              <a:rPr lang="en-US" altLang="en-US" sz="2800" b="1" dirty="0" err="1"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Monotype Corsiva" panose="03010101010201010101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800" dirty="0" err="1">
                <a:sym typeface="Symbol" panose="05050102010706020507" pitchFamily="18" charset="2"/>
              </a:rPr>
              <a:t>b</a:t>
            </a:r>
            <a:r>
              <a:rPr lang="en-US" altLang="en-US" sz="2800" b="1" dirty="0" err="1">
                <a:sym typeface="Symbol" panose="05050102010706020507" pitchFamily="18" charset="2"/>
              </a:rPr>
              <a:t>Z</a:t>
            </a:r>
            <a:r>
              <a:rPr lang="en-US" altLang="en-US" sz="2800" b="1" baseline="30000" dirty="0">
                <a:sym typeface="Symbol" panose="05050102010706020507" pitchFamily="18" charset="2"/>
              </a:rPr>
              <a:t>+</a:t>
            </a:r>
            <a:r>
              <a:rPr lang="en-US" altLang="en-US" sz="2800" dirty="0">
                <a:sym typeface="Symbol" panose="05050102010706020507" pitchFamily="18" charset="2"/>
              </a:rPr>
              <a:t>},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or</a:t>
            </a: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</a:t>
            </a:r>
          </a:p>
          <a:p>
            <a:pPr marL="0" indent="0">
              <a:spcBef>
                <a:spcPct val="10000"/>
              </a:spcBef>
              <a:spcAft>
                <a:spcPct val="10000"/>
              </a:spcAft>
            </a:pPr>
            <a:r>
              <a:rPr lang="en-US" altLang="en-US" sz="2800" b="1" dirty="0">
                <a:sym typeface="Symbol" panose="05050102010706020507" pitchFamily="18" charset="2"/>
              </a:rPr>
              <a:t>Q</a:t>
            </a:r>
            <a:r>
              <a:rPr lang="en-US" altLang="en-US" sz="2800" dirty="0">
                <a:sym typeface="Symbol" panose="05050102010706020507" pitchFamily="18" charset="2"/>
              </a:rPr>
              <a:t> = {a/b | </a:t>
            </a:r>
            <a:r>
              <a:rPr lang="en-US" altLang="en-US" sz="2800" dirty="0" err="1">
                <a:sym typeface="Symbol" panose="05050102010706020507" pitchFamily="18" charset="2"/>
              </a:rPr>
              <a:t>a</a:t>
            </a:r>
            <a:r>
              <a:rPr lang="en-US" altLang="en-US" sz="2800" b="1" dirty="0" err="1">
                <a:sym typeface="Symbol" panose="05050102010706020507" pitchFamily="18" charset="2"/>
              </a:rPr>
              <a:t>Z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Monotype Corsiva" panose="03010101010201010101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800" dirty="0" err="1">
                <a:sym typeface="Symbol" panose="05050102010706020507" pitchFamily="18" charset="2"/>
              </a:rPr>
              <a:t>b</a:t>
            </a:r>
            <a:r>
              <a:rPr lang="en-US" altLang="en-US" sz="2800" b="1" dirty="0" err="1">
                <a:sym typeface="Symbol" panose="05050102010706020507" pitchFamily="18" charset="2"/>
              </a:rPr>
              <a:t>Z</a:t>
            </a:r>
            <a:r>
              <a:rPr lang="en-US" altLang="en-US" sz="2800" b="1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latin typeface="Monotype Corsiva" panose="03010101010201010101" pitchFamily="66" charset="0"/>
                <a:sym typeface="Symbol" panose="05050102010706020507" pitchFamily="18" charset="2"/>
              </a:rPr>
              <a:t> </a:t>
            </a:r>
            <a:r>
              <a:rPr lang="en-US" altLang="en-US" sz="2800" dirty="0">
                <a:sym typeface="Symbol" panose="05050102010706020507" pitchFamily="18" charset="2"/>
              </a:rPr>
              <a:t>b0} </a:t>
            </a:r>
          </a:p>
          <a:p>
            <a:pPr marL="0" indent="0">
              <a:spcAft>
                <a:spcPct val="20000"/>
              </a:spcAft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And how about the set of real numbers R?</a:t>
            </a:r>
          </a:p>
          <a:p>
            <a:pPr marL="0" indent="0">
              <a:lnSpc>
                <a:spcPct val="120000"/>
              </a:lnSpc>
              <a:spcAft>
                <a:spcPct val="20000"/>
              </a:spcAft>
            </a:pPr>
            <a:r>
              <a:rPr lang="en-US" altLang="en-US" sz="2800" b="1" dirty="0"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sym typeface="Symbol" panose="05050102010706020507" pitchFamily="18" charset="2"/>
              </a:rPr>
              <a:t> = {r | r is a real number}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That is the best we can do. It can neither be defined by enumeration nor builder function.</a:t>
            </a:r>
          </a:p>
        </p:txBody>
      </p:sp>
    </p:spTree>
    <p:extLst>
      <p:ext uri="{BB962C8B-B14F-4D97-AF65-F5344CB8AC3E}">
        <p14:creationId xmlns:p14="http://schemas.microsoft.com/office/powerpoint/2010/main" val="1166186915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9296400" cy="838200"/>
          </a:xfrm>
        </p:spPr>
        <p:txBody>
          <a:bodyPr/>
          <a:lstStyle/>
          <a:p>
            <a:pPr algn="l"/>
            <a:r>
              <a:rPr lang="en-US" altLang="en-US" sz="3600" dirty="0"/>
              <a:t>Subsets</a:t>
            </a:r>
            <a:endParaRPr lang="en-CA" altLang="en-US" sz="3600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9601200" cy="30480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B</a:t>
            </a: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“A is a subset of B”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B if and only if every element of A is also 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          an element of B.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We can completely formalize this: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ym typeface="Symbol" panose="05050102010706020507" pitchFamily="18" charset="2"/>
              </a:rPr>
              <a:t></a:t>
            </a:r>
            <a:r>
              <a:rPr lang="en-US" altLang="en-US" sz="2800" dirty="0">
                <a:sym typeface="Symbol" panose="05050102010706020507" pitchFamily="18" charset="2"/>
              </a:rPr>
              <a:t> B   x (</a:t>
            </a:r>
            <a:r>
              <a:rPr lang="en-US" altLang="en-US" sz="2800" dirty="0" err="1">
                <a:sym typeface="Symbol" panose="05050102010706020507" pitchFamily="18" charset="2"/>
              </a:rPr>
              <a:t>xA</a:t>
            </a:r>
            <a:r>
              <a:rPr lang="en-US" altLang="en-US" sz="2800" dirty="0">
                <a:sym typeface="Symbol" panose="05050102010706020507" pitchFamily="18" charset="2"/>
              </a:rPr>
              <a:t> </a:t>
            </a:r>
            <a:r>
              <a:rPr lang="en-US" altLang="en-US" sz="2800" dirty="0" err="1">
                <a:sym typeface="Symbol" panose="05050102010706020507" pitchFamily="18" charset="2"/>
              </a:rPr>
              <a:t>xB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Examples:</a:t>
            </a: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981200" y="4114801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= {3, 9}, B = {5, 9, 1, 3},           A </a:t>
            </a:r>
            <a:r>
              <a:rPr lang="en-US" altLang="en-US" b="1" dirty="0"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?</a:t>
            </a: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8915400" y="411480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981200" y="4800601"/>
            <a:ext cx="678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= {3, 3, 3, 9}, B = {5, 9, 1, 3},   A </a:t>
            </a:r>
            <a:r>
              <a:rPr lang="en-US" altLang="en-US" b="1" dirty="0"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?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8915400" y="548640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false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915400" y="480060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true</a:t>
            </a:r>
          </a:p>
        </p:txBody>
      </p:sp>
      <p:sp>
        <p:nvSpPr>
          <p:cNvPr id="133129" name="Text Box 9"/>
          <p:cNvSpPr txBox="1">
            <a:spLocks noChangeArrowheads="1"/>
          </p:cNvSpPr>
          <p:nvPr/>
        </p:nvSpPr>
        <p:spPr bwMode="auto">
          <a:xfrm>
            <a:off x="1981200" y="5486401"/>
            <a:ext cx="678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= {1, 2, 3}, B = {2, 3, 4},           A </a:t>
            </a:r>
            <a:r>
              <a:rPr lang="en-US" altLang="en-US" b="1" dirty="0">
                <a:sym typeface="Symbol" panose="05050102010706020507" pitchFamily="18" charset="2"/>
              </a:rPr>
              <a:t>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?</a:t>
            </a:r>
          </a:p>
        </p:txBody>
      </p:sp>
    </p:spTree>
    <p:extLst>
      <p:ext uri="{BB962C8B-B14F-4D97-AF65-F5344CB8AC3E}">
        <p14:creationId xmlns:p14="http://schemas.microsoft.com/office/powerpoint/2010/main" val="291042818"/>
      </p:ext>
    </p:extLst>
  </p:cSld>
  <p:clrMapOvr>
    <a:masterClrMapping/>
  </p:clrMapOvr>
  <p:transition spd="med" advTm="1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/>
      <p:bldP spid="133124" grpId="0" autoUpdateAnimBg="0"/>
      <p:bldP spid="133125" grpId="0" autoUpdateAnimBg="0"/>
      <p:bldP spid="133126" grpId="0" autoUpdateAnimBg="0"/>
      <p:bldP spid="133127" grpId="0" autoUpdateAnimBg="0"/>
      <p:bldP spid="133128" grpId="0" autoUpdateAnimBg="0"/>
      <p:bldP spid="133129" grpId="0" autoUpdateAnimBg="0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51558</TotalTime>
  <Words>2592</Words>
  <Application>Microsoft Office PowerPoint</Application>
  <PresentationFormat>Widescreen</PresentationFormat>
  <Paragraphs>414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Chalkboard</vt:lpstr>
      <vt:lpstr>Comic Sans MS</vt:lpstr>
      <vt:lpstr>Consolas</vt:lpstr>
      <vt:lpstr>Monotype Corsiva</vt:lpstr>
      <vt:lpstr>Symbol</vt:lpstr>
      <vt:lpstr>Times</vt:lpstr>
      <vt:lpstr>Times New Roman</vt:lpstr>
      <vt:lpstr>1_Default Design</vt:lpstr>
      <vt:lpstr>Office Theme</vt:lpstr>
      <vt:lpstr>CSCE 222 Discrete Structures</vt:lpstr>
      <vt:lpstr>Based on Chapter 2 of Rosen  Discrete Mathematics and its Applications</vt:lpstr>
      <vt:lpstr>… and now for something completely different…</vt:lpstr>
      <vt:lpstr>Set Theory</vt:lpstr>
      <vt:lpstr>Set Equality</vt:lpstr>
      <vt:lpstr>Examples for Sets</vt:lpstr>
      <vt:lpstr>Examples for Sets</vt:lpstr>
      <vt:lpstr>Examples for Sets</vt:lpstr>
      <vt:lpstr>Subsets</vt:lpstr>
      <vt:lpstr>Subsets</vt:lpstr>
      <vt:lpstr>Subsets</vt:lpstr>
      <vt:lpstr> Set Theory - Examples</vt:lpstr>
      <vt:lpstr> Set Theory - Definitions and notation</vt:lpstr>
      <vt:lpstr>Cardinality of Sets</vt:lpstr>
      <vt:lpstr>The Power Set</vt:lpstr>
      <vt:lpstr>The Power Set</vt:lpstr>
      <vt:lpstr>Power Set Examples</vt:lpstr>
      <vt:lpstr>Cartesian Product</vt:lpstr>
      <vt:lpstr>Cartesian Product</vt:lpstr>
      <vt:lpstr>Cartesian Product</vt:lpstr>
      <vt:lpstr>Set Operations</vt:lpstr>
      <vt:lpstr>Set Operations</vt:lpstr>
      <vt:lpstr>Set Operations</vt:lpstr>
      <vt:lpstr>   Set Theory - Operators</vt:lpstr>
      <vt:lpstr>   Set Theory - Operators</vt:lpstr>
      <vt:lpstr> Set Theory - Identities </vt:lpstr>
      <vt:lpstr> Set Theory – Identities, cont. </vt:lpstr>
      <vt:lpstr> Set Theory -  Identities, cont. </vt:lpstr>
      <vt:lpstr>PowerPoint Presentation</vt:lpstr>
      <vt:lpstr>PowerPoint Presentation</vt:lpstr>
      <vt:lpstr>Proving identities </vt:lpstr>
      <vt:lpstr> Alt. proof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SHSU</dc:creator>
  <cp:lastModifiedBy>McGuire, Timothy J</cp:lastModifiedBy>
  <cp:revision>1422</cp:revision>
  <dcterms:created xsi:type="dcterms:W3CDTF">1601-01-01T00:00:00Z</dcterms:created>
  <dcterms:modified xsi:type="dcterms:W3CDTF">2020-09-10T16:09:29Z</dcterms:modified>
</cp:coreProperties>
</file>