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</p:sldMasterIdLst>
  <p:notesMasterIdLst>
    <p:notesMasterId r:id="rId35"/>
  </p:notesMasterIdLst>
  <p:handoutMasterIdLst>
    <p:handoutMasterId r:id="rId36"/>
  </p:handoutMasterIdLst>
  <p:sldIdLst>
    <p:sldId id="1020" r:id="rId3"/>
    <p:sldId id="956" r:id="rId4"/>
    <p:sldId id="1021" r:id="rId5"/>
    <p:sldId id="1022" r:id="rId6"/>
    <p:sldId id="1023" r:id="rId7"/>
    <p:sldId id="1025" r:id="rId8"/>
    <p:sldId id="1024" r:id="rId9"/>
    <p:sldId id="1026" r:id="rId10"/>
    <p:sldId id="1027" r:id="rId11"/>
    <p:sldId id="1028" r:id="rId12"/>
    <p:sldId id="1029" r:id="rId13"/>
    <p:sldId id="1030" r:id="rId14"/>
    <p:sldId id="1031" r:id="rId15"/>
    <p:sldId id="1032" r:id="rId16"/>
    <p:sldId id="1033" r:id="rId17"/>
    <p:sldId id="1034" r:id="rId18"/>
    <p:sldId id="1035" r:id="rId19"/>
    <p:sldId id="1036" r:id="rId20"/>
    <p:sldId id="1037" r:id="rId21"/>
    <p:sldId id="1038" r:id="rId22"/>
    <p:sldId id="1039" r:id="rId23"/>
    <p:sldId id="1040" r:id="rId24"/>
    <p:sldId id="1041" r:id="rId25"/>
    <p:sldId id="1042" r:id="rId26"/>
    <p:sldId id="1043" r:id="rId27"/>
    <p:sldId id="1044" r:id="rId28"/>
    <p:sldId id="1045" r:id="rId29"/>
    <p:sldId id="1050" r:id="rId30"/>
    <p:sldId id="1046" r:id="rId31"/>
    <p:sldId id="1047" r:id="rId32"/>
    <p:sldId id="1048" r:id="rId33"/>
    <p:sldId id="1049" r:id="rId34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6600"/>
    <a:srgbClr val="009900"/>
    <a:srgbClr val="CC00CC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2" autoAdjust="0"/>
    <p:restoredTop sz="99612" autoAdjust="0"/>
  </p:normalViewPr>
  <p:slideViewPr>
    <p:cSldViewPr>
      <p:cViewPr varScale="1">
        <p:scale>
          <a:sx n="34" d="100"/>
          <a:sy n="34" d="100"/>
        </p:scale>
        <p:origin x="66" y="1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7"/>
    </p:cViewPr>
  </p:sorterViewPr>
  <p:notesViewPr>
    <p:cSldViewPr>
      <p:cViewPr varScale="1">
        <p:scale>
          <a:sx n="63" d="100"/>
          <a:sy n="63" d="100"/>
        </p:scale>
        <p:origin x="-1422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CA286-7A6F-48E5-98EF-74075FC729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842185-88ED-4C48-A603-51E2398B323E}">
      <dgm:prSet/>
      <dgm:spPr/>
      <dgm:t>
        <a:bodyPr/>
        <a:lstStyle/>
        <a:p>
          <a:pPr rtl="0"/>
          <a:r>
            <a:rPr lang="en-US" dirty="0" smtClean="0"/>
            <a:t>Remember, this means “there exists a unique …”</a:t>
          </a:r>
          <a:endParaRPr lang="en-US" dirty="0"/>
        </a:p>
      </dgm:t>
    </dgm:pt>
    <dgm:pt modelId="{8553A871-5BB8-4CBC-BDBD-717228FFC4F4}" type="parTrans" cxnId="{07E4E217-6C44-40B5-90EF-52E999830A0F}">
      <dgm:prSet/>
      <dgm:spPr/>
      <dgm:t>
        <a:bodyPr/>
        <a:lstStyle/>
        <a:p>
          <a:endParaRPr lang="en-US"/>
        </a:p>
      </dgm:t>
    </dgm:pt>
    <dgm:pt modelId="{859EEA55-11F6-4D3C-AADF-7651E6489750}" type="sibTrans" cxnId="{07E4E217-6C44-40B5-90EF-52E999830A0F}">
      <dgm:prSet/>
      <dgm:spPr/>
      <dgm:t>
        <a:bodyPr/>
        <a:lstStyle/>
        <a:p>
          <a:endParaRPr lang="en-US"/>
        </a:p>
      </dgm:t>
    </dgm:pt>
    <dgm:pt modelId="{C21DB03E-E9B5-437F-BE66-38C53AACED60}" type="pres">
      <dgm:prSet presAssocID="{C90CA286-7A6F-48E5-98EF-74075FC729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C342EE-8EDE-4B2F-B8DC-0F576C76C077}" type="pres">
      <dgm:prSet presAssocID="{37842185-88ED-4C48-A603-51E2398B323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6665D8-C4A9-49BF-B258-4B0D2CA19A8C}" type="presOf" srcId="{C90CA286-7A6F-48E5-98EF-74075FC72943}" destId="{C21DB03E-E9B5-437F-BE66-38C53AACED60}" srcOrd="0" destOrd="0" presId="urn:microsoft.com/office/officeart/2005/8/layout/vList2"/>
    <dgm:cxn modelId="{943F4D2C-D4D1-4013-9E82-0DD096D7E294}" type="presOf" srcId="{37842185-88ED-4C48-A603-51E2398B323E}" destId="{D3C342EE-8EDE-4B2F-B8DC-0F576C76C077}" srcOrd="0" destOrd="0" presId="urn:microsoft.com/office/officeart/2005/8/layout/vList2"/>
    <dgm:cxn modelId="{07E4E217-6C44-40B5-90EF-52E999830A0F}" srcId="{C90CA286-7A6F-48E5-98EF-74075FC72943}" destId="{37842185-88ED-4C48-A603-51E2398B323E}" srcOrd="0" destOrd="0" parTransId="{8553A871-5BB8-4CBC-BDBD-717228FFC4F4}" sibTransId="{859EEA55-11F6-4D3C-AADF-7651E6489750}"/>
    <dgm:cxn modelId="{066C9899-AD09-4ED5-A749-18862035EC13}" type="presParOf" srcId="{C21DB03E-E9B5-437F-BE66-38C53AACED60}" destId="{D3C342EE-8EDE-4B2F-B8DC-0F576C76C0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F051C-0590-4724-A552-00C6FEC23D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523FEC-F8BB-44CF-B62C-41D974D63755}">
      <dgm:prSet/>
      <dgm:spPr/>
      <dgm:t>
        <a:bodyPr/>
        <a:lstStyle/>
        <a:p>
          <a:pPr rtl="0"/>
          <a:r>
            <a:rPr lang="en-US" dirty="0" smtClean="0"/>
            <a:t>In other words: f is </a:t>
          </a:r>
          <a:r>
            <a:rPr lang="en-US" b="1" dirty="0" smtClean="0"/>
            <a:t>one-to-one</a:t>
          </a:r>
          <a:r>
            <a:rPr lang="en-US" dirty="0" smtClean="0"/>
            <a:t> if and only if it does not map two distinct elements of A onto the same element of B.</a:t>
          </a:r>
          <a:endParaRPr lang="en-US" dirty="0"/>
        </a:p>
      </dgm:t>
    </dgm:pt>
    <dgm:pt modelId="{25F0144F-0DDD-4CCF-8429-260E8523E150}" type="parTrans" cxnId="{1DBAA34C-CF46-4344-9A96-22604F330F0F}">
      <dgm:prSet/>
      <dgm:spPr/>
      <dgm:t>
        <a:bodyPr/>
        <a:lstStyle/>
        <a:p>
          <a:endParaRPr lang="en-US"/>
        </a:p>
      </dgm:t>
    </dgm:pt>
    <dgm:pt modelId="{56CD64A1-891E-4296-8EEC-8663CFD203C3}" type="sibTrans" cxnId="{1DBAA34C-CF46-4344-9A96-22604F330F0F}">
      <dgm:prSet/>
      <dgm:spPr/>
      <dgm:t>
        <a:bodyPr/>
        <a:lstStyle/>
        <a:p>
          <a:endParaRPr lang="en-US"/>
        </a:p>
      </dgm:t>
    </dgm:pt>
    <dgm:pt modelId="{2E529B30-41A1-4AF3-BDED-6099B5BB584F}" type="pres">
      <dgm:prSet presAssocID="{7E5F051C-0590-4724-A552-00C6FEC23D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A06D72-750B-4561-9A6D-4EE1070A826C}" type="pres">
      <dgm:prSet presAssocID="{31523FEC-F8BB-44CF-B62C-41D974D6375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1C9316-24A4-4E9B-9789-CEA4D8E6AB90}" type="presOf" srcId="{7E5F051C-0590-4724-A552-00C6FEC23D7A}" destId="{2E529B30-41A1-4AF3-BDED-6099B5BB584F}" srcOrd="0" destOrd="0" presId="urn:microsoft.com/office/officeart/2005/8/layout/vList2"/>
    <dgm:cxn modelId="{1DBAA34C-CF46-4344-9A96-22604F330F0F}" srcId="{7E5F051C-0590-4724-A552-00C6FEC23D7A}" destId="{31523FEC-F8BB-44CF-B62C-41D974D63755}" srcOrd="0" destOrd="0" parTransId="{25F0144F-0DDD-4CCF-8429-260E8523E150}" sibTransId="{56CD64A1-891E-4296-8EEC-8663CFD203C3}"/>
    <dgm:cxn modelId="{2A78426F-283E-44F1-A64E-D1CB81D42312}" type="presOf" srcId="{31523FEC-F8BB-44CF-B62C-41D974D63755}" destId="{62A06D72-750B-4561-9A6D-4EE1070A826C}" srcOrd="0" destOrd="0" presId="urn:microsoft.com/office/officeart/2005/8/layout/vList2"/>
    <dgm:cxn modelId="{6A8738E3-EE58-428C-8551-A9F49839659F}" type="presParOf" srcId="{2E529B30-41A1-4AF3-BDED-6099B5BB584F}" destId="{62A06D72-750B-4561-9A6D-4EE1070A82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C89903-A090-4DD4-88DD-A9F3324BBD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958CAD-E023-4F4D-B697-08AAAD64496A}">
      <dgm:prSet/>
      <dgm:spPr/>
      <dgm:t>
        <a:bodyPr/>
        <a:lstStyle/>
        <a:p>
          <a:pPr rtl="0"/>
          <a:r>
            <a:rPr lang="en-US" dirty="0" smtClean="0"/>
            <a:t>In other words, f is </a:t>
          </a:r>
          <a:r>
            <a:rPr lang="en-US" b="1" dirty="0" smtClean="0"/>
            <a:t>onto</a:t>
          </a:r>
          <a:r>
            <a:rPr lang="en-US" dirty="0" smtClean="0"/>
            <a:t> if and only if its range is its entire codomain.</a:t>
          </a:r>
          <a:endParaRPr lang="en-US" dirty="0"/>
        </a:p>
      </dgm:t>
    </dgm:pt>
    <dgm:pt modelId="{EDACF75C-94EC-4978-BEF8-D70F03DE5C62}" type="parTrans" cxnId="{63811B87-A393-4784-A90B-4AF8C807BE04}">
      <dgm:prSet/>
      <dgm:spPr/>
      <dgm:t>
        <a:bodyPr/>
        <a:lstStyle/>
        <a:p>
          <a:endParaRPr lang="en-US"/>
        </a:p>
      </dgm:t>
    </dgm:pt>
    <dgm:pt modelId="{7EE8BA35-C305-4C2D-8661-A202DFA4B2D9}" type="sibTrans" cxnId="{63811B87-A393-4784-A90B-4AF8C807BE04}">
      <dgm:prSet/>
      <dgm:spPr/>
      <dgm:t>
        <a:bodyPr/>
        <a:lstStyle/>
        <a:p>
          <a:endParaRPr lang="en-US"/>
        </a:p>
      </dgm:t>
    </dgm:pt>
    <dgm:pt modelId="{B1B09F0B-2F9E-4C56-BD29-5523DFA06A61}" type="pres">
      <dgm:prSet presAssocID="{E7C89903-A090-4DD4-88DD-A9F3324BBD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08F222-B46A-46CC-AFB9-C4A212305BDB}" type="pres">
      <dgm:prSet presAssocID="{E1958CAD-E023-4F4D-B697-08AAAD64496A}" presName="parentText" presStyleLbl="node1" presStyleIdx="0" presStyleCnt="1" custLinFactNeighborX="-11161" custLinFactNeighborY="-198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EEC899-633B-4DA0-8363-6E505F703705}" type="presOf" srcId="{E7C89903-A090-4DD4-88DD-A9F3324BBDA7}" destId="{B1B09F0B-2F9E-4C56-BD29-5523DFA06A61}" srcOrd="0" destOrd="0" presId="urn:microsoft.com/office/officeart/2005/8/layout/vList2"/>
    <dgm:cxn modelId="{63811B87-A393-4784-A90B-4AF8C807BE04}" srcId="{E7C89903-A090-4DD4-88DD-A9F3324BBDA7}" destId="{E1958CAD-E023-4F4D-B697-08AAAD64496A}" srcOrd="0" destOrd="0" parTransId="{EDACF75C-94EC-4978-BEF8-D70F03DE5C62}" sibTransId="{7EE8BA35-C305-4C2D-8661-A202DFA4B2D9}"/>
    <dgm:cxn modelId="{9BFA6AC1-3A25-414D-B8C3-EDCBA575E817}" type="presOf" srcId="{E1958CAD-E023-4F4D-B697-08AAAD64496A}" destId="{0108F222-B46A-46CC-AFB9-C4A212305BDB}" srcOrd="0" destOrd="0" presId="urn:microsoft.com/office/officeart/2005/8/layout/vList2"/>
    <dgm:cxn modelId="{205A32BE-BA6F-4BB9-84CD-184692701547}" type="presParOf" srcId="{B1B09F0B-2F9E-4C56-BD29-5523DFA06A61}" destId="{0108F222-B46A-46CC-AFB9-C4A212305B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11F256-7F75-4A82-9735-C1266CE149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B29732-2775-40B7-9A62-03047D1EC9F1}">
      <dgm:prSet custT="1"/>
      <dgm:spPr/>
      <dgm:t>
        <a:bodyPr/>
        <a:lstStyle/>
        <a:p>
          <a:pPr rtl="0"/>
          <a:r>
            <a:rPr lang="en-US" sz="2800" b="0" i="0" dirty="0" smtClean="0"/>
            <a:t>A one-word definition for </a:t>
          </a:r>
          <a:r>
            <a:rPr lang="en-US" sz="2800" b="0" i="1" dirty="0" smtClean="0"/>
            <a:t>logarithm</a:t>
          </a:r>
          <a:r>
            <a:rPr lang="en-US" sz="2800" b="0" i="0" dirty="0" smtClean="0"/>
            <a:t> is </a:t>
          </a:r>
          <a:r>
            <a:rPr lang="en-US" sz="2800" b="1" i="1" dirty="0" smtClean="0"/>
            <a:t>exponent</a:t>
          </a:r>
          <a:endParaRPr lang="en-US" sz="2800" dirty="0"/>
        </a:p>
      </dgm:t>
    </dgm:pt>
    <dgm:pt modelId="{7D0783F1-6401-4BEA-A420-E09CD81E6DA5}" type="parTrans" cxnId="{D6499191-96A0-4156-A7B3-F41D8AB5D9C3}">
      <dgm:prSet/>
      <dgm:spPr/>
      <dgm:t>
        <a:bodyPr/>
        <a:lstStyle/>
        <a:p>
          <a:endParaRPr lang="en-US"/>
        </a:p>
      </dgm:t>
    </dgm:pt>
    <dgm:pt modelId="{0D0AA910-6C2C-4B9A-ADF3-42D1B1FBDD99}" type="sibTrans" cxnId="{D6499191-96A0-4156-A7B3-F41D8AB5D9C3}">
      <dgm:prSet/>
      <dgm:spPr/>
      <dgm:t>
        <a:bodyPr/>
        <a:lstStyle/>
        <a:p>
          <a:endParaRPr lang="en-US"/>
        </a:p>
      </dgm:t>
    </dgm:pt>
    <dgm:pt modelId="{1A175478-E26C-4BBE-8AAA-C3A9556BDAE9}" type="pres">
      <dgm:prSet presAssocID="{9911F256-7F75-4A82-9735-C1266CE149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D4BD89-E3AE-4918-AA86-A32BCCBD16DA}" type="pres">
      <dgm:prSet presAssocID="{E7B29732-2775-40B7-9A62-03047D1EC9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499191-96A0-4156-A7B3-F41D8AB5D9C3}" srcId="{9911F256-7F75-4A82-9735-C1266CE149A1}" destId="{E7B29732-2775-40B7-9A62-03047D1EC9F1}" srcOrd="0" destOrd="0" parTransId="{7D0783F1-6401-4BEA-A420-E09CD81E6DA5}" sibTransId="{0D0AA910-6C2C-4B9A-ADF3-42D1B1FBDD99}"/>
    <dgm:cxn modelId="{9BA8A70B-143C-4C12-9C98-1721E678E318}" type="presOf" srcId="{E7B29732-2775-40B7-9A62-03047D1EC9F1}" destId="{03D4BD89-E3AE-4918-AA86-A32BCCBD16DA}" srcOrd="0" destOrd="0" presId="urn:microsoft.com/office/officeart/2005/8/layout/vList2"/>
    <dgm:cxn modelId="{3E04E733-1DB7-4CD6-9043-A544C12EF293}" type="presOf" srcId="{9911F256-7F75-4A82-9735-C1266CE149A1}" destId="{1A175478-E26C-4BBE-8AAA-C3A9556BDAE9}" srcOrd="0" destOrd="0" presId="urn:microsoft.com/office/officeart/2005/8/layout/vList2"/>
    <dgm:cxn modelId="{0ED91231-5D07-4A82-BDD6-0750038898DF}" type="presParOf" srcId="{1A175478-E26C-4BBE-8AAA-C3A9556BDAE9}" destId="{03D4BD89-E3AE-4918-AA86-A32BCCBD16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11F256-7F75-4A82-9735-C1266CE149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B29732-2775-40B7-9A62-03047D1EC9F1}">
      <dgm:prSet custT="1"/>
      <dgm:spPr/>
      <dgm:t>
        <a:bodyPr/>
        <a:lstStyle/>
        <a:p>
          <a:pPr rtl="0"/>
          <a:r>
            <a:rPr lang="en-US" sz="2800" b="0" i="0" dirty="0" smtClean="0"/>
            <a:t>A one-word definition for </a:t>
          </a:r>
          <a:r>
            <a:rPr lang="en-US" sz="2800" b="0" i="1" dirty="0" smtClean="0"/>
            <a:t>logarithm</a:t>
          </a:r>
          <a:r>
            <a:rPr lang="en-US" sz="2800" b="0" i="0" dirty="0" smtClean="0"/>
            <a:t> is </a:t>
          </a:r>
          <a:r>
            <a:rPr lang="en-US" sz="2800" b="1" i="1" dirty="0" smtClean="0"/>
            <a:t>exponent</a:t>
          </a:r>
          <a:endParaRPr lang="en-US" sz="2800" dirty="0"/>
        </a:p>
      </dgm:t>
    </dgm:pt>
    <dgm:pt modelId="{7D0783F1-6401-4BEA-A420-E09CD81E6DA5}" type="parTrans" cxnId="{D6499191-96A0-4156-A7B3-F41D8AB5D9C3}">
      <dgm:prSet/>
      <dgm:spPr/>
      <dgm:t>
        <a:bodyPr/>
        <a:lstStyle/>
        <a:p>
          <a:endParaRPr lang="en-US"/>
        </a:p>
      </dgm:t>
    </dgm:pt>
    <dgm:pt modelId="{0D0AA910-6C2C-4B9A-ADF3-42D1B1FBDD99}" type="sibTrans" cxnId="{D6499191-96A0-4156-A7B3-F41D8AB5D9C3}">
      <dgm:prSet/>
      <dgm:spPr/>
      <dgm:t>
        <a:bodyPr/>
        <a:lstStyle/>
        <a:p>
          <a:endParaRPr lang="en-US"/>
        </a:p>
      </dgm:t>
    </dgm:pt>
    <dgm:pt modelId="{1A175478-E26C-4BBE-8AAA-C3A9556BDAE9}" type="pres">
      <dgm:prSet presAssocID="{9911F256-7F75-4A82-9735-C1266CE149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D4BD89-E3AE-4918-AA86-A32BCCBD16DA}" type="pres">
      <dgm:prSet presAssocID="{E7B29732-2775-40B7-9A62-03047D1EC9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499191-96A0-4156-A7B3-F41D8AB5D9C3}" srcId="{9911F256-7F75-4A82-9735-C1266CE149A1}" destId="{E7B29732-2775-40B7-9A62-03047D1EC9F1}" srcOrd="0" destOrd="0" parTransId="{7D0783F1-6401-4BEA-A420-E09CD81E6DA5}" sibTransId="{0D0AA910-6C2C-4B9A-ADF3-42D1B1FBDD99}"/>
    <dgm:cxn modelId="{9BA8A70B-143C-4C12-9C98-1721E678E318}" type="presOf" srcId="{E7B29732-2775-40B7-9A62-03047D1EC9F1}" destId="{03D4BD89-E3AE-4918-AA86-A32BCCBD16DA}" srcOrd="0" destOrd="0" presId="urn:microsoft.com/office/officeart/2005/8/layout/vList2"/>
    <dgm:cxn modelId="{3E04E733-1DB7-4CD6-9043-A544C12EF293}" type="presOf" srcId="{9911F256-7F75-4A82-9735-C1266CE149A1}" destId="{1A175478-E26C-4BBE-8AAA-C3A9556BDAE9}" srcOrd="0" destOrd="0" presId="urn:microsoft.com/office/officeart/2005/8/layout/vList2"/>
    <dgm:cxn modelId="{0ED91231-5D07-4A82-BDD6-0750038898DF}" type="presParOf" srcId="{1A175478-E26C-4BBE-8AAA-C3A9556BDAE9}" destId="{03D4BD89-E3AE-4918-AA86-A32BCCBD16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342EE-8EDE-4B2F-B8DC-0F576C76C077}">
      <dsp:nvSpPr>
        <dsp:cNvPr id="0" name=""/>
        <dsp:cNvSpPr/>
      </dsp:nvSpPr>
      <dsp:spPr>
        <a:xfrm>
          <a:off x="0" y="21014"/>
          <a:ext cx="2590800" cy="1158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Remember, this means “there exists a unique …”</a:t>
          </a:r>
          <a:endParaRPr lang="en-US" sz="2200" kern="1200" dirty="0"/>
        </a:p>
      </dsp:txBody>
      <dsp:txXfrm>
        <a:off x="56544" y="77558"/>
        <a:ext cx="2477712" cy="1045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06D72-750B-4561-9A6D-4EE1070A826C}">
      <dsp:nvSpPr>
        <dsp:cNvPr id="0" name=""/>
        <dsp:cNvSpPr/>
      </dsp:nvSpPr>
      <dsp:spPr>
        <a:xfrm>
          <a:off x="0" y="17734"/>
          <a:ext cx="4041775" cy="2211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 other words: f is </a:t>
          </a:r>
          <a:r>
            <a:rPr lang="en-US" sz="2700" b="1" kern="1200" dirty="0" smtClean="0"/>
            <a:t>one-to-one</a:t>
          </a:r>
          <a:r>
            <a:rPr lang="en-US" sz="2700" kern="1200" dirty="0" smtClean="0"/>
            <a:t> if and only if it does not map two distinct elements of A onto the same element of B.</a:t>
          </a:r>
          <a:endParaRPr lang="en-US" sz="2700" kern="1200" dirty="0"/>
        </a:p>
      </dsp:txBody>
      <dsp:txXfrm>
        <a:off x="107947" y="125681"/>
        <a:ext cx="3825881" cy="1995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8F222-B46A-46CC-AFB9-C4A212305BDB}">
      <dsp:nvSpPr>
        <dsp:cNvPr id="0" name=""/>
        <dsp:cNvSpPr/>
      </dsp:nvSpPr>
      <dsp:spPr>
        <a:xfrm>
          <a:off x="0" y="0"/>
          <a:ext cx="3335338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 other words, f is </a:t>
          </a:r>
          <a:r>
            <a:rPr lang="en-US" sz="2400" b="1" kern="1200" dirty="0" smtClean="0"/>
            <a:t>onto</a:t>
          </a:r>
          <a:r>
            <a:rPr lang="en-US" sz="2400" kern="1200" dirty="0" smtClean="0"/>
            <a:t> if and only if its range is its entire codomain.</a:t>
          </a:r>
          <a:endParaRPr lang="en-US" sz="2400" kern="1200" dirty="0"/>
        </a:p>
      </dsp:txBody>
      <dsp:txXfrm>
        <a:off x="61684" y="61684"/>
        <a:ext cx="3211970" cy="1140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4BD89-E3AE-4918-AA86-A32BCCBD16DA}">
      <dsp:nvSpPr>
        <dsp:cNvPr id="0" name=""/>
        <dsp:cNvSpPr/>
      </dsp:nvSpPr>
      <dsp:spPr>
        <a:xfrm>
          <a:off x="0" y="57"/>
          <a:ext cx="4166559" cy="830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/>
            <a:t>A one-word definition for </a:t>
          </a:r>
          <a:r>
            <a:rPr lang="en-US" sz="2800" b="0" i="1" kern="1200" dirty="0" smtClean="0"/>
            <a:t>logarithm</a:t>
          </a:r>
          <a:r>
            <a:rPr lang="en-US" sz="2800" b="0" i="0" kern="1200" dirty="0" smtClean="0"/>
            <a:t> is </a:t>
          </a:r>
          <a:r>
            <a:rPr lang="en-US" sz="2800" b="1" i="1" kern="1200" dirty="0" smtClean="0"/>
            <a:t>exponent</a:t>
          </a:r>
          <a:endParaRPr lang="en-US" sz="2800" kern="1200" dirty="0"/>
        </a:p>
      </dsp:txBody>
      <dsp:txXfrm>
        <a:off x="40560" y="40617"/>
        <a:ext cx="4085439" cy="749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4BD89-E3AE-4918-AA86-A32BCCBD16DA}">
      <dsp:nvSpPr>
        <dsp:cNvPr id="0" name=""/>
        <dsp:cNvSpPr/>
      </dsp:nvSpPr>
      <dsp:spPr>
        <a:xfrm>
          <a:off x="0" y="57"/>
          <a:ext cx="4166559" cy="830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/>
            <a:t>A one-word definition for </a:t>
          </a:r>
          <a:r>
            <a:rPr lang="en-US" sz="2800" b="0" i="1" kern="1200" dirty="0" smtClean="0"/>
            <a:t>logarithm</a:t>
          </a:r>
          <a:r>
            <a:rPr lang="en-US" sz="2800" b="0" i="0" kern="1200" dirty="0" smtClean="0"/>
            <a:t> is </a:t>
          </a:r>
          <a:r>
            <a:rPr lang="en-US" sz="2800" b="1" i="1" kern="1200" dirty="0" smtClean="0"/>
            <a:t>exponent</a:t>
          </a:r>
          <a:endParaRPr lang="en-US" sz="2800" kern="1200" dirty="0"/>
        </a:p>
      </dsp:txBody>
      <dsp:txXfrm>
        <a:off x="40560" y="40617"/>
        <a:ext cx="4085439" cy="749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1ACCEDB1-6BCD-417B-8952-55DF775AE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1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9262E877-00D1-4FB5-9047-B69346407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8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691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D89910-4B37-42FD-9DC9-18F0BD7EEC72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871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DBE55F-70D2-4954-AB95-4E4073A22076}" type="slidenum">
              <a:rPr lang="en-US" altLang="en-US" sz="1300"/>
              <a:pPr/>
              <a:t>13</a:t>
            </a:fld>
            <a:endParaRPr lang="en-US" altLang="en-US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7664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4EBC4E-5219-4498-91CD-9DCD2EE1CB4E}" type="slidenum">
              <a:rPr lang="en-US" altLang="en-US" sz="1300"/>
              <a:pPr/>
              <a:t>14</a:t>
            </a:fld>
            <a:endParaRPr lang="en-US" altLang="en-US" sz="13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5469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FEB246-3194-40C8-8628-EF169DA607EE}" type="slidenum">
              <a:rPr lang="en-US" altLang="en-US" sz="1300"/>
              <a:pPr/>
              <a:t>15</a:t>
            </a:fld>
            <a:endParaRPr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699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39DF3C-0AFC-4577-BEAD-DD0A483959E7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1492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149391-BD39-4E29-9A62-A902E37A129A}" type="slidenum">
              <a:rPr lang="en-US" altLang="en-US" sz="1300"/>
              <a:pPr/>
              <a:t>19</a:t>
            </a:fld>
            <a:endParaRPr lang="en-US" altLang="en-US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0817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F2876B-337B-4106-9D3C-882E42FC8E78}" type="slidenum">
              <a:rPr lang="en-US" altLang="en-US" sz="1300"/>
              <a:pPr/>
              <a:t>20</a:t>
            </a:fld>
            <a:endParaRPr lang="en-US" altLang="en-US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6374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D7FEA8-5BFA-458A-A30A-B700CBC1A7F0}" type="slidenum">
              <a:rPr lang="en-US" altLang="en-US" sz="1300"/>
              <a:pPr/>
              <a:t>21</a:t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3436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02ED59-B70A-4BEB-B9AC-4016BCAC5579}" type="slidenum">
              <a:rPr lang="en-US" altLang="en-US" sz="1300"/>
              <a:pPr/>
              <a:t>22</a:t>
            </a:fld>
            <a:endParaRPr lang="en-US" altLang="en-US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514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239040-B3D1-4659-A98E-A8F3F918C38E}" type="slidenum">
              <a:rPr lang="en-US" altLang="en-US" sz="1300"/>
              <a:pPr/>
              <a:t>23</a:t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118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2C778-0635-4A26-A24C-1EC80F3FAD4F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390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BAFEF3-CD09-42CC-8725-08D7BACACE77}" type="slidenum">
              <a:rPr lang="en-US" altLang="en-US" sz="1300"/>
              <a:pPr/>
              <a:t>24</a:t>
            </a:fld>
            <a:endParaRPr lang="en-US" altLang="en-US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8322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1A966F-A174-4B91-A1C3-24447D444152}" type="slidenum">
              <a:rPr lang="en-US" altLang="en-US" sz="1300"/>
              <a:pPr/>
              <a:t>25</a:t>
            </a:fld>
            <a:endParaRPr lang="en-US" altLang="en-US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27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4098A3-4C1C-4C8D-8722-62DAEDC94B8A}" type="slidenum">
              <a:rPr lang="en-US" altLang="en-US" sz="1300"/>
              <a:pPr/>
              <a:t>26</a:t>
            </a:fld>
            <a:endParaRPr lang="en-US" altLang="en-US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7823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D1E668-05DC-472B-B10C-03B7921772BA}" type="slidenum">
              <a:rPr lang="en-US" altLang="en-US" sz="1300"/>
              <a:pPr/>
              <a:t>27</a:t>
            </a:fld>
            <a:endParaRPr lang="en-US" altLang="en-US" sz="13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1015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D1E668-05DC-472B-B10C-03B7921772BA}" type="slidenum">
              <a:rPr lang="en-US" altLang="en-US" sz="1300"/>
              <a:pPr/>
              <a:t>28</a:t>
            </a:fld>
            <a:endParaRPr lang="en-US" altLang="en-US" sz="13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4689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06159D-BAE8-4875-A53B-560537EA9EAE}" type="slidenum">
              <a:rPr lang="en-US" altLang="en-US" sz="1300"/>
              <a:pPr/>
              <a:t>29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8633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168A45-3C9C-4DA2-BCA3-1DD236D0F95B}" type="slidenum">
              <a:rPr lang="en-US" altLang="en-US" sz="1300"/>
              <a:pPr/>
              <a:t>30</a:t>
            </a:fld>
            <a:endParaRPr lang="en-US" altLang="en-US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7527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F351B1-DC73-4E97-A293-32BD72FB18AE}" type="slidenum">
              <a:rPr lang="en-US" altLang="en-US" sz="1300"/>
              <a:pPr/>
              <a:t>31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1186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FDE3D0-2F12-46F1-B5F9-443119F12605}" type="slidenum">
              <a:rPr lang="en-US" altLang="en-US" sz="1300"/>
              <a:pPr/>
              <a:t>32</a:t>
            </a:fld>
            <a:endParaRPr lang="en-US" alt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637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6611A9-8D6D-4D3B-813C-799B19E356C9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984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85CB09-428A-4B42-AC31-36FC461E3BB3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073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4FA9FB-7300-4ACD-9B11-6DC7FFA412E6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846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DB30A2-4C05-408B-AED3-7F98EF512DED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112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86A3F5-12FD-46C1-8043-BD236192AD3A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940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7D427E-D67E-469E-A93F-2831877EA757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180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123BFC-6C59-4834-A0C6-83D1162DB69A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71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286B2-4F5D-40C5-BE38-CE9F299CF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115556"/>
      </p:ext>
    </p:extLst>
  </p:cSld>
  <p:clrMapOvr>
    <a:masterClrMapping/>
  </p:clrMapOvr>
  <p:transition spd="med" advTm="1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63C1-BB39-4114-A868-714CE260B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800520"/>
      </p:ext>
    </p:extLst>
  </p:cSld>
  <p:clrMapOvr>
    <a:masterClrMapping/>
  </p:clrMapOvr>
  <p:transition spd="med" advTm="1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304800"/>
            <a:ext cx="2717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950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2593C-F65E-4C0D-930E-E711E6BF6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5639"/>
      </p:ext>
    </p:extLst>
  </p:cSld>
  <p:clrMapOvr>
    <a:masterClrMapping/>
  </p:clrMapOvr>
  <p:transition spd="med" advTm="1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>
            <a:lvl1pPr algn="l">
              <a:defRPr sz="4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9F21A-C9B2-49F7-BFCA-394BE6E06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664554"/>
      </p:ext>
    </p:extLst>
  </p:cSld>
  <p:clrMapOvr>
    <a:masterClrMapping/>
  </p:clrMapOvr>
  <p:transition spd="med" advTm="1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209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3434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24D8-C17B-455D-905F-037C6AD85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68992"/>
      </p:ext>
    </p:extLst>
  </p:cSld>
  <p:clrMapOvr>
    <a:masterClrMapping/>
  </p:clrMapOvr>
  <p:transition spd="med" advTm="1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209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3434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E90DE-26A6-4A8A-8E20-54B911482B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59827"/>
      </p:ext>
    </p:extLst>
  </p:cSld>
  <p:clrMapOvr>
    <a:masterClrMapping/>
  </p:clrMapOvr>
  <p:transition spd="med" advTm="1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ECC-80E3-4756-9090-4CD932DEA9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2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29D-1E78-4CB7-990D-B2A425761D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89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4BCD-A69F-4FB9-B8BB-63A25B9151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71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A44-2FDA-482D-93DC-D7A892EA03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50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B87-80F9-4927-81BA-663F154B72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D6F76-6F5D-4D4E-96A1-CC4FAC903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397257"/>
      </p:ext>
    </p:extLst>
  </p:cSld>
  <p:clrMapOvr>
    <a:masterClrMapping/>
  </p:clrMapOvr>
  <p:transition spd="med" advTm="1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3CCE-6784-48DC-AED3-2AA1A5AC3F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72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006C-01C2-4C0F-BEBC-64200AF220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7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39B2-9F24-46A1-8B9A-E7D57EDD3C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11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BF6-3936-4CA6-8F77-DAEED2B22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275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4FC5-9254-43DB-9DD5-7EE59D3EC1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81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FFC5-2072-4AC3-BE07-C664C4B8DB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AD279-8595-4597-B773-9B675C1F8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0377"/>
      </p:ext>
    </p:extLst>
  </p:cSld>
  <p:clrMapOvr>
    <a:masterClrMapping/>
  </p:clrMapOvr>
  <p:transition spd="med" advTm="1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55D4-F0C7-4BEA-9150-DB8CCCEFC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21817"/>
      </p:ext>
    </p:extLst>
  </p:cSld>
  <p:clrMapOvr>
    <a:masterClrMapping/>
  </p:clrMapOvr>
  <p:transition spd="med" advTm="1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20C0D-387A-41BE-A0E4-881C9A1E5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30513"/>
      </p:ext>
    </p:extLst>
  </p:cSld>
  <p:clrMapOvr>
    <a:masterClrMapping/>
  </p:clrMapOvr>
  <p:transition spd="med" advTm="1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71301-0CD0-4811-921C-E13AA021C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80516"/>
      </p:ext>
    </p:extLst>
  </p:cSld>
  <p:clrMapOvr>
    <a:masterClrMapping/>
  </p:clrMapOvr>
  <p:transition spd="med" advTm="1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420C8-9F36-495C-8FD0-3F905231F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80131"/>
      </p:ext>
    </p:extLst>
  </p:cSld>
  <p:clrMapOvr>
    <a:masterClrMapping/>
  </p:clrMapOvr>
  <p:transition spd="med" advTm="1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997CD-4880-4DB3-9F58-41A962BF0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86743"/>
      </p:ext>
    </p:extLst>
  </p:cSld>
  <p:clrMapOvr>
    <a:masterClrMapping/>
  </p:clrMapOvr>
  <p:transition spd="med" advTm="1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FAB81-C690-4225-9F92-2D76C7D1E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40228"/>
      </p:ext>
    </p:extLst>
  </p:cSld>
  <p:clrMapOvr>
    <a:masterClrMapping/>
  </p:clrMapOvr>
  <p:transition spd="med" advTm="1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9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762F210-F37D-4BE3-A88E-788710431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46" r:id="rId14"/>
  </p:sldLayoutIdLst>
  <p:transition spd="med" advTm="100"/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210-F37D-4BE3-A88E-7887104313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1727200" y="1752600"/>
            <a:ext cx="1046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9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CSCE 222</a:t>
            </a:r>
            <a:br>
              <a:rPr lang="en-US" altLang="en-US" dirty="0" smtClean="0"/>
            </a:br>
            <a:r>
              <a:rPr lang="en-US" altLang="en-US" dirty="0" smtClean="0"/>
              <a:t>Discrete Structures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smtClean="0"/>
              <a:t>Functions</a:t>
            </a:r>
            <a:endParaRPr lang="en-US" altLang="en-US" sz="54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Dr. Tim McGuire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5480" y="5580993"/>
            <a:ext cx="1094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Grateful acknowledgement to Professor Bart Selman, Cornell University, and Prof. Johnnie Baker, Kent State,  for some of the material upon which these notes are adapted.</a:t>
            </a:r>
            <a:endParaRPr lang="en-US" sz="1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1866649" cy="18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50B4A5-28FC-4819-8428-192468B03E85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sz="2800" dirty="0"/>
              <a:t>  </a:t>
            </a:r>
            <a:br>
              <a:rPr lang="en-US" altLang="en-US" sz="2800" dirty="0"/>
            </a:br>
            <a:r>
              <a:rPr lang="en-US" altLang="en-US" sz="2800" dirty="0"/>
              <a:t>Functions – </a:t>
            </a:r>
            <a:r>
              <a:rPr lang="en-US" altLang="en-US" sz="2800" dirty="0" smtClean="0"/>
              <a:t>one-to-one-correspondence or </a:t>
            </a:r>
            <a:r>
              <a:rPr lang="en-US" altLang="en-US" sz="2800" dirty="0"/>
              <a:t>bijection</a:t>
            </a:r>
            <a:endParaRPr lang="en-US" altLang="en-US" sz="20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6355" y="1616075"/>
            <a:ext cx="7661275" cy="44973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A function f: A  B is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bijective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if it is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one-to-one and onto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3429000"/>
            <a:ext cx="4495800" cy="2973388"/>
            <a:chOff x="768" y="2159"/>
            <a:chExt cx="2832" cy="1873"/>
          </a:xfrm>
        </p:grpSpPr>
        <p:grpSp>
          <p:nvGrpSpPr>
            <p:cNvPr id="12312" name="Group 5"/>
            <p:cNvGrpSpPr>
              <a:grpSpLocks/>
            </p:cNvGrpSpPr>
            <p:nvPr/>
          </p:nvGrpSpPr>
          <p:grpSpPr bwMode="auto">
            <a:xfrm>
              <a:off x="768" y="2159"/>
              <a:ext cx="1008" cy="1872"/>
              <a:chOff x="912" y="2160"/>
              <a:chExt cx="1008" cy="1872"/>
            </a:xfrm>
          </p:grpSpPr>
          <p:sp>
            <p:nvSpPr>
              <p:cNvPr id="12321" name="Oval 6"/>
              <p:cNvSpPr>
                <a:spLocks noChangeArrowheads="1"/>
              </p:cNvSpPr>
              <p:nvPr/>
            </p:nvSpPr>
            <p:spPr bwMode="auto">
              <a:xfrm>
                <a:off x="912" y="2160"/>
                <a:ext cx="1008" cy="1872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22" name="Text Box 7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816" cy="1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Anna Mark John Paul Sarah</a:t>
                </a:r>
              </a:p>
            </p:txBody>
          </p:sp>
        </p:grpSp>
        <p:grpSp>
          <p:nvGrpSpPr>
            <p:cNvPr id="12313" name="Group 8"/>
            <p:cNvGrpSpPr>
              <a:grpSpLocks/>
            </p:cNvGrpSpPr>
            <p:nvPr/>
          </p:nvGrpSpPr>
          <p:grpSpPr bwMode="auto">
            <a:xfrm>
              <a:off x="2592" y="2160"/>
              <a:ext cx="1008" cy="1872"/>
              <a:chOff x="2736" y="2160"/>
              <a:chExt cx="1008" cy="1872"/>
            </a:xfrm>
          </p:grpSpPr>
          <p:sp>
            <p:nvSpPr>
              <p:cNvPr id="12319" name="Oval 9"/>
              <p:cNvSpPr>
                <a:spLocks noChangeArrowheads="1"/>
              </p:cNvSpPr>
              <p:nvPr/>
            </p:nvSpPr>
            <p:spPr bwMode="auto">
              <a:xfrm>
                <a:off x="2736" y="2160"/>
                <a:ext cx="1008" cy="1872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20" name="Text Box 10"/>
              <p:cNvSpPr txBox="1">
                <a:spLocks noChangeArrowheads="1"/>
              </p:cNvSpPr>
              <p:nvPr/>
            </p:nvSpPr>
            <p:spPr bwMode="auto">
              <a:xfrm>
                <a:off x="2832" y="2448"/>
                <a:ext cx="816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Comic Sans MS" panose="030F0702030302020204" pitchFamily="66" charset="0"/>
                  </a:rPr>
                  <a:t>Carol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Comic Sans MS" panose="030F0702030302020204" pitchFamily="66" charset="0"/>
                  </a:rPr>
                  <a:t>Jo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Comic Sans MS" panose="030F0702030302020204" pitchFamily="66" charset="0"/>
                  </a:rPr>
                  <a:t>Martha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Comic Sans MS" panose="030F0702030302020204" pitchFamily="66" charset="0"/>
                  </a:rPr>
                  <a:t>Dawn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Comic Sans MS" panose="030F0702030302020204" pitchFamily="66" charset="0"/>
                  </a:rPr>
                  <a:t>Eve</a:t>
                </a:r>
              </a:p>
            </p:txBody>
          </p:sp>
        </p:grpSp>
        <p:sp>
          <p:nvSpPr>
            <p:cNvPr id="12314" name="Line 11"/>
            <p:cNvSpPr>
              <a:spLocks noChangeShapeType="1"/>
            </p:cNvSpPr>
            <p:nvPr/>
          </p:nvSpPr>
          <p:spPr bwMode="auto">
            <a:xfrm>
              <a:off x="1632" y="2591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12"/>
            <p:cNvSpPr>
              <a:spLocks noChangeShapeType="1"/>
            </p:cNvSpPr>
            <p:nvPr/>
          </p:nvSpPr>
          <p:spPr bwMode="auto">
            <a:xfrm flipV="1">
              <a:off x="1632" y="2824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632" y="307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Line 14"/>
            <p:cNvSpPr>
              <a:spLocks noChangeShapeType="1"/>
            </p:cNvSpPr>
            <p:nvPr/>
          </p:nvSpPr>
          <p:spPr bwMode="auto">
            <a:xfrm flipV="1">
              <a:off x="1632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15"/>
            <p:cNvSpPr>
              <a:spLocks noChangeShapeType="1"/>
            </p:cNvSpPr>
            <p:nvPr/>
          </p:nvSpPr>
          <p:spPr bwMode="auto">
            <a:xfrm flipV="1">
              <a:off x="1632" y="355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324600" y="2057402"/>
            <a:ext cx="2819400" cy="1525165"/>
            <a:chOff x="288" y="3168"/>
            <a:chExt cx="4428" cy="768"/>
          </a:xfrm>
        </p:grpSpPr>
        <p:sp>
          <p:nvSpPr>
            <p:cNvPr id="12310" name="Oval 17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1" name="Text Box 18"/>
            <p:cNvSpPr txBox="1">
              <a:spLocks noChangeArrowheads="1"/>
            </p:cNvSpPr>
            <p:nvPr/>
          </p:nvSpPr>
          <p:spPr bwMode="auto">
            <a:xfrm>
              <a:off x="288" y="3264"/>
              <a:ext cx="4383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Every b  B has exactly 1 preimage.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620000" y="3581399"/>
            <a:ext cx="3048000" cy="3059906"/>
            <a:chOff x="288" y="3168"/>
            <a:chExt cx="4428" cy="771"/>
          </a:xfrm>
        </p:grpSpPr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288" y="3264"/>
              <a:ext cx="4382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An important implication of this characteristic:</a:t>
              </a:r>
            </a:p>
            <a:p>
              <a:pPr algn="ctr"/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The preimage (f</a:t>
              </a:r>
              <a:r>
                <a:rPr lang="en-US" altLang="en-US" baseline="30000" dirty="0">
                  <a:latin typeface="Comic Sans MS" panose="030F0702030302020204" pitchFamily="66" charset="0"/>
                  <a:sym typeface="Symbol" panose="05050102010706020507" pitchFamily="18" charset="2"/>
                </a:rPr>
                <a:t>-1</a:t>
              </a:r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) is a function!</a:t>
              </a:r>
            </a:p>
            <a:p>
              <a:pPr algn="ctr"/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They are </a:t>
              </a:r>
            </a:p>
            <a:p>
              <a:pPr algn="ctr"/>
              <a:r>
                <a:rPr lang="en-US" altLang="en-US" b="1" dirty="0">
                  <a:latin typeface="Comic Sans MS" panose="030F0702030302020204" pitchFamily="66" charset="0"/>
                  <a:sym typeface="Symbol" panose="05050102010706020507" pitchFamily="18" charset="2"/>
                </a:rPr>
                <a:t>invertible.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743200" y="3429000"/>
            <a:ext cx="4495800" cy="2973388"/>
            <a:chOff x="3072" y="3072"/>
            <a:chExt cx="2832" cy="1873"/>
          </a:xfrm>
        </p:grpSpPr>
        <p:grpSp>
          <p:nvGrpSpPr>
            <p:cNvPr id="12297" name="Group 23"/>
            <p:cNvGrpSpPr>
              <a:grpSpLocks/>
            </p:cNvGrpSpPr>
            <p:nvPr/>
          </p:nvGrpSpPr>
          <p:grpSpPr bwMode="auto">
            <a:xfrm>
              <a:off x="3072" y="3072"/>
              <a:ext cx="1008" cy="1872"/>
              <a:chOff x="912" y="2160"/>
              <a:chExt cx="1008" cy="1872"/>
            </a:xfrm>
          </p:grpSpPr>
          <p:sp>
            <p:nvSpPr>
              <p:cNvPr id="12306" name="Oval 24"/>
              <p:cNvSpPr>
                <a:spLocks noChangeArrowheads="1"/>
              </p:cNvSpPr>
              <p:nvPr/>
            </p:nvSpPr>
            <p:spPr bwMode="auto">
              <a:xfrm>
                <a:off x="912" y="2160"/>
                <a:ext cx="1008" cy="1872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07" name="Text Box 25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816" cy="1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Anna Mark John </a:t>
                </a:r>
              </a:p>
              <a:p>
                <a:pPr algn="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Paul</a:t>
                </a:r>
              </a:p>
              <a:p>
                <a:pPr algn="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 Sarah</a:t>
                </a:r>
              </a:p>
            </p:txBody>
          </p:sp>
        </p:grpSp>
        <p:grpSp>
          <p:nvGrpSpPr>
            <p:cNvPr id="12298" name="Group 26"/>
            <p:cNvGrpSpPr>
              <a:grpSpLocks/>
            </p:cNvGrpSpPr>
            <p:nvPr/>
          </p:nvGrpSpPr>
          <p:grpSpPr bwMode="auto">
            <a:xfrm>
              <a:off x="4896" y="3073"/>
              <a:ext cx="1008" cy="1872"/>
              <a:chOff x="2736" y="2160"/>
              <a:chExt cx="1008" cy="1872"/>
            </a:xfrm>
          </p:grpSpPr>
          <p:sp>
            <p:nvSpPr>
              <p:cNvPr id="12304" name="Oval 27"/>
              <p:cNvSpPr>
                <a:spLocks noChangeArrowheads="1"/>
              </p:cNvSpPr>
              <p:nvPr/>
            </p:nvSpPr>
            <p:spPr bwMode="auto">
              <a:xfrm>
                <a:off x="2736" y="2160"/>
                <a:ext cx="1008" cy="1872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05" name="Text Box 28"/>
              <p:cNvSpPr txBox="1">
                <a:spLocks noChangeArrowheads="1"/>
              </p:cNvSpPr>
              <p:nvPr/>
            </p:nvSpPr>
            <p:spPr bwMode="auto">
              <a:xfrm>
                <a:off x="2832" y="2448"/>
                <a:ext cx="816" cy="1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Carol Jo   Martha Dawn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Eve</a:t>
                </a:r>
              </a:p>
            </p:txBody>
          </p:sp>
        </p:grpSp>
        <p:sp>
          <p:nvSpPr>
            <p:cNvPr id="12299" name="Line 29"/>
            <p:cNvSpPr>
              <a:spLocks noChangeShapeType="1"/>
            </p:cNvSpPr>
            <p:nvPr/>
          </p:nvSpPr>
          <p:spPr bwMode="auto">
            <a:xfrm flipH="1">
              <a:off x="3936" y="3504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30"/>
            <p:cNvSpPr>
              <a:spLocks noChangeShapeType="1"/>
            </p:cNvSpPr>
            <p:nvPr/>
          </p:nvSpPr>
          <p:spPr bwMode="auto">
            <a:xfrm flipH="1" flipV="1">
              <a:off x="3936" y="3737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31"/>
            <p:cNvSpPr>
              <a:spLocks noChangeShapeType="1"/>
            </p:cNvSpPr>
            <p:nvPr/>
          </p:nvSpPr>
          <p:spPr bwMode="auto">
            <a:xfrm flipH="1" flipV="1">
              <a:off x="3936" y="3985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32"/>
            <p:cNvSpPr>
              <a:spLocks noChangeShapeType="1"/>
            </p:cNvSpPr>
            <p:nvPr/>
          </p:nvSpPr>
          <p:spPr bwMode="auto">
            <a:xfrm flipH="1" flipV="1">
              <a:off x="3936" y="4225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33"/>
            <p:cNvSpPr>
              <a:spLocks noChangeShapeType="1"/>
            </p:cNvSpPr>
            <p:nvPr/>
          </p:nvSpPr>
          <p:spPr bwMode="auto">
            <a:xfrm flipH="1" flipV="1">
              <a:off x="3936" y="4465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709664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AB3BE3-00C2-43E2-9A59-DF7DF8F9547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Functions: inverse function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34212"/>
            <a:ext cx="10972800" cy="4114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Definition: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Given f, a one-to-one correspondence from set A to set B, the</a:t>
            </a:r>
            <a:r>
              <a:rPr lang="en-US" altLang="en-US" sz="2400" b="1" dirty="0" smtClean="0"/>
              <a:t> inverse function  of f</a:t>
            </a:r>
            <a:r>
              <a:rPr lang="en-US" altLang="en-US" sz="2400" dirty="0" smtClean="0"/>
              <a:t> is the function that assigns to an element b belonging to B the unique element a in A such that f(a)=b. The inverse function is denoted f</a:t>
            </a:r>
            <a:r>
              <a:rPr lang="en-US" altLang="en-US" sz="2400" baseline="30000" dirty="0" smtClean="0"/>
              <a:t>-1</a:t>
            </a:r>
            <a:r>
              <a:rPr lang="en-US" altLang="en-US" sz="2400" dirty="0" smtClean="0"/>
              <a:t> . f</a:t>
            </a:r>
            <a:r>
              <a:rPr lang="en-US" altLang="en-US" sz="2400" baseline="30000" dirty="0" smtClean="0"/>
              <a:t>-1</a:t>
            </a:r>
            <a:r>
              <a:rPr lang="en-US" altLang="en-US" sz="2400" dirty="0" smtClean="0"/>
              <a:t> (b)=a, when f(a)=b.</a:t>
            </a:r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3352800" y="3770679"/>
            <a:ext cx="6419850" cy="3063875"/>
            <a:chOff x="1200" y="2390"/>
            <a:chExt cx="4044" cy="1930"/>
          </a:xfrm>
        </p:grpSpPr>
        <p:pic>
          <p:nvPicPr>
            <p:cNvPr id="1331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390"/>
              <a:ext cx="4044" cy="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9" name="Rectangle 5"/>
            <p:cNvSpPr>
              <a:spLocks noChangeArrowheads="1"/>
            </p:cNvSpPr>
            <p:nvPr/>
          </p:nvSpPr>
          <p:spPr bwMode="auto">
            <a:xfrm>
              <a:off x="3408" y="3840"/>
              <a:ext cx="19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0" name="Text Box 6"/>
            <p:cNvSpPr txBox="1">
              <a:spLocks noChangeArrowheads="1"/>
            </p:cNvSpPr>
            <p:nvPr/>
          </p:nvSpPr>
          <p:spPr bwMode="auto">
            <a:xfrm>
              <a:off x="4464" y="377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61698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Functions - examples</a:t>
            </a:r>
            <a:endParaRPr lang="en-US" altLang="en-US" sz="24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512" y="1561306"/>
            <a:ext cx="8042276" cy="44973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Suppose f: R</a:t>
            </a:r>
            <a:r>
              <a:rPr lang="en-US" altLang="en-US" sz="2800" baseline="30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+</a:t>
            </a:r>
            <a:r>
              <a:rPr lang="en-US" altLang="en-US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 R</a:t>
            </a:r>
            <a:r>
              <a:rPr lang="en-US" altLang="en-US" sz="2800" baseline="30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+</a:t>
            </a:r>
            <a:r>
              <a:rPr lang="en-US" altLang="en-US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f(x) = x</a:t>
            </a:r>
            <a:r>
              <a:rPr lang="en-US" altLang="en-US" sz="2800" baseline="30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en-US" sz="28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Is f one-to-one?</a:t>
            </a:r>
          </a:p>
          <a:p>
            <a:pPr>
              <a:spcBef>
                <a:spcPct val="0"/>
              </a:spcBef>
            </a:pPr>
            <a:r>
              <a:rPr lang="en-US" altLang="en-US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Is f onto?</a:t>
            </a:r>
          </a:p>
          <a:p>
            <a:pPr>
              <a:spcBef>
                <a:spcPct val="0"/>
              </a:spcBef>
            </a:pPr>
            <a:r>
              <a:rPr lang="en-US" altLang="en-US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Is f bijective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?</a:t>
            </a:r>
            <a:endParaRPr lang="en-US" altLang="en-US" sz="2400" baseline="300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43400" y="2438400"/>
            <a:ext cx="838200" cy="609600"/>
            <a:chOff x="288" y="3168"/>
            <a:chExt cx="4428" cy="768"/>
          </a:xfrm>
        </p:grpSpPr>
        <p:sp>
          <p:nvSpPr>
            <p:cNvPr id="14352" name="Oval 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3" name="Text Box 6"/>
            <p:cNvSpPr txBox="1">
              <a:spLocks noChangeArrowheads="1"/>
            </p:cNvSpPr>
            <p:nvPr/>
          </p:nvSpPr>
          <p:spPr bwMode="auto">
            <a:xfrm>
              <a:off x="288" y="3262"/>
              <a:ext cx="4386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yes</a:t>
              </a:r>
            </a:p>
          </p:txBody>
        </p:sp>
      </p:grpSp>
      <p:sp>
        <p:nvSpPr>
          <p:cNvPr id="14342" name="Line 7"/>
          <p:cNvSpPr>
            <a:spLocks noChangeShapeType="1"/>
          </p:cNvSpPr>
          <p:nvPr/>
        </p:nvSpPr>
        <p:spPr bwMode="auto">
          <a:xfrm flipV="1">
            <a:off x="5926015" y="38100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 flipV="1">
            <a:off x="5943600" y="5791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Freeform 9"/>
          <p:cNvSpPr>
            <a:spLocks/>
          </p:cNvSpPr>
          <p:nvPr/>
        </p:nvSpPr>
        <p:spPr bwMode="auto">
          <a:xfrm>
            <a:off x="5941423" y="3494314"/>
            <a:ext cx="990600" cy="2286000"/>
          </a:xfrm>
          <a:custGeom>
            <a:avLst/>
            <a:gdLst>
              <a:gd name="T0" fmla="*/ 0 w 640"/>
              <a:gd name="T1" fmla="*/ 2147483647 h 1440"/>
              <a:gd name="T2" fmla="*/ 2147483647 w 640"/>
              <a:gd name="T3" fmla="*/ 2147483647 h 1440"/>
              <a:gd name="T4" fmla="*/ 2147483647 w 640"/>
              <a:gd name="T5" fmla="*/ 2147483647 h 1440"/>
              <a:gd name="T6" fmla="*/ 2147483647 w 640"/>
              <a:gd name="T7" fmla="*/ 2147483647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640"/>
              <a:gd name="T13" fmla="*/ 0 h 1440"/>
              <a:gd name="T14" fmla="*/ 640 w 640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0" h="1440">
                <a:moveTo>
                  <a:pt x="0" y="1440"/>
                </a:moveTo>
                <a:cubicBezTo>
                  <a:pt x="72" y="1424"/>
                  <a:pt x="144" y="1408"/>
                  <a:pt x="240" y="1200"/>
                </a:cubicBezTo>
                <a:cubicBezTo>
                  <a:pt x="336" y="992"/>
                  <a:pt x="512" y="384"/>
                  <a:pt x="576" y="192"/>
                </a:cubicBezTo>
                <a:cubicBezTo>
                  <a:pt x="640" y="0"/>
                  <a:pt x="632" y="24"/>
                  <a:pt x="624" y="4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05200" y="2895602"/>
            <a:ext cx="838200" cy="533310"/>
            <a:chOff x="288" y="3168"/>
            <a:chExt cx="4428" cy="768"/>
          </a:xfrm>
        </p:grpSpPr>
        <p:sp>
          <p:nvSpPr>
            <p:cNvPr id="14350" name="Oval 11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1" name="Text Box 12"/>
            <p:cNvSpPr txBox="1">
              <a:spLocks noChangeArrowheads="1"/>
            </p:cNvSpPr>
            <p:nvPr/>
          </p:nvSpPr>
          <p:spPr bwMode="auto">
            <a:xfrm>
              <a:off x="288" y="3262"/>
              <a:ext cx="4386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yes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267200" y="3276600"/>
            <a:ext cx="838200" cy="609600"/>
            <a:chOff x="288" y="3168"/>
            <a:chExt cx="4428" cy="768"/>
          </a:xfrm>
        </p:grpSpPr>
        <p:sp>
          <p:nvSpPr>
            <p:cNvPr id="14348" name="Oval 14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9" name="Text Box 15"/>
            <p:cNvSpPr txBox="1">
              <a:spLocks noChangeArrowheads="1"/>
            </p:cNvSpPr>
            <p:nvPr/>
          </p:nvSpPr>
          <p:spPr bwMode="auto">
            <a:xfrm>
              <a:off x="288" y="3262"/>
              <a:ext cx="4386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yes</a:t>
              </a:r>
            </a:p>
          </p:txBody>
        </p:sp>
      </p:grp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2422526" y="5908675"/>
            <a:ext cx="341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This function is invertible.</a:t>
            </a:r>
          </a:p>
        </p:txBody>
      </p:sp>
    </p:spTree>
    <p:extLst>
      <p:ext uri="{BB962C8B-B14F-4D97-AF65-F5344CB8AC3E}">
        <p14:creationId xmlns:p14="http://schemas.microsoft.com/office/powerpoint/2010/main" val="292225550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DB66E1-9E50-4F24-A1C2-318CF3844F9F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  <a:br>
              <a:rPr lang="en-US" altLang="en-US" smtClean="0"/>
            </a:br>
            <a:r>
              <a:rPr lang="en-US" altLang="en-US" smtClean="0"/>
              <a:t>Functions - examples</a:t>
            </a:r>
            <a:endParaRPr lang="en-US" altLang="en-US" sz="240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29544"/>
            <a:ext cx="8880476" cy="44973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Suppose f: R  R</a:t>
            </a:r>
            <a:r>
              <a:rPr lang="en-US" altLang="en-US" sz="2800" baseline="30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+</a:t>
            </a:r>
            <a:r>
              <a:rPr lang="en-US" altLang="en-US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f(x) = x</a:t>
            </a:r>
            <a:r>
              <a:rPr lang="en-US" altLang="en-US" sz="2800" baseline="30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en-US" sz="28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Is f one-to-one?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Is f onto?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Is f bijective?</a:t>
            </a:r>
            <a:endParaRPr lang="en-US" altLang="en-US" sz="2800" baseline="300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19600" y="2362200"/>
            <a:ext cx="838200" cy="685800"/>
            <a:chOff x="288" y="3168"/>
            <a:chExt cx="4428" cy="768"/>
          </a:xfrm>
        </p:grpSpPr>
        <p:sp>
          <p:nvSpPr>
            <p:cNvPr id="15378" name="Oval 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9" name="Text Box 6"/>
            <p:cNvSpPr txBox="1">
              <a:spLocks noChangeArrowheads="1"/>
            </p:cNvSpPr>
            <p:nvPr/>
          </p:nvSpPr>
          <p:spPr bwMode="auto">
            <a:xfrm>
              <a:off x="288" y="3262"/>
              <a:ext cx="4386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no</a:t>
              </a:r>
            </a:p>
          </p:txBody>
        </p:sp>
      </p:grpSp>
      <p:sp>
        <p:nvSpPr>
          <p:cNvPr id="15366" name="Line 7"/>
          <p:cNvSpPr>
            <a:spLocks noChangeShapeType="1"/>
          </p:cNvSpPr>
          <p:nvPr/>
        </p:nvSpPr>
        <p:spPr bwMode="auto">
          <a:xfrm flipV="1">
            <a:off x="6858000" y="38100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V="1">
            <a:off x="6858000" y="5791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Freeform 9"/>
          <p:cNvSpPr>
            <a:spLocks/>
          </p:cNvSpPr>
          <p:nvPr/>
        </p:nvSpPr>
        <p:spPr bwMode="auto">
          <a:xfrm>
            <a:off x="6858000" y="3505200"/>
            <a:ext cx="1016000" cy="2286000"/>
          </a:xfrm>
          <a:custGeom>
            <a:avLst/>
            <a:gdLst>
              <a:gd name="T0" fmla="*/ 0 w 640"/>
              <a:gd name="T1" fmla="*/ 2147483647 h 1440"/>
              <a:gd name="T2" fmla="*/ 2147483647 w 640"/>
              <a:gd name="T3" fmla="*/ 2147483647 h 1440"/>
              <a:gd name="T4" fmla="*/ 2147483647 w 640"/>
              <a:gd name="T5" fmla="*/ 2147483647 h 1440"/>
              <a:gd name="T6" fmla="*/ 2147483647 w 640"/>
              <a:gd name="T7" fmla="*/ 2147483647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640"/>
              <a:gd name="T13" fmla="*/ 0 h 1440"/>
              <a:gd name="T14" fmla="*/ 640 w 640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0" h="1440">
                <a:moveTo>
                  <a:pt x="0" y="1440"/>
                </a:moveTo>
                <a:cubicBezTo>
                  <a:pt x="72" y="1424"/>
                  <a:pt x="144" y="1408"/>
                  <a:pt x="240" y="1200"/>
                </a:cubicBezTo>
                <a:cubicBezTo>
                  <a:pt x="336" y="992"/>
                  <a:pt x="512" y="384"/>
                  <a:pt x="576" y="192"/>
                </a:cubicBezTo>
                <a:cubicBezTo>
                  <a:pt x="640" y="0"/>
                  <a:pt x="632" y="24"/>
                  <a:pt x="624" y="4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05200" y="2743200"/>
            <a:ext cx="838200" cy="685800"/>
            <a:chOff x="288" y="3168"/>
            <a:chExt cx="4428" cy="768"/>
          </a:xfrm>
        </p:grpSpPr>
        <p:sp>
          <p:nvSpPr>
            <p:cNvPr id="15376" name="Oval 11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7" name="Text Box 12"/>
            <p:cNvSpPr txBox="1">
              <a:spLocks noChangeArrowheads="1"/>
            </p:cNvSpPr>
            <p:nvPr/>
          </p:nvSpPr>
          <p:spPr bwMode="auto">
            <a:xfrm>
              <a:off x="288" y="3262"/>
              <a:ext cx="4386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yes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038600" y="3276600"/>
            <a:ext cx="838200" cy="685800"/>
            <a:chOff x="288" y="3168"/>
            <a:chExt cx="4428" cy="768"/>
          </a:xfrm>
        </p:grpSpPr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288" y="3262"/>
              <a:ext cx="4386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no</a:t>
              </a:r>
            </a:p>
          </p:txBody>
        </p:sp>
      </p:grpSp>
      <p:sp>
        <p:nvSpPr>
          <p:cNvPr id="15371" name="Line 16"/>
          <p:cNvSpPr>
            <a:spLocks noChangeShapeType="1"/>
          </p:cNvSpPr>
          <p:nvPr/>
        </p:nvSpPr>
        <p:spPr bwMode="auto">
          <a:xfrm flipH="1" flipV="1">
            <a:off x="5029200" y="5791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Freeform 17"/>
          <p:cNvSpPr>
            <a:spLocks/>
          </p:cNvSpPr>
          <p:nvPr/>
        </p:nvSpPr>
        <p:spPr bwMode="auto">
          <a:xfrm flipH="1">
            <a:off x="5867400" y="3505200"/>
            <a:ext cx="1016000" cy="2286000"/>
          </a:xfrm>
          <a:custGeom>
            <a:avLst/>
            <a:gdLst>
              <a:gd name="T0" fmla="*/ 0 w 640"/>
              <a:gd name="T1" fmla="*/ 2147483647 h 1440"/>
              <a:gd name="T2" fmla="*/ 2147483647 w 640"/>
              <a:gd name="T3" fmla="*/ 2147483647 h 1440"/>
              <a:gd name="T4" fmla="*/ 2147483647 w 640"/>
              <a:gd name="T5" fmla="*/ 2147483647 h 1440"/>
              <a:gd name="T6" fmla="*/ 2147483647 w 640"/>
              <a:gd name="T7" fmla="*/ 2147483647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640"/>
              <a:gd name="T13" fmla="*/ 0 h 1440"/>
              <a:gd name="T14" fmla="*/ 640 w 640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0" h="1440">
                <a:moveTo>
                  <a:pt x="0" y="1440"/>
                </a:moveTo>
                <a:cubicBezTo>
                  <a:pt x="72" y="1424"/>
                  <a:pt x="144" y="1408"/>
                  <a:pt x="240" y="1200"/>
                </a:cubicBezTo>
                <a:cubicBezTo>
                  <a:pt x="336" y="992"/>
                  <a:pt x="512" y="384"/>
                  <a:pt x="576" y="192"/>
                </a:cubicBezTo>
                <a:cubicBezTo>
                  <a:pt x="640" y="0"/>
                  <a:pt x="632" y="24"/>
                  <a:pt x="624" y="4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18"/>
          <p:cNvSpPr txBox="1">
            <a:spLocks noChangeArrowheads="1"/>
          </p:cNvSpPr>
          <p:nvPr/>
        </p:nvSpPr>
        <p:spPr bwMode="auto">
          <a:xfrm>
            <a:off x="2422526" y="5908675"/>
            <a:ext cx="387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This function is not invertible.</a:t>
            </a:r>
          </a:p>
        </p:txBody>
      </p:sp>
    </p:spTree>
    <p:extLst>
      <p:ext uri="{BB962C8B-B14F-4D97-AF65-F5344CB8AC3E}">
        <p14:creationId xmlns:p14="http://schemas.microsoft.com/office/powerpoint/2010/main" val="338846742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79" y="1981200"/>
            <a:ext cx="1090230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47182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D4FF23-7F59-4FBC-B0CD-02D35ED4B142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52676"/>
            <a:ext cx="796131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10998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Functions - composition</a:t>
            </a:r>
            <a:endParaRPr lang="en-US" altLang="en-US" sz="24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10972800" cy="44973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Let f: AB, and g: BC be functions.  Then the </a:t>
            </a:r>
            <a:r>
              <a:rPr lang="en-US" altLang="en-US" sz="2400" b="1" i="1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composition 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of f and g is:</a:t>
            </a:r>
          </a:p>
          <a:p>
            <a:pPr>
              <a:spcBef>
                <a:spcPct val="0"/>
              </a:spcBef>
            </a:pPr>
            <a:endParaRPr lang="en-US" altLang="en-US" sz="2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(f </a:t>
            </a:r>
            <a:r>
              <a:rPr lang="en-US" altLang="en-US" sz="1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o</a:t>
            </a:r>
            <a:r>
              <a:rPr lang="en-US" alt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g)(x) = f(g(x))</a:t>
            </a:r>
          </a:p>
          <a:p>
            <a:pPr>
              <a:spcBef>
                <a:spcPct val="0"/>
              </a:spcBef>
            </a:pPr>
            <a:endParaRPr lang="en-US" altLang="en-US" sz="2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838200" y="6019800"/>
            <a:ext cx="10339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Note: (f </a:t>
            </a:r>
            <a:r>
              <a:rPr lang="en-US" altLang="en-US" sz="1600" dirty="0"/>
              <a:t>o</a:t>
            </a:r>
            <a:r>
              <a:rPr lang="en-US" altLang="en-US" dirty="0"/>
              <a:t> g) cannot be defined unless the range of g is a subset of the domain of f. </a:t>
            </a:r>
          </a:p>
        </p:txBody>
      </p:sp>
    </p:spTree>
    <p:extLst>
      <p:ext uri="{BB962C8B-B14F-4D97-AF65-F5344CB8AC3E}">
        <p14:creationId xmlns:p14="http://schemas.microsoft.com/office/powerpoint/2010/main" val="231072883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25FAC7-6EF3-430E-8020-43BC81CC5EEA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10363200" cy="48768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Example: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Let f(x) = 2x +3; g(x) = 3x + 2;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(f </a:t>
            </a:r>
            <a:r>
              <a:rPr lang="en-US" altLang="en-US" dirty="0" smtClean="0"/>
              <a:t>o</a:t>
            </a:r>
            <a:r>
              <a:rPr lang="en-US" altLang="en-US" sz="2600" dirty="0" smtClean="0"/>
              <a:t> g) (x) = f(3x + 2) = 2 (3x + 2 ) + 3 = 6x + 7.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(g </a:t>
            </a:r>
            <a:r>
              <a:rPr lang="en-US" altLang="en-US" dirty="0" smtClean="0"/>
              <a:t>o</a:t>
            </a:r>
            <a:r>
              <a:rPr lang="en-US" altLang="en-US" sz="2600" dirty="0" smtClean="0"/>
              <a:t> f ) (x) = g (2x + 3) = 3 (2x + 3) + 2 = 6x + 11.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As this example shows, (f </a:t>
            </a:r>
            <a:r>
              <a:rPr lang="en-US" altLang="en-US" dirty="0" smtClean="0"/>
              <a:t>o</a:t>
            </a:r>
            <a:r>
              <a:rPr lang="en-US" altLang="en-US" sz="2600" dirty="0" smtClean="0"/>
              <a:t> g) and (g </a:t>
            </a:r>
            <a:r>
              <a:rPr lang="en-US" altLang="en-US" dirty="0" smtClean="0"/>
              <a:t>o</a:t>
            </a:r>
            <a:r>
              <a:rPr lang="en-US" altLang="en-US" sz="2600" dirty="0" smtClean="0"/>
              <a:t> f) are not necessarily equal – </a:t>
            </a:r>
            <a:r>
              <a:rPr lang="en-US" altLang="en-US" sz="2600" dirty="0" err="1" smtClean="0"/>
              <a:t>i.e</a:t>
            </a:r>
            <a:r>
              <a:rPr lang="en-US" altLang="en-US" sz="2600" dirty="0" smtClean="0"/>
              <a:t>, 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composition of functions is not commutative</a:t>
            </a:r>
            <a:r>
              <a:rPr lang="en-US" altLang="en-US" sz="2600" dirty="0" smtClean="0"/>
              <a:t>.</a:t>
            </a:r>
          </a:p>
          <a:p>
            <a:pPr eaLnBrk="1" hangingPunct="1"/>
            <a:endParaRPr lang="en-US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28638972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176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09600"/>
          </a:xfrm>
        </p:spPr>
        <p:txBody>
          <a:bodyPr/>
          <a:lstStyle/>
          <a:p>
            <a:pPr algn="l"/>
            <a:r>
              <a:rPr lang="en-US" altLang="en-US" sz="3600" dirty="0"/>
              <a:t>Composition</a:t>
            </a:r>
            <a:endParaRPr lang="en-CA" altLang="en-US" sz="3600" dirty="0"/>
          </a:p>
        </p:txBody>
      </p:sp>
      <p:sp>
        <p:nvSpPr>
          <p:cNvPr id="176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</p:spPr>
        <p:txBody>
          <a:bodyPr/>
          <a:lstStyle/>
          <a:p>
            <a:pPr marL="0" indent="0"/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Composition of a function and its inverse:</a:t>
            </a:r>
            <a:endParaRPr lang="en-US" altLang="en-US" sz="32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indent="0"/>
            <a:endParaRPr lang="en-US" altLang="en-US" sz="18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3200" dirty="0"/>
              <a:t>(f </a:t>
            </a:r>
            <a:r>
              <a:rPr lang="en-US" altLang="en-US" sz="3200" baseline="30000" dirty="0"/>
              <a:t>-1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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f) (a) = f </a:t>
            </a:r>
            <a:r>
              <a:rPr lang="en-US" altLang="en-US" sz="3200" baseline="30000" dirty="0"/>
              <a:t>-1</a:t>
            </a:r>
            <a:r>
              <a:rPr lang="en-US" altLang="en-US" sz="3200" dirty="0"/>
              <a:t>(f(a)) = f </a:t>
            </a:r>
            <a:r>
              <a:rPr lang="en-US" altLang="en-US" sz="3200" baseline="30000" dirty="0"/>
              <a:t>-1</a:t>
            </a:r>
            <a:r>
              <a:rPr lang="en-US" altLang="en-US" sz="3200" dirty="0"/>
              <a:t>(b) = a</a:t>
            </a:r>
            <a:r>
              <a:rPr lang="en-US" altLang="en-US" sz="3200" dirty="0" smtClean="0"/>
              <a:t>.</a:t>
            </a:r>
            <a:endParaRPr lang="en-US" altLang="en-US" sz="3200" dirty="0"/>
          </a:p>
          <a:p>
            <a:pPr eaLnBrk="1" hangingPunct="1"/>
            <a:r>
              <a:rPr lang="en-US" altLang="en-US" sz="3200" dirty="0"/>
              <a:t>(f </a:t>
            </a:r>
            <a:r>
              <a:rPr lang="en-US" altLang="en-US" sz="3200" dirty="0" smtClean="0"/>
              <a:t> </a:t>
            </a:r>
            <a:r>
              <a:rPr lang="en-US" altLang="en-US" sz="3200" dirty="0" smtClean="0">
                <a:sym typeface="Symbol" panose="05050102010706020507" pitchFamily="18" charset="2"/>
              </a:rPr>
              <a:t>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f </a:t>
            </a:r>
            <a:r>
              <a:rPr lang="en-US" altLang="en-US" sz="3200" baseline="30000" dirty="0"/>
              <a:t>-1</a:t>
            </a:r>
            <a:r>
              <a:rPr lang="en-US" altLang="en-US" sz="3200" dirty="0"/>
              <a:t>) (b) = f (f </a:t>
            </a:r>
            <a:r>
              <a:rPr lang="en-US" altLang="en-US" sz="3200" baseline="30000" dirty="0"/>
              <a:t>-1</a:t>
            </a:r>
            <a:r>
              <a:rPr lang="en-US" altLang="en-US" sz="3200" dirty="0"/>
              <a:t>(b)) = f</a:t>
            </a:r>
            <a:r>
              <a:rPr lang="en-US" altLang="en-US" sz="3200" baseline="30000" dirty="0"/>
              <a:t>-</a:t>
            </a:r>
            <a:r>
              <a:rPr lang="en-US" altLang="en-US" sz="3200" dirty="0"/>
              <a:t>(a) = </a:t>
            </a:r>
            <a:r>
              <a:rPr lang="en-US" altLang="en-US" sz="3200" dirty="0" smtClean="0"/>
              <a:t>b</a:t>
            </a:r>
          </a:p>
          <a:p>
            <a:pPr eaLnBrk="1" hangingPunct="1"/>
            <a:r>
              <a:rPr lang="en-US" altLang="en-US" sz="3200" dirty="0" smtClean="0">
                <a:sym typeface="Symbol" panose="05050102010706020507" pitchFamily="18" charset="2"/>
              </a:rPr>
              <a:t>(f</a:t>
            </a:r>
            <a:r>
              <a:rPr lang="en-US" altLang="en-US" sz="3200" baseline="30000" dirty="0" smtClean="0">
                <a:sym typeface="Symbol" panose="05050102010706020507" pitchFamily="18" charset="2"/>
              </a:rPr>
              <a:t>-1 </a:t>
            </a:r>
            <a:r>
              <a:rPr lang="en-US" altLang="en-US" sz="3200" dirty="0" smtClean="0">
                <a:sym typeface="Symbol" panose="05050102010706020507" pitchFamily="18" charset="2"/>
              </a:rPr>
              <a:t> f</a:t>
            </a:r>
            <a:r>
              <a:rPr lang="en-US" altLang="en-US" sz="3200" dirty="0">
                <a:sym typeface="Symbol" panose="05050102010706020507" pitchFamily="18" charset="2"/>
              </a:rPr>
              <a:t>)(x) = f</a:t>
            </a:r>
            <a:r>
              <a:rPr lang="en-US" altLang="en-US" sz="3200" baseline="30000" dirty="0">
                <a:sym typeface="Symbol" panose="05050102010706020507" pitchFamily="18" charset="2"/>
              </a:rPr>
              <a:t>-1</a:t>
            </a:r>
            <a:r>
              <a:rPr lang="en-US" altLang="en-US" sz="3200" dirty="0">
                <a:sym typeface="Symbol" panose="05050102010706020507" pitchFamily="18" charset="2"/>
              </a:rPr>
              <a:t>(f(x)) = x</a:t>
            </a:r>
          </a:p>
          <a:p>
            <a:pPr marL="0" indent="0"/>
            <a:endParaRPr lang="en-US" altLang="en-US" sz="1800" dirty="0">
              <a:sym typeface="Symbol" panose="05050102010706020507" pitchFamily="18" charset="2"/>
            </a:endParaRPr>
          </a:p>
          <a:p>
            <a:pPr marL="0" indent="0"/>
            <a:r>
              <a:rPr lang="en-US" altLang="en-US" sz="3200" dirty="0">
                <a:sym typeface="Symbol" panose="05050102010706020507" pitchFamily="18" charset="2"/>
              </a:rPr>
              <a:t>The composition of a function and its inverse is the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identity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function</a:t>
            </a:r>
            <a:r>
              <a:rPr lang="en-US" altLang="en-US" sz="3200" dirty="0">
                <a:sym typeface="Symbol" panose="05050102010706020507" pitchFamily="18" charset="2"/>
              </a:rPr>
              <a:t> </a:t>
            </a:r>
            <a:r>
              <a:rPr lang="en-US" altLang="en-US" sz="3200" dirty="0" smtClean="0">
                <a:sym typeface="Symbol" panose="05050102010706020507" pitchFamily="18" charset="2"/>
              </a:rPr>
              <a:t>I(x</a:t>
            </a:r>
            <a:r>
              <a:rPr lang="en-US" altLang="en-US" sz="3200" dirty="0">
                <a:sym typeface="Symbol" panose="05050102010706020507" pitchFamily="18" charset="2"/>
              </a:rPr>
              <a:t>) = x.</a:t>
            </a:r>
          </a:p>
        </p:txBody>
      </p:sp>
    </p:spTree>
    <p:extLst>
      <p:ext uri="{BB962C8B-B14F-4D97-AF65-F5344CB8AC3E}">
        <p14:creationId xmlns:p14="http://schemas.microsoft.com/office/powerpoint/2010/main" val="6990514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09600"/>
          </a:xfrm>
        </p:spPr>
        <p:txBody>
          <a:bodyPr/>
          <a:lstStyle/>
          <a:p>
            <a:pPr algn="l"/>
            <a:r>
              <a:rPr lang="en-US" altLang="en-US" sz="3600" dirty="0"/>
              <a:t>Graphs</a:t>
            </a:r>
            <a:endParaRPr lang="en-CA" altLang="en-US" sz="3600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</p:spPr>
        <p:txBody>
          <a:bodyPr/>
          <a:lstStyle/>
          <a:p>
            <a:pPr marL="0" indent="0"/>
            <a:r>
              <a:rPr lang="en-US" altLang="en-US" sz="3600" dirty="0">
                <a:sym typeface="Symbol" panose="05050102010706020507" pitchFamily="18" charset="2"/>
              </a:rPr>
              <a:t>The</a:t>
            </a:r>
            <a:r>
              <a:rPr lang="en-US" altLang="en-US" sz="3600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graph</a:t>
            </a:r>
            <a:r>
              <a:rPr lang="en-US" altLang="en-US" sz="3600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dirty="0">
                <a:sym typeface="Symbol" panose="05050102010706020507" pitchFamily="18" charset="2"/>
              </a:rPr>
              <a:t>of a function</a:t>
            </a:r>
            <a:r>
              <a:rPr lang="en-US" altLang="en-US" sz="3600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dirty="0">
                <a:sym typeface="Symbol" panose="05050102010706020507" pitchFamily="18" charset="2"/>
              </a:rPr>
              <a:t>f:AB is the set of ordered pairs {(a, b) | </a:t>
            </a:r>
            <a:r>
              <a:rPr lang="en-US" altLang="en-US" sz="3600" dirty="0" err="1">
                <a:sym typeface="Symbol" panose="05050102010706020507" pitchFamily="18" charset="2"/>
              </a:rPr>
              <a:t>aA</a:t>
            </a:r>
            <a:r>
              <a:rPr lang="en-US" altLang="en-US" sz="3600" dirty="0">
                <a:sym typeface="Symbol" panose="05050102010706020507" pitchFamily="18" charset="2"/>
              </a:rPr>
              <a:t> and f(a) = b}.</a:t>
            </a:r>
          </a:p>
          <a:p>
            <a:pPr marL="0" indent="0"/>
            <a:endParaRPr lang="en-US" altLang="en-US" sz="3600" dirty="0">
              <a:sym typeface="Symbol" panose="05050102010706020507" pitchFamily="18" charset="2"/>
            </a:endParaRPr>
          </a:p>
          <a:p>
            <a:pPr marL="0" indent="0"/>
            <a:r>
              <a:rPr lang="en-US" altLang="en-US" sz="3600" dirty="0">
                <a:sym typeface="Symbol" panose="05050102010706020507" pitchFamily="18" charset="2"/>
              </a:rPr>
              <a:t>The graph is a subset of AB that can be used to visualize f in a two-dimensional coordinate system.</a:t>
            </a:r>
          </a:p>
          <a:p>
            <a:pPr marL="0" indent="0"/>
            <a:endParaRPr lang="en-US" altLang="en-US" sz="3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368392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9739" y="1441525"/>
            <a:ext cx="10896600" cy="4114800"/>
          </a:xfrm>
        </p:spPr>
        <p:txBody>
          <a:bodyPr/>
          <a:lstStyle/>
          <a:p>
            <a:pPr marL="0" indent="0" eaLnBrk="1" hangingPunct="1"/>
            <a:r>
              <a:rPr lang="en-US" altLang="en-US" sz="2800" b="1" dirty="0"/>
              <a:t>Absolute value</a:t>
            </a:r>
            <a:r>
              <a:rPr lang="en-US" altLang="en-US" sz="2800" dirty="0"/>
              <a:t>: </a:t>
            </a:r>
          </a:p>
          <a:p>
            <a:pPr marL="0" indent="0" eaLnBrk="1" hangingPunct="1"/>
            <a:r>
              <a:rPr lang="en-US" altLang="en-US" sz="2800" dirty="0"/>
              <a:t>	Domain R; Co-Domain = {0} </a:t>
            </a:r>
            <a:r>
              <a:rPr lang="en-US" altLang="en-US" sz="2800" dirty="0">
                <a:sym typeface="Symbol" panose="05050102010706020507" pitchFamily="18" charset="2"/>
              </a:rPr>
              <a:t> R</a:t>
            </a:r>
            <a:r>
              <a:rPr lang="en-US" altLang="en-US" sz="2800" baseline="30000" dirty="0">
                <a:sym typeface="Symbol" panose="05050102010706020507" pitchFamily="18" charset="2"/>
              </a:rPr>
              <a:t>+</a:t>
            </a:r>
          </a:p>
          <a:p>
            <a:pPr marL="0" indent="0" eaLnBrk="1" hangingPunct="1"/>
            <a:endParaRPr lang="en-US" altLang="en-US" sz="2800" baseline="30000" dirty="0">
              <a:sym typeface="Symbol" panose="05050102010706020507" pitchFamily="18" charset="2"/>
            </a:endParaRPr>
          </a:p>
          <a:p>
            <a:pPr marL="0" indent="0" eaLnBrk="1" hangingPunct="1"/>
            <a:r>
              <a:rPr lang="en-US" altLang="en-US" sz="2800" baseline="30000" dirty="0">
                <a:sym typeface="Symbol" panose="05050102010706020507" pitchFamily="18" charset="2"/>
              </a:rPr>
              <a:t>	</a:t>
            </a:r>
            <a:r>
              <a:rPr lang="en-US" altLang="en-US" sz="3600" baseline="30000" dirty="0">
                <a:sym typeface="Symbol" panose="05050102010706020507" pitchFamily="18" charset="2"/>
              </a:rPr>
              <a:t>|x| </a:t>
            </a:r>
            <a:r>
              <a:rPr lang="en-US" altLang="en-US" sz="3200" baseline="30000" dirty="0">
                <a:sym typeface="Symbol" panose="05050102010706020507" pitchFamily="18" charset="2"/>
              </a:rPr>
              <a:t>= </a:t>
            </a:r>
          </a:p>
          <a:p>
            <a:pPr marL="0" indent="0" eaLnBrk="1" hangingPunct="1"/>
            <a:endParaRPr lang="en-US" altLang="en-US" sz="3200" baseline="30000" dirty="0">
              <a:sym typeface="Symbol" panose="05050102010706020507" pitchFamily="18" charset="2"/>
            </a:endParaRPr>
          </a:p>
          <a:p>
            <a:pPr marL="0" indent="0" eaLnBrk="1" hangingPunct="1"/>
            <a:endParaRPr lang="en-US" altLang="en-US" sz="2800" baseline="30000" dirty="0">
              <a:sym typeface="Symbol" panose="05050102010706020507" pitchFamily="18" charset="2"/>
            </a:endParaRPr>
          </a:p>
          <a:p>
            <a:pPr marL="0" indent="0" eaLnBrk="1" hangingPunct="1"/>
            <a:r>
              <a:rPr lang="en-US" altLang="en-US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64FBF9-5081-4B9C-9FFB-EA43BB332BBF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important functions</a:t>
            </a:r>
          </a:p>
        </p:txBody>
      </p:sp>
      <p:sp>
        <p:nvSpPr>
          <p:cNvPr id="21509" name="AutoShape 6"/>
          <p:cNvSpPr>
            <a:spLocks/>
          </p:cNvSpPr>
          <p:nvPr/>
        </p:nvSpPr>
        <p:spPr bwMode="auto">
          <a:xfrm>
            <a:off x="2209800" y="2611969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2438400" y="2457002"/>
            <a:ext cx="2084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 x	 if x </a:t>
            </a:r>
            <a:r>
              <a:rPr lang="en-US" altLang="en-US" dirty="0">
                <a:cs typeface="Times New Roman" panose="02020603050405020304" pitchFamily="18" charset="0"/>
              </a:rPr>
              <a:t>≥0</a:t>
            </a:r>
          </a:p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-x 	 if x &lt; 0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1447800" y="3430629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Ex: |-3| = 3; |3| = 3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599739" y="4015394"/>
            <a:ext cx="753966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/>
              <a:t>Floor function (or greatest integer function):</a:t>
            </a:r>
            <a:r>
              <a:rPr lang="en-US" altLang="en-US" sz="2800" dirty="0"/>
              <a:t> </a:t>
            </a:r>
          </a:p>
          <a:p>
            <a:pPr eaLnBrk="1" hangingPunct="1"/>
            <a:r>
              <a:rPr lang="en-US" altLang="en-US" sz="2800" dirty="0"/>
              <a:t>	Domain = R; Co-Domain = Z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	</a:t>
            </a:r>
            <a:r>
              <a:rPr lang="en-US" altLang="en-US" sz="2800" dirty="0" smtClean="0">
                <a:sym typeface="Symbol" panose="05050102010706020507" pitchFamily="18" charset="2"/>
              </a:rPr>
              <a:t> x  </a:t>
            </a:r>
            <a:r>
              <a:rPr lang="en-US" altLang="en-US" sz="2800" dirty="0">
                <a:sym typeface="Symbol" panose="05050102010706020507" pitchFamily="18" charset="2"/>
              </a:rPr>
              <a:t>= largest integer not greater than x</a:t>
            </a:r>
          </a:p>
          <a:p>
            <a:pPr eaLnBrk="1" hangingPunct="1"/>
            <a:endParaRPr lang="en-US" altLang="en-US" sz="28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	</a:t>
            </a:r>
            <a:r>
              <a:rPr lang="en-US" altLang="en-US" sz="2800" dirty="0"/>
              <a:t>Ex: </a:t>
            </a:r>
            <a:r>
              <a:rPr lang="en-US" altLang="en-US" sz="2800" dirty="0">
                <a:sym typeface="Symbol" panose="05050102010706020507" pitchFamily="18" charset="2"/>
              </a:rPr>
              <a:t>3.2 = 3; -2.5 =-3</a:t>
            </a: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483564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 smtClean="0"/>
              <a:t>Based on Chapter 2 of Rosen </a:t>
            </a:r>
            <a:br>
              <a:rPr lang="en-US" altLang="en-US" sz="4000" dirty="0" smtClean="0"/>
            </a:br>
            <a:r>
              <a:rPr lang="en-US" altLang="en-US" sz="4000" i="1" dirty="0" smtClean="0"/>
              <a:t>Discrete Mathematics and </a:t>
            </a:r>
            <a:r>
              <a:rPr lang="en-US" altLang="en-US" sz="4000" i="1" dirty="0"/>
              <a:t>i</a:t>
            </a:r>
            <a:r>
              <a:rPr lang="en-US" altLang="en-US" sz="4000" i="1" dirty="0" smtClean="0"/>
              <a:t>ts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888684-F3CD-44AA-A49B-76A7EE3EABB5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important functions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09800"/>
            <a:ext cx="6629400" cy="4114800"/>
          </a:xfrm>
        </p:spPr>
        <p:txBody>
          <a:bodyPr/>
          <a:lstStyle/>
          <a:p>
            <a:pPr marL="0" indent="0" eaLnBrk="1" hangingPunct="1"/>
            <a:r>
              <a:rPr lang="en-US" altLang="en-US" sz="180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609600" y="2057401"/>
            <a:ext cx="1097279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/>
              <a:t>Ceiling  function:</a:t>
            </a:r>
            <a:r>
              <a:rPr lang="en-US" altLang="en-US" sz="2800" dirty="0"/>
              <a:t> </a:t>
            </a:r>
          </a:p>
          <a:p>
            <a:pPr eaLnBrk="1" hangingPunct="1"/>
            <a:r>
              <a:rPr lang="en-US" altLang="en-US" sz="2800" dirty="0"/>
              <a:t>	Domain = R; </a:t>
            </a:r>
          </a:p>
          <a:p>
            <a:pPr eaLnBrk="1" hangingPunct="1"/>
            <a:r>
              <a:rPr lang="en-US" altLang="en-US" sz="2800" dirty="0"/>
              <a:t>	Co-Domain = Z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	</a:t>
            </a:r>
            <a:r>
              <a:rPr lang="en-US" altLang="en-US" sz="2800" dirty="0">
                <a:sym typeface="Symbol" panose="05050102010706020507" pitchFamily="18" charset="2"/>
              </a:rPr>
              <a:t>x = smallest integer greater than </a:t>
            </a:r>
            <a:r>
              <a:rPr lang="en-US" altLang="en-US" sz="2800" dirty="0" smtClean="0">
                <a:sym typeface="Symbol" panose="05050102010706020507" pitchFamily="18" charset="2"/>
              </a:rPr>
              <a:t>or equal to x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eaLnBrk="1" hangingPunct="1"/>
            <a:endParaRPr lang="en-US" altLang="en-US" sz="28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	</a:t>
            </a:r>
            <a:r>
              <a:rPr lang="en-US" altLang="en-US" sz="2800" dirty="0"/>
              <a:t>Ex: </a:t>
            </a:r>
            <a:r>
              <a:rPr lang="en-US" altLang="en-US" sz="2800" dirty="0">
                <a:sym typeface="Symbol" panose="05050102010706020507" pitchFamily="18" charset="2"/>
              </a:rPr>
              <a:t>3.2 = 4; -2.5 =-2</a:t>
            </a: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285988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88817"/>
            <a:ext cx="10363200" cy="1143000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Table 1, Section 2-3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5181600" y="388817"/>
            <a:ext cx="6096000" cy="5935783"/>
            <a:chOff x="1200" y="924"/>
            <a:chExt cx="3360" cy="3396"/>
          </a:xfrm>
        </p:grpSpPr>
        <p:pic>
          <p:nvPicPr>
            <p:cNvPr id="2355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924"/>
              <a:ext cx="3360" cy="3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4080" y="206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4080" y="230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3456" y="2544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3408" y="173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cs typeface="Times New Roman" panose="02020603050405020304" pitchFamily="18" charset="0"/>
                </a:rPr>
                <a:t>≤</a:t>
              </a: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3984" y="1968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cs typeface="Times New Roman" panose="02020603050405020304" pitchFamily="18" charset="0"/>
                </a:rPr>
                <a:t>≤</a:t>
              </a:r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3984" y="2208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cs typeface="Times New Roman" panose="02020603050405020304" pitchFamily="18" charset="0"/>
                </a:rPr>
                <a:t>≤</a:t>
              </a:r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3408" y="2448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cs typeface="Times New Roman" panose="02020603050405020304" pitchFamily="18" charset="0"/>
                </a:rPr>
                <a:t>≤</a:t>
              </a: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3792" y="2832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2016" y="3792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2016" y="4032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4080" y="1776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+</a:t>
              </a:r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4080" y="2496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4080" y="2496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+</a:t>
              </a:r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3792" y="2832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+</a:t>
              </a:r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2016" y="3792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+</a:t>
              </a:r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2016" y="4032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+</a:t>
              </a:r>
            </a:p>
          </p:txBody>
        </p:sp>
        <p:sp>
          <p:nvSpPr>
            <p:cNvPr id="23575" name="Rectangle 23"/>
            <p:cNvSpPr>
              <a:spLocks noChangeArrowheads="1"/>
            </p:cNvSpPr>
            <p:nvPr/>
          </p:nvSpPr>
          <p:spPr bwMode="auto">
            <a:xfrm>
              <a:off x="4080" y="1776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4080" y="1776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578348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4D407C-E706-4F7A-8A73-F8B4AB89C006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1099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important functions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09800"/>
            <a:ext cx="7315200" cy="4114800"/>
          </a:xfrm>
        </p:spPr>
        <p:txBody>
          <a:bodyPr/>
          <a:lstStyle/>
          <a:p>
            <a:pPr marL="0" indent="0" eaLnBrk="1" hangingPunct="1"/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85800" y="2057401"/>
            <a:ext cx="9525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/>
              <a:t>Factorial function:</a:t>
            </a:r>
            <a:r>
              <a:rPr lang="en-US" altLang="en-US" sz="2800" dirty="0"/>
              <a:t> Domain = </a:t>
            </a:r>
            <a:r>
              <a:rPr lang="en-US" altLang="en-US" sz="2800" b="1" dirty="0" smtClean="0"/>
              <a:t>N</a:t>
            </a:r>
            <a:r>
              <a:rPr lang="en-US" altLang="en-US" sz="2800" dirty="0" smtClean="0"/>
              <a:t>,  Range </a:t>
            </a:r>
            <a:r>
              <a:rPr lang="en-US" altLang="en-US" sz="2800" dirty="0"/>
              <a:t>= </a:t>
            </a:r>
            <a:r>
              <a:rPr lang="en-US" altLang="en-US" sz="2800" b="1" dirty="0" smtClean="0"/>
              <a:t>N</a:t>
            </a:r>
            <a:r>
              <a:rPr lang="en-US" altLang="en-US" sz="2800" b="1" baseline="30000" dirty="0" smtClean="0"/>
              <a:t>+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 n!</a:t>
            </a:r>
            <a:r>
              <a:rPr lang="en-US" altLang="en-US" sz="2800" dirty="0">
                <a:sym typeface="Symbol" panose="05050102010706020507" pitchFamily="18" charset="2"/>
              </a:rPr>
              <a:t> = n (n-1)(n-2) …, 3 </a:t>
            </a:r>
            <a:r>
              <a:rPr lang="en-US" alt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2 </a:t>
            </a:r>
            <a:r>
              <a:rPr lang="en-US" alt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1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	</a:t>
            </a:r>
            <a:r>
              <a:rPr lang="en-US" altLang="en-US" sz="2800" dirty="0"/>
              <a:t>Ex: </a:t>
            </a:r>
            <a:r>
              <a:rPr lang="en-US" altLang="en-US" sz="2800" dirty="0">
                <a:sym typeface="Symbol" panose="05050102010706020507" pitchFamily="18" charset="2"/>
              </a:rPr>
              <a:t>5! = 5 </a:t>
            </a:r>
            <a:r>
              <a:rPr lang="en-US" alt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4 </a:t>
            </a:r>
            <a:r>
              <a:rPr lang="en-US" alt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3 x 2 </a:t>
            </a:r>
            <a:r>
              <a:rPr lang="en-US" alt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1 = 120</a:t>
            </a:r>
          </a:p>
          <a:p>
            <a:pPr eaLnBrk="1" hangingPunct="1"/>
            <a:endParaRPr lang="en-US" altLang="en-US" sz="28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Note: 0! = 1 by convention.</a:t>
            </a: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697121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25CE86-2CE3-4E87-B378-600C64EBF24A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1099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important functions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09800"/>
            <a:ext cx="6629400" cy="4114800"/>
          </a:xfrm>
        </p:spPr>
        <p:txBody>
          <a:bodyPr/>
          <a:lstStyle/>
          <a:p>
            <a:pPr marL="0" indent="0" eaLnBrk="1" hangingPunct="1"/>
            <a:r>
              <a:rPr lang="en-US" altLang="en-US" sz="18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838200" y="1219200"/>
            <a:ext cx="10659054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 b="1" dirty="0"/>
              <a:t>Mod (or remainder):</a:t>
            </a:r>
            <a:r>
              <a:rPr lang="en-US" altLang="en-US" sz="2600" dirty="0"/>
              <a:t> </a:t>
            </a:r>
          </a:p>
          <a:p>
            <a:pPr eaLnBrk="1" hangingPunct="1"/>
            <a:r>
              <a:rPr lang="en-US" altLang="en-US" sz="2600" dirty="0"/>
              <a:t>	Domain = </a:t>
            </a:r>
            <a:r>
              <a:rPr lang="en-US" altLang="en-US" sz="2600" b="1" dirty="0"/>
              <a:t>N</a:t>
            </a:r>
            <a:r>
              <a:rPr lang="en-US" altLang="en-US" sz="2600" dirty="0"/>
              <a:t> </a:t>
            </a:r>
            <a:r>
              <a:rPr lang="en-US" altLang="en-US" sz="2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  <a:r>
              <a:rPr lang="en-US" altLang="en-US" sz="2600" dirty="0"/>
              <a:t> </a:t>
            </a:r>
            <a:r>
              <a:rPr lang="en-US" altLang="en-US" sz="2600" b="1" dirty="0"/>
              <a:t>N</a:t>
            </a:r>
            <a:r>
              <a:rPr lang="en-US" altLang="en-US" sz="2600" b="1" baseline="30000" dirty="0"/>
              <a:t>+</a:t>
            </a:r>
            <a:r>
              <a:rPr lang="en-US" altLang="en-US" sz="2600" b="1" dirty="0"/>
              <a:t>  </a:t>
            </a:r>
            <a:r>
              <a:rPr lang="en-US" altLang="en-US" sz="2600" dirty="0"/>
              <a:t>= {(</a:t>
            </a:r>
            <a:r>
              <a:rPr lang="en-US" altLang="en-US" sz="2600" dirty="0" err="1"/>
              <a:t>m,n</a:t>
            </a:r>
            <a:r>
              <a:rPr lang="en-US" altLang="en-US" sz="2600" dirty="0"/>
              <a:t>)| m </a:t>
            </a:r>
            <a:r>
              <a:rPr lang="en-US" altLang="en-US" sz="2600" dirty="0">
                <a:sym typeface="Symbol" panose="05050102010706020507" pitchFamily="18" charset="2"/>
              </a:rPr>
              <a:t></a:t>
            </a:r>
            <a:r>
              <a:rPr lang="en-US" altLang="en-US" sz="2600" b="1" dirty="0">
                <a:sym typeface="Symbol" panose="05050102010706020507" pitchFamily="18" charset="2"/>
              </a:rPr>
              <a:t>N</a:t>
            </a:r>
            <a:r>
              <a:rPr lang="en-US" altLang="en-US" sz="2600" dirty="0">
                <a:sym typeface="Symbol" panose="05050102010706020507" pitchFamily="18" charset="2"/>
              </a:rPr>
              <a:t>, n  </a:t>
            </a:r>
            <a:r>
              <a:rPr lang="en-US" altLang="en-US" sz="2600" b="1" dirty="0"/>
              <a:t>N</a:t>
            </a:r>
            <a:r>
              <a:rPr lang="en-US" altLang="en-US" sz="2600" b="1" baseline="30000" dirty="0"/>
              <a:t>+</a:t>
            </a:r>
            <a:r>
              <a:rPr lang="en-US" altLang="en-US" sz="2600" b="1" dirty="0"/>
              <a:t> </a:t>
            </a:r>
            <a:r>
              <a:rPr lang="en-US" altLang="en-US" sz="2600" dirty="0"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en-US" sz="2600" dirty="0"/>
              <a:t>	Co-domain Range = </a:t>
            </a:r>
            <a:r>
              <a:rPr lang="en-US" altLang="en-US" sz="2600" b="1" dirty="0"/>
              <a:t>N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	m </a:t>
            </a:r>
            <a:r>
              <a:rPr lang="en-US" altLang="en-US" sz="2600" i="1" dirty="0"/>
              <a:t>mod</a:t>
            </a:r>
            <a:r>
              <a:rPr lang="en-US" altLang="en-US" sz="2600" dirty="0"/>
              <a:t> n = m - </a:t>
            </a:r>
            <a:r>
              <a:rPr lang="en-US" altLang="en-US" sz="2600" dirty="0">
                <a:sym typeface="Symbol" panose="05050102010706020507" pitchFamily="18" charset="2"/>
              </a:rPr>
              <a:t>m/n </a:t>
            </a:r>
            <a:r>
              <a:rPr lang="en-US" altLang="en-US" sz="2600" dirty="0"/>
              <a:t>n </a:t>
            </a:r>
            <a:r>
              <a:rPr lang="en-US" altLang="en-US" sz="2600" dirty="0">
                <a:sym typeface="Symbol" panose="05050102010706020507" pitchFamily="18" charset="2"/>
              </a:rPr>
              <a:t>  </a:t>
            </a:r>
          </a:p>
          <a:p>
            <a:pPr eaLnBrk="1" hangingPunct="1"/>
            <a:endParaRPr lang="en-US" altLang="en-US" sz="26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600" dirty="0">
                <a:sym typeface="Symbol" panose="05050102010706020507" pitchFamily="18" charset="2"/>
              </a:rPr>
              <a:t>Ex:   8 mod 3 = </a:t>
            </a:r>
            <a:r>
              <a:rPr lang="en-US" altLang="en-US" sz="2600" dirty="0"/>
              <a:t>8 - </a:t>
            </a:r>
            <a:r>
              <a:rPr lang="en-US" altLang="en-US" sz="2600" dirty="0">
                <a:sym typeface="Symbol" panose="05050102010706020507" pitchFamily="18" charset="2"/>
              </a:rPr>
              <a:t>8/3 </a:t>
            </a:r>
            <a:r>
              <a:rPr lang="en-US" altLang="en-US" sz="2600" dirty="0"/>
              <a:t>3 = 2</a:t>
            </a:r>
          </a:p>
          <a:p>
            <a:pPr eaLnBrk="1" hangingPunct="1"/>
            <a:r>
              <a:rPr lang="en-US" altLang="en-US" sz="2600" dirty="0"/>
              <a:t>      57 mod 12 = 9;</a:t>
            </a:r>
            <a:endParaRPr lang="en-US" altLang="en-US" sz="2600" dirty="0">
              <a:sym typeface="Symbol" panose="05050102010706020507" pitchFamily="18" charset="2"/>
            </a:endParaRPr>
          </a:p>
          <a:p>
            <a:pPr eaLnBrk="1" hangingPunct="1"/>
            <a:endParaRPr lang="en-US" altLang="en-US" sz="28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200" dirty="0">
                <a:sym typeface="Symbol" panose="05050102010706020507" pitchFamily="18" charset="2"/>
              </a:rPr>
              <a:t>Note: This function computes the remainder when m is divided by n.</a:t>
            </a:r>
          </a:p>
          <a:p>
            <a:pPr eaLnBrk="1" hangingPunct="1"/>
            <a:r>
              <a:rPr lang="en-US" altLang="en-US" sz="2200" dirty="0">
                <a:sym typeface="Symbol" panose="05050102010706020507" pitchFamily="18" charset="2"/>
              </a:rPr>
              <a:t>The name of this function is an abbreviation of m modulo n, where modulus means </a:t>
            </a:r>
            <a:r>
              <a:rPr lang="en-US" altLang="en-US" sz="2200" dirty="0" smtClean="0">
                <a:sym typeface="Symbol" panose="05050102010706020507" pitchFamily="18" charset="2"/>
              </a:rPr>
              <a:t>with respect </a:t>
            </a:r>
            <a:r>
              <a:rPr lang="en-US" altLang="en-US" sz="2200" dirty="0">
                <a:sym typeface="Symbol" panose="05050102010706020507" pitchFamily="18" charset="2"/>
              </a:rPr>
              <a:t>to a modulus (size) of n, which is defined to be the remainder when m is </a:t>
            </a:r>
            <a:r>
              <a:rPr lang="en-US" altLang="en-US" sz="2200" dirty="0" smtClean="0">
                <a:sym typeface="Symbol" panose="05050102010706020507" pitchFamily="18" charset="2"/>
              </a:rPr>
              <a:t>divided by </a:t>
            </a:r>
            <a:r>
              <a:rPr lang="en-US" altLang="en-US" sz="2200" dirty="0">
                <a:sym typeface="Symbol" panose="05050102010706020507" pitchFamily="18" charset="2"/>
              </a:rPr>
              <a:t>n. Note also that this function is an </a:t>
            </a:r>
            <a:r>
              <a:rPr lang="en-US" altLang="en-US" sz="2200" dirty="0" smtClean="0">
                <a:sym typeface="Symbol" panose="05050102010706020507" pitchFamily="18" charset="2"/>
              </a:rPr>
              <a:t>example </a:t>
            </a:r>
            <a:r>
              <a:rPr lang="en-US" altLang="en-US" sz="2200" dirty="0">
                <a:sym typeface="Symbol" panose="05050102010706020507" pitchFamily="18" charset="2"/>
              </a:rPr>
              <a:t>in which the domain of the function is a </a:t>
            </a:r>
            <a:r>
              <a:rPr lang="en-US" altLang="en-US" sz="2200" dirty="0" smtClean="0">
                <a:sym typeface="Symbol" panose="05050102010706020507" pitchFamily="18" charset="2"/>
              </a:rPr>
              <a:t>2-tuple.</a:t>
            </a:r>
            <a:endParaRPr lang="en-US" altLang="en-US" sz="2200" dirty="0">
              <a:sym typeface="Symbol" panose="05050102010706020507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0" y="2590800"/>
            <a:ext cx="3048000" cy="2000548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 C</a:t>
            </a:r>
            <a:r>
              <a:rPr lang="en-US" sz="2000" dirty="0" smtClean="0">
                <a:ln w="12700"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++</a:t>
            </a:r>
            <a:r>
              <a:rPr lang="en-US" dirty="0" smtClean="0">
                <a:solidFill>
                  <a:srgbClr val="0000FF"/>
                </a:solidFill>
              </a:rPr>
              <a:t> this is computed using the </a:t>
            </a:r>
            <a:r>
              <a:rPr lang="en-US" dirty="0" smtClean="0">
                <a:solidFill>
                  <a:srgbClr val="0000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%</a:t>
            </a:r>
            <a:r>
              <a:rPr lang="en-US" dirty="0" smtClean="0">
                <a:solidFill>
                  <a:srgbClr val="0000FF"/>
                </a:solidFill>
              </a:rPr>
              <a:t> operator. That is, to compute </a:t>
            </a:r>
            <a:r>
              <a:rPr lang="en-US" altLang="en-US" dirty="0">
                <a:solidFill>
                  <a:srgbClr val="0000FF"/>
                </a:solidFill>
              </a:rPr>
              <a:t>m </a:t>
            </a:r>
            <a:r>
              <a:rPr lang="en-US" altLang="en-US" i="1" dirty="0">
                <a:solidFill>
                  <a:srgbClr val="0000FF"/>
                </a:solidFill>
              </a:rPr>
              <a:t>mod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</a:rPr>
              <a:t>n, we write 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 % n</a:t>
            </a:r>
            <a:endParaRPr 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9772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AEBBC1-192D-4263-A630-65E74F934E89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important functions:</a:t>
            </a:r>
            <a:br>
              <a:rPr lang="en-US" altLang="en-US" dirty="0" smtClean="0"/>
            </a:br>
            <a:r>
              <a:rPr lang="en-US" altLang="en-US" dirty="0" smtClean="0"/>
              <a:t>Exponential Function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09800"/>
            <a:ext cx="6629400" cy="4114800"/>
          </a:xfrm>
        </p:spPr>
        <p:txBody>
          <a:bodyPr/>
          <a:lstStyle/>
          <a:p>
            <a:pPr marL="0" indent="0" eaLnBrk="1" hangingPunct="1"/>
            <a:r>
              <a:rPr lang="en-US" altLang="en-US" sz="180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21254" y="1864094"/>
            <a:ext cx="109728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/>
              <a:t>Exponential function:</a:t>
            </a:r>
            <a:r>
              <a:rPr lang="en-US" altLang="en-US" sz="2800" dirty="0"/>
              <a:t> </a:t>
            </a:r>
          </a:p>
          <a:p>
            <a:pPr eaLnBrk="1" hangingPunct="1"/>
            <a:r>
              <a:rPr lang="en-US" altLang="en-US" sz="2800" dirty="0"/>
              <a:t>	Domain = R</a:t>
            </a:r>
            <a:r>
              <a:rPr lang="en-US" altLang="en-US" sz="2800" baseline="30000" dirty="0"/>
              <a:t>+ </a:t>
            </a:r>
            <a:r>
              <a:rPr lang="en-US" altLang="en-US" sz="28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</a:t>
            </a:r>
            <a:r>
              <a:rPr lang="en-US" altLang="en-US" sz="2800" dirty="0"/>
              <a:t> R   = {(</a:t>
            </a:r>
            <a:r>
              <a:rPr lang="en-US" altLang="en-US" sz="2800" dirty="0" err="1"/>
              <a:t>a,x</a:t>
            </a:r>
            <a:r>
              <a:rPr lang="en-US" altLang="en-US" sz="2800" dirty="0"/>
              <a:t>)| a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n-US" altLang="en-US" sz="2800" dirty="0"/>
              <a:t>R+</a:t>
            </a:r>
            <a:r>
              <a:rPr lang="en-US" altLang="en-US" sz="2800" dirty="0">
                <a:sym typeface="Symbol" panose="05050102010706020507" pitchFamily="18" charset="2"/>
              </a:rPr>
              <a:t>, x  </a:t>
            </a:r>
            <a:r>
              <a:rPr lang="en-US" altLang="en-US" sz="2800" dirty="0"/>
              <a:t>R </a:t>
            </a:r>
            <a:r>
              <a:rPr lang="en-US" altLang="en-US" sz="2800" dirty="0"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en-US" sz="2800" dirty="0"/>
              <a:t>	Co-domain Range = R</a:t>
            </a:r>
            <a:r>
              <a:rPr lang="en-US" altLang="en-US" sz="2800" baseline="30000" dirty="0"/>
              <a:t>+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	f(x) = </a:t>
            </a:r>
            <a:r>
              <a:rPr lang="en-US" altLang="en-US" sz="2800" dirty="0" smtClean="0"/>
              <a:t>a</a:t>
            </a:r>
            <a:r>
              <a:rPr lang="en-US" altLang="en-US" sz="2800" i="1" baseline="30000" dirty="0" smtClean="0"/>
              <a:t>x</a:t>
            </a:r>
            <a:r>
              <a:rPr lang="en-US" altLang="en-US" sz="2800" baseline="30000" dirty="0" smtClean="0"/>
              <a:t> 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Note: </a:t>
            </a:r>
            <a:r>
              <a:rPr lang="en-US" altLang="en-US" sz="2800" i="1" dirty="0"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 is a </a:t>
            </a:r>
            <a:r>
              <a:rPr lang="en-US" altLang="en-US" sz="2800" b="1" dirty="0">
                <a:sym typeface="Symbol" panose="05050102010706020507" pitchFamily="18" charset="2"/>
              </a:rPr>
              <a:t>positive</a:t>
            </a:r>
            <a:r>
              <a:rPr lang="en-US" altLang="en-US" sz="2800" dirty="0">
                <a:sym typeface="Symbol" panose="05050102010706020507" pitchFamily="18" charset="2"/>
              </a:rPr>
              <a:t> constant; 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varies.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	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Ex:  f(n) = </a:t>
            </a:r>
            <a:r>
              <a:rPr lang="en-US" altLang="en-US" sz="2800" dirty="0" smtClean="0">
                <a:sym typeface="Symbol" panose="05050102010706020507" pitchFamily="18" charset="2"/>
              </a:rPr>
              <a:t>a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= a </a:t>
            </a:r>
            <a:r>
              <a:rPr lang="en-US" altLang="en-US" sz="28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a </a:t>
            </a:r>
            <a:r>
              <a:rPr lang="en-US" altLang="en-US" sz="28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800" dirty="0" smtClean="0">
                <a:sym typeface="Symbol" panose="05050102010706020507" pitchFamily="18" charset="2"/>
              </a:rPr>
              <a:t> … </a:t>
            </a:r>
            <a:r>
              <a:rPr lang="en-US" altLang="en-US" sz="28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 a (n times) 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614978" y="5242636"/>
            <a:ext cx="1066262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How do we define f(x) if x is not a positive integer?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538797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9F95C2-BAD9-4EF5-84F2-B986D8B4495C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important functions:</a:t>
            </a:r>
            <a:br>
              <a:rPr lang="en-US" altLang="en-US" smtClean="0"/>
            </a:b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1"/>
                </a:solidFill>
              </a:rPr>
              <a:t>Exponential function</a:t>
            </a:r>
            <a:endParaRPr lang="en-US" alt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09800"/>
            <a:ext cx="6629400" cy="4114800"/>
          </a:xfrm>
        </p:spPr>
        <p:txBody>
          <a:bodyPr/>
          <a:lstStyle/>
          <a:p>
            <a:pPr marL="0" indent="0" eaLnBrk="1" hangingPunct="1"/>
            <a:r>
              <a:rPr lang="en-US" altLang="en-US" sz="180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09600" y="1828801"/>
            <a:ext cx="11049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/>
              <a:t>Exponential function: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How do we define f(x) if x is not a positive integer?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Important properties of exponential functions:</a:t>
            </a:r>
          </a:p>
          <a:p>
            <a:pPr eaLnBrk="1" hangingPunct="1"/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buFontTx/>
              <a:buAutoNum type="arabicParenBoth"/>
            </a:pPr>
            <a:r>
              <a:rPr lang="en-US" altLang="en-US" dirty="0" smtClean="0">
                <a:sym typeface="Symbol" panose="05050102010706020507" pitchFamily="18" charset="2"/>
              </a:rPr>
              <a:t>a</a:t>
            </a:r>
            <a:r>
              <a:rPr lang="en-US" altLang="en-US" baseline="30000" dirty="0" smtClean="0">
                <a:sym typeface="Symbol" panose="05050102010706020507" pitchFamily="18" charset="2"/>
              </a:rPr>
              <a:t>(</a:t>
            </a:r>
            <a:r>
              <a:rPr lang="en-US" altLang="en-US" baseline="30000" dirty="0" err="1" smtClean="0">
                <a:sym typeface="Symbol" panose="05050102010706020507" pitchFamily="18" charset="2"/>
              </a:rPr>
              <a:t>x+y</a:t>
            </a:r>
            <a:r>
              <a:rPr lang="en-US" altLang="en-US" baseline="30000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= a</a:t>
            </a:r>
            <a:r>
              <a:rPr lang="en-US" altLang="en-US" baseline="30000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; </a:t>
            </a:r>
            <a:r>
              <a:rPr lang="en-US" altLang="en-US" dirty="0" smtClean="0">
                <a:sym typeface="Symbol" panose="05050102010706020507" pitchFamily="18" charset="2"/>
              </a:rPr>
              <a:t>	(</a:t>
            </a:r>
            <a:r>
              <a:rPr lang="en-US" altLang="en-US" dirty="0">
                <a:sym typeface="Symbol" panose="05050102010706020507" pitchFamily="18" charset="2"/>
              </a:rPr>
              <a:t>2)  </a:t>
            </a:r>
            <a:r>
              <a:rPr lang="en-US" altLang="en-US" dirty="0" smtClean="0">
                <a:sym typeface="Symbol" panose="05050102010706020507" pitchFamily="18" charset="2"/>
              </a:rPr>
              <a:t>a</a:t>
            </a:r>
            <a:r>
              <a:rPr lang="en-US" altLang="en-US" baseline="30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a; 	(</a:t>
            </a:r>
            <a:r>
              <a:rPr lang="en-US" altLang="en-US" dirty="0">
                <a:sym typeface="Symbol" panose="05050102010706020507" pitchFamily="18" charset="2"/>
              </a:rPr>
              <a:t>3)  </a:t>
            </a:r>
            <a:r>
              <a:rPr lang="en-US" altLang="en-US" dirty="0" smtClean="0">
                <a:sym typeface="Symbol" panose="05050102010706020507" pitchFamily="18" charset="2"/>
              </a:rPr>
              <a:t>a</a:t>
            </a:r>
            <a:r>
              <a:rPr lang="en-US" altLang="en-US" baseline="30000" dirty="0" smtClean="0">
                <a:sym typeface="Symbol" panose="05050102010706020507" pitchFamily="18" charset="2"/>
              </a:rPr>
              <a:t>0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1</a:t>
            </a:r>
          </a:p>
          <a:p>
            <a:pPr eaLnBrk="1" hangingPunct="1">
              <a:buFontTx/>
              <a:buAutoNum type="arabicParenBoth"/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 See:</a:t>
            </a:r>
          </a:p>
          <a:p>
            <a:pPr eaLnBrk="1" hangingPunct="1"/>
            <a:endParaRPr lang="en-US" altLang="en-US" dirty="0">
              <a:sym typeface="Symbol" panose="05050102010706020507" pitchFamily="18" charset="2"/>
            </a:endParaRPr>
          </a:p>
          <a:p>
            <a:pPr eaLnBrk="1" hangingPunct="1"/>
            <a:endParaRPr lang="en-US" altLang="en-US" dirty="0">
              <a:sym typeface="Symbol" panose="05050102010706020507" pitchFamily="18" charset="2"/>
            </a:endParaRPr>
          </a:p>
          <a:p>
            <a:pPr eaLnBrk="1" hangingPunct="1"/>
            <a:endParaRPr lang="en-US" altLang="en-US" dirty="0"/>
          </a:p>
        </p:txBody>
      </p:sp>
      <p:graphicFrame>
        <p:nvGraphicFramePr>
          <p:cNvPr id="27654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4003602"/>
              </p:ext>
            </p:extLst>
          </p:nvPr>
        </p:nvGraphicFramePr>
        <p:xfrm>
          <a:off x="1828799" y="4123503"/>
          <a:ext cx="4087115" cy="235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1676400" imgH="965200" progId="Equation.3">
                  <p:embed/>
                </p:oleObj>
              </mc:Choice>
              <mc:Fallback>
                <p:oleObj name="Equation" r:id="rId4" imgW="1676400" imgH="965200" progId="Equation.3">
                  <p:embed/>
                  <p:pic>
                    <p:nvPicPr>
                      <p:cNvPr id="276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99" y="4123503"/>
                        <a:ext cx="4087115" cy="2353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04680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F0459C-2939-4CCD-9512-B6278CA08125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endParaRPr lang="en-US" alt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40772"/>
            <a:ext cx="3810000" cy="4114800"/>
          </a:xfrm>
        </p:spPr>
        <p:txBody>
          <a:bodyPr/>
          <a:lstStyle/>
          <a:p>
            <a:pPr marL="0" indent="0" eaLnBrk="1" hangingPunct="1"/>
            <a:r>
              <a:rPr lang="en-US" altLang="en-US" sz="2400" dirty="0"/>
              <a:t>We get:</a:t>
            </a:r>
          </a:p>
          <a:p>
            <a:pPr marL="0" indent="0" eaLnBrk="1" hangingPunct="1"/>
            <a:endParaRPr lang="en-US" altLang="en-US" sz="1800" dirty="0"/>
          </a:p>
        </p:txBody>
      </p:sp>
      <p:graphicFrame>
        <p:nvGraphicFramePr>
          <p:cNvPr id="28677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95834971"/>
              </p:ext>
            </p:extLst>
          </p:nvPr>
        </p:nvGraphicFramePr>
        <p:xfrm>
          <a:off x="2514599" y="1649737"/>
          <a:ext cx="6793279" cy="230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3136900" imgH="1066800" progId="Equation.3">
                  <p:embed/>
                </p:oleObj>
              </mc:Choice>
              <mc:Fallback>
                <p:oleObj name="Equation" r:id="rId4" imgW="3136900" imgH="1066800" progId="Equation.3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9" y="1649737"/>
                        <a:ext cx="6793279" cy="2308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1066800" y="3576640"/>
            <a:ext cx="3200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By similar arguments</a:t>
            </a:r>
            <a:r>
              <a:rPr lang="en-US" altLang="en-US" sz="3200" dirty="0"/>
              <a:t>: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graphicFrame>
        <p:nvGraphicFramePr>
          <p:cNvPr id="28679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97949368"/>
              </p:ext>
            </p:extLst>
          </p:nvPr>
        </p:nvGraphicFramePr>
        <p:xfrm>
          <a:off x="2379057" y="4213315"/>
          <a:ext cx="9045660" cy="144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6" imgW="4279900" imgH="685800" progId="Equation.3">
                  <p:embed/>
                </p:oleObj>
              </mc:Choice>
              <mc:Fallback>
                <p:oleObj name="Equation" r:id="rId6" imgW="4279900" imgH="685800" progId="Equation.3">
                  <p:embed/>
                  <p:pic>
                    <p:nvPicPr>
                      <p:cNvPr id="2867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057" y="4213315"/>
                        <a:ext cx="9045660" cy="144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1244600" y="5957509"/>
            <a:ext cx="990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FF"/>
                </a:solidFill>
              </a:rPr>
              <a:t>Note: This determines a</a:t>
            </a:r>
            <a:r>
              <a:rPr lang="en-US" altLang="en-US" sz="2000" baseline="30000" dirty="0">
                <a:solidFill>
                  <a:srgbClr val="0000FF"/>
                </a:solidFill>
              </a:rPr>
              <a:t>x</a:t>
            </a:r>
            <a:r>
              <a:rPr lang="en-US" altLang="en-US" sz="2000" dirty="0">
                <a:solidFill>
                  <a:srgbClr val="0000FF"/>
                </a:solidFill>
              </a:rPr>
              <a:t> for all x rational. x is irrational by continuity (we’ll skip “details”).</a:t>
            </a:r>
          </a:p>
        </p:txBody>
      </p:sp>
    </p:spTree>
    <p:extLst>
      <p:ext uri="{BB962C8B-B14F-4D97-AF65-F5344CB8AC3E}">
        <p14:creationId xmlns:p14="http://schemas.microsoft.com/office/powerpoint/2010/main" val="598826775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B92E53-EE0E-49AD-92DD-1A4440DA5309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1099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important functions:</a:t>
            </a:r>
            <a:br>
              <a:rPr lang="en-US" altLang="en-US" dirty="0" smtClean="0"/>
            </a:br>
            <a:r>
              <a:rPr lang="en-US" altLang="en-US" dirty="0" smtClean="0"/>
              <a:t>Logarithm Function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09800"/>
            <a:ext cx="6629400" cy="4114800"/>
          </a:xfrm>
        </p:spPr>
        <p:txBody>
          <a:bodyPr/>
          <a:lstStyle/>
          <a:p>
            <a:pPr marL="0" indent="0" eaLnBrk="1" hangingPunct="1"/>
            <a:r>
              <a:rPr lang="en-US" altLang="en-US" sz="18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77732" y="2565189"/>
            <a:ext cx="10896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/>
              <a:t>Logarithm base a:</a:t>
            </a:r>
            <a:r>
              <a:rPr lang="en-US" altLang="en-US" sz="2800" dirty="0"/>
              <a:t> </a:t>
            </a:r>
          </a:p>
          <a:p>
            <a:pPr eaLnBrk="1" hangingPunct="1"/>
            <a:r>
              <a:rPr lang="en-US" altLang="en-US" sz="2800" dirty="0"/>
              <a:t>	Domain = R</a:t>
            </a:r>
            <a:r>
              <a:rPr lang="en-US" altLang="en-US" sz="2800" baseline="30000" dirty="0"/>
              <a:t>+ </a:t>
            </a:r>
            <a:r>
              <a:rPr lang="en-US" altLang="en-US" sz="2800" dirty="0"/>
              <a:t>x R   = {(</a:t>
            </a:r>
            <a:r>
              <a:rPr lang="en-US" altLang="en-US" sz="2800" dirty="0" err="1"/>
              <a:t>a,x</a:t>
            </a:r>
            <a:r>
              <a:rPr lang="en-US" altLang="en-US" sz="2800" dirty="0"/>
              <a:t>)| a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n-US" altLang="en-US" sz="2800" dirty="0"/>
              <a:t>R+</a:t>
            </a:r>
            <a:r>
              <a:rPr lang="en-US" altLang="en-US" sz="2800" dirty="0">
                <a:sym typeface="Symbol" panose="05050102010706020507" pitchFamily="18" charset="2"/>
              </a:rPr>
              <a:t>, a&gt;1, x  </a:t>
            </a:r>
            <a:r>
              <a:rPr lang="en-US" altLang="en-US" sz="2800" dirty="0" smtClean="0"/>
              <a:t>R</a:t>
            </a:r>
            <a:r>
              <a:rPr lang="en-US" altLang="en-US" sz="2800" baseline="30000" dirty="0"/>
              <a:t> +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en-US" sz="2800" dirty="0"/>
              <a:t>	Co-domain Range = </a:t>
            </a:r>
            <a:r>
              <a:rPr lang="en-US" altLang="en-US" sz="2800" dirty="0" smtClean="0"/>
              <a:t>R</a:t>
            </a:r>
            <a:r>
              <a:rPr lang="en-US" altLang="en-US" sz="2800" baseline="30000" dirty="0"/>
              <a:t> + 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	y = log </a:t>
            </a:r>
            <a:r>
              <a:rPr lang="en-US" altLang="en-US" sz="2800" baseline="-25000" dirty="0"/>
              <a:t>a</a:t>
            </a:r>
            <a:r>
              <a:rPr lang="en-US" altLang="en-US" sz="2800" dirty="0"/>
              <a:t> (x) </a:t>
            </a:r>
            <a:r>
              <a:rPr lang="en-US" altLang="en-US" sz="2800" dirty="0">
                <a:sym typeface="Symbol" panose="05050102010706020507" pitchFamily="18" charset="2"/>
              </a:rPr>
              <a:t> a</a:t>
            </a:r>
            <a:r>
              <a:rPr lang="en-US" altLang="en-US" sz="2800" baseline="30000" dirty="0">
                <a:sym typeface="Symbol" panose="05050102010706020507" pitchFamily="18" charset="2"/>
              </a:rPr>
              <a:t>y</a:t>
            </a:r>
            <a:r>
              <a:rPr lang="en-US" altLang="en-US" sz="2800" dirty="0">
                <a:sym typeface="Symbol" panose="05050102010706020507" pitchFamily="18" charset="2"/>
              </a:rPr>
              <a:t> = x</a:t>
            </a:r>
            <a:r>
              <a:rPr lang="en-US" altLang="en-US" sz="2800" baseline="30000" dirty="0"/>
              <a:t> </a:t>
            </a:r>
            <a:r>
              <a:rPr lang="en-US" altLang="en-US" sz="2800" baseline="300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 	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Ex: </a:t>
            </a:r>
            <a:r>
              <a:rPr lang="en-US" altLang="en-US" sz="2800" dirty="0" smtClean="0"/>
              <a:t>log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(8)</a:t>
            </a:r>
            <a:r>
              <a:rPr lang="en-US" altLang="en-US" sz="2800" dirty="0">
                <a:sym typeface="Symbol" panose="05050102010706020507" pitchFamily="18" charset="2"/>
              </a:rPr>
              <a:t> =3; </a:t>
            </a:r>
            <a:r>
              <a:rPr lang="en-US" altLang="en-US" sz="2800" dirty="0" smtClean="0">
                <a:sym typeface="Symbol" panose="05050102010706020507" pitchFamily="18" charset="2"/>
              </a:rPr>
              <a:t>	</a:t>
            </a:r>
            <a:r>
              <a:rPr lang="en-US" altLang="en-US" sz="2800" dirty="0" smtClean="0"/>
              <a:t>log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(16) </a:t>
            </a:r>
            <a:r>
              <a:rPr lang="en-US" altLang="en-US" sz="2800" dirty="0" smtClean="0"/>
              <a:t>=4; 	3 </a:t>
            </a:r>
            <a:r>
              <a:rPr lang="en-US" altLang="en-US" sz="2800" dirty="0"/>
              <a:t>&lt; </a:t>
            </a:r>
            <a:r>
              <a:rPr lang="en-US" altLang="en-US" sz="2800" dirty="0" smtClean="0"/>
              <a:t>log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(15) &lt;4.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1218414"/>
            <a:ext cx="4396596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30357532"/>
              </p:ext>
            </p:extLst>
          </p:nvPr>
        </p:nvGraphicFramePr>
        <p:xfrm>
          <a:off x="7048649" y="2018722"/>
          <a:ext cx="4166559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433157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B92E53-EE0E-49AD-92DD-1A4440DA5309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1099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important functions:</a:t>
            </a:r>
            <a:br>
              <a:rPr lang="en-US" altLang="en-US" dirty="0" smtClean="0"/>
            </a:br>
            <a:r>
              <a:rPr lang="en-US" altLang="en-US" dirty="0" smtClean="0"/>
              <a:t>Logarithm Function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09800"/>
            <a:ext cx="6629400" cy="4114800"/>
          </a:xfrm>
        </p:spPr>
        <p:txBody>
          <a:bodyPr/>
          <a:lstStyle/>
          <a:p>
            <a:pPr marL="0" indent="0" eaLnBrk="1" hangingPunct="1"/>
            <a:r>
              <a:rPr lang="en-US" altLang="en-US" sz="180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85800" y="2103412"/>
            <a:ext cx="106680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Key properties of the log function (they follow from those for exponential):</a:t>
            </a:r>
          </a:p>
          <a:p>
            <a:pPr eaLnBrk="1" hangingPunct="1"/>
            <a:endParaRPr lang="en-US" altLang="en-US" sz="2800" dirty="0"/>
          </a:p>
          <a:p>
            <a:pPr eaLnBrk="1" hangingPunct="1">
              <a:buFontTx/>
              <a:buAutoNum type="arabicPeriod"/>
            </a:pPr>
            <a:r>
              <a:rPr lang="en-US" altLang="en-US" sz="2800" dirty="0" err="1" smtClean="0"/>
              <a:t>log</a:t>
            </a:r>
            <a:r>
              <a:rPr lang="en-US" altLang="en-US" sz="2800" baseline="-25000" dirty="0" err="1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(1)=0 (because a</a:t>
            </a:r>
            <a:r>
              <a:rPr lang="en-US" altLang="en-US" sz="3200" baseline="30000" dirty="0"/>
              <a:t>0</a:t>
            </a:r>
            <a:r>
              <a:rPr lang="en-US" altLang="en-US" sz="3200" dirty="0"/>
              <a:t> </a:t>
            </a:r>
            <a:r>
              <a:rPr lang="en-US" altLang="en-US" sz="2800" dirty="0"/>
              <a:t>=1)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 err="1" smtClean="0"/>
              <a:t>log</a:t>
            </a:r>
            <a:r>
              <a:rPr lang="en-US" altLang="en-US" sz="2800" baseline="-25000" dirty="0" err="1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(a)=1 (because a</a:t>
            </a:r>
            <a:r>
              <a:rPr lang="en-US" altLang="en-US" sz="2800" baseline="30000" dirty="0"/>
              <a:t>1</a:t>
            </a:r>
            <a:r>
              <a:rPr lang="en-US" altLang="en-US" sz="2800" dirty="0"/>
              <a:t> =a)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 err="1" smtClean="0"/>
              <a:t>log</a:t>
            </a:r>
            <a:r>
              <a:rPr lang="en-US" altLang="en-US" sz="2800" baseline="-25000" dirty="0" err="1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</a:t>
            </a:r>
            <a:r>
              <a:rPr lang="en-US" altLang="en-US" sz="2800" dirty="0" err="1"/>
              <a:t>xy</a:t>
            </a:r>
            <a:r>
              <a:rPr lang="en-US" altLang="en-US" sz="2800" dirty="0"/>
              <a:t>) = </a:t>
            </a:r>
            <a:r>
              <a:rPr lang="en-US" altLang="en-US" sz="2800" dirty="0" err="1" smtClean="0"/>
              <a:t>log</a:t>
            </a:r>
            <a:r>
              <a:rPr lang="en-US" altLang="en-US" sz="2800" baseline="-25000" dirty="0" err="1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(x) + </a:t>
            </a:r>
            <a:r>
              <a:rPr lang="en-US" altLang="en-US" sz="2800" dirty="0" err="1" smtClean="0"/>
              <a:t>log</a:t>
            </a:r>
            <a:r>
              <a:rPr lang="en-US" altLang="en-US" sz="2800" baseline="-25000" dirty="0" err="1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(y) </a:t>
            </a:r>
            <a:r>
              <a:rPr lang="en-US" altLang="en-US" sz="2800" dirty="0"/>
              <a:t>(similar arguments)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 err="1" smtClean="0"/>
              <a:t>log</a:t>
            </a:r>
            <a:r>
              <a:rPr lang="en-US" altLang="en-US" sz="2800" baseline="-25000" dirty="0" err="1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</a:t>
            </a:r>
            <a:r>
              <a:rPr lang="en-US" altLang="en-US" sz="2800" dirty="0" err="1"/>
              <a:t>x</a:t>
            </a:r>
            <a:r>
              <a:rPr lang="en-US" altLang="en-US" sz="2800" baseline="30000" dirty="0" err="1"/>
              <a:t>r</a:t>
            </a:r>
            <a:r>
              <a:rPr lang="en-US" altLang="en-US" sz="2800" dirty="0"/>
              <a:t>) = r </a:t>
            </a:r>
            <a:r>
              <a:rPr lang="en-US" altLang="en-US" sz="2800" dirty="0" err="1" smtClean="0"/>
              <a:t>log</a:t>
            </a:r>
            <a:r>
              <a:rPr lang="en-US" altLang="en-US" sz="2800" baseline="-25000" dirty="0" err="1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(x) 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 err="1" smtClean="0"/>
              <a:t>log</a:t>
            </a:r>
            <a:r>
              <a:rPr lang="en-US" altLang="en-US" sz="2800" baseline="-25000" dirty="0" err="1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(1/x) = - </a:t>
            </a:r>
            <a:r>
              <a:rPr lang="en-US" altLang="en-US" sz="2800" dirty="0" err="1" smtClean="0"/>
              <a:t>log</a:t>
            </a:r>
            <a:r>
              <a:rPr lang="en-US" altLang="en-US" sz="2800" baseline="-25000" dirty="0" err="1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(x)   (note 1/x = x</a:t>
            </a:r>
            <a:r>
              <a:rPr lang="en-US" altLang="en-US" sz="3200" baseline="30000" dirty="0"/>
              <a:t>-1</a:t>
            </a:r>
            <a:r>
              <a:rPr lang="en-US" altLang="en-US" sz="2800" dirty="0"/>
              <a:t>)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 err="1" smtClean="0"/>
              <a:t>log</a:t>
            </a:r>
            <a:r>
              <a:rPr lang="en-US" altLang="en-US" sz="2800" baseline="-25000" dirty="0" err="1" smtClean="0"/>
              <a:t>b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(x) = </a:t>
            </a:r>
            <a:r>
              <a:rPr lang="en-US" altLang="en-US" sz="2800" dirty="0" err="1" smtClean="0"/>
              <a:t>log</a:t>
            </a:r>
            <a:r>
              <a:rPr lang="en-US" altLang="en-US" sz="2800" baseline="-25000" dirty="0" err="1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(x) / </a:t>
            </a:r>
            <a:r>
              <a:rPr lang="en-US" altLang="en-US" sz="2800" dirty="0" err="1" smtClean="0"/>
              <a:t>log</a:t>
            </a:r>
            <a:r>
              <a:rPr lang="en-US" altLang="en-US" sz="2800" baseline="-25000" dirty="0" err="1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(b) </a:t>
            </a:r>
          </a:p>
          <a:p>
            <a:pPr eaLnBrk="1" hangingPunct="1">
              <a:buFontTx/>
              <a:buAutoNum type="arabicPeriod"/>
            </a:pPr>
            <a:endParaRPr lang="en-US" altLang="en-US" sz="2800" dirty="0"/>
          </a:p>
          <a:p>
            <a:pPr eaLnBrk="1" hangingPunct="1">
              <a:buFontTx/>
              <a:buAutoNum type="arabicPeriod"/>
            </a:pPr>
            <a:endParaRPr lang="en-US" altLang="en-US" sz="3200" dirty="0"/>
          </a:p>
          <a:p>
            <a:pPr eaLnBrk="1" hangingPunct="1">
              <a:buFontTx/>
              <a:buAutoNum type="arabicPeriod"/>
            </a:pPr>
            <a:endParaRPr lang="en-US" altLang="en-US" sz="3200" dirty="0"/>
          </a:p>
          <a:p>
            <a:pPr eaLnBrk="1" hangingPunct="1">
              <a:buFontTx/>
              <a:buAutoNum type="arabicPeriod"/>
            </a:pPr>
            <a:endParaRPr lang="en-US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551564" y="416141"/>
            <a:ext cx="4396596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02101763"/>
              </p:ext>
            </p:extLst>
          </p:nvPr>
        </p:nvGraphicFramePr>
        <p:xfrm>
          <a:off x="7589813" y="1216449"/>
          <a:ext cx="4166559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671817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323898-EDF1-4364-8F7F-8906D3615D95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Logarithm  Functions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11125200" cy="4114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Examples: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3200" dirty="0"/>
              <a:t>log 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 (1/4)= - log 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 (4)= - 2.</a:t>
            </a:r>
          </a:p>
          <a:p>
            <a:pPr eaLnBrk="1" hangingPunct="1"/>
            <a:r>
              <a:rPr lang="en-US" altLang="en-US" sz="3200" dirty="0"/>
              <a:t>log 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 (-4)  undefined </a:t>
            </a:r>
          </a:p>
          <a:p>
            <a:pPr eaLnBrk="1" hangingPunct="1"/>
            <a:r>
              <a:rPr lang="en-US" altLang="en-US" sz="3200" dirty="0"/>
              <a:t>log 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 (2</a:t>
            </a:r>
            <a:r>
              <a:rPr lang="en-US" altLang="en-US" sz="3200" baseline="30000" dirty="0"/>
              <a:t>10</a:t>
            </a:r>
            <a:r>
              <a:rPr lang="en-US" altLang="en-US" sz="3200" dirty="0"/>
              <a:t> 3</a:t>
            </a:r>
            <a:r>
              <a:rPr lang="en-US" altLang="en-US" sz="3200" baseline="30000" dirty="0"/>
              <a:t>5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) = </a:t>
            </a:r>
            <a:r>
              <a:rPr lang="en-US" altLang="en-US" sz="3200" dirty="0"/>
              <a:t>log 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 (2</a:t>
            </a:r>
            <a:r>
              <a:rPr lang="en-US" altLang="en-US" sz="3200" baseline="30000" dirty="0"/>
              <a:t>10</a:t>
            </a:r>
            <a:r>
              <a:rPr lang="en-US" altLang="en-US" sz="3200" dirty="0"/>
              <a:t>) + log 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 (3</a:t>
            </a:r>
            <a:r>
              <a:rPr lang="en-US" altLang="en-US" sz="3200" baseline="30000" dirty="0"/>
              <a:t>5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) = 10 </a:t>
            </a:r>
            <a:r>
              <a:rPr lang="en-US" altLang="en-US" sz="3200" dirty="0"/>
              <a:t>log 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 (2) + 5log 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 (3 </a:t>
            </a:r>
            <a:r>
              <a:rPr lang="en-US" altLang="en-US" sz="3200" dirty="0" smtClean="0"/>
              <a:t>)  </a:t>
            </a:r>
            <a:endParaRPr lang="en-US" altLang="en-US" sz="3200" dirty="0"/>
          </a:p>
          <a:p>
            <a:pPr eaLnBrk="1" hangingPunct="1"/>
            <a:r>
              <a:rPr lang="en-US" altLang="en-US" sz="3200" dirty="0"/>
              <a:t>		          </a:t>
            </a:r>
            <a:r>
              <a:rPr lang="en-US" altLang="en-US" sz="3200" dirty="0" smtClean="0"/>
              <a:t>   = </a:t>
            </a:r>
            <a:r>
              <a:rPr lang="en-US" altLang="en-US" sz="3200" dirty="0"/>
              <a:t>10 + 5 log 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 (3 )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13926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pPr algn="l"/>
            <a:r>
              <a:rPr lang="en-US" altLang="en-US" sz="3600" dirty="0"/>
              <a:t>Functions</a:t>
            </a:r>
            <a:endParaRPr lang="en-CA" altLang="en-US" sz="36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896600" cy="5105400"/>
          </a:xfrm>
        </p:spPr>
        <p:txBody>
          <a:bodyPr/>
          <a:lstStyle/>
          <a:p>
            <a:pPr marL="0" indent="0"/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function</a:t>
            </a:r>
            <a:r>
              <a:rPr lang="en-US" altLang="en-US" sz="2800" dirty="0">
                <a:sym typeface="Symbol" panose="05050102010706020507" pitchFamily="18" charset="2"/>
              </a:rPr>
              <a:t> f from a set A to a set B is an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assignment</a:t>
            </a:r>
            <a:r>
              <a:rPr lang="en-US" altLang="en-US" sz="2800" dirty="0">
                <a:sym typeface="Symbol" panose="05050102010706020507" pitchFamily="18" charset="2"/>
              </a:rPr>
              <a:t> of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exactly</a:t>
            </a: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one</a:t>
            </a:r>
            <a:r>
              <a:rPr lang="en-US" altLang="en-US" sz="2800" dirty="0">
                <a:sym typeface="Symbol" panose="05050102010706020507" pitchFamily="18" charset="2"/>
              </a:rPr>
              <a:t> element of B to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each</a:t>
            </a:r>
            <a:r>
              <a:rPr lang="en-US" altLang="en-US" sz="2800" dirty="0">
                <a:sym typeface="Symbol" panose="05050102010706020507" pitchFamily="18" charset="2"/>
              </a:rPr>
              <a:t> element of A.</a:t>
            </a:r>
          </a:p>
          <a:p>
            <a:pPr marL="0" indent="0"/>
            <a:r>
              <a:rPr lang="en-US" altLang="en-US" sz="2800" dirty="0">
                <a:sym typeface="Symbol" panose="05050102010706020507" pitchFamily="18" charset="2"/>
              </a:rPr>
              <a:t>We write</a:t>
            </a:r>
          </a:p>
          <a:p>
            <a:pPr marL="0" indent="0"/>
            <a:r>
              <a:rPr lang="en-US" altLang="en-US" sz="2800" dirty="0" smtClean="0">
                <a:sym typeface="Symbol" panose="05050102010706020507" pitchFamily="18" charset="2"/>
              </a:rPr>
              <a:t>	f(a</a:t>
            </a:r>
            <a:r>
              <a:rPr lang="en-US" altLang="en-US" sz="2800" dirty="0">
                <a:sym typeface="Symbol" panose="05050102010706020507" pitchFamily="18" charset="2"/>
              </a:rPr>
              <a:t>) = b</a:t>
            </a:r>
          </a:p>
          <a:p>
            <a:pPr marL="0" indent="0"/>
            <a:r>
              <a:rPr lang="en-US" altLang="en-US" sz="2800" dirty="0">
                <a:sym typeface="Symbol" panose="05050102010706020507" pitchFamily="18" charset="2"/>
              </a:rPr>
              <a:t>if b is the unique element of B assigned by the function f to the element a of A.</a:t>
            </a:r>
          </a:p>
          <a:p>
            <a:pPr marL="0" indent="0"/>
            <a:endParaRPr lang="en-US" altLang="en-US" sz="800" dirty="0">
              <a:sym typeface="Symbol" panose="05050102010706020507" pitchFamily="18" charset="2"/>
            </a:endParaRPr>
          </a:p>
          <a:p>
            <a:pPr marL="0" indent="0"/>
            <a:r>
              <a:rPr lang="en-US" altLang="en-US" sz="2800" dirty="0">
                <a:sym typeface="Symbol" panose="05050102010706020507" pitchFamily="18" charset="2"/>
              </a:rPr>
              <a:t>If f is a function from A to B, we write</a:t>
            </a:r>
          </a:p>
          <a:p>
            <a:pPr marL="0" indent="0"/>
            <a:r>
              <a:rPr lang="en-US" altLang="en-US" sz="2800" dirty="0" smtClean="0">
                <a:sym typeface="Symbol" panose="05050102010706020507" pitchFamily="18" charset="2"/>
              </a:rPr>
              <a:t>	f</a:t>
            </a:r>
            <a:r>
              <a:rPr lang="en-US" altLang="en-US" sz="2800" dirty="0">
                <a:sym typeface="Symbol" panose="05050102010706020507" pitchFamily="18" charset="2"/>
              </a:rPr>
              <a:t>: AB</a:t>
            </a:r>
          </a:p>
          <a:p>
            <a:pPr marL="0" indent="0"/>
            <a:r>
              <a:rPr lang="en-US" altLang="en-US" sz="2800" dirty="0" smtClean="0">
                <a:solidFill>
                  <a:srgbClr val="FF3300"/>
                </a:solidFill>
                <a:sym typeface="Symbol" panose="05050102010706020507" pitchFamily="18" charset="2"/>
              </a:rPr>
              <a:t>(note</a:t>
            </a:r>
            <a:r>
              <a:rPr lang="en-US" alt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:  Here, ““ has nothing to do with if… then</a:t>
            </a:r>
            <a:r>
              <a:rPr lang="en-US" altLang="en-US" sz="2800" dirty="0" smtClean="0">
                <a:solidFill>
                  <a:srgbClr val="FF3300"/>
                </a:solidFill>
                <a:sym typeface="Symbol" panose="05050102010706020507" pitchFamily="18" charset="2"/>
              </a:rPr>
              <a:t>)</a:t>
            </a:r>
            <a:endParaRPr lang="en-US" altLang="en-US" sz="28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/>
            <a:r>
              <a:rPr lang="en-US" altLang="en-US" sz="2800" dirty="0"/>
              <a:t>Note: Functions are also called </a:t>
            </a:r>
            <a:r>
              <a:rPr lang="en-US" altLang="en-US" sz="2800" b="1" dirty="0"/>
              <a:t>mappings</a:t>
            </a:r>
            <a:r>
              <a:rPr lang="en-US" altLang="en-US" sz="2800" dirty="0"/>
              <a:t> or </a:t>
            </a:r>
            <a:r>
              <a:rPr lang="en-US" altLang="en-US" sz="2800" b="1" dirty="0"/>
              <a:t>transformations.</a:t>
            </a:r>
          </a:p>
          <a:p>
            <a:pPr marL="0" indent="0"/>
            <a:endParaRPr lang="en-US" altLang="en-US" sz="2800" dirty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949722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0319B9-CD46-4F72-B3D7-B44D652B67D9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Limit Properties of Log Function</a:t>
            </a:r>
          </a:p>
        </p:txBody>
      </p:sp>
      <p:graphicFrame>
        <p:nvGraphicFramePr>
          <p:cNvPr id="31748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4057650" y="4159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317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41592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5916720" cy="424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50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1227296"/>
              </p:ext>
            </p:extLst>
          </p:nvPr>
        </p:nvGraphicFramePr>
        <p:xfrm>
          <a:off x="2209801" y="2248713"/>
          <a:ext cx="2519364" cy="204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7" imgW="1155700" imgH="939800" progId="Equation.3">
                  <p:embed/>
                </p:oleObj>
              </mc:Choice>
              <mc:Fallback>
                <p:oleObj name="Equation" r:id="rId7" imgW="1155700" imgH="939800" progId="Equation.3">
                  <p:embed/>
                  <p:pic>
                    <p:nvPicPr>
                      <p:cNvPr id="317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248713"/>
                        <a:ext cx="2519364" cy="2048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609600" y="5384110"/>
            <a:ext cx="10896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 dirty="0"/>
              <a:t>As x gets large, </a:t>
            </a:r>
            <a:r>
              <a:rPr lang="en-US" altLang="en-US" sz="2800" i="1" dirty="0"/>
              <a:t>log(x)</a:t>
            </a:r>
            <a:r>
              <a:rPr lang="en-US" altLang="en-US" sz="2800" dirty="0"/>
              <a:t> grows without bound. </a:t>
            </a:r>
          </a:p>
          <a:p>
            <a:pPr algn="ctr" eaLnBrk="1" hangingPunct="1"/>
            <a:r>
              <a:rPr lang="en-US" altLang="en-US" sz="2800" dirty="0"/>
              <a:t>But </a:t>
            </a:r>
            <a:r>
              <a:rPr lang="en-US" altLang="en-US" sz="2800" i="1" dirty="0"/>
              <a:t>x</a:t>
            </a:r>
            <a:r>
              <a:rPr lang="en-US" altLang="en-US" sz="2800" dirty="0"/>
              <a:t> grows </a:t>
            </a:r>
            <a:r>
              <a:rPr lang="en-US" altLang="en-US" sz="2800" b="1" dirty="0"/>
              <a:t>MUCH</a:t>
            </a:r>
            <a:r>
              <a:rPr lang="en-US" altLang="en-US" sz="2800" dirty="0"/>
              <a:t> faster than </a:t>
            </a:r>
            <a:r>
              <a:rPr lang="en-US" altLang="en-US" sz="2800" i="1" dirty="0"/>
              <a:t>log(x</a:t>
            </a:r>
            <a:r>
              <a:rPr lang="en-US" altLang="en-US" sz="2800" dirty="0"/>
              <a:t>)…more soon on growth rates.</a:t>
            </a:r>
          </a:p>
        </p:txBody>
      </p:sp>
    </p:spTree>
    <p:extLst>
      <p:ext uri="{BB962C8B-B14F-4D97-AF65-F5344CB8AC3E}">
        <p14:creationId xmlns:p14="http://schemas.microsoft.com/office/powerpoint/2010/main" val="261883537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135B7E-266B-4D24-8A93-AAED2F2557E1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important functions: Polynomials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09800"/>
            <a:ext cx="6629400" cy="4114800"/>
          </a:xfrm>
        </p:spPr>
        <p:txBody>
          <a:bodyPr/>
          <a:lstStyle/>
          <a:p>
            <a:pPr marL="0" indent="0" eaLnBrk="1" hangingPunct="1"/>
            <a:r>
              <a:rPr lang="en-US" altLang="en-US" sz="180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637391" y="1228514"/>
            <a:ext cx="1104899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/>
              <a:t>Polynomial function: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	Domain =  usually R    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/>
              <a:t>	Co-domain Range = usually R</a:t>
            </a:r>
            <a:endParaRPr lang="en-US" altLang="en-US" sz="18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800" dirty="0"/>
              <a:t>	</a:t>
            </a:r>
            <a:r>
              <a:rPr lang="en-US" altLang="en-US" dirty="0" err="1">
                <a:solidFill>
                  <a:srgbClr val="2F1311"/>
                </a:solidFill>
                <a:sym typeface="Symbol" panose="05050102010706020507" pitchFamily="18" charset="2"/>
              </a:rPr>
              <a:t>P</a:t>
            </a:r>
            <a:r>
              <a:rPr lang="en-US" altLang="en-US" baseline="-25000" dirty="0" err="1">
                <a:solidFill>
                  <a:srgbClr val="2F1311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(x) = </a:t>
            </a:r>
            <a:r>
              <a:rPr lang="en-US" altLang="en-US" dirty="0" err="1">
                <a:solidFill>
                  <a:srgbClr val="2F1311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solidFill>
                  <a:srgbClr val="2F1311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 err="1">
                <a:solidFill>
                  <a:srgbClr val="2F1311"/>
                </a:solidFill>
                <a:sym typeface="Symbol" panose="05050102010706020507" pitchFamily="18" charset="2"/>
              </a:rPr>
              <a:t>x</a:t>
            </a:r>
            <a:r>
              <a:rPr lang="en-US" altLang="en-US" baseline="30000" dirty="0" err="1">
                <a:solidFill>
                  <a:srgbClr val="2F1311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 + a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n-1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x</a:t>
            </a:r>
            <a:r>
              <a:rPr lang="en-US" altLang="en-US" baseline="30000" dirty="0">
                <a:solidFill>
                  <a:srgbClr val="2F1311"/>
                </a:solidFill>
                <a:sym typeface="Symbol" panose="05050102010706020507" pitchFamily="18" charset="2"/>
              </a:rPr>
              <a:t>n-1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 + … + a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x</a:t>
            </a:r>
            <a:r>
              <a:rPr lang="en-US" altLang="en-US" baseline="30000" dirty="0">
                <a:solidFill>
                  <a:srgbClr val="2F131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 + a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0</a:t>
            </a:r>
            <a:endParaRPr lang="en-US" altLang="en-US" baseline="30000" dirty="0">
              <a:solidFill>
                <a:srgbClr val="2F1311"/>
              </a:solidFill>
              <a:sym typeface="Symbol" panose="05050102010706020507" pitchFamily="18" charset="2"/>
            </a:endParaRPr>
          </a:p>
          <a:p>
            <a:pPr eaLnBrk="1" hangingPunct="1"/>
            <a:endParaRPr lang="en-US" altLang="en-US" baseline="30000" dirty="0">
              <a:solidFill>
                <a:srgbClr val="2F1311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n, a nonnegative integer is the degree of the polynomial</a:t>
            </a:r>
            <a:r>
              <a:rPr lang="en-US" altLang="en-US" dirty="0" smtClean="0">
                <a:solidFill>
                  <a:srgbClr val="2F1311"/>
                </a:solidFill>
                <a:sym typeface="Symbol" panose="05050102010706020507" pitchFamily="18" charset="2"/>
              </a:rPr>
              <a:t>;  a</a:t>
            </a:r>
            <a:r>
              <a:rPr lang="en-US" altLang="en-US" baseline="-25000" dirty="0" smtClean="0">
                <a:solidFill>
                  <a:srgbClr val="2F1311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olidFill>
                  <a:srgbClr val="2F1311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0 (so that the term </a:t>
            </a:r>
            <a:r>
              <a:rPr lang="en-US" altLang="en-US" dirty="0" err="1">
                <a:solidFill>
                  <a:srgbClr val="2F1311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solidFill>
                  <a:srgbClr val="2F1311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 err="1">
                <a:solidFill>
                  <a:srgbClr val="2F1311"/>
                </a:solidFill>
                <a:sym typeface="Symbol" panose="05050102010706020507" pitchFamily="18" charset="2"/>
              </a:rPr>
              <a:t>x</a:t>
            </a:r>
            <a:r>
              <a:rPr lang="en-US" altLang="en-US" baseline="30000" dirty="0" err="1">
                <a:solidFill>
                  <a:srgbClr val="2F1311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 actually appears)</a:t>
            </a:r>
          </a:p>
          <a:p>
            <a:pPr eaLnBrk="1" hangingPunct="1"/>
            <a:endParaRPr lang="en-US" altLang="en-US" dirty="0">
              <a:solidFill>
                <a:srgbClr val="2F1311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(a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, a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n-1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, …, a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, a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0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) are the coefficients of the polynomial.</a:t>
            </a:r>
          </a:p>
          <a:p>
            <a:pPr eaLnBrk="1" hangingPunct="1"/>
            <a:endParaRPr lang="en-US" altLang="en-US" dirty="0">
              <a:solidFill>
                <a:srgbClr val="2F1311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Ex: </a:t>
            </a:r>
          </a:p>
          <a:p>
            <a:pPr eaLnBrk="1" hangingPunct="1"/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	y = P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(x) = a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x</a:t>
            </a:r>
            <a:r>
              <a:rPr lang="en-US" altLang="en-US" baseline="30000" dirty="0">
                <a:solidFill>
                  <a:srgbClr val="2F131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 + a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0  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linear function</a:t>
            </a:r>
          </a:p>
          <a:p>
            <a:pPr eaLnBrk="1" hangingPunct="1"/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	y = P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(x) = a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x</a:t>
            </a:r>
            <a:r>
              <a:rPr lang="en-US" altLang="en-US" baseline="30000" dirty="0">
                <a:solidFill>
                  <a:srgbClr val="2F1311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 + a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x</a:t>
            </a:r>
            <a:r>
              <a:rPr lang="en-US" altLang="en-US" baseline="30000" dirty="0">
                <a:solidFill>
                  <a:srgbClr val="2F131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 + a</a:t>
            </a:r>
            <a:r>
              <a:rPr lang="en-US" altLang="en-US" baseline="-25000" dirty="0">
                <a:solidFill>
                  <a:srgbClr val="2F1311"/>
                </a:solidFill>
                <a:sym typeface="Symbol" panose="05050102010706020507" pitchFamily="18" charset="2"/>
              </a:rPr>
              <a:t>0  </a:t>
            </a:r>
            <a:r>
              <a:rPr lang="en-US" altLang="en-US" dirty="0">
                <a:solidFill>
                  <a:srgbClr val="2F1311"/>
                </a:solidFill>
                <a:sym typeface="Symbol" panose="05050102010706020507" pitchFamily="18" charset="2"/>
              </a:rPr>
              <a:t>quadratic polynomial or function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2438400" y="55626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44054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DCC024-A82C-4C48-829C-29D43084E59F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001000" cy="1219200"/>
          </a:xfrm>
        </p:spPr>
        <p:txBody>
          <a:bodyPr/>
          <a:lstStyle/>
          <a:p>
            <a:pPr marL="0" indent="0" eaLnBrk="1" hangingPunct="1"/>
            <a:r>
              <a:rPr lang="en-US" altLang="en-US" sz="2800" dirty="0" smtClean="0"/>
              <a:t>Exponentials grow MUCH faster than polynomials:</a:t>
            </a:r>
          </a:p>
          <a:p>
            <a:pPr marL="0" indent="0" eaLnBrk="1" hangingPunct="1"/>
            <a:endParaRPr lang="en-US" altLang="en-US" sz="2800" dirty="0" smtClean="0"/>
          </a:p>
          <a:p>
            <a:pPr marL="0" indent="0" eaLnBrk="1" hangingPunct="1"/>
            <a:endParaRPr lang="en-US" altLang="en-US" dirty="0"/>
          </a:p>
        </p:txBody>
      </p:sp>
      <p:graphicFrame>
        <p:nvGraphicFramePr>
          <p:cNvPr id="3379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8139557"/>
              </p:ext>
            </p:extLst>
          </p:nvPr>
        </p:nvGraphicFramePr>
        <p:xfrm>
          <a:off x="2133600" y="2476500"/>
          <a:ext cx="495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1816100" imgH="419100" progId="Equation.3">
                  <p:embed/>
                </p:oleObj>
              </mc:Choice>
              <mc:Fallback>
                <p:oleObj name="Equation" r:id="rId4" imgW="1816100" imgH="419100" progId="Equation.3">
                  <p:embed/>
                  <p:pic>
                    <p:nvPicPr>
                      <p:cNvPr id="337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76500"/>
                        <a:ext cx="4953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838200" y="4114800"/>
            <a:ext cx="5409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We’ll talk more about growth </a:t>
            </a:r>
            <a:r>
              <a:rPr lang="en-US" altLang="en-US" dirty="0" smtClean="0"/>
              <a:t>in Chapter 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642970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9372600" cy="685800"/>
          </a:xfrm>
        </p:spPr>
        <p:txBody>
          <a:bodyPr/>
          <a:lstStyle/>
          <a:p>
            <a:pPr algn="l"/>
            <a:r>
              <a:rPr lang="en-US" altLang="en-US" sz="3600" dirty="0"/>
              <a:t>Functions</a:t>
            </a:r>
            <a:endParaRPr lang="en-CA" altLang="en-US" sz="36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4572000"/>
          </a:xfrm>
        </p:spPr>
        <p:txBody>
          <a:bodyPr/>
          <a:lstStyle/>
          <a:p>
            <a:pPr marL="0" indent="0"/>
            <a:r>
              <a:rPr lang="en-US" altLang="en-US" sz="3200" dirty="0">
                <a:sym typeface="Symbol" panose="05050102010706020507" pitchFamily="18" charset="2"/>
              </a:rPr>
              <a:t>If f:AB, we say that A is the </a:t>
            </a: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domain</a:t>
            </a:r>
            <a:r>
              <a:rPr lang="en-US" altLang="en-US" sz="3200" dirty="0">
                <a:sym typeface="Symbol" panose="05050102010706020507" pitchFamily="18" charset="2"/>
              </a:rPr>
              <a:t> of f and B is the </a:t>
            </a: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codomain</a:t>
            </a:r>
            <a:r>
              <a:rPr lang="en-US" altLang="en-US" sz="3200" dirty="0">
                <a:sym typeface="Symbol" panose="05050102010706020507" pitchFamily="18" charset="2"/>
              </a:rPr>
              <a:t> of f. </a:t>
            </a:r>
          </a:p>
          <a:p>
            <a:pPr marL="0" indent="0"/>
            <a:endParaRPr lang="en-US" altLang="en-US" sz="1800" dirty="0">
              <a:sym typeface="Symbol" panose="05050102010706020507" pitchFamily="18" charset="2"/>
            </a:endParaRPr>
          </a:p>
          <a:p>
            <a:pPr marL="0" indent="0"/>
            <a:r>
              <a:rPr lang="en-US" altLang="en-US" sz="3200" dirty="0">
                <a:sym typeface="Symbol" panose="05050102010706020507" pitchFamily="18" charset="2"/>
              </a:rPr>
              <a:t>If f(a) = b, we say that b is the </a:t>
            </a: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image</a:t>
            </a:r>
            <a:r>
              <a:rPr lang="en-US" altLang="en-US" sz="3200" dirty="0">
                <a:sym typeface="Symbol" panose="05050102010706020507" pitchFamily="18" charset="2"/>
              </a:rPr>
              <a:t> of a and a is the </a:t>
            </a: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pre-image</a:t>
            </a:r>
            <a:r>
              <a:rPr lang="en-US" altLang="en-US" sz="3200" dirty="0">
                <a:sym typeface="Symbol" panose="05050102010706020507" pitchFamily="18" charset="2"/>
              </a:rPr>
              <a:t> of b.</a:t>
            </a:r>
          </a:p>
          <a:p>
            <a:pPr marL="0" indent="0"/>
            <a:endParaRPr lang="en-US" altLang="en-US" sz="1800" dirty="0">
              <a:sym typeface="Symbol" panose="05050102010706020507" pitchFamily="18" charset="2"/>
            </a:endParaRPr>
          </a:p>
          <a:p>
            <a:pPr marL="0" indent="0"/>
            <a:r>
              <a:rPr lang="en-US" altLang="en-US" sz="3200" dirty="0">
                <a:sym typeface="Symbol" panose="05050102010706020507" pitchFamily="18" charset="2"/>
              </a:rPr>
              <a:t>The </a:t>
            </a: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range</a:t>
            </a:r>
            <a:r>
              <a:rPr lang="en-US" altLang="en-US" sz="3200" dirty="0">
                <a:sym typeface="Symbol" panose="05050102010706020507" pitchFamily="18" charset="2"/>
              </a:rPr>
              <a:t> of f:AB is the set of all images of </a:t>
            </a: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all</a:t>
            </a:r>
            <a:r>
              <a:rPr lang="en-US" altLang="en-US" sz="3200" dirty="0">
                <a:sym typeface="Symbol" panose="05050102010706020507" pitchFamily="18" charset="2"/>
              </a:rPr>
              <a:t> elements of A.</a:t>
            </a:r>
          </a:p>
          <a:p>
            <a:pPr marL="0" indent="0"/>
            <a:endParaRPr lang="en-US" altLang="en-US" sz="1800" dirty="0">
              <a:sym typeface="Symbol" panose="05050102010706020507" pitchFamily="18" charset="2"/>
            </a:endParaRPr>
          </a:p>
          <a:p>
            <a:pPr marL="0" indent="0"/>
            <a:r>
              <a:rPr lang="en-US" altLang="en-US" sz="3200" dirty="0">
                <a:sym typeface="Symbol" panose="05050102010706020507" pitchFamily="18" charset="2"/>
              </a:rPr>
              <a:t>We say that f:AB </a:t>
            </a: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maps</a:t>
            </a:r>
            <a:r>
              <a:rPr lang="en-US" altLang="en-US" sz="3200" dirty="0">
                <a:sym typeface="Symbol" panose="05050102010706020507" pitchFamily="18" charset="2"/>
              </a:rPr>
              <a:t> A to B.</a:t>
            </a:r>
          </a:p>
        </p:txBody>
      </p:sp>
    </p:spTree>
    <p:extLst>
      <p:ext uri="{BB962C8B-B14F-4D97-AF65-F5344CB8AC3E}">
        <p14:creationId xmlns:p14="http://schemas.microsoft.com/office/powerpoint/2010/main" val="336397217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C66225-CFF7-40A2-80BC-271488384F0A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Functions</a:t>
            </a:r>
            <a:endParaRPr lang="en-US" altLang="en-US" sz="24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>
                <a:sym typeface="Symbol" panose="05050102010706020507" pitchFamily="18" charset="2"/>
              </a:rPr>
              <a:t>More generally: </a:t>
            </a:r>
          </a:p>
        </p:txBody>
      </p:sp>
      <p:sp>
        <p:nvSpPr>
          <p:cNvPr id="1214478" name="Rectangle 14"/>
          <p:cNvSpPr>
            <a:spLocks noChangeArrowheads="1"/>
          </p:cNvSpPr>
          <p:nvPr/>
        </p:nvSpPr>
        <p:spPr bwMode="auto">
          <a:xfrm>
            <a:off x="2362200" y="525780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  </a:t>
            </a:r>
            <a:r>
              <a:rPr lang="en-US" alt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For example: f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: RR, f(x) = -(1/2)x – 1/2</a:t>
            </a:r>
          </a:p>
        </p:txBody>
      </p:sp>
      <p:sp>
        <p:nvSpPr>
          <p:cNvPr id="1214479" name="Oval 15"/>
          <p:cNvSpPr>
            <a:spLocks noChangeArrowheads="1"/>
          </p:cNvSpPr>
          <p:nvPr/>
        </p:nvSpPr>
        <p:spPr bwMode="auto">
          <a:xfrm>
            <a:off x="4419600" y="52578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14480" name="Oval 16"/>
          <p:cNvSpPr>
            <a:spLocks noChangeArrowheads="1"/>
          </p:cNvSpPr>
          <p:nvPr/>
        </p:nvSpPr>
        <p:spPr bwMode="auto">
          <a:xfrm>
            <a:off x="4876800" y="52578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352800" y="5638800"/>
            <a:ext cx="1371600" cy="685800"/>
            <a:chOff x="288" y="3168"/>
            <a:chExt cx="4428" cy="768"/>
          </a:xfrm>
        </p:grpSpPr>
        <p:sp>
          <p:nvSpPr>
            <p:cNvPr id="7186" name="Oval 1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2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domain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029200" y="5638800"/>
            <a:ext cx="1600200" cy="685800"/>
            <a:chOff x="288" y="3168"/>
            <a:chExt cx="4428" cy="768"/>
          </a:xfrm>
        </p:grpSpPr>
        <p:sp>
          <p:nvSpPr>
            <p:cNvPr id="7184" name="Oval 21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5" name="Text Box 22"/>
            <p:cNvSpPr txBox="1">
              <a:spLocks noChangeArrowheads="1"/>
            </p:cNvSpPr>
            <p:nvPr/>
          </p:nvSpPr>
          <p:spPr bwMode="auto">
            <a:xfrm>
              <a:off x="288" y="3264"/>
              <a:ext cx="438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Comic Sans MS" panose="030F0702030302020204" pitchFamily="66" charset="0"/>
                  <a:sym typeface="Symbol" panose="05050102010706020507" pitchFamily="18" charset="2"/>
                </a:rPr>
                <a:t>co-domain</a:t>
              </a:r>
            </a:p>
          </p:txBody>
        </p:sp>
      </p:grpSp>
      <p:sp>
        <p:nvSpPr>
          <p:cNvPr id="7178" name="Text Box 24"/>
          <p:cNvSpPr txBox="1">
            <a:spLocks noChangeArrowheads="1"/>
          </p:cNvSpPr>
          <p:nvPr/>
        </p:nvSpPr>
        <p:spPr bwMode="auto">
          <a:xfrm>
            <a:off x="2041525" y="4384675"/>
            <a:ext cx="214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 - Domain of f</a:t>
            </a:r>
          </a:p>
        </p:txBody>
      </p:sp>
      <p:sp>
        <p:nvSpPr>
          <p:cNvPr id="7179" name="Text Box 25"/>
          <p:cNvSpPr txBox="1">
            <a:spLocks noChangeArrowheads="1"/>
          </p:cNvSpPr>
          <p:nvPr/>
        </p:nvSpPr>
        <p:spPr bwMode="auto">
          <a:xfrm>
            <a:off x="7696201" y="4495800"/>
            <a:ext cx="251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B- Co-Domain of f</a:t>
            </a:r>
          </a:p>
        </p:txBody>
      </p:sp>
      <p:grpSp>
        <p:nvGrpSpPr>
          <p:cNvPr id="7180" name="Group 27"/>
          <p:cNvGrpSpPr>
            <a:grpSpLocks/>
          </p:cNvGrpSpPr>
          <p:nvPr/>
        </p:nvGrpSpPr>
        <p:grpSpPr bwMode="auto">
          <a:xfrm>
            <a:off x="3733801" y="2133601"/>
            <a:ext cx="5522913" cy="2005013"/>
            <a:chOff x="1392" y="1344"/>
            <a:chExt cx="3479" cy="1263"/>
          </a:xfrm>
        </p:grpSpPr>
        <p:pic>
          <p:nvPicPr>
            <p:cNvPr id="7181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344"/>
              <a:ext cx="3479" cy="1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2" name="Rectangle 29"/>
            <p:cNvSpPr>
              <a:spLocks noChangeArrowheads="1"/>
            </p:cNvSpPr>
            <p:nvPr/>
          </p:nvSpPr>
          <p:spPr bwMode="auto">
            <a:xfrm>
              <a:off x="3312" y="2400"/>
              <a:ext cx="14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3" name="Text Box 30"/>
            <p:cNvSpPr txBox="1">
              <a:spLocks noChangeArrowheads="1"/>
            </p:cNvSpPr>
            <p:nvPr/>
          </p:nvSpPr>
          <p:spPr bwMode="auto">
            <a:xfrm>
              <a:off x="4166" y="237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97006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79" grpId="0" animBg="1"/>
      <p:bldP spid="12144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F850F0-34C9-4043-B132-23D327E9CB13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Functions</a:t>
            </a:r>
            <a:endParaRPr lang="en-US" alt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2057400"/>
            <a:ext cx="7585075" cy="44973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More formally: a function </a:t>
            </a:r>
            <a:r>
              <a:rPr lang="en-US" altLang="en-US" i="1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f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: A  B is a subset of </a:t>
            </a:r>
            <a:r>
              <a:rPr lang="en-US" alt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AxB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where  a  A, ! b  B and &lt;</a:t>
            </a:r>
            <a:r>
              <a:rPr lang="en-US" alt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a,b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&gt;  </a:t>
            </a:r>
            <a:r>
              <a:rPr lang="en-US" altLang="en-US" i="1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f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4038600" y="39624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 flipH="1">
            <a:off x="2438400" y="51816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52578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0386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8201" name="Freeform 8"/>
          <p:cNvSpPr>
            <a:spLocks/>
          </p:cNvSpPr>
          <p:nvPr/>
        </p:nvSpPr>
        <p:spPr bwMode="auto">
          <a:xfrm>
            <a:off x="2895600" y="4800600"/>
            <a:ext cx="2590800" cy="1219200"/>
          </a:xfrm>
          <a:custGeom>
            <a:avLst/>
            <a:gdLst>
              <a:gd name="T0" fmla="*/ 0 w 1632"/>
              <a:gd name="T1" fmla="*/ 2147483647 h 768"/>
              <a:gd name="T2" fmla="*/ 2147483647 w 1632"/>
              <a:gd name="T3" fmla="*/ 2147483647 h 768"/>
              <a:gd name="T4" fmla="*/ 2147483647 w 1632"/>
              <a:gd name="T5" fmla="*/ 2147483647 h 768"/>
              <a:gd name="T6" fmla="*/ 2147483647 w 1632"/>
              <a:gd name="T7" fmla="*/ 2147483647 h 768"/>
              <a:gd name="T8" fmla="*/ 2147483647 w 1632"/>
              <a:gd name="T9" fmla="*/ 0 h 768"/>
              <a:gd name="T10" fmla="*/ 2147483647 w 1632"/>
              <a:gd name="T11" fmla="*/ 2147483647 h 7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32"/>
              <a:gd name="T19" fmla="*/ 0 h 768"/>
              <a:gd name="T20" fmla="*/ 1632 w 1632"/>
              <a:gd name="T21" fmla="*/ 768 h 7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32" h="768">
                <a:moveTo>
                  <a:pt x="0" y="720"/>
                </a:moveTo>
                <a:cubicBezTo>
                  <a:pt x="64" y="564"/>
                  <a:pt x="128" y="408"/>
                  <a:pt x="192" y="336"/>
                </a:cubicBezTo>
                <a:cubicBezTo>
                  <a:pt x="256" y="264"/>
                  <a:pt x="312" y="224"/>
                  <a:pt x="384" y="288"/>
                </a:cubicBezTo>
                <a:cubicBezTo>
                  <a:pt x="456" y="352"/>
                  <a:pt x="520" y="768"/>
                  <a:pt x="624" y="720"/>
                </a:cubicBezTo>
                <a:cubicBezTo>
                  <a:pt x="728" y="672"/>
                  <a:pt x="840" y="0"/>
                  <a:pt x="1008" y="0"/>
                </a:cubicBezTo>
                <a:cubicBezTo>
                  <a:pt x="1176" y="0"/>
                  <a:pt x="1528" y="600"/>
                  <a:pt x="1632" y="720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53176" y="3124200"/>
            <a:ext cx="2363787" cy="3276600"/>
            <a:chOff x="3023" y="1967"/>
            <a:chExt cx="1489" cy="2064"/>
          </a:xfrm>
        </p:grpSpPr>
        <p:sp>
          <p:nvSpPr>
            <p:cNvPr id="8215" name="Line 10"/>
            <p:cNvSpPr>
              <a:spLocks noChangeShapeType="1"/>
            </p:cNvSpPr>
            <p:nvPr/>
          </p:nvSpPr>
          <p:spPr bwMode="auto">
            <a:xfrm rot="5400000">
              <a:off x="3767" y="2231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11"/>
            <p:cNvSpPr>
              <a:spLocks noChangeShapeType="1"/>
            </p:cNvSpPr>
            <p:nvPr/>
          </p:nvSpPr>
          <p:spPr bwMode="auto">
            <a:xfrm rot="5400000" flipH="1">
              <a:off x="2711" y="2999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Rectangle 12"/>
            <p:cNvSpPr>
              <a:spLocks noChangeArrowheads="1"/>
            </p:cNvSpPr>
            <p:nvPr/>
          </p:nvSpPr>
          <p:spPr bwMode="auto">
            <a:xfrm>
              <a:off x="4224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mic Sans MS" panose="030F0702030302020204" pitchFamily="66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8218" name="Rectangle 13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mic Sans MS" panose="030F0702030302020204" pitchFamily="66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8219" name="Freeform 14"/>
            <p:cNvSpPr>
              <a:spLocks/>
            </p:cNvSpPr>
            <p:nvPr/>
          </p:nvSpPr>
          <p:spPr bwMode="auto">
            <a:xfrm rot="5400000">
              <a:off x="2783" y="2687"/>
              <a:ext cx="1632" cy="768"/>
            </a:xfrm>
            <a:custGeom>
              <a:avLst/>
              <a:gdLst>
                <a:gd name="T0" fmla="*/ 0 w 1632"/>
                <a:gd name="T1" fmla="*/ 720 h 768"/>
                <a:gd name="T2" fmla="*/ 192 w 1632"/>
                <a:gd name="T3" fmla="*/ 336 h 768"/>
                <a:gd name="T4" fmla="*/ 384 w 1632"/>
                <a:gd name="T5" fmla="*/ 288 h 768"/>
                <a:gd name="T6" fmla="*/ 624 w 1632"/>
                <a:gd name="T7" fmla="*/ 720 h 768"/>
                <a:gd name="T8" fmla="*/ 1008 w 1632"/>
                <a:gd name="T9" fmla="*/ 0 h 768"/>
                <a:gd name="T10" fmla="*/ 1632 w 1632"/>
                <a:gd name="T11" fmla="*/ 720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768"/>
                <a:gd name="T20" fmla="*/ 1632 w 163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768">
                  <a:moveTo>
                    <a:pt x="0" y="720"/>
                  </a:moveTo>
                  <a:cubicBezTo>
                    <a:pt x="64" y="564"/>
                    <a:pt x="128" y="408"/>
                    <a:pt x="192" y="336"/>
                  </a:cubicBezTo>
                  <a:cubicBezTo>
                    <a:pt x="256" y="264"/>
                    <a:pt x="312" y="224"/>
                    <a:pt x="384" y="288"/>
                  </a:cubicBezTo>
                  <a:cubicBezTo>
                    <a:pt x="456" y="352"/>
                    <a:pt x="520" y="768"/>
                    <a:pt x="624" y="720"/>
                  </a:cubicBezTo>
                  <a:cubicBezTo>
                    <a:pt x="728" y="672"/>
                    <a:pt x="840" y="0"/>
                    <a:pt x="1008" y="0"/>
                  </a:cubicBezTo>
                  <a:cubicBezTo>
                    <a:pt x="1176" y="0"/>
                    <a:pt x="1528" y="600"/>
                    <a:pt x="1632" y="72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72200" y="3200400"/>
            <a:ext cx="2514600" cy="3200400"/>
            <a:chOff x="2928" y="2016"/>
            <a:chExt cx="1584" cy="2016"/>
          </a:xfrm>
        </p:grpSpPr>
        <p:sp>
          <p:nvSpPr>
            <p:cNvPr id="8213" name="Line 16"/>
            <p:cNvSpPr>
              <a:spLocks noChangeShapeType="1"/>
            </p:cNvSpPr>
            <p:nvPr/>
          </p:nvSpPr>
          <p:spPr bwMode="auto">
            <a:xfrm>
              <a:off x="2976" y="2016"/>
              <a:ext cx="1536" cy="1968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17"/>
            <p:cNvSpPr>
              <a:spLocks noChangeShapeType="1"/>
            </p:cNvSpPr>
            <p:nvPr/>
          </p:nvSpPr>
          <p:spPr bwMode="auto">
            <a:xfrm flipH="1">
              <a:off x="2928" y="2064"/>
              <a:ext cx="1536" cy="1968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5570" name="Oval 18"/>
          <p:cNvSpPr>
            <a:spLocks noChangeArrowheads="1"/>
          </p:cNvSpPr>
          <p:nvPr/>
        </p:nvSpPr>
        <p:spPr bwMode="auto">
          <a:xfrm>
            <a:off x="4800600" y="2286000"/>
            <a:ext cx="1143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91000" y="2819400"/>
            <a:ext cx="1447800" cy="685800"/>
            <a:chOff x="288" y="3168"/>
            <a:chExt cx="4428" cy="768"/>
          </a:xfrm>
        </p:grpSpPr>
        <p:sp>
          <p:nvSpPr>
            <p:cNvPr id="8211" name="Oval 20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Text Box 21"/>
            <p:cNvSpPr txBox="1">
              <a:spLocks noChangeArrowheads="1"/>
            </p:cNvSpPr>
            <p:nvPr/>
          </p:nvSpPr>
          <p:spPr bwMode="auto">
            <a:xfrm>
              <a:off x="288" y="3264"/>
              <a:ext cx="4384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a point!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629400" y="609601"/>
            <a:ext cx="2286000" cy="1096963"/>
            <a:chOff x="288" y="3168"/>
            <a:chExt cx="4428" cy="768"/>
          </a:xfrm>
        </p:grpSpPr>
        <p:sp>
          <p:nvSpPr>
            <p:cNvPr id="8209" name="Oval 23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0" name="Text Box 24"/>
            <p:cNvSpPr txBox="1">
              <a:spLocks noChangeArrowheads="1"/>
            </p:cNvSpPr>
            <p:nvPr/>
          </p:nvSpPr>
          <p:spPr bwMode="auto">
            <a:xfrm>
              <a:off x="288" y="3264"/>
              <a:ext cx="438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a collection of points!</a:t>
              </a:r>
            </a:p>
          </p:txBody>
        </p:sp>
      </p:grpSp>
      <p:sp>
        <p:nvSpPr>
          <p:cNvPr id="1175577" name="Oval 25"/>
          <p:cNvSpPr>
            <a:spLocks noChangeArrowheads="1"/>
          </p:cNvSpPr>
          <p:nvPr/>
        </p:nvSpPr>
        <p:spPr bwMode="auto">
          <a:xfrm>
            <a:off x="6172200" y="1981200"/>
            <a:ext cx="22860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75578" name="Text Box 26"/>
          <p:cNvSpPr txBox="1">
            <a:spLocks noChangeArrowheads="1"/>
          </p:cNvSpPr>
          <p:nvPr/>
        </p:nvSpPr>
        <p:spPr bwMode="auto">
          <a:xfrm>
            <a:off x="8899526" y="5222875"/>
            <a:ext cx="1376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Why not?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84024543"/>
              </p:ext>
            </p:extLst>
          </p:nvPr>
        </p:nvGraphicFramePr>
        <p:xfrm>
          <a:off x="381000" y="3124200"/>
          <a:ext cx="25908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743200" y="2667000"/>
            <a:ext cx="685800" cy="5334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6709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70" grpId="0" animBg="1"/>
      <p:bldP spid="1175577" grpId="0" animBg="1"/>
      <p:bldP spid="11755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038EE9-0AF3-46D8-B900-90DFD858D754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 Functions</a:t>
            </a:r>
            <a:endParaRPr lang="en-US" altLang="en-US" sz="24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2057400"/>
            <a:ext cx="7661275" cy="44973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A = {Michael, Toby , John , Chris , Brad }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B = { Kathy,  Carla,  Mary}</a:t>
            </a:r>
          </a:p>
          <a:p>
            <a:pPr>
              <a:spcBef>
                <a:spcPct val="0"/>
              </a:spcBef>
            </a:pP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Let f: A  B be defined as f(a) = mother(a).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2743200" y="3422651"/>
            <a:ext cx="6096000" cy="3317875"/>
            <a:chOff x="768" y="2112"/>
            <a:chExt cx="3840" cy="2090"/>
          </a:xfrm>
        </p:grpSpPr>
        <p:grpSp>
          <p:nvGrpSpPr>
            <p:cNvPr id="6150" name="Group 5"/>
            <p:cNvGrpSpPr>
              <a:grpSpLocks/>
            </p:cNvGrpSpPr>
            <p:nvPr/>
          </p:nvGrpSpPr>
          <p:grpSpPr bwMode="auto">
            <a:xfrm>
              <a:off x="768" y="2112"/>
              <a:ext cx="3840" cy="1977"/>
              <a:chOff x="768" y="2112"/>
              <a:chExt cx="3840" cy="1977"/>
            </a:xfrm>
          </p:grpSpPr>
          <p:grpSp>
            <p:nvGrpSpPr>
              <p:cNvPr id="6153" name="Group 6"/>
              <p:cNvGrpSpPr>
                <a:grpSpLocks/>
              </p:cNvGrpSpPr>
              <p:nvPr/>
            </p:nvGrpSpPr>
            <p:grpSpPr bwMode="auto">
              <a:xfrm>
                <a:off x="768" y="2164"/>
                <a:ext cx="1008" cy="1872"/>
                <a:chOff x="912" y="2157"/>
                <a:chExt cx="1008" cy="1872"/>
              </a:xfrm>
            </p:grpSpPr>
            <p:sp>
              <p:nvSpPr>
                <p:cNvPr id="6162" name="Oval 7"/>
                <p:cNvSpPr>
                  <a:spLocks noChangeArrowheads="1"/>
                </p:cNvSpPr>
                <p:nvPr/>
              </p:nvSpPr>
              <p:spPr bwMode="auto">
                <a:xfrm>
                  <a:off x="912" y="2157"/>
                  <a:ext cx="1008" cy="1872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08" y="2533"/>
                  <a:ext cx="816" cy="1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altLang="en-US">
                      <a:latin typeface="Comic Sans MS" panose="030F0702030302020204" pitchFamily="66" charset="0"/>
                    </a:rPr>
                    <a:t>Michael Toby John Chris Brad</a:t>
                  </a:r>
                </a:p>
              </p:txBody>
            </p:sp>
          </p:grpSp>
          <p:grpSp>
            <p:nvGrpSpPr>
              <p:cNvPr id="6154" name="Group 9"/>
              <p:cNvGrpSpPr>
                <a:grpSpLocks/>
              </p:cNvGrpSpPr>
              <p:nvPr/>
            </p:nvGrpSpPr>
            <p:grpSpPr bwMode="auto">
              <a:xfrm>
                <a:off x="2592" y="2112"/>
                <a:ext cx="2016" cy="1977"/>
                <a:chOff x="2736" y="2160"/>
                <a:chExt cx="1008" cy="1872"/>
              </a:xfrm>
            </p:grpSpPr>
            <p:sp>
              <p:nvSpPr>
                <p:cNvPr id="6160" name="Oval 10"/>
                <p:cNvSpPr>
                  <a:spLocks noChangeArrowheads="1"/>
                </p:cNvSpPr>
                <p:nvPr/>
              </p:nvSpPr>
              <p:spPr bwMode="auto">
                <a:xfrm>
                  <a:off x="2736" y="2160"/>
                  <a:ext cx="1008" cy="1872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32" y="2448"/>
                  <a:ext cx="816" cy="9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>
                      <a:latin typeface="Comic Sans MS" panose="030F0702030302020204" pitchFamily="66" charset="0"/>
                    </a:rPr>
                    <a:t>Kathy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en-US">
                      <a:latin typeface="Comic Sans MS" panose="030F0702030302020204" pitchFamily="66" charset="0"/>
                    </a:rPr>
                    <a:t>Carol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en-US">
                      <a:latin typeface="Comic Sans MS" panose="030F0702030302020204" pitchFamily="66" charset="0"/>
                    </a:rPr>
                    <a:t>Mary</a:t>
                  </a:r>
                </a:p>
              </p:txBody>
            </p:sp>
          </p:grpSp>
          <p:sp>
            <p:nvSpPr>
              <p:cNvPr id="6155" name="Line 12"/>
              <p:cNvSpPr>
                <a:spLocks noChangeShapeType="1"/>
              </p:cNvSpPr>
              <p:nvPr/>
            </p:nvSpPr>
            <p:spPr bwMode="auto">
              <a:xfrm>
                <a:off x="1632" y="2599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6" name="Line 13"/>
              <p:cNvSpPr>
                <a:spLocks noChangeShapeType="1"/>
              </p:cNvSpPr>
              <p:nvPr/>
            </p:nvSpPr>
            <p:spPr bwMode="auto">
              <a:xfrm flipV="1">
                <a:off x="1680" y="2599"/>
                <a:ext cx="1056" cy="3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" name="Line 14"/>
              <p:cNvSpPr>
                <a:spLocks noChangeShapeType="1"/>
              </p:cNvSpPr>
              <p:nvPr/>
            </p:nvSpPr>
            <p:spPr bwMode="auto">
              <a:xfrm flipV="1">
                <a:off x="1632" y="2592"/>
                <a:ext cx="1104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" name="Line 15"/>
              <p:cNvSpPr>
                <a:spLocks noChangeShapeType="1"/>
              </p:cNvSpPr>
              <p:nvPr/>
            </p:nvSpPr>
            <p:spPr bwMode="auto">
              <a:xfrm flipV="1">
                <a:off x="1632" y="3161"/>
                <a:ext cx="1152" cy="2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" name="Line 16"/>
              <p:cNvSpPr>
                <a:spLocks noChangeShapeType="1"/>
              </p:cNvSpPr>
              <p:nvPr/>
            </p:nvSpPr>
            <p:spPr bwMode="auto">
              <a:xfrm flipV="1">
                <a:off x="1608" y="3183"/>
                <a:ext cx="120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1" name="Text Box 17"/>
            <p:cNvSpPr txBox="1">
              <a:spLocks noChangeArrowheads="1"/>
            </p:cNvSpPr>
            <p:nvPr/>
          </p:nvSpPr>
          <p:spPr bwMode="auto">
            <a:xfrm>
              <a:off x="806" y="391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6152" name="Text Box 18"/>
            <p:cNvSpPr txBox="1">
              <a:spLocks noChangeArrowheads="1"/>
            </p:cNvSpPr>
            <p:nvPr/>
          </p:nvSpPr>
          <p:spPr bwMode="auto">
            <a:xfrm>
              <a:off x="4358" y="381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122609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79399" y="3048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</a:t>
            </a:r>
            <a:br>
              <a:rPr lang="en-US" altLang="en-US" smtClean="0"/>
            </a:br>
            <a:r>
              <a:rPr lang="en-US" altLang="en-US" smtClean="0"/>
              <a:t>Functions - injection</a:t>
            </a:r>
            <a:endParaRPr lang="en-US" altLang="en-US" sz="240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661275" cy="44973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A function f: A  B is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one-to-one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(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injective, an injection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if </a:t>
            </a:r>
            <a:r>
              <a:rPr lang="en-US" alt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a,b,c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(f(a) = b  f(c) = b)  a = c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799" y="3048000"/>
            <a:ext cx="2819400" cy="609600"/>
            <a:chOff x="288" y="3168"/>
            <a:chExt cx="4428" cy="768"/>
          </a:xfrm>
        </p:grpSpPr>
        <p:sp>
          <p:nvSpPr>
            <p:cNvPr id="10261" name="Oval 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2" name="Text Box 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Not one-to-one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04999" y="0"/>
            <a:ext cx="2819400" cy="1525588"/>
            <a:chOff x="288" y="3168"/>
            <a:chExt cx="4428" cy="768"/>
          </a:xfrm>
        </p:grpSpPr>
        <p:sp>
          <p:nvSpPr>
            <p:cNvPr id="10259" name="Oval 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0" name="Text Box 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3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Every b  B has at most 1 preimage.</a:t>
              </a:r>
              <a:endParaRPr lang="en-US" altLang="en-US">
                <a:latin typeface="Chalkboard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600199" y="3273425"/>
            <a:ext cx="6096000" cy="3138488"/>
            <a:chOff x="768" y="2062"/>
            <a:chExt cx="3840" cy="1977"/>
          </a:xfrm>
        </p:grpSpPr>
        <p:grpSp>
          <p:nvGrpSpPr>
            <p:cNvPr id="10248" name="Group 23"/>
            <p:cNvGrpSpPr>
              <a:grpSpLocks/>
            </p:cNvGrpSpPr>
            <p:nvPr/>
          </p:nvGrpSpPr>
          <p:grpSpPr bwMode="auto">
            <a:xfrm>
              <a:off x="768" y="2167"/>
              <a:ext cx="1008" cy="1872"/>
              <a:chOff x="912" y="2160"/>
              <a:chExt cx="1008" cy="1872"/>
            </a:xfrm>
          </p:grpSpPr>
          <p:sp>
            <p:nvSpPr>
              <p:cNvPr id="10257" name="Oval 24"/>
              <p:cNvSpPr>
                <a:spLocks noChangeArrowheads="1"/>
              </p:cNvSpPr>
              <p:nvPr/>
            </p:nvSpPr>
            <p:spPr bwMode="auto">
              <a:xfrm>
                <a:off x="912" y="2160"/>
                <a:ext cx="1008" cy="1872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58" name="Text Box 25"/>
              <p:cNvSpPr txBox="1">
                <a:spLocks noChangeArrowheads="1"/>
              </p:cNvSpPr>
              <p:nvPr/>
            </p:nvSpPr>
            <p:spPr bwMode="auto">
              <a:xfrm>
                <a:off x="960" y="2448"/>
                <a:ext cx="864" cy="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en-US" sz="2600" dirty="0">
                    <a:latin typeface="Comic Sans MS" panose="030F0702030302020204" pitchFamily="66" charset="0"/>
                  </a:rPr>
                  <a:t>Michael Toby John Chris Brad</a:t>
                </a:r>
              </a:p>
            </p:txBody>
          </p:sp>
        </p:grpSp>
        <p:grpSp>
          <p:nvGrpSpPr>
            <p:cNvPr id="10249" name="Group 26"/>
            <p:cNvGrpSpPr>
              <a:grpSpLocks/>
            </p:cNvGrpSpPr>
            <p:nvPr/>
          </p:nvGrpSpPr>
          <p:grpSpPr bwMode="auto">
            <a:xfrm>
              <a:off x="2592" y="2062"/>
              <a:ext cx="2016" cy="1977"/>
              <a:chOff x="2736" y="2113"/>
              <a:chExt cx="1008" cy="1872"/>
            </a:xfrm>
          </p:grpSpPr>
          <p:sp>
            <p:nvSpPr>
              <p:cNvPr id="10255" name="Oval 27"/>
              <p:cNvSpPr>
                <a:spLocks noChangeArrowheads="1"/>
              </p:cNvSpPr>
              <p:nvPr/>
            </p:nvSpPr>
            <p:spPr bwMode="auto">
              <a:xfrm>
                <a:off x="2736" y="2113"/>
                <a:ext cx="1008" cy="1872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56" name="Text Box 28"/>
              <p:cNvSpPr txBox="1">
                <a:spLocks noChangeArrowheads="1"/>
              </p:cNvSpPr>
              <p:nvPr/>
            </p:nvSpPr>
            <p:spPr bwMode="auto">
              <a:xfrm>
                <a:off x="2832" y="2448"/>
                <a:ext cx="816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600" dirty="0">
                    <a:latin typeface="Comic Sans MS" panose="030F0702030302020204" pitchFamily="66" charset="0"/>
                  </a:rPr>
                  <a:t>Kathy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600" dirty="0">
                    <a:latin typeface="Comic Sans MS" panose="030F0702030302020204" pitchFamily="66" charset="0"/>
                  </a:rPr>
                  <a:t>Carol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600" dirty="0">
                    <a:latin typeface="Comic Sans MS" panose="030F0702030302020204" pitchFamily="66" charset="0"/>
                  </a:rPr>
                  <a:t>Mary</a:t>
                </a:r>
              </a:p>
            </p:txBody>
          </p:sp>
        </p:grpSp>
        <p:sp>
          <p:nvSpPr>
            <p:cNvPr id="10250" name="Line 29"/>
            <p:cNvSpPr>
              <a:spLocks noChangeShapeType="1"/>
            </p:cNvSpPr>
            <p:nvPr/>
          </p:nvSpPr>
          <p:spPr bwMode="auto">
            <a:xfrm>
              <a:off x="1632" y="2599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Line 30"/>
            <p:cNvSpPr>
              <a:spLocks noChangeShapeType="1"/>
            </p:cNvSpPr>
            <p:nvPr/>
          </p:nvSpPr>
          <p:spPr bwMode="auto">
            <a:xfrm flipV="1">
              <a:off x="1680" y="2599"/>
              <a:ext cx="1056" cy="3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31"/>
            <p:cNvSpPr>
              <a:spLocks noChangeShapeType="1"/>
            </p:cNvSpPr>
            <p:nvPr/>
          </p:nvSpPr>
          <p:spPr bwMode="auto">
            <a:xfrm flipV="1">
              <a:off x="1632" y="2592"/>
              <a:ext cx="110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32"/>
            <p:cNvSpPr>
              <a:spLocks noChangeShapeType="1"/>
            </p:cNvSpPr>
            <p:nvPr/>
          </p:nvSpPr>
          <p:spPr bwMode="auto">
            <a:xfrm flipV="1">
              <a:off x="1632" y="3274"/>
              <a:ext cx="1152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33"/>
            <p:cNvSpPr>
              <a:spLocks noChangeShapeType="1"/>
            </p:cNvSpPr>
            <p:nvPr/>
          </p:nvSpPr>
          <p:spPr bwMode="auto">
            <a:xfrm flipV="1">
              <a:off x="1584" y="3319"/>
              <a:ext cx="1200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95730415"/>
              </p:ext>
            </p:extLst>
          </p:nvPr>
        </p:nvGraphicFramePr>
        <p:xfrm>
          <a:off x="8000999" y="3112483"/>
          <a:ext cx="4041775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619189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77E9EE-92A3-47F7-B466-3053ABE1C955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Functions - surjection</a:t>
            </a:r>
            <a:endParaRPr lang="en-US" altLang="en-US" sz="240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981200"/>
            <a:ext cx="7661275" cy="44973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A function f: A  B is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onto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(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surjective, a surjection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if b  B, a  A f(a) = b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3800" y="3048000"/>
            <a:ext cx="2819400" cy="609600"/>
            <a:chOff x="288" y="3168"/>
            <a:chExt cx="4428" cy="768"/>
          </a:xfrm>
        </p:grpSpPr>
        <p:sp>
          <p:nvSpPr>
            <p:cNvPr id="11285" name="Oval 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6" name="Text Box 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Not onto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48000" y="228600"/>
            <a:ext cx="2819400" cy="1525588"/>
            <a:chOff x="288" y="3168"/>
            <a:chExt cx="4428" cy="768"/>
          </a:xfrm>
        </p:grpSpPr>
        <p:sp>
          <p:nvSpPr>
            <p:cNvPr id="11283" name="Oval 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4" name="Text Box 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3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Every b  B has at least 1 preimage.</a:t>
              </a:r>
              <a:endParaRPr lang="en-US" altLang="en-US">
                <a:latin typeface="Chalkboard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743200" y="3352800"/>
            <a:ext cx="6096000" cy="3138488"/>
            <a:chOff x="768" y="2112"/>
            <a:chExt cx="3840" cy="1977"/>
          </a:xfrm>
        </p:grpSpPr>
        <p:grpSp>
          <p:nvGrpSpPr>
            <p:cNvPr id="11272" name="Group 23"/>
            <p:cNvGrpSpPr>
              <a:grpSpLocks/>
            </p:cNvGrpSpPr>
            <p:nvPr/>
          </p:nvGrpSpPr>
          <p:grpSpPr bwMode="auto">
            <a:xfrm>
              <a:off x="768" y="2167"/>
              <a:ext cx="1008" cy="1872"/>
              <a:chOff x="912" y="2160"/>
              <a:chExt cx="1008" cy="1872"/>
            </a:xfrm>
          </p:grpSpPr>
          <p:sp>
            <p:nvSpPr>
              <p:cNvPr id="11281" name="Oval 24"/>
              <p:cNvSpPr>
                <a:spLocks noChangeArrowheads="1"/>
              </p:cNvSpPr>
              <p:nvPr/>
            </p:nvSpPr>
            <p:spPr bwMode="auto">
              <a:xfrm>
                <a:off x="912" y="2160"/>
                <a:ext cx="1008" cy="1872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2" name="Text Box 25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816" cy="1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Michael Toby John Chris Brad</a:t>
                </a:r>
              </a:p>
            </p:txBody>
          </p:sp>
        </p:grpSp>
        <p:grpSp>
          <p:nvGrpSpPr>
            <p:cNvPr id="11273" name="Group 26"/>
            <p:cNvGrpSpPr>
              <a:grpSpLocks/>
            </p:cNvGrpSpPr>
            <p:nvPr/>
          </p:nvGrpSpPr>
          <p:grpSpPr bwMode="auto">
            <a:xfrm>
              <a:off x="2592" y="2112"/>
              <a:ext cx="2016" cy="1977"/>
              <a:chOff x="2736" y="2160"/>
              <a:chExt cx="1008" cy="1872"/>
            </a:xfrm>
          </p:grpSpPr>
          <p:sp>
            <p:nvSpPr>
              <p:cNvPr id="11279" name="Oval 27"/>
              <p:cNvSpPr>
                <a:spLocks noChangeArrowheads="1"/>
              </p:cNvSpPr>
              <p:nvPr/>
            </p:nvSpPr>
            <p:spPr bwMode="auto">
              <a:xfrm>
                <a:off x="2736" y="2160"/>
                <a:ext cx="1008" cy="1872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0" name="Text Box 28"/>
              <p:cNvSpPr txBox="1">
                <a:spLocks noChangeArrowheads="1"/>
              </p:cNvSpPr>
              <p:nvPr/>
            </p:nvSpPr>
            <p:spPr bwMode="auto">
              <a:xfrm>
                <a:off x="2832" y="2448"/>
                <a:ext cx="816" cy="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Kathy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Carol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</a:rPr>
                  <a:t>Mary</a:t>
                </a:r>
              </a:p>
            </p:txBody>
          </p:sp>
        </p:grpSp>
        <p:sp>
          <p:nvSpPr>
            <p:cNvPr id="11274" name="Line 29"/>
            <p:cNvSpPr>
              <a:spLocks noChangeShapeType="1"/>
            </p:cNvSpPr>
            <p:nvPr/>
          </p:nvSpPr>
          <p:spPr bwMode="auto">
            <a:xfrm>
              <a:off x="1632" y="2599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Line 30"/>
            <p:cNvSpPr>
              <a:spLocks noChangeShapeType="1"/>
            </p:cNvSpPr>
            <p:nvPr/>
          </p:nvSpPr>
          <p:spPr bwMode="auto">
            <a:xfrm flipV="1">
              <a:off x="1680" y="2599"/>
              <a:ext cx="1056" cy="3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31"/>
            <p:cNvSpPr>
              <a:spLocks noChangeShapeType="1"/>
            </p:cNvSpPr>
            <p:nvPr/>
          </p:nvSpPr>
          <p:spPr bwMode="auto">
            <a:xfrm flipV="1">
              <a:off x="1632" y="2592"/>
              <a:ext cx="110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32"/>
            <p:cNvSpPr>
              <a:spLocks noChangeShapeType="1"/>
            </p:cNvSpPr>
            <p:nvPr/>
          </p:nvSpPr>
          <p:spPr bwMode="auto">
            <a:xfrm flipV="1">
              <a:off x="1632" y="3223"/>
              <a:ext cx="1152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33"/>
            <p:cNvSpPr>
              <a:spLocks noChangeShapeType="1"/>
            </p:cNvSpPr>
            <p:nvPr/>
          </p:nvSpPr>
          <p:spPr bwMode="auto">
            <a:xfrm flipV="1">
              <a:off x="1584" y="3216"/>
              <a:ext cx="120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18740108"/>
              </p:ext>
            </p:extLst>
          </p:nvPr>
        </p:nvGraphicFramePr>
        <p:xfrm>
          <a:off x="8610600" y="2586367"/>
          <a:ext cx="3335338" cy="164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984441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52817</TotalTime>
  <Words>2073</Words>
  <Application>Microsoft Office PowerPoint</Application>
  <PresentationFormat>Widescreen</PresentationFormat>
  <Paragraphs>325</Paragraphs>
  <Slides>32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Chalkboard</vt:lpstr>
      <vt:lpstr>Comic Sans MS</vt:lpstr>
      <vt:lpstr>Consolas</vt:lpstr>
      <vt:lpstr>Microsoft Sans Serif</vt:lpstr>
      <vt:lpstr>Symbol</vt:lpstr>
      <vt:lpstr>Times New Roman</vt:lpstr>
      <vt:lpstr>1_Default Design</vt:lpstr>
      <vt:lpstr>Office Theme</vt:lpstr>
      <vt:lpstr>Equation</vt:lpstr>
      <vt:lpstr>CSCE 222 Discrete Structures</vt:lpstr>
      <vt:lpstr>Based on Chapter 2 of Rosen  Discrete Mathematics and its Applications</vt:lpstr>
      <vt:lpstr>Functions</vt:lpstr>
      <vt:lpstr>Functions</vt:lpstr>
      <vt:lpstr>   Functions</vt:lpstr>
      <vt:lpstr>   Functions</vt:lpstr>
      <vt:lpstr> Functions</vt:lpstr>
      <vt:lpstr>   Functions - injection</vt:lpstr>
      <vt:lpstr> Functions - surjection</vt:lpstr>
      <vt:lpstr>   Functions – one-to-one-correspondence or bijection</vt:lpstr>
      <vt:lpstr>Functions: inverse function</vt:lpstr>
      <vt:lpstr>   Functions - examples</vt:lpstr>
      <vt:lpstr>   Functions - examples</vt:lpstr>
      <vt:lpstr>PowerPoint Presentation</vt:lpstr>
      <vt:lpstr>   Functions - composition</vt:lpstr>
      <vt:lpstr>PowerPoint Presentation</vt:lpstr>
      <vt:lpstr>Composition</vt:lpstr>
      <vt:lpstr>Graphs</vt:lpstr>
      <vt:lpstr>Some important functions</vt:lpstr>
      <vt:lpstr>Some important functions</vt:lpstr>
      <vt:lpstr>PowerPoint Presentation</vt:lpstr>
      <vt:lpstr>Some important functions</vt:lpstr>
      <vt:lpstr>Some important functions</vt:lpstr>
      <vt:lpstr>Some important functions: Exponential Function</vt:lpstr>
      <vt:lpstr>Some important functions:  Exponential function</vt:lpstr>
      <vt:lpstr>PowerPoint Presentation</vt:lpstr>
      <vt:lpstr>Some important functions: Logarithm Function</vt:lpstr>
      <vt:lpstr>Some important functions: Logarithm Function</vt:lpstr>
      <vt:lpstr>Logarithm  Functions</vt:lpstr>
      <vt:lpstr>Limit Properties of Log Function</vt:lpstr>
      <vt:lpstr>Some important functions: Polynomials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SHSU</dc:creator>
  <cp:lastModifiedBy>McGuire, Timothy J</cp:lastModifiedBy>
  <cp:revision>1441</cp:revision>
  <cp:lastPrinted>2020-09-17T03:00:03Z</cp:lastPrinted>
  <dcterms:created xsi:type="dcterms:W3CDTF">1601-01-01T00:00:00Z</dcterms:created>
  <dcterms:modified xsi:type="dcterms:W3CDTF">2020-09-17T20:58:31Z</dcterms:modified>
</cp:coreProperties>
</file>