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5"/>
  </p:notesMasterIdLst>
  <p:handoutMasterIdLst>
    <p:handoutMasterId r:id="rId46"/>
  </p:handoutMasterIdLst>
  <p:sldIdLst>
    <p:sldId id="1020" r:id="rId2"/>
    <p:sldId id="956" r:id="rId3"/>
    <p:sldId id="1022" r:id="rId4"/>
    <p:sldId id="1023" r:id="rId5"/>
    <p:sldId id="1024" r:id="rId6"/>
    <p:sldId id="1025" r:id="rId7"/>
    <p:sldId id="1026" r:id="rId8"/>
    <p:sldId id="1027" r:id="rId9"/>
    <p:sldId id="1028" r:id="rId10"/>
    <p:sldId id="1032" r:id="rId11"/>
    <p:sldId id="1033" r:id="rId12"/>
    <p:sldId id="1034" r:id="rId13"/>
    <p:sldId id="1035" r:id="rId14"/>
    <p:sldId id="1036" r:id="rId15"/>
    <p:sldId id="1037" r:id="rId16"/>
    <p:sldId id="1038" r:id="rId17"/>
    <p:sldId id="1039" r:id="rId18"/>
    <p:sldId id="1051" r:id="rId19"/>
    <p:sldId id="1050" r:id="rId20"/>
    <p:sldId id="1041" r:id="rId21"/>
    <p:sldId id="1042" r:id="rId22"/>
    <p:sldId id="1043" r:id="rId23"/>
    <p:sldId id="1046" r:id="rId24"/>
    <p:sldId id="1047" r:id="rId25"/>
    <p:sldId id="1048" r:id="rId26"/>
    <p:sldId id="1049" r:id="rId27"/>
    <p:sldId id="1052" r:id="rId28"/>
    <p:sldId id="1053" r:id="rId29"/>
    <p:sldId id="1054" r:id="rId30"/>
    <p:sldId id="1055" r:id="rId31"/>
    <p:sldId id="1056" r:id="rId32"/>
    <p:sldId id="1057" r:id="rId33"/>
    <p:sldId id="1058" r:id="rId34"/>
    <p:sldId id="1059" r:id="rId35"/>
    <p:sldId id="1060" r:id="rId36"/>
    <p:sldId id="1061" r:id="rId37"/>
    <p:sldId id="1062" r:id="rId38"/>
    <p:sldId id="1063" r:id="rId39"/>
    <p:sldId id="1064" r:id="rId40"/>
    <p:sldId id="1065" r:id="rId41"/>
    <p:sldId id="1066" r:id="rId42"/>
    <p:sldId id="1067" r:id="rId43"/>
    <p:sldId id="1068" r:id="rId4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9F4F9"/>
    <a:srgbClr val="CC6600"/>
    <a:srgbClr val="660033"/>
    <a:srgbClr val="500000"/>
    <a:srgbClr val="003C78"/>
    <a:srgbClr val="009900"/>
    <a:srgbClr val="CC00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99612" autoAdjust="0"/>
  </p:normalViewPr>
  <p:slideViewPr>
    <p:cSldViewPr>
      <p:cViewPr varScale="1">
        <p:scale>
          <a:sx n="111" d="100"/>
          <a:sy n="111" d="100"/>
        </p:scale>
        <p:origin x="34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63" d="100"/>
          <a:sy n="63" d="100"/>
        </p:scale>
        <p:origin x="-142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9B74C-F5EC-42B5-8DCF-EAC263546A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4A844A-EA37-42A7-9853-092C9AAA7521}">
      <dgm:prSet/>
      <dgm:spPr/>
      <dgm:t>
        <a:bodyPr/>
        <a:lstStyle/>
        <a:p>
          <a:pPr rtl="0"/>
          <a:r>
            <a:rPr lang="en-US" dirty="0" smtClean="0"/>
            <a:t>Why is the result a whole number?</a:t>
          </a:r>
          <a:endParaRPr lang="en-US" dirty="0"/>
        </a:p>
      </dgm:t>
    </dgm:pt>
    <dgm:pt modelId="{1D4104D3-B198-498F-8267-B02DCDCFDDA6}" type="parTrans" cxnId="{D08EA4D5-5CF7-4559-BC7A-DF84880A0C91}">
      <dgm:prSet/>
      <dgm:spPr/>
      <dgm:t>
        <a:bodyPr/>
        <a:lstStyle/>
        <a:p>
          <a:endParaRPr lang="en-US"/>
        </a:p>
      </dgm:t>
    </dgm:pt>
    <dgm:pt modelId="{88AA83D6-793A-4F87-9DA1-60DF327F0FAC}" type="sibTrans" cxnId="{D08EA4D5-5CF7-4559-BC7A-DF84880A0C91}">
      <dgm:prSet/>
      <dgm:spPr/>
      <dgm:t>
        <a:bodyPr/>
        <a:lstStyle/>
        <a:p>
          <a:endParaRPr lang="en-US"/>
        </a:p>
      </dgm:t>
    </dgm:pt>
    <dgm:pt modelId="{CA8CC9AE-67A4-4A40-8692-18F63E04B3FA}" type="pres">
      <dgm:prSet presAssocID="{DF29B74C-F5EC-42B5-8DCF-EAC263546A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1A0E8-52D6-4DA0-AA75-7A9EEA4BFA77}" type="pres">
      <dgm:prSet presAssocID="{414A844A-EA37-42A7-9853-092C9AAA7521}" presName="parentText" presStyleLbl="node1" presStyleIdx="0" presStyleCnt="1" custLinFactNeighborY="239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FE06F-4A85-48E3-9994-63D08F213BA5}" type="presOf" srcId="{414A844A-EA37-42A7-9853-092C9AAA7521}" destId="{9851A0E8-52D6-4DA0-AA75-7A9EEA4BFA77}" srcOrd="0" destOrd="0" presId="urn:microsoft.com/office/officeart/2005/8/layout/vList2"/>
    <dgm:cxn modelId="{D08EA4D5-5CF7-4559-BC7A-DF84880A0C91}" srcId="{DF29B74C-F5EC-42B5-8DCF-EAC263546A1F}" destId="{414A844A-EA37-42A7-9853-092C9AAA7521}" srcOrd="0" destOrd="0" parTransId="{1D4104D3-B198-498F-8267-B02DCDCFDDA6}" sibTransId="{88AA83D6-793A-4F87-9DA1-60DF327F0FAC}"/>
    <dgm:cxn modelId="{55AEFDEF-3A97-4927-9F0E-80BA96552C04}" type="presOf" srcId="{DF29B74C-F5EC-42B5-8DCF-EAC263546A1F}" destId="{CA8CC9AE-67A4-4A40-8692-18F63E04B3FA}" srcOrd="0" destOrd="0" presId="urn:microsoft.com/office/officeart/2005/8/layout/vList2"/>
    <dgm:cxn modelId="{456D6029-9101-4A0B-8E54-C6B7FFC94AA3}" type="presParOf" srcId="{CA8CC9AE-67A4-4A40-8692-18F63E04B3FA}" destId="{9851A0E8-52D6-4DA0-AA75-7A9EEA4BFA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1A0E8-52D6-4DA0-AA75-7A9EEA4BFA77}">
      <dsp:nvSpPr>
        <dsp:cNvPr id="0" name=""/>
        <dsp:cNvSpPr/>
      </dsp:nvSpPr>
      <dsp:spPr>
        <a:xfrm>
          <a:off x="0" y="3157"/>
          <a:ext cx="408019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Why is the result a whole number?</a:t>
          </a:r>
          <a:endParaRPr lang="en-US" sz="2700" kern="1200" dirty="0"/>
        </a:p>
      </dsp:txBody>
      <dsp:txXfrm>
        <a:off x="52431" y="55588"/>
        <a:ext cx="397532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27EE24-E328-4E22-B1A4-585A77FEFA03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5861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02742B-ABB5-43A8-A2CE-AEEA43034F2A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567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B6C5F2-E4F4-4B67-BF2E-04C4473EBC06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1569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2BC7A9-7290-43FE-9CD4-2336C2358F59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862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2ED721-7C8E-4DE1-B5D9-47B9C3D48004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6526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2ED721-7C8E-4DE1-B5D9-47B9C3D48004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1965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A82657-21E4-4AED-9F92-6E4E751E3E36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099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F6C8B0-A4B5-4BD1-9C4E-9E65DDB54CB5}" type="slidenum">
              <a:rPr lang="en-US" altLang="en-US" sz="1300"/>
              <a:pPr/>
              <a:t>23</a:t>
            </a:fld>
            <a:endParaRPr lang="en-US" alt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2381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47F771-B673-4882-966A-2C7FE592578C}" type="slidenum">
              <a:rPr lang="en-US" altLang="en-US" sz="1300"/>
              <a:pPr/>
              <a:t>24</a:t>
            </a:fld>
            <a:endParaRPr lang="en-US" altLang="en-US" sz="13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8696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A51F51-D12F-4C61-A658-44E79D563176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824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A51F51-D12F-4C61-A658-44E79D563176}" type="slidenum">
              <a:rPr lang="en-US" altLang="en-US" sz="1300"/>
              <a:pPr/>
              <a:t>26</a:t>
            </a:fld>
            <a:endParaRPr lang="en-US" alt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469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3F922-19DE-4942-BC2E-74F4407035FF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859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FDB47-3986-47B4-BAE1-7B12F7B19692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253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D6F140-B827-4137-87EB-9A0D386B9024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433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43DC14-E192-4DC5-8214-00A546E6A26B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769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0B3CEE-9CB3-4C4E-B46A-4D6E2B8DD286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569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467417-4C8D-435C-AAB2-7D00BB41778D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171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670C87-120D-4F2E-8571-A02ED025D36A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059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C8090-AE00-4048-8856-7EB456610E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989447"/>
      </p:ext>
    </p:extLst>
  </p:cSld>
  <p:clrMapOvr>
    <a:masterClrMapping/>
  </p:clrMapOvr>
  <p:transition spd="med" advTm="1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8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Data" Target="../diagrams/data1.xml"/><Relationship Id="rId5" Type="http://schemas.openxmlformats.org/officeDocument/2006/relationships/image" Target="../media/image8.w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6.bin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/>
              <a:t>Discrete</a:t>
            </a:r>
            <a:r>
              <a:rPr lang="en-US" altLang="en-US" dirty="0" smtClean="0">
                <a:solidFill>
                  <a:srgbClr val="500000"/>
                </a:solidFill>
              </a:rPr>
              <a:t>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Sequences &amp; Series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Marc </a:t>
            </a:r>
            <a:r>
              <a:rPr lang="en-US" sz="1800" i="1" dirty="0" err="1" smtClean="0"/>
              <a:t>Pomplun</a:t>
            </a:r>
            <a:r>
              <a:rPr lang="en-US" sz="1800" i="1" dirty="0" smtClean="0"/>
              <a:t>, University of Massachusetts-Boston,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8837"/>
            <a:ext cx="1866649" cy="18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728662" y="583882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2D133E-DCF5-4881-B90D-0DA801B89EB4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9101137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Summation</a:t>
            </a:r>
            <a:endParaRPr lang="en-US" altLang="en-US" sz="2400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93863"/>
            <a:ext cx="10896599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The symbol  (Greek letter sigma) is used to denote summation.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The limit:</a:t>
            </a: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99960"/>
              </p:ext>
            </p:extLst>
          </p:nvPr>
        </p:nvGraphicFramePr>
        <p:xfrm>
          <a:off x="3233738" y="2333625"/>
          <a:ext cx="32448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4" imgW="1460500" imgH="431800" progId="Equation.3">
                  <p:embed/>
                </p:oleObj>
              </mc:Choice>
              <mc:Fallback>
                <p:oleObj name="Equation" r:id="rId4" imgW="1460500" imgH="431800" progId="Equation.3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2333625"/>
                        <a:ext cx="32448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86446"/>
              </p:ext>
            </p:extLst>
          </p:nvPr>
        </p:nvGraphicFramePr>
        <p:xfrm>
          <a:off x="2928938" y="4749801"/>
          <a:ext cx="2336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6" imgW="1016000" imgH="431800" progId="Equation.3">
                  <p:embed/>
                </p:oleObj>
              </mc:Choice>
              <mc:Fallback>
                <p:oleObj name="Equation" r:id="rId6" imgW="1016000" imgH="431800" progId="Equation.3">
                  <p:embed/>
                  <p:pic>
                    <p:nvPicPr>
                      <p:cNvPr id="389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749801"/>
                        <a:ext cx="2336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719138" y="3292476"/>
            <a:ext cx="108632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i="1" dirty="0" err="1"/>
              <a:t>i</a:t>
            </a:r>
            <a:r>
              <a:rPr lang="en-US" altLang="en-US" dirty="0"/>
              <a:t> is the </a:t>
            </a:r>
            <a:r>
              <a:rPr lang="en-US" altLang="en-US" b="1" dirty="0"/>
              <a:t>index of the summation</a:t>
            </a:r>
            <a:r>
              <a:rPr lang="en-US" altLang="en-US" dirty="0"/>
              <a:t>, and the choice of letter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arbitrary;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index of the summation runs through all integers, with its </a:t>
            </a:r>
            <a:r>
              <a:rPr lang="en-US" altLang="en-US" b="1" dirty="0"/>
              <a:t>lower limit</a:t>
            </a:r>
            <a:r>
              <a:rPr lang="en-US" altLang="en-US" dirty="0"/>
              <a:t> 1</a:t>
            </a:r>
          </a:p>
          <a:p>
            <a:pPr eaLnBrk="1" hangingPunct="1"/>
            <a:r>
              <a:rPr lang="en-US" altLang="en-US" dirty="0"/>
              <a:t>and ending </a:t>
            </a:r>
            <a:r>
              <a:rPr lang="en-US" altLang="en-US" b="1" dirty="0"/>
              <a:t>upper limit</a:t>
            </a:r>
            <a:r>
              <a:rPr lang="en-US" altLang="en-US" dirty="0"/>
              <a:t> k.</a:t>
            </a:r>
          </a:p>
        </p:txBody>
      </p:sp>
    </p:spTree>
    <p:extLst>
      <p:ext uri="{BB962C8B-B14F-4D97-AF65-F5344CB8AC3E}">
        <p14:creationId xmlns:p14="http://schemas.microsoft.com/office/powerpoint/2010/main" val="37201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762000" y="583882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589A2F-64A0-4172-85B2-10B5E28F8D7E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-7302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Summation</a:t>
            </a:r>
            <a:endParaRPr lang="en-US" altLang="en-US" sz="240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93863"/>
            <a:ext cx="76184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The laws for arithmetic apply to summations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47322"/>
              </p:ext>
            </p:extLst>
          </p:nvPr>
        </p:nvGraphicFramePr>
        <p:xfrm>
          <a:off x="1981200" y="2301875"/>
          <a:ext cx="38369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1727200" imgH="431800" progId="Equation.3">
                  <p:embed/>
                </p:oleObj>
              </mc:Choice>
              <mc:Fallback>
                <p:oleObj name="Equation" r:id="rId4" imgW="1727200" imgH="431800" progId="Equation.3">
                  <p:embed/>
                  <p:pic>
                    <p:nvPicPr>
                      <p:cNvPr id="399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01875"/>
                        <a:ext cx="38369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066800" y="3902075"/>
            <a:ext cx="1051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>
                <a:latin typeface="+mn-lt"/>
                <a:sym typeface="Symbol" panose="05050102010706020507" pitchFamily="18" charset="2"/>
              </a:rPr>
              <a:t>Use associativity to separate the b terms from the a terms.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+mn-lt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+mn-lt"/>
                <a:sym typeface="Symbol" panose="05050102010706020507" pitchFamily="18" charset="2"/>
              </a:rPr>
              <a:t>Use </a:t>
            </a:r>
            <a:r>
              <a:rPr lang="en-US" altLang="en-US" sz="2800" dirty="0" err="1">
                <a:latin typeface="+mn-lt"/>
                <a:sym typeface="Symbol" panose="05050102010706020507" pitchFamily="18" charset="2"/>
              </a:rPr>
              <a:t>distributivity</a:t>
            </a:r>
            <a:r>
              <a:rPr lang="en-US" altLang="en-US" sz="2800" dirty="0">
                <a:latin typeface="+mn-lt"/>
                <a:sym typeface="Symbol" panose="05050102010706020507" pitchFamily="18" charset="2"/>
              </a:rPr>
              <a:t> to factor the c’s.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87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0F110D-3BC2-4753-AF95-C71F7C77A98D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69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Summations you should know…</a:t>
            </a:r>
            <a:endParaRPr lang="en-US" altLang="en-US" sz="24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394" y="1537990"/>
            <a:ext cx="7618413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What is S = 1 + 2 + 3 + … + n?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284100" name="Rectangle 4"/>
          <p:cNvSpPr>
            <a:spLocks noChangeArrowheads="1"/>
          </p:cNvSpPr>
          <p:nvPr/>
        </p:nvSpPr>
        <p:spPr bwMode="auto">
          <a:xfrm>
            <a:off x="636587" y="4411765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You get n copies of (n+1).  But we’ve over added by a factor of 2.  So just divide by 2.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128410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0989"/>
              </p:ext>
            </p:extLst>
          </p:nvPr>
        </p:nvGraphicFramePr>
        <p:xfrm>
          <a:off x="636587" y="2263969"/>
          <a:ext cx="5889625" cy="205740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n+1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872274" y="2254988"/>
            <a:ext cx="2819400" cy="685800"/>
            <a:chOff x="286" y="3168"/>
            <a:chExt cx="4428" cy="768"/>
          </a:xfrm>
        </p:grpSpPr>
        <p:sp>
          <p:nvSpPr>
            <p:cNvPr id="41006" name="Oval 5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7" name="Text Box 56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Write the sum.</a:t>
              </a:r>
              <a:endParaRPr lang="en-US" alt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7848600" y="3048000"/>
            <a:ext cx="2819400" cy="685800"/>
            <a:chOff x="286" y="3168"/>
            <a:chExt cx="4428" cy="768"/>
          </a:xfrm>
        </p:grpSpPr>
        <p:sp>
          <p:nvSpPr>
            <p:cNvPr id="41004" name="Oval 58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5" name="Text Box 59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Write it again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.</a:t>
              </a:r>
              <a:endPara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7848600" y="3810000"/>
            <a:ext cx="2819400" cy="685800"/>
            <a:chOff x="286" y="3168"/>
            <a:chExt cx="4428" cy="768"/>
          </a:xfrm>
        </p:grpSpPr>
        <p:sp>
          <p:nvSpPr>
            <p:cNvPr id="41002" name="Oval 61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3" name="Text Box 62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Add together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.</a:t>
              </a:r>
              <a:endPara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sp>
        <p:nvSpPr>
          <p:cNvPr id="1284159" name="Oval 63"/>
          <p:cNvSpPr>
            <a:spLocks noChangeArrowheads="1"/>
          </p:cNvSpPr>
          <p:nvPr/>
        </p:nvSpPr>
        <p:spPr bwMode="auto">
          <a:xfrm>
            <a:off x="3852069" y="5494840"/>
            <a:ext cx="3276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84160" name="Object 64"/>
          <p:cNvGraphicFramePr>
            <a:graphicFrameLocks noChangeAspect="1"/>
          </p:cNvGraphicFramePr>
          <p:nvPr/>
        </p:nvGraphicFramePr>
        <p:xfrm>
          <a:off x="4419601" y="5638800"/>
          <a:ext cx="23018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4" imgW="952500" imgH="431800" progId="Equation.3">
                  <p:embed/>
                </p:oleObj>
              </mc:Choice>
              <mc:Fallback>
                <p:oleObj name="Equation" r:id="rId4" imgW="952500" imgH="431800" progId="Equation.3">
                  <p:embed/>
                  <p:pic>
                    <p:nvPicPr>
                      <p:cNvPr id="128416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638800"/>
                        <a:ext cx="23018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161" name="Text Box 65"/>
          <p:cNvSpPr txBox="1">
            <a:spLocks noChangeArrowheads="1"/>
          </p:cNvSpPr>
          <p:nvPr/>
        </p:nvSpPr>
        <p:spPr bwMode="auto">
          <a:xfrm>
            <a:off x="8382000" y="1328021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(little) Gauss in 4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grade. </a:t>
            </a:r>
            <a:r>
              <a:rPr lang="en-US" altLang="en-US" sz="2000" dirty="0">
                <a:sym typeface="Wingdings" panose="05000000000000000000" pitchFamily="2" charset="2"/>
              </a:rPr>
              <a:t></a:t>
            </a:r>
            <a:endParaRPr lang="en-US" altLang="en-US" sz="2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85167067"/>
              </p:ext>
            </p:extLst>
          </p:nvPr>
        </p:nvGraphicFramePr>
        <p:xfrm>
          <a:off x="7848600" y="4885350"/>
          <a:ext cx="4080190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7170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00" grpId="0" autoUpdateAnimBg="0"/>
      <p:bldP spid="1284159" grpId="0" animBg="1"/>
      <p:bldP spid="1284161" grpId="0"/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-728663" y="6202362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63F40B-9C46-47B0-968D-39C462F05595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6184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What is S = 1 + 3 + 5 + … + (2n - 1)?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86600" y="1371600"/>
            <a:ext cx="3200400" cy="685800"/>
            <a:chOff x="286" y="3168"/>
            <a:chExt cx="4428" cy="768"/>
          </a:xfrm>
        </p:grpSpPr>
        <p:sp>
          <p:nvSpPr>
            <p:cNvPr id="41995" name="Oval 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6" name="Text Box 6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Sum of first n odds.</a:t>
              </a:r>
              <a:endParaRPr lang="en-US" alt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28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99000"/>
              </p:ext>
            </p:extLst>
          </p:nvPr>
        </p:nvGraphicFramePr>
        <p:xfrm>
          <a:off x="1633537" y="2817812"/>
          <a:ext cx="3657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4" imgW="1536700" imgH="431800" progId="Equation.3">
                  <p:embed/>
                </p:oleObj>
              </mc:Choice>
              <mc:Fallback>
                <p:oleObj name="Equation" r:id="rId4" imgW="1536700" imgH="431800" progId="Equation.3">
                  <p:embed/>
                  <p:pic>
                    <p:nvPicPr>
                      <p:cNvPr id="128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7" y="2817812"/>
                        <a:ext cx="3657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6152" name="Oval 8"/>
          <p:cNvSpPr>
            <a:spLocks noChangeArrowheads="1"/>
          </p:cNvSpPr>
          <p:nvPr/>
        </p:nvSpPr>
        <p:spPr bwMode="auto">
          <a:xfrm>
            <a:off x="3690937" y="2894012"/>
            <a:ext cx="8382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6153" name="Oval 9"/>
          <p:cNvSpPr>
            <a:spLocks noChangeArrowheads="1"/>
          </p:cNvSpPr>
          <p:nvPr/>
        </p:nvSpPr>
        <p:spPr bwMode="auto">
          <a:xfrm>
            <a:off x="4757737" y="2894012"/>
            <a:ext cx="8382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8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28361"/>
              </p:ext>
            </p:extLst>
          </p:nvPr>
        </p:nvGraphicFramePr>
        <p:xfrm>
          <a:off x="3233737" y="4494212"/>
          <a:ext cx="25971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6" imgW="1079500" imgH="406400" progId="Equation.3">
                  <p:embed/>
                </p:oleObj>
              </mc:Choice>
              <mc:Fallback>
                <p:oleObj name="Equation" r:id="rId6" imgW="1079500" imgH="406400" progId="Equation.3">
                  <p:embed/>
                  <p:pic>
                    <p:nvPicPr>
                      <p:cNvPr id="1286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7" y="4494212"/>
                        <a:ext cx="25971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6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84733"/>
              </p:ext>
            </p:extLst>
          </p:nvPr>
        </p:nvGraphicFramePr>
        <p:xfrm>
          <a:off x="3386137" y="5637212"/>
          <a:ext cx="6858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8" imgW="292100" imgH="165100" progId="Equation.3">
                  <p:embed/>
                </p:oleObj>
              </mc:Choice>
              <mc:Fallback>
                <p:oleObj name="Equation" r:id="rId8" imgW="292100" imgH="165100" progId="Equation.3">
                  <p:embed/>
                  <p:pic>
                    <p:nvPicPr>
                      <p:cNvPr id="1286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7" y="5637212"/>
                        <a:ext cx="6858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2"/>
          <p:cNvSpPr>
            <a:spLocks noGrp="1" noChangeArrowheads="1"/>
          </p:cNvSpPr>
          <p:nvPr>
            <p:ph type="title"/>
          </p:nvPr>
        </p:nvSpPr>
        <p:spPr>
          <a:xfrm>
            <a:off x="914400" y="254496"/>
            <a:ext cx="10515600" cy="1325563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6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52" grpId="0" animBg="1"/>
      <p:bldP spid="12861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2663" y="2211388"/>
            <a:ext cx="76184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What is S = 1 + 3 + 5 + … + (2n - 1)?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7467600" y="1447800"/>
            <a:ext cx="3200400" cy="685800"/>
            <a:chOff x="286" y="3168"/>
            <a:chExt cx="4428" cy="768"/>
          </a:xfrm>
        </p:grpSpPr>
        <p:sp>
          <p:nvSpPr>
            <p:cNvPr id="43033" name="Oval 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4" name="Text Box 6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Sum of first n odds.</a:t>
              </a:r>
              <a:endParaRPr lang="en-US" alt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3429000" y="2667000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4" imgW="292100" imgH="165100" progId="Equation.3">
                  <p:embed/>
                </p:oleObj>
              </mc:Choice>
              <mc:Fallback>
                <p:oleObj name="Equation" r:id="rId4" imgW="292100" imgH="165100" progId="Equation.3">
                  <p:embed/>
                  <p:pic>
                    <p:nvPicPr>
                      <p:cNvPr id="430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7000"/>
                        <a:ext cx="762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4419600" y="3276600"/>
            <a:ext cx="381000" cy="381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419600" y="3276600"/>
            <a:ext cx="762000" cy="762000"/>
            <a:chOff x="576" y="2016"/>
            <a:chExt cx="480" cy="480"/>
          </a:xfrm>
        </p:grpSpPr>
        <p:sp>
          <p:nvSpPr>
            <p:cNvPr id="43030" name="Rectangle 10"/>
            <p:cNvSpPr>
              <a:spLocks noChangeArrowheads="1"/>
            </p:cNvSpPr>
            <p:nvPr/>
          </p:nvSpPr>
          <p:spPr bwMode="auto">
            <a:xfrm>
              <a:off x="816" y="2016"/>
              <a:ext cx="240" cy="240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1" name="Rectangle 11"/>
            <p:cNvSpPr>
              <a:spLocks noChangeArrowheads="1"/>
            </p:cNvSpPr>
            <p:nvPr/>
          </p:nvSpPr>
          <p:spPr bwMode="auto">
            <a:xfrm>
              <a:off x="576" y="2256"/>
              <a:ext cx="240" cy="240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2" name="Rectangle 12"/>
            <p:cNvSpPr>
              <a:spLocks noChangeArrowheads="1"/>
            </p:cNvSpPr>
            <p:nvPr/>
          </p:nvSpPr>
          <p:spPr bwMode="auto">
            <a:xfrm>
              <a:off x="816" y="2256"/>
              <a:ext cx="240" cy="240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19600" y="3276600"/>
            <a:ext cx="1143000" cy="1143000"/>
            <a:chOff x="576" y="2016"/>
            <a:chExt cx="720" cy="720"/>
          </a:xfrm>
        </p:grpSpPr>
        <p:sp>
          <p:nvSpPr>
            <p:cNvPr id="43025" name="Rectangle 14"/>
            <p:cNvSpPr>
              <a:spLocks noChangeArrowheads="1"/>
            </p:cNvSpPr>
            <p:nvPr/>
          </p:nvSpPr>
          <p:spPr bwMode="auto">
            <a:xfrm>
              <a:off x="576" y="2496"/>
              <a:ext cx="240" cy="24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6" name="Rectangle 15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7" name="Rectangle 16"/>
            <p:cNvSpPr>
              <a:spLocks noChangeArrowheads="1"/>
            </p:cNvSpPr>
            <p:nvPr/>
          </p:nvSpPr>
          <p:spPr bwMode="auto">
            <a:xfrm>
              <a:off x="1056" y="2496"/>
              <a:ext cx="240" cy="24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8" name="Rectangle 17"/>
            <p:cNvSpPr>
              <a:spLocks noChangeArrowheads="1"/>
            </p:cNvSpPr>
            <p:nvPr/>
          </p:nvSpPr>
          <p:spPr bwMode="auto">
            <a:xfrm>
              <a:off x="1056" y="2256"/>
              <a:ext cx="240" cy="24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9" name="Rectangle 18"/>
            <p:cNvSpPr>
              <a:spLocks noChangeArrowheads="1"/>
            </p:cNvSpPr>
            <p:nvPr/>
          </p:nvSpPr>
          <p:spPr bwMode="auto">
            <a:xfrm>
              <a:off x="1056" y="2016"/>
              <a:ext cx="240" cy="240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19600" y="3276600"/>
            <a:ext cx="1524000" cy="1524000"/>
            <a:chOff x="576" y="2016"/>
            <a:chExt cx="960" cy="960"/>
          </a:xfrm>
        </p:grpSpPr>
        <p:sp>
          <p:nvSpPr>
            <p:cNvPr id="43018" name="Rectangle 20"/>
            <p:cNvSpPr>
              <a:spLocks noChangeArrowheads="1"/>
            </p:cNvSpPr>
            <p:nvPr/>
          </p:nvSpPr>
          <p:spPr bwMode="auto">
            <a:xfrm>
              <a:off x="1296" y="2016"/>
              <a:ext cx="240" cy="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9" name="Rectangle 21"/>
            <p:cNvSpPr>
              <a:spLocks noChangeArrowheads="1"/>
            </p:cNvSpPr>
            <p:nvPr/>
          </p:nvSpPr>
          <p:spPr bwMode="auto">
            <a:xfrm>
              <a:off x="1296" y="2256"/>
              <a:ext cx="240" cy="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0" name="Rectangle 22"/>
            <p:cNvSpPr>
              <a:spLocks noChangeArrowheads="1"/>
            </p:cNvSpPr>
            <p:nvPr/>
          </p:nvSpPr>
          <p:spPr bwMode="auto">
            <a:xfrm>
              <a:off x="1296" y="2496"/>
              <a:ext cx="240" cy="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1" name="Rectangle 23"/>
            <p:cNvSpPr>
              <a:spLocks noChangeArrowheads="1"/>
            </p:cNvSpPr>
            <p:nvPr/>
          </p:nvSpPr>
          <p:spPr bwMode="auto">
            <a:xfrm>
              <a:off x="1296" y="2736"/>
              <a:ext cx="240" cy="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2" name="Rectangle 24"/>
            <p:cNvSpPr>
              <a:spLocks noChangeArrowheads="1"/>
            </p:cNvSpPr>
            <p:nvPr/>
          </p:nvSpPr>
          <p:spPr bwMode="auto">
            <a:xfrm>
              <a:off x="1056" y="2736"/>
              <a:ext cx="240" cy="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3" name="Rectangle 25"/>
            <p:cNvSpPr>
              <a:spLocks noChangeArrowheads="1"/>
            </p:cNvSpPr>
            <p:nvPr/>
          </p:nvSpPr>
          <p:spPr bwMode="auto">
            <a:xfrm>
              <a:off x="816" y="2736"/>
              <a:ext cx="240" cy="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4" name="Rectangle 26"/>
            <p:cNvSpPr>
              <a:spLocks noChangeArrowheads="1"/>
            </p:cNvSpPr>
            <p:nvPr/>
          </p:nvSpPr>
          <p:spPr bwMode="auto">
            <a:xfrm>
              <a:off x="576" y="2736"/>
              <a:ext cx="240" cy="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301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2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2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828800"/>
            <a:ext cx="7618413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What is S = 1 + r + r</a:t>
            </a:r>
            <a:r>
              <a:rPr lang="en-US" altLang="en-US" baseline="30000" smtClean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 + … + r</a:t>
            </a:r>
            <a:r>
              <a:rPr lang="en-US" altLang="en-US" baseline="30000" smtClean="0"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6858000" y="1447800"/>
            <a:ext cx="3200400" cy="685800"/>
            <a:chOff x="286" y="3168"/>
            <a:chExt cx="4428" cy="768"/>
          </a:xfrm>
        </p:grpSpPr>
        <p:sp>
          <p:nvSpPr>
            <p:cNvPr id="44061" name="Oval 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44062" name="Text Box 6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Geometric Series</a:t>
              </a:r>
            </a:p>
          </p:txBody>
        </p:sp>
      </p:grpSp>
      <p:graphicFrame>
        <p:nvGraphicFramePr>
          <p:cNvPr id="1290247" name="Object 7"/>
          <p:cNvGraphicFramePr>
            <a:graphicFrameLocks noChangeAspect="1"/>
          </p:cNvGraphicFramePr>
          <p:nvPr/>
        </p:nvGraphicFramePr>
        <p:xfrm>
          <a:off x="2971800" y="2057400"/>
          <a:ext cx="31242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4" imgW="1333500" imgH="431800" progId="Equation.3">
                  <p:embed/>
                </p:oleObj>
              </mc:Choice>
              <mc:Fallback>
                <p:oleObj name="Equation" r:id="rId4" imgW="1333500" imgH="431800" progId="Equation.3">
                  <p:embed/>
                  <p:pic>
                    <p:nvPicPr>
                      <p:cNvPr id="129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57400"/>
                        <a:ext cx="31242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19400" y="2667000"/>
            <a:ext cx="6477000" cy="1481138"/>
            <a:chOff x="816" y="1680"/>
            <a:chExt cx="4080" cy="933"/>
          </a:xfrm>
        </p:grpSpPr>
        <p:graphicFrame>
          <p:nvGraphicFramePr>
            <p:cNvPr id="44057" name="Object 9"/>
            <p:cNvGraphicFramePr>
              <a:graphicFrameLocks noChangeAspect="1"/>
            </p:cNvGraphicFramePr>
            <p:nvPr/>
          </p:nvGraphicFramePr>
          <p:xfrm>
            <a:off x="816" y="1968"/>
            <a:ext cx="2352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3" name="Equation" r:id="rId6" imgW="1574800" imgH="431800" progId="Equation.3">
                    <p:embed/>
                  </p:oleObj>
                </mc:Choice>
                <mc:Fallback>
                  <p:oleObj name="Equation" r:id="rId6" imgW="1574800" imgH="431800" progId="Equation.3">
                    <p:embed/>
                    <p:pic>
                      <p:nvPicPr>
                        <p:cNvPr id="4405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968"/>
                          <a:ext cx="2352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58" name="Group 10"/>
            <p:cNvGrpSpPr>
              <a:grpSpLocks/>
            </p:cNvGrpSpPr>
            <p:nvPr/>
          </p:nvGrpSpPr>
          <p:grpSpPr bwMode="auto">
            <a:xfrm>
              <a:off x="2880" y="1680"/>
              <a:ext cx="2016" cy="432"/>
              <a:chOff x="286" y="3168"/>
              <a:chExt cx="4428" cy="768"/>
            </a:xfrm>
          </p:grpSpPr>
          <p:sp>
            <p:nvSpPr>
              <p:cNvPr id="44059" name="Oval 11"/>
              <p:cNvSpPr>
                <a:spLocks noChangeArrowheads="1"/>
              </p:cNvSpPr>
              <p:nvPr/>
            </p:nvSpPr>
            <p:spPr bwMode="auto">
              <a:xfrm>
                <a:off x="286" y="3168"/>
                <a:ext cx="4428" cy="768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60" name="Text Box 12"/>
              <p:cNvSpPr txBox="1">
                <a:spLocks noChangeArrowheads="1"/>
              </p:cNvSpPr>
              <p:nvPr/>
            </p:nvSpPr>
            <p:spPr bwMode="auto">
              <a:xfrm>
                <a:off x="328" y="3264"/>
                <a:ext cx="4386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Multiply</a:t>
                </a:r>
                <a:r>
                  <a:rPr lang="en-US" altLang="en-US" sz="1600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1600" b="1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by r</a:t>
                </a:r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752600" y="3886201"/>
            <a:ext cx="7086600" cy="1330325"/>
            <a:chOff x="144" y="2448"/>
            <a:chExt cx="4464" cy="838"/>
          </a:xfrm>
        </p:grpSpPr>
        <p:grpSp>
          <p:nvGrpSpPr>
            <p:cNvPr id="44053" name="Group 14"/>
            <p:cNvGrpSpPr>
              <a:grpSpLocks/>
            </p:cNvGrpSpPr>
            <p:nvPr/>
          </p:nvGrpSpPr>
          <p:grpSpPr bwMode="auto">
            <a:xfrm>
              <a:off x="2400" y="2448"/>
              <a:ext cx="2208" cy="432"/>
              <a:chOff x="286" y="3168"/>
              <a:chExt cx="4428" cy="768"/>
            </a:xfrm>
          </p:grpSpPr>
          <p:sp>
            <p:nvSpPr>
              <p:cNvPr id="44055" name="Oval 15"/>
              <p:cNvSpPr>
                <a:spLocks noChangeArrowheads="1"/>
              </p:cNvSpPr>
              <p:nvPr/>
            </p:nvSpPr>
            <p:spPr bwMode="auto">
              <a:xfrm>
                <a:off x="286" y="3168"/>
                <a:ext cx="4428" cy="768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6" name="Text Box 16"/>
              <p:cNvSpPr txBox="1">
                <a:spLocks noChangeArrowheads="1"/>
              </p:cNvSpPr>
              <p:nvPr/>
            </p:nvSpPr>
            <p:spPr bwMode="auto">
              <a:xfrm>
                <a:off x="286" y="3264"/>
                <a:ext cx="4386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Subtract</a:t>
                </a:r>
                <a:r>
                  <a:rPr lang="en-US" altLang="en-US" sz="1600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1600" b="1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the</a:t>
                </a:r>
                <a:r>
                  <a:rPr lang="en-US" altLang="en-US" sz="1600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  </a:t>
                </a:r>
                <a:r>
                  <a:rPr lang="en-US" altLang="en-US" sz="1600" b="1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summations</a:t>
                </a:r>
              </a:p>
            </p:txBody>
          </p:sp>
        </p:grpSp>
        <p:graphicFrame>
          <p:nvGraphicFramePr>
            <p:cNvPr id="44054" name="Object 17"/>
            <p:cNvGraphicFramePr>
              <a:graphicFrameLocks noChangeAspect="1"/>
            </p:cNvGraphicFramePr>
            <p:nvPr/>
          </p:nvGraphicFramePr>
          <p:xfrm>
            <a:off x="144" y="2640"/>
            <a:ext cx="2146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4" name="Equation" r:id="rId8" imgW="1435100" imgH="431800" progId="Equation.3">
                    <p:embed/>
                  </p:oleObj>
                </mc:Choice>
                <mc:Fallback>
                  <p:oleObj name="Equation" r:id="rId8" imgW="1435100" imgH="431800" progId="Equation.3">
                    <p:embed/>
                    <p:pic>
                      <p:nvPicPr>
                        <p:cNvPr id="4405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640"/>
                          <a:ext cx="2146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133600" y="4800601"/>
            <a:ext cx="4267200" cy="1482725"/>
            <a:chOff x="384" y="3024"/>
            <a:chExt cx="2688" cy="934"/>
          </a:xfrm>
        </p:grpSpPr>
        <p:grpSp>
          <p:nvGrpSpPr>
            <p:cNvPr id="44049" name="Group 19"/>
            <p:cNvGrpSpPr>
              <a:grpSpLocks/>
            </p:cNvGrpSpPr>
            <p:nvPr/>
          </p:nvGrpSpPr>
          <p:grpSpPr bwMode="auto">
            <a:xfrm>
              <a:off x="2064" y="3024"/>
              <a:ext cx="1008" cy="432"/>
              <a:chOff x="286" y="3168"/>
              <a:chExt cx="4428" cy="768"/>
            </a:xfrm>
          </p:grpSpPr>
          <p:sp>
            <p:nvSpPr>
              <p:cNvPr id="44051" name="Oval 20"/>
              <p:cNvSpPr>
                <a:spLocks noChangeArrowheads="1"/>
              </p:cNvSpPr>
              <p:nvPr/>
            </p:nvSpPr>
            <p:spPr bwMode="auto">
              <a:xfrm>
                <a:off x="286" y="3168"/>
                <a:ext cx="4428" cy="768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2" name="Text Box 21"/>
              <p:cNvSpPr txBox="1">
                <a:spLocks noChangeArrowheads="1"/>
              </p:cNvSpPr>
              <p:nvPr/>
            </p:nvSpPr>
            <p:spPr bwMode="auto">
              <a:xfrm>
                <a:off x="286" y="3264"/>
                <a:ext cx="4384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factor</a:t>
                </a:r>
              </a:p>
            </p:txBody>
          </p:sp>
        </p:grpSp>
        <p:graphicFrame>
          <p:nvGraphicFramePr>
            <p:cNvPr id="44050" name="Object 22"/>
            <p:cNvGraphicFramePr>
              <a:graphicFrameLocks noChangeAspect="1"/>
            </p:cNvGraphicFramePr>
            <p:nvPr/>
          </p:nvGraphicFramePr>
          <p:xfrm>
            <a:off x="384" y="3312"/>
            <a:ext cx="1918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5" name="Equation" r:id="rId10" imgW="1282700" imgH="431800" progId="Equation.3">
                    <p:embed/>
                  </p:oleObj>
                </mc:Choice>
                <mc:Fallback>
                  <p:oleObj name="Equation" r:id="rId10" imgW="1282700" imgH="431800" progId="Equation.3">
                    <p:embed/>
                    <p:pic>
                      <p:nvPicPr>
                        <p:cNvPr id="4405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312"/>
                          <a:ext cx="1918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5181600" y="5334001"/>
            <a:ext cx="4013200" cy="1025525"/>
            <a:chOff x="2304" y="3360"/>
            <a:chExt cx="2528" cy="646"/>
          </a:xfrm>
        </p:grpSpPr>
        <p:grpSp>
          <p:nvGrpSpPr>
            <p:cNvPr id="44045" name="Group 24"/>
            <p:cNvGrpSpPr>
              <a:grpSpLocks/>
            </p:cNvGrpSpPr>
            <p:nvPr/>
          </p:nvGrpSpPr>
          <p:grpSpPr bwMode="auto">
            <a:xfrm>
              <a:off x="2304" y="3504"/>
              <a:ext cx="1008" cy="432"/>
              <a:chOff x="286" y="3168"/>
              <a:chExt cx="4428" cy="768"/>
            </a:xfrm>
          </p:grpSpPr>
          <p:sp>
            <p:nvSpPr>
              <p:cNvPr id="44047" name="Oval 25"/>
              <p:cNvSpPr>
                <a:spLocks noChangeArrowheads="1"/>
              </p:cNvSpPr>
              <p:nvPr/>
            </p:nvSpPr>
            <p:spPr bwMode="auto">
              <a:xfrm>
                <a:off x="286" y="3168"/>
                <a:ext cx="4428" cy="768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48" name="Text Box 26"/>
              <p:cNvSpPr txBox="1">
                <a:spLocks noChangeArrowheads="1"/>
              </p:cNvSpPr>
              <p:nvPr/>
            </p:nvSpPr>
            <p:spPr bwMode="auto">
              <a:xfrm>
                <a:off x="286" y="3264"/>
                <a:ext cx="4384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divide</a:t>
                </a:r>
              </a:p>
            </p:txBody>
          </p:sp>
        </p:grpSp>
        <p:graphicFrame>
          <p:nvGraphicFramePr>
            <p:cNvPr id="44046" name="Object 27"/>
            <p:cNvGraphicFramePr>
              <a:graphicFrameLocks noChangeAspect="1"/>
            </p:cNvGraphicFramePr>
            <p:nvPr/>
          </p:nvGraphicFramePr>
          <p:xfrm>
            <a:off x="3408" y="3360"/>
            <a:ext cx="1424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6" name="Equation" r:id="rId12" imgW="952500" imgH="431800" progId="Equation.3">
                    <p:embed/>
                  </p:oleObj>
                </mc:Choice>
                <mc:Fallback>
                  <p:oleObj name="Equation" r:id="rId12" imgW="952500" imgH="431800" progId="Equation.3">
                    <p:embed/>
                    <p:pic>
                      <p:nvPicPr>
                        <p:cNvPr id="44046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360"/>
                          <a:ext cx="1424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9220200" y="5562600"/>
            <a:ext cx="1447800" cy="685800"/>
            <a:chOff x="286" y="3168"/>
            <a:chExt cx="4428" cy="768"/>
          </a:xfrm>
        </p:grpSpPr>
        <p:sp>
          <p:nvSpPr>
            <p:cNvPr id="44043" name="Oval 29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4" name="Text Box 30"/>
            <p:cNvSpPr txBox="1">
              <a:spLocks noChangeArrowheads="1"/>
            </p:cNvSpPr>
            <p:nvPr/>
          </p:nvSpPr>
          <p:spPr bwMode="auto">
            <a:xfrm>
              <a:off x="286" y="3264"/>
              <a:ext cx="4384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DONE</a:t>
              </a:r>
              <a:r>
                <a:rPr lang="en-US" altLang="en-US" sz="1600" dirty="0">
                  <a:solidFill>
                    <a:srgbClr val="FFFF00"/>
                  </a:solidFill>
                  <a:sym typeface="Symbol" panose="05050102010706020507" pitchFamily="18" charset="2"/>
                </a:rPr>
                <a:t>!</a:t>
              </a:r>
            </a:p>
          </p:txBody>
        </p:sp>
      </p:grpSp>
      <p:sp>
        <p:nvSpPr>
          <p:cNvPr id="4404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60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701592"/>
            <a:ext cx="7618413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>
                <a:sym typeface="Symbol" panose="05050102010706020507" pitchFamily="18" charset="2"/>
              </a:rPr>
              <a:t>What about: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129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929863"/>
              </p:ext>
            </p:extLst>
          </p:nvPr>
        </p:nvGraphicFramePr>
        <p:xfrm>
          <a:off x="2590800" y="2065337"/>
          <a:ext cx="38385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4" imgW="1638300" imgH="431800" progId="Equation.3">
                  <p:embed/>
                </p:oleObj>
              </mc:Choice>
              <mc:Fallback>
                <p:oleObj name="Equation" r:id="rId4" imgW="1638300" imgH="431800" progId="Equation.3">
                  <p:embed/>
                  <p:pic>
                    <p:nvPicPr>
                      <p:cNvPr id="129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65337"/>
                        <a:ext cx="383857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293" name="Object 5"/>
          <p:cNvGraphicFramePr>
            <a:graphicFrameLocks noChangeAspect="1"/>
          </p:cNvGraphicFramePr>
          <p:nvPr/>
        </p:nvGraphicFramePr>
        <p:xfrm>
          <a:off x="3429001" y="5105401"/>
          <a:ext cx="217011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6" imgW="914400" imgH="419100" progId="Equation.3">
                  <p:embed/>
                </p:oleObj>
              </mc:Choice>
              <mc:Fallback>
                <p:oleObj name="Equation" r:id="rId6" imgW="914400" imgH="419100" progId="Equation.3">
                  <p:embed/>
                  <p:pic>
                    <p:nvPicPr>
                      <p:cNvPr id="129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5105401"/>
                        <a:ext cx="217011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772400" y="2057400"/>
            <a:ext cx="2438400" cy="990600"/>
            <a:chOff x="286" y="3168"/>
            <a:chExt cx="4428" cy="768"/>
          </a:xfrm>
        </p:grpSpPr>
        <p:sp>
          <p:nvSpPr>
            <p:cNvPr id="45069" name="Oval 7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0" name="Text Box 8"/>
            <p:cNvSpPr txBox="1">
              <a:spLocks noChangeArrowheads="1"/>
            </p:cNvSpPr>
            <p:nvPr/>
          </p:nvSpPr>
          <p:spPr bwMode="auto">
            <a:xfrm>
              <a:off x="286" y="3264"/>
              <a:ext cx="4385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If r  1 this blows up.</a:t>
              </a:r>
              <a:endParaRPr lang="en-US" alt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52600" y="3124200"/>
            <a:ext cx="4800600" cy="762000"/>
            <a:chOff x="286" y="3168"/>
            <a:chExt cx="4428" cy="768"/>
          </a:xfrm>
        </p:grpSpPr>
        <p:sp>
          <p:nvSpPr>
            <p:cNvPr id="45067" name="Oval 10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8" name="Text Box 11"/>
            <p:cNvSpPr txBox="1">
              <a:spLocks noChangeArrowheads="1"/>
            </p:cNvSpPr>
            <p:nvPr/>
          </p:nvSpPr>
          <p:spPr bwMode="auto">
            <a:xfrm>
              <a:off x="286" y="3264"/>
              <a:ext cx="4386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FFFF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If r &lt; 1 we can say something.</a:t>
              </a:r>
              <a:endParaRPr lang="en-US" altLang="en-US" sz="2000" dirty="0">
                <a:solidFill>
                  <a:srgbClr val="FFFF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292300" name="Object 12"/>
          <p:cNvGraphicFramePr>
            <a:graphicFrameLocks noChangeAspect="1"/>
          </p:cNvGraphicFramePr>
          <p:nvPr/>
        </p:nvGraphicFramePr>
        <p:xfrm>
          <a:off x="2590800" y="3962400"/>
          <a:ext cx="26479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8" imgW="1130300" imgH="431800" progId="Equation.3">
                  <p:embed/>
                </p:oleObj>
              </mc:Choice>
              <mc:Fallback>
                <p:oleObj name="Equation" r:id="rId8" imgW="1130300" imgH="431800" progId="Equation.3">
                  <p:embed/>
                  <p:pic>
                    <p:nvPicPr>
                      <p:cNvPr id="129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62400"/>
                        <a:ext cx="26479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301" name="Object 13"/>
          <p:cNvGraphicFramePr>
            <a:graphicFrameLocks noChangeAspect="1"/>
          </p:cNvGraphicFramePr>
          <p:nvPr/>
        </p:nvGraphicFramePr>
        <p:xfrm>
          <a:off x="6227764" y="5135564"/>
          <a:ext cx="12969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10" imgW="546100" imgH="393700" progId="Equation.3">
                  <p:embed/>
                </p:oleObj>
              </mc:Choice>
              <mc:Fallback>
                <p:oleObj name="Equation" r:id="rId10" imgW="546100" imgH="393700" progId="Equation.3">
                  <p:embed/>
                  <p:pic>
                    <p:nvPicPr>
                      <p:cNvPr id="1292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4" y="5135564"/>
                        <a:ext cx="12969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92303" name="Text Box 15"/>
          <p:cNvSpPr txBox="1">
            <a:spLocks noChangeArrowheads="1"/>
          </p:cNvSpPr>
          <p:nvPr/>
        </p:nvSpPr>
        <p:spPr bwMode="auto">
          <a:xfrm>
            <a:off x="2209800" y="6172200"/>
            <a:ext cx="143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Try r = ½.</a:t>
            </a:r>
          </a:p>
        </p:txBody>
      </p:sp>
    </p:spTree>
    <p:extLst>
      <p:ext uri="{BB962C8B-B14F-4D97-AF65-F5344CB8AC3E}">
        <p14:creationId xmlns:p14="http://schemas.microsoft.com/office/powerpoint/2010/main" val="28991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Summations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2, Section 2.4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199"/>
            <a:ext cx="5867400" cy="598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/>
            <a:fld id="{4DF963AC-9985-4326-8604-1B779460159E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Double Summations</a:t>
            </a:r>
            <a:endParaRPr lang="en-CA" sz="360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1049000" cy="1905000"/>
          </a:xfrm>
        </p:spPr>
        <p:txBody>
          <a:bodyPr/>
          <a:lstStyle/>
          <a:p>
            <a:pPr marL="0" indent="0">
              <a:defRPr/>
            </a:pPr>
            <a:r>
              <a:rPr lang="en-US" sz="3200" dirty="0">
                <a:sym typeface="Symbol" pitchFamily="18" charset="2"/>
              </a:rPr>
              <a:t>Corresponding to nested loops in C or Java, there is also double (or triple etc.) summation:</a:t>
            </a:r>
          </a:p>
          <a:p>
            <a:pPr marL="0" indent="0">
              <a:defRPr/>
            </a:pPr>
            <a:endParaRPr lang="en-US" sz="9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3200" dirty="0">
                <a:solidFill>
                  <a:srgbClr val="0000FF"/>
                </a:solidFill>
                <a:sym typeface="Symbol" pitchFamily="18" charset="2"/>
              </a:rPr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5172075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014055"/>
            <a:ext cx="4695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of Sets (Rosen 2.5)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(Definition 4, Section 2.1)</a:t>
            </a:r>
          </a:p>
          <a:p>
            <a:pPr lvl="1"/>
            <a:r>
              <a:rPr lang="en-US" sz="3600" dirty="0" smtClean="0"/>
              <a:t>Let </a:t>
            </a:r>
            <a:r>
              <a:rPr lang="en-US" sz="3600" i="1" dirty="0"/>
              <a:t>S</a:t>
            </a:r>
            <a:r>
              <a:rPr lang="en-US" sz="3600" dirty="0" smtClean="0"/>
              <a:t> be a set.  If there are exactly</a:t>
            </a:r>
            <a:r>
              <a:rPr lang="en-US" sz="3600" dirty="0"/>
              <a:t> </a:t>
            </a:r>
            <a:r>
              <a:rPr lang="en-US" sz="3600" i="1" dirty="0"/>
              <a:t>n</a:t>
            </a:r>
            <a:r>
              <a:rPr lang="en-US" sz="3600" dirty="0"/>
              <a:t> </a:t>
            </a:r>
            <a:r>
              <a:rPr lang="en-US" sz="3600" dirty="0" smtClean="0"/>
              <a:t>distinct elements in </a:t>
            </a:r>
            <a:r>
              <a:rPr lang="en-US" sz="3600" i="1" dirty="0" smtClean="0"/>
              <a:t>S</a:t>
            </a:r>
            <a:r>
              <a:rPr lang="en-US" sz="3600" dirty="0" smtClean="0"/>
              <a:t> where </a:t>
            </a:r>
            <a:r>
              <a:rPr lang="en-US" sz="3600" i="1" dirty="0"/>
              <a:t>n</a:t>
            </a:r>
            <a:r>
              <a:rPr lang="en-US" sz="3600" dirty="0" smtClean="0"/>
              <a:t> is a nonnegative integer, we say that </a:t>
            </a:r>
            <a:r>
              <a:rPr lang="en-US" sz="3600" i="1" dirty="0"/>
              <a:t>S</a:t>
            </a:r>
            <a:r>
              <a:rPr lang="en-US" sz="3600" dirty="0" smtClean="0"/>
              <a:t> is a </a:t>
            </a:r>
            <a:r>
              <a:rPr lang="en-US" sz="3600" b="1" i="1" dirty="0">
                <a:solidFill>
                  <a:schemeClr val="accent1">
                    <a:lumMod val="50000"/>
                  </a:schemeClr>
                </a:solidFill>
              </a:rPr>
              <a:t>finite</a:t>
            </a:r>
            <a:r>
              <a:rPr lang="en-US" sz="3600" dirty="0" smtClean="0"/>
              <a:t> </a:t>
            </a:r>
            <a:r>
              <a:rPr lang="en-US" sz="3600" b="1" i="1" dirty="0">
                <a:solidFill>
                  <a:schemeClr val="accent1">
                    <a:lumMod val="50000"/>
                  </a:schemeClr>
                </a:solidFill>
              </a:rPr>
              <a:t>set</a:t>
            </a:r>
            <a:r>
              <a:rPr lang="en-US" sz="3600" dirty="0" smtClean="0"/>
              <a:t> and that </a:t>
            </a:r>
            <a:r>
              <a:rPr lang="en-US" sz="3600" i="1" dirty="0" smtClean="0"/>
              <a:t>n</a:t>
            </a:r>
            <a:r>
              <a:rPr lang="en-US" sz="3600" dirty="0" smtClean="0"/>
              <a:t> is the </a:t>
            </a:r>
            <a:r>
              <a:rPr lang="en-US" sz="3600" b="1" i="1" dirty="0">
                <a:solidFill>
                  <a:schemeClr val="accent1">
                    <a:lumMod val="50000"/>
                  </a:schemeClr>
                </a:solidFill>
              </a:rPr>
              <a:t>cardinality</a:t>
            </a:r>
            <a:r>
              <a:rPr lang="en-US" sz="3600" dirty="0" smtClean="0"/>
              <a:t> of S.  The cardinality of </a:t>
            </a:r>
            <a:r>
              <a:rPr lang="en-US" sz="3600" i="1" dirty="0"/>
              <a:t>S</a:t>
            </a:r>
            <a:r>
              <a:rPr lang="en-US" sz="3600" dirty="0" smtClean="0"/>
              <a:t> is denoted by |</a:t>
            </a:r>
            <a:r>
              <a:rPr lang="en-US" sz="3600" i="1" dirty="0"/>
              <a:t>S</a:t>
            </a:r>
            <a:r>
              <a:rPr lang="en-US" sz="3600" dirty="0" smtClean="0"/>
              <a:t>|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03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2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>
                <a:solidFill>
                  <a:srgbClr val="500000"/>
                </a:solidFill>
              </a:rPr>
              <a:t>Infinite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500000"/>
                </a:solidFill>
              </a:rPr>
              <a:t>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6680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previously deﬁned the cardinality of a ﬁnite set as the number of elements </a:t>
            </a:r>
            <a:r>
              <a:rPr lang="en-US" sz="2800" dirty="0"/>
              <a:t>in the set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use the cardinalities of ﬁnite sets to tell us when they have the same size, or when </a:t>
            </a:r>
            <a:r>
              <a:rPr lang="en-US" sz="2800" dirty="0" smtClean="0"/>
              <a:t>one is bigger than the other.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Now, we extend this notion to inﬁnite sets.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That is, we will </a:t>
            </a:r>
            <a:r>
              <a:rPr lang="en-US" sz="2800" dirty="0"/>
              <a:t>deﬁne what it means for two inﬁnite sets to have the same cardinality, providing us with a way to measure the relative sizes of inﬁnite sets. </a:t>
            </a:r>
          </a:p>
        </p:txBody>
      </p:sp>
    </p:spTree>
    <p:extLst>
      <p:ext uri="{BB962C8B-B14F-4D97-AF65-F5344CB8AC3E}">
        <p14:creationId xmlns:p14="http://schemas.microsoft.com/office/powerpoint/2010/main" val="30159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1252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>
                <a:solidFill>
                  <a:srgbClr val="500000"/>
                </a:solidFill>
              </a:rPr>
              <a:t>Infinite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500000"/>
                </a:solidFill>
              </a:rPr>
              <a:t>Cardinality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2057400"/>
            <a:ext cx="10937875" cy="42687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How can we extend the notion of cardinality to infinite sets?</a:t>
            </a:r>
          </a:p>
          <a:p>
            <a:pPr>
              <a:spcBef>
                <a:spcPct val="0"/>
              </a:spcBef>
            </a:pPr>
            <a:endParaRPr lang="en-US" altLang="en-US" sz="24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Definition: Two sets </a:t>
            </a:r>
            <a:r>
              <a:rPr lang="en-US" altLang="en-US" sz="2400" b="1" dirty="0" smtClean="0">
                <a:sym typeface="Symbol" panose="05050102010706020507" pitchFamily="18" charset="2"/>
              </a:rPr>
              <a:t>A and B have the same cardinality</a:t>
            </a:r>
            <a:r>
              <a:rPr lang="en-US" altLang="en-US" sz="2400" dirty="0" smtClean="0">
                <a:sym typeface="Symbol" panose="05050102010706020507" pitchFamily="18" charset="2"/>
              </a:rPr>
              <a:t> if and only if there exists a bijection (or a one-to-one correspondence) between them, A ~ B.</a:t>
            </a:r>
          </a:p>
        </p:txBody>
      </p:sp>
      <p:sp>
        <p:nvSpPr>
          <p:cNvPr id="1296388" name="Rectangle 4"/>
          <p:cNvSpPr>
            <a:spLocks noChangeArrowheads="1"/>
          </p:cNvSpPr>
          <p:nvPr/>
        </p:nvSpPr>
        <p:spPr bwMode="auto">
          <a:xfrm>
            <a:off x="609600" y="3962400"/>
            <a:ext cx="9296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We split infinite sets into two groups: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		</a:t>
            </a:r>
          </a:p>
          <a:p>
            <a:pPr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Sets  with the </a:t>
            </a:r>
            <a:r>
              <a:rPr lang="en-US" altLang="en-US" b="1" dirty="0">
                <a:sym typeface="Symbol" panose="05050102010706020507" pitchFamily="18" charset="2"/>
              </a:rPr>
              <a:t>same cardinality as the set of natural numbers</a:t>
            </a:r>
          </a:p>
          <a:p>
            <a:pPr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Sets with </a:t>
            </a:r>
            <a:r>
              <a:rPr lang="en-US" altLang="en-US" b="1" dirty="0">
                <a:sym typeface="Symbol" panose="05050102010706020507" pitchFamily="18" charset="2"/>
              </a:rPr>
              <a:t>different cardinality as the set of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24726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500000"/>
                </a:solidFill>
              </a:rPr>
              <a:t>Infinite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500000"/>
                </a:solidFill>
              </a:rPr>
              <a:t>Cardinality</a:t>
            </a:r>
            <a:endParaRPr lang="en-US" altLang="en-US" sz="2400" dirty="0">
              <a:solidFill>
                <a:srgbClr val="500000"/>
              </a:solidFill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10896600" cy="46497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Definition: A set is </a:t>
            </a:r>
            <a:r>
              <a:rPr lang="en-US" altLang="en-US" sz="2400" b="1" dirty="0" smtClean="0">
                <a:sym typeface="Symbol" panose="05050102010706020507" pitchFamily="18" charset="2"/>
              </a:rPr>
              <a:t>countable</a:t>
            </a:r>
            <a:r>
              <a:rPr lang="en-US" altLang="en-US" sz="2400" dirty="0" smtClean="0">
                <a:sym typeface="Symbol" panose="05050102010706020507" pitchFamily="18" charset="2"/>
              </a:rPr>
              <a:t> if it is </a:t>
            </a:r>
            <a:r>
              <a:rPr lang="en-US" altLang="en-US" sz="2400" b="1" dirty="0" smtClean="0">
                <a:sym typeface="Symbol" panose="05050102010706020507" pitchFamily="18" charset="2"/>
              </a:rPr>
              <a:t>finite</a:t>
            </a:r>
            <a:r>
              <a:rPr lang="en-US" altLang="en-US" sz="2400" dirty="0" smtClean="0">
                <a:sym typeface="Symbol" panose="05050102010706020507" pitchFamily="18" charset="2"/>
              </a:rPr>
              <a:t> or has the same </a:t>
            </a:r>
            <a:r>
              <a:rPr lang="en-US" altLang="en-US" sz="2400" b="1" dirty="0" smtClean="0">
                <a:sym typeface="Symbol" panose="05050102010706020507" pitchFamily="18" charset="2"/>
              </a:rPr>
              <a:t>cardinality as the set of positive integers.</a:t>
            </a:r>
          </a:p>
          <a:p>
            <a:pPr>
              <a:spcBef>
                <a:spcPct val="0"/>
              </a:spcBef>
            </a:pPr>
            <a:endParaRPr lang="en-US" altLang="en-US" sz="2400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Definition: A set is un</a:t>
            </a:r>
            <a:r>
              <a:rPr lang="en-US" altLang="en-US" sz="2400" b="1" dirty="0" smtClean="0">
                <a:sym typeface="Symbol" panose="05050102010706020507" pitchFamily="18" charset="2"/>
              </a:rPr>
              <a:t>countable</a:t>
            </a:r>
            <a:r>
              <a:rPr lang="en-US" altLang="en-US" sz="2400" dirty="0" smtClean="0">
                <a:sym typeface="Symbol" panose="05050102010706020507" pitchFamily="18" charset="2"/>
              </a:rPr>
              <a:t> if it is </a:t>
            </a:r>
            <a:r>
              <a:rPr lang="en-US" altLang="en-US" sz="2400" b="1" dirty="0" smtClean="0">
                <a:sym typeface="Symbol" panose="05050102010706020507" pitchFamily="18" charset="2"/>
              </a:rPr>
              <a:t> not countable.</a:t>
            </a:r>
          </a:p>
          <a:p>
            <a:pPr>
              <a:spcBef>
                <a:spcPct val="0"/>
              </a:spcBef>
            </a:pPr>
            <a:endParaRPr lang="en-US" altLang="en-US" sz="2400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en-US" sz="2400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Definition: The cardinality of an infinite set S that is countable is denotes by </a:t>
            </a:r>
            <a:r>
              <a:rPr lang="he-IL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א</a:t>
            </a:r>
            <a:r>
              <a:rPr lang="en-US" altLang="en-US" sz="24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(where </a:t>
            </a:r>
            <a:r>
              <a:rPr lang="he-IL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א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is aleph, the first letter of the Hebrew alphabet). We write |S| = </a:t>
            </a:r>
            <a:r>
              <a:rPr lang="he-IL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א</a:t>
            </a:r>
            <a:r>
              <a:rPr lang="en-US" altLang="en-US" sz="24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sz="24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say that S has cardinality “aleph null”.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en-US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en-US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en-US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en-US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en-US" b="1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altLang="en-US" b="1" dirty="0" smtClean="0">
              <a:sym typeface="Symbol" panose="05050102010706020507" pitchFamily="18" charset="2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609600" y="5328534"/>
            <a:ext cx="1097279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Note: Georg Cantor defined the notion of cardinality and was the first to realize that infinite sets can have </a:t>
            </a:r>
            <a:r>
              <a:rPr lang="en-US" altLang="en-US" sz="2000" dirty="0" smtClean="0"/>
              <a:t>different </a:t>
            </a:r>
            <a:r>
              <a:rPr lang="en-US" altLang="en-US" sz="2000" dirty="0"/>
              <a:t>cardinalities. </a:t>
            </a:r>
            <a:r>
              <a:rPr lang="he-IL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א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is </a:t>
            </a:r>
            <a:r>
              <a:rPr lang="en-US" altLang="en-US" sz="2000" dirty="0"/>
              <a:t>the cardinality of the natural numbers; the next larger cardinality is </a:t>
            </a:r>
            <a:r>
              <a:rPr lang="en-US" altLang="en-US" sz="2000" dirty="0" smtClean="0"/>
              <a:t>aleph-one </a:t>
            </a:r>
            <a:r>
              <a:rPr lang="he-IL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א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/>
              <a:t>, then, </a:t>
            </a:r>
            <a:r>
              <a:rPr lang="he-IL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א</a:t>
            </a:r>
            <a:r>
              <a:rPr lang="en-US" altLang="en-US" sz="2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and so on.</a:t>
            </a:r>
            <a:endParaRPr lang="en-US" altLang="en-US" dirty="0"/>
          </a:p>
        </p:txBody>
      </p:sp>
      <p:sp>
        <p:nvSpPr>
          <p:cNvPr id="48134" name="AutoShape 5" descr="\aleph_0"/>
          <p:cNvSpPr>
            <a:spLocks noChangeAspect="1" noChangeArrowheads="1"/>
          </p:cNvSpPr>
          <p:nvPr/>
        </p:nvSpPr>
        <p:spPr bwMode="auto">
          <a:xfrm>
            <a:off x="2214563" y="3063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AutoShape 6" descr="\aleph_1"/>
          <p:cNvSpPr>
            <a:spLocks noChangeAspect="1" noChangeArrowheads="1"/>
          </p:cNvSpPr>
          <p:nvPr/>
        </p:nvSpPr>
        <p:spPr bwMode="auto">
          <a:xfrm>
            <a:off x="14533563" y="3063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AutoShape 7" descr="\aleph_2"/>
          <p:cNvSpPr>
            <a:spLocks noChangeAspect="1" noChangeArrowheads="1"/>
          </p:cNvSpPr>
          <p:nvPr/>
        </p:nvSpPr>
        <p:spPr bwMode="auto">
          <a:xfrm>
            <a:off x="15727363" y="3063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AutoShape 8" descr="\aleph_\alpha"/>
          <p:cNvSpPr>
            <a:spLocks noChangeAspect="1" noChangeArrowheads="1"/>
          </p:cNvSpPr>
          <p:nvPr/>
        </p:nvSpPr>
        <p:spPr bwMode="auto">
          <a:xfrm>
            <a:off x="6351588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9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109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00000"/>
                </a:solidFill>
              </a:rPr>
              <a:t>Infinite Cardinality: Integers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88" y="1361536"/>
            <a:ext cx="8305800" cy="4114800"/>
          </a:xfrm>
        </p:spPr>
        <p:txBody>
          <a:bodyPr/>
          <a:lstStyle/>
          <a:p>
            <a:pPr marL="381000" indent="-381000" eaLnBrk="1" hangingPunct="1"/>
            <a:r>
              <a:rPr lang="en-US" altLang="en-US" sz="2200" dirty="0"/>
              <a:t>Example: The set of integers is a countable set.</a:t>
            </a:r>
          </a:p>
          <a:p>
            <a:pPr marL="381000" indent="-381000" eaLnBrk="1" hangingPunct="1"/>
            <a:endParaRPr lang="en-US" altLang="en-US" sz="2200" dirty="0"/>
          </a:p>
          <a:p>
            <a:pPr marL="381000" indent="-381000" eaLnBrk="1" hangingPunct="1"/>
            <a:r>
              <a:rPr lang="en-US" altLang="en-US" sz="2200" dirty="0"/>
              <a:t>Lets consider the sequence of all integers, starting with 0: 0,1,-1,2,-2,….</a:t>
            </a:r>
          </a:p>
          <a:p>
            <a:pPr marL="381000" indent="-381000" eaLnBrk="1" hangingPunct="1"/>
            <a:r>
              <a:rPr lang="en-US" altLang="en-US" sz="2200" dirty="0"/>
              <a:t>We can define this sequence as a function:</a:t>
            </a:r>
          </a:p>
          <a:p>
            <a:pPr marL="381000" indent="-381000" eaLnBrk="1" hangingPunct="1"/>
            <a:endParaRPr lang="en-US" altLang="en-US" sz="1800" dirty="0"/>
          </a:p>
          <a:p>
            <a:pPr marL="381000" indent="-381000" eaLnBrk="1" hangingPunct="1"/>
            <a:endParaRPr lang="en-US" altLang="en-US" sz="1800" dirty="0"/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469812" y="3418936"/>
            <a:ext cx="3122613" cy="1676400"/>
            <a:chOff x="1046" y="2640"/>
            <a:chExt cx="1967" cy="1056"/>
          </a:xfrm>
        </p:grpSpPr>
        <p:graphicFrame>
          <p:nvGraphicFramePr>
            <p:cNvPr id="51214" name="Object 5"/>
            <p:cNvGraphicFramePr>
              <a:graphicFrameLocks noChangeAspect="1"/>
            </p:cNvGraphicFramePr>
            <p:nvPr/>
          </p:nvGraphicFramePr>
          <p:xfrm>
            <a:off x="1632" y="2822"/>
            <a:ext cx="1381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name="Equation" r:id="rId4" imgW="1447800" imgH="711200" progId="Equation.3">
                    <p:embed/>
                  </p:oleObj>
                </mc:Choice>
                <mc:Fallback>
                  <p:oleObj name="Equation" r:id="rId4" imgW="1447800" imgH="711200" progId="Equation.3">
                    <p:embed/>
                    <p:pic>
                      <p:nvPicPr>
                        <p:cNvPr id="5121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22"/>
                          <a:ext cx="1381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5" name="Text Box 6"/>
            <p:cNvSpPr txBox="1">
              <a:spLocks noChangeArrowheads="1"/>
            </p:cNvSpPr>
            <p:nvPr/>
          </p:nvSpPr>
          <p:spPr bwMode="auto">
            <a:xfrm>
              <a:off x="1046" y="3002"/>
              <a:ext cx="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f(n) =</a:t>
              </a:r>
            </a:p>
          </p:txBody>
        </p:sp>
        <p:sp>
          <p:nvSpPr>
            <p:cNvPr id="51216" name="AutoShape 7"/>
            <p:cNvSpPr>
              <a:spLocks/>
            </p:cNvSpPr>
            <p:nvPr/>
          </p:nvSpPr>
          <p:spPr bwMode="auto">
            <a:xfrm>
              <a:off x="1536" y="2640"/>
              <a:ext cx="96" cy="1056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680" y="4021570"/>
            <a:ext cx="8504829" cy="23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613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500000"/>
                </a:solidFill>
              </a:rPr>
              <a:t>Infinite Cardinality: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00000"/>
                </a:solidFill>
              </a:rPr>
              <a:t>Rational Numbers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10896600" cy="4114800"/>
          </a:xfrm>
        </p:spPr>
        <p:txBody>
          <a:bodyPr/>
          <a:lstStyle/>
          <a:p>
            <a:pPr marL="381000" indent="-381000" eaLnBrk="1" hangingPunct="1"/>
            <a:r>
              <a:rPr lang="en-US" altLang="en-US" sz="3000" dirty="0"/>
              <a:t>Example: The set of </a:t>
            </a:r>
            <a:r>
              <a:rPr lang="en-US" altLang="en-US" sz="3000" b="1" dirty="0">
                <a:solidFill>
                  <a:srgbClr val="FF0000"/>
                </a:solidFill>
              </a:rPr>
              <a:t>positive rational numbers</a:t>
            </a:r>
            <a:r>
              <a:rPr lang="en-US" altLang="en-US" sz="3000" dirty="0"/>
              <a:t> is a</a:t>
            </a:r>
            <a:r>
              <a:rPr lang="en-US" altLang="en-US" sz="3000" dirty="0">
                <a:solidFill>
                  <a:srgbClr val="FF0000"/>
                </a:solidFill>
              </a:rPr>
              <a:t> </a:t>
            </a:r>
            <a:r>
              <a:rPr lang="en-US" altLang="en-US" sz="3000" b="1" dirty="0">
                <a:solidFill>
                  <a:srgbClr val="FF0000"/>
                </a:solidFill>
              </a:rPr>
              <a:t>countable</a:t>
            </a:r>
            <a:r>
              <a:rPr lang="en-US" altLang="en-US" sz="3000" dirty="0"/>
              <a:t> set. Hmm…</a:t>
            </a:r>
          </a:p>
          <a:p>
            <a:pPr marL="381000" indent="-381000" eaLnBrk="1" hangingPunct="1"/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6292754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00000"/>
                </a:solidFill>
              </a:rPr>
              <a:t>Infinite Cardinality:  Rational Numbers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162" y="1350050"/>
            <a:ext cx="10917238" cy="4114800"/>
          </a:xfrm>
        </p:spPr>
        <p:txBody>
          <a:bodyPr/>
          <a:lstStyle/>
          <a:p>
            <a:pPr marL="381000" indent="-381000" eaLnBrk="1" hangingPunct="1">
              <a:spcBef>
                <a:spcPts val="0"/>
              </a:spcBef>
            </a:pPr>
            <a:r>
              <a:rPr lang="en-US" altLang="en-US" sz="2200" dirty="0"/>
              <a:t>Example: The set of </a:t>
            </a:r>
            <a:r>
              <a:rPr lang="en-US" altLang="en-US" sz="2200" b="1" dirty="0">
                <a:solidFill>
                  <a:srgbClr val="FF0000"/>
                </a:solidFill>
              </a:rPr>
              <a:t>positive rational numbers</a:t>
            </a:r>
            <a:r>
              <a:rPr lang="en-US" altLang="en-US" sz="2200" dirty="0"/>
              <a:t> is a </a:t>
            </a:r>
            <a:r>
              <a:rPr lang="en-US" altLang="en-US" sz="2200" b="1" dirty="0">
                <a:solidFill>
                  <a:srgbClr val="FF0000"/>
                </a:solidFill>
              </a:rPr>
              <a:t>countable</a:t>
            </a:r>
            <a:r>
              <a:rPr lang="en-US" altLang="en-US" sz="2200" dirty="0"/>
              <a:t> set</a:t>
            </a:r>
          </a:p>
          <a:p>
            <a:pPr marL="381000" indent="-381000" eaLnBrk="1" hangingPunct="1">
              <a:spcBef>
                <a:spcPts val="0"/>
              </a:spcBef>
            </a:pPr>
            <a:endParaRPr lang="en-US" altLang="en-US" sz="2200" dirty="0"/>
          </a:p>
          <a:p>
            <a:pPr marL="381000" indent="-381000" eaLnBrk="1" hangingPunct="1">
              <a:spcBef>
                <a:spcPts val="0"/>
              </a:spcBef>
            </a:pPr>
            <a:r>
              <a:rPr lang="en-US" altLang="en-US" sz="2200" dirty="0"/>
              <a:t>Key aspect to list the rational numbers as a sequence – every positive number is the quotient </a:t>
            </a:r>
            <a:r>
              <a:rPr lang="en-US" altLang="en-US" sz="2200" dirty="0">
                <a:solidFill>
                  <a:srgbClr val="500000"/>
                </a:solidFill>
              </a:rPr>
              <a:t>p/q</a:t>
            </a:r>
            <a:r>
              <a:rPr lang="en-US" altLang="en-US" sz="2200" dirty="0"/>
              <a:t> of two positive integers. </a:t>
            </a:r>
          </a:p>
          <a:p>
            <a:pPr marL="381000" indent="-381000" eaLnBrk="1" hangingPunct="1">
              <a:spcBef>
                <a:spcPts val="0"/>
              </a:spcBef>
            </a:pPr>
            <a:r>
              <a:rPr lang="en-US" altLang="en-US" sz="2200" dirty="0"/>
              <a:t>Visualization of the proof.</a:t>
            </a:r>
          </a:p>
          <a:p>
            <a:pPr marL="381000" indent="-381000" eaLnBrk="1" hangingPunct="1"/>
            <a:endParaRPr lang="en-US" altLang="en-US" sz="1800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91200" y="2526118"/>
            <a:ext cx="5410200" cy="3983982"/>
            <a:chOff x="240" y="2400"/>
            <a:chExt cx="2640" cy="1920"/>
          </a:xfrm>
        </p:grpSpPr>
        <p:pic>
          <p:nvPicPr>
            <p:cNvPr id="5325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515"/>
              <a:ext cx="2508" cy="1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1008" y="2400"/>
              <a:ext cx="1872" cy="227"/>
              <a:chOff x="1008" y="2400"/>
              <a:chExt cx="1872" cy="227"/>
            </a:xfrm>
          </p:grpSpPr>
          <p:sp>
            <p:nvSpPr>
              <p:cNvPr id="53257" name="Text Box 5"/>
              <p:cNvSpPr txBox="1">
                <a:spLocks noChangeArrowheads="1"/>
              </p:cNvSpPr>
              <p:nvPr/>
            </p:nvSpPr>
            <p:spPr bwMode="auto">
              <a:xfrm rot="-1991854">
                <a:off x="1008" y="2435"/>
                <a:ext cx="41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 dirty="0" err="1"/>
                  <a:t>p+q</a:t>
                </a:r>
                <a:r>
                  <a:rPr lang="en-US" altLang="en-US" sz="1400" dirty="0"/>
                  <a:t>=2</a:t>
                </a:r>
              </a:p>
            </p:txBody>
          </p:sp>
          <p:sp>
            <p:nvSpPr>
              <p:cNvPr id="53258" name="Text Box 6"/>
              <p:cNvSpPr txBox="1">
                <a:spLocks noChangeArrowheads="1"/>
              </p:cNvSpPr>
              <p:nvPr/>
            </p:nvSpPr>
            <p:spPr bwMode="auto">
              <a:xfrm rot="-2393426">
                <a:off x="1392" y="240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p+q=3</a:t>
                </a:r>
              </a:p>
            </p:txBody>
          </p:sp>
          <p:sp>
            <p:nvSpPr>
              <p:cNvPr id="53259" name="Text Box 7"/>
              <p:cNvSpPr txBox="1">
                <a:spLocks noChangeArrowheads="1"/>
              </p:cNvSpPr>
              <p:nvPr/>
            </p:nvSpPr>
            <p:spPr bwMode="auto">
              <a:xfrm>
                <a:off x="1776" y="2435"/>
                <a:ext cx="41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p+q=4</a:t>
                </a:r>
              </a:p>
            </p:txBody>
          </p:sp>
          <p:sp>
            <p:nvSpPr>
              <p:cNvPr id="53260" name="Text Box 8"/>
              <p:cNvSpPr txBox="1">
                <a:spLocks noChangeArrowheads="1"/>
              </p:cNvSpPr>
              <p:nvPr/>
            </p:nvSpPr>
            <p:spPr bwMode="auto">
              <a:xfrm>
                <a:off x="2134" y="2435"/>
                <a:ext cx="41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p+q=5</a:t>
                </a:r>
              </a:p>
            </p:txBody>
          </p:sp>
          <p:sp>
            <p:nvSpPr>
              <p:cNvPr id="53261" name="Text Box 9"/>
              <p:cNvSpPr txBox="1">
                <a:spLocks noChangeArrowheads="1"/>
              </p:cNvSpPr>
              <p:nvPr/>
            </p:nvSpPr>
            <p:spPr bwMode="auto">
              <a:xfrm>
                <a:off x="2470" y="2435"/>
                <a:ext cx="41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p+q=6</a:t>
                </a:r>
              </a:p>
            </p:txBody>
          </p:sp>
        </p:grpSp>
      </p:grpSp>
      <p:sp>
        <p:nvSpPr>
          <p:cNvPr id="1306634" name="Rectangle 10"/>
          <p:cNvSpPr>
            <a:spLocks noChangeArrowheads="1"/>
          </p:cNvSpPr>
          <p:nvPr/>
        </p:nvSpPr>
        <p:spPr bwMode="auto">
          <a:xfrm>
            <a:off x="2035969" y="5581642"/>
            <a:ext cx="45624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dirty="0"/>
              <a:t>Since all positive rational numbers are listed once, the set of positive rational numbers is countable.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162" y="3245644"/>
            <a:ext cx="480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you think about it, all possible fractions will be in the list. For example, 145/8793 will be in the table at the intersection of the 145th row and 8793rd column, and will eventually get listed in the "waiting line."</a:t>
            </a:r>
          </a:p>
        </p:txBody>
      </p:sp>
    </p:spTree>
    <p:extLst>
      <p:ext uri="{BB962C8B-B14F-4D97-AF65-F5344CB8AC3E}">
        <p14:creationId xmlns:p14="http://schemas.microsoft.com/office/powerpoint/2010/main" val="158426735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3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00000"/>
                </a:solidFill>
              </a:rPr>
              <a:t>Uncountable Sets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The set  of all </a:t>
            </a:r>
            <a:r>
              <a:rPr lang="en-US" altLang="en-US" sz="3200" b="1" dirty="0">
                <a:solidFill>
                  <a:srgbClr val="FF0000"/>
                </a:solidFill>
              </a:rPr>
              <a:t>infinite sequences of zeros and ones</a:t>
            </a:r>
            <a:r>
              <a:rPr lang="en-US" altLang="en-US" sz="3200" dirty="0"/>
              <a:t> is </a:t>
            </a:r>
            <a:r>
              <a:rPr lang="en-US" altLang="en-US" sz="3200" b="1" dirty="0">
                <a:solidFill>
                  <a:srgbClr val="FF0000"/>
                </a:solidFill>
              </a:rPr>
              <a:t>uncountable.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>
                <a:sym typeface="Symbol" panose="05050102010706020507" pitchFamily="18" charset="2"/>
              </a:rPr>
              <a:t>The set of real numbers is an uncountable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The proof of this is beyond the scope of this course.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The text uses a diagonalization argument originated by Georg Cantor in 1891.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Matrices  (Rosen 2.6)</a:t>
            </a:r>
            <a:endParaRPr lang="en-CA" sz="36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10972800" cy="28194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A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matrix</a:t>
            </a:r>
            <a:r>
              <a:rPr lang="en-US" dirty="0">
                <a:sym typeface="Symbol" pitchFamily="18" charset="2"/>
              </a:rPr>
              <a:t> is a rectangular array of numbers.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A matrix with m rows and n columns is called </a:t>
            </a:r>
            <a:r>
              <a:rPr lang="en-US" dirty="0" smtClean="0">
                <a:sym typeface="Symbol" pitchFamily="18" charset="2"/>
              </a:rPr>
              <a:t>an </a:t>
            </a:r>
            <a:r>
              <a:rPr lang="en-US" b="1" dirty="0" err="1" smtClean="0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n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matrix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.</a:t>
            </a:r>
            <a:endParaRPr lang="en-US" b="1" dirty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800" b="1" dirty="0">
              <a:solidFill>
                <a:srgbClr val="00FFFF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Example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:   A = </a:t>
            </a:r>
            <a:endParaRPr lang="en-US" sz="2800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343400" y="2209800"/>
            <a:ext cx="373380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+mn-lt"/>
              </a:rPr>
              <a:t>is a 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3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  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2 </a:t>
            </a:r>
            <a:r>
              <a:rPr lang="en-US" sz="2800" b="1" dirty="0">
                <a:solidFill>
                  <a:srgbClr val="0000FF"/>
                </a:solidFill>
                <a:latin typeface="+mn-lt"/>
              </a:rPr>
              <a:t>matrix</a:t>
            </a:r>
            <a:r>
              <a:rPr 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609600" y="3733800"/>
            <a:ext cx="10972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 dirty="0"/>
              <a:t>A matrix with the same number of rows and columns is called </a:t>
            </a:r>
            <a:r>
              <a:rPr lang="en-US" sz="3200" b="1" dirty="0">
                <a:solidFill>
                  <a:srgbClr val="0000FF"/>
                </a:solidFill>
                <a:latin typeface="+mn-lt"/>
              </a:rPr>
              <a:t>square</a:t>
            </a:r>
            <a:r>
              <a:rPr lang="en-US" sz="2800" dirty="0"/>
              <a:t>.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900" dirty="0"/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/>
              <a:t>Two matrices are </a:t>
            </a:r>
            <a:r>
              <a:rPr lang="en-US" sz="3200" b="1" dirty="0">
                <a:solidFill>
                  <a:srgbClr val="0000FF"/>
                </a:solidFill>
                <a:latin typeface="+mn-lt"/>
              </a:rPr>
              <a:t>equal</a:t>
            </a:r>
            <a:r>
              <a:rPr lang="en-US" sz="2800" dirty="0"/>
              <a:t> if they have the same number of rows and columns and the corresponding entries in every position are equal.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63921"/>
            <a:ext cx="1343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Matrices</a:t>
            </a:r>
            <a:endParaRPr lang="en-CA" sz="3600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98298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A general description of an </a:t>
            </a:r>
            <a:r>
              <a:rPr lang="en-US" dirty="0" err="1">
                <a:sym typeface="Symbol" pitchFamily="18" charset="2"/>
              </a:rPr>
              <a:t>mn</a:t>
            </a:r>
            <a:r>
              <a:rPr lang="en-US" dirty="0">
                <a:sym typeface="Symbol" pitchFamily="18" charset="2"/>
              </a:rPr>
              <a:t> matrix A = [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ij</a:t>
            </a:r>
            <a:r>
              <a:rPr lang="en-US" dirty="0">
                <a:sym typeface="Symbol" pitchFamily="18" charset="2"/>
              </a:rPr>
              <a:t>]: </a:t>
            </a:r>
            <a:endParaRPr lang="en-US" b="1" dirty="0">
              <a:solidFill>
                <a:srgbClr val="00FFFF"/>
              </a:solidFill>
              <a:sym typeface="Symbol" pitchFamily="18" charset="2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2362200" y="5638801"/>
            <a:ext cx="3962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i-th row of A</a:t>
            </a:r>
          </a:p>
        </p:txBody>
      </p:sp>
      <p:sp>
        <p:nvSpPr>
          <p:cNvPr id="301064" name="Text Box 8"/>
          <p:cNvSpPr txBox="1">
            <a:spLocks noChangeArrowheads="1"/>
          </p:cNvSpPr>
          <p:nvPr/>
        </p:nvSpPr>
        <p:spPr bwMode="auto">
          <a:xfrm>
            <a:off x="8153400" y="2438401"/>
            <a:ext cx="2209800" cy="8309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j-th column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of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71" y="1549100"/>
            <a:ext cx="5776629" cy="30990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733549"/>
            <a:ext cx="1324522" cy="2762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933435"/>
            <a:ext cx="3810000" cy="6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3" grpId="0" autoUpdateAnimBg="0"/>
      <p:bldP spid="30106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Matrix </a:t>
            </a:r>
            <a:r>
              <a:rPr lang="en-US" sz="3600" dirty="0" smtClean="0"/>
              <a:t>Addition  (2.6.2)</a:t>
            </a:r>
            <a:endParaRPr lang="en-CA" sz="36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2819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Let A = [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] and B = [</a:t>
            </a:r>
            <a:r>
              <a:rPr lang="en-US" sz="2800" dirty="0" err="1">
                <a:sym typeface="Symbol" pitchFamily="18" charset="2"/>
              </a:rPr>
              <a:t>b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] be </a:t>
            </a:r>
            <a:r>
              <a:rPr lang="en-US" sz="2800" dirty="0" err="1">
                <a:sym typeface="Symbol" pitchFamily="18" charset="2"/>
              </a:rPr>
              <a:t>mn</a:t>
            </a:r>
            <a:r>
              <a:rPr lang="en-US" sz="2800" dirty="0">
                <a:sym typeface="Symbol" pitchFamily="18" charset="2"/>
              </a:rPr>
              <a:t> matrices.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The sum of A and B, denoted by A+B, is the </a:t>
            </a:r>
            <a:r>
              <a:rPr lang="en-US" sz="2800" dirty="0" err="1">
                <a:sym typeface="Symbol" pitchFamily="18" charset="2"/>
              </a:rPr>
              <a:t>m</a:t>
            </a:r>
            <a:r>
              <a:rPr lang="en-US" sz="28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matrix </a:t>
            </a:r>
            <a:r>
              <a:rPr lang="en-US" sz="2800" dirty="0">
                <a:sym typeface="Symbol" pitchFamily="18" charset="2"/>
              </a:rPr>
              <a:t>that has 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+ </a:t>
            </a:r>
            <a:r>
              <a:rPr lang="en-US" sz="2800" dirty="0" err="1">
                <a:sym typeface="Symbol" pitchFamily="18" charset="2"/>
              </a:rPr>
              <a:t>b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as its (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, j)</a:t>
            </a:r>
            <a:r>
              <a:rPr lang="en-US" sz="2800" dirty="0" err="1">
                <a:sym typeface="Symbol" pitchFamily="18" charset="2"/>
              </a:rPr>
              <a:t>th</a:t>
            </a:r>
            <a:r>
              <a:rPr lang="en-US" sz="2800" dirty="0">
                <a:sym typeface="Symbol" pitchFamily="18" charset="2"/>
              </a:rPr>
              <a:t> element.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sym typeface="Symbol" pitchFamily="18" charset="2"/>
              </a:rPr>
              <a:t>In other words, A+B = [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 + </a:t>
            </a:r>
            <a:r>
              <a:rPr lang="en-US" sz="2800" dirty="0" err="1">
                <a:sym typeface="Symbol" pitchFamily="18" charset="2"/>
              </a:rPr>
              <a:t>b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]. </a:t>
            </a: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8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886200"/>
            <a:ext cx="5124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09600"/>
          </a:xfrm>
        </p:spPr>
        <p:txBody>
          <a:bodyPr/>
          <a:lstStyle/>
          <a:p>
            <a:r>
              <a:rPr lang="en-US" altLang="en-US" sz="3600" dirty="0" smtClean="0"/>
              <a:t>Sequences (Rosen 2.4)</a:t>
            </a:r>
            <a:endParaRPr lang="en-CA" altLang="en-US" sz="3600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6557"/>
            <a:ext cx="10972800" cy="35052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Sequences</a:t>
            </a:r>
            <a:r>
              <a:rPr lang="en-US" altLang="en-US" dirty="0">
                <a:sym typeface="Symbol" panose="05050102010706020507" pitchFamily="18" charset="2"/>
              </a:rPr>
              <a:t> represent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ordered lists </a:t>
            </a:r>
            <a:r>
              <a:rPr lang="en-US" altLang="en-US" dirty="0">
                <a:sym typeface="Symbol" panose="05050102010706020507" pitchFamily="18" charset="2"/>
              </a:rPr>
              <a:t>of elements.</a:t>
            </a:r>
          </a:p>
          <a:p>
            <a:pPr marL="0" indent="0"/>
            <a:endParaRPr lang="en-US" altLang="en-US" sz="8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sequence</a:t>
            </a:r>
            <a:r>
              <a:rPr lang="en-US" altLang="en-US" dirty="0">
                <a:sym typeface="Symbol" panose="05050102010706020507" pitchFamily="18" charset="2"/>
              </a:rPr>
              <a:t> is defined as a function from a subset of </a:t>
            </a:r>
            <a:r>
              <a:rPr lang="en-US" altLang="en-US" b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to a set S. We use the notation a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to denote the image of the integer n. We call a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a term of the sequence.</a:t>
            </a:r>
          </a:p>
          <a:p>
            <a:pPr marL="0" indent="0"/>
            <a:endParaRPr lang="en-US" altLang="en-US" sz="9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/>
            <a:endParaRPr lang="en-US" altLang="en-US" sz="9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/>
            <a:r>
              <a:rPr lang="en-US" altLang="en-US" dirty="0">
                <a:solidFill>
                  <a:srgbClr val="660033"/>
                </a:solidFill>
                <a:sym typeface="Symbol" panose="05050102010706020507" pitchFamily="18" charset="2"/>
              </a:rPr>
              <a:t>subset of </a:t>
            </a:r>
            <a:r>
              <a:rPr lang="en-US" altLang="en-US" b="1" dirty="0">
                <a:solidFill>
                  <a:srgbClr val="660033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660033"/>
                </a:solidFill>
                <a:sym typeface="Symbol" panose="05050102010706020507" pitchFamily="18" charset="2"/>
              </a:rPr>
              <a:t>:        </a:t>
            </a:r>
            <a:r>
              <a:rPr lang="en-US" altLang="en-US" dirty="0" smtClean="0">
                <a:solidFill>
                  <a:srgbClr val="660033"/>
                </a:solidFill>
                <a:sym typeface="Symbol" panose="05050102010706020507" pitchFamily="18" charset="2"/>
              </a:rPr>
              <a:t>		       </a:t>
            </a:r>
            <a:r>
              <a:rPr lang="en-US" altLang="en-US" dirty="0" smtClean="0">
                <a:solidFill>
                  <a:srgbClr val="66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   </a:t>
            </a:r>
            <a:r>
              <a:rPr lang="en-US" altLang="en-US" dirty="0">
                <a:solidFill>
                  <a:srgbClr val="66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   3   4   5   …</a:t>
            </a:r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1906657" y="4343400"/>
            <a:ext cx="8458200" cy="1295400"/>
            <a:chOff x="336" y="2976"/>
            <a:chExt cx="5328" cy="816"/>
          </a:xfrm>
        </p:grpSpPr>
        <p:sp>
          <p:nvSpPr>
            <p:cNvPr id="181253" name="Rectangle 5"/>
            <p:cNvSpPr>
              <a:spLocks noChangeArrowheads="1"/>
            </p:cNvSpPr>
            <p:nvPr/>
          </p:nvSpPr>
          <p:spPr bwMode="auto">
            <a:xfrm>
              <a:off x="336" y="3408"/>
              <a:ext cx="53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800" dirty="0">
                  <a:solidFill>
                    <a:srgbClr val="660033"/>
                  </a:solidFill>
                  <a:latin typeface="Comic Sans MS" panose="030F0702030302020204" pitchFamily="66" charset="0"/>
                </a:rPr>
                <a:t>S:                        2   4   6   8   10  </a:t>
              </a:r>
              <a:r>
                <a:rPr lang="en-US" altLang="en-US" sz="28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…</a:t>
              </a:r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2304" y="2976"/>
              <a:ext cx="0" cy="38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2664" y="2976"/>
              <a:ext cx="0" cy="38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>
              <a:off x="2976" y="2976"/>
              <a:ext cx="0" cy="38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57" name="Line 9"/>
            <p:cNvSpPr>
              <a:spLocks noChangeShapeType="1"/>
            </p:cNvSpPr>
            <p:nvPr/>
          </p:nvSpPr>
          <p:spPr bwMode="auto">
            <a:xfrm>
              <a:off x="3312" y="2976"/>
              <a:ext cx="0" cy="38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3648" y="2976"/>
              <a:ext cx="0" cy="38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6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Matrix Multiplication</a:t>
            </a:r>
            <a:endParaRPr lang="en-CA" sz="36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1049000" cy="35052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Let A be an </a:t>
            </a:r>
            <a:r>
              <a:rPr lang="en-US" dirty="0" err="1">
                <a:sym typeface="Symbol" pitchFamily="18" charset="2"/>
              </a:rPr>
              <a:t>mk</a:t>
            </a:r>
            <a:r>
              <a:rPr lang="en-US" dirty="0">
                <a:sym typeface="Symbol" pitchFamily="18" charset="2"/>
              </a:rPr>
              <a:t> matrix and B be a </a:t>
            </a:r>
            <a:r>
              <a:rPr lang="en-US" dirty="0" err="1">
                <a:sym typeface="Symbol" pitchFamily="18" charset="2"/>
              </a:rPr>
              <a:t>kn</a:t>
            </a:r>
            <a:r>
              <a:rPr lang="en-US" dirty="0">
                <a:sym typeface="Symbol" pitchFamily="18" charset="2"/>
              </a:rPr>
              <a:t> matrix.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product</a:t>
            </a:r>
            <a:r>
              <a:rPr lang="en-US" dirty="0">
                <a:sym typeface="Symbol" pitchFamily="18" charset="2"/>
              </a:rPr>
              <a:t> of A and B, denoted by AB, is the </a:t>
            </a:r>
            <a:r>
              <a:rPr lang="en-US" dirty="0" err="1">
                <a:sym typeface="Symbol" pitchFamily="18" charset="2"/>
              </a:rPr>
              <a:t>mn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matrix with (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, j)</a:t>
            </a:r>
            <a:r>
              <a:rPr lang="en-US" dirty="0" err="1">
                <a:sym typeface="Symbol" pitchFamily="18" charset="2"/>
              </a:rPr>
              <a:t>th</a:t>
            </a:r>
            <a:r>
              <a:rPr lang="en-US" dirty="0">
                <a:sym typeface="Symbol" pitchFamily="18" charset="2"/>
              </a:rPr>
              <a:t> entry equal to the sum of the products of the corresponding elements from the </a:t>
            </a:r>
            <a:r>
              <a:rPr lang="en-US" dirty="0" err="1">
                <a:sym typeface="Symbol" pitchFamily="18" charset="2"/>
              </a:rPr>
              <a:t>i-th</a:t>
            </a:r>
            <a:r>
              <a:rPr lang="en-US" dirty="0">
                <a:sym typeface="Symbol" pitchFamily="18" charset="2"/>
              </a:rPr>
              <a:t> row of A and the j-</a:t>
            </a:r>
            <a:r>
              <a:rPr lang="en-US" dirty="0" err="1">
                <a:sym typeface="Symbol" pitchFamily="18" charset="2"/>
              </a:rPr>
              <a:t>th</a:t>
            </a:r>
            <a:r>
              <a:rPr lang="en-US" dirty="0">
                <a:sym typeface="Symbol" pitchFamily="18" charset="2"/>
              </a:rPr>
              <a:t> column of B.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In other words, if AB = [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baseline="-25000" dirty="0" err="1">
                <a:sym typeface="Symbol" pitchFamily="18" charset="2"/>
              </a:rPr>
              <a:t>ij</a:t>
            </a:r>
            <a:r>
              <a:rPr lang="en-US" dirty="0">
                <a:sym typeface="Symbol" pitchFamily="18" charset="2"/>
              </a:rPr>
              <a:t>], then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760259"/>
            <a:ext cx="99001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9296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Matrix Multiplication</a:t>
            </a:r>
            <a:endParaRPr lang="en-CA" sz="360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28907"/>
            <a:ext cx="8686800" cy="609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itchFamily="18" charset="2"/>
              </a:rPr>
              <a:t>A more intuitive description of calculating C = AB: </a:t>
            </a: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609600" y="3343507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Take </a:t>
            </a:r>
            <a:r>
              <a:rPr lang="en-US" sz="2800" dirty="0"/>
              <a:t>the first column of B 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1828800" y="1438507"/>
            <a:ext cx="2057400" cy="533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609600" y="3876907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Turn </a:t>
            </a:r>
            <a:r>
              <a:rPr lang="en-US" sz="2800" dirty="0"/>
              <a:t>it counterclockwise by </a:t>
            </a:r>
            <a:r>
              <a:rPr lang="en-US" sz="2800" dirty="0" smtClean="0"/>
              <a:t>90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superimpose it </a:t>
            </a:r>
            <a:r>
              <a:rPr lang="en-US" sz="2800" dirty="0"/>
              <a:t>on the first row of A </a:t>
            </a:r>
            <a:endParaRPr lang="en-US" sz="2800" b="1" dirty="0">
              <a:solidFill>
                <a:srgbClr val="00FFFF"/>
              </a:solidFill>
            </a:endParaRP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6172200" y="1743307"/>
            <a:ext cx="457200" cy="12192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609600" y="4791307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Multiply </a:t>
            </a:r>
            <a:r>
              <a:rPr lang="en-US" sz="2800" dirty="0"/>
              <a:t>corresponding entries in A and B </a:t>
            </a:r>
            <a:r>
              <a:rPr lang="en-US" sz="2800" dirty="0" smtClean="0"/>
              <a:t>and</a:t>
            </a:r>
            <a:r>
              <a:rPr lang="en-US" sz="2800" dirty="0"/>
              <a:t> </a:t>
            </a:r>
            <a:r>
              <a:rPr lang="en-US" sz="2800" dirty="0" smtClean="0"/>
              <a:t>add </a:t>
            </a:r>
            <a:r>
              <a:rPr lang="en-US" sz="2800" dirty="0"/>
              <a:t>the </a:t>
            </a:r>
            <a:r>
              <a:rPr lang="en-US" sz="2800" dirty="0" smtClean="0"/>
              <a:t>products:</a:t>
            </a:r>
            <a:br>
              <a:rPr lang="en-US" sz="2800" dirty="0" smtClean="0"/>
            </a:br>
            <a:r>
              <a:rPr lang="en-US" sz="2800" dirty="0" smtClean="0"/>
              <a:t>          3 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 smtClean="0"/>
              <a:t> 2 </a:t>
            </a:r>
            <a:r>
              <a:rPr lang="en-US" sz="2800" dirty="0"/>
              <a:t>+ </a:t>
            </a:r>
            <a:r>
              <a:rPr lang="en-US" sz="2800" dirty="0" smtClean="0"/>
              <a:t>0</a:t>
            </a:r>
            <a:r>
              <a:rPr lang="en-US" sz="2800" dirty="0">
                <a:sym typeface="Symbol" pitchFamily="18" charset="2"/>
              </a:rPr>
              <a:t>  </a:t>
            </a:r>
            <a:r>
              <a:rPr lang="en-US" sz="2800" dirty="0" smtClean="0"/>
              <a:t>0 </a:t>
            </a:r>
            <a:r>
              <a:rPr lang="en-US" sz="2800" dirty="0"/>
              <a:t>+ </a:t>
            </a:r>
            <a:r>
              <a:rPr lang="en-US" sz="2800" dirty="0" smtClean="0"/>
              <a:t>1</a:t>
            </a:r>
            <a:r>
              <a:rPr lang="en-US" sz="2800" dirty="0">
                <a:sym typeface="Symbol" pitchFamily="18" charset="2"/>
              </a:rPr>
              <a:t>  </a:t>
            </a:r>
            <a:r>
              <a:rPr lang="en-US" sz="2800" dirty="0" smtClean="0"/>
              <a:t>3 </a:t>
            </a:r>
            <a:r>
              <a:rPr lang="en-US" sz="2800" dirty="0"/>
              <a:t>= 9 </a:t>
            </a:r>
            <a:endParaRPr lang="en-US" dirty="0"/>
          </a:p>
        </p:txBody>
      </p:sp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609600" y="5705707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 Enter the result in the upper-left corner of 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38800" y="1623650"/>
                <a:ext cx="2514600" cy="1394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23650"/>
                <a:ext cx="2514600" cy="1394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35909" y="1405983"/>
                <a:ext cx="2514600" cy="190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9" y="1405983"/>
                <a:ext cx="2514600" cy="1906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0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 autoUpdateAnimBg="0"/>
      <p:bldP spid="304135" grpId="0" animBg="1"/>
      <p:bldP spid="304136" grpId="0" autoUpdateAnimBg="0"/>
      <p:bldP spid="304137" grpId="0" animBg="1"/>
      <p:bldP spid="304138" grpId="0" autoUpdateAnimBg="0"/>
      <p:bldP spid="30413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Matrix Multiplication</a:t>
            </a:r>
            <a:endParaRPr lang="en-CA" sz="3600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896600" cy="4495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ym typeface="Symbol" pitchFamily="18" charset="2"/>
              </a:rPr>
              <a:t> Now superimpose the first column of B on </a:t>
            </a:r>
            <a:r>
              <a:rPr lang="en-US" sz="3200" dirty="0" smtClean="0">
                <a:sym typeface="Symbol" pitchFamily="18" charset="2"/>
              </a:rPr>
              <a:t>the second</a:t>
            </a:r>
            <a:r>
              <a:rPr lang="en-US" sz="3200" dirty="0">
                <a:sym typeface="Symbol" pitchFamily="18" charset="2"/>
              </a:rPr>
              <a:t>, third, …, m-</a:t>
            </a:r>
            <a:r>
              <a:rPr lang="en-US" sz="3200" dirty="0" err="1">
                <a:sym typeface="Symbol" pitchFamily="18" charset="2"/>
              </a:rPr>
              <a:t>th</a:t>
            </a:r>
            <a:r>
              <a:rPr lang="en-US" sz="3200" dirty="0">
                <a:sym typeface="Symbol" pitchFamily="18" charset="2"/>
              </a:rPr>
              <a:t> row of A to obtain the </a:t>
            </a:r>
            <a:r>
              <a:rPr lang="en-US" sz="3200" dirty="0" smtClean="0">
                <a:sym typeface="Symbol" pitchFamily="18" charset="2"/>
              </a:rPr>
              <a:t> entries </a:t>
            </a:r>
            <a:r>
              <a:rPr lang="en-US" sz="3200" dirty="0">
                <a:sym typeface="Symbol" pitchFamily="18" charset="2"/>
              </a:rPr>
              <a:t>in the first column of C (same order).</a:t>
            </a:r>
            <a:br>
              <a:rPr lang="en-US" sz="3200" dirty="0">
                <a:sym typeface="Symbol" pitchFamily="18" charset="2"/>
              </a:rPr>
            </a:br>
            <a:endParaRPr lang="en-US" sz="3200" dirty="0">
              <a:sym typeface="Symbol" pitchFamily="18" charset="2"/>
            </a:endParaRPr>
          </a:p>
          <a:p>
            <a:pPr>
              <a:spcBef>
                <a:spcPct val="0"/>
              </a:spcBef>
              <a:defRPr/>
            </a:pPr>
            <a:r>
              <a:rPr lang="en-US" sz="3200" dirty="0">
                <a:sym typeface="Symbol" pitchFamily="18" charset="2"/>
              </a:rPr>
              <a:t> Then repeat this procedure with the second, </a:t>
            </a:r>
            <a:r>
              <a:rPr lang="en-US" sz="3200" dirty="0" smtClean="0">
                <a:sym typeface="Symbol" pitchFamily="18" charset="2"/>
              </a:rPr>
              <a:t>third</a:t>
            </a:r>
            <a:r>
              <a:rPr lang="en-US" sz="3200" dirty="0">
                <a:sym typeface="Symbol" pitchFamily="18" charset="2"/>
              </a:rPr>
              <a:t>, …, n-</a:t>
            </a:r>
            <a:r>
              <a:rPr lang="en-US" sz="3200" dirty="0" err="1">
                <a:sym typeface="Symbol" pitchFamily="18" charset="2"/>
              </a:rPr>
              <a:t>th</a:t>
            </a:r>
            <a:r>
              <a:rPr lang="en-US" sz="3200" dirty="0">
                <a:sym typeface="Symbol" pitchFamily="18" charset="2"/>
              </a:rPr>
              <a:t> column of B, to obtain to obtain </a:t>
            </a:r>
            <a:r>
              <a:rPr lang="en-US" sz="3200" dirty="0" smtClean="0">
                <a:sym typeface="Symbol" pitchFamily="18" charset="2"/>
              </a:rPr>
              <a:t>the </a:t>
            </a:r>
            <a:r>
              <a:rPr lang="en-US" sz="3200" dirty="0">
                <a:sym typeface="Symbol" pitchFamily="18" charset="2"/>
              </a:rPr>
              <a:t>remaining columns in C (same order).</a:t>
            </a:r>
            <a:br>
              <a:rPr lang="en-US" sz="3200" dirty="0">
                <a:sym typeface="Symbol" pitchFamily="18" charset="2"/>
              </a:rPr>
            </a:br>
            <a:endParaRPr lang="en-US" sz="3200" dirty="0">
              <a:sym typeface="Symbol" pitchFamily="18" charset="2"/>
            </a:endParaRPr>
          </a:p>
          <a:p>
            <a:pPr>
              <a:spcBef>
                <a:spcPct val="0"/>
              </a:spcBef>
              <a:defRPr/>
            </a:pPr>
            <a:r>
              <a:rPr lang="en-US" sz="3200" dirty="0">
                <a:sym typeface="Symbol" pitchFamily="18" charset="2"/>
              </a:rPr>
              <a:t> After completing this algorithm, the new </a:t>
            </a:r>
            <a:r>
              <a:rPr lang="en-US" sz="3200" dirty="0" smtClean="0">
                <a:sym typeface="Symbol" pitchFamily="18" charset="2"/>
              </a:rPr>
              <a:t>matrix C </a:t>
            </a:r>
            <a:r>
              <a:rPr lang="en-US" sz="3200" dirty="0">
                <a:sym typeface="Symbol" pitchFamily="18" charset="2"/>
              </a:rPr>
              <a:t>contains the product AB</a:t>
            </a:r>
            <a:r>
              <a:rPr lang="en-US" sz="28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5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9296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Matrix Multiplication</a:t>
            </a:r>
            <a:endParaRPr lang="en-CA" sz="36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9753600" cy="60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itchFamily="18" charset="2"/>
              </a:rPr>
              <a:t>Let us calculate the complete matrix C: </a:t>
            </a:r>
            <a:endParaRPr lang="en-US" sz="2800" b="1" dirty="0">
              <a:solidFill>
                <a:srgbClr val="00FFFF"/>
              </a:solidFill>
              <a:sym typeface="Symbol" pitchFamily="18" charset="2"/>
            </a:endParaRPr>
          </a:p>
        </p:txBody>
      </p:sp>
      <p:graphicFrame>
        <p:nvGraphicFramePr>
          <p:cNvPr id="306182" name="Object 6"/>
          <p:cNvGraphicFramePr>
            <a:graphicFrameLocks noChangeAspect="1"/>
          </p:cNvGraphicFramePr>
          <p:nvPr/>
        </p:nvGraphicFramePr>
        <p:xfrm>
          <a:off x="4343400" y="3962401"/>
          <a:ext cx="254635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3" imgW="922126" imgH="754488" progId="Equation.3">
                  <p:embed/>
                </p:oleObj>
              </mc:Choice>
              <mc:Fallback>
                <p:oleObj name="Equation" r:id="rId3" imgW="922126" imgH="754488" progId="Equation.3">
                  <p:embed/>
                  <p:pic>
                    <p:nvPicPr>
                      <p:cNvPr id="306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962401"/>
                        <a:ext cx="254635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5334000" y="4114801"/>
            <a:ext cx="609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5334000" y="4572001"/>
            <a:ext cx="609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5334000" y="5029201"/>
            <a:ext cx="609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5334000" y="5486401"/>
            <a:ext cx="609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-2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5943600" y="4114801"/>
            <a:ext cx="609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5943600" y="4572001"/>
            <a:ext cx="609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5943600" y="5029201"/>
            <a:ext cx="609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</a:p>
        </p:txBody>
      </p:sp>
      <p:sp>
        <p:nvSpPr>
          <p:cNvPr id="306190" name="Text Box 14"/>
          <p:cNvSpPr txBox="1">
            <a:spLocks noChangeArrowheads="1"/>
          </p:cNvSpPr>
          <p:nvPr/>
        </p:nvSpPr>
        <p:spPr bwMode="auto">
          <a:xfrm>
            <a:off x="5943600" y="5486401"/>
            <a:ext cx="609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71800" y="1828026"/>
                <a:ext cx="2514600" cy="190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28026"/>
                <a:ext cx="2514600" cy="1906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91200" y="2006509"/>
                <a:ext cx="2514600" cy="1394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006509"/>
                <a:ext cx="2514600" cy="1394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5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3" grpId="0" autoUpdateAnimBg="0"/>
      <p:bldP spid="306184" grpId="0" autoUpdateAnimBg="0"/>
      <p:bldP spid="306185" grpId="0" autoUpdateAnimBg="0"/>
      <p:bldP spid="306186" grpId="0" autoUpdateAnimBg="0"/>
      <p:bldP spid="306187" grpId="0" autoUpdateAnimBg="0"/>
      <p:bldP spid="306188" grpId="0" autoUpdateAnimBg="0"/>
      <p:bldP spid="306189" grpId="0" autoUpdateAnimBg="0"/>
      <p:bldP spid="30619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6802"/>
            <a:ext cx="9525000" cy="67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Identity </a:t>
            </a:r>
            <a:r>
              <a:rPr lang="en-US" sz="3600" dirty="0" smtClean="0"/>
              <a:t>Matrices (2.6.3)</a:t>
            </a:r>
            <a:endParaRPr lang="en-CA" sz="3600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862" y="879156"/>
            <a:ext cx="10839226" cy="106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itchFamily="18" charset="2"/>
              </a:rPr>
              <a:t>The 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identity matrix of order n</a:t>
            </a:r>
            <a:r>
              <a:rPr lang="en-US" sz="28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is the </a:t>
            </a:r>
            <a:r>
              <a:rPr lang="en-US" sz="2800" dirty="0" err="1">
                <a:sym typeface="Symbol" pitchFamily="18" charset="2"/>
              </a:rPr>
              <a:t>nn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matrix I</a:t>
            </a:r>
            <a:r>
              <a:rPr lang="en-US" sz="2800" baseline="-25000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[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dirty="0">
                <a:sym typeface="Symbol" pitchFamily="18" charset="2"/>
              </a:rPr>
              <a:t>], where </a:t>
            </a:r>
            <a:r>
              <a:rPr lang="en-US" sz="2800" dirty="0" smtClean="0">
                <a:sym typeface="Symbol" pitchFamily="18" charset="2"/>
              </a:rPr>
              <a:t/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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1 if 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= j and </a:t>
            </a:r>
            <a:r>
              <a:rPr lang="en-US" sz="2800" baseline="-25000" dirty="0" err="1">
                <a:sym typeface="Symbol" pitchFamily="18" charset="2"/>
              </a:rPr>
              <a:t>ij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0 if </a:t>
            </a:r>
            <a:r>
              <a:rPr lang="en-US" sz="2800" dirty="0" err="1">
                <a:sym typeface="Symbol" pitchFamily="18" charset="2"/>
              </a:rPr>
              <a:t>i</a:t>
            </a:r>
            <a:r>
              <a:rPr lang="en-US" sz="2800" dirty="0">
                <a:sym typeface="Symbol" pitchFamily="18" charset="2"/>
              </a:rPr>
              <a:t>  j: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666974" y="4953000"/>
            <a:ext cx="1091542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Multiplying an </a:t>
            </a:r>
            <a:r>
              <a:rPr lang="en-US" dirty="0" smtClean="0"/>
              <a:t>m</a:t>
            </a:r>
            <a:r>
              <a:rPr lang="en-US" dirty="0">
                <a:sym typeface="Symbol" pitchFamily="18" charset="2"/>
              </a:rPr>
              <a:t>  </a:t>
            </a:r>
            <a:r>
              <a:rPr lang="en-US" dirty="0" smtClean="0"/>
              <a:t>n </a:t>
            </a:r>
            <a:r>
              <a:rPr lang="en-US" dirty="0"/>
              <a:t>matrix A by an identity matrix of appropriate size does not change this matrix:</a:t>
            </a:r>
          </a:p>
          <a:p>
            <a:pPr>
              <a:spcBef>
                <a:spcPct val="0"/>
              </a:spcBef>
              <a:defRPr/>
            </a:pPr>
            <a:endParaRPr lang="en-US" sz="800" dirty="0"/>
          </a:p>
          <a:p>
            <a:pPr>
              <a:spcBef>
                <a:spcPct val="0"/>
              </a:spcBef>
              <a:defRPr/>
            </a:pPr>
            <a:r>
              <a:rPr lang="en-US" dirty="0" smtClean="0"/>
              <a:t> 	</a:t>
            </a:r>
            <a:r>
              <a:rPr lang="en-US" sz="2800" dirty="0" err="1" smtClean="0"/>
              <a:t>AI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I</a:t>
            </a:r>
            <a:r>
              <a:rPr lang="en-US" sz="2800" baseline="-25000" dirty="0" err="1"/>
              <a:t>m</a:t>
            </a:r>
            <a:r>
              <a:rPr lang="en-US" sz="2800" dirty="0" err="1"/>
              <a:t>A</a:t>
            </a:r>
            <a:r>
              <a:rPr lang="en-US" sz="2800" dirty="0"/>
              <a:t> =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47750"/>
            <a:ext cx="4191000" cy="30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2451"/>
      </p:ext>
    </p:extLst>
  </p:cSld>
  <p:clrMapOvr>
    <a:masterClrMapping/>
  </p:clrMapOvr>
  <p:transition spd="slow" advTm="1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76400"/>
            <a:ext cx="6308271" cy="1447800"/>
          </a:xfrm>
          <a:prstGeom prst="rect">
            <a:avLst/>
          </a:prstGeom>
        </p:spPr>
      </p:pic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Powers and Transposes of Matrices</a:t>
            </a:r>
            <a:endParaRPr lang="en-CA" sz="360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896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power function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can be defined for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square</a:t>
            </a:r>
            <a:r>
              <a:rPr lang="en-US" dirty="0">
                <a:sym typeface="Symbol" pitchFamily="18" charset="2"/>
              </a:rPr>
              <a:t> matrices. If A is an </a:t>
            </a:r>
            <a:r>
              <a:rPr lang="en-US" dirty="0" err="1">
                <a:sym typeface="Symbol" pitchFamily="18" charset="2"/>
              </a:rPr>
              <a:t>nn</a:t>
            </a:r>
            <a:r>
              <a:rPr lang="en-US" dirty="0">
                <a:sym typeface="Symbol" pitchFamily="18" charset="2"/>
              </a:rPr>
              <a:t> matrix, we have: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66FF33"/>
                </a:solidFill>
                <a:sym typeface="Symbol" pitchFamily="18" charset="2"/>
              </a:rPr>
              <a:t/>
            </a:r>
            <a:br>
              <a:rPr lang="en-US" dirty="0">
                <a:solidFill>
                  <a:srgbClr val="66FF33"/>
                </a:solidFill>
                <a:sym typeface="Symbol" pitchFamily="18" charset="2"/>
              </a:rPr>
            </a:br>
            <a:endParaRPr lang="en-US" dirty="0">
              <a:solidFill>
                <a:srgbClr val="66FF33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sz="1000" dirty="0">
              <a:solidFill>
                <a:srgbClr val="66FF33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transpose</a:t>
            </a:r>
            <a:r>
              <a:rPr lang="en-US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of an </a:t>
            </a:r>
            <a:r>
              <a:rPr lang="en-US" dirty="0" err="1">
                <a:sym typeface="Symbol" pitchFamily="18" charset="2"/>
              </a:rPr>
              <a:t>mn</a:t>
            </a:r>
            <a:r>
              <a:rPr lang="en-US" dirty="0">
                <a:sym typeface="Symbol" pitchFamily="18" charset="2"/>
              </a:rPr>
              <a:t> matrix A = [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ij</a:t>
            </a:r>
            <a:r>
              <a:rPr lang="en-US" dirty="0">
                <a:sym typeface="Symbol" pitchFamily="18" charset="2"/>
              </a:rPr>
              <a:t>], denoted by A</a:t>
            </a:r>
            <a:r>
              <a:rPr lang="en-US" baseline="30000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, is the </a:t>
            </a:r>
            <a:r>
              <a:rPr lang="en-US" dirty="0" err="1">
                <a:sym typeface="Symbol" pitchFamily="18" charset="2"/>
              </a:rPr>
              <a:t>nm</a:t>
            </a:r>
            <a:r>
              <a:rPr lang="en-US" dirty="0">
                <a:sym typeface="Symbol" pitchFamily="18" charset="2"/>
              </a:rPr>
              <a:t> matrix obtained by interchanging the rows and columns of A.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In other words, if A</a:t>
            </a:r>
            <a:r>
              <a:rPr lang="en-US" baseline="30000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= [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baseline="-25000" dirty="0" err="1">
                <a:sym typeface="Symbol" pitchFamily="18" charset="2"/>
              </a:rPr>
              <a:t>ij</a:t>
            </a:r>
            <a:r>
              <a:rPr lang="en-US" dirty="0">
                <a:sym typeface="Symbol" pitchFamily="18" charset="2"/>
              </a:rPr>
              <a:t>], then 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baseline="-25000" dirty="0" err="1">
                <a:sym typeface="Symbol" pitchFamily="18" charset="2"/>
              </a:rPr>
              <a:t>ij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 err="1">
                <a:sym typeface="Symbol" pitchFamily="18" charset="2"/>
              </a:rPr>
              <a:t>a</a:t>
            </a:r>
            <a:r>
              <a:rPr lang="en-US" baseline="-25000" dirty="0" err="1">
                <a:sym typeface="Symbol" pitchFamily="18" charset="2"/>
              </a:rPr>
              <a:t>ji</a:t>
            </a:r>
            <a:r>
              <a:rPr lang="en-US" dirty="0">
                <a:sym typeface="Symbol" pitchFamily="18" charset="2"/>
              </a:rPr>
              <a:t> for 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= 1, 2, …, n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and </a:t>
            </a:r>
            <a:r>
              <a:rPr lang="en-US" dirty="0">
                <a:sym typeface="Symbol" pitchFamily="18" charset="2"/>
              </a:rPr>
              <a:t>j = 1, 2, …, m.</a:t>
            </a:r>
          </a:p>
        </p:txBody>
      </p:sp>
    </p:spTree>
    <p:extLst>
      <p:ext uri="{BB962C8B-B14F-4D97-AF65-F5344CB8AC3E}">
        <p14:creationId xmlns:p14="http://schemas.microsoft.com/office/powerpoint/2010/main" val="15240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Powers and Transposes of Matrices</a:t>
            </a:r>
            <a:endParaRPr lang="en-CA" sz="360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257800" cy="533400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dirty="0">
                <a:sym typeface="Symbol" pitchFamily="18" charset="2"/>
              </a:rPr>
              <a:t>Example</a:t>
            </a:r>
            <a:r>
              <a:rPr lang="en-US" sz="2800" dirty="0" smtClean="0">
                <a:sym typeface="Symbol" pitchFamily="18" charset="2"/>
              </a:rPr>
              <a:t>:  A =		        A</a:t>
            </a:r>
            <a:r>
              <a:rPr lang="en-US" sz="2800" baseline="30000" dirty="0"/>
              <a:t>t</a:t>
            </a:r>
            <a:r>
              <a:rPr lang="en-US" sz="2800" dirty="0" smtClean="0">
                <a:sym typeface="Symbol" pitchFamily="18" charset="2"/>
              </a:rPr>
              <a:t>  =		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609600" y="2667000"/>
            <a:ext cx="10972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800" dirty="0"/>
              <a:t>A square matrix A is called </a:t>
            </a:r>
            <a:r>
              <a:rPr lang="en-US" sz="2800" b="1" dirty="0">
                <a:solidFill>
                  <a:srgbClr val="0000FF"/>
                </a:solidFill>
              </a:rPr>
              <a:t>symmetric</a:t>
            </a:r>
            <a:r>
              <a:rPr lang="en-US" sz="2800" dirty="0"/>
              <a:t> if A = A</a:t>
            </a:r>
            <a:r>
              <a:rPr lang="en-US" sz="2800" baseline="30000" dirty="0"/>
              <a:t>t</a:t>
            </a:r>
            <a:r>
              <a:rPr lang="en-US" sz="2800" dirty="0"/>
              <a:t>.</a:t>
            </a:r>
          </a:p>
          <a:p>
            <a:pPr>
              <a:spcBef>
                <a:spcPct val="0"/>
              </a:spcBef>
              <a:defRPr/>
            </a:pPr>
            <a:r>
              <a:rPr lang="en-US" sz="2800" dirty="0"/>
              <a:t>Thus A = [</a:t>
            </a:r>
            <a:r>
              <a:rPr lang="en-US" sz="2800" dirty="0" err="1"/>
              <a:t>a</a:t>
            </a:r>
            <a:r>
              <a:rPr lang="en-US" sz="2800" baseline="-25000" dirty="0" err="1"/>
              <a:t>ij</a:t>
            </a:r>
            <a:r>
              <a:rPr lang="en-US" sz="2800" dirty="0"/>
              <a:t>] is symmetric if </a:t>
            </a:r>
            <a:r>
              <a:rPr lang="en-US" sz="2800" dirty="0" err="1"/>
              <a:t>a</a:t>
            </a:r>
            <a:r>
              <a:rPr lang="en-US" sz="2800" baseline="-25000" dirty="0" err="1"/>
              <a:t>ij</a:t>
            </a:r>
            <a:r>
              <a:rPr lang="en-US" sz="2800" baseline="-25000" dirty="0"/>
              <a:t> </a:t>
            </a:r>
            <a:r>
              <a:rPr lang="en-US" sz="2800" dirty="0"/>
              <a:t>= </a:t>
            </a:r>
            <a:r>
              <a:rPr lang="en-US" sz="2800" dirty="0" err="1"/>
              <a:t>a</a:t>
            </a:r>
            <a:r>
              <a:rPr lang="en-US" sz="2800" baseline="-25000" dirty="0" err="1"/>
              <a:t>ji</a:t>
            </a:r>
            <a:r>
              <a:rPr lang="en-US" sz="2800" dirty="0"/>
              <a:t> for </a:t>
            </a:r>
            <a:r>
              <a:rPr lang="en-US" sz="2800" dirty="0" smtClean="0"/>
              <a:t>all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= 1, 2, …, n and j = 1, 2, …, n.</a:t>
            </a:r>
          </a:p>
        </p:txBody>
      </p:sp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2209801" y="4191000"/>
          <a:ext cx="3033713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1150550" imgH="548640" progId="Equation.3">
                  <p:embed/>
                </p:oleObj>
              </mc:Choice>
              <mc:Fallback>
                <p:oleObj name="Equation" r:id="rId3" imgW="1150550" imgH="548640" progId="Equation.3">
                  <p:embed/>
                  <p:pic>
                    <p:nvPicPr>
                      <p:cNvPr id="309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4191000"/>
                        <a:ext cx="3033713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6" name="Object 8"/>
          <p:cNvGraphicFramePr>
            <a:graphicFrameLocks noChangeAspect="1"/>
          </p:cNvGraphicFramePr>
          <p:nvPr/>
        </p:nvGraphicFramePr>
        <p:xfrm>
          <a:off x="6324600" y="4191000"/>
          <a:ext cx="2300288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868748" imgH="548640" progId="Equation.3">
                  <p:embed/>
                </p:oleObj>
              </mc:Choice>
              <mc:Fallback>
                <p:oleObj name="Equation" r:id="rId5" imgW="868748" imgH="548640" progId="Equation.3">
                  <p:embed/>
                  <p:pic>
                    <p:nvPicPr>
                      <p:cNvPr id="309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191000"/>
                        <a:ext cx="2300288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1981200" y="56388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/>
              <a:t>A is symmetric, B is not.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1145689"/>
            <a:ext cx="1428739" cy="1392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365" y="1264322"/>
            <a:ext cx="2095948" cy="10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4" grpId="0" autoUpdateAnimBg="0"/>
      <p:bldP spid="30925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9448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Zero-One </a:t>
            </a:r>
            <a:r>
              <a:rPr lang="en-US" sz="3600" dirty="0" smtClean="0"/>
              <a:t>Matrices (2.6.4)</a:t>
            </a:r>
            <a:endParaRPr lang="en-CA" sz="3600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972800" cy="28194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A matrix with entries that are either 0 or 1 is called a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zero-one matrix</a:t>
            </a:r>
            <a:r>
              <a:rPr lang="en-US" dirty="0">
                <a:sym typeface="Symbol" pitchFamily="18" charset="2"/>
              </a:rPr>
              <a:t>. Zero-one matrices are often used like a “table” to represent discrete structures.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9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sym typeface="Symbol" pitchFamily="18" charset="2"/>
              </a:rPr>
              <a:t>We can define Boolean operations on the entries in zero-one matrices:</a:t>
            </a:r>
          </a:p>
        </p:txBody>
      </p:sp>
      <p:graphicFrame>
        <p:nvGraphicFramePr>
          <p:cNvPr id="310276" name="Group 4"/>
          <p:cNvGraphicFramePr>
            <a:graphicFrameLocks noGrp="1"/>
          </p:cNvGraphicFramePr>
          <p:nvPr>
            <p:extLst/>
          </p:nvPr>
        </p:nvGraphicFramePr>
        <p:xfrm>
          <a:off x="2819400" y="3657601"/>
          <a:ext cx="2971800" cy="241935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b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0302" name="Group 30"/>
          <p:cNvGraphicFramePr>
            <a:graphicFrameLocks noGrp="1"/>
          </p:cNvGraphicFramePr>
          <p:nvPr>
            <p:extLst/>
          </p:nvPr>
        </p:nvGraphicFramePr>
        <p:xfrm>
          <a:off x="6629400" y="3657601"/>
          <a:ext cx="2971800" cy="241935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b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C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Zero-One Matrices</a:t>
            </a:r>
            <a:endParaRPr lang="en-CA" sz="360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51054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3200" dirty="0">
                <a:sym typeface="Symbol" pitchFamily="18" charset="2"/>
              </a:rPr>
              <a:t>Let A = [</a:t>
            </a:r>
            <a:r>
              <a:rPr lang="en-US" sz="3200" dirty="0" err="1">
                <a:sym typeface="Symbol" pitchFamily="18" charset="2"/>
              </a:rPr>
              <a:t>a</a:t>
            </a:r>
            <a:r>
              <a:rPr lang="en-US" sz="3200" baseline="-25000" dirty="0" err="1">
                <a:sym typeface="Symbol" pitchFamily="18" charset="2"/>
              </a:rPr>
              <a:t>ij</a:t>
            </a:r>
            <a:r>
              <a:rPr lang="en-US" sz="3200" dirty="0">
                <a:sym typeface="Symbol" pitchFamily="18" charset="2"/>
              </a:rPr>
              <a:t>] and B = [</a:t>
            </a:r>
            <a:r>
              <a:rPr lang="en-US" sz="3200" dirty="0" err="1">
                <a:sym typeface="Symbol" pitchFamily="18" charset="2"/>
              </a:rPr>
              <a:t>b</a:t>
            </a:r>
            <a:r>
              <a:rPr lang="en-US" sz="3200" baseline="-25000" dirty="0" err="1">
                <a:sym typeface="Symbol" pitchFamily="18" charset="2"/>
              </a:rPr>
              <a:t>ij</a:t>
            </a:r>
            <a:r>
              <a:rPr lang="en-US" sz="3200" dirty="0">
                <a:sym typeface="Symbol" pitchFamily="18" charset="2"/>
              </a:rPr>
              <a:t>] be </a:t>
            </a:r>
            <a:r>
              <a:rPr lang="en-US" sz="3200" dirty="0" err="1">
                <a:sym typeface="Symbol" pitchFamily="18" charset="2"/>
              </a:rPr>
              <a:t>mn</a:t>
            </a:r>
            <a:r>
              <a:rPr lang="en-US" sz="3200" dirty="0">
                <a:sym typeface="Symbol" pitchFamily="18" charset="2"/>
              </a:rPr>
              <a:t> zero-one matrices.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32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3200" dirty="0">
                <a:sym typeface="Symbol" pitchFamily="18" charset="2"/>
              </a:rPr>
              <a:t>Then the </a:t>
            </a:r>
            <a:r>
              <a:rPr lang="en-US" sz="3200" b="1" dirty="0">
                <a:solidFill>
                  <a:srgbClr val="0000FF"/>
                </a:solidFill>
                <a:sym typeface="Symbol" pitchFamily="18" charset="2"/>
              </a:rPr>
              <a:t>join</a:t>
            </a:r>
            <a:r>
              <a:rPr lang="en-US" sz="3200" dirty="0">
                <a:sym typeface="Symbol" pitchFamily="18" charset="2"/>
              </a:rPr>
              <a:t> of A and B is the zero-one matrix with (</a:t>
            </a:r>
            <a:r>
              <a:rPr lang="en-US" sz="3200" dirty="0" err="1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, j)</a:t>
            </a:r>
            <a:r>
              <a:rPr lang="en-US" sz="3200" dirty="0" err="1">
                <a:sym typeface="Symbol" pitchFamily="18" charset="2"/>
              </a:rPr>
              <a:t>th</a:t>
            </a:r>
            <a:r>
              <a:rPr lang="en-US" sz="3200" dirty="0">
                <a:sym typeface="Symbol" pitchFamily="18" charset="2"/>
              </a:rPr>
              <a:t> entry </a:t>
            </a:r>
            <a:r>
              <a:rPr lang="en-US" sz="3200" dirty="0" err="1">
                <a:sym typeface="Symbol" pitchFamily="18" charset="2"/>
              </a:rPr>
              <a:t>a</a:t>
            </a:r>
            <a:r>
              <a:rPr lang="en-US" sz="3200" baseline="-25000" dirty="0" err="1">
                <a:sym typeface="Symbol" pitchFamily="18" charset="2"/>
              </a:rPr>
              <a:t>ij</a:t>
            </a:r>
            <a:r>
              <a:rPr lang="en-US" sz="3200" dirty="0">
                <a:sym typeface="Symbol" pitchFamily="18" charset="2"/>
              </a:rPr>
              <a:t>  </a:t>
            </a:r>
            <a:r>
              <a:rPr lang="en-US" sz="3200" dirty="0" err="1">
                <a:sym typeface="Symbol" pitchFamily="18" charset="2"/>
              </a:rPr>
              <a:t>b</a:t>
            </a:r>
            <a:r>
              <a:rPr lang="en-US" sz="3200" baseline="-25000" dirty="0" err="1">
                <a:sym typeface="Symbol" pitchFamily="18" charset="2"/>
              </a:rPr>
              <a:t>ij</a:t>
            </a:r>
            <a:r>
              <a:rPr lang="en-US" sz="3200" dirty="0">
                <a:sym typeface="Symbol" pitchFamily="18" charset="2"/>
              </a:rPr>
              <a:t>. The join of A and B is denoted by A  B.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32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3200" dirty="0">
                <a:sym typeface="Symbol" pitchFamily="18" charset="2"/>
              </a:rPr>
              <a:t>The </a:t>
            </a:r>
            <a:r>
              <a:rPr lang="en-US" sz="3200" b="1" dirty="0">
                <a:solidFill>
                  <a:srgbClr val="0000FF"/>
                </a:solidFill>
                <a:sym typeface="Symbol" pitchFamily="18" charset="2"/>
              </a:rPr>
              <a:t>meet</a:t>
            </a:r>
            <a:r>
              <a:rPr lang="en-US" sz="3200" dirty="0">
                <a:sym typeface="Symbol" pitchFamily="18" charset="2"/>
              </a:rPr>
              <a:t> of A and B is the zero-one matrix with (</a:t>
            </a:r>
            <a:r>
              <a:rPr lang="en-US" sz="3200" dirty="0" err="1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, j)</a:t>
            </a:r>
            <a:r>
              <a:rPr lang="en-US" sz="3200" dirty="0" err="1">
                <a:sym typeface="Symbol" pitchFamily="18" charset="2"/>
              </a:rPr>
              <a:t>th</a:t>
            </a:r>
            <a:r>
              <a:rPr lang="en-US" sz="3200" dirty="0">
                <a:sym typeface="Symbol" pitchFamily="18" charset="2"/>
              </a:rPr>
              <a:t> entry </a:t>
            </a:r>
            <a:r>
              <a:rPr lang="en-US" sz="3200" dirty="0" smtClean="0">
                <a:sym typeface="Symbol" pitchFamily="18" charset="2"/>
              </a:rPr>
              <a:t/>
            </a:r>
            <a:br>
              <a:rPr lang="en-US" sz="3200" dirty="0" smtClean="0">
                <a:sym typeface="Symbol" pitchFamily="18" charset="2"/>
              </a:rPr>
            </a:br>
            <a:r>
              <a:rPr lang="en-US" sz="3200" dirty="0" err="1" smtClean="0">
                <a:sym typeface="Symbol" pitchFamily="18" charset="2"/>
              </a:rPr>
              <a:t>a</a:t>
            </a:r>
            <a:r>
              <a:rPr lang="en-US" sz="3200" baseline="-25000" dirty="0" err="1" smtClean="0">
                <a:sym typeface="Symbol" pitchFamily="18" charset="2"/>
              </a:rPr>
              <a:t>ij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>
                <a:sym typeface="Symbol" pitchFamily="18" charset="2"/>
              </a:rPr>
              <a:t> </a:t>
            </a:r>
            <a:r>
              <a:rPr lang="en-US" sz="3200" dirty="0" err="1">
                <a:sym typeface="Symbol" pitchFamily="18" charset="2"/>
              </a:rPr>
              <a:t>b</a:t>
            </a:r>
            <a:r>
              <a:rPr lang="en-US" sz="3200" baseline="-25000" dirty="0" err="1">
                <a:sym typeface="Symbol" pitchFamily="18" charset="2"/>
              </a:rPr>
              <a:t>ij</a:t>
            </a:r>
            <a:r>
              <a:rPr lang="en-US" sz="3200" dirty="0">
                <a:sym typeface="Symbol" pitchFamily="18" charset="2"/>
              </a:rPr>
              <a:t>. The meet of A and B is denoted by A  B.</a:t>
            </a:r>
          </a:p>
        </p:txBody>
      </p:sp>
    </p:spTree>
    <p:extLst>
      <p:ext uri="{BB962C8B-B14F-4D97-AF65-F5344CB8AC3E}">
        <p14:creationId xmlns:p14="http://schemas.microsoft.com/office/powerpoint/2010/main" val="3897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09600"/>
          </a:xfrm>
        </p:spPr>
        <p:txBody>
          <a:bodyPr/>
          <a:lstStyle/>
          <a:p>
            <a:r>
              <a:rPr lang="en-US" altLang="en-US" sz="3600" dirty="0"/>
              <a:t>Sequences</a:t>
            </a:r>
            <a:endParaRPr lang="en-CA" altLang="en-US" sz="3600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1049000" cy="4800600"/>
          </a:xfrm>
        </p:spPr>
        <p:txBody>
          <a:bodyPr/>
          <a:lstStyle/>
          <a:p>
            <a:pPr marL="0" indent="0"/>
            <a:r>
              <a:rPr lang="en-US" altLang="en-US" sz="3600" dirty="0">
                <a:sym typeface="Symbol" panose="05050102010706020507" pitchFamily="18" charset="2"/>
              </a:rPr>
              <a:t>We use the notation {a</a:t>
            </a:r>
            <a:r>
              <a:rPr lang="en-US" altLang="en-US" sz="3600" baseline="-25000" dirty="0">
                <a:sym typeface="Symbol" panose="05050102010706020507" pitchFamily="18" charset="2"/>
              </a:rPr>
              <a:t>n</a:t>
            </a:r>
            <a:r>
              <a:rPr lang="en-US" altLang="en-US" sz="3600" dirty="0">
                <a:sym typeface="Symbol" panose="05050102010706020507" pitchFamily="18" charset="2"/>
              </a:rPr>
              <a:t>} to describe a sequence.</a:t>
            </a:r>
          </a:p>
          <a:p>
            <a:pPr marL="0" indent="0"/>
            <a:endParaRPr lang="en-US" altLang="en-US" sz="20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600" dirty="0">
                <a:solidFill>
                  <a:srgbClr val="FF3300"/>
                </a:solidFill>
                <a:sym typeface="Symbol" panose="05050102010706020507" pitchFamily="18" charset="2"/>
              </a:rPr>
              <a:t>Important: Do not confuse this with the {} used in set notation.</a:t>
            </a:r>
          </a:p>
          <a:p>
            <a:pPr marL="0" indent="0"/>
            <a:endParaRPr lang="en-US" altLang="en-US" sz="2000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/>
            <a:r>
              <a:rPr lang="en-US" altLang="en-US" sz="3600" dirty="0">
                <a:sym typeface="Symbol" panose="05050102010706020507" pitchFamily="18" charset="2"/>
              </a:rPr>
              <a:t>It is convenient to describe a sequence with a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formula</a:t>
            </a:r>
            <a:r>
              <a:rPr lang="en-US" altLang="en-US" sz="3600" dirty="0">
                <a:sym typeface="Symbol" panose="05050102010706020507" pitchFamily="18" charset="2"/>
              </a:rPr>
              <a:t>.</a:t>
            </a:r>
          </a:p>
          <a:p>
            <a:pPr marL="0" indent="0"/>
            <a:endParaRPr lang="en-US" altLang="en-US" sz="20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600" dirty="0">
                <a:sym typeface="Symbol" panose="05050102010706020507" pitchFamily="18" charset="2"/>
              </a:rPr>
              <a:t>For example, the sequence on the previous slide can be specified as {a</a:t>
            </a:r>
            <a:r>
              <a:rPr lang="en-US" altLang="en-US" sz="3600" baseline="-25000" dirty="0">
                <a:sym typeface="Symbol" panose="05050102010706020507" pitchFamily="18" charset="2"/>
              </a:rPr>
              <a:t>n</a:t>
            </a:r>
            <a:r>
              <a:rPr lang="en-US" altLang="en-US" sz="3600" dirty="0">
                <a:sym typeface="Symbol" panose="05050102010706020507" pitchFamily="18" charset="2"/>
              </a:rPr>
              <a:t>}, where a</a:t>
            </a:r>
            <a:r>
              <a:rPr lang="en-US" altLang="en-US" sz="3600" baseline="-25000" dirty="0">
                <a:sym typeface="Symbol" panose="05050102010706020507" pitchFamily="18" charset="2"/>
              </a:rPr>
              <a:t>n</a:t>
            </a:r>
            <a:r>
              <a:rPr lang="en-US" altLang="en-US" sz="3600" dirty="0">
                <a:sym typeface="Symbol" panose="05050102010706020507" pitchFamily="18" charset="2"/>
              </a:rPr>
              <a:t> = 2n. </a:t>
            </a:r>
          </a:p>
          <a:p>
            <a:pPr marL="0" indent="0"/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8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Zero-One Matrices</a:t>
            </a:r>
            <a:endParaRPr lang="en-CA" sz="36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0" y="1432560"/>
            <a:ext cx="2209800" cy="53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Example: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800" b="1" dirty="0"/>
              <a:t>Join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1905000" y="49530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800" b="1" dirty="0"/>
              <a:t>Meet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31888"/>
            <a:ext cx="2743200" cy="1236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3" y="1123582"/>
            <a:ext cx="2857897" cy="1323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649" y="2773024"/>
            <a:ext cx="8124069" cy="1452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19600"/>
            <a:ext cx="7703616" cy="15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  <p:bldP spid="312326" grpId="0" autoUpdateAnimBg="0"/>
      <p:bldP spid="31232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Zero-One Matrices</a:t>
            </a:r>
            <a:endParaRPr lang="en-CA" sz="3600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10972800" cy="5715000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3600" dirty="0">
                <a:sym typeface="Symbol" pitchFamily="18" charset="2"/>
              </a:rPr>
              <a:t>Let A = [</a:t>
            </a:r>
            <a:r>
              <a:rPr lang="en-US" sz="3600" dirty="0" err="1">
                <a:sym typeface="Symbol" pitchFamily="18" charset="2"/>
              </a:rPr>
              <a:t>a</a:t>
            </a:r>
            <a:r>
              <a:rPr lang="en-US" sz="3600" baseline="-25000" dirty="0" err="1">
                <a:sym typeface="Symbol" pitchFamily="18" charset="2"/>
              </a:rPr>
              <a:t>ij</a:t>
            </a:r>
            <a:r>
              <a:rPr lang="en-US" sz="3600" dirty="0">
                <a:sym typeface="Symbol" pitchFamily="18" charset="2"/>
              </a:rPr>
              <a:t>] be an </a:t>
            </a:r>
            <a:r>
              <a:rPr lang="en-US" sz="3600" dirty="0" err="1">
                <a:sym typeface="Symbol" pitchFamily="18" charset="2"/>
              </a:rPr>
              <a:t>mk</a:t>
            </a:r>
            <a:r>
              <a:rPr lang="en-US" sz="3600" dirty="0">
                <a:sym typeface="Symbol" pitchFamily="18" charset="2"/>
              </a:rPr>
              <a:t> zero-one matrix and </a:t>
            </a:r>
            <a:br>
              <a:rPr lang="en-US" sz="3600" dirty="0">
                <a:sym typeface="Symbol" pitchFamily="18" charset="2"/>
              </a:rPr>
            </a:br>
            <a:r>
              <a:rPr lang="en-US" sz="3600" dirty="0">
                <a:sym typeface="Symbol" pitchFamily="18" charset="2"/>
              </a:rPr>
              <a:t>B = [</a:t>
            </a:r>
            <a:r>
              <a:rPr lang="en-US" sz="3600" dirty="0" err="1">
                <a:sym typeface="Symbol" pitchFamily="18" charset="2"/>
              </a:rPr>
              <a:t>b</a:t>
            </a:r>
            <a:r>
              <a:rPr lang="en-US" sz="3600" baseline="-25000" dirty="0" err="1">
                <a:sym typeface="Symbol" pitchFamily="18" charset="2"/>
              </a:rPr>
              <a:t>ij</a:t>
            </a:r>
            <a:r>
              <a:rPr lang="en-US" sz="3600" dirty="0">
                <a:sym typeface="Symbol" pitchFamily="18" charset="2"/>
              </a:rPr>
              <a:t>] be a </a:t>
            </a:r>
            <a:r>
              <a:rPr lang="en-US" sz="3600" dirty="0" err="1">
                <a:sym typeface="Symbol" pitchFamily="18" charset="2"/>
              </a:rPr>
              <a:t>kn</a:t>
            </a:r>
            <a:r>
              <a:rPr lang="en-US" sz="3600" dirty="0">
                <a:sym typeface="Symbol" pitchFamily="18" charset="2"/>
              </a:rPr>
              <a:t> zero-one matrix.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105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3600" dirty="0">
                <a:sym typeface="Symbol" pitchFamily="18" charset="2"/>
              </a:rPr>
              <a:t>Then the </a:t>
            </a:r>
            <a:r>
              <a:rPr lang="en-US" sz="3600" b="1" dirty="0">
                <a:solidFill>
                  <a:srgbClr val="0000FF"/>
                </a:solidFill>
                <a:sym typeface="Symbol" pitchFamily="18" charset="2"/>
              </a:rPr>
              <a:t>Boolean product</a:t>
            </a:r>
            <a:r>
              <a:rPr lang="en-US" sz="36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>
                <a:sym typeface="Symbol" pitchFamily="18" charset="2"/>
              </a:rPr>
              <a:t>of A and B, denoted by </a:t>
            </a:r>
            <a:r>
              <a:rPr lang="en-US" sz="3600" dirty="0" smtClean="0">
                <a:sym typeface="Symbol" pitchFamily="18" charset="2"/>
              </a:rPr>
              <a:t>A</a:t>
            </a:r>
            <a:r>
              <a:rPr lang="en-US" b="1" baseline="30000" dirty="0"/>
              <a:t>⊙</a:t>
            </a:r>
            <a:r>
              <a:rPr lang="en-US" sz="3600" dirty="0" smtClean="0">
                <a:sym typeface="Symbol" pitchFamily="18" charset="2"/>
              </a:rPr>
              <a:t>B</a:t>
            </a:r>
            <a:r>
              <a:rPr lang="en-US" sz="3600" dirty="0">
                <a:sym typeface="Symbol" pitchFamily="18" charset="2"/>
              </a:rPr>
              <a:t>, is the </a:t>
            </a:r>
            <a:r>
              <a:rPr lang="en-US" sz="3600" dirty="0" err="1">
                <a:sym typeface="Symbol" pitchFamily="18" charset="2"/>
              </a:rPr>
              <a:t>mn</a:t>
            </a:r>
            <a:r>
              <a:rPr lang="en-US" sz="3600" dirty="0">
                <a:sym typeface="Symbol" pitchFamily="18" charset="2"/>
              </a:rPr>
              <a:t> matrix with (</a:t>
            </a:r>
            <a:r>
              <a:rPr lang="en-US" sz="3600" dirty="0" err="1">
                <a:sym typeface="Symbol" pitchFamily="18" charset="2"/>
              </a:rPr>
              <a:t>i</a:t>
            </a:r>
            <a:r>
              <a:rPr lang="en-US" sz="3600" dirty="0">
                <a:sym typeface="Symbol" pitchFamily="18" charset="2"/>
              </a:rPr>
              <a:t>, j)</a:t>
            </a:r>
            <a:r>
              <a:rPr lang="en-US" sz="3600" dirty="0" err="1">
                <a:sym typeface="Symbol" pitchFamily="18" charset="2"/>
              </a:rPr>
              <a:t>th</a:t>
            </a:r>
            <a:r>
              <a:rPr lang="en-US" sz="3600" dirty="0">
                <a:sym typeface="Symbol" pitchFamily="18" charset="2"/>
              </a:rPr>
              <a:t> entry [</a:t>
            </a:r>
            <a:r>
              <a:rPr lang="en-US" sz="3600" dirty="0" err="1">
                <a:sym typeface="Symbol" pitchFamily="18" charset="2"/>
              </a:rPr>
              <a:t>c</a:t>
            </a:r>
            <a:r>
              <a:rPr lang="en-US" sz="3600" baseline="-25000" dirty="0" err="1">
                <a:sym typeface="Symbol" pitchFamily="18" charset="2"/>
              </a:rPr>
              <a:t>ij</a:t>
            </a:r>
            <a:r>
              <a:rPr lang="en-US" sz="3600" dirty="0">
                <a:sym typeface="Symbol" pitchFamily="18" charset="2"/>
              </a:rPr>
              <a:t>], where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105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3600" dirty="0" err="1">
                <a:sym typeface="Symbol" pitchFamily="18" charset="2"/>
              </a:rPr>
              <a:t>c</a:t>
            </a:r>
            <a:r>
              <a:rPr lang="en-US" sz="3600" baseline="-25000" dirty="0" err="1">
                <a:sym typeface="Symbol" pitchFamily="18" charset="2"/>
              </a:rPr>
              <a:t>ij</a:t>
            </a:r>
            <a:r>
              <a:rPr lang="en-US" sz="3600" dirty="0">
                <a:sym typeface="Symbol" pitchFamily="18" charset="2"/>
              </a:rPr>
              <a:t> = (a</a:t>
            </a:r>
            <a:r>
              <a:rPr lang="en-US" sz="3600" baseline="-25000" dirty="0">
                <a:sym typeface="Symbol" pitchFamily="18" charset="2"/>
              </a:rPr>
              <a:t>i1</a:t>
            </a:r>
            <a:r>
              <a:rPr lang="en-US" sz="3600" dirty="0">
                <a:sym typeface="Symbol" pitchFamily="18" charset="2"/>
              </a:rPr>
              <a:t>  b</a:t>
            </a:r>
            <a:r>
              <a:rPr lang="en-US" sz="3600" baseline="-25000" dirty="0">
                <a:sym typeface="Symbol" pitchFamily="18" charset="2"/>
              </a:rPr>
              <a:t>1j</a:t>
            </a:r>
            <a:r>
              <a:rPr lang="en-US" sz="3600" dirty="0">
                <a:sym typeface="Symbol" pitchFamily="18" charset="2"/>
              </a:rPr>
              <a:t>)  (a</a:t>
            </a:r>
            <a:r>
              <a:rPr lang="en-US" sz="3600" baseline="-25000" dirty="0">
                <a:sym typeface="Symbol" pitchFamily="18" charset="2"/>
              </a:rPr>
              <a:t>i2</a:t>
            </a:r>
            <a:r>
              <a:rPr lang="en-US" sz="3600" dirty="0">
                <a:sym typeface="Symbol" pitchFamily="18" charset="2"/>
              </a:rPr>
              <a:t>  b</a:t>
            </a:r>
            <a:r>
              <a:rPr lang="en-US" sz="3600" baseline="-25000" dirty="0">
                <a:sym typeface="Symbol" pitchFamily="18" charset="2"/>
              </a:rPr>
              <a:t>2i</a:t>
            </a:r>
            <a:r>
              <a:rPr lang="en-US" sz="3600" dirty="0">
                <a:sym typeface="Symbol" pitchFamily="18" charset="2"/>
              </a:rPr>
              <a:t>)  …  (</a:t>
            </a:r>
            <a:r>
              <a:rPr lang="en-US" sz="3600" dirty="0" err="1">
                <a:sym typeface="Symbol" pitchFamily="18" charset="2"/>
              </a:rPr>
              <a:t>a</a:t>
            </a:r>
            <a:r>
              <a:rPr lang="en-US" sz="3600" baseline="-25000" dirty="0" err="1">
                <a:sym typeface="Symbol" pitchFamily="18" charset="2"/>
              </a:rPr>
              <a:t>ik</a:t>
            </a:r>
            <a:r>
              <a:rPr lang="en-US" sz="3600" dirty="0">
                <a:sym typeface="Symbol" pitchFamily="18" charset="2"/>
              </a:rPr>
              <a:t>  </a:t>
            </a:r>
            <a:r>
              <a:rPr lang="en-US" sz="3600" dirty="0" err="1">
                <a:sym typeface="Symbol" pitchFamily="18" charset="2"/>
              </a:rPr>
              <a:t>b</a:t>
            </a:r>
            <a:r>
              <a:rPr lang="en-US" sz="3600" baseline="-25000" dirty="0" err="1">
                <a:sym typeface="Symbol" pitchFamily="18" charset="2"/>
              </a:rPr>
              <a:t>kj</a:t>
            </a:r>
            <a:r>
              <a:rPr lang="en-US" sz="3600" dirty="0">
                <a:sym typeface="Symbol" pitchFamily="18" charset="2"/>
              </a:rPr>
              <a:t>).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20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2000" dirty="0">
              <a:solidFill>
                <a:srgbClr val="FF3300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3600" dirty="0">
                <a:sym typeface="Symbol" pitchFamily="18" charset="2"/>
              </a:rPr>
              <a:t>Basically, Boolean multiplication works like the multiplication of matrices, but with computing  instead of the product and  instead of the sum. </a:t>
            </a:r>
            <a:endParaRPr lang="en-US" sz="3600" dirty="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3600" dirty="0" smtClean="0">
                <a:sym typeface="Symbol" pitchFamily="18" charset="2"/>
              </a:rPr>
              <a:t>In Boolean algebra, AND ≡ multiplication, and OR ≡ addition</a:t>
            </a:r>
            <a:endParaRPr lang="en-US" sz="3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57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Zero-One Matrices</a:t>
            </a:r>
            <a:endParaRPr lang="en-CA" sz="3600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8282"/>
            <a:ext cx="2209800" cy="53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14400"/>
            <a:ext cx="6781800" cy="216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6" y="2606597"/>
            <a:ext cx="11114528" cy="1644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251402"/>
            <a:ext cx="5029200" cy="1528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51402"/>
            <a:ext cx="3962400" cy="17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9372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Zero-One Matrices</a:t>
            </a:r>
            <a:endParaRPr lang="en-CA" sz="3600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896600" cy="52578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3600" dirty="0">
                <a:sym typeface="Symbol" pitchFamily="18" charset="2"/>
              </a:rPr>
              <a:t>Let A be a square zero-one matrix and r be a positive integer.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sz="3600" dirty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3600" dirty="0">
                <a:sym typeface="Symbol" pitchFamily="18" charset="2"/>
              </a:rPr>
              <a:t>The</a:t>
            </a:r>
            <a:r>
              <a:rPr lang="en-US" sz="3600" b="1" dirty="0">
                <a:solidFill>
                  <a:srgbClr val="0000FF"/>
                </a:solidFill>
                <a:sym typeface="Symbol" pitchFamily="18" charset="2"/>
              </a:rPr>
              <a:t> r-</a:t>
            </a:r>
            <a:r>
              <a:rPr lang="en-US" sz="3600" b="1" dirty="0" err="1">
                <a:solidFill>
                  <a:srgbClr val="0000FF"/>
                </a:solidFill>
                <a:sym typeface="Symbol" pitchFamily="18" charset="2"/>
              </a:rPr>
              <a:t>th</a:t>
            </a:r>
            <a:r>
              <a:rPr lang="en-US" sz="3600" b="1" dirty="0">
                <a:solidFill>
                  <a:srgbClr val="0000FF"/>
                </a:solidFill>
                <a:sym typeface="Symbol" pitchFamily="18" charset="2"/>
              </a:rPr>
              <a:t> Boolean power </a:t>
            </a:r>
            <a:r>
              <a:rPr lang="en-US" sz="3600" dirty="0">
                <a:sym typeface="Symbol" pitchFamily="18" charset="2"/>
              </a:rPr>
              <a:t>of A is the Boolean product of r factors of A. The r-</a:t>
            </a:r>
            <a:r>
              <a:rPr lang="en-US" sz="3600" dirty="0" err="1">
                <a:sym typeface="Symbol" pitchFamily="18" charset="2"/>
              </a:rPr>
              <a:t>th</a:t>
            </a:r>
            <a:r>
              <a:rPr lang="en-US" sz="3600" dirty="0">
                <a:sym typeface="Symbol" pitchFamily="18" charset="2"/>
              </a:rPr>
              <a:t> Boolean power of A is denoted by A</a:t>
            </a:r>
            <a:r>
              <a:rPr lang="en-US" sz="3600" baseline="30000" dirty="0">
                <a:sym typeface="Symbol" pitchFamily="18" charset="2"/>
              </a:rPr>
              <a:t>[r]</a:t>
            </a:r>
            <a:r>
              <a:rPr lang="en-US" sz="3600" dirty="0">
                <a:sym typeface="Symbol" pitchFamily="18" charset="2"/>
              </a:rPr>
              <a:t>.</a:t>
            </a:r>
            <a:br>
              <a:rPr lang="en-US" sz="3600" dirty="0">
                <a:sym typeface="Symbol" pitchFamily="18" charset="2"/>
              </a:rPr>
            </a:br>
            <a:endParaRPr lang="en-US" sz="3600" dirty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3600" dirty="0">
                <a:sym typeface="Symbol" pitchFamily="18" charset="2"/>
              </a:rPr>
              <a:t>A</a:t>
            </a:r>
            <a:r>
              <a:rPr lang="en-US" sz="3600" baseline="30000" dirty="0">
                <a:sym typeface="Symbol" pitchFamily="18" charset="2"/>
              </a:rPr>
              <a:t>[0]</a:t>
            </a:r>
            <a:r>
              <a:rPr lang="en-US" sz="3600" dirty="0">
                <a:sym typeface="Symbol" pitchFamily="18" charset="2"/>
              </a:rPr>
              <a:t> = I</a:t>
            </a:r>
            <a:r>
              <a:rPr lang="en-US" sz="3600" baseline="-25000" dirty="0">
                <a:sym typeface="Symbol" pitchFamily="18" charset="2"/>
              </a:rPr>
              <a:t>n</a:t>
            </a:r>
            <a:r>
              <a:rPr lang="en-US" sz="3600" dirty="0">
                <a:sym typeface="Symbol" pitchFamily="18" charset="2"/>
              </a:rPr>
              <a:t>,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3600" dirty="0">
                <a:sym typeface="Symbol" pitchFamily="18" charset="2"/>
              </a:rPr>
              <a:t>A</a:t>
            </a:r>
            <a:r>
              <a:rPr lang="en-US" sz="3600" baseline="30000" dirty="0">
                <a:sym typeface="Symbol" pitchFamily="18" charset="2"/>
              </a:rPr>
              <a:t>[r]</a:t>
            </a:r>
            <a:r>
              <a:rPr lang="en-US" sz="3600" dirty="0">
                <a:sym typeface="Symbol" pitchFamily="18" charset="2"/>
              </a:rPr>
              <a:t> = </a:t>
            </a:r>
            <a:r>
              <a:rPr lang="en-US" sz="3600" dirty="0" smtClean="0">
                <a:sym typeface="Symbol" pitchFamily="18" charset="2"/>
              </a:rPr>
              <a:t>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⊙</a:t>
            </a:r>
            <a:r>
              <a:rPr lang="en-US" sz="3600" dirty="0" smtClean="0">
                <a:sym typeface="Symbol" pitchFamily="18" charset="2"/>
              </a:rPr>
              <a:t>A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⊙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 </a:t>
            </a:r>
            <a:r>
              <a:rPr lang="en-US" sz="3600" dirty="0" smtClean="0">
                <a:sym typeface="Symbol" pitchFamily="18" charset="2"/>
              </a:rPr>
              <a:t>…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⊙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sym typeface="Symbol" pitchFamily="18" charset="2"/>
              </a:rPr>
              <a:t> </a:t>
            </a:r>
            <a:r>
              <a:rPr lang="en-US" sz="3600" dirty="0" smtClean="0">
                <a:sym typeface="Symbol" pitchFamily="18" charset="2"/>
              </a:rPr>
              <a:t>A     </a:t>
            </a:r>
            <a:r>
              <a:rPr lang="en-US" sz="4000" dirty="0">
                <a:solidFill>
                  <a:srgbClr val="00B050"/>
                </a:solidFill>
                <a:sym typeface="Symbol" pitchFamily="18" charset="2"/>
              </a:rPr>
              <a:t>(r times the letter A)</a:t>
            </a:r>
          </a:p>
        </p:txBody>
      </p:sp>
    </p:spTree>
    <p:extLst>
      <p:ext uri="{BB962C8B-B14F-4D97-AF65-F5344CB8AC3E}">
        <p14:creationId xmlns:p14="http://schemas.microsoft.com/office/powerpoint/2010/main" val="34740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747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Sequences</a:t>
            </a:r>
            <a:endParaRPr lang="en-US" altLang="en-US" sz="2400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619" y="1690688"/>
            <a:ext cx="10896599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A more formal definition: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sequence {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} is a function f: A  N </a:t>
            </a:r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US" altLang="en-US" dirty="0">
                <a:sym typeface="Symbol" panose="05050102010706020507" pitchFamily="18" charset="2"/>
              </a:rPr>
              <a:t>S, where we write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to indicate f(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). We call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baseline="-25000" dirty="0" err="1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term I of the sequence.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Examples: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Sequence {</a:t>
            </a:r>
            <a:r>
              <a:rPr lang="en-US" altLang="en-US" dirty="0" err="1" smtClean="0">
                <a:sym typeface="Symbol" panose="05050102010706020507" pitchFamily="18" charset="2"/>
              </a:rPr>
              <a:t>a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}, where </a:t>
            </a:r>
            <a:r>
              <a:rPr lang="en-US" altLang="en-US" dirty="0" err="1" smtClean="0">
                <a:sym typeface="Symbol" panose="05050102010706020507" pitchFamily="18" charset="2"/>
              </a:rPr>
              <a:t>a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= </a:t>
            </a:r>
            <a:r>
              <a:rPr lang="en-US" altLang="en-US" dirty="0" err="1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  is just a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0</a:t>
            </a:r>
            <a:r>
              <a:rPr lang="en-US" altLang="en-US" dirty="0" smtClean="0">
                <a:sym typeface="Symbol" panose="05050102010706020507" pitchFamily="18" charset="2"/>
              </a:rPr>
              <a:t> = 0, a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 = 1, a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 = 2, …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Sequence {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}, where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i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 is just a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= 0,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4, …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914400" y="5045075"/>
            <a:ext cx="1043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Sequences of the form </a:t>
            </a:r>
            <a:r>
              <a:rPr lang="en-US" altLang="en-US" sz="2000" dirty="0" smtClean="0"/>
              <a:t>a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…, a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 are often used in computer science. </a:t>
            </a:r>
            <a:r>
              <a:rPr lang="en-US" altLang="en-US" sz="2000" dirty="0" smtClean="0"/>
              <a:t> (</a:t>
            </a:r>
            <a:r>
              <a:rPr lang="en-US" altLang="en-US" sz="2000" dirty="0"/>
              <a:t>always check whether sequence starts at a</a:t>
            </a:r>
            <a:r>
              <a:rPr lang="en-US" altLang="en-US" sz="2800" baseline="-25000" dirty="0"/>
              <a:t>0</a:t>
            </a:r>
            <a:r>
              <a:rPr lang="en-US" altLang="en-US" sz="2000" dirty="0"/>
              <a:t> or a</a:t>
            </a:r>
            <a:r>
              <a:rPr lang="en-US" altLang="en-US" sz="2800" baseline="-25000" dirty="0"/>
              <a:t>1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These finite sequences are also called strings. The length of a string is the number </a:t>
            </a:r>
            <a:r>
              <a:rPr lang="en-US" altLang="en-US" sz="2000" dirty="0" smtClean="0"/>
              <a:t>of terms </a:t>
            </a:r>
            <a:r>
              <a:rPr lang="en-US" altLang="en-US" sz="2000" dirty="0"/>
              <a:t>in the string. The empty string, denoted by </a:t>
            </a:r>
            <a:r>
              <a:rPr lang="en-US" altLang="en-US" sz="2000" dirty="0">
                <a:sym typeface="Symbol" panose="05050102010706020507" pitchFamily="18" charset="2"/>
              </a:rPr>
              <a:t>, is the string that has no terms.</a:t>
            </a:r>
          </a:p>
        </p:txBody>
      </p:sp>
    </p:spTree>
    <p:extLst>
      <p:ext uri="{BB962C8B-B14F-4D97-AF65-F5344CB8AC3E}">
        <p14:creationId xmlns:p14="http://schemas.microsoft.com/office/powerpoint/2010/main" val="38821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762000"/>
          </a:xfrm>
        </p:spPr>
        <p:txBody>
          <a:bodyPr/>
          <a:lstStyle/>
          <a:p>
            <a:r>
              <a:rPr lang="en-US" altLang="en-US" sz="3600" dirty="0"/>
              <a:t>The Formula Game</a:t>
            </a:r>
            <a:endParaRPr lang="en-CA" altLang="en-US" sz="3600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06405"/>
            <a:ext cx="331967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1, 3, 5, 7, 9, …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4833730" y="2106405"/>
            <a:ext cx="331967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</a:t>
            </a:r>
            <a:r>
              <a:rPr lang="en-US" altLang="en-US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n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= 2n – 1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566530" y="2890009"/>
            <a:ext cx="331967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-</a:t>
            </a: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1, 1, -1, 1, -1, …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4860636" y="2852392"/>
            <a:ext cx="331967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</a:t>
            </a:r>
            <a:r>
              <a:rPr lang="en-US" altLang="en-US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n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= (-1)</a:t>
            </a:r>
            <a:r>
              <a:rPr lang="en-US" altLang="en-US" sz="2800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510309" y="3537571"/>
            <a:ext cx="337589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2, 5, 10, 17, 26, …</a:t>
            </a: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4860636" y="3537571"/>
            <a:ext cx="314036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</a:t>
            </a:r>
            <a:r>
              <a:rPr lang="en-US" altLang="en-US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n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= n</a:t>
            </a:r>
            <a:r>
              <a:rPr lang="en-US" altLang="en-US" sz="2800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+ 1</a:t>
            </a:r>
            <a:endParaRPr lang="en-US" altLang="en-US" sz="2800" baseline="300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475673" y="4299571"/>
            <a:ext cx="455352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0.25, 0.5, 0.75, 1, 1.25 …</a:t>
            </a: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4860636" y="4299571"/>
            <a:ext cx="314036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</a:t>
            </a:r>
            <a:r>
              <a:rPr lang="en-US" altLang="en-US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n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= 0.25n</a:t>
            </a:r>
            <a:endParaRPr lang="en-US" altLang="en-US" sz="2800" baseline="300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475673" y="5061571"/>
            <a:ext cx="455352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3, 9, 27, 81, 243, …</a:t>
            </a:r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4860636" y="5061571"/>
            <a:ext cx="314036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</a:t>
            </a:r>
            <a:r>
              <a:rPr lang="en-US" altLang="en-US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n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= 3</a:t>
            </a:r>
            <a:r>
              <a:rPr lang="en-US" altLang="en-US" sz="2800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609600" y="903839"/>
            <a:ext cx="1097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What are the formulas that describe the following sequences a</a:t>
            </a:r>
            <a:r>
              <a:rPr lang="en-US" altLang="en-US" sz="2800" baseline="-250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1</a:t>
            </a: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, a</a:t>
            </a:r>
            <a:r>
              <a:rPr lang="en-US" altLang="en-US" sz="2800" baseline="-250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, a</a:t>
            </a:r>
            <a:r>
              <a:rPr lang="en-US" altLang="en-US" sz="2800" baseline="-250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3</a:t>
            </a: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, … ?</a:t>
            </a:r>
          </a:p>
        </p:txBody>
      </p:sp>
    </p:spTree>
    <p:extLst>
      <p:ext uri="{BB962C8B-B14F-4D97-AF65-F5344CB8AC3E}">
        <p14:creationId xmlns:p14="http://schemas.microsoft.com/office/powerpoint/2010/main" val="42444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  <p:bldP spid="183300" grpId="0" autoUpdateAnimBg="0"/>
      <p:bldP spid="183301" grpId="0" autoUpdateAnimBg="0"/>
      <p:bldP spid="183302" grpId="0" autoUpdateAnimBg="0"/>
      <p:bldP spid="183303" grpId="0" autoUpdateAnimBg="0"/>
      <p:bldP spid="183304" grpId="0" autoUpdateAnimBg="0"/>
      <p:bldP spid="183305" grpId="0" autoUpdateAnimBg="0"/>
      <p:bldP spid="183306" grpId="0" autoUpdateAnimBg="0"/>
      <p:bldP spid="183307" grpId="0" autoUpdateAnimBg="0"/>
      <p:bldP spid="183308" grpId="0" autoUpdateAnimBg="0"/>
      <p:bldP spid="18330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0825"/>
            <a:ext cx="9455426" cy="609600"/>
          </a:xfrm>
        </p:spPr>
        <p:txBody>
          <a:bodyPr/>
          <a:lstStyle/>
          <a:p>
            <a:r>
              <a:rPr lang="en-US" altLang="en-US" sz="3600"/>
              <a:t>Strings</a:t>
            </a:r>
            <a:endParaRPr lang="en-CA" altLang="en-US" sz="360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11049000" cy="4800600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sz="3200" dirty="0">
                <a:sym typeface="Symbol" panose="05050102010706020507" pitchFamily="18" charset="2"/>
              </a:rPr>
              <a:t>Finite sequences are also called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strings</a:t>
            </a:r>
            <a:r>
              <a:rPr lang="en-US" altLang="en-US" sz="3200" dirty="0">
                <a:sym typeface="Symbol" panose="05050102010706020507" pitchFamily="18" charset="2"/>
              </a:rPr>
              <a:t>, denoted by a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ym typeface="Symbol" panose="05050102010706020507" pitchFamily="18" charset="2"/>
              </a:rPr>
              <a:t>3</a:t>
            </a:r>
            <a:r>
              <a:rPr lang="en-US" altLang="en-US" sz="3200" dirty="0">
                <a:sym typeface="Symbol" panose="05050102010706020507" pitchFamily="18" charset="2"/>
              </a:rPr>
              <a:t>…a</a:t>
            </a:r>
            <a:r>
              <a:rPr lang="en-US" altLang="en-US" sz="3200" baseline="-25000" dirty="0">
                <a:sym typeface="Symbol" panose="05050102010706020507" pitchFamily="18" charset="2"/>
              </a:rPr>
              <a:t>n</a:t>
            </a:r>
            <a:r>
              <a:rPr lang="en-US" altLang="en-US" sz="3200" dirty="0">
                <a:sym typeface="Symbol" panose="05050102010706020507" pitchFamily="18" charset="2"/>
              </a:rPr>
              <a:t>.</a:t>
            </a:r>
          </a:p>
          <a:p>
            <a:pPr marL="0" indent="0"/>
            <a:endParaRPr lang="en-US" altLang="en-US" sz="32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200" dirty="0">
                <a:sym typeface="Symbol" panose="05050102010706020507" pitchFamily="18" charset="2"/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length</a:t>
            </a:r>
            <a:r>
              <a:rPr lang="en-US" altLang="en-US" sz="3200" dirty="0">
                <a:sym typeface="Symbol" panose="05050102010706020507" pitchFamily="18" charset="2"/>
              </a:rPr>
              <a:t> of a string S is the number of terms that it consists of.</a:t>
            </a:r>
          </a:p>
          <a:p>
            <a:pPr marL="0" indent="0"/>
            <a:endParaRPr lang="en-US" altLang="en-US" sz="32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3200" dirty="0">
                <a:sym typeface="Symbol" panose="05050102010706020507" pitchFamily="18" charset="2"/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empty</a:t>
            </a: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string</a:t>
            </a:r>
            <a:r>
              <a:rPr lang="en-US" altLang="en-US" sz="3200" dirty="0">
                <a:sym typeface="Symbol" panose="05050102010706020507" pitchFamily="18" charset="2"/>
              </a:rPr>
              <a:t> contains no terms at all. It has length zero.</a:t>
            </a:r>
          </a:p>
          <a:p>
            <a:pPr marL="0" indent="0"/>
            <a:endParaRPr lang="en-US" altLang="en-US" sz="3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55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Geometric and Arithmetic Progressions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9800" y="1447800"/>
            <a:ext cx="8229600" cy="41148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en-US" sz="2400" dirty="0"/>
              <a:t>Definition: A </a:t>
            </a:r>
            <a:r>
              <a:rPr lang="en-US" altLang="en-US" sz="2400" b="1" dirty="0"/>
              <a:t>geometric progression</a:t>
            </a:r>
            <a:r>
              <a:rPr lang="en-US" altLang="en-US" sz="2400" dirty="0"/>
              <a:t> is a sequence of the form</a:t>
            </a:r>
          </a:p>
        </p:txBody>
      </p:sp>
      <p:graphicFrame>
        <p:nvGraphicFramePr>
          <p:cNvPr id="3686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18600"/>
              </p:ext>
            </p:extLst>
          </p:nvPr>
        </p:nvGraphicFramePr>
        <p:xfrm>
          <a:off x="2768600" y="2133601"/>
          <a:ext cx="3810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1511300" imgH="228600" progId="Equation.3">
                  <p:embed/>
                </p:oleObj>
              </mc:Choice>
              <mc:Fallback>
                <p:oleObj name="Equation" r:id="rId4" imgW="1511300" imgH="228600" progId="Equation.3">
                  <p:embed/>
                  <p:pic>
                    <p:nvPicPr>
                      <p:cNvPr id="368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133601"/>
                        <a:ext cx="3810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1092200" y="2743200"/>
            <a:ext cx="753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initial term </a:t>
            </a:r>
            <a:r>
              <a:rPr lang="en-US" altLang="en-US" b="1" i="1" dirty="0"/>
              <a:t>a</a:t>
            </a:r>
            <a:r>
              <a:rPr lang="en-US" altLang="en-US" dirty="0"/>
              <a:t> and the common</a:t>
            </a:r>
            <a:r>
              <a:rPr lang="en-US" altLang="en-US" b="1" dirty="0"/>
              <a:t> ratio </a:t>
            </a:r>
            <a:r>
              <a:rPr lang="en-US" altLang="en-US" b="1" i="1" dirty="0"/>
              <a:t>r</a:t>
            </a:r>
            <a:r>
              <a:rPr lang="en-US" altLang="en-US" dirty="0"/>
              <a:t> are real numbers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1092201" y="3429000"/>
            <a:ext cx="812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Definition: An </a:t>
            </a:r>
            <a:r>
              <a:rPr lang="en-US" altLang="en-US" b="1" dirty="0"/>
              <a:t>arithmetic progression</a:t>
            </a:r>
            <a:r>
              <a:rPr lang="en-US" altLang="en-US" dirty="0"/>
              <a:t> is a sequence of the form</a:t>
            </a:r>
          </a:p>
        </p:txBody>
      </p:sp>
      <p:graphicFrame>
        <p:nvGraphicFramePr>
          <p:cNvPr id="368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411486"/>
              </p:ext>
            </p:extLst>
          </p:nvPr>
        </p:nvGraphicFramePr>
        <p:xfrm>
          <a:off x="2057400" y="4375151"/>
          <a:ext cx="55387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2197100" imgH="203200" progId="Equation.3">
                  <p:embed/>
                </p:oleObj>
              </mc:Choice>
              <mc:Fallback>
                <p:oleObj name="Equation" r:id="rId6" imgW="2197100" imgH="203200" progId="Equation.3">
                  <p:embed/>
                  <p:pic>
                    <p:nvPicPr>
                      <p:cNvPr id="368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75151"/>
                        <a:ext cx="55387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1244601" y="5181600"/>
            <a:ext cx="831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initial term </a:t>
            </a:r>
            <a:r>
              <a:rPr lang="en-US" altLang="en-US" b="1" i="1"/>
              <a:t>a</a:t>
            </a:r>
            <a:r>
              <a:rPr lang="en-US" altLang="en-US"/>
              <a:t> and the common </a:t>
            </a:r>
            <a:r>
              <a:rPr lang="en-US" altLang="en-US" b="1"/>
              <a:t>difference  </a:t>
            </a:r>
            <a:r>
              <a:rPr lang="en-US" altLang="en-US" b="1" i="1"/>
              <a:t>d</a:t>
            </a:r>
            <a:r>
              <a:rPr lang="en-US" altLang="en-US"/>
              <a:t> are real numbers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745243" y="5775295"/>
            <a:ext cx="9315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Note: An arithmetic progression is a discrete analogue of the linear function f(x) = dx + a</a:t>
            </a:r>
          </a:p>
        </p:txBody>
      </p:sp>
    </p:spTree>
    <p:extLst>
      <p:ext uri="{BB962C8B-B14F-4D97-AF65-F5344CB8AC3E}">
        <p14:creationId xmlns:p14="http://schemas.microsoft.com/office/powerpoint/2010/main" val="406888426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E9F4F9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E9F4F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1, section 2.4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6" y="1304927"/>
            <a:ext cx="10579147" cy="458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5909" name="Text Box 5"/>
          <p:cNvSpPr txBox="1">
            <a:spLocks noChangeArrowheads="1"/>
          </p:cNvSpPr>
          <p:nvPr/>
        </p:nvSpPr>
        <p:spPr bwMode="auto">
          <a:xfrm>
            <a:off x="3108326" y="5957889"/>
            <a:ext cx="57059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/>
              <a:t>Notice differences in growth rate.</a:t>
            </a:r>
          </a:p>
        </p:txBody>
      </p:sp>
    </p:spTree>
    <p:extLst>
      <p:ext uri="{BB962C8B-B14F-4D97-AF65-F5344CB8AC3E}">
        <p14:creationId xmlns:p14="http://schemas.microsoft.com/office/powerpoint/2010/main" val="7811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5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5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51975</TotalTime>
  <Words>2607</Words>
  <Application>Microsoft Office PowerPoint</Application>
  <PresentationFormat>Widescreen</PresentationFormat>
  <Paragraphs>374</Paragraphs>
  <Slides>43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</vt:lpstr>
      <vt:lpstr>Cambria Math</vt:lpstr>
      <vt:lpstr>Comic Sans MS</vt:lpstr>
      <vt:lpstr>Symbol</vt:lpstr>
      <vt:lpstr>Times New Roman</vt:lpstr>
      <vt:lpstr>Wingdings</vt:lpstr>
      <vt:lpstr>Office Theme</vt:lpstr>
      <vt:lpstr>Equation</vt:lpstr>
      <vt:lpstr>CSCE 222 Discrete Structures</vt:lpstr>
      <vt:lpstr>Based on Chapter 2 of Rosen  Discrete Mathematics and its Applications</vt:lpstr>
      <vt:lpstr>Sequences (Rosen 2.4)</vt:lpstr>
      <vt:lpstr>Sequences</vt:lpstr>
      <vt:lpstr>   Sequences</vt:lpstr>
      <vt:lpstr>The Formula Game</vt:lpstr>
      <vt:lpstr>Strings</vt:lpstr>
      <vt:lpstr>Geometric and Arithmetic Progressions</vt:lpstr>
      <vt:lpstr>Table 1, section 2.4</vt:lpstr>
      <vt:lpstr>   Summation</vt:lpstr>
      <vt:lpstr>   Summation</vt:lpstr>
      <vt:lpstr>   Summations you should know…</vt:lpstr>
      <vt:lpstr>PowerPoint Presentation</vt:lpstr>
      <vt:lpstr>PowerPoint Presentation</vt:lpstr>
      <vt:lpstr>PowerPoint Presentation</vt:lpstr>
      <vt:lpstr>PowerPoint Presentation</vt:lpstr>
      <vt:lpstr>Useful Summations</vt:lpstr>
      <vt:lpstr>Double Summations</vt:lpstr>
      <vt:lpstr>Cardinality of Sets (Rosen 2.5)</vt:lpstr>
      <vt:lpstr>   Infinite Cardinality</vt:lpstr>
      <vt:lpstr>   Infinite Cardinality</vt:lpstr>
      <vt:lpstr>   Infinite Cardinality</vt:lpstr>
      <vt:lpstr>Infinite Cardinality: Integers</vt:lpstr>
      <vt:lpstr>Infinite Cardinality: Rational Numbers</vt:lpstr>
      <vt:lpstr>Infinite Cardinality:  Rational Numbers</vt:lpstr>
      <vt:lpstr>Uncountable Sets</vt:lpstr>
      <vt:lpstr>Matrices  (Rosen 2.6)</vt:lpstr>
      <vt:lpstr>Matrices</vt:lpstr>
      <vt:lpstr>Matrix Addition  (2.6.2)</vt:lpstr>
      <vt:lpstr>Matrix Multiplication</vt:lpstr>
      <vt:lpstr>Matrix Multiplication</vt:lpstr>
      <vt:lpstr>Matrix Multiplication</vt:lpstr>
      <vt:lpstr>Matrix Multiplication</vt:lpstr>
      <vt:lpstr>PowerPoint Presentation</vt:lpstr>
      <vt:lpstr>Identity Matrices (2.6.3)</vt:lpstr>
      <vt:lpstr>Powers and Transposes of Matrices</vt:lpstr>
      <vt:lpstr>Powers and Transposes of Matrices</vt:lpstr>
      <vt:lpstr>Zero-One Matrices (2.6.4)</vt:lpstr>
      <vt:lpstr>Zero-One Matrices</vt:lpstr>
      <vt:lpstr>Zero-One Matrices</vt:lpstr>
      <vt:lpstr>Zero-One Matrices</vt:lpstr>
      <vt:lpstr>Zero-One Matrices</vt:lpstr>
      <vt:lpstr>Zero-One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1478</cp:revision>
  <cp:lastPrinted>2020-09-17T03:04:34Z</cp:lastPrinted>
  <dcterms:created xsi:type="dcterms:W3CDTF">1601-01-01T00:00:00Z</dcterms:created>
  <dcterms:modified xsi:type="dcterms:W3CDTF">2020-09-22T16:10:00Z</dcterms:modified>
</cp:coreProperties>
</file>