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89"/>
  </p:notesMasterIdLst>
  <p:handoutMasterIdLst>
    <p:handoutMasterId r:id="rId90"/>
  </p:handoutMasterIdLst>
  <p:sldIdLst>
    <p:sldId id="1020" r:id="rId3"/>
    <p:sldId id="956" r:id="rId4"/>
    <p:sldId id="1048" r:id="rId5"/>
    <p:sldId id="1049" r:id="rId6"/>
    <p:sldId id="1050" r:id="rId7"/>
    <p:sldId id="1051" r:id="rId8"/>
    <p:sldId id="1052" r:id="rId9"/>
    <p:sldId id="1053" r:id="rId10"/>
    <p:sldId id="1054" r:id="rId11"/>
    <p:sldId id="1055" r:id="rId12"/>
    <p:sldId id="1056" r:id="rId13"/>
    <p:sldId id="1057" r:id="rId14"/>
    <p:sldId id="1058" r:id="rId15"/>
    <p:sldId id="1059" r:id="rId16"/>
    <p:sldId id="1060" r:id="rId17"/>
    <p:sldId id="1061" r:id="rId18"/>
    <p:sldId id="1062" r:id="rId19"/>
    <p:sldId id="1063" r:id="rId20"/>
    <p:sldId id="1064" r:id="rId21"/>
    <p:sldId id="1065" r:id="rId22"/>
    <p:sldId id="1066" r:id="rId23"/>
    <p:sldId id="1069" r:id="rId24"/>
    <p:sldId id="1070" r:id="rId25"/>
    <p:sldId id="1134" r:id="rId26"/>
    <p:sldId id="1071" r:id="rId27"/>
    <p:sldId id="1072" r:id="rId28"/>
    <p:sldId id="1073" r:id="rId29"/>
    <p:sldId id="1074" r:id="rId30"/>
    <p:sldId id="1075" r:id="rId31"/>
    <p:sldId id="1082" r:id="rId32"/>
    <p:sldId id="1135" r:id="rId33"/>
    <p:sldId id="1136" r:id="rId34"/>
    <p:sldId id="1076" r:id="rId35"/>
    <p:sldId id="1077" r:id="rId36"/>
    <p:sldId id="1078" r:id="rId37"/>
    <p:sldId id="1079" r:id="rId38"/>
    <p:sldId id="1080" r:id="rId39"/>
    <p:sldId id="1081" r:id="rId40"/>
    <p:sldId id="1137" r:id="rId41"/>
    <p:sldId id="1138" r:id="rId42"/>
    <p:sldId id="1139" r:id="rId43"/>
    <p:sldId id="1140" r:id="rId44"/>
    <p:sldId id="1141" r:id="rId45"/>
    <p:sldId id="1142" r:id="rId46"/>
    <p:sldId id="1143" r:id="rId47"/>
    <p:sldId id="1144" r:id="rId48"/>
    <p:sldId id="1145" r:id="rId49"/>
    <p:sldId id="1146" r:id="rId50"/>
    <p:sldId id="1147" r:id="rId51"/>
    <p:sldId id="1148" r:id="rId52"/>
    <p:sldId id="1149" r:id="rId53"/>
    <p:sldId id="1150" r:id="rId54"/>
    <p:sldId id="1106" r:id="rId55"/>
    <p:sldId id="1151" r:id="rId56"/>
    <p:sldId id="1101" r:id="rId57"/>
    <p:sldId id="1102" r:id="rId58"/>
    <p:sldId id="1103" r:id="rId59"/>
    <p:sldId id="1104" r:id="rId60"/>
    <p:sldId id="1105" r:id="rId61"/>
    <p:sldId id="1107" r:id="rId62"/>
    <p:sldId id="1108" r:id="rId63"/>
    <p:sldId id="1109" r:id="rId64"/>
    <p:sldId id="1110" r:id="rId65"/>
    <p:sldId id="1111" r:id="rId66"/>
    <p:sldId id="1112" r:id="rId67"/>
    <p:sldId id="1113" r:id="rId68"/>
    <p:sldId id="1114" r:id="rId69"/>
    <p:sldId id="1115" r:id="rId70"/>
    <p:sldId id="1116" r:id="rId71"/>
    <p:sldId id="1117" r:id="rId72"/>
    <p:sldId id="1118" r:id="rId73"/>
    <p:sldId id="1119" r:id="rId74"/>
    <p:sldId id="1120" r:id="rId75"/>
    <p:sldId id="1121" r:id="rId76"/>
    <p:sldId id="1122" r:id="rId77"/>
    <p:sldId id="1123" r:id="rId78"/>
    <p:sldId id="1124" r:id="rId79"/>
    <p:sldId id="1125" r:id="rId80"/>
    <p:sldId id="1126" r:id="rId81"/>
    <p:sldId id="1127" r:id="rId82"/>
    <p:sldId id="1128" r:id="rId83"/>
    <p:sldId id="1129" r:id="rId84"/>
    <p:sldId id="1130" r:id="rId85"/>
    <p:sldId id="1131" r:id="rId86"/>
    <p:sldId id="1132" r:id="rId87"/>
    <p:sldId id="1133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0D29"/>
    <a:srgbClr val="623A3A"/>
    <a:srgbClr val="0000FF"/>
    <a:srgbClr val="500000"/>
    <a:srgbClr val="009900"/>
    <a:srgbClr val="FF0000"/>
    <a:srgbClr val="660033"/>
    <a:srgbClr val="CC6600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9612" autoAdjust="0"/>
  </p:normalViewPr>
  <p:slideViewPr>
    <p:cSldViewPr>
      <p:cViewPr varScale="1">
        <p:scale>
          <a:sx n="87" d="100"/>
          <a:sy n="87" d="100"/>
        </p:scale>
        <p:origin x="12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B55-6D00-4E43-AE8D-6EFBD3113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65F8E6-AB0F-46B0-A700-508290BC4B2A}">
      <dgm:prSet/>
      <dgm:spPr/>
      <dgm:t>
        <a:bodyPr/>
        <a:lstStyle/>
        <a:p>
          <a:pPr rtl="0"/>
          <a:r>
            <a:rPr lang="en-US" smtClean="0"/>
            <a:t>A = 0</a:t>
          </a:r>
          <a:br>
            <a:rPr lang="en-US" smtClean="0"/>
          </a:br>
          <a:r>
            <a:rPr lang="en-US" smtClean="0"/>
            <a:t>B =1</a:t>
          </a:r>
          <a:br>
            <a:rPr lang="en-US" smtClean="0"/>
          </a:br>
          <a:r>
            <a:rPr lang="en-US" smtClean="0"/>
            <a:t>…</a:t>
          </a:r>
          <a:br>
            <a:rPr lang="en-US" smtClean="0"/>
          </a:br>
          <a:r>
            <a:rPr lang="en-US" smtClean="0"/>
            <a:t>Z=25</a:t>
          </a:r>
          <a:endParaRPr lang="en-US"/>
        </a:p>
      </dgm:t>
    </dgm:pt>
    <dgm:pt modelId="{F3E96175-2DF5-4076-BCB9-90A4ED9EB312}" type="parTrans" cxnId="{F4201483-422C-4232-9D67-6CBE71C54E83}">
      <dgm:prSet/>
      <dgm:spPr/>
      <dgm:t>
        <a:bodyPr/>
        <a:lstStyle/>
        <a:p>
          <a:endParaRPr lang="en-US"/>
        </a:p>
      </dgm:t>
    </dgm:pt>
    <dgm:pt modelId="{CB2DF14A-DE7E-483C-8975-CDDE60D0D766}" type="sibTrans" cxnId="{F4201483-422C-4232-9D67-6CBE71C54E83}">
      <dgm:prSet/>
      <dgm:spPr/>
      <dgm:t>
        <a:bodyPr/>
        <a:lstStyle/>
        <a:p>
          <a:endParaRPr lang="en-US"/>
        </a:p>
      </dgm:t>
    </dgm:pt>
    <dgm:pt modelId="{92F4EE79-51E5-4402-AD55-EFE1B782167E}" type="pres">
      <dgm:prSet presAssocID="{F07ECB55-6D00-4E43-AE8D-6EFBD31136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324D8-8575-4FCA-B3DB-B0DEA71B6814}" type="pres">
      <dgm:prSet presAssocID="{C465F8E6-AB0F-46B0-A700-508290BC4B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01483-422C-4232-9D67-6CBE71C54E83}" srcId="{F07ECB55-6D00-4E43-AE8D-6EFBD311363E}" destId="{C465F8E6-AB0F-46B0-A700-508290BC4B2A}" srcOrd="0" destOrd="0" parTransId="{F3E96175-2DF5-4076-BCB9-90A4ED9EB312}" sibTransId="{CB2DF14A-DE7E-483C-8975-CDDE60D0D766}"/>
    <dgm:cxn modelId="{6D3EC025-773A-440F-9FFA-BCC980641867}" type="presOf" srcId="{C465F8E6-AB0F-46B0-A700-508290BC4B2A}" destId="{7CD324D8-8575-4FCA-B3DB-B0DEA71B6814}" srcOrd="0" destOrd="0" presId="urn:microsoft.com/office/officeart/2005/8/layout/vList2"/>
    <dgm:cxn modelId="{5AEF3311-B480-475B-920B-A3F8B491858C}" type="presOf" srcId="{F07ECB55-6D00-4E43-AE8D-6EFBD311363E}" destId="{92F4EE79-51E5-4402-AD55-EFE1B782167E}" srcOrd="0" destOrd="0" presId="urn:microsoft.com/office/officeart/2005/8/layout/vList2"/>
    <dgm:cxn modelId="{0A68D693-72F1-4B53-9DD5-B39EAE82D316}" type="presParOf" srcId="{92F4EE79-51E5-4402-AD55-EFE1B782167E}" destId="{7CD324D8-8575-4FCA-B3DB-B0DEA71B68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324D8-8575-4FCA-B3DB-B0DEA71B6814}">
      <dsp:nvSpPr>
        <dsp:cNvPr id="0" name=""/>
        <dsp:cNvSpPr/>
      </dsp:nvSpPr>
      <dsp:spPr>
        <a:xfrm>
          <a:off x="0" y="17894"/>
          <a:ext cx="1371600" cy="1533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 = 0</a:t>
          </a:r>
          <a:br>
            <a:rPr lang="en-US" sz="2300" kern="1200" smtClean="0"/>
          </a:br>
          <a:r>
            <a:rPr lang="en-US" sz="2300" kern="1200" smtClean="0"/>
            <a:t>B =1</a:t>
          </a:r>
          <a:br>
            <a:rPr lang="en-US" sz="2300" kern="1200" smtClean="0"/>
          </a:br>
          <a:r>
            <a:rPr lang="en-US" sz="2300" kern="1200" smtClean="0"/>
            <a:t>…</a:t>
          </a:r>
          <a:br>
            <a:rPr lang="en-US" sz="2300" kern="1200" smtClean="0"/>
          </a:br>
          <a:r>
            <a:rPr lang="en-US" sz="2300" kern="1200" smtClean="0"/>
            <a:t>Z=25</a:t>
          </a:r>
          <a:endParaRPr lang="en-US" sz="2300" kern="1200"/>
        </a:p>
      </dsp:txBody>
      <dsp:txXfrm>
        <a:off x="66956" y="84850"/>
        <a:ext cx="1237688" cy="139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504, Chapter 2 (Part 2): The Fundamentals: Algorithms, the Integers &amp;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504, Chapter 2 (Part 2): The Fundamentals: Algorithms, the Integers &amp;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D0D29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>
                <a:solidFill>
                  <a:srgbClr val="5D0D29"/>
                </a:solidFill>
              </a:rPr>
              <a:t>Number Theory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533400"/>
            <a:ext cx="2114550" cy="19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500000"/>
                </a:solidFill>
              </a:rPr>
              <a:t>Division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500000"/>
                </a:solidFill>
              </a:rPr>
              <a:t>Algorithm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9829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When we divide 17 by 5, we have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17 = 53 + 2.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17 is the dividend,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5  is the divisor,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3  is </a:t>
            </a:r>
            <a:r>
              <a:rPr lang="en-US" altLang="en-US" sz="3200" dirty="0" smtClean="0">
                <a:sym typeface="Symbol" panose="05050102010706020507" pitchFamily="18" charset="2"/>
              </a:rPr>
              <a:t>the </a:t>
            </a:r>
            <a:r>
              <a:rPr lang="en-US" altLang="en-US" sz="3200" dirty="0">
                <a:sym typeface="Symbol" panose="05050102010706020507" pitchFamily="18" charset="2"/>
              </a:rPr>
              <a:t>quotient, and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2  is </a:t>
            </a:r>
            <a:r>
              <a:rPr lang="en-US" altLang="en-US" sz="3200" dirty="0" smtClean="0">
                <a:sym typeface="Symbol" panose="05050102010706020507" pitchFamily="18" charset="2"/>
              </a:rPr>
              <a:t>the </a:t>
            </a:r>
            <a:r>
              <a:rPr lang="en-US" altLang="en-US" sz="3200" dirty="0">
                <a:sym typeface="Symbol" panose="05050102010706020507" pitchFamily="18" charset="2"/>
              </a:rPr>
              <a:t>remainder.</a:t>
            </a:r>
          </a:p>
          <a:p>
            <a:pPr marL="0" indent="0">
              <a:spcBef>
                <a:spcPct val="0"/>
              </a:spcBef>
            </a:pP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505200"/>
            <a:ext cx="266700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C and Java </a:t>
            </a:r>
            <a:br>
              <a:rPr lang="en-US" dirty="0" smtClean="0"/>
            </a:br>
            <a:r>
              <a:rPr lang="en-US" dirty="0" smtClean="0">
                <a:latin typeface="Lucida Console" panose="020B0609040504020204" pitchFamily="49" charset="0"/>
              </a:rPr>
              <a:t>  17 / 5 = 3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17 % 5 = 2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2191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 Division Algorithm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Another example: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What happens when we divide -11 by 3 ?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Note that the remainder cannot be negative</a:t>
            </a:r>
            <a:r>
              <a:rPr lang="en-US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-11 = 3(-4) + 1.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-11 is the dividend,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3  is the divisor,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-4 is called the quotient, and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1  is called the remainder.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505200"/>
            <a:ext cx="464820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differs from C and Java</a:t>
            </a:r>
            <a:br>
              <a:rPr lang="en-US" dirty="0" smtClean="0"/>
            </a:br>
            <a:r>
              <a:rPr lang="en-US" dirty="0" smtClean="0">
                <a:latin typeface="Lucida Console" panose="020B0609040504020204" pitchFamily="49" charset="0"/>
              </a:rPr>
              <a:t>  -11 / 3 = -3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-11 % 3 = -2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0075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5725"/>
            <a:ext cx="783566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Greatest Common </a:t>
            </a:r>
            <a:r>
              <a:rPr lang="en-US" altLang="en-US" sz="3600" dirty="0"/>
              <a:t>Divisors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4.3.6)</a:t>
            </a:r>
            <a:endParaRPr lang="en-CA" altLang="en-US" dirty="0">
              <a:solidFill>
                <a:srgbClr val="500000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Let a and b be integers, not both zero.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 largest integer d such that d | a and d | b is called the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greatest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common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divisor</a:t>
            </a:r>
            <a:r>
              <a:rPr lang="en-US" altLang="en-US" sz="3200" dirty="0">
                <a:sym typeface="Symbol" panose="05050102010706020507" pitchFamily="18" charset="2"/>
              </a:rPr>
              <a:t> of a and b.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 greatest common divisor of a and b is denoted by </a:t>
            </a:r>
            <a:r>
              <a:rPr lang="en-US" altLang="en-US" sz="3200" dirty="0" err="1"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ym typeface="Symbol" panose="05050102010706020507" pitchFamily="18" charset="2"/>
              </a:rPr>
              <a:t>(a, b).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 1</a:t>
            </a:r>
            <a:r>
              <a:rPr lang="en-US" altLang="en-US" sz="3200" b="1" dirty="0">
                <a:solidFill>
                  <a:srgbClr val="002060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What is </a:t>
            </a:r>
            <a:r>
              <a:rPr lang="en-US" altLang="en-US" sz="3200" dirty="0" err="1"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ym typeface="Symbol" panose="05050102010706020507" pitchFamily="18" charset="2"/>
              </a:rPr>
              <a:t>(48, 72) 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 positive common divisors of 48 and 72 are </a:t>
            </a:r>
            <a:r>
              <a:rPr lang="en-US" altLang="en-US" sz="3200" dirty="0" smtClean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, 2, 3, 4, 6, 8, 12, 16, and 24, so </a:t>
            </a:r>
            <a:r>
              <a:rPr lang="en-US" altLang="en-US" sz="3200" dirty="0" err="1"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ym typeface="Symbol" panose="05050102010706020507" pitchFamily="18" charset="2"/>
              </a:rPr>
              <a:t>(48, 72) = 24.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 2: </a:t>
            </a:r>
            <a:r>
              <a:rPr lang="en-US" altLang="en-US" sz="3200" dirty="0">
                <a:sym typeface="Symbol" panose="05050102010706020507" pitchFamily="18" charset="2"/>
              </a:rPr>
              <a:t>What is </a:t>
            </a:r>
            <a:r>
              <a:rPr lang="en-US" altLang="en-US" sz="3200" dirty="0" err="1"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ym typeface="Symbol" panose="05050102010706020507" pitchFamily="18" charset="2"/>
              </a:rPr>
              <a:t>(19, 72) 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 only positive common divisor of 19 and 72 </a:t>
            </a:r>
            <a:r>
              <a:rPr lang="en-US" altLang="en-US" sz="3200" dirty="0" smtClean="0">
                <a:sym typeface="Symbol" panose="05050102010706020507" pitchFamily="18" charset="2"/>
              </a:rPr>
              <a:t>is 1</a:t>
            </a:r>
            <a:r>
              <a:rPr lang="en-US" altLang="en-US" sz="3200" dirty="0">
                <a:sym typeface="Symbol" panose="05050102010706020507" pitchFamily="18" charset="2"/>
              </a:rPr>
              <a:t>, so </a:t>
            </a:r>
            <a:r>
              <a:rPr lang="en-US" altLang="en-US" sz="3200" dirty="0" smtClean="0">
                <a:sym typeface="Symbol" panose="05050102010706020507" pitchFamily="18" charset="2"/>
              </a:rPr>
              <a:t/>
            </a:r>
            <a:br>
              <a:rPr lang="en-US" altLang="en-US" sz="3200" dirty="0" smtClean="0">
                <a:sym typeface="Symbol" panose="05050102010706020507" pitchFamily="18" charset="2"/>
              </a:rPr>
            </a:br>
            <a:r>
              <a:rPr lang="en-US" altLang="en-US" sz="3200" dirty="0" err="1" smtClean="0">
                <a:sym typeface="Symbol" panose="05050102010706020507" pitchFamily="18" charset="2"/>
              </a:rPr>
              <a:t>gcd</a:t>
            </a:r>
            <a:r>
              <a:rPr lang="en-US" altLang="en-US" sz="3200" dirty="0" smtClean="0">
                <a:sym typeface="Symbol" panose="05050102010706020507" pitchFamily="18" charset="2"/>
              </a:rPr>
              <a:t>(19</a:t>
            </a:r>
            <a:r>
              <a:rPr lang="en-US" altLang="en-US" sz="3200" dirty="0">
                <a:sym typeface="Symbol" panose="05050102010706020507" pitchFamily="18" charset="2"/>
              </a:rPr>
              <a:t>, 72) = 1. </a:t>
            </a:r>
          </a:p>
        </p:txBody>
      </p:sp>
    </p:spTree>
    <p:extLst>
      <p:ext uri="{BB962C8B-B14F-4D97-AF65-F5344CB8AC3E}">
        <p14:creationId xmlns:p14="http://schemas.microsoft.com/office/powerpoint/2010/main" val="25011192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Greatest Common Divisors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276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Using prime factorizations: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a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,  b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b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b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, where </a:t>
            </a:r>
            <a:r>
              <a:rPr lang="en-US" altLang="en-US" sz="2800" dirty="0">
                <a:sym typeface="Symbol" panose="05050102010706020507" pitchFamily="18" charset="2"/>
              </a:rPr>
              <a:t>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&lt;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&lt; … &lt;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and </a:t>
            </a:r>
            <a:r>
              <a:rPr lang="en-US" altLang="en-US" sz="2800" dirty="0" smtClean="0">
                <a:sym typeface="Symbol" panose="05050102010706020507" pitchFamily="18" charset="2"/>
              </a:rPr>
              <a:t/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err="1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b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800" b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for 1  </a:t>
            </a:r>
            <a:r>
              <a:rPr lang="en-US" altLang="en-US" sz="2800" dirty="0" err="1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 n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(a, b)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min(a</a:t>
            </a:r>
            <a:r>
              <a:rPr lang="en-US" altLang="en-US" sz="16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, b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min(a</a:t>
            </a:r>
            <a:r>
              <a:rPr lang="en-US" altLang="en-US" sz="16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, b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min</a:t>
            </a:r>
            <a:r>
              <a:rPr lang="en-US" altLang="en-US" sz="2800" baseline="30000" dirty="0">
                <a:sym typeface="Symbol" panose="05050102010706020507" pitchFamily="18" charset="2"/>
              </a:rPr>
              <a:t>(a</a:t>
            </a:r>
            <a:r>
              <a:rPr lang="en-US" altLang="en-US" sz="1600" dirty="0">
                <a:sym typeface="Symbol" panose="05050102010706020507" pitchFamily="18" charset="2"/>
              </a:rPr>
              <a:t>n</a:t>
            </a:r>
            <a:r>
              <a:rPr lang="en-US" altLang="en-US" sz="2800" baseline="30000" dirty="0">
                <a:sym typeface="Symbol" panose="05050102010706020507" pitchFamily="18" charset="2"/>
              </a:rPr>
              <a:t>, 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295400" y="4267200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500000"/>
                </a:solidFill>
              </a:rPr>
              <a:t>a = 60 = 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743200" y="4267200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500000"/>
                </a:solidFill>
              </a:rPr>
              <a:t>2</a:t>
            </a:r>
            <a:r>
              <a:rPr lang="en-US" altLang="en-US" b="1" baseline="30000" dirty="0">
                <a:solidFill>
                  <a:srgbClr val="500000"/>
                </a:solidFill>
              </a:rPr>
              <a:t>2</a:t>
            </a:r>
            <a:r>
              <a:rPr lang="en-US" altLang="en-US" b="1" dirty="0">
                <a:solidFill>
                  <a:srgbClr val="500000"/>
                </a:solidFill>
              </a:rPr>
              <a:t> 3</a:t>
            </a:r>
            <a:r>
              <a:rPr lang="en-US" altLang="en-US" b="1" baseline="30000" dirty="0">
                <a:solidFill>
                  <a:srgbClr val="500000"/>
                </a:solidFill>
              </a:rPr>
              <a:t>1</a:t>
            </a:r>
            <a:r>
              <a:rPr lang="en-US" altLang="en-US" b="1" dirty="0">
                <a:solidFill>
                  <a:srgbClr val="500000"/>
                </a:solidFill>
              </a:rPr>
              <a:t> 5</a:t>
            </a:r>
            <a:r>
              <a:rPr lang="en-US" altLang="en-US" b="1" baseline="30000" dirty="0">
                <a:solidFill>
                  <a:srgbClr val="500000"/>
                </a:solidFill>
              </a:rPr>
              <a:t>1</a:t>
            </a:r>
            <a:r>
              <a:rPr lang="en-US" altLang="en-US" b="1" dirty="0">
                <a:solidFill>
                  <a:srgbClr val="500000"/>
                </a:solidFill>
              </a:rPr>
              <a:t> 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1295400" y="4876800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500000"/>
                </a:solidFill>
              </a:rPr>
              <a:t>b = 54 = 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2743200" y="4876800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500000"/>
                </a:solidFill>
              </a:rPr>
              <a:t>2</a:t>
            </a:r>
            <a:r>
              <a:rPr lang="en-US" altLang="en-US" b="1" baseline="30000">
                <a:solidFill>
                  <a:srgbClr val="500000"/>
                </a:solidFill>
              </a:rPr>
              <a:t>1</a:t>
            </a:r>
            <a:r>
              <a:rPr lang="en-US" altLang="en-US" b="1">
                <a:solidFill>
                  <a:srgbClr val="500000"/>
                </a:solidFill>
              </a:rPr>
              <a:t> 3</a:t>
            </a:r>
            <a:r>
              <a:rPr lang="en-US" altLang="en-US" b="1" baseline="30000">
                <a:solidFill>
                  <a:srgbClr val="500000"/>
                </a:solidFill>
              </a:rPr>
              <a:t>3</a:t>
            </a:r>
            <a:r>
              <a:rPr lang="en-US" altLang="en-US" b="1">
                <a:solidFill>
                  <a:srgbClr val="500000"/>
                </a:solidFill>
              </a:rPr>
              <a:t> 5</a:t>
            </a:r>
            <a:r>
              <a:rPr lang="en-US" altLang="en-US" b="1" baseline="30000">
                <a:solidFill>
                  <a:srgbClr val="500000"/>
                </a:solidFill>
              </a:rPr>
              <a:t>0</a:t>
            </a:r>
            <a:r>
              <a:rPr lang="en-US" altLang="en-US" b="1">
                <a:solidFill>
                  <a:srgbClr val="500000"/>
                </a:solidFill>
              </a:rPr>
              <a:t> 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1295400" y="5486400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500000"/>
                </a:solidFill>
              </a:rPr>
              <a:t>gcd(a, b) =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895600" y="5486399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500000"/>
                </a:solidFill>
              </a:rPr>
              <a:t>2</a:t>
            </a:r>
            <a:r>
              <a:rPr lang="en-US" altLang="en-US" b="1" baseline="30000">
                <a:solidFill>
                  <a:srgbClr val="500000"/>
                </a:solidFill>
              </a:rPr>
              <a:t>1</a:t>
            </a:r>
            <a:r>
              <a:rPr lang="en-US" altLang="en-US" b="1">
                <a:solidFill>
                  <a:srgbClr val="500000"/>
                </a:solidFill>
              </a:rPr>
              <a:t> 3</a:t>
            </a:r>
            <a:r>
              <a:rPr lang="en-US" altLang="en-US" b="1" baseline="30000">
                <a:solidFill>
                  <a:srgbClr val="500000"/>
                </a:solidFill>
              </a:rPr>
              <a:t>1</a:t>
            </a:r>
            <a:r>
              <a:rPr lang="en-US" altLang="en-US" b="1">
                <a:solidFill>
                  <a:srgbClr val="500000"/>
                </a:solidFill>
              </a:rPr>
              <a:t> 5</a:t>
            </a:r>
            <a:r>
              <a:rPr lang="en-US" altLang="en-US" b="1" baseline="30000">
                <a:solidFill>
                  <a:srgbClr val="500000"/>
                </a:solidFill>
              </a:rPr>
              <a:t>0 </a:t>
            </a:r>
            <a:r>
              <a:rPr lang="en-US" altLang="en-US" b="1">
                <a:solidFill>
                  <a:srgbClr val="500000"/>
                </a:solidFill>
              </a:rPr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91769774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uiExpand="1" build="p" autoUpdateAnimBg="0"/>
      <p:bldP spid="232452" grpId="0" autoUpdateAnimBg="0"/>
      <p:bldP spid="232453" grpId="0" autoUpdateAnimBg="0"/>
      <p:bldP spid="232454" grpId="0" autoUpdateAnimBg="0"/>
      <p:bldP spid="232455" grpId="0" autoUpdateAnimBg="0"/>
      <p:bldP spid="232456" grpId="0" autoUpdateAnimBg="0"/>
      <p:bldP spid="2324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Relatively Prime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972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Definition: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Two integers a and b are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relatively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prime</a:t>
            </a:r>
            <a:r>
              <a:rPr lang="en-US" altLang="en-US" sz="2800" dirty="0">
                <a:sym typeface="Symbol" panose="05050102010706020507" pitchFamily="18" charset="2"/>
              </a:rPr>
              <a:t> if 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r>
              <a:rPr lang="en-US" altLang="en-US" sz="2800" dirty="0" smtClean="0">
                <a:sym typeface="Symbol" panose="05050102010706020507" pitchFamily="18" charset="2"/>
              </a:rPr>
              <a:t>(a</a:t>
            </a:r>
            <a:r>
              <a:rPr lang="en-US" altLang="en-US" sz="2800" dirty="0">
                <a:sym typeface="Symbol" panose="05050102010706020507" pitchFamily="18" charset="2"/>
              </a:rPr>
              <a:t>, b) = 1.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Are 15 and 28 relatively prime?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Yes, </a:t>
            </a:r>
            <a:r>
              <a:rPr lang="en-US" altLang="en-US" sz="3200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(15, 28) = 1.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Are 55 and 28 relatively prime?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Yes, </a:t>
            </a:r>
            <a:r>
              <a:rPr lang="en-US" altLang="en-US" sz="3200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(55, 28) = 1.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Are 35 and 28 relatively prime?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No,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(35, 28) = 7.</a:t>
            </a:r>
          </a:p>
        </p:txBody>
      </p:sp>
    </p:spTree>
    <p:extLst>
      <p:ext uri="{BB962C8B-B14F-4D97-AF65-F5344CB8AC3E}">
        <p14:creationId xmlns:p14="http://schemas.microsoft.com/office/powerpoint/2010/main" val="380281065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Relatively Prime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Definition: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 integers 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a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are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pairwise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relatively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prime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err="1" smtClean="0">
                <a:sym typeface="Symbol" panose="05050102010706020507" pitchFamily="18" charset="2"/>
              </a:rPr>
              <a:t>gcd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 err="1" smtClean="0">
                <a:sym typeface="Symbol" panose="05050102010706020507" pitchFamily="18" charset="2"/>
              </a:rPr>
              <a:t>a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= 1 whenever 1  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&lt; j  n.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Are 15, 17, and 27 pairwise relatively prime?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No, because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gcd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(15, 27) = 3.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100" dirty="0">
                <a:sym typeface="Symbol" panose="05050102010706020507" pitchFamily="18" charset="2"/>
              </a:rPr>
              <a:t>Are 15, 17, and 28 pairwise relatively prime?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100" dirty="0">
                <a:solidFill>
                  <a:srgbClr val="009900"/>
                </a:solidFill>
                <a:sym typeface="Symbol" panose="05050102010706020507" pitchFamily="18" charset="2"/>
              </a:rPr>
              <a:t>Yes, because </a:t>
            </a:r>
            <a:r>
              <a:rPr lang="en-US" altLang="en-US" sz="3100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100" dirty="0">
                <a:solidFill>
                  <a:srgbClr val="009900"/>
                </a:solidFill>
                <a:sym typeface="Symbol" panose="05050102010706020507" pitchFamily="18" charset="2"/>
              </a:rPr>
              <a:t>(15, 17) = 1, </a:t>
            </a:r>
            <a:r>
              <a:rPr lang="en-US" altLang="en-US" sz="3100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100" dirty="0">
                <a:solidFill>
                  <a:srgbClr val="009900"/>
                </a:solidFill>
                <a:sym typeface="Symbol" panose="05050102010706020507" pitchFamily="18" charset="2"/>
              </a:rPr>
              <a:t>(15, 28) = 1 and </a:t>
            </a:r>
            <a:r>
              <a:rPr lang="en-US" altLang="en-US" sz="3100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3100" dirty="0">
                <a:solidFill>
                  <a:srgbClr val="009900"/>
                </a:solidFill>
                <a:sym typeface="Symbol" panose="05050102010706020507" pitchFamily="18" charset="2"/>
              </a:rPr>
              <a:t>(17, 28) = 1.</a:t>
            </a:r>
          </a:p>
        </p:txBody>
      </p:sp>
    </p:spTree>
    <p:extLst>
      <p:ext uri="{BB962C8B-B14F-4D97-AF65-F5344CB8AC3E}">
        <p14:creationId xmlns:p14="http://schemas.microsoft.com/office/powerpoint/2010/main" val="425045258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Least Common Multiples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820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Definition: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least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common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multiple</a:t>
            </a:r>
            <a:r>
              <a:rPr lang="en-US" altLang="en-US" dirty="0">
                <a:sym typeface="Symbol" panose="05050102010706020507" pitchFamily="18" charset="2"/>
              </a:rPr>
              <a:t> of the positive integers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is the smallest positive integer that is divisible by both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We denote the least common multiple of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b by lcm(</a:t>
            </a:r>
            <a:r>
              <a:rPr lang="en-US" altLang="en-US" i="1" dirty="0">
                <a:sym typeface="Symbol" panose="05050102010706020507" pitchFamily="18" charset="2"/>
              </a:rPr>
              <a:t>a, b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219200" y="3962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500000"/>
                </a:solidFill>
              </a:rPr>
              <a:t>lcm(3, 7) =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3048000" y="3962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500000"/>
                </a:solidFill>
              </a:rPr>
              <a:t>21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1219200" y="44958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500000"/>
                </a:solidFill>
              </a:rPr>
              <a:t>lcm(4, 6) =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3048000" y="44958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500000"/>
                </a:solidFill>
              </a:rPr>
              <a:t>12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1219200" y="5029200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500000"/>
                </a:solidFill>
              </a:rPr>
              <a:t>lcm(5, 10) =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3200400" y="50292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5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308898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  <p:bldP spid="235524" grpId="0" autoUpdateAnimBg="0"/>
      <p:bldP spid="235525" grpId="0" autoUpdateAnimBg="0"/>
      <p:bldP spid="235526" grpId="0" autoUpdateAnimBg="0"/>
      <p:bldP spid="235527" grpId="0" autoUpdateAnimBg="0"/>
      <p:bldP spid="235528" grpId="0" autoUpdateAnimBg="0"/>
      <p:bldP spid="23552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Least Common Multiples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276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Using prime factorizations: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a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,  b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b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b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, where </a:t>
            </a:r>
            <a:r>
              <a:rPr lang="en-US" altLang="en-US" sz="2800" dirty="0">
                <a:sym typeface="Symbol" panose="05050102010706020507" pitchFamily="18" charset="2"/>
              </a:rPr>
              <a:t>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&lt;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&lt; … &lt;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and </a:t>
            </a:r>
            <a:r>
              <a:rPr lang="en-US" altLang="en-US" sz="2800" dirty="0" smtClean="0">
                <a:sym typeface="Symbol" panose="05050102010706020507" pitchFamily="18" charset="2"/>
              </a:rPr>
              <a:t/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	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b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800" b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for 1  </a:t>
            </a:r>
            <a:r>
              <a:rPr lang="en-US" altLang="en-US" sz="2800" dirty="0" err="1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 n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lcm(a, b) = p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max(a</a:t>
            </a:r>
            <a:r>
              <a:rPr lang="en-US" altLang="en-US" sz="1600" dirty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>
                <a:sym typeface="Symbol" panose="05050102010706020507" pitchFamily="18" charset="2"/>
              </a:rPr>
              <a:t>, b</a:t>
            </a:r>
            <a:r>
              <a:rPr lang="en-US" altLang="en-US" sz="1600" dirty="0">
                <a:sym typeface="Symbol" panose="05050102010706020507" pitchFamily="18" charset="2"/>
              </a:rPr>
              <a:t>1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 p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max(a</a:t>
            </a:r>
            <a:r>
              <a:rPr lang="en-US" altLang="en-US" sz="16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, b</a:t>
            </a:r>
            <a:r>
              <a:rPr lang="en-US" altLang="en-US" sz="1600" dirty="0">
                <a:sym typeface="Symbol" panose="05050102010706020507" pitchFamily="18" charset="2"/>
              </a:rPr>
              <a:t>2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… </a:t>
            </a:r>
            <a:r>
              <a:rPr lang="en-US" altLang="en-US" sz="2800" dirty="0" err="1"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max</a:t>
            </a:r>
            <a:r>
              <a:rPr lang="en-US" altLang="en-US" sz="2800" baseline="30000" dirty="0">
                <a:sym typeface="Symbol" panose="05050102010706020507" pitchFamily="18" charset="2"/>
              </a:rPr>
              <a:t>(a</a:t>
            </a:r>
            <a:r>
              <a:rPr lang="en-US" altLang="en-US" sz="1600" dirty="0">
                <a:sym typeface="Symbol" panose="05050102010706020507" pitchFamily="18" charset="2"/>
              </a:rPr>
              <a:t>n</a:t>
            </a:r>
            <a:r>
              <a:rPr lang="en-US" altLang="en-US" sz="2800" baseline="30000" dirty="0">
                <a:sym typeface="Symbol" panose="05050102010706020507" pitchFamily="18" charset="2"/>
              </a:rPr>
              <a:t>, </a:t>
            </a:r>
            <a:r>
              <a:rPr lang="en-US" alt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altLang="en-US" sz="1600" dirty="0" err="1"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2800" baseline="30000" dirty="0"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905000" y="4267201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3352800" y="4267201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905000" y="4876801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3352800" y="4876801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1905000" y="5486401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3429000" y="5486400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 ∙ 27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∙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540</a:t>
            </a:r>
          </a:p>
        </p:txBody>
      </p:sp>
    </p:spTree>
    <p:extLst>
      <p:ext uri="{BB962C8B-B14F-4D97-AF65-F5344CB8AC3E}">
        <p14:creationId xmlns:p14="http://schemas.microsoft.com/office/powerpoint/2010/main" val="235739892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  <p:bldP spid="236548" grpId="0" autoUpdateAnimBg="0"/>
      <p:bldP spid="236549" grpId="0" autoUpdateAnimBg="0"/>
      <p:bldP spid="236550" grpId="0" autoUpdateAnimBg="0"/>
      <p:bldP spid="236551" grpId="0" autoUpdateAnimBg="0"/>
      <p:bldP spid="236552" grpId="0" autoUpdateAnimBg="0"/>
      <p:bldP spid="2365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altLang="en-US" sz="4400" dirty="0">
                <a:solidFill>
                  <a:srgbClr val="500000"/>
                </a:solidFill>
              </a:rPr>
              <a:t>GCD</a:t>
            </a:r>
            <a:r>
              <a:rPr lang="en-US" altLang="en-US" sz="4400" dirty="0"/>
              <a:t> </a:t>
            </a:r>
            <a:r>
              <a:rPr lang="en-US" altLang="en-US" sz="4400" dirty="0">
                <a:solidFill>
                  <a:srgbClr val="500000"/>
                </a:solidFill>
              </a:rPr>
              <a:t>and</a:t>
            </a:r>
            <a:r>
              <a:rPr lang="en-US" altLang="en-US" sz="4400" dirty="0"/>
              <a:t> </a:t>
            </a:r>
            <a:r>
              <a:rPr lang="en-US" altLang="en-US" sz="4400" dirty="0">
                <a:solidFill>
                  <a:srgbClr val="500000"/>
                </a:solidFill>
              </a:rPr>
              <a:t>LCM</a:t>
            </a:r>
            <a:endParaRPr lang="en-CA" altLang="en-US" sz="4400" dirty="0">
              <a:solidFill>
                <a:srgbClr val="500000"/>
              </a:solidFill>
            </a:endParaRP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2514600" y="1295401"/>
            <a:ext cx="1752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4267200" y="1295401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514600" y="2057401"/>
            <a:ext cx="1752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267200" y="2057401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1905000" y="3886201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4191000" y="3886201"/>
            <a:ext cx="472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= 540</a:t>
            </a: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4257675" y="2038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78" name="Oval 10"/>
          <p:cNvSpPr>
            <a:spLocks noChangeArrowheads="1"/>
          </p:cNvSpPr>
          <p:nvPr/>
        </p:nvSpPr>
        <p:spPr bwMode="auto">
          <a:xfrm>
            <a:off x="4953000" y="1276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79" name="Oval 11"/>
          <p:cNvSpPr>
            <a:spLocks noChangeArrowheads="1"/>
          </p:cNvSpPr>
          <p:nvPr/>
        </p:nvSpPr>
        <p:spPr bwMode="auto">
          <a:xfrm>
            <a:off x="5591175" y="2028825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0" name="Oval 12"/>
          <p:cNvSpPr>
            <a:spLocks noChangeArrowheads="1"/>
          </p:cNvSpPr>
          <p:nvPr/>
        </p:nvSpPr>
        <p:spPr bwMode="auto">
          <a:xfrm>
            <a:off x="4276725" y="125730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1" name="Oval 13"/>
          <p:cNvSpPr>
            <a:spLocks noChangeArrowheads="1"/>
          </p:cNvSpPr>
          <p:nvPr/>
        </p:nvSpPr>
        <p:spPr bwMode="auto">
          <a:xfrm>
            <a:off x="4933950" y="203835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2" name="Oval 14"/>
          <p:cNvSpPr>
            <a:spLocks noChangeArrowheads="1"/>
          </p:cNvSpPr>
          <p:nvPr/>
        </p:nvSpPr>
        <p:spPr bwMode="auto">
          <a:xfrm>
            <a:off x="5581650" y="1266825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3" name="Oval 15"/>
          <p:cNvSpPr>
            <a:spLocks noChangeArrowheads="1"/>
          </p:cNvSpPr>
          <p:nvPr/>
        </p:nvSpPr>
        <p:spPr bwMode="auto">
          <a:xfrm>
            <a:off x="3886200" y="3810000"/>
            <a:ext cx="2057400" cy="6096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905000" y="3124201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gcd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(a, b) = 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4191000" y="3124201"/>
            <a:ext cx="472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altLang="en-US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= 6</a:t>
            </a:r>
          </a:p>
        </p:txBody>
      </p:sp>
      <p:sp>
        <p:nvSpPr>
          <p:cNvPr id="237586" name="Oval 18"/>
          <p:cNvSpPr>
            <a:spLocks noChangeArrowheads="1"/>
          </p:cNvSpPr>
          <p:nvPr/>
        </p:nvSpPr>
        <p:spPr bwMode="auto">
          <a:xfrm>
            <a:off x="3886200" y="3048000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>
            <a:off x="1853242" y="4953001"/>
            <a:ext cx="3404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0000FF"/>
                </a:solidFill>
                <a:latin typeface="+mn-lt"/>
              </a:rPr>
              <a:t>Theorem:  </a:t>
            </a:r>
            <a:r>
              <a:rPr lang="en-US" altLang="en-US" sz="3600" b="1" dirty="0" err="1" smtClean="0">
                <a:solidFill>
                  <a:srgbClr val="0000FF"/>
                </a:solidFill>
                <a:latin typeface="+mn-lt"/>
              </a:rPr>
              <a:t>a∙b</a:t>
            </a:r>
            <a:r>
              <a:rPr lang="en-US" altLang="en-US" sz="3600" b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</a:rPr>
              <a:t>=</a:t>
            </a:r>
          </a:p>
        </p:txBody>
      </p:sp>
      <p:sp>
        <p:nvSpPr>
          <p:cNvPr id="237588" name="Text Box 20"/>
          <p:cNvSpPr txBox="1">
            <a:spLocks noChangeArrowheads="1"/>
          </p:cNvSpPr>
          <p:nvPr/>
        </p:nvSpPr>
        <p:spPr bwMode="auto">
          <a:xfrm>
            <a:off x="5184834" y="4953001"/>
            <a:ext cx="4035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 err="1">
                <a:solidFill>
                  <a:srgbClr val="0000FF"/>
                </a:solidFill>
                <a:latin typeface="+mn-lt"/>
              </a:rPr>
              <a:t>gcd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en-US" sz="3600" b="1" dirty="0" err="1">
                <a:solidFill>
                  <a:srgbClr val="0000FF"/>
                </a:solidFill>
                <a:latin typeface="+mn-lt"/>
              </a:rPr>
              <a:t>a,b</a:t>
            </a:r>
            <a:r>
              <a:rPr lang="en-US" altLang="en-US" sz="3600" b="1" dirty="0" smtClean="0">
                <a:solidFill>
                  <a:srgbClr val="0000FF"/>
                </a:solidFill>
                <a:latin typeface="+mn-lt"/>
              </a:rPr>
              <a:t>)</a:t>
            </a:r>
            <a:r>
              <a:rPr lang="en-US" altLang="en-US" sz="3600" b="1" dirty="0">
                <a:solidFill>
                  <a:srgbClr val="0000FF"/>
                </a:solidFill>
              </a:rPr>
              <a:t> ∙ </a:t>
            </a:r>
            <a:r>
              <a:rPr lang="en-US" altLang="en-US" sz="3600" b="1" dirty="0" smtClean="0">
                <a:solidFill>
                  <a:srgbClr val="0000FF"/>
                </a:solidFill>
                <a:latin typeface="+mn-lt"/>
              </a:rPr>
              <a:t>lcm(</a:t>
            </a:r>
            <a:r>
              <a:rPr lang="en-US" altLang="en-US" sz="3600" b="1" dirty="0" err="1" smtClean="0">
                <a:solidFill>
                  <a:srgbClr val="0000FF"/>
                </a:solidFill>
                <a:latin typeface="+mn-lt"/>
              </a:rPr>
              <a:t>a,b</a:t>
            </a:r>
            <a:r>
              <a:rPr lang="en-US" altLang="en-US" sz="3600" b="1" dirty="0">
                <a:solidFill>
                  <a:srgbClr val="0000FF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37285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/>
      <p:bldP spid="237572" grpId="0"/>
      <p:bldP spid="237573" grpId="0"/>
      <p:bldP spid="237574" grpId="0"/>
      <p:bldP spid="237575" grpId="0"/>
      <p:bldP spid="237576" grpId="0"/>
      <p:bldP spid="237577" grpId="0" animBg="1"/>
      <p:bldP spid="237578" grpId="0" animBg="1"/>
      <p:bldP spid="237579" grpId="0" animBg="1"/>
      <p:bldP spid="237580" grpId="0" animBg="1"/>
      <p:bldP spid="237581" grpId="0" animBg="1"/>
      <p:bldP spid="237582" grpId="0" animBg="1"/>
      <p:bldP spid="237583" grpId="0" animBg="1"/>
      <p:bldP spid="237584" grpId="0"/>
      <p:bldP spid="237585" grpId="0"/>
      <p:bldP spid="237586" grpId="0" animBg="1"/>
      <p:bldP spid="237587" grpId="0"/>
      <p:bldP spid="2375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Modular </a:t>
            </a:r>
            <a:r>
              <a:rPr lang="en-US" altLang="en-US" sz="3600" dirty="0" smtClean="0">
                <a:solidFill>
                  <a:srgbClr val="500000"/>
                </a:solidFill>
              </a:rPr>
              <a:t>Arithmetic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4.1.4)</a:t>
            </a:r>
            <a:endParaRPr lang="en-CA" altLang="en-US" dirty="0">
              <a:solidFill>
                <a:srgbClr val="500000"/>
              </a:solidFill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2286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Let </a:t>
            </a:r>
            <a:r>
              <a:rPr lang="en-US" altLang="en-US" sz="3200" i="1" dirty="0">
                <a:sym typeface="Symbol" panose="05050102010706020507" pitchFamily="18" charset="2"/>
              </a:rPr>
              <a:t>a</a:t>
            </a:r>
            <a:r>
              <a:rPr lang="en-US" altLang="en-US" sz="3200" dirty="0">
                <a:sym typeface="Symbol" panose="05050102010706020507" pitchFamily="18" charset="2"/>
              </a:rPr>
              <a:t> be an integer and </a:t>
            </a:r>
            <a:r>
              <a:rPr lang="en-US" altLang="en-US" sz="3200" i="1" dirty="0"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ym typeface="Symbol" panose="05050102010706020507" pitchFamily="18" charset="2"/>
              </a:rPr>
              <a:t> be a positive integer.</a:t>
            </a:r>
            <a:br>
              <a:rPr lang="en-US" altLang="en-US" sz="3200" dirty="0">
                <a:sym typeface="Symbol" panose="05050102010706020507" pitchFamily="18" charset="2"/>
              </a:rPr>
            </a:br>
            <a:r>
              <a:rPr lang="en-US" altLang="en-US" sz="3200" dirty="0">
                <a:sym typeface="Symbol" panose="05050102010706020507" pitchFamily="18" charset="2"/>
              </a:rPr>
              <a:t>We denote by </a:t>
            </a:r>
            <a:r>
              <a:rPr lang="en-US" altLang="en-US" sz="3200" b="1" i="1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mod </a:t>
            </a:r>
            <a:r>
              <a:rPr lang="en-US" altLang="en-US" sz="3200" b="1" i="1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the remainder when </a:t>
            </a:r>
            <a:r>
              <a:rPr lang="en-US" altLang="en-US" sz="3200" i="1" dirty="0">
                <a:sym typeface="Symbol" panose="05050102010706020507" pitchFamily="18" charset="2"/>
              </a:rPr>
              <a:t>a</a:t>
            </a:r>
            <a:r>
              <a:rPr lang="en-US" altLang="en-US" sz="3200" dirty="0">
                <a:sym typeface="Symbol" panose="05050102010706020507" pitchFamily="18" charset="2"/>
              </a:rPr>
              <a:t> is divided by </a:t>
            </a:r>
            <a:r>
              <a:rPr lang="en-US" altLang="en-US" sz="3200" i="1" dirty="0"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828800" y="3505201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 mod 4 =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657600" y="35052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828800" y="4114801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3 =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657600" y="4114801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1828800" y="4724401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10 =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3657600" y="4724400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1828800" y="5334001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-13 mod 4 =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3695700" y="533399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774277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uiExpand="1" build="p" autoUpdateAnimBg="0"/>
      <p:bldP spid="238596" grpId="0" autoUpdateAnimBg="0"/>
      <p:bldP spid="238597" grpId="0" autoUpdateAnimBg="0"/>
      <p:bldP spid="238598" grpId="0" autoUpdateAnimBg="0"/>
      <p:bldP spid="238599" grpId="0" autoUpdateAnimBg="0"/>
      <p:bldP spid="238600" grpId="0" autoUpdateAnimBg="0"/>
      <p:bldP spid="238601" grpId="0" autoUpdateAnimBg="0"/>
      <p:bldP spid="238602" grpId="0" autoUpdateAnimBg="0"/>
      <p:bldP spid="23860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4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762000"/>
          </a:xfrm>
        </p:spPr>
        <p:txBody>
          <a:bodyPr/>
          <a:lstStyle/>
          <a:p>
            <a:r>
              <a:rPr lang="en-US" altLang="en-US" sz="3600" dirty="0" err="1" smtClean="0">
                <a:solidFill>
                  <a:srgbClr val="500000"/>
                </a:solidFill>
              </a:rPr>
              <a:t>Congruences</a:t>
            </a:r>
            <a:r>
              <a:rPr lang="en-US" altLang="en-US" sz="3600" dirty="0" smtClean="0">
                <a:solidFill>
                  <a:srgbClr val="50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4.4)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896600" cy="4876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Let a and b be integers and m be a positive integer. We say that </a:t>
            </a:r>
            <a:r>
              <a:rPr lang="en-US" altLang="en-US" sz="3200" dirty="0" smtClean="0">
                <a:sym typeface="Symbol" panose="05050102010706020507" pitchFamily="18" charset="2"/>
              </a:rPr>
              <a:t/>
            </a:r>
            <a:br>
              <a:rPr lang="en-US" altLang="en-US" sz="3200" dirty="0" smtClean="0">
                <a:sym typeface="Symbol" panose="05050102010706020507" pitchFamily="18" charset="2"/>
              </a:rPr>
            </a:br>
            <a:r>
              <a:rPr lang="en-US" altLang="en-US" sz="3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is congruent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to b modulo m  </a:t>
            </a:r>
            <a:r>
              <a:rPr lang="en-US" altLang="en-US" sz="3200" dirty="0">
                <a:sym typeface="Symbol" panose="05050102010706020507" pitchFamily="18" charset="2"/>
              </a:rPr>
              <a:t>if </a:t>
            </a:r>
            <a:r>
              <a:rPr lang="en-US" altLang="en-US" sz="3200" dirty="0" smtClean="0">
                <a:sym typeface="Symbol" panose="05050102010706020507" pitchFamily="18" charset="2"/>
              </a:rPr>
              <a:t>m </a:t>
            </a:r>
            <a:r>
              <a:rPr lang="en-US" altLang="en-US" sz="3200" dirty="0">
                <a:sym typeface="Symbol" panose="05050102010706020507" pitchFamily="18" charset="2"/>
              </a:rPr>
              <a:t>divides a – b.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We use the notation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a  b (mod m) </a:t>
            </a:r>
            <a:r>
              <a:rPr lang="en-US" altLang="en-US" sz="3200" dirty="0">
                <a:sym typeface="Symbol" panose="05050102010706020507" pitchFamily="18" charset="2"/>
              </a:rPr>
              <a:t>to indicate that a is congruent to b modulo m.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In other words:</a:t>
            </a:r>
            <a:br>
              <a:rPr lang="en-US" altLang="en-US" sz="3200" dirty="0">
                <a:sym typeface="Symbol" panose="05050102010706020507" pitchFamily="18" charset="2"/>
              </a:rPr>
            </a:br>
            <a:r>
              <a:rPr lang="en-US" altLang="en-US" sz="3200" dirty="0">
                <a:sym typeface="Symbol" panose="05050102010706020507" pitchFamily="18" charset="2"/>
              </a:rPr>
              <a:t>a  b (mod m) if and only if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a mod m = b mod m. </a:t>
            </a:r>
          </a:p>
        </p:txBody>
      </p:sp>
    </p:spTree>
    <p:extLst>
      <p:ext uri="{BB962C8B-B14F-4D97-AF65-F5344CB8AC3E}">
        <p14:creationId xmlns:p14="http://schemas.microsoft.com/office/powerpoint/2010/main" val="320511557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 err="1">
                <a:solidFill>
                  <a:srgbClr val="500000"/>
                </a:solidFill>
              </a:rPr>
              <a:t>Congruences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Is it true that 46  68 (mod 11) 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Yes, because 11 | (46 – 68).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Is it true that 46  68 (mod 22)?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Yes, because 22 | (46 – 68).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For which integers z is it true that z  12 (mod 10)?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It is true for any z{…,-28, -18, -8, 2, 12, 22, 32, …}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Theorem: </a:t>
            </a:r>
            <a:r>
              <a:rPr lang="en-US" altLang="en-US" sz="2800" dirty="0">
                <a:sym typeface="Symbol" panose="05050102010706020507" pitchFamily="18" charset="2"/>
              </a:rPr>
              <a:t>Let </a:t>
            </a:r>
            <a:r>
              <a:rPr lang="en-US" altLang="en-US" sz="2800" i="1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be a positive integer. The integers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 and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 are congruent modulo </a:t>
            </a:r>
            <a:r>
              <a:rPr lang="en-US" altLang="en-US" sz="2800" i="1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if and only if there is an integer </a:t>
            </a:r>
            <a:r>
              <a:rPr lang="en-US" altLang="en-US" sz="2800" i="1" dirty="0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 such that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 + </a:t>
            </a:r>
            <a:r>
              <a:rPr lang="en-US" altLang="en-US" sz="2800" i="1" dirty="0">
                <a:sym typeface="Symbol" panose="05050102010706020507" pitchFamily="18" charset="2"/>
              </a:rPr>
              <a:t>km.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346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/>
              <a:t>The Euclidean Algorithm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4.3.7)</a:t>
            </a:r>
            <a:r>
              <a:rPr lang="en-US" altLang="en-US" dirty="0" smtClean="0"/>
              <a:t> </a:t>
            </a:r>
            <a:endParaRPr lang="en-CA" altLang="en-US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591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The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Euclidean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Algorithm</a:t>
            </a:r>
            <a:r>
              <a:rPr lang="en-US" altLang="en-US" sz="3000" dirty="0">
                <a:sym typeface="Symbol" panose="05050102010706020507" pitchFamily="18" charset="2"/>
              </a:rPr>
              <a:t> finds the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greatest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common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divisor</a:t>
            </a:r>
            <a:r>
              <a:rPr lang="en-US" altLang="en-US" sz="3000" dirty="0">
                <a:sym typeface="Symbol" panose="05050102010706020507" pitchFamily="18" charset="2"/>
              </a:rPr>
              <a:t> of two integers a and b.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For example, if we want to find </a:t>
            </a:r>
            <a:r>
              <a:rPr lang="en-US" altLang="en-US" sz="3000" dirty="0" err="1">
                <a:sym typeface="Symbol" panose="05050102010706020507" pitchFamily="18" charset="2"/>
              </a:rPr>
              <a:t>gcd</a:t>
            </a:r>
            <a:r>
              <a:rPr lang="en-US" altLang="en-US" sz="3000" dirty="0">
                <a:sym typeface="Symbol" panose="05050102010706020507" pitchFamily="18" charset="2"/>
              </a:rPr>
              <a:t>(287, 91), we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divide</a:t>
            </a:r>
            <a:r>
              <a:rPr lang="en-US" altLang="en-US" sz="3000" dirty="0">
                <a:sym typeface="Symbol" panose="05050102010706020507" pitchFamily="18" charset="2"/>
              </a:rPr>
              <a:t> 287 by 91: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287 = 913 + 14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287 </a:t>
            </a:r>
            <a:r>
              <a:rPr lang="en-US" dirty="0">
                <a:sym typeface="Symbol" pitchFamily="18" charset="2"/>
              </a:rPr>
              <a:t>- 913 = 14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287 </a:t>
            </a:r>
            <a:r>
              <a:rPr lang="en-US" dirty="0">
                <a:sym typeface="Symbol" pitchFamily="18" charset="2"/>
              </a:rPr>
              <a:t>+ 91(-3) = 14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sz="105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We know that for integers a, b and c,</a:t>
            </a:r>
            <a:br>
              <a:rPr lang="en-US" dirty="0">
                <a:sym typeface="Symbol" pitchFamily="18" charset="2"/>
              </a:rPr>
            </a:b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if a | b, then a |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bc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for all integers c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sz="10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Therefore, any divisor of 91 is also a divisor of 91(-3).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09600" y="3962400"/>
            <a:ext cx="29224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9599" y="4419600"/>
            <a:ext cx="29224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553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 Euclidean Algorithm 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014" y="952500"/>
            <a:ext cx="108966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287 + 91(-3) = 14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We also know that for integers a, b and c,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if a | b and a | c, then a | (b + c).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Therefore, any divisor of 287 and 91 must also be a divisor of 287 + 91(-3), which is 14.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ym typeface="Symbol" pitchFamily="18" charset="2"/>
              </a:rPr>
              <a:t>Consequently, the greatest common divisor of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287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and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91</a:t>
            </a:r>
            <a:r>
              <a:rPr lang="en-US" dirty="0">
                <a:sym typeface="Symbol" pitchFamily="18" charset="2"/>
              </a:rPr>
              <a:t> must be the same as the greatest common divisor of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14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and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91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 err="1">
                <a:sym typeface="Symbol" pitchFamily="18" charset="2"/>
              </a:rPr>
              <a:t>gcd</a:t>
            </a:r>
            <a:r>
              <a:rPr lang="en-US" dirty="0">
                <a:sym typeface="Symbol" pitchFamily="18" charset="2"/>
              </a:rPr>
              <a:t>(287, 91) = </a:t>
            </a:r>
            <a:r>
              <a:rPr lang="en-US" dirty="0" err="1">
                <a:sym typeface="Symbol" pitchFamily="18" charset="2"/>
              </a:rPr>
              <a:t>gcd</a:t>
            </a:r>
            <a:r>
              <a:rPr lang="en-US" dirty="0">
                <a:sym typeface="Symbol" pitchFamily="18" charset="2"/>
              </a:rPr>
              <a:t>(14, 91).</a:t>
            </a:r>
          </a:p>
        </p:txBody>
      </p:sp>
    </p:spTree>
    <p:extLst>
      <p:ext uri="{BB962C8B-B14F-4D97-AF65-F5344CB8AC3E}">
        <p14:creationId xmlns:p14="http://schemas.microsoft.com/office/powerpoint/2010/main" val="351373192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 Euclidean Algorithm 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829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In the next step, we divide 91 by 14: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91 = 146 + 7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This means that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(14, 91) =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(14, 7).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So we divide 14 by 7: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14 = 72 + 0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We find that 7 | 14, and thus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(14, 7) = 7.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Therefore, </a:t>
            </a:r>
            <a:r>
              <a:rPr lang="en-US" altLang="en-US" sz="2800" b="1" dirty="0" err="1">
                <a:solidFill>
                  <a:srgbClr val="0000FF"/>
                </a:solidFill>
                <a:sym typeface="Symbol" panose="05050102010706020507" pitchFamily="18" charset="2"/>
              </a:rPr>
              <a:t>gcd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(287, 91) = 7.</a:t>
            </a:r>
          </a:p>
        </p:txBody>
      </p:sp>
    </p:spTree>
    <p:extLst>
      <p:ext uri="{BB962C8B-B14F-4D97-AF65-F5344CB8AC3E}">
        <p14:creationId xmlns:p14="http://schemas.microsoft.com/office/powerpoint/2010/main" val="244771146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 Euclidean Algorithm 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9829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In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pseudocode</a:t>
            </a:r>
            <a:r>
              <a:rPr lang="en-US" altLang="en-US" dirty="0">
                <a:sym typeface="Symbol" panose="05050102010706020507" pitchFamily="18" charset="2"/>
              </a:rPr>
              <a:t>, the algorithm can be implemented as follows: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ym typeface="Symbol" panose="05050102010706020507" pitchFamily="18" charset="2"/>
              </a:rPr>
              <a:t>procedure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gcd</a:t>
            </a:r>
            <a:r>
              <a:rPr lang="en-US" altLang="en-US" dirty="0">
                <a:sym typeface="Symbol" panose="05050102010706020507" pitchFamily="18" charset="2"/>
              </a:rPr>
              <a:t>(a, b: positive integers)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x := 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y := b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ym typeface="Symbol" panose="05050102010706020507" pitchFamily="18" charset="2"/>
              </a:rPr>
              <a:t>while</a:t>
            </a:r>
            <a:r>
              <a:rPr lang="en-US" altLang="en-US" dirty="0">
                <a:sym typeface="Symbol" panose="05050102010706020507" pitchFamily="18" charset="2"/>
              </a:rPr>
              <a:t> y  </a:t>
            </a:r>
            <a:r>
              <a:rPr lang="en-US" altLang="en-US" dirty="0" smtClean="0">
                <a:sym typeface="Symbol" panose="05050102010706020507" pitchFamily="18" charset="2"/>
              </a:rPr>
              <a:t>0 </a:t>
            </a:r>
            <a:r>
              <a:rPr lang="en-US" altLang="en-US" b="1" dirty="0" smtClean="0">
                <a:sym typeface="Symbol" panose="05050102010706020507" pitchFamily="18" charset="2"/>
              </a:rPr>
              <a:t>do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r := x </a:t>
            </a:r>
            <a:r>
              <a:rPr lang="en-US" altLang="en-US" b="1" dirty="0">
                <a:sym typeface="Symbol" panose="05050102010706020507" pitchFamily="18" charset="2"/>
              </a:rPr>
              <a:t>mod</a:t>
            </a:r>
            <a:r>
              <a:rPr lang="en-US" altLang="en-US" dirty="0">
                <a:sym typeface="Symbol" panose="05050102010706020507" pitchFamily="18" charset="2"/>
              </a:rPr>
              <a:t> 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x := 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y := 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err="1" smtClean="0">
                <a:sym typeface="Symbol" panose="05050102010706020507" pitchFamily="18" charset="2"/>
              </a:rPr>
              <a:t>endwhile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{x is </a:t>
            </a:r>
            <a:r>
              <a:rPr lang="en-US" altLang="en-US" b="1" dirty="0" err="1">
                <a:solidFill>
                  <a:srgbClr val="009900"/>
                </a:solidFill>
                <a:sym typeface="Symbol" panose="05050102010706020507" pitchFamily="18" charset="2"/>
              </a:rPr>
              <a:t>gcd</a:t>
            </a: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(a, b)} </a:t>
            </a:r>
          </a:p>
        </p:txBody>
      </p:sp>
    </p:spTree>
    <p:extLst>
      <p:ext uri="{BB962C8B-B14F-4D97-AF65-F5344CB8AC3E}">
        <p14:creationId xmlns:p14="http://schemas.microsoft.com/office/powerpoint/2010/main" val="338738510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</a:t>
            </a:r>
            <a:r>
              <a:rPr lang="en-US" altLang="en-US" sz="3600" dirty="0" smtClean="0">
                <a:solidFill>
                  <a:srgbClr val="500000"/>
                </a:solidFill>
              </a:rPr>
              <a:t>Integers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4.2.2)</a:t>
            </a:r>
            <a:r>
              <a:rPr lang="en-US" altLang="en-US" dirty="0" smtClean="0">
                <a:solidFill>
                  <a:srgbClr val="500000"/>
                </a:solidFill>
              </a:rPr>
              <a:t> 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Let b be a positive integer greater than 1.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Then if n is a positive integer, it can be expressed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uniquely</a:t>
            </a:r>
            <a:r>
              <a:rPr lang="en-US" altLang="en-US" dirty="0">
                <a:sym typeface="Symbol" panose="05050102010706020507" pitchFamily="18" charset="2"/>
              </a:rPr>
              <a:t> in the form: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n = </a:t>
            </a:r>
            <a:r>
              <a:rPr lang="en-US" altLang="en-US" sz="3600" dirty="0" err="1">
                <a:sym typeface="Symbol" panose="05050102010706020507" pitchFamily="18" charset="2"/>
              </a:rPr>
              <a:t>a</a:t>
            </a:r>
            <a:r>
              <a:rPr lang="en-US" altLang="en-US" sz="36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3600" dirty="0" err="1">
                <a:sym typeface="Symbol" panose="05050102010706020507" pitchFamily="18" charset="2"/>
              </a:rPr>
              <a:t>b</a:t>
            </a:r>
            <a:r>
              <a:rPr lang="en-US" altLang="en-US" sz="3600" baseline="30000" dirty="0" err="1">
                <a:sym typeface="Symbol" panose="05050102010706020507" pitchFamily="18" charset="2"/>
              </a:rPr>
              <a:t>k</a:t>
            </a:r>
            <a:r>
              <a:rPr lang="en-US" altLang="en-US" sz="3600" dirty="0">
                <a:sym typeface="Symbol" panose="05050102010706020507" pitchFamily="18" charset="2"/>
              </a:rPr>
              <a:t> + a</a:t>
            </a:r>
            <a:r>
              <a:rPr lang="en-US" altLang="en-US" sz="3600" baseline="-25000" dirty="0">
                <a:sym typeface="Symbol" panose="05050102010706020507" pitchFamily="18" charset="2"/>
              </a:rPr>
              <a:t>k-1</a:t>
            </a:r>
            <a:r>
              <a:rPr lang="en-US" altLang="en-US" sz="3600" dirty="0">
                <a:sym typeface="Symbol" panose="05050102010706020507" pitchFamily="18" charset="2"/>
              </a:rPr>
              <a:t>b</a:t>
            </a:r>
            <a:r>
              <a:rPr lang="en-US" altLang="en-US" sz="3600" baseline="30000" dirty="0">
                <a:sym typeface="Symbol" panose="05050102010706020507" pitchFamily="18" charset="2"/>
              </a:rPr>
              <a:t>k-1</a:t>
            </a:r>
            <a:r>
              <a:rPr lang="en-US" altLang="en-US" sz="3600" dirty="0">
                <a:sym typeface="Symbol" panose="05050102010706020507" pitchFamily="18" charset="2"/>
              </a:rPr>
              <a:t> + … + a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b + a</a:t>
            </a:r>
            <a:r>
              <a:rPr lang="en-US" altLang="en-US" sz="3600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where k is a nonnegative integer</a:t>
            </a:r>
            <a:r>
              <a:rPr lang="en-US" altLang="en-US" dirty="0" smtClean="0">
                <a:sym typeface="Symbol" panose="05050102010706020507" pitchFamily="18" charset="2"/>
              </a:rPr>
              <a:t>,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are nonnegative integers less than b</a:t>
            </a:r>
            <a:r>
              <a:rPr lang="en-US" altLang="en-US" dirty="0" smtClean="0">
                <a:sym typeface="Symbol" panose="05050102010706020507" pitchFamily="18" charset="2"/>
              </a:rPr>
              <a:t>, and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 0.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for b=10: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859 = 810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+ 510</a:t>
            </a:r>
            <a:r>
              <a:rPr lang="en-US" altLang="en-US" baseline="30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+ 910</a:t>
            </a:r>
            <a:r>
              <a:rPr lang="en-US" altLang="en-US" baseline="30000" dirty="0">
                <a:sym typeface="Symbol" panose="05050102010706020507" pitchFamily="18" charset="2"/>
              </a:rPr>
              <a:t>0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447397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en-US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xample for b=2 (binary expansion):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000" dirty="0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10110)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12</a:t>
            </a:r>
            <a:r>
              <a:rPr lang="en-US" altLang="en-US" baseline="30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 + 12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+ 12</a:t>
            </a:r>
            <a:r>
              <a:rPr lang="en-US" altLang="en-US" baseline="30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(22)</a:t>
            </a:r>
            <a:r>
              <a:rPr lang="en-US" altLang="en-US" baseline="-25000" dirty="0">
                <a:sym typeface="Symbol" panose="05050102010706020507" pitchFamily="18" charset="2"/>
              </a:rPr>
              <a:t>10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for b=16 (hexadecimal expansion):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(we use letters A to F to indicate numbers 10 to 15)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(3A0F)</a:t>
            </a:r>
            <a:r>
              <a:rPr lang="en-US" altLang="en-US" baseline="-25000" dirty="0">
                <a:sym typeface="Symbol" panose="05050102010706020507" pitchFamily="18" charset="2"/>
              </a:rPr>
              <a:t>16</a:t>
            </a:r>
            <a:r>
              <a:rPr lang="en-US" altLang="en-US" dirty="0">
                <a:sym typeface="Symbol" panose="05050102010706020507" pitchFamily="18" charset="2"/>
              </a:rPr>
              <a:t> = 316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+ 1016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+ 1516</a:t>
            </a:r>
            <a:r>
              <a:rPr lang="en-US" altLang="en-US" baseline="30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(14863)</a:t>
            </a:r>
            <a:r>
              <a:rPr lang="en-US" altLang="en-US" baseline="-25000" dirty="0">
                <a:sym typeface="Symbol" panose="05050102010706020507" pitchFamily="18" charset="2"/>
              </a:rPr>
              <a:t>10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491803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972800" cy="5562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How can we construct the base b expansion of an integer n?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First, divide n by b to obtain a quotient q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and remainder a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that is,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n = bq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, where 0  a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&lt; b.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 remainder a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is the rightmost digit in the base b expansion of 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Next, divide q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by b to obtain: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= bq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, where 0  a</a:t>
            </a:r>
            <a:r>
              <a:rPr lang="en-US" altLang="en-US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&lt; b.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0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the second digit from the right in the base b expansion of n. Continue this process until you obtain a quotient equal to zero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25295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977223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What is the base 8 expansion of (12345)</a:t>
            </a:r>
            <a:r>
              <a:rPr lang="en-US" altLang="en-US" sz="2800" baseline="-25000" dirty="0">
                <a:sym typeface="Symbol" panose="05050102010706020507" pitchFamily="18" charset="2"/>
              </a:rPr>
              <a:t>10  </a:t>
            </a:r>
            <a:r>
              <a:rPr lang="en-US" altLang="en-US" sz="2800" dirty="0">
                <a:sym typeface="Symbol" panose="05050102010706020507" pitchFamily="18" charset="2"/>
              </a:rPr>
              <a:t>?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First, divide 12345 by 8: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12345 = 81543 + 1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1543</a:t>
            </a:r>
            <a:r>
              <a:rPr lang="en-US" altLang="en-US" sz="2800" dirty="0">
                <a:sym typeface="Symbol" panose="05050102010706020507" pitchFamily="18" charset="2"/>
              </a:rPr>
              <a:t> = 8192 + 7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192 = 824 + 0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24 = 83 + 0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3 = 80 + 3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 result is: (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12345)</a:t>
            </a:r>
            <a:r>
              <a:rPr lang="en-US" altLang="en-US" sz="2800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r>
              <a:rPr lang="en-US" altLang="en-US" sz="2800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= (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30071)</a:t>
            </a:r>
            <a:r>
              <a:rPr lang="en-US" altLang="en-US" sz="2800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458133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Introduction to Number Theory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>
                <a:sym typeface="Symbol" panose="05050102010706020507" pitchFamily="18" charset="2"/>
              </a:rPr>
              <a:t>Number theory is about </a:t>
            </a: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integers</a:t>
            </a:r>
            <a:r>
              <a:rPr lang="en-US" altLang="en-US" sz="3200" dirty="0">
                <a:sym typeface="Symbol" panose="05050102010706020507" pitchFamily="18" charset="2"/>
              </a:rPr>
              <a:t> and their properties.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3200" dirty="0">
                <a:sym typeface="Symbol" panose="05050102010706020507" pitchFamily="18" charset="2"/>
              </a:rPr>
              <a:t>We will start with the basic principles of</a:t>
            </a:r>
          </a:p>
          <a:p>
            <a:pPr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  divisibility,</a:t>
            </a:r>
          </a:p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  greatest common divisors,</a:t>
            </a:r>
          </a:p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  least common multiples, and</a:t>
            </a:r>
          </a:p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  modular arithmetic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3200" dirty="0">
                <a:sym typeface="Symbol" panose="05050102010706020507" pitchFamily="18" charset="2"/>
              </a:rPr>
              <a:t>and look at some relevant algorithms. </a:t>
            </a:r>
          </a:p>
        </p:txBody>
      </p:sp>
    </p:spTree>
    <p:extLst>
      <p:ext uri="{BB962C8B-B14F-4D97-AF65-F5344CB8AC3E}">
        <p14:creationId xmlns:p14="http://schemas.microsoft.com/office/powerpoint/2010/main" val="143560558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Exercises</a:t>
            </a:r>
          </a:p>
          <a:p>
            <a:pPr lvl="1"/>
            <a:r>
              <a:rPr lang="en-US" sz="3200" dirty="0" smtClean="0"/>
              <a:t>Convert 3456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to binary (base-2)</a:t>
            </a:r>
          </a:p>
          <a:p>
            <a:pPr lvl="1"/>
            <a:r>
              <a:rPr lang="en-US" sz="3200" dirty="0" smtClean="0"/>
              <a:t>Convert 640</a:t>
            </a:r>
            <a:r>
              <a:rPr lang="en-US" sz="3200" baseline="-25000" dirty="0"/>
              <a:t>10</a:t>
            </a:r>
            <a:r>
              <a:rPr lang="en-US" sz="3200" dirty="0" smtClean="0"/>
              <a:t> to hexadecimal (base-16)</a:t>
            </a:r>
          </a:p>
          <a:p>
            <a:pPr lvl="1"/>
            <a:r>
              <a:rPr lang="en-US" sz="3200" dirty="0" smtClean="0"/>
              <a:t>Convert 25</a:t>
            </a:r>
            <a:r>
              <a:rPr lang="en-US" sz="3200" baseline="-25000" dirty="0"/>
              <a:t>10</a:t>
            </a:r>
            <a:r>
              <a:rPr lang="en-US" sz="3200" dirty="0" smtClean="0"/>
              <a:t> to octal (base-8)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51792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6F949-387D-4D19-BD7E-82BBA660739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Conversions Between Hex and Octal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converting from one binary compatible base to another, it is easiest to go through binary as an intermediate step</a:t>
            </a:r>
          </a:p>
          <a:p>
            <a:r>
              <a:rPr lang="en-US" altLang="en-US" smtClean="0"/>
              <a:t>Hexadecimal to octal (go through binary)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3F74</a:t>
            </a:r>
            <a:r>
              <a:rPr lang="en-US" altLang="en-US" sz="2400" b="1" baseline="-25000">
                <a:latin typeface="Courier New" panose="02070309020205020404" pitchFamily="49" charset="0"/>
              </a:rPr>
              <a:t>16</a:t>
            </a:r>
            <a:r>
              <a:rPr lang="en-US" altLang="en-US" b="1" smtClean="0">
                <a:latin typeface="Courier New" panose="02070309020205020404" pitchFamily="49" charset="0"/>
              </a:rPr>
              <a:t> = 0011 1111 0111 0100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		= 0 011 111 101 110 100 = 037564</a:t>
            </a:r>
            <a:r>
              <a:rPr lang="en-US" altLang="en-US" sz="2400" b="1" baseline="-25000">
                <a:latin typeface="Courier New" panose="02070309020205020404" pitchFamily="49" charset="0"/>
              </a:rPr>
              <a:t>8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942063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4002E9-CE32-4EFE-A810-D95AD58EA1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Convert the following </a:t>
            </a:r>
            <a:r>
              <a:rPr lang="en-US" altLang="en-US" b="1" i="1" smtClean="0"/>
              <a:t>octal</a:t>
            </a:r>
            <a:r>
              <a:rPr lang="en-US" altLang="en-US" smtClean="0"/>
              <a:t> numbers to </a:t>
            </a:r>
            <a:r>
              <a:rPr lang="en-US" altLang="en-US" b="1" i="1" smtClean="0"/>
              <a:t>hexadecimal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12, 5655, 2550276, 76545336, 3726755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883249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Representations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ym typeface="Symbol" panose="05050102010706020507" pitchFamily="18" charset="2"/>
              </a:rPr>
              <a:t>procedure </a:t>
            </a:r>
            <a:r>
              <a:rPr lang="en-US" altLang="en-US" dirty="0" err="1">
                <a:sym typeface="Symbol" panose="05050102010706020507" pitchFamily="18" charset="2"/>
              </a:rPr>
              <a:t>base_b_expansion</a:t>
            </a:r>
            <a:r>
              <a:rPr lang="en-US" altLang="en-US" dirty="0">
                <a:sym typeface="Symbol" panose="05050102010706020507" pitchFamily="18" charset="2"/>
              </a:rPr>
              <a:t>(n, b: positive integers)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q := n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k := 0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b="1" dirty="0">
                <a:sym typeface="Symbol" panose="05050102010706020507" pitchFamily="18" charset="2"/>
              </a:rPr>
              <a:t>while</a:t>
            </a:r>
            <a:r>
              <a:rPr lang="en-US" altLang="en-US" sz="3200" dirty="0">
                <a:sym typeface="Symbol" panose="05050102010706020507" pitchFamily="18" charset="2"/>
              </a:rPr>
              <a:t> q  </a:t>
            </a:r>
            <a:r>
              <a:rPr lang="en-US" altLang="en-US" sz="3200" dirty="0" smtClean="0">
                <a:sym typeface="Symbol" panose="05050102010706020507" pitchFamily="18" charset="2"/>
              </a:rPr>
              <a:t>0 </a:t>
            </a:r>
            <a:r>
              <a:rPr lang="en-US" altLang="en-US" sz="3200" b="1" dirty="0" smtClean="0">
                <a:sym typeface="Symbol" panose="05050102010706020507" pitchFamily="18" charset="2"/>
              </a:rPr>
              <a:t>do</a:t>
            </a:r>
            <a:endParaRPr lang="en-US" altLang="en-US" sz="3200" b="1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</a:t>
            </a:r>
            <a:r>
              <a:rPr lang="en-US" altLang="en-US" sz="3200" dirty="0" err="1">
                <a:sym typeface="Symbol" panose="05050102010706020507" pitchFamily="18" charset="2"/>
              </a:rPr>
              <a:t>a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3200" dirty="0">
                <a:sym typeface="Symbol" panose="05050102010706020507" pitchFamily="18" charset="2"/>
              </a:rPr>
              <a:t> := q mod b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q := q/b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k := k + 1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b="1" dirty="0" err="1" smtClean="0">
                <a:sym typeface="Symbol" panose="05050102010706020507" pitchFamily="18" charset="2"/>
              </a:rPr>
              <a:t>endwhile</a:t>
            </a:r>
            <a:r>
              <a:rPr lang="en-US" altLang="en-US" sz="3200" dirty="0" smtClean="0">
                <a:sym typeface="Symbol" panose="05050102010706020507" pitchFamily="18" charset="2"/>
              </a:rPr>
              <a:t> 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{the base b expansion of n is (a</a:t>
            </a:r>
            <a:r>
              <a:rPr lang="en-US" altLang="en-US" sz="3200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k-1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 … a</a:t>
            </a:r>
            <a:r>
              <a:rPr lang="en-US" altLang="en-US" sz="3200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3200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b </a:t>
            </a:r>
            <a:r>
              <a:rPr lang="en-US" altLang="en-US" sz="3200" dirty="0">
                <a:solidFill>
                  <a:srgbClr val="009900"/>
                </a:solidFill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0951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>
                <a:solidFill>
                  <a:srgbClr val="500000"/>
                </a:solidFill>
              </a:rPr>
              <a:t>Addition of Integers</a:t>
            </a:r>
            <a:endParaRPr lang="en-CA" altLang="en-US" sz="3600">
              <a:solidFill>
                <a:srgbClr val="500000"/>
              </a:solidFill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740" y="1068881"/>
            <a:ext cx="97536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How do we (humans) add two integers?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Example:        	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7583</a:t>
            </a:r>
            <a:b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	      +	4932                             </a:t>
            </a:r>
          </a:p>
        </p:txBody>
      </p:sp>
      <p:sp>
        <p:nvSpPr>
          <p:cNvPr id="253956" name="Line 4"/>
          <p:cNvSpPr>
            <a:spLocks noChangeShapeType="1"/>
          </p:cNvSpPr>
          <p:nvPr/>
        </p:nvSpPr>
        <p:spPr bwMode="auto">
          <a:xfrm>
            <a:off x="2753984" y="3048000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3890513" y="300320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738834" y="300174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3583557" y="300320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3374367" y="300174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3183866" y="301245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3544019" y="189075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3365741" y="189221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3132828" y="189938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3975340" y="1835836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600200" y="4191001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expansions: 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en-US" sz="1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	</a:t>
            </a:r>
            <a:r>
              <a:rPr lang="en-US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1011)</a:t>
            </a:r>
            <a:r>
              <a:rPr lang="en-US" altLang="en-US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</a:t>
            </a:r>
            <a:r>
              <a:rPr lang="en-US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+</a:t>
            </a:r>
            <a:r>
              <a:rPr lang="en-US" altLang="en-US" sz="2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	</a:t>
            </a:r>
            <a:r>
              <a:rPr lang="en-US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1010)</a:t>
            </a:r>
            <a:r>
              <a:rPr lang="en-US" altLang="en-US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4509938" y="5052190"/>
            <a:ext cx="19050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775145" y="498722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5588000" y="498968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5591355" y="3877676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</a:p>
        </p:txBody>
      </p:sp>
      <p:sp>
        <p:nvSpPr>
          <p:cNvPr id="253971" name="Text Box 19"/>
          <p:cNvSpPr txBox="1">
            <a:spLocks noChangeArrowheads="1"/>
          </p:cNvSpPr>
          <p:nvPr/>
        </p:nvSpPr>
        <p:spPr bwMode="auto">
          <a:xfrm>
            <a:off x="5422900" y="390690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5458604" y="497154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5307642" y="498968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5156200" y="391745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122173" y="497154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53976" name="Group 24"/>
          <p:cNvGrpSpPr>
            <a:grpSpLocks/>
          </p:cNvGrpSpPr>
          <p:nvPr/>
        </p:nvGrpSpPr>
        <p:grpSpPr bwMode="auto">
          <a:xfrm>
            <a:off x="4788379" y="4960999"/>
            <a:ext cx="1828800" cy="461963"/>
            <a:chOff x="2784" y="3360"/>
            <a:chExt cx="1152" cy="291"/>
          </a:xfrm>
        </p:grpSpPr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</a:p>
          </p:txBody>
        </p:sp>
        <p:sp>
          <p:nvSpPr>
            <p:cNvPr id="253978" name="Text Box 26"/>
            <p:cNvSpPr txBox="1">
              <a:spLocks noChangeArrowheads="1"/>
            </p:cNvSpPr>
            <p:nvPr/>
          </p:nvSpPr>
          <p:spPr bwMode="auto">
            <a:xfrm>
              <a:off x="3456" y="3360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lang="en-US" altLang="en-US" baseline="-25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7588130" y="3674447"/>
            <a:ext cx="4013200" cy="25941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400" kern="0" dirty="0" smtClean="0"/>
              <a:t>base 2</a:t>
            </a:r>
          </a:p>
          <a:p>
            <a:pPr lvl="1"/>
            <a:r>
              <a:rPr lang="en-US" altLang="en-US" sz="2000" kern="0" dirty="0" smtClean="0"/>
              <a:t>easier than hex because the addition table is so small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kern="0" dirty="0" smtClean="0">
                <a:latin typeface="Courier New" panose="02070309020205020404" pitchFamily="49" charset="0"/>
              </a:rPr>
              <a:t>   100101111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kern="0" dirty="0" smtClean="0">
                <a:latin typeface="Courier New" panose="02070309020205020404" pitchFamily="49" charset="0"/>
              </a:rPr>
              <a:t>  +</a:t>
            </a:r>
            <a:r>
              <a:rPr lang="en-US" altLang="en-US" sz="2000" b="1" u="sng" kern="0" dirty="0" smtClean="0">
                <a:latin typeface="Courier New" panose="02070309020205020404" pitchFamily="49" charset="0"/>
              </a:rPr>
              <a:t>000110110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kern="0" dirty="0" smtClean="0">
                <a:latin typeface="Courier New" panose="02070309020205020404" pitchFamily="49" charset="0"/>
              </a:rPr>
              <a:t>   101100101</a:t>
            </a:r>
            <a:endParaRPr lang="en-US" altLang="en-US" sz="2000" kern="0" dirty="0" smtClean="0"/>
          </a:p>
          <a:p>
            <a:pPr lvl="1"/>
            <a:endParaRPr lang="en-US" altLang="en-US" sz="16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57324" y="1336756"/>
            <a:ext cx="3250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base 16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5B39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+</a:t>
            </a:r>
            <a:r>
              <a:rPr lang="en-US" altLang="en-US" b="1" u="sng" dirty="0">
                <a:latin typeface="Courier New" panose="02070309020205020404" pitchFamily="49" charset="0"/>
              </a:rPr>
              <a:t>7AF4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D62D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4842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  <p:bldP spid="253957" grpId="0" autoUpdateAnimBg="0"/>
      <p:bldP spid="253958" grpId="0" autoUpdateAnimBg="0"/>
      <p:bldP spid="253959" grpId="0" autoUpdateAnimBg="0"/>
      <p:bldP spid="253960" grpId="0" autoUpdateAnimBg="0"/>
      <p:bldP spid="253961" grpId="0" autoUpdateAnimBg="0"/>
      <p:bldP spid="253962" grpId="0" autoUpdateAnimBg="0"/>
      <p:bldP spid="253963" grpId="0" autoUpdateAnimBg="0"/>
      <p:bldP spid="253964" grpId="0" autoUpdateAnimBg="0"/>
      <p:bldP spid="253965" grpId="0" autoUpdateAnimBg="0"/>
      <p:bldP spid="253966" grpId="0" autoUpdateAnimBg="0"/>
      <p:bldP spid="253968" grpId="0" autoUpdateAnimBg="0"/>
      <p:bldP spid="253969" grpId="0" autoUpdateAnimBg="0"/>
      <p:bldP spid="253970" grpId="0" autoUpdateAnimBg="0"/>
      <p:bldP spid="253971" grpId="0" autoUpdateAnimBg="0"/>
      <p:bldP spid="253972" grpId="0" autoUpdateAnimBg="0"/>
      <p:bldP spid="253973" grpId="0" autoUpdateAnimBg="0"/>
      <p:bldP spid="253974" grpId="0" autoUpdateAnimBg="0"/>
      <p:bldP spid="253975" grpId="0" autoUpdateAnimBg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Addition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Let a = (a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n-2</a:t>
            </a:r>
            <a:r>
              <a:rPr lang="en-US" altLang="en-US" sz="2800" dirty="0">
                <a:sym typeface="Symbol" panose="05050102010706020507" pitchFamily="18" charset="2"/>
              </a:rPr>
              <a:t>…a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b = (b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b</a:t>
            </a:r>
            <a:r>
              <a:rPr lang="en-US" altLang="en-US" sz="2800" baseline="-25000" dirty="0">
                <a:sym typeface="Symbol" panose="05050102010706020507" pitchFamily="18" charset="2"/>
              </a:rPr>
              <a:t>n-2</a:t>
            </a:r>
            <a:r>
              <a:rPr lang="en-US" altLang="en-US" sz="2800" dirty="0">
                <a:sym typeface="Symbol" panose="05050102010706020507" pitchFamily="18" charset="2"/>
              </a:rPr>
              <a:t>…b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b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  <a:r>
              <a:rPr lang="en-US" altLang="en-US" sz="2800" baseline="-25000" dirty="0">
                <a:sym typeface="Symbol" panose="05050102010706020507" pitchFamily="18" charset="2"/>
              </a:rPr>
              <a:t>2.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600" baseline="-25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How can we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algorithmically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add these two binary numbers?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First, add their rightmost bits: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2 + s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where s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is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rightmost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bit</a:t>
            </a:r>
            <a:r>
              <a:rPr lang="en-US" alt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is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carry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Then, add the next pair of bits and the carry: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+ c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2 + s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where s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is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next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bit</a:t>
            </a:r>
            <a:r>
              <a:rPr lang="en-US" alt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is the carry.</a:t>
            </a:r>
          </a:p>
        </p:txBody>
      </p:sp>
    </p:spTree>
    <p:extLst>
      <p:ext uri="{BB962C8B-B14F-4D97-AF65-F5344CB8AC3E}">
        <p14:creationId xmlns:p14="http://schemas.microsoft.com/office/powerpoint/2010/main" val="250355679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Addition of Integers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10972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Continue this process until you obtain c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The leading bit of the sum is </a:t>
            </a:r>
            <a:r>
              <a:rPr lang="en-US" altLang="en-US" sz="2800" dirty="0" err="1"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The result is: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+ b = (s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s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…s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s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</a:p>
          <a:p>
            <a:pPr marL="0" indent="0">
              <a:spcBef>
                <a:spcPct val="0"/>
              </a:spcBef>
            </a:pPr>
            <a:endParaRPr lang="en-US" altLang="en-US" sz="2800" baseline="-250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altLang="en-US" sz="2800" baseline="-250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altLang="en-US" sz="2800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78569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r>
              <a:rPr lang="en-US" altLang="en-US" sz="3600"/>
              <a:t>Addition of Integers</a:t>
            </a:r>
            <a:endParaRPr lang="en-CA" altLang="en-US" sz="360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829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Add a = (1110)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and b = (1011)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0 + 1 = 02 + 1, so that c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0 and s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1.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1 </a:t>
            </a:r>
            <a:r>
              <a:rPr lang="en-US" altLang="en-US" sz="2800" dirty="0">
                <a:sym typeface="Symbol" panose="05050102010706020507" pitchFamily="18" charset="2"/>
              </a:rPr>
              <a:t>+ c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1 + 1 + 0 = 12 + 0, so c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= 1 and s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= 0.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+ c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= 1 + 0 + 1 = 12 + 0, so c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= 1 and s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= 0.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 + b</a:t>
            </a:r>
            <a:r>
              <a:rPr lang="en-US" altLang="en-US" sz="2800" baseline="-25000" dirty="0">
                <a:sym typeface="Symbol" panose="05050102010706020507" pitchFamily="18" charset="2"/>
              </a:rPr>
              <a:t>3 </a:t>
            </a:r>
            <a:r>
              <a:rPr lang="en-US" altLang="en-US" sz="2800" dirty="0">
                <a:sym typeface="Symbol" panose="05050102010706020507" pitchFamily="18" charset="2"/>
              </a:rPr>
              <a:t>+ c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= 1 + 1 + 1 = 12 + 1, so c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 = 1 and s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 = 1.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</a:t>
            </a:r>
            <a:r>
              <a:rPr lang="en-US" altLang="en-US" sz="2800" baseline="-25000" dirty="0">
                <a:sym typeface="Symbol" panose="05050102010706020507" pitchFamily="18" charset="2"/>
              </a:rPr>
              <a:t>4</a:t>
            </a:r>
            <a:r>
              <a:rPr lang="en-US" altLang="en-US" sz="2800" dirty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 = 1.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Therefore, s = a + b = (11001)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altLang="en-US" sz="2800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969903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r>
              <a:rPr lang="en-US" altLang="en-US" sz="3600" dirty="0"/>
              <a:t>Addition of Integers</a:t>
            </a:r>
            <a:endParaRPr lang="en-CA" altLang="en-US" sz="3600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99060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procedure </a:t>
            </a:r>
            <a:r>
              <a:rPr lang="en-US" altLang="en-US" sz="2800" dirty="0">
                <a:sym typeface="Symbol" panose="05050102010706020507" pitchFamily="18" charset="2"/>
              </a:rPr>
              <a:t>add(a, b: positive integers)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c :=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for</a:t>
            </a:r>
            <a:r>
              <a:rPr lang="en-US" altLang="en-US" sz="2800" dirty="0">
                <a:sym typeface="Symbol" panose="05050102010706020507" pitchFamily="18" charset="2"/>
              </a:rPr>
              <a:t> j := 0 </a:t>
            </a:r>
            <a:r>
              <a:rPr lang="en-US" altLang="en-US" sz="2800" b="1" dirty="0">
                <a:sym typeface="Symbol" panose="05050102010706020507" pitchFamily="18" charset="2"/>
              </a:rPr>
              <a:t>to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n-1 </a:t>
            </a:r>
            <a:r>
              <a:rPr lang="en-US" altLang="en-US" sz="2800" b="1" dirty="0" smtClean="0">
                <a:sym typeface="Symbol" panose="05050102010706020507" pitchFamily="18" charset="2"/>
              </a:rPr>
              <a:t>do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d := (</a:t>
            </a:r>
            <a:r>
              <a:rPr lang="en-US" altLang="en-US" sz="2800" dirty="0" err="1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+ </a:t>
            </a:r>
            <a:r>
              <a:rPr lang="en-US" altLang="en-US" sz="2800" dirty="0" err="1">
                <a:sym typeface="Symbol" panose="05050102010706020507" pitchFamily="18" charset="2"/>
              </a:rPr>
              <a:t>b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+ c)/2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 err="1"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:= </a:t>
            </a:r>
            <a:r>
              <a:rPr lang="en-US" altLang="en-US" sz="2800" dirty="0" err="1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+ </a:t>
            </a:r>
            <a:r>
              <a:rPr lang="en-US" altLang="en-US" sz="2800" dirty="0" err="1">
                <a:sym typeface="Symbol" panose="05050102010706020507" pitchFamily="18" charset="2"/>
              </a:rPr>
              <a:t>b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+ c – 2d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c := 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 err="1" smtClean="0">
                <a:sym typeface="Symbol" panose="05050102010706020507" pitchFamily="18" charset="2"/>
              </a:rPr>
              <a:t>endwhile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:= </a:t>
            </a:r>
            <a:r>
              <a:rPr lang="en-US" altLang="en-US" sz="2800" dirty="0" smtClean="0">
                <a:sym typeface="Symbol" panose="05050102010706020507" pitchFamily="18" charset="2"/>
              </a:rPr>
              <a:t>c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{the binary expansion of the sum is (s</a:t>
            </a:r>
            <a:r>
              <a:rPr lang="en-US" altLang="en-US" sz="2800" b="1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b="1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n-1</a:t>
            </a: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…s</a:t>
            </a:r>
            <a:r>
              <a:rPr lang="en-US" altLang="en-US" sz="2800" b="1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b="1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800" b="1" baseline="-25000" dirty="0">
                <a:solidFill>
                  <a:srgbClr val="0099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}</a:t>
            </a:r>
          </a:p>
          <a:p>
            <a:pPr marL="0" indent="0">
              <a:spcBef>
                <a:spcPct val="0"/>
              </a:spcBef>
            </a:pPr>
            <a:endParaRPr lang="en-US" altLang="en-US" sz="2800" b="1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328561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5740A-93FB-4BD9-BE8D-E8261728D46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Two's Complement Arithmetic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So far, the numbers we have discussed have had no size restriction on them</a:t>
            </a:r>
          </a:p>
          <a:p>
            <a:r>
              <a:rPr lang="en-US" altLang="en-US" smtClean="0"/>
              <a:t>However, since computer arithmetic is performed in registers, this will restrict the size of the numbers</a:t>
            </a:r>
          </a:p>
          <a:p>
            <a:pPr lvl="1"/>
            <a:r>
              <a:rPr lang="en-US" altLang="en-US" smtClean="0"/>
              <a:t>On some machines, this is 8 bits, others 16 bits, and others it is 32 or even 64 bits</a:t>
            </a:r>
          </a:p>
          <a:p>
            <a:pPr lvl="1"/>
            <a:r>
              <a:rPr lang="en-US" altLang="en-US" smtClean="0"/>
              <a:t>To keep it simple, we'll use 4 bits at first</a:t>
            </a:r>
          </a:p>
        </p:txBody>
      </p:sp>
    </p:spTree>
    <p:extLst>
      <p:ext uri="{BB962C8B-B14F-4D97-AF65-F5344CB8AC3E}">
        <p14:creationId xmlns:p14="http://schemas.microsoft.com/office/powerpoint/2010/main" val="11075040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8382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500000"/>
                </a:solidFill>
              </a:rPr>
              <a:t>Division </a:t>
            </a:r>
            <a:r>
              <a:rPr lang="en-US" altLang="en-US" dirty="0" smtClean="0">
                <a:solidFill>
                  <a:srgbClr val="500000"/>
                </a:solidFill>
              </a:rPr>
              <a:t>(</a:t>
            </a:r>
            <a:r>
              <a:rPr lang="en-US" sz="2800" dirty="0" smtClean="0"/>
              <a:t>§ 4.1.2)</a:t>
            </a:r>
            <a:endParaRPr lang="en-CA" altLang="en-US" dirty="0">
              <a:solidFill>
                <a:srgbClr val="500000"/>
              </a:solidFill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8966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If a and b are integers with a  0, we say that </a:t>
            </a:r>
            <a:r>
              <a:rPr lang="en-US" altLang="en-US" sz="3200" dirty="0" smtClean="0">
                <a:sym typeface="Symbol" panose="05050102010706020507" pitchFamily="18" charset="2"/>
              </a:rPr>
              <a:t>a </a:t>
            </a: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divides</a:t>
            </a:r>
            <a:r>
              <a:rPr lang="en-US" altLang="en-US" sz="3200" dirty="0">
                <a:sym typeface="Symbol" panose="05050102010706020507" pitchFamily="18" charset="2"/>
              </a:rPr>
              <a:t> b if there is an integer c so that b = ac.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When a divides b we say that a is a </a:t>
            </a: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factor</a:t>
            </a:r>
            <a:r>
              <a:rPr lang="en-US" altLang="en-US" sz="3200" dirty="0">
                <a:sym typeface="Symbol" panose="05050102010706020507" pitchFamily="18" charset="2"/>
              </a:rPr>
              <a:t> of b and that b is a </a:t>
            </a: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multiple</a:t>
            </a:r>
            <a:r>
              <a:rPr lang="en-US" altLang="en-US" sz="3200" dirty="0">
                <a:sym typeface="Symbol" panose="05050102010706020507" pitchFamily="18" charset="2"/>
              </a:rPr>
              <a:t> of a.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 notation </a:t>
            </a:r>
            <a:r>
              <a:rPr lang="en-US" altLang="en-US" sz="3200" b="1" dirty="0">
                <a:solidFill>
                  <a:schemeClr val="accent6"/>
                </a:solidFill>
                <a:sym typeface="Symbol" panose="05050102010706020507" pitchFamily="18" charset="2"/>
              </a:rPr>
              <a:t>a | b </a:t>
            </a:r>
            <a:r>
              <a:rPr lang="en-US" altLang="en-US" sz="3200" dirty="0">
                <a:sym typeface="Symbol" panose="05050102010706020507" pitchFamily="18" charset="2"/>
              </a:rPr>
              <a:t>means that a divides b.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We write </a:t>
            </a:r>
            <a:r>
              <a:rPr lang="en-US" altLang="en-US" sz="3200" b="1" dirty="0" smtClean="0">
                <a:solidFill>
                  <a:schemeClr val="accent6"/>
                </a:solidFill>
                <a:sym typeface="Symbol" panose="05050102010706020507" pitchFamily="18" charset="2"/>
              </a:rPr>
              <a:t>a </a:t>
            </a:r>
            <a:r>
              <a:rPr lang="en-US" sz="3200" b="1" dirty="0">
                <a:solidFill>
                  <a:schemeClr val="accent6"/>
                </a:solidFill>
              </a:rPr>
              <a:t>∤</a:t>
            </a:r>
            <a:r>
              <a:rPr lang="en-US" sz="2400" dirty="0" smtClean="0"/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b</a:t>
            </a:r>
            <a:r>
              <a:rPr lang="en-US" altLang="en-US" sz="3200" dirty="0" err="1" smtClean="0">
                <a:sym typeface="Symbol" panose="05050102010706020507" pitchFamily="18" charset="2"/>
              </a:rPr>
              <a:t>when</a:t>
            </a:r>
            <a:r>
              <a:rPr lang="en-US" altLang="en-US" sz="3200" dirty="0" smtClean="0"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a does not divide </a:t>
            </a:r>
            <a:r>
              <a:rPr lang="en-US" altLang="en-US" sz="3200" dirty="0" smtClean="0">
                <a:sym typeface="Symbol" panose="05050102010706020507" pitchFamily="18" charset="2"/>
              </a:rPr>
              <a:t>b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701521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DA59F-B304-479F-B010-6217407EB55C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Fabulous Four-bit Machine (FFM)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possible numbers it can hold are: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0000, 0001, 0010, 0011, 0100, 0101, 0110, 0111,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1000, 1001, 1010, 1011, 1100, 1101, 1110, 1111</a:t>
            </a:r>
            <a:r>
              <a:rPr lang="en-US" altLang="en-US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In order to identify particular bits in a byte or word, we use the following terms: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lsb -- least significant bit -- rightmost bit position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always numbered as bit 0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mtClean="0"/>
              <a:t>msb -- most significant bit -- leftmost bit position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on FFM it is bit 3</a:t>
            </a:r>
          </a:p>
        </p:txBody>
      </p:sp>
    </p:spTree>
    <p:extLst>
      <p:ext uri="{BB962C8B-B14F-4D97-AF65-F5344CB8AC3E}">
        <p14:creationId xmlns:p14="http://schemas.microsoft.com/office/powerpoint/2010/main" val="359167974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0ED7BC-FAF0-4A2A-A861-7BE653AE4EAC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Unsigned Integers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unsigned integer is one which is never negative (addresses of memory locations, ASCII codes, counters, etc.)</a:t>
            </a:r>
          </a:p>
          <a:p>
            <a:r>
              <a:rPr lang="en-US" altLang="en-US" dirty="0"/>
              <a:t>On the FFM, then, we can represent numbers from 0 to 15 (0000b to 1111b)</a:t>
            </a:r>
          </a:p>
          <a:p>
            <a:pPr lvl="1"/>
            <a:r>
              <a:rPr lang="en-US" altLang="en-US" dirty="0"/>
              <a:t>On the Intel 8086 the range of integers is 0 to 2</a:t>
            </a:r>
            <a:r>
              <a:rPr lang="en-US" altLang="en-US" baseline="30000" dirty="0"/>
              <a:t>16</a:t>
            </a:r>
            <a:r>
              <a:rPr lang="en-US" altLang="en-US" dirty="0"/>
              <a:t>-1 (0 to 65535)</a:t>
            </a:r>
          </a:p>
          <a:p>
            <a:r>
              <a:rPr lang="en-US" altLang="en-US" dirty="0"/>
              <a:t>If the </a:t>
            </a:r>
            <a:r>
              <a:rPr lang="en-US" altLang="en-US" dirty="0" err="1"/>
              <a:t>lsb</a:t>
            </a:r>
            <a:r>
              <a:rPr lang="en-US" altLang="en-US" dirty="0"/>
              <a:t> is 0, the number is even; if it is 1, the number is odd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3748509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9DA1FD-9674-4EDD-A238-AC49334B60AA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Signed Integers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How do we represent negative numbers?</a:t>
            </a:r>
          </a:p>
          <a:p>
            <a:r>
              <a:rPr lang="en-US" altLang="en-US" sz="3600" dirty="0" smtClean="0"/>
              <a:t>We have three possible methods:</a:t>
            </a:r>
          </a:p>
          <a:p>
            <a:pPr lvl="1"/>
            <a:r>
              <a:rPr lang="en-US" altLang="en-US" sz="3200" dirty="0" smtClean="0"/>
              <a:t>Sign and magnitude</a:t>
            </a:r>
          </a:p>
          <a:p>
            <a:pPr lvl="1"/>
            <a:r>
              <a:rPr lang="en-US" altLang="en-US" sz="3200" dirty="0" smtClean="0"/>
              <a:t>One's complement</a:t>
            </a:r>
          </a:p>
          <a:p>
            <a:pPr lvl="1"/>
            <a:r>
              <a:rPr lang="en-US" altLang="en-US" sz="3200" dirty="0" smtClean="0"/>
              <a:t>Two's complement</a:t>
            </a:r>
          </a:p>
        </p:txBody>
      </p:sp>
    </p:spTree>
    <p:extLst>
      <p:ext uri="{BB962C8B-B14F-4D97-AF65-F5344CB8AC3E}">
        <p14:creationId xmlns:p14="http://schemas.microsoft.com/office/powerpoint/2010/main" val="376831717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87C4A5-497B-4F7B-987E-50B5C8187330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 and Magnitude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/>
              <a:t>msb</a:t>
            </a:r>
            <a:r>
              <a:rPr lang="en-US" altLang="en-US" dirty="0"/>
              <a:t> of the number represents the sign of the number</a:t>
            </a:r>
          </a:p>
          <a:p>
            <a:r>
              <a:rPr lang="en-US" altLang="en-US" dirty="0"/>
              <a:t>0 means positive, 1 means negative</a:t>
            </a:r>
          </a:p>
          <a:p>
            <a:r>
              <a:rPr lang="en-US" altLang="en-US" dirty="0"/>
              <a:t>On FFM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0000</a:t>
            </a:r>
            <a:r>
              <a:rPr lang="en-US" altLang="en-US" dirty="0"/>
              <a:t> to </a:t>
            </a:r>
            <a:r>
              <a:rPr lang="en-US" altLang="en-US" b="1" dirty="0">
                <a:latin typeface="Courier New" panose="02070309020205020404" pitchFamily="49" charset="0"/>
              </a:rPr>
              <a:t>0111</a:t>
            </a:r>
            <a:r>
              <a:rPr lang="en-US" altLang="en-US" dirty="0"/>
              <a:t> represent 0 - 7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1001</a:t>
            </a:r>
            <a:r>
              <a:rPr lang="en-US" altLang="en-US" dirty="0"/>
              <a:t> to </a:t>
            </a:r>
            <a:r>
              <a:rPr lang="en-US" altLang="en-US" b="1" dirty="0">
                <a:latin typeface="Courier New" panose="02070309020205020404" pitchFamily="49" charset="0"/>
              </a:rPr>
              <a:t>1111</a:t>
            </a:r>
            <a:r>
              <a:rPr lang="en-US" altLang="en-US" dirty="0"/>
              <a:t> represent -1 to -7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1000</a:t>
            </a:r>
            <a:r>
              <a:rPr lang="en-US" altLang="en-US" dirty="0"/>
              <a:t> is not used ( negative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Easy to understand, but doesn't work well in computer circuits (too many special cases)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7627711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7DAED1-E39C-4D46-8120-4764587FFF2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One's Complement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i="1" dirty="0"/>
              <a:t>one's complement</a:t>
            </a:r>
            <a:r>
              <a:rPr lang="en-US" altLang="en-US" dirty="0"/>
              <a:t> of an integer is obtained by complementing each bit</a:t>
            </a:r>
          </a:p>
          <a:p>
            <a:pPr lvl="1"/>
            <a:r>
              <a:rPr lang="en-US" altLang="en-US" dirty="0"/>
              <a:t>The one's complement of 5 (</a:t>
            </a:r>
            <a:r>
              <a:rPr lang="en-US" altLang="en-US" b="1" dirty="0">
                <a:latin typeface="Courier New" panose="02070309020205020404" pitchFamily="49" charset="0"/>
              </a:rPr>
              <a:t>0101b</a:t>
            </a:r>
            <a:r>
              <a:rPr lang="en-US" altLang="en-US" dirty="0"/>
              <a:t>) is </a:t>
            </a:r>
            <a:r>
              <a:rPr lang="en-US" altLang="en-US" b="1" dirty="0">
                <a:latin typeface="Courier New" panose="02070309020205020404" pitchFamily="49" charset="0"/>
              </a:rPr>
              <a:t>1010b</a:t>
            </a:r>
            <a:r>
              <a:rPr lang="en-US" altLang="en-US" dirty="0"/>
              <a:t> = -5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 one's complement of 0 (</a:t>
            </a:r>
            <a:r>
              <a:rPr lang="en-US" altLang="en-US" b="1" dirty="0">
                <a:latin typeface="Courier New" panose="02070309020205020404" pitchFamily="49" charset="0"/>
              </a:rPr>
              <a:t>0000b</a:t>
            </a:r>
            <a:r>
              <a:rPr lang="en-US" altLang="en-US" dirty="0"/>
              <a:t>) is </a:t>
            </a:r>
            <a:r>
              <a:rPr lang="en-US" altLang="en-US" b="1" dirty="0">
                <a:latin typeface="Courier New" panose="02070309020205020404" pitchFamily="49" charset="0"/>
              </a:rPr>
              <a:t>1111b</a:t>
            </a:r>
            <a:r>
              <a:rPr lang="en-US" altLang="en-US" dirty="0"/>
              <a:t> = -0 (</a:t>
            </a:r>
            <a:r>
              <a:rPr lang="en-US" altLang="en-US" i="1" dirty="0">
                <a:latin typeface="Times New Roman" panose="02020603050405020304" pitchFamily="18" charset="0"/>
              </a:rPr>
              <a:t>here we go again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- 5 + 5 = </a:t>
            </a:r>
            <a:r>
              <a:rPr lang="en-US" altLang="en-US" b="1" dirty="0">
                <a:latin typeface="Courier New" panose="02070309020205020404" pitchFamily="49" charset="0"/>
              </a:rPr>
              <a:t>0101</a:t>
            </a:r>
            <a:r>
              <a:rPr lang="en-US" altLang="en-US" dirty="0"/>
              <a:t> + </a:t>
            </a:r>
            <a:r>
              <a:rPr lang="en-US" altLang="en-US" b="1" dirty="0">
                <a:latin typeface="Courier New" panose="02070309020205020404" pitchFamily="49" charset="0"/>
              </a:rPr>
              <a:t>1010</a:t>
            </a:r>
            <a:r>
              <a:rPr lang="en-US" altLang="en-US" dirty="0"/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1111</a:t>
            </a:r>
            <a:r>
              <a:rPr lang="en-US" altLang="en-US" dirty="0"/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-0</a:t>
            </a:r>
            <a:endParaRPr lang="en-US" altLang="en-US" dirty="0"/>
          </a:p>
          <a:p>
            <a:r>
              <a:rPr lang="en-US" altLang="en-US" dirty="0"/>
              <a:t>The negative 0 problem can be solved by using </a:t>
            </a:r>
            <a:r>
              <a:rPr lang="en-US" altLang="en-US" b="1" i="1" dirty="0"/>
              <a:t>two's complement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4901734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025C15-8F2F-4995-BF2A-3B9C62F7454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Two's Complement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To get the two's complement of an integer, just add 1 to its one's complement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two's complement of 5 (</a:t>
            </a:r>
            <a:r>
              <a:rPr lang="en-US" altLang="en-US" b="1" dirty="0">
                <a:latin typeface="Courier New" panose="02070309020205020404" pitchFamily="49" charset="0"/>
              </a:rPr>
              <a:t>0101</a:t>
            </a:r>
            <a:r>
              <a:rPr lang="en-US" altLang="en-US" dirty="0"/>
              <a:t>) is </a:t>
            </a:r>
            <a:r>
              <a:rPr lang="en-US" altLang="en-US" b="1" dirty="0">
                <a:latin typeface="Courier New" panose="02070309020205020404" pitchFamily="49" charset="0"/>
              </a:rPr>
              <a:t>1010+1</a:t>
            </a:r>
            <a:r>
              <a:rPr lang="en-US" altLang="en-US" dirty="0"/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1011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When we add 5 and -5 we get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0101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u="sng" dirty="0">
                <a:latin typeface="Courier New" panose="02070309020205020404" pitchFamily="49" charset="0"/>
              </a:rPr>
              <a:t> 1011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10000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Because the FFM can only hold 4 bits, the 1 carried out from the </a:t>
            </a:r>
            <a:r>
              <a:rPr lang="en-US" altLang="en-US" dirty="0" err="1"/>
              <a:t>msb</a:t>
            </a:r>
            <a:r>
              <a:rPr lang="en-US" altLang="en-US" dirty="0"/>
              <a:t> is lost and the 4-bit result is 0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1121599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EECF5F-1CBB-40AD-9C89-9FCBED5240E7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Complementing the Complements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It should be obvious that taking the 1's complement of a number twice will give the original number  ( -(-5) = 5)</a:t>
            </a:r>
          </a:p>
          <a:p>
            <a:r>
              <a:rPr lang="en-US" altLang="en-US" sz="3600" dirty="0" smtClean="0"/>
              <a:t>If the 2's complement is to be useful, it must have the same property</a:t>
            </a:r>
          </a:p>
          <a:p>
            <a:r>
              <a:rPr lang="en-US" altLang="en-US" dirty="0"/>
              <a:t>5 = </a:t>
            </a:r>
            <a:r>
              <a:rPr lang="en-US" altLang="en-US" b="1" dirty="0">
                <a:latin typeface="Courier New" panose="02070309020205020404" pitchFamily="49" charset="0"/>
              </a:rPr>
              <a:t>0101</a:t>
            </a:r>
            <a:r>
              <a:rPr lang="en-US" altLang="en-US" dirty="0"/>
              <a:t>,  -5 = </a:t>
            </a:r>
            <a:r>
              <a:rPr lang="en-US" altLang="en-US" b="1" dirty="0">
                <a:latin typeface="Courier New" panose="02070309020205020404" pitchFamily="49" charset="0"/>
              </a:rPr>
              <a:t>1011</a:t>
            </a:r>
            <a:r>
              <a:rPr lang="en-US" altLang="en-US" dirty="0"/>
              <a:t>, -(-5) = </a:t>
            </a:r>
            <a:r>
              <a:rPr lang="en-US" altLang="en-US" b="1" dirty="0">
                <a:latin typeface="Courier New" panose="02070309020205020404" pitchFamily="49" charset="0"/>
              </a:rPr>
              <a:t>0100+1</a:t>
            </a:r>
            <a:r>
              <a:rPr lang="en-US" altLang="en-US" dirty="0"/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0101</a:t>
            </a:r>
            <a:endParaRPr lang="en-US" altLang="en-US" sz="36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09550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9A4995-3317-4C49-A6CF-94CBC909FC48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Moving past 4 bits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Everything true of the FFM is still true for 8, 16, 32, or even 64 bit machines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Example: Show how the base-10 integer -97 would be represented in (a) 8 bits and (b) in 16 bits, expressing the answer in hex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(a)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97 = 6x16+1 = 61h = 0110 0001b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-97 = 1001 1110 + 1 = 1001 1111b = 9Fh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000"/>
              <a:t>(b)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 97 = 0000 0000 0110 0001b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-97 = 1111 1111 1001 1111b = FF9Fh</a:t>
            </a:r>
            <a:endParaRPr lang="en-US" altLang="en-US" b="1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1736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FF6003-6AEA-4CA0-ADE8-7235B29C9A6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Decimal Interpretation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We have seen how signed and unsigned decimal integers may be represented in the computer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reverse problem is how to interpret the contents as a signed or unsigned integer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Unsigned is relatively straightforward -- just do a hex to decimal conversion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Signed is more difficult -- if the </a:t>
            </a:r>
            <a:r>
              <a:rPr lang="en-US" altLang="en-US" dirty="0" err="1"/>
              <a:t>msb</a:t>
            </a:r>
            <a:r>
              <a:rPr lang="en-US" altLang="en-US" dirty="0"/>
              <a:t> is 0, the number is positive, and the conversion is the same as unsigned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the </a:t>
            </a:r>
            <a:r>
              <a:rPr lang="en-US" altLang="en-US" dirty="0" err="1"/>
              <a:t>msb</a:t>
            </a:r>
            <a:r>
              <a:rPr lang="en-US" altLang="en-US" dirty="0"/>
              <a:t> is 1, the number is negative -- to find its value, takes the two's complement, convert to decimal, and prefix a minus sign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474657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89005-7C24-4F63-A8AF-3ABEF4D2EE8A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Signed and Unsigned Interpretations in 16 bits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u="sng">
                <a:latin typeface="Courier New" panose="02070309020205020404" pitchFamily="49" charset="0"/>
              </a:rPr>
              <a:t>Hex 		Unsigned decimal		Signed decimal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0000			     0			     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0001			     1			    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0002			     2			     2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 . .			. . .				. . 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0009			     9			     9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000A			    10			    10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 . .			. . .				. . 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7FFE			 32766			 32766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7FFF			 32767			 32767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8000			 32768			-32768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8001			 32769			-32767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 . .			. . .				. . 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FFFE			 65534			    -2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FFFF			 65535			    -1</a:t>
            </a:r>
          </a:p>
        </p:txBody>
      </p:sp>
    </p:spTree>
    <p:extLst>
      <p:ext uri="{BB962C8B-B14F-4D97-AF65-F5344CB8AC3E}">
        <p14:creationId xmlns:p14="http://schemas.microsoft.com/office/powerpoint/2010/main" val="59317347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Divisibility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500000"/>
                </a:solidFill>
              </a:rPr>
              <a:t>Theorems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For integers a, b, and c it is true that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if a | b and a | c, then a | (b + c)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3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  <a:r>
              <a:rPr lang="en-US" altLang="en-US" sz="3200" dirty="0">
                <a:sym typeface="Symbol" panose="05050102010706020507" pitchFamily="18" charset="2"/>
              </a:rPr>
              <a:t> 3 | 6 and 3 | 9, so 3 | 15.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if a | b, then a | </a:t>
            </a:r>
            <a:r>
              <a:rPr lang="en-US" altLang="en-US" sz="3200" dirty="0" err="1">
                <a:sym typeface="Symbol" panose="05050102010706020507" pitchFamily="18" charset="2"/>
              </a:rPr>
              <a:t>bc</a:t>
            </a:r>
            <a:r>
              <a:rPr lang="en-US" altLang="en-US" sz="3200" dirty="0">
                <a:sym typeface="Symbol" panose="05050102010706020507" pitchFamily="18" charset="2"/>
              </a:rPr>
              <a:t> for all integers c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3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5 | 10, so 5 | 20, 5 | 30, 5 | 40, …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 if a | b and b | c, then a | c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3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4 | 8 and 8 | 24, so 4 | 24.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11112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5A4080-5D49-4E73-9F2E-E26819868A59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Suppose </a:t>
            </a:r>
            <a:r>
              <a:rPr lang="en-US" altLang="en-US" sz="2800" dirty="0" smtClean="0"/>
              <a:t>the 8086 </a:t>
            </a:r>
            <a:r>
              <a:rPr lang="en-US" altLang="en-US" sz="2400" b="1" dirty="0" smtClean="0">
                <a:latin typeface="Consolas" panose="020B0609020204030204" pitchFamily="49" charset="0"/>
              </a:rPr>
              <a:t>AX</a:t>
            </a:r>
            <a:r>
              <a:rPr lang="en-US" altLang="en-US" sz="2800" dirty="0" smtClean="0"/>
              <a:t> register </a:t>
            </a:r>
            <a:r>
              <a:rPr lang="en-US" altLang="en-US" sz="2800" dirty="0"/>
              <a:t>contains FE0Ch</a:t>
            </a:r>
          </a:p>
          <a:p>
            <a:pPr lvl="1"/>
            <a:r>
              <a:rPr lang="en-US" altLang="en-US" dirty="0"/>
              <a:t>The unsigned decimal interpretation is:</a:t>
            </a:r>
          </a:p>
          <a:p>
            <a:pPr lvl="2"/>
            <a:r>
              <a:rPr lang="en-US" altLang="en-US" dirty="0"/>
              <a:t>65036</a:t>
            </a:r>
          </a:p>
          <a:p>
            <a:pPr lvl="1"/>
            <a:r>
              <a:rPr lang="en-US" altLang="en-US" dirty="0"/>
              <a:t>To find the signed interpretation:</a:t>
            </a:r>
            <a:endParaRPr lang="en-US" altLang="en-US" sz="3200" dirty="0" smtClean="0"/>
          </a:p>
          <a:p>
            <a:pPr lvl="2"/>
            <a:r>
              <a:rPr lang="en-US" altLang="en-US" dirty="0" smtClean="0"/>
              <a:t>FE0Ch = 		</a:t>
            </a:r>
            <a:r>
              <a:rPr lang="en-US" altLang="en-US" b="1" dirty="0" smtClean="0">
                <a:latin typeface="Courier New" panose="02070309020205020404" pitchFamily="49" charset="0"/>
              </a:rPr>
              <a:t>1111 1110 0000 1100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1's complement = 	</a:t>
            </a:r>
            <a:r>
              <a:rPr lang="en-US" altLang="en-US" b="1" dirty="0" smtClean="0">
                <a:latin typeface="Courier New" panose="02070309020205020404" pitchFamily="49" charset="0"/>
              </a:rPr>
              <a:t>0000 0001 1111 0011</a:t>
            </a:r>
          </a:p>
          <a:p>
            <a:pPr lvl="4">
              <a:buFontTx/>
              <a:buNone/>
            </a:pPr>
            <a:r>
              <a:rPr lang="en-US" altLang="en-US" dirty="0" smtClean="0"/>
              <a:t> 			</a:t>
            </a:r>
            <a:r>
              <a:rPr lang="en-US" altLang="en-US" sz="2400" b="1" dirty="0">
                <a:latin typeface="Courier New" panose="02070309020205020404" pitchFamily="49" charset="0"/>
              </a:rPr>
              <a:t>_________________</a:t>
            </a:r>
            <a:r>
              <a:rPr lang="en-US" altLang="en-US" sz="2400" b="1" u="sng" dirty="0">
                <a:latin typeface="Courier New" panose="02070309020205020404" pitchFamily="49" charset="0"/>
              </a:rPr>
              <a:t>+1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4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0000 0001 1111 0100</a:t>
            </a:r>
          </a:p>
          <a:p>
            <a:pPr lvl="4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= 01F4h = 500</a:t>
            </a:r>
            <a:r>
              <a:rPr lang="en-US" altLang="en-US" sz="2400" b="1" dirty="0"/>
              <a:t> </a:t>
            </a:r>
          </a:p>
          <a:p>
            <a:pPr lvl="4">
              <a:buFontTx/>
              <a:buNone/>
            </a:pPr>
            <a:r>
              <a:rPr lang="en-US" altLang="en-US" sz="2800" dirty="0"/>
              <a:t>Thus, </a:t>
            </a:r>
            <a:r>
              <a:rPr lang="en-US" altLang="en-US" sz="2800" b="1" dirty="0">
                <a:latin typeface="Consolas" panose="020B0609020204030204" pitchFamily="49" charset="0"/>
                <a:ea typeface="+mn-ea"/>
              </a:rPr>
              <a:t>AX</a:t>
            </a:r>
            <a:r>
              <a:rPr lang="en-US" altLang="en-US" sz="2800" dirty="0"/>
              <a:t> contains -500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122539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3AB776-58F5-4FEB-BFA8-4AB474C78F07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mtClean="0">
                <a:solidFill>
                  <a:schemeClr val="tx1"/>
                </a:solidFill>
              </a:rPr>
              <a:t>Character Representation</a:t>
            </a:r>
            <a:endParaRPr lang="en-US" altLang="en-US" u="sng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Not all data are treated as numbers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However they must be coded as binary numbers in order to be processed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ASCII (American Standard Code for Information Interchange) is the standard encoding scheme used to represent characters in binary format on personal computers 	</a:t>
            </a:r>
          </a:p>
        </p:txBody>
      </p:sp>
    </p:spTree>
    <p:extLst>
      <p:ext uri="{BB962C8B-B14F-4D97-AF65-F5344CB8AC3E}">
        <p14:creationId xmlns:p14="http://schemas.microsoft.com/office/powerpoint/2010/main" val="3243633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solidFill>
                  <a:schemeClr val="bg2"/>
                </a:solidFill>
                <a:latin typeface="Arial" panose="020B0604020202020204" pitchFamily="34" charset="0"/>
              </a:rPr>
              <a:t>Copyright 2001-2018 by Timothy J. McGuire, Ph.D.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8166F7-DB31-4E4C-A2A2-DE593A23B3B8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4000">
                <a:solidFill>
                  <a:schemeClr val="tx1"/>
                </a:solidFill>
              </a:rPr>
              <a:t>ASCII Code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7-bit encoding =&gt; 128 characters can be represented 	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codes 0-31 and 127 are control characters (nonprinting characters) 	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control characters used on PC's are: LF, CR, BS, Bell, HT, FF</a:t>
            </a:r>
          </a:p>
        </p:txBody>
      </p:sp>
    </p:spTree>
    <p:extLst>
      <p:ext uri="{BB962C8B-B14F-4D97-AF65-F5344CB8AC3E}">
        <p14:creationId xmlns:p14="http://schemas.microsoft.com/office/powerpoint/2010/main" val="127020664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90600"/>
          </a:xfrm>
        </p:spPr>
        <p:txBody>
          <a:bodyPr/>
          <a:lstStyle/>
          <a:p>
            <a:pPr marL="609600" indent="-609600"/>
            <a:r>
              <a:rPr lang="en-US" altLang="en-US" sz="3600" dirty="0"/>
              <a:t>Applications of </a:t>
            </a:r>
            <a:r>
              <a:rPr lang="en-US" altLang="en-US" sz="3600" dirty="0" err="1" smtClean="0"/>
              <a:t>Congruences</a:t>
            </a:r>
            <a:r>
              <a:rPr lang="en-US" altLang="en-US" sz="3600" dirty="0"/>
              <a:t> (</a:t>
            </a:r>
            <a:r>
              <a:rPr lang="en-US" sz="3600" dirty="0"/>
              <a:t>§ </a:t>
            </a:r>
            <a:r>
              <a:rPr lang="en-US" sz="3600" dirty="0" smtClean="0"/>
              <a:t>4.5)</a:t>
            </a:r>
            <a:endParaRPr lang="en-US" altLang="en-US" sz="3600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896600" cy="5257800"/>
          </a:xfrm>
        </p:spPr>
        <p:txBody>
          <a:bodyPr/>
          <a:lstStyle/>
          <a:p>
            <a:pPr marL="609600" indent="-609600"/>
            <a:endParaRPr lang="en-US" altLang="en-US" dirty="0"/>
          </a:p>
          <a:p>
            <a:pPr marL="590550" indent="-533400">
              <a:buFontTx/>
              <a:buAutoNum type="arabicPeriod"/>
            </a:pPr>
            <a:r>
              <a:rPr lang="en-US" altLang="en-US" dirty="0"/>
              <a:t>Hashing Functions (</a:t>
            </a:r>
            <a:r>
              <a:rPr lang="en-US" dirty="0"/>
              <a:t>§ </a:t>
            </a:r>
            <a:r>
              <a:rPr lang="en-US" dirty="0" smtClean="0"/>
              <a:t>4.5.1)</a:t>
            </a:r>
            <a:endParaRPr lang="en-US" altLang="en-US" dirty="0"/>
          </a:p>
          <a:p>
            <a:pPr marL="590550" indent="-533400">
              <a:buFontTx/>
              <a:buAutoNum type="arabicPeriod"/>
            </a:pPr>
            <a:endParaRPr lang="en-US" altLang="en-US" dirty="0"/>
          </a:p>
          <a:p>
            <a:pPr marL="590550" indent="-533400">
              <a:buFontTx/>
              <a:buAutoNum type="arabicPeriod"/>
            </a:pPr>
            <a:r>
              <a:rPr lang="en-US" altLang="en-US" dirty="0"/>
              <a:t>Pseudorandom Numbers (</a:t>
            </a:r>
            <a:r>
              <a:rPr lang="en-US" dirty="0"/>
              <a:t>§ </a:t>
            </a:r>
            <a:r>
              <a:rPr lang="en-US" dirty="0" smtClean="0"/>
              <a:t>4.5.2)</a:t>
            </a:r>
            <a:endParaRPr lang="en-US" altLang="en-US" dirty="0"/>
          </a:p>
          <a:p>
            <a:pPr marL="590550" indent="-533400">
              <a:buFontTx/>
              <a:buAutoNum type="arabicPeriod"/>
            </a:pPr>
            <a:endParaRPr lang="en-US" altLang="en-US" dirty="0"/>
          </a:p>
          <a:p>
            <a:pPr marL="590550" indent="-533400">
              <a:buFontTx/>
              <a:buAutoNum type="arabicPeriod"/>
            </a:pPr>
            <a:r>
              <a:rPr lang="en-US" altLang="en-US" dirty="0" smtClean="0"/>
              <a:t>Cryptography </a:t>
            </a:r>
            <a:r>
              <a:rPr lang="en-US" altLang="en-US" dirty="0"/>
              <a:t>(Caesar </a:t>
            </a:r>
            <a:r>
              <a:rPr lang="en-US" altLang="en-US" dirty="0" smtClean="0"/>
              <a:t>Cipher</a:t>
            </a:r>
            <a:r>
              <a:rPr lang="en-US" altLang="en-US" dirty="0"/>
              <a:t>) (</a:t>
            </a:r>
            <a:r>
              <a:rPr lang="en-US" dirty="0"/>
              <a:t>§ </a:t>
            </a:r>
            <a:r>
              <a:rPr lang="en-US" dirty="0" smtClean="0"/>
              <a:t>4.6.2)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81773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of Number Theory in Computer Science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921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10972800" cy="5867400"/>
          </a:xfrm>
        </p:spPr>
        <p:txBody>
          <a:bodyPr/>
          <a:lstStyle/>
          <a:p>
            <a:pPr marL="590550" indent="-533400">
              <a:buFontTx/>
              <a:buAutoNum type="arabicPeriod"/>
            </a:pPr>
            <a:r>
              <a:rPr lang="en-US" altLang="en-US" sz="4400" dirty="0">
                <a:solidFill>
                  <a:srgbClr val="500000"/>
                </a:solidFill>
              </a:rPr>
              <a:t>Hashing Functions</a:t>
            </a:r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None/>
            </a:pPr>
            <a:r>
              <a:rPr lang="en-US" altLang="en-US" sz="3200" dirty="0"/>
              <a:t>Assignment of memory location to a student record</a:t>
            </a:r>
          </a:p>
          <a:p>
            <a:pPr marL="990600" lvl="1" indent="-533400" algn="ctr">
              <a:buNone/>
            </a:pPr>
            <a:r>
              <a:rPr lang="en-US" altLang="en-US" sz="3200" dirty="0"/>
              <a:t>h(k) = k </a:t>
            </a:r>
            <a:r>
              <a:rPr lang="en-US" altLang="en-US" sz="3200" b="1" dirty="0"/>
              <a:t>mod</a:t>
            </a:r>
            <a:r>
              <a:rPr lang="en-US" altLang="en-US" sz="3200" dirty="0"/>
              <a:t> m</a:t>
            </a:r>
          </a:p>
          <a:p>
            <a:pPr marL="990600" lvl="1" indent="-533400" algn="ctr">
              <a:buNone/>
            </a:pPr>
            <a:endParaRPr lang="en-US" altLang="en-US" sz="3200" dirty="0"/>
          </a:p>
          <a:p>
            <a:pPr marL="990600" lvl="1" indent="-533400" algn="ctr">
              <a:buNone/>
            </a:pPr>
            <a:endParaRPr lang="en-US" altLang="en-US" sz="3200" dirty="0"/>
          </a:p>
          <a:p>
            <a:pPr marL="990600" lvl="1" indent="-533400" algn="ctr">
              <a:buNone/>
            </a:pPr>
            <a:endParaRPr lang="en-US" altLang="en-US" sz="3200" dirty="0"/>
          </a:p>
          <a:p>
            <a:pPr marL="590550" indent="-533400">
              <a:buNone/>
            </a:pPr>
            <a:r>
              <a:rPr lang="en-US" altLang="en-US" sz="3000" dirty="0">
                <a:solidFill>
                  <a:srgbClr val="0000FF"/>
                </a:solidFill>
              </a:rPr>
              <a:t>Example</a:t>
            </a:r>
            <a:r>
              <a:rPr lang="en-US" altLang="en-US" sz="3000" dirty="0">
                <a:solidFill>
                  <a:srgbClr val="66FF66"/>
                </a:solidFill>
              </a:rPr>
              <a:t>:</a:t>
            </a:r>
            <a:r>
              <a:rPr lang="en-US" altLang="en-US" sz="3000" dirty="0"/>
              <a:t> h (064212848) = 064212848 mod 111 = 14 when m = 111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 flipH="1">
            <a:off x="5634319" y="28575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7512260" y="28575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200401" y="3594421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Key: social security #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960446" y="3507441"/>
            <a:ext cx="36219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# of available </a:t>
            </a:r>
            <a:r>
              <a:rPr lang="en-US" altLang="en-US" sz="3200" dirty="0" smtClean="0"/>
              <a:t>memory </a:t>
            </a:r>
            <a:r>
              <a:rPr lang="en-US" altLang="en-US" sz="32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56121607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10972800" cy="5867400"/>
          </a:xfrm>
        </p:spPr>
        <p:txBody>
          <a:bodyPr/>
          <a:lstStyle/>
          <a:p>
            <a:pPr marL="590550" indent="-533400">
              <a:buFontTx/>
              <a:buAutoNum type="arabicPeriod" startAt="2"/>
            </a:pPr>
            <a:r>
              <a:rPr lang="en-US" altLang="en-US" sz="4000" dirty="0">
                <a:solidFill>
                  <a:srgbClr val="500000"/>
                </a:solidFill>
              </a:rPr>
              <a:t>Pseudorandom Numbers</a:t>
            </a:r>
          </a:p>
          <a:p>
            <a:pPr marL="590550" indent="-533400">
              <a:buFontTx/>
              <a:buAutoNum type="arabicPeriod" startAt="2"/>
            </a:pPr>
            <a:endParaRPr lang="en-US" altLang="en-US" sz="4000" dirty="0"/>
          </a:p>
          <a:p>
            <a:pPr marL="971550" lvl="1" indent="-457200"/>
            <a:r>
              <a:rPr lang="en-US" altLang="en-US" sz="4000" dirty="0"/>
              <a:t>Needed for computer simulation</a:t>
            </a:r>
            <a:br>
              <a:rPr lang="en-US" altLang="en-US" sz="4000" dirty="0"/>
            </a:br>
            <a:endParaRPr lang="en-US" altLang="en-US" sz="4000" dirty="0"/>
          </a:p>
          <a:p>
            <a:pPr marL="971550" lvl="1" indent="-457200"/>
            <a:r>
              <a:rPr lang="en-US" altLang="en-US" sz="4000" dirty="0"/>
              <a:t>Linear congruential method : </a:t>
            </a:r>
            <a:br>
              <a:rPr lang="en-US" altLang="en-US" sz="4000" dirty="0"/>
            </a:br>
            <a:r>
              <a:rPr lang="en-US" altLang="en-US" sz="4000" dirty="0"/>
              <a:t>x</a:t>
            </a:r>
            <a:r>
              <a:rPr lang="en-US" altLang="en-US" sz="4000" baseline="-25000" dirty="0"/>
              <a:t>n+1</a:t>
            </a:r>
            <a:r>
              <a:rPr lang="en-US" altLang="en-US" sz="4000" dirty="0"/>
              <a:t> = (</a:t>
            </a:r>
            <a:r>
              <a:rPr lang="en-US" altLang="en-US" sz="4000" dirty="0" err="1"/>
              <a:t>ax</a:t>
            </a:r>
            <a:r>
              <a:rPr lang="en-US" altLang="en-US" sz="4000" baseline="-25000" dirty="0" err="1"/>
              <a:t>n</a:t>
            </a:r>
            <a:r>
              <a:rPr lang="en-US" altLang="en-US" sz="4000" dirty="0"/>
              <a:t> + c) </a:t>
            </a:r>
            <a:r>
              <a:rPr lang="en-US" altLang="en-US" sz="4000" b="1" dirty="0"/>
              <a:t>mod</a:t>
            </a:r>
            <a:r>
              <a:rPr lang="en-US" altLang="en-US" sz="4000" dirty="0"/>
              <a:t> m</a:t>
            </a:r>
            <a:br>
              <a:rPr lang="en-US" altLang="en-US" sz="4000" dirty="0"/>
            </a:br>
            <a:endParaRPr lang="en-US" altLang="en-US" sz="4000" dirty="0"/>
          </a:p>
          <a:p>
            <a:pPr marL="971550" lvl="1" indent="-457200"/>
            <a:r>
              <a:rPr lang="en-US" altLang="en-US" sz="4000" dirty="0"/>
              <a:t>Put them between 0 and 1 as: </a:t>
            </a:r>
            <a:r>
              <a:rPr lang="en-US" altLang="en-US" sz="4000" dirty="0" err="1"/>
              <a:t>y</a:t>
            </a:r>
            <a:r>
              <a:rPr lang="en-US" altLang="en-US" sz="4000" baseline="-25000" dirty="0" err="1"/>
              <a:t>n</a:t>
            </a:r>
            <a:r>
              <a:rPr lang="en-US" altLang="en-US" sz="4000" dirty="0"/>
              <a:t> = </a:t>
            </a:r>
            <a:r>
              <a:rPr lang="en-US" altLang="en-US" sz="4000" dirty="0" err="1"/>
              <a:t>x</a:t>
            </a:r>
            <a:r>
              <a:rPr lang="en-US" altLang="en-US" sz="4000" baseline="-25000" dirty="0" err="1"/>
              <a:t>n</a:t>
            </a:r>
            <a:r>
              <a:rPr lang="en-US" altLang="en-US" sz="4000" dirty="0"/>
              <a:t>/m</a:t>
            </a:r>
          </a:p>
        </p:txBody>
      </p:sp>
    </p:spTree>
    <p:extLst>
      <p:ext uri="{BB962C8B-B14F-4D97-AF65-F5344CB8AC3E}">
        <p14:creationId xmlns:p14="http://schemas.microsoft.com/office/powerpoint/2010/main" val="34989243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10972800" cy="5867400"/>
          </a:xfrm>
        </p:spPr>
        <p:txBody>
          <a:bodyPr/>
          <a:lstStyle/>
          <a:p>
            <a:pPr marL="590550" indent="-533400">
              <a:buFontTx/>
              <a:buAutoNum type="arabicPeriod" startAt="3"/>
            </a:pPr>
            <a:r>
              <a:rPr lang="en-US" altLang="en-US" sz="3600" dirty="0" smtClean="0">
                <a:solidFill>
                  <a:srgbClr val="500000"/>
                </a:solidFill>
              </a:rPr>
              <a:t>Cryptography </a:t>
            </a:r>
            <a:r>
              <a:rPr lang="en-US" altLang="en-US" sz="3600" dirty="0">
                <a:solidFill>
                  <a:srgbClr val="500000"/>
                </a:solidFill>
              </a:rPr>
              <a:t>(Caesar </a:t>
            </a:r>
            <a:r>
              <a:rPr lang="en-US" altLang="en-US" sz="3600" dirty="0" smtClean="0">
                <a:solidFill>
                  <a:srgbClr val="500000"/>
                </a:solidFill>
              </a:rPr>
              <a:t>Cipher</a:t>
            </a:r>
            <a:r>
              <a:rPr lang="en-US" altLang="en-US" sz="3600" dirty="0">
                <a:solidFill>
                  <a:srgbClr val="500000"/>
                </a:solidFill>
              </a:rPr>
              <a:t>)</a:t>
            </a:r>
          </a:p>
          <a:p>
            <a:pPr marL="590550" indent="-533400">
              <a:buFontTx/>
              <a:buAutoNum type="arabicPeriod" startAt="3"/>
            </a:pPr>
            <a:endParaRPr lang="en-US" altLang="en-US" dirty="0">
              <a:solidFill>
                <a:schemeClr val="accent1"/>
              </a:solidFill>
            </a:endParaRPr>
          </a:p>
          <a:p>
            <a:pPr marL="971550" lvl="1" indent="-457200">
              <a:buFontTx/>
              <a:buAutoNum type="alphaLcParenR"/>
            </a:pPr>
            <a:r>
              <a:rPr lang="en-US" altLang="en-US" sz="3200" dirty="0">
                <a:solidFill>
                  <a:srgbClr val="500000"/>
                </a:solidFill>
              </a:rPr>
              <a:t>Encryption: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  <a:p>
            <a:pPr marL="971550" lvl="1" indent="-457200"/>
            <a:r>
              <a:rPr lang="en-US" altLang="en-US" sz="3200" dirty="0"/>
              <a:t>Making messages secrets by shifting each letter three letters forward in the alphabet</a:t>
            </a:r>
          </a:p>
          <a:p>
            <a:pPr marL="971550" lvl="1" indent="-457200" algn="ctr">
              <a:buNone/>
            </a:pPr>
            <a:r>
              <a:rPr lang="en-US" altLang="en-US" sz="3200" dirty="0"/>
              <a:t>B </a:t>
            </a:r>
            <a:r>
              <a:rPr lang="en-US" altLang="en-US" sz="3200" dirty="0">
                <a:sym typeface="Wingdings" panose="05000000000000000000" pitchFamily="2" charset="2"/>
              </a:rPr>
              <a:t> E            X  A</a:t>
            </a:r>
          </a:p>
          <a:p>
            <a:pPr marL="971550" lvl="1" indent="-457200"/>
            <a:endParaRPr lang="en-US" altLang="en-US" sz="3200" dirty="0">
              <a:sym typeface="Wingdings" panose="05000000000000000000" pitchFamily="2" charset="2"/>
            </a:endParaRPr>
          </a:p>
          <a:p>
            <a:pPr marL="971550" lvl="1" indent="-457200"/>
            <a:r>
              <a:rPr lang="en-US" altLang="en-US" sz="3200" dirty="0">
                <a:sym typeface="Wingdings" panose="05000000000000000000" pitchFamily="2" charset="2"/>
              </a:rPr>
              <a:t>Mathematical expression:</a:t>
            </a:r>
          </a:p>
          <a:p>
            <a:pPr marL="971550" lvl="1" indent="-457200" algn="ctr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f(p) = (p + 3) </a:t>
            </a:r>
            <a:r>
              <a:rPr lang="en-US" altLang="en-US" sz="3200" b="1" dirty="0">
                <a:sym typeface="Wingdings" panose="05000000000000000000" pitchFamily="2" charset="2"/>
              </a:rPr>
              <a:t>mod</a:t>
            </a:r>
            <a:r>
              <a:rPr lang="en-US" altLang="en-US" sz="3200" dirty="0">
                <a:sym typeface="Wingdings" panose="05000000000000000000" pitchFamily="2" charset="2"/>
              </a:rPr>
              <a:t> 26     0 </a:t>
            </a:r>
            <a:r>
              <a:rPr lang="en-US" altLang="en-US" sz="3200" dirty="0">
                <a:sym typeface="Symbol" panose="05050102010706020507" pitchFamily="18" charset="2"/>
              </a:rPr>
              <a:t> p  25</a:t>
            </a:r>
            <a:endParaRPr lang="en-US" altLang="en-US" sz="3200" u="sng" dirty="0">
              <a:sym typeface="Wingdings" panose="05000000000000000000" pitchFamily="2" charset="2"/>
            </a:endParaRPr>
          </a:p>
          <a:p>
            <a:pPr marL="971550" lvl="1" indent="-457200"/>
            <a:endParaRPr lang="en-US" altLang="en-US" sz="3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37647747"/>
              </p:ext>
            </p:extLst>
          </p:nvPr>
        </p:nvGraphicFramePr>
        <p:xfrm>
          <a:off x="9525000" y="3581400"/>
          <a:ext cx="1371600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40850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"/>
            <a:ext cx="10972800" cy="6400800"/>
          </a:xfrm>
        </p:spPr>
        <p:txBody>
          <a:bodyPr/>
          <a:lstStyle/>
          <a:p>
            <a:pPr marL="590550" indent="-533400">
              <a:lnSpc>
                <a:spcPct val="90000"/>
              </a:lnSpc>
            </a:pPr>
            <a:r>
              <a:rPr lang="en-US" altLang="en-US" sz="2800" dirty="0">
                <a:solidFill>
                  <a:srgbClr val="500000"/>
                </a:solidFill>
              </a:rPr>
              <a:t>Example</a:t>
            </a:r>
            <a:r>
              <a:rPr lang="en-US" altLang="en-US" sz="2800" dirty="0">
                <a:solidFill>
                  <a:srgbClr val="66FF66"/>
                </a:solidFill>
              </a:rPr>
              <a:t>:</a:t>
            </a:r>
            <a:r>
              <a:rPr lang="en-US" altLang="en-US" sz="2800" dirty="0"/>
              <a:t> What is the secret message produced from the message “Meet you in the park</a:t>
            </a:r>
            <a:r>
              <a:rPr lang="en-US" altLang="en-US" sz="2800" dirty="0" smtClean="0"/>
              <a:t>”</a:t>
            </a:r>
            <a:endParaRPr lang="en-US" altLang="en-US" dirty="0"/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Solution: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Replace letters with numbers: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	meet = 12  4  4  19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	you = 24  14  20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	in = 8  1  3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	the = 19  7  4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	park = 15  0  17  10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 startAt="2"/>
            </a:pPr>
            <a:r>
              <a:rPr lang="en-US" altLang="en-US" sz="2400" dirty="0"/>
              <a:t>Replace each of these numbers p by f(p) = (p + 3) </a:t>
            </a:r>
            <a:r>
              <a:rPr lang="en-US" altLang="en-US" sz="2400" b="1" dirty="0"/>
              <a:t>mod</a:t>
            </a:r>
            <a:r>
              <a:rPr lang="en-US" altLang="en-US" sz="2400" dirty="0"/>
              <a:t> 26</a:t>
            </a:r>
            <a:br>
              <a:rPr lang="en-US" altLang="en-US" sz="2400" dirty="0"/>
            </a:br>
            <a:r>
              <a:rPr lang="en-US" altLang="en-US" sz="2400" dirty="0"/>
              <a:t>meet = 15  7  7  22</a:t>
            </a:r>
            <a:br>
              <a:rPr lang="en-US" altLang="en-US" sz="2400" dirty="0"/>
            </a:br>
            <a:r>
              <a:rPr lang="en-US" altLang="en-US" sz="2400" dirty="0"/>
              <a:t>you = 1  17  23 </a:t>
            </a:r>
            <a:br>
              <a:rPr lang="en-US" altLang="en-US" sz="2400" dirty="0"/>
            </a:br>
            <a:r>
              <a:rPr lang="en-US" altLang="en-US" sz="2400" dirty="0"/>
              <a:t>in = 11  16</a:t>
            </a:r>
            <a:br>
              <a:rPr lang="en-US" altLang="en-US" sz="2400" dirty="0"/>
            </a:br>
            <a:r>
              <a:rPr lang="en-US" altLang="en-US" sz="2400" dirty="0"/>
              <a:t>the = 22  10  7</a:t>
            </a:r>
            <a:br>
              <a:rPr lang="en-US" altLang="en-US" sz="2400" dirty="0"/>
            </a:br>
            <a:r>
              <a:rPr lang="en-US" altLang="en-US" sz="2400" dirty="0"/>
              <a:t>park = 18  3  20  13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 startAt="2"/>
            </a:pPr>
            <a:r>
              <a:rPr lang="en-US" altLang="en-US" sz="2400" dirty="0"/>
              <a:t>Translate back into letters: “PHHW BRX LQ WKH SDUN”</a:t>
            </a:r>
          </a:p>
        </p:txBody>
      </p:sp>
    </p:spTree>
    <p:extLst>
      <p:ext uri="{BB962C8B-B14F-4D97-AF65-F5344CB8AC3E}">
        <p14:creationId xmlns:p14="http://schemas.microsoft.com/office/powerpoint/2010/main" val="85498935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0896600" cy="5715000"/>
          </a:xfrm>
        </p:spPr>
        <p:txBody>
          <a:bodyPr/>
          <a:lstStyle/>
          <a:p>
            <a:pPr marL="609600" indent="-609600">
              <a:buFontTx/>
              <a:buAutoNum type="alphaLcParenR" startAt="2"/>
            </a:pPr>
            <a:r>
              <a:rPr lang="en-US" altLang="en-US" dirty="0">
                <a:solidFill>
                  <a:srgbClr val="500000"/>
                </a:solidFill>
              </a:rPr>
              <a:t>Decryption (Deciphering)</a:t>
            </a:r>
          </a:p>
          <a:p>
            <a:pPr marL="609600" indent="-609600">
              <a:buFontTx/>
              <a:buAutoNum type="alphaLcParenR" startAt="2"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	f(p) = (p + k) </a:t>
            </a:r>
            <a:r>
              <a:rPr lang="en-US" altLang="en-US" b="1" dirty="0"/>
              <a:t>mod</a:t>
            </a:r>
            <a:r>
              <a:rPr lang="en-US" altLang="en-US" dirty="0"/>
              <a:t> 26 (shift </a:t>
            </a:r>
            <a:r>
              <a:rPr lang="en-US" altLang="en-US" dirty="0" smtClean="0"/>
              <a:t>cipher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 f 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(p) = (p – k) </a:t>
            </a:r>
            <a:r>
              <a:rPr lang="en-US" altLang="en-US" b="1" dirty="0">
                <a:sym typeface="Symbol" panose="05050102010706020507" pitchFamily="18" charset="2"/>
              </a:rPr>
              <a:t>mod</a:t>
            </a:r>
            <a:r>
              <a:rPr lang="en-US" altLang="en-US" dirty="0">
                <a:sym typeface="Symbol" panose="05050102010706020507" pitchFamily="18" charset="2"/>
              </a:rPr>
              <a:t> 26</a:t>
            </a:r>
          </a:p>
          <a:p>
            <a:pPr marL="609600" indent="-60960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Caesar’s method and shift cipher are very vulnerable and thus have low level of security (reason frequency of occurrence of letters in the message)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 Replace letters with blocks of letters.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84805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838200"/>
          </a:xfrm>
        </p:spPr>
        <p:txBody>
          <a:bodyPr/>
          <a:lstStyle/>
          <a:p>
            <a:r>
              <a:rPr lang="en-US" altLang="en-US" sz="3600" dirty="0"/>
              <a:t>Primes (</a:t>
            </a:r>
            <a:r>
              <a:rPr lang="en-US" sz="3600" dirty="0"/>
              <a:t>§ </a:t>
            </a:r>
            <a:r>
              <a:rPr lang="en-US" sz="3600" dirty="0" smtClean="0"/>
              <a:t>4.3)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positive integer p greater than 1 is called </a:t>
            </a:r>
            <a:r>
              <a:rPr lang="en-US" altLang="en-US" sz="2800" b="1" i="1" dirty="0">
                <a:sym typeface="Symbol" panose="05050102010706020507" pitchFamily="18" charset="2"/>
              </a:rPr>
              <a:t>prime</a:t>
            </a:r>
            <a:r>
              <a:rPr lang="en-US" altLang="en-US" sz="2800" dirty="0">
                <a:sym typeface="Symbol" panose="05050102010706020507" pitchFamily="18" charset="2"/>
              </a:rPr>
              <a:t> if the only positive factors of p are 1 and p.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Note: 1 is not a prime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positive integer that is greater than 1 and is not prime is called </a:t>
            </a:r>
            <a:r>
              <a:rPr lang="en-US" altLang="en-US" sz="2800" b="1" i="1" dirty="0">
                <a:sym typeface="Symbol" panose="05050102010706020507" pitchFamily="18" charset="2"/>
              </a:rPr>
              <a:t>composite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The fundamental theorem of arithmetic: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Every positive integer can be written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uniquely</a:t>
            </a:r>
            <a:r>
              <a:rPr lang="en-US" altLang="en-US" sz="2800" dirty="0">
                <a:sym typeface="Symbol" panose="05050102010706020507" pitchFamily="18" charset="2"/>
              </a:rPr>
              <a:t> as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product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of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primes</a:t>
            </a:r>
            <a:r>
              <a:rPr lang="en-US" altLang="en-US" sz="2800" dirty="0">
                <a:sym typeface="Symbol" panose="05050102010706020507" pitchFamily="18" charset="2"/>
              </a:rPr>
              <a:t>, where the prime factors are written in order of increasing size.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5638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Also called the unique-prime-factorization theorem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5294424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topic is optional and we may omit it in the interest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415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E53E-19EE-44A7-B9A0-F5C3378579B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this </a:t>
            </a:r>
            <a:r>
              <a:rPr lang="en-US" altLang="en-US" dirty="0" smtClean="0"/>
              <a:t>module section…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is just an introduction to Public Key Cryptography and RSA Encryption</a:t>
            </a:r>
            <a:endParaRPr lang="en-US" altLang="en-US" sz="2800" dirty="0"/>
          </a:p>
          <a:p>
            <a:endParaRPr lang="en-US" altLang="en-US" dirty="0"/>
          </a:p>
          <a:p>
            <a:r>
              <a:rPr lang="en-US" altLang="en-US" dirty="0"/>
              <a:t>Much of the underlying theory we will not be able to get to</a:t>
            </a:r>
          </a:p>
          <a:p>
            <a:pPr lvl="1"/>
            <a:r>
              <a:rPr lang="en-US" altLang="en-US" dirty="0"/>
              <a:t>It’s beyond the scope of this course</a:t>
            </a:r>
          </a:p>
          <a:p>
            <a:endParaRPr lang="en-US" altLang="en-US" dirty="0"/>
          </a:p>
          <a:p>
            <a:r>
              <a:rPr lang="en-US" altLang="en-US" dirty="0"/>
              <a:t>Much of why this all works won’t be taught</a:t>
            </a:r>
          </a:p>
          <a:p>
            <a:pPr lvl="1"/>
            <a:r>
              <a:rPr lang="en-US" altLang="en-US" dirty="0"/>
              <a:t>It’s just an introduction to how it works</a:t>
            </a:r>
          </a:p>
        </p:txBody>
      </p:sp>
    </p:spTree>
    <p:extLst>
      <p:ext uri="{BB962C8B-B14F-4D97-AF65-F5344CB8AC3E}">
        <p14:creationId xmlns:p14="http://schemas.microsoft.com/office/powerpoint/2010/main" val="372386492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3C1-A110-44EF-9E5F-92B7A0AAC5D7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key cryptography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function and/or key to encrypt/decrypt is a secret</a:t>
            </a:r>
          </a:p>
          <a:p>
            <a:pPr lvl="1"/>
            <a:r>
              <a:rPr lang="en-US" altLang="en-US"/>
              <a:t>(Hopefully) only known to the sender and recipient</a:t>
            </a:r>
          </a:p>
          <a:p>
            <a:endParaRPr lang="en-US" altLang="en-US"/>
          </a:p>
          <a:p>
            <a:r>
              <a:rPr lang="en-US" altLang="en-US"/>
              <a:t>The same key encrypts and decrypts</a:t>
            </a:r>
          </a:p>
          <a:p>
            <a:endParaRPr lang="en-US" altLang="en-US"/>
          </a:p>
          <a:p>
            <a:r>
              <a:rPr lang="en-US" altLang="en-US"/>
              <a:t>How do you get the key to the recipient?</a:t>
            </a:r>
          </a:p>
        </p:txBody>
      </p:sp>
    </p:spTree>
    <p:extLst>
      <p:ext uri="{BB962C8B-B14F-4D97-AF65-F5344CB8AC3E}">
        <p14:creationId xmlns:p14="http://schemas.microsoft.com/office/powerpoint/2010/main" val="125099505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EDC32-FA61-4A3D-B7B0-4384D14C5068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cryptography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Everybody has a key that encrypts and a </a:t>
            </a:r>
            <a:r>
              <a:rPr lang="en-US" altLang="en-US" i="1" dirty="0"/>
              <a:t>separate </a:t>
            </a:r>
            <a:r>
              <a:rPr lang="en-US" altLang="en-US" dirty="0"/>
              <a:t>key that decrypts</a:t>
            </a:r>
          </a:p>
          <a:p>
            <a:pPr lvl="1"/>
            <a:r>
              <a:rPr lang="en-US" altLang="en-US" dirty="0"/>
              <a:t>They are not </a:t>
            </a:r>
            <a:r>
              <a:rPr lang="en-US" altLang="en-US" dirty="0" err="1"/>
              <a:t>interchangable</a:t>
            </a:r>
            <a:r>
              <a:rPr lang="en-US" altLang="en-US" dirty="0"/>
              <a:t>!</a:t>
            </a:r>
          </a:p>
          <a:p>
            <a:endParaRPr lang="en-US" altLang="en-US" dirty="0"/>
          </a:p>
          <a:p>
            <a:r>
              <a:rPr lang="en-US" altLang="en-US" dirty="0"/>
              <a:t>The encryption key is made public</a:t>
            </a:r>
          </a:p>
          <a:p>
            <a:endParaRPr lang="en-US" altLang="en-US" dirty="0"/>
          </a:p>
          <a:p>
            <a:r>
              <a:rPr lang="en-US" altLang="en-US" dirty="0"/>
              <a:t>The decryption key is kept private</a:t>
            </a:r>
          </a:p>
        </p:txBody>
      </p:sp>
    </p:spTree>
    <p:extLst>
      <p:ext uri="{BB962C8B-B14F-4D97-AF65-F5344CB8AC3E}">
        <p14:creationId xmlns:p14="http://schemas.microsoft.com/office/powerpoint/2010/main" val="161382986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06A13-E154-49AB-95F6-B9C2F23363B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cryptography goals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generation should be relatively easy</a:t>
            </a:r>
          </a:p>
          <a:p>
            <a:endParaRPr lang="en-US" altLang="en-US"/>
          </a:p>
          <a:p>
            <a:r>
              <a:rPr lang="en-US" altLang="en-US"/>
              <a:t>Encryption should be easy</a:t>
            </a:r>
          </a:p>
          <a:p>
            <a:r>
              <a:rPr lang="en-US" altLang="en-US"/>
              <a:t>Decryption should be easy</a:t>
            </a:r>
          </a:p>
          <a:p>
            <a:pPr lvl="1"/>
            <a:r>
              <a:rPr lang="en-US" altLang="en-US"/>
              <a:t>With the right key!</a:t>
            </a:r>
          </a:p>
          <a:p>
            <a:endParaRPr lang="en-US" altLang="en-US"/>
          </a:p>
          <a:p>
            <a:r>
              <a:rPr lang="en-US" altLang="en-US"/>
              <a:t>Cracking should be </a:t>
            </a:r>
            <a:r>
              <a:rPr lang="en-US" altLang="en-US" i="1"/>
              <a:t>very</a:t>
            </a:r>
            <a:r>
              <a:rPr lang="en-US" altLang="en-US"/>
              <a:t> hard</a:t>
            </a:r>
          </a:p>
        </p:txBody>
      </p:sp>
    </p:spTree>
    <p:extLst>
      <p:ext uri="{BB962C8B-B14F-4D97-AF65-F5344CB8AC3E}">
        <p14:creationId xmlns:p14="http://schemas.microsoft.com/office/powerpoint/2010/main" val="90811277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568E4-81B6-4032-A2E5-63EC37A3D475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that number prime?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5029200"/>
          </a:xfrm>
        </p:spPr>
        <p:txBody>
          <a:bodyPr/>
          <a:lstStyle/>
          <a:p>
            <a:r>
              <a:rPr lang="en-US" altLang="en-US" sz="2800" dirty="0"/>
              <a:t>Use the Fermat primality test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Given:</a:t>
            </a:r>
          </a:p>
          <a:p>
            <a:pPr lvl="1"/>
            <a:r>
              <a:rPr lang="en-US" altLang="en-US" sz="2400" i="1" dirty="0"/>
              <a:t>n</a:t>
            </a:r>
            <a:r>
              <a:rPr lang="en-US" altLang="en-US" sz="2400" dirty="0"/>
              <a:t>: the number to test for primality</a:t>
            </a:r>
          </a:p>
          <a:p>
            <a:pPr lvl="1"/>
            <a:r>
              <a:rPr lang="en-US" altLang="en-US" sz="2400" i="1" dirty="0"/>
              <a:t>k</a:t>
            </a:r>
            <a:r>
              <a:rPr lang="en-US" altLang="en-US" sz="2400" dirty="0"/>
              <a:t>: the number of times to test (the certainty)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algorithm is: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repeat </a:t>
            </a:r>
            <a:r>
              <a:rPr lang="en-US" altLang="en-US" sz="2000" i="1" dirty="0">
                <a:latin typeface="Lucida Console" panose="020B0609040504020204" pitchFamily="49" charset="0"/>
              </a:rPr>
              <a:t>k</a:t>
            </a:r>
            <a:r>
              <a:rPr lang="en-US" altLang="en-US" sz="2000" dirty="0">
                <a:latin typeface="Lucida Console" panose="020B0609040504020204" pitchFamily="49" charset="0"/>
              </a:rPr>
              <a:t> times: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pick </a:t>
            </a:r>
            <a:r>
              <a:rPr lang="en-US" altLang="en-US" sz="1800" i="1" dirty="0">
                <a:latin typeface="Lucida Console" panose="020B0609040504020204" pitchFamily="49" charset="0"/>
              </a:rPr>
              <a:t>a</a:t>
            </a:r>
            <a:r>
              <a:rPr lang="en-US" altLang="en-US" sz="1800" dirty="0">
                <a:latin typeface="Lucida Console" panose="020B0609040504020204" pitchFamily="49" charset="0"/>
              </a:rPr>
              <a:t> randomly in the range [1, </a:t>
            </a:r>
            <a:r>
              <a:rPr lang="en-US" altLang="en-US" sz="1800" i="1" dirty="0">
                <a:latin typeface="Lucida Console" panose="020B0609040504020204" pitchFamily="49" charset="0"/>
              </a:rPr>
              <a:t>n</a:t>
            </a:r>
            <a:r>
              <a:rPr lang="en-US" altLang="en-US" sz="1800" dirty="0">
                <a:latin typeface="Lucida Console" panose="020B0609040504020204" pitchFamily="49" charset="0"/>
              </a:rPr>
              <a:t>−1]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if </a:t>
            </a:r>
            <a:r>
              <a:rPr lang="en-US" altLang="en-US" sz="1800" i="1" dirty="0">
                <a:latin typeface="Lucida Console" panose="020B0609040504020204" pitchFamily="49" charset="0"/>
              </a:rPr>
              <a:t>a</a:t>
            </a:r>
            <a:r>
              <a:rPr lang="en-US" altLang="en-US" sz="1800" i="1" baseline="30000" dirty="0">
                <a:latin typeface="Lucida Console" panose="020B0609040504020204" pitchFamily="49" charset="0"/>
              </a:rPr>
              <a:t>n</a:t>
            </a:r>
            <a:r>
              <a:rPr lang="en-US" altLang="en-US" sz="1800" baseline="30000" dirty="0">
                <a:latin typeface="Lucida Console" panose="020B0609040504020204" pitchFamily="49" charset="0"/>
              </a:rPr>
              <a:t>−1</a:t>
            </a:r>
            <a:r>
              <a:rPr lang="en-US" altLang="en-US" sz="1800" dirty="0">
                <a:latin typeface="Lucida Console" panose="020B0609040504020204" pitchFamily="49" charset="0"/>
              </a:rPr>
              <a:t> mod </a:t>
            </a:r>
            <a:r>
              <a:rPr lang="en-US" altLang="en-US" sz="1800" i="1" dirty="0">
                <a:latin typeface="Lucida Console" panose="020B0609040504020204" pitchFamily="49" charset="0"/>
              </a:rPr>
              <a:t>n</a:t>
            </a:r>
            <a:r>
              <a:rPr lang="en-US" altLang="en-US" sz="1800" dirty="0">
                <a:latin typeface="Lucida Console" panose="020B0609040504020204" pitchFamily="49" charset="0"/>
              </a:rPr>
              <a:t> ≠ 1 then return </a:t>
            </a:r>
            <a:r>
              <a:rPr lang="en-US" altLang="en-US" sz="1800" u="sng" dirty="0">
                <a:latin typeface="Lucida Console" panose="020B0609040504020204" pitchFamily="49" charset="0"/>
              </a:rPr>
              <a:t>composite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return </a:t>
            </a:r>
            <a:r>
              <a:rPr lang="en-US" altLang="en-US" sz="2000" u="sng" dirty="0">
                <a:latin typeface="Lucida Console" panose="020B0609040504020204" pitchFamily="49" charset="0"/>
              </a:rPr>
              <a:t>probably prime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1730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BFFC-708D-437F-BC00-57E03B447BD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that number prime?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896600" cy="5029200"/>
          </a:xfrm>
        </p:spPr>
        <p:txBody>
          <a:bodyPr/>
          <a:lstStyle/>
          <a:p>
            <a:r>
              <a:rPr lang="en-US" altLang="en-US" dirty="0"/>
              <a:t>The algorithm is: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repeat </a:t>
            </a:r>
            <a:r>
              <a:rPr lang="en-US" altLang="en-US" i="1" dirty="0">
                <a:latin typeface="Lucida Console" panose="020B0609040504020204" pitchFamily="49" charset="0"/>
              </a:rPr>
              <a:t>k</a:t>
            </a:r>
            <a:r>
              <a:rPr lang="en-US" altLang="en-US" dirty="0">
                <a:latin typeface="Lucida Console" panose="020B0609040504020204" pitchFamily="49" charset="0"/>
              </a:rPr>
              <a:t> times: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pick </a:t>
            </a:r>
            <a:r>
              <a:rPr lang="en-US" altLang="en-US" i="1" dirty="0"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latin typeface="Lucida Console" panose="020B0609040504020204" pitchFamily="49" charset="0"/>
              </a:rPr>
              <a:t> randomly in the range [1, </a:t>
            </a:r>
            <a:r>
              <a:rPr lang="en-US" altLang="en-US" i="1" dirty="0">
                <a:latin typeface="Lucida Console" panose="020B0609040504020204" pitchFamily="49" charset="0"/>
              </a:rPr>
              <a:t>n</a:t>
            </a:r>
            <a:r>
              <a:rPr lang="en-US" altLang="en-US" dirty="0">
                <a:latin typeface="Lucida Console" panose="020B0609040504020204" pitchFamily="49" charset="0"/>
              </a:rPr>
              <a:t>−1]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if </a:t>
            </a:r>
            <a:r>
              <a:rPr lang="en-US" altLang="en-US" i="1" dirty="0">
                <a:latin typeface="Lucida Console" panose="020B0609040504020204" pitchFamily="49" charset="0"/>
              </a:rPr>
              <a:t>a</a:t>
            </a:r>
            <a:r>
              <a:rPr lang="en-US" altLang="en-US" i="1" baseline="30000" dirty="0">
                <a:latin typeface="Lucida Console" panose="020B0609040504020204" pitchFamily="49" charset="0"/>
              </a:rPr>
              <a:t>n</a:t>
            </a:r>
            <a:r>
              <a:rPr lang="en-US" altLang="en-US" baseline="30000" dirty="0">
                <a:latin typeface="Lucida Console" panose="020B0609040504020204" pitchFamily="49" charset="0"/>
              </a:rPr>
              <a:t>−1</a:t>
            </a:r>
            <a:r>
              <a:rPr lang="en-US" altLang="en-US" dirty="0">
                <a:latin typeface="Lucida Console" panose="020B0609040504020204" pitchFamily="49" charset="0"/>
              </a:rPr>
              <a:t> mod </a:t>
            </a:r>
            <a:r>
              <a:rPr lang="en-US" altLang="en-US" i="1" dirty="0">
                <a:latin typeface="Lucida Console" panose="020B0609040504020204" pitchFamily="49" charset="0"/>
              </a:rPr>
              <a:t>n</a:t>
            </a:r>
            <a:r>
              <a:rPr lang="en-US" altLang="en-US" dirty="0">
                <a:latin typeface="Lucida Console" panose="020B0609040504020204" pitchFamily="49" charset="0"/>
              </a:rPr>
              <a:t> ≠ 1 then return </a:t>
            </a:r>
            <a:r>
              <a:rPr lang="en-US" altLang="en-US" u="sng" dirty="0">
                <a:latin typeface="Lucida Console" panose="020B0609040504020204" pitchFamily="49" charset="0"/>
              </a:rPr>
              <a:t>composite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return </a:t>
            </a:r>
            <a:r>
              <a:rPr lang="en-US" altLang="en-US" u="sng" dirty="0">
                <a:latin typeface="Lucida Console" panose="020B0609040504020204" pitchFamily="49" charset="0"/>
              </a:rPr>
              <a:t>probably prime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n</a:t>
            </a:r>
            <a:r>
              <a:rPr lang="en-US" altLang="en-US" dirty="0"/>
              <a:t> = 105</a:t>
            </a:r>
          </a:p>
          <a:p>
            <a:pPr lvl="1"/>
            <a:r>
              <a:rPr lang="en-US" altLang="en-US" dirty="0"/>
              <a:t>Iteration 1: </a:t>
            </a:r>
            <a:r>
              <a:rPr lang="en-US" altLang="en-US" i="1" dirty="0"/>
              <a:t>a</a:t>
            </a:r>
            <a:r>
              <a:rPr lang="en-US" altLang="en-US" dirty="0"/>
              <a:t> = 92: 92</a:t>
            </a:r>
            <a:r>
              <a:rPr lang="en-US" altLang="en-US" baseline="30000" dirty="0"/>
              <a:t>104</a:t>
            </a:r>
            <a:r>
              <a:rPr lang="en-US" altLang="en-US" dirty="0"/>
              <a:t> mod 105 = 1</a:t>
            </a:r>
          </a:p>
          <a:p>
            <a:pPr lvl="1"/>
            <a:r>
              <a:rPr lang="en-US" altLang="en-US" dirty="0"/>
              <a:t>Iteration 2: </a:t>
            </a:r>
            <a:r>
              <a:rPr lang="en-US" altLang="en-US" i="1" dirty="0"/>
              <a:t>a</a:t>
            </a:r>
            <a:r>
              <a:rPr lang="en-US" altLang="en-US" dirty="0"/>
              <a:t> = 84: 84</a:t>
            </a:r>
            <a:r>
              <a:rPr lang="en-US" altLang="en-US" baseline="30000" dirty="0"/>
              <a:t>104</a:t>
            </a:r>
            <a:r>
              <a:rPr lang="en-US" altLang="en-US" dirty="0"/>
              <a:t> mod 105 = 21</a:t>
            </a:r>
          </a:p>
          <a:p>
            <a:pPr lvl="1"/>
            <a:r>
              <a:rPr lang="en-US" altLang="en-US" dirty="0"/>
              <a:t>Therefore, 105 is composite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53797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471C8-27B4-43A2-B4F4-6BA41D5495D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that number prime?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5029200"/>
          </a:xfrm>
        </p:spPr>
        <p:txBody>
          <a:bodyPr/>
          <a:lstStyle/>
          <a:p>
            <a:r>
              <a:rPr lang="en-US" altLang="en-US" sz="2800" dirty="0"/>
              <a:t>The algorithm is: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repeat </a:t>
            </a:r>
            <a:r>
              <a:rPr lang="en-US" altLang="en-US" sz="2000" i="1" dirty="0">
                <a:latin typeface="Lucida Console" panose="020B0609040504020204" pitchFamily="49" charset="0"/>
              </a:rPr>
              <a:t>k</a:t>
            </a:r>
            <a:r>
              <a:rPr lang="en-US" altLang="en-US" sz="2000" dirty="0">
                <a:latin typeface="Lucida Console" panose="020B0609040504020204" pitchFamily="49" charset="0"/>
              </a:rPr>
              <a:t> times: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pick </a:t>
            </a:r>
            <a:r>
              <a:rPr lang="en-US" altLang="en-US" sz="1800" i="1" dirty="0">
                <a:latin typeface="Lucida Console" panose="020B0609040504020204" pitchFamily="49" charset="0"/>
              </a:rPr>
              <a:t>a</a:t>
            </a:r>
            <a:r>
              <a:rPr lang="en-US" altLang="en-US" sz="1800" dirty="0">
                <a:latin typeface="Lucida Console" panose="020B0609040504020204" pitchFamily="49" charset="0"/>
              </a:rPr>
              <a:t> randomly in the range [1, </a:t>
            </a:r>
            <a:r>
              <a:rPr lang="en-US" altLang="en-US" sz="1800" i="1" dirty="0">
                <a:latin typeface="Lucida Console" panose="020B0609040504020204" pitchFamily="49" charset="0"/>
              </a:rPr>
              <a:t>n</a:t>
            </a:r>
            <a:r>
              <a:rPr lang="en-US" altLang="en-US" sz="1800" dirty="0">
                <a:latin typeface="Lucida Console" panose="020B0609040504020204" pitchFamily="49" charset="0"/>
              </a:rPr>
              <a:t>−1]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if </a:t>
            </a:r>
            <a:r>
              <a:rPr lang="en-US" altLang="en-US" sz="1800" i="1" dirty="0">
                <a:latin typeface="Lucida Console" panose="020B0609040504020204" pitchFamily="49" charset="0"/>
              </a:rPr>
              <a:t>a</a:t>
            </a:r>
            <a:r>
              <a:rPr lang="en-US" altLang="en-US" sz="1800" i="1" baseline="30000" dirty="0">
                <a:latin typeface="Lucida Console" panose="020B0609040504020204" pitchFamily="49" charset="0"/>
              </a:rPr>
              <a:t>n</a:t>
            </a:r>
            <a:r>
              <a:rPr lang="en-US" altLang="en-US" sz="1800" baseline="30000" dirty="0">
                <a:latin typeface="Lucida Console" panose="020B0609040504020204" pitchFamily="49" charset="0"/>
              </a:rPr>
              <a:t>−1</a:t>
            </a:r>
            <a:r>
              <a:rPr lang="en-US" altLang="en-US" sz="1800" dirty="0">
                <a:latin typeface="Lucida Console" panose="020B0609040504020204" pitchFamily="49" charset="0"/>
              </a:rPr>
              <a:t> mod </a:t>
            </a:r>
            <a:r>
              <a:rPr lang="en-US" altLang="en-US" sz="1800" i="1" dirty="0">
                <a:latin typeface="Lucida Console" panose="020B0609040504020204" pitchFamily="49" charset="0"/>
              </a:rPr>
              <a:t>n</a:t>
            </a:r>
            <a:r>
              <a:rPr lang="en-US" altLang="en-US" sz="1800" dirty="0">
                <a:latin typeface="Lucida Console" panose="020B0609040504020204" pitchFamily="49" charset="0"/>
              </a:rPr>
              <a:t> ≠ 1 then return </a:t>
            </a:r>
            <a:r>
              <a:rPr lang="en-US" altLang="en-US" sz="1800" u="sng" dirty="0">
                <a:latin typeface="Lucida Console" panose="020B0609040504020204" pitchFamily="49" charset="0"/>
              </a:rPr>
              <a:t>composite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return </a:t>
            </a:r>
            <a:r>
              <a:rPr lang="en-US" altLang="en-US" sz="2000" u="sng" dirty="0">
                <a:latin typeface="Lucida Console" panose="020B0609040504020204" pitchFamily="49" charset="0"/>
              </a:rPr>
              <a:t>probably prime</a:t>
            </a:r>
          </a:p>
          <a:p>
            <a:r>
              <a:rPr lang="en-US" altLang="en-US" sz="2800" dirty="0"/>
              <a:t>Let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101</a:t>
            </a:r>
          </a:p>
          <a:p>
            <a:pPr lvl="1"/>
            <a:r>
              <a:rPr lang="en-US" altLang="en-US" sz="2400" dirty="0"/>
              <a:t>Iteration 1: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55: 55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mod 100 = 1</a:t>
            </a:r>
          </a:p>
          <a:p>
            <a:pPr lvl="1"/>
            <a:r>
              <a:rPr lang="en-US" altLang="en-US" sz="2400" dirty="0"/>
              <a:t>Iteration 2: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60: 60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mod 100 = 1</a:t>
            </a:r>
          </a:p>
          <a:p>
            <a:pPr lvl="1"/>
            <a:r>
              <a:rPr lang="en-US" altLang="en-US" sz="2400" dirty="0"/>
              <a:t>Iteration 3: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14: 14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mod 100 = 1</a:t>
            </a:r>
          </a:p>
          <a:p>
            <a:pPr lvl="1"/>
            <a:r>
              <a:rPr lang="en-US" altLang="en-US" sz="2400" dirty="0"/>
              <a:t>Iteration 4: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73: 73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mod 100 = 1</a:t>
            </a:r>
          </a:p>
          <a:p>
            <a:pPr lvl="1"/>
            <a:r>
              <a:rPr lang="en-US" altLang="en-US" sz="2400" dirty="0"/>
              <a:t>At this point, 101 has a (½)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= 1/16 chance of still being composite</a:t>
            </a:r>
          </a:p>
        </p:txBody>
      </p:sp>
    </p:spTree>
    <p:extLst>
      <p:ext uri="{BB962C8B-B14F-4D97-AF65-F5344CB8AC3E}">
        <p14:creationId xmlns:p14="http://schemas.microsoft.com/office/powerpoint/2010/main" val="165161933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9FC1B-289C-4381-836D-B59F264B386B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More on the Fermat primality test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5105400"/>
          </a:xfrm>
        </p:spPr>
        <p:txBody>
          <a:bodyPr/>
          <a:lstStyle/>
          <a:p>
            <a:r>
              <a:rPr lang="en-US" altLang="en-US" sz="2400" dirty="0"/>
              <a:t>Each iteration halves the probability that the number is a composite</a:t>
            </a:r>
          </a:p>
          <a:p>
            <a:pPr lvl="1"/>
            <a:r>
              <a:rPr lang="en-US" altLang="en-US" sz="2400" dirty="0"/>
              <a:t>Probability = (½)</a:t>
            </a:r>
            <a:r>
              <a:rPr lang="en-US" altLang="en-US" sz="2400" i="1" baseline="30000" dirty="0"/>
              <a:t>k</a:t>
            </a:r>
            <a:endParaRPr lang="en-US" altLang="en-US" sz="2400" dirty="0"/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100, probability it’s a composite is (½)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 = 1 in 1.2 </a:t>
            </a:r>
            <a:r>
              <a:rPr lang="en-US" altLang="en-US" sz="2400" dirty="0">
                <a:sym typeface="Symbol" panose="05050102010706020507" pitchFamily="18" charset="2"/>
              </a:rPr>
              <a:t> 10</a:t>
            </a:r>
            <a:r>
              <a:rPr lang="en-US" altLang="en-US" sz="2400" baseline="30000" dirty="0">
                <a:sym typeface="Symbol" panose="05050102010706020507" pitchFamily="18" charset="2"/>
              </a:rPr>
              <a:t>30</a:t>
            </a:r>
            <a:r>
              <a:rPr lang="en-US" altLang="en-US" sz="2400" dirty="0"/>
              <a:t> that the number is composite</a:t>
            </a:r>
          </a:p>
          <a:p>
            <a:pPr lvl="2"/>
            <a:r>
              <a:rPr lang="en-US" altLang="en-US" dirty="0"/>
              <a:t>Greater chance of having a hardware error!</a:t>
            </a:r>
          </a:p>
          <a:p>
            <a:pPr lvl="1"/>
            <a:r>
              <a:rPr lang="en-US" altLang="en-US" sz="2400" dirty="0"/>
              <a:t>Thus,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100 is a good value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However, this is not certain!</a:t>
            </a:r>
          </a:p>
          <a:p>
            <a:pPr lvl="1"/>
            <a:r>
              <a:rPr lang="en-US" altLang="en-US" sz="2400" dirty="0"/>
              <a:t>There are known numbers that are composite but will always report prime by this test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Source: </a:t>
            </a:r>
            <a:r>
              <a:rPr lang="en-US" altLang="en-US" sz="2000" b="1" dirty="0">
                <a:latin typeface="Consolas" panose="020B0609020204030204" pitchFamily="49" charset="0"/>
              </a:rPr>
              <a:t>http://en.wikipedia.org/wiki/Fermat_primality_test</a:t>
            </a:r>
          </a:p>
        </p:txBody>
      </p:sp>
    </p:spTree>
    <p:extLst>
      <p:ext uri="{BB962C8B-B14F-4D97-AF65-F5344CB8AC3E}">
        <p14:creationId xmlns:p14="http://schemas.microsoft.com/office/powerpoint/2010/main" val="329276188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D41E-F690-45ED-AEA0-B76C46AEFCE9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Stands for the inventors: Ron Rivest, Adi Shamir and Len Adleman</a:t>
            </a:r>
          </a:p>
          <a:p>
            <a:endParaRPr lang="en-US" altLang="en-US"/>
          </a:p>
          <a:p>
            <a:r>
              <a:rPr lang="en-US" altLang="en-US"/>
              <a:t>Three parts:</a:t>
            </a:r>
          </a:p>
          <a:p>
            <a:pPr lvl="1"/>
            <a:r>
              <a:rPr lang="en-US" altLang="en-US"/>
              <a:t>Key generation</a:t>
            </a:r>
          </a:p>
          <a:p>
            <a:pPr lvl="1"/>
            <a:r>
              <a:rPr lang="en-US" altLang="en-US"/>
              <a:t>Encrypting a message</a:t>
            </a:r>
          </a:p>
          <a:p>
            <a:pPr lvl="1"/>
            <a:r>
              <a:rPr lang="en-US" altLang="en-US"/>
              <a:t>Decrypting a message</a:t>
            </a:r>
          </a:p>
        </p:txBody>
      </p:sp>
    </p:spTree>
    <p:extLst>
      <p:ext uri="{BB962C8B-B14F-4D97-AF65-F5344CB8AC3E}">
        <p14:creationId xmlns:p14="http://schemas.microsoft.com/office/powerpoint/2010/main" val="34717117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Primes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458200" cy="6858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Examples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3505200" y="17526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3·5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133600" y="23622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48 =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2133600" y="29718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 =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2133600" y="35814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100 =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2133600" y="41910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512 =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133600" y="48006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515 =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2133600" y="54102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28 =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2209800" y="17526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 =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3505200" y="23622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2·2·2·2·3 = 2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·3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3505200" y="29718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3505200" y="35814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2·2·5·5 = 2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·5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3505200" y="41910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2·2·2·2·2·2·2·2·2 = 2</a:t>
            </a:r>
            <a:r>
              <a:rPr lang="en-US" alt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3505200" y="48006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5·103</a:t>
            </a: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3505200" y="5410201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2·2·7</a:t>
            </a:r>
          </a:p>
        </p:txBody>
      </p:sp>
    </p:spTree>
    <p:extLst>
      <p:ext uri="{BB962C8B-B14F-4D97-AF65-F5344CB8AC3E}">
        <p14:creationId xmlns:p14="http://schemas.microsoft.com/office/powerpoint/2010/main" val="381991188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utoUpdateAnimBg="0"/>
      <p:bldP spid="226309" grpId="0" autoUpdateAnimBg="0"/>
      <p:bldP spid="226310" grpId="0" autoUpdateAnimBg="0"/>
      <p:bldP spid="226311" grpId="0" autoUpdateAnimBg="0"/>
      <p:bldP spid="226312" grpId="0" autoUpdateAnimBg="0"/>
      <p:bldP spid="226313" grpId="0" autoUpdateAnimBg="0"/>
      <p:bldP spid="226314" grpId="0" autoUpdateAnimBg="0"/>
      <p:bldP spid="226315" grpId="0" autoUpdateAnimBg="0"/>
      <p:bldP spid="226316" grpId="0" autoUpdateAnimBg="0"/>
      <p:bldP spid="226317" grpId="0" autoUpdateAnimBg="0"/>
      <p:bldP spid="226318" grpId="0" autoUpdateAnimBg="0"/>
      <p:bldP spid="226319" grpId="0" autoUpdateAnimBg="0"/>
      <p:bldP spid="226320" grpId="0" autoUpdateAnimBg="0"/>
      <p:bldP spid="22632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16845-04E7-4C02-8177-DF95F74B86A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 steps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Choose two </a:t>
            </a:r>
            <a:r>
              <a:rPr lang="en-US" altLang="en-US" sz="2800" i="1" dirty="0"/>
              <a:t>random</a:t>
            </a:r>
            <a:r>
              <a:rPr lang="en-US" altLang="en-US" sz="2800" dirty="0"/>
              <a:t> large prime numbers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≠ </a:t>
            </a:r>
            <a:r>
              <a:rPr lang="en-US" altLang="en-US" sz="2800" i="1" dirty="0"/>
              <a:t>q</a:t>
            </a:r>
            <a:r>
              <a:rPr lang="en-US" altLang="en-US" sz="2800" dirty="0"/>
              <a:t>, and </a:t>
            </a:r>
            <a:br>
              <a:rPr lang="en-US" altLang="en-US" sz="2800" dirty="0"/>
            </a:b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*</a:t>
            </a:r>
            <a:r>
              <a:rPr lang="en-US" altLang="en-US" sz="2800" i="1" dirty="0"/>
              <a:t>q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Choose an integer 1 &lt; </a:t>
            </a:r>
            <a:r>
              <a:rPr lang="en-US" altLang="en-US" sz="2800" i="1" dirty="0"/>
              <a:t>e</a:t>
            </a:r>
            <a:r>
              <a:rPr lang="en-US" altLang="en-US" sz="2800" dirty="0"/>
              <a:t> &lt; </a:t>
            </a:r>
            <a:r>
              <a:rPr lang="en-US" altLang="en-US" sz="2800" i="1" dirty="0"/>
              <a:t>n</a:t>
            </a:r>
            <a:r>
              <a:rPr lang="en-US" altLang="en-US" sz="2800" dirty="0"/>
              <a:t> which is relatively prime to (</a:t>
            </a:r>
            <a:r>
              <a:rPr lang="en-US" altLang="en-US" sz="2800" i="1" dirty="0"/>
              <a:t>p</a:t>
            </a:r>
            <a:r>
              <a:rPr lang="en-US" altLang="en-US" sz="2800" dirty="0"/>
              <a:t>-1)(</a:t>
            </a:r>
            <a:r>
              <a:rPr lang="en-US" altLang="en-US" sz="2800" i="1" dirty="0"/>
              <a:t>q</a:t>
            </a:r>
            <a:r>
              <a:rPr lang="en-US" altLang="en-US" sz="2800" dirty="0"/>
              <a:t>-1)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Compute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 </a:t>
            </a:r>
            <a:r>
              <a:rPr lang="en-US" altLang="en-US" sz="2800" i="1" dirty="0"/>
              <a:t>d * e</a:t>
            </a:r>
            <a:r>
              <a:rPr lang="en-US" altLang="en-US" sz="2800" dirty="0"/>
              <a:t> ≡ 1 (mod (</a:t>
            </a:r>
            <a:r>
              <a:rPr lang="en-US" altLang="en-US" sz="2800" i="1" dirty="0"/>
              <a:t>p</a:t>
            </a:r>
            <a:r>
              <a:rPr lang="en-US" altLang="en-US" sz="2800" dirty="0"/>
              <a:t>-1)(</a:t>
            </a:r>
            <a:r>
              <a:rPr lang="en-US" altLang="en-US" sz="2800" i="1" dirty="0"/>
              <a:t>q</a:t>
            </a:r>
            <a:r>
              <a:rPr lang="en-US" altLang="en-US" sz="2800" dirty="0"/>
              <a:t>-1))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600" dirty="0"/>
              <a:t>Rephrased: d*e mod (</a:t>
            </a:r>
            <a:r>
              <a:rPr lang="en-US" altLang="en-US" sz="2600" i="1" dirty="0"/>
              <a:t>p</a:t>
            </a:r>
            <a:r>
              <a:rPr lang="en-US" altLang="en-US" sz="2600" dirty="0"/>
              <a:t>-1)(</a:t>
            </a:r>
            <a:r>
              <a:rPr lang="en-US" altLang="en-US" sz="2600" i="1" dirty="0"/>
              <a:t>q</a:t>
            </a:r>
            <a:r>
              <a:rPr lang="en-US" altLang="en-US" sz="2600" dirty="0"/>
              <a:t>-1) = 1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Destroy all records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5257535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8569E-3B13-4161-9D14-FF5B6B6B0B74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</p:spPr>
        <p:txBody>
          <a:bodyPr/>
          <a:lstStyle/>
          <a:p>
            <a:pPr marL="533400" indent="-533400"/>
            <a:r>
              <a:rPr lang="en-US" altLang="en-US" sz="2800" dirty="0"/>
              <a:t>Choose two </a:t>
            </a:r>
            <a:r>
              <a:rPr lang="en-US" altLang="en-US" sz="2800" i="1" dirty="0"/>
              <a:t>random</a:t>
            </a:r>
            <a:r>
              <a:rPr lang="en-US" altLang="en-US" sz="2800" dirty="0"/>
              <a:t> large prime numbers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≠ </a:t>
            </a:r>
            <a:r>
              <a:rPr lang="en-US" altLang="en-US" sz="2800" i="1" dirty="0"/>
              <a:t>q</a:t>
            </a:r>
          </a:p>
          <a:p>
            <a:pPr marL="914400" lvl="1" indent="-457200"/>
            <a:r>
              <a:rPr lang="en-US" altLang="en-US" sz="2400" dirty="0"/>
              <a:t>In reality, 2048 bit numbers are recommended</a:t>
            </a:r>
          </a:p>
          <a:p>
            <a:pPr marL="1295400" lvl="2" indent="-381000"/>
            <a:r>
              <a:rPr lang="en-US" altLang="en-US" sz="2000" dirty="0"/>
              <a:t>That’s </a:t>
            </a:r>
            <a:r>
              <a:rPr lang="en-US" altLang="en-US" sz="2000" dirty="0">
                <a:sym typeface="Symbol" panose="05050102010706020507" pitchFamily="18" charset="2"/>
              </a:rPr>
              <a:t></a:t>
            </a:r>
            <a:r>
              <a:rPr lang="en-US" altLang="en-US" sz="2000" dirty="0"/>
              <a:t> 617 digits</a:t>
            </a:r>
          </a:p>
          <a:p>
            <a:pPr marL="914400" lvl="1" indent="-457200"/>
            <a:r>
              <a:rPr lang="en-US" altLang="en-US" sz="2400" dirty="0"/>
              <a:t>From </a:t>
            </a:r>
            <a:r>
              <a:rPr lang="en-US" altLang="en-US" sz="2400" dirty="0" smtClean="0"/>
              <a:t>previous slide: </a:t>
            </a:r>
            <a:r>
              <a:rPr lang="en-US" altLang="en-US" sz="2400" dirty="0"/>
              <a:t>chance of a random odd 2048 bit number being prime is about 1/710</a:t>
            </a:r>
          </a:p>
          <a:p>
            <a:pPr marL="1295400" lvl="2" indent="-381000"/>
            <a:r>
              <a:rPr lang="en-US" altLang="en-US" dirty="0"/>
              <a:t>We can compute if a number is prime relatively quickly via the Fermat primality test</a:t>
            </a:r>
          </a:p>
          <a:p>
            <a:pPr marL="914400" lvl="1" indent="-457200"/>
            <a:endParaRPr lang="en-US" altLang="en-US" sz="2400" dirty="0"/>
          </a:p>
          <a:p>
            <a:pPr marL="533400" indent="-533400"/>
            <a:r>
              <a:rPr lang="en-US" altLang="en-US" sz="2800" dirty="0"/>
              <a:t>We choose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= 107 and 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97</a:t>
            </a:r>
          </a:p>
          <a:p>
            <a:pPr marL="533400" indent="-533400"/>
            <a:r>
              <a:rPr lang="en-US" altLang="en-US" sz="2800" dirty="0"/>
              <a:t>Compute </a:t>
            </a:r>
            <a:r>
              <a:rPr lang="en-US" altLang="en-US" sz="2800" i="1" dirty="0"/>
              <a:t>n = p*q</a:t>
            </a:r>
          </a:p>
          <a:p>
            <a:pPr marL="914400" lvl="1" indent="-457200"/>
            <a:r>
              <a:rPr lang="en-US" altLang="en-US" sz="2400" i="1" dirty="0"/>
              <a:t>n =</a:t>
            </a:r>
            <a:r>
              <a:rPr lang="en-US" altLang="en-US" sz="2400" dirty="0"/>
              <a:t> 10379</a:t>
            </a:r>
          </a:p>
        </p:txBody>
      </p:sp>
    </p:spTree>
    <p:extLst>
      <p:ext uri="{BB962C8B-B14F-4D97-AF65-F5344CB8AC3E}">
        <p14:creationId xmlns:p14="http://schemas.microsoft.com/office/powerpoint/2010/main" val="17712959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80831-6B62-4759-AF9C-349F2AAA84F0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9601200" cy="4953000"/>
          </a:xfrm>
        </p:spPr>
        <p:txBody>
          <a:bodyPr/>
          <a:lstStyle/>
          <a:p>
            <a:r>
              <a:rPr lang="en-US" altLang="en-US" dirty="0"/>
              <a:t>Java code to find a big prime number: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90801" y="2819401"/>
            <a:ext cx="75424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sz="2800" b="1" dirty="0">
                <a:solidFill>
                  <a:srgbClr val="500000"/>
                </a:solidFill>
                <a:latin typeface="Lucida Console" panose="020B0609040504020204" pitchFamily="49" charset="0"/>
              </a:rPr>
              <a:t> prime = new </a:t>
            </a:r>
            <a:r>
              <a:rPr lang="en-US" altLang="en-US" sz="2800" b="1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sz="2800" b="1" dirty="0">
                <a:solidFill>
                  <a:srgbClr val="5000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2800" b="1" dirty="0">
                <a:solidFill>
                  <a:srgbClr val="500000"/>
                </a:solidFill>
                <a:latin typeface="Lucida Console" panose="020B0609040504020204" pitchFamily="49" charset="0"/>
              </a:rPr>
              <a:t>	(</a:t>
            </a:r>
            <a:r>
              <a:rPr lang="en-US" altLang="en-US" sz="2800" b="1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numBits</a:t>
            </a:r>
            <a:r>
              <a:rPr lang="en-US" altLang="en-US" sz="2800" b="1" dirty="0">
                <a:solidFill>
                  <a:srgbClr val="500000"/>
                </a:solidFill>
                <a:latin typeface="Lucida Console" panose="020B0609040504020204" pitchFamily="49" charset="0"/>
              </a:rPr>
              <a:t>, certainty, random);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3733800" y="3657600"/>
            <a:ext cx="533400" cy="914400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6096000" y="3657600"/>
            <a:ext cx="0" cy="990600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8153400" y="3657600"/>
            <a:ext cx="0" cy="990600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487098" y="4724401"/>
            <a:ext cx="2207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The number of </a:t>
            </a:r>
            <a:br>
              <a:rPr lang="en-US" altLang="en-US"/>
            </a:br>
            <a:r>
              <a:rPr lang="en-US" altLang="en-US"/>
              <a:t>bits of the prime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880056" y="4800601"/>
            <a:ext cx="24128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Certainty that the </a:t>
            </a:r>
            <a:br>
              <a:rPr lang="en-US" altLang="en-US"/>
            </a:br>
            <a:r>
              <a:rPr lang="en-US" altLang="en-US"/>
              <a:t>number is a prime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094840" y="4800601"/>
            <a:ext cx="2694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The random number</a:t>
            </a:r>
          </a:p>
          <a:p>
            <a:pPr algn="ctr"/>
            <a:r>
              <a:rPr lang="en-US" altLang="en-US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29313885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8" grpId="0"/>
      <p:bldP spid="20489" grpId="0"/>
      <p:bldP spid="2049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7105D-F152-4E4F-8E5C-D7AAE4FC4D7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Java code to find a big prime number: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import </a:t>
            </a:r>
            <a:r>
              <a:rPr lang="en-US" altLang="en-US" sz="1600" dirty="0" err="1">
                <a:latin typeface="Lucida Console" panose="020B0609040504020204" pitchFamily="49" charset="0"/>
              </a:rPr>
              <a:t>java.math</a:t>
            </a:r>
            <a:r>
              <a:rPr lang="en-US" altLang="en-US" sz="1600" dirty="0">
                <a:latin typeface="Lucida Console" panose="020B0609040504020204" pitchFamily="49" charset="0"/>
              </a:rPr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import </a:t>
            </a:r>
            <a:r>
              <a:rPr lang="en-US" altLang="en-US" sz="1600" dirty="0" err="1">
                <a:latin typeface="Lucida Console" panose="020B0609040504020204" pitchFamily="49" charset="0"/>
              </a:rPr>
              <a:t>java.util</a:t>
            </a:r>
            <a:r>
              <a:rPr lang="en-US" altLang="en-US" sz="1600" dirty="0">
                <a:latin typeface="Lucida Console" panose="020B0609040504020204" pitchFamily="49" charset="0"/>
              </a:rPr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class </a:t>
            </a:r>
            <a:r>
              <a:rPr lang="en-US" altLang="en-US" sz="1600" dirty="0" err="1">
                <a:latin typeface="Lucida Console" panose="020B0609040504020204" pitchFamily="49" charset="0"/>
              </a:rPr>
              <a:t>BigPrime</a:t>
            </a:r>
            <a:r>
              <a:rPr lang="en-US" altLang="en-US" sz="16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static </a:t>
            </a:r>
            <a:r>
              <a:rPr lang="en-US" altLang="en-US" sz="1600" dirty="0" err="1"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latin typeface="Lucida Console" panose="020B0609040504020204" pitchFamily="49" charset="0"/>
              </a:rPr>
              <a:t>numDigits</a:t>
            </a:r>
            <a:r>
              <a:rPr lang="en-US" altLang="en-US" sz="1600" dirty="0">
                <a:latin typeface="Lucida Console" panose="020B0609040504020204" pitchFamily="49" charset="0"/>
              </a:rPr>
              <a:t> = 617;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static </a:t>
            </a:r>
            <a:r>
              <a:rPr lang="en-US" altLang="en-US" sz="1600" dirty="0" err="1"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latin typeface="Lucida Console" panose="020B0609040504020204" pitchFamily="49" charset="0"/>
              </a:rPr>
              <a:t> certainty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static final double LOG_2 = Math.log(10)/Math.log(2);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static </a:t>
            </a:r>
            <a:r>
              <a:rPr lang="en-US" altLang="en-US" sz="1600" dirty="0" err="1"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latin typeface="Lucida Console" panose="020B0609040504020204" pitchFamily="49" charset="0"/>
              </a:rPr>
              <a:t>numBits</a:t>
            </a:r>
            <a:r>
              <a:rPr lang="en-US" altLang="en-US" sz="1600" dirty="0">
                <a:latin typeface="Lucida Console" panose="020B0609040504020204" pitchFamily="49" charset="0"/>
              </a:rPr>
              <a:t> = (</a:t>
            </a:r>
            <a:r>
              <a:rPr lang="en-US" altLang="en-US" sz="1600" dirty="0" err="1"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latin typeface="Lucida Console" panose="020B0609040504020204" pitchFamily="49" charset="0"/>
              </a:rPr>
              <a:t>) (</a:t>
            </a:r>
            <a:r>
              <a:rPr lang="en-US" altLang="en-US" sz="1600" dirty="0" err="1">
                <a:latin typeface="Lucida Console" panose="020B0609040504020204" pitchFamily="49" charset="0"/>
              </a:rPr>
              <a:t>numDigits</a:t>
            </a:r>
            <a:r>
              <a:rPr lang="en-US" altLang="en-US" sz="1600" dirty="0">
                <a:latin typeface="Lucida Console" panose="020B0609040504020204" pitchFamily="49" charset="0"/>
              </a:rPr>
              <a:t> * LOG_2);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public static void main (String </a:t>
            </a:r>
            <a:r>
              <a:rPr lang="en-US" altLang="en-US" sz="1600" dirty="0" err="1"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latin typeface="Lucida Console" panose="020B0609040504020204" pitchFamily="49" charset="0"/>
              </a:rPr>
              <a:t>[])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	Random </a:t>
            </a:r>
            <a:r>
              <a:rPr lang="en-US" altLang="en-US" sz="1600" dirty="0" err="1">
                <a:latin typeface="Lucida Console" panose="020B0609040504020204" pitchFamily="49" charset="0"/>
              </a:rPr>
              <a:t>random</a:t>
            </a:r>
            <a:r>
              <a:rPr lang="en-US" altLang="en-US" sz="1600" dirty="0">
                <a:latin typeface="Lucida Console" panose="020B0609040504020204" pitchFamily="49" charset="0"/>
              </a:rPr>
              <a:t> = new Random();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sz="1600" dirty="0">
                <a:solidFill>
                  <a:srgbClr val="500000"/>
                </a:solidFill>
                <a:latin typeface="Lucida Console" panose="020B0609040504020204" pitchFamily="49" charset="0"/>
              </a:rPr>
              <a:t> prime = new </a:t>
            </a:r>
            <a:r>
              <a:rPr lang="en-US" altLang="en-US" sz="1600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sz="1600" dirty="0">
                <a:solidFill>
                  <a:srgbClr val="500000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numBits</a:t>
            </a:r>
            <a:r>
              <a:rPr lang="en-US" altLang="en-US" sz="1600" dirty="0">
                <a:solidFill>
                  <a:srgbClr val="500000"/>
                </a:solidFill>
                <a:latin typeface="Lucida Console" panose="020B0609040504020204" pitchFamily="49" charset="0"/>
              </a:rPr>
              <a:t>, certainty,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500000"/>
                </a:solidFill>
                <a:latin typeface="Lucida Console" panose="020B0609040504020204" pitchFamily="49" charset="0"/>
              </a:rPr>
              <a:t>						     random);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	</a:t>
            </a:r>
            <a:r>
              <a:rPr lang="en-US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latin typeface="Lucida Console" panose="020B0609040504020204" pitchFamily="49" charset="0"/>
              </a:rPr>
              <a:t> (prime);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49450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6454-9326-4277-A404-C1C6C061C5CD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long does this take?</a:t>
            </a:r>
          </a:p>
          <a:p>
            <a:pPr lvl="1"/>
            <a:r>
              <a:rPr lang="en-US" altLang="en-US" dirty="0" smtClean="0"/>
              <a:t>These </a:t>
            </a:r>
            <a:r>
              <a:rPr lang="en-US" altLang="en-US" dirty="0"/>
              <a:t>tests done on a </a:t>
            </a:r>
            <a:r>
              <a:rPr lang="en-US" altLang="en-US" dirty="0" smtClean="0"/>
              <a:t>2.6GHz Core i7 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generation (i.e., fast)</a:t>
            </a:r>
            <a:endParaRPr lang="en-US" altLang="en-US" dirty="0"/>
          </a:p>
          <a:p>
            <a:pPr lvl="1"/>
            <a:r>
              <a:rPr lang="en-US" altLang="en-US" dirty="0"/>
              <a:t>Average of 100 trials (certainty = 100)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200 digits (664 bits): about </a:t>
            </a:r>
            <a:r>
              <a:rPr lang="en-US" altLang="en-US" dirty="0" smtClean="0"/>
              <a:t>0.1 </a:t>
            </a:r>
            <a:r>
              <a:rPr lang="en-US" altLang="en-US" dirty="0"/>
              <a:t>seconds</a:t>
            </a:r>
          </a:p>
          <a:p>
            <a:pPr lvl="1"/>
            <a:r>
              <a:rPr lang="en-US" altLang="en-US" dirty="0"/>
              <a:t>617 digits (2048 bits): about </a:t>
            </a:r>
            <a:r>
              <a:rPr lang="en-US" altLang="en-US" dirty="0" smtClean="0"/>
              <a:t>3.75 </a:t>
            </a:r>
            <a:r>
              <a:rPr lang="en-US" altLang="en-US" dirty="0"/>
              <a:t>seconds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1234 digits (4096 bits): about 15 seconds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433186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9944-5AF0-4E18-B8C4-1814AB8FED56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Practical considerations</a:t>
            </a:r>
          </a:p>
          <a:p>
            <a:pPr lvl="1"/>
            <a:r>
              <a:rPr lang="en-US" altLang="en-US" sz="3600" i="1" dirty="0"/>
              <a:t>p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q</a:t>
            </a:r>
            <a:r>
              <a:rPr lang="en-US" altLang="en-US" sz="3600" dirty="0"/>
              <a:t> should not be too close together</a:t>
            </a:r>
          </a:p>
          <a:p>
            <a:pPr lvl="1"/>
            <a:r>
              <a:rPr lang="en-US" altLang="en-US" sz="3600" dirty="0"/>
              <a:t>(</a:t>
            </a:r>
            <a:r>
              <a:rPr lang="en-US" altLang="en-US" sz="3600" i="1" dirty="0"/>
              <a:t>p</a:t>
            </a:r>
            <a:r>
              <a:rPr lang="en-US" altLang="en-US" sz="3600" dirty="0"/>
              <a:t>-1) and (</a:t>
            </a:r>
            <a:r>
              <a:rPr lang="en-US" altLang="en-US" sz="3600" i="1" dirty="0"/>
              <a:t>q</a:t>
            </a:r>
            <a:r>
              <a:rPr lang="en-US" altLang="en-US" sz="3600" dirty="0"/>
              <a:t>-1) should not have small prime factors</a:t>
            </a:r>
          </a:p>
          <a:p>
            <a:pPr lvl="1"/>
            <a:r>
              <a:rPr lang="en-US" altLang="en-US" sz="3600" dirty="0"/>
              <a:t>Use a good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352821274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42878-D34A-4967-AA42-D72CC735C4E0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896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Choose an integer 1 &lt; </a:t>
            </a:r>
            <a:r>
              <a:rPr lang="en-US" altLang="en-US" sz="3000" i="1" dirty="0"/>
              <a:t>e</a:t>
            </a:r>
            <a:r>
              <a:rPr lang="en-US" altLang="en-US" sz="3000" dirty="0"/>
              <a:t> &lt; </a:t>
            </a:r>
            <a:r>
              <a:rPr lang="en-US" altLang="en-US" sz="3000" i="1" dirty="0"/>
              <a:t>n</a:t>
            </a:r>
            <a:r>
              <a:rPr lang="en-US" altLang="en-US" sz="3000" dirty="0"/>
              <a:t> which is relatively prime to (</a:t>
            </a:r>
            <a:r>
              <a:rPr lang="en-US" altLang="en-US" sz="3000" i="1" dirty="0"/>
              <a:t>p</a:t>
            </a:r>
            <a:r>
              <a:rPr lang="en-US" altLang="en-US" sz="3000" dirty="0"/>
              <a:t>-1)(</a:t>
            </a:r>
            <a:r>
              <a:rPr lang="en-US" altLang="en-US" sz="3000" i="1" dirty="0"/>
              <a:t>q</a:t>
            </a:r>
            <a:r>
              <a:rPr lang="en-US" altLang="en-US" sz="3000" dirty="0"/>
              <a:t>-1)</a:t>
            </a:r>
          </a:p>
          <a:p>
            <a:pPr>
              <a:lnSpc>
                <a:spcPct val="90000"/>
              </a:lnSpc>
            </a:pP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There are algorithms to do this efficiently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We aren’t going over them in this course</a:t>
            </a:r>
          </a:p>
          <a:p>
            <a:pPr>
              <a:lnSpc>
                <a:spcPct val="90000"/>
              </a:lnSpc>
            </a:pP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Easy way to do this: make </a:t>
            </a:r>
            <a:r>
              <a:rPr lang="en-US" altLang="en-US" sz="3000" i="1" dirty="0"/>
              <a:t>e</a:t>
            </a:r>
            <a:r>
              <a:rPr lang="en-US" altLang="en-US" sz="3000" dirty="0"/>
              <a:t> be a prime number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It only has to be relatively prime to (</a:t>
            </a:r>
            <a:r>
              <a:rPr lang="en-US" altLang="en-US" sz="3000" i="1" dirty="0"/>
              <a:t>p</a:t>
            </a:r>
            <a:r>
              <a:rPr lang="en-US" altLang="en-US" sz="3000" dirty="0"/>
              <a:t>-1)(</a:t>
            </a:r>
            <a:r>
              <a:rPr lang="en-US" altLang="en-US" sz="3000" i="1" dirty="0"/>
              <a:t>q</a:t>
            </a:r>
            <a:r>
              <a:rPr lang="en-US" altLang="en-US" sz="3000" dirty="0"/>
              <a:t>-1), but can be fully prime</a:t>
            </a:r>
          </a:p>
        </p:txBody>
      </p:sp>
    </p:spTree>
    <p:extLst>
      <p:ext uri="{BB962C8B-B14F-4D97-AF65-F5344CB8AC3E}">
        <p14:creationId xmlns:p14="http://schemas.microsoft.com/office/powerpoint/2010/main" val="41786126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596EE-AF72-4506-AFF4-3DDA0D87C9A3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r>
              <a:rPr lang="en-US" altLang="en-US" dirty="0"/>
              <a:t>Recall that </a:t>
            </a:r>
            <a:r>
              <a:rPr lang="en-US" altLang="en-US" i="1" dirty="0"/>
              <a:t>p</a:t>
            </a:r>
            <a:r>
              <a:rPr lang="en-US" altLang="en-US" dirty="0"/>
              <a:t> = 107 and </a:t>
            </a:r>
            <a:r>
              <a:rPr lang="en-US" altLang="en-US" i="1" dirty="0"/>
              <a:t>q</a:t>
            </a:r>
            <a:r>
              <a:rPr lang="en-US" altLang="en-US" dirty="0"/>
              <a:t> = 97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-1)(</a:t>
            </a:r>
            <a:r>
              <a:rPr lang="en-US" altLang="en-US" i="1" dirty="0"/>
              <a:t>q</a:t>
            </a:r>
            <a:r>
              <a:rPr lang="en-US" altLang="en-US" dirty="0"/>
              <a:t>-1) = 106*96 = 10176 = 2</a:t>
            </a:r>
            <a:r>
              <a:rPr lang="en-US" altLang="en-US" baseline="30000" dirty="0"/>
              <a:t>6</a:t>
            </a:r>
            <a:r>
              <a:rPr lang="en-US" altLang="en-US" dirty="0"/>
              <a:t>*3*53</a:t>
            </a:r>
          </a:p>
          <a:p>
            <a:endParaRPr lang="en-US" altLang="en-US" dirty="0"/>
          </a:p>
          <a:p>
            <a:r>
              <a:rPr lang="en-US" altLang="en-US" dirty="0"/>
              <a:t>We choose </a:t>
            </a:r>
            <a:r>
              <a:rPr lang="en-US" altLang="en-US" i="1" dirty="0"/>
              <a:t>e</a:t>
            </a:r>
            <a:r>
              <a:rPr lang="en-US" altLang="en-US" dirty="0"/>
              <a:t> = 85</a:t>
            </a:r>
          </a:p>
          <a:p>
            <a:pPr lvl="1"/>
            <a:r>
              <a:rPr lang="en-US" altLang="en-US" dirty="0"/>
              <a:t>85 = 5*17</a:t>
            </a:r>
          </a:p>
          <a:p>
            <a:pPr lvl="1"/>
            <a:r>
              <a:rPr lang="en-US" altLang="en-US" dirty="0" err="1"/>
              <a:t>gcd</a:t>
            </a:r>
            <a:r>
              <a:rPr lang="en-US" altLang="en-US" dirty="0"/>
              <a:t> (85, 10176) = 1</a:t>
            </a:r>
          </a:p>
          <a:p>
            <a:pPr lvl="1"/>
            <a:r>
              <a:rPr lang="en-US" altLang="en-US" dirty="0"/>
              <a:t>Thus, 85 and 10176 are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195060574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05EEF-6137-4311-A153-3FCCDE661A3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Compute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	</a:t>
            </a:r>
            <a:r>
              <a:rPr lang="en-US" altLang="en-US" sz="2800" i="1" dirty="0"/>
              <a:t>d * e</a:t>
            </a:r>
            <a:r>
              <a:rPr lang="en-US" altLang="en-US" sz="2800" dirty="0"/>
              <a:t> ≡ 1 (mod (</a:t>
            </a:r>
            <a:r>
              <a:rPr lang="en-US" altLang="en-US" sz="2800" i="1" dirty="0"/>
              <a:t>p</a:t>
            </a:r>
            <a:r>
              <a:rPr lang="en-US" altLang="en-US" sz="2800" dirty="0"/>
              <a:t>-1)(</a:t>
            </a:r>
            <a:r>
              <a:rPr lang="en-US" altLang="en-US" sz="2800" i="1" dirty="0"/>
              <a:t>q</a:t>
            </a:r>
            <a:r>
              <a:rPr lang="en-US" altLang="en-US" sz="2800" dirty="0"/>
              <a:t>-1))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Rephrased: d*e mod (</a:t>
            </a:r>
            <a:r>
              <a:rPr lang="en-US" altLang="en-US" sz="2400" i="1" dirty="0"/>
              <a:t>p</a:t>
            </a:r>
            <a:r>
              <a:rPr lang="en-US" altLang="en-US" sz="2400" dirty="0"/>
              <a:t>-1)(</a:t>
            </a:r>
            <a:r>
              <a:rPr lang="en-US" altLang="en-US" sz="2400" i="1" dirty="0"/>
              <a:t>q</a:t>
            </a:r>
            <a:r>
              <a:rPr lang="en-US" altLang="en-US" sz="2400" dirty="0"/>
              <a:t>-1) = 1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are algorithms to do this efficiently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We aren’t going over them in this course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We choose </a:t>
            </a:r>
            <a:r>
              <a:rPr lang="en-US" altLang="en-US" sz="2800" i="1" dirty="0"/>
              <a:t>d</a:t>
            </a:r>
            <a:r>
              <a:rPr lang="en-US" altLang="en-US" sz="2800" dirty="0"/>
              <a:t> = 4669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4669*85 mod 10176 =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9146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6E9C-7BF1-42F1-92CA-333C3FC18FAA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Java code to find d: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import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java.math</a:t>
            </a:r>
            <a:r>
              <a:rPr lang="en-US" altLang="en-US" sz="1800" dirty="0">
                <a:latin typeface="Lucida Console" panose="020B0609040504020204" pitchFamily="49" charset="0"/>
              </a:rPr>
              <a:t>.*;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FindD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public static void main (String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args</a:t>
            </a:r>
            <a:r>
              <a:rPr lang="en-US" altLang="en-US" sz="1800" dirty="0">
                <a:latin typeface="Lucida Console" panose="020B0609040504020204" pitchFamily="49" charset="0"/>
              </a:rPr>
              <a:t>[])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</a:t>
            </a:r>
            <a:r>
              <a:rPr lang="en-US" altLang="en-US" sz="1800" dirty="0" err="1">
                <a:latin typeface="Lucida Console" panose="020B0609040504020204" pitchFamily="49" charset="0"/>
              </a:rPr>
              <a:t>BigInteger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pq</a:t>
            </a:r>
            <a:r>
              <a:rPr lang="en-US" altLang="en-US" sz="1800" dirty="0">
                <a:latin typeface="Lucida Console" panose="020B0609040504020204" pitchFamily="49" charset="0"/>
              </a:rPr>
              <a:t> = new </a:t>
            </a:r>
            <a:r>
              <a:rPr lang="en-US" altLang="en-US" sz="1800" dirty="0" err="1">
                <a:latin typeface="Lucida Console" panose="020B0609040504020204" pitchFamily="49" charset="0"/>
              </a:rPr>
              <a:t>BigInteger</a:t>
            </a:r>
            <a:r>
              <a:rPr lang="en-US" altLang="en-US" sz="1800" dirty="0">
                <a:latin typeface="Lucida Console" panose="020B0609040504020204" pitchFamily="49" charset="0"/>
              </a:rPr>
              <a:t>("10176");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</a:t>
            </a:r>
            <a:r>
              <a:rPr lang="en-US" altLang="en-US" sz="1800" dirty="0" err="1">
                <a:latin typeface="Lucida Console" panose="020B0609040504020204" pitchFamily="49" charset="0"/>
              </a:rPr>
              <a:t>BigInteger</a:t>
            </a:r>
            <a:r>
              <a:rPr lang="en-US" altLang="en-US" sz="1800" dirty="0">
                <a:latin typeface="Lucida Console" panose="020B0609040504020204" pitchFamily="49" charset="0"/>
              </a:rPr>
              <a:t> e = new </a:t>
            </a:r>
            <a:r>
              <a:rPr lang="en-US" altLang="en-US" sz="1800" dirty="0" err="1">
                <a:latin typeface="Lucida Console" panose="020B0609040504020204" pitchFamily="49" charset="0"/>
              </a:rPr>
              <a:t>BigInteger</a:t>
            </a:r>
            <a:r>
              <a:rPr lang="en-US" altLang="en-US" sz="1800" dirty="0">
                <a:latin typeface="Lucida Console" panose="020B0609040504020204" pitchFamily="49" charset="0"/>
              </a:rPr>
              <a:t> ("85");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</a:t>
            </a:r>
            <a:r>
              <a:rPr lang="en-US" altLang="en-US" sz="18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1800" dirty="0">
                <a:latin typeface="Lucida Console" panose="020B0609040504020204" pitchFamily="49" charset="0"/>
              </a:rPr>
              <a:t> (</a:t>
            </a:r>
            <a:r>
              <a:rPr lang="en-US" altLang="en-US" sz="1800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e.modInverse</a:t>
            </a:r>
            <a:r>
              <a:rPr lang="en-US" altLang="en-US" sz="1800" dirty="0">
                <a:solidFill>
                  <a:srgbClr val="5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rgbClr val="500000"/>
                </a:solidFill>
                <a:latin typeface="Lucida Console" panose="020B0609040504020204" pitchFamily="49" charset="0"/>
              </a:rPr>
              <a:t>pq</a:t>
            </a:r>
            <a:r>
              <a:rPr lang="en-US" altLang="en-US" sz="1800" dirty="0">
                <a:solidFill>
                  <a:srgbClr val="500000"/>
                </a:solidFill>
                <a:latin typeface="Lucida Console" panose="020B0609040504020204" pitchFamily="49" charset="0"/>
              </a:rPr>
              <a:t>));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Result: 4669</a:t>
            </a:r>
          </a:p>
        </p:txBody>
      </p:sp>
    </p:spTree>
    <p:extLst>
      <p:ext uri="{BB962C8B-B14F-4D97-AF65-F5344CB8AC3E}">
        <p14:creationId xmlns:p14="http://schemas.microsoft.com/office/powerpoint/2010/main" val="296485734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Primes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90600"/>
                <a:ext cx="10972800" cy="3962400"/>
              </a:xfrm>
            </p:spPr>
            <p:txBody>
              <a:bodyPr/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30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If</a:t>
                </a:r>
                <a:r>
                  <a:rPr lang="en-US" altLang="en-US" sz="3000" dirty="0">
                    <a:solidFill>
                      <a:srgbClr val="00FF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000" b="1" i="1" dirty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000" b="1" dirty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is a composite integer, then </a:t>
                </a:r>
                <a:r>
                  <a:rPr lang="en-US" altLang="en-US" sz="3000" b="1" i="1" dirty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000" b="1" dirty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has a prime divisor less than or equal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3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en-US" sz="3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en-US" sz="30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000" dirty="0">
                    <a:solidFill>
                      <a:srgbClr val="50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3000" dirty="0">
                  <a:solidFill>
                    <a:srgbClr val="00FFFF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This is easy to see: if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is a composite integer, it must have at least two prime divisors. Let the largest two be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and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. Then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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&lt;=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30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and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cannot both be greater than </a:t>
                </a:r>
                <a:r>
                  <a:rPr lang="en-US" altLang="en-US" sz="30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3000" b="1" i="1" smtClean="0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en-US" sz="3000" b="1" i="1">
                            <a:solidFill>
                              <a:srgbClr val="5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en-US" sz="30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, because then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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en-US" sz="3000" baseline="-25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en-US" sz="3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&gt; </a:t>
                </a:r>
                <a:r>
                  <a:rPr lang="en-US" altLang="en-US" sz="3000" i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0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30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3000" dirty="0">
                    <a:ea typeface="Cambria Math" panose="02040503050406030204" pitchFamily="18" charset="0"/>
                    <a:sym typeface="Symbol" pitchFamily="18" charset="2"/>
                  </a:rPr>
                  <a:t>If the smaller number of </a:t>
                </a:r>
                <a:r>
                  <a:rPr lang="en-US" sz="3000" i="1" dirty="0">
                    <a:ea typeface="Cambria Math" panose="02040503050406030204" pitchFamily="18" charset="0"/>
                    <a:sym typeface="Symbol" pitchFamily="18" charset="2"/>
                  </a:rPr>
                  <a:t>p</a:t>
                </a:r>
                <a:r>
                  <a:rPr lang="en-US" sz="3000" baseline="-25000" dirty="0">
                    <a:ea typeface="Cambria Math" panose="02040503050406030204" pitchFamily="18" charset="0"/>
                    <a:sym typeface="Symbol" pitchFamily="18" charset="2"/>
                  </a:rPr>
                  <a:t>1</a:t>
                </a:r>
                <a:r>
                  <a:rPr lang="en-US" sz="3000" dirty="0">
                    <a:ea typeface="Cambria Math" panose="02040503050406030204" pitchFamily="18" charset="0"/>
                    <a:sym typeface="Symbol" pitchFamily="18" charset="2"/>
                  </a:rPr>
                  <a:t> and p</a:t>
                </a:r>
                <a:r>
                  <a:rPr lang="en-US" sz="3000" baseline="-25000" dirty="0">
                    <a:ea typeface="Cambria Math" panose="02040503050406030204" pitchFamily="18" charset="0"/>
                    <a:sym typeface="Symbol" pitchFamily="18" charset="2"/>
                  </a:rPr>
                  <a:t>2</a:t>
                </a:r>
                <a:r>
                  <a:rPr lang="en-US" sz="3000" dirty="0">
                    <a:ea typeface="Cambria Math" panose="02040503050406030204" pitchFamily="18" charset="0"/>
                    <a:sym typeface="Symbol" pitchFamily="18" charset="2"/>
                  </a:rPr>
                  <a:t> is not a prime itself, then it can be broken up into prime factors that are smaller than itself but  2.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30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endParaRPr lang="en-US" altLang="en-US" sz="300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7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90600"/>
                <a:ext cx="10972800" cy="3962400"/>
              </a:xfrm>
              <a:blipFill>
                <a:blip r:embed="rId2"/>
                <a:stretch>
                  <a:fillRect l="-1278" t="-2000" r="-167" b="-2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55359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172D2-3C92-459C-849D-6E524A73516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generation, step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Destroy all records of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If we know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, then we can compute the private encryption key from the public decryption key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i="1"/>
              <a:t>d * e</a:t>
            </a:r>
            <a:r>
              <a:rPr lang="en-US" altLang="en-US"/>
              <a:t> ≡ 1 (mod (</a:t>
            </a:r>
            <a:r>
              <a:rPr lang="en-US" altLang="en-US" i="1"/>
              <a:t>p</a:t>
            </a:r>
            <a:r>
              <a:rPr lang="en-US" altLang="en-US"/>
              <a:t>-1)(</a:t>
            </a:r>
            <a:r>
              <a:rPr lang="en-US" altLang="en-US" i="1"/>
              <a:t>q</a:t>
            </a:r>
            <a:r>
              <a:rPr lang="en-US" altLang="en-US"/>
              <a:t>-1))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192624072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A4E5-FA9B-405C-81D2-EEBDC47C493A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keys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We have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*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10379, </a:t>
            </a:r>
            <a:r>
              <a:rPr lang="en-US" altLang="en-US" sz="2800" i="1" dirty="0"/>
              <a:t>e</a:t>
            </a:r>
            <a:r>
              <a:rPr lang="en-US" altLang="en-US" sz="2800" dirty="0"/>
              <a:t> = 85, and </a:t>
            </a:r>
            <a:br>
              <a:rPr lang="en-US" altLang="en-US" sz="2800" dirty="0"/>
            </a:br>
            <a:r>
              <a:rPr lang="en-US" altLang="en-US" sz="2800" i="1" dirty="0"/>
              <a:t>d</a:t>
            </a:r>
            <a:r>
              <a:rPr lang="en-US" altLang="en-US" sz="2800" dirty="0"/>
              <a:t> = 4669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public key is (</a:t>
            </a:r>
            <a:r>
              <a:rPr lang="en-US" altLang="en-US" sz="2800" i="1" dirty="0" err="1"/>
              <a:t>n</a:t>
            </a:r>
            <a:r>
              <a:rPr lang="en-US" altLang="en-US" sz="2800" dirty="0" err="1"/>
              <a:t>,</a:t>
            </a:r>
            <a:r>
              <a:rPr lang="en-US" altLang="en-US" sz="2800" i="1" dirty="0" err="1"/>
              <a:t>e</a:t>
            </a:r>
            <a:r>
              <a:rPr lang="en-US" altLang="en-US" sz="2800" dirty="0"/>
              <a:t>) = (10379, 85)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private key is (</a:t>
            </a:r>
            <a:r>
              <a:rPr lang="en-US" altLang="en-US" sz="2800" i="1" dirty="0" err="1"/>
              <a:t>n</a:t>
            </a:r>
            <a:r>
              <a:rPr lang="en-US" altLang="en-US" sz="2800" dirty="0" err="1"/>
              <a:t>,</a:t>
            </a:r>
            <a:r>
              <a:rPr lang="en-US" altLang="en-US" sz="2800" i="1" dirty="0" err="1"/>
              <a:t>d</a:t>
            </a:r>
            <a:r>
              <a:rPr lang="en-US" altLang="en-US" sz="2800" dirty="0"/>
              <a:t>) = (10379, 4669)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not private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Only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private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In reality,</a:t>
            </a:r>
            <a:r>
              <a:rPr lang="en-US" altLang="en-US" sz="2800" i="1" dirty="0"/>
              <a:t> d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e</a:t>
            </a:r>
            <a:r>
              <a:rPr lang="en-US" altLang="en-US" sz="2800" dirty="0"/>
              <a:t> are 600 (or so) digit numbers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Thus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a 1200 (or so) digit number</a:t>
            </a:r>
          </a:p>
        </p:txBody>
      </p:sp>
    </p:spTree>
    <p:extLst>
      <p:ext uri="{BB962C8B-B14F-4D97-AF65-F5344CB8AC3E}">
        <p14:creationId xmlns:p14="http://schemas.microsoft.com/office/powerpoint/2010/main" val="63633034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A4BA8-C2C2-4173-9427-39980F6A2846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Encrypting messages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dirty="0"/>
              <a:t>To encode a message: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Encode the message </a:t>
            </a:r>
            <a:r>
              <a:rPr lang="en-US" altLang="en-US" i="1" dirty="0"/>
              <a:t>m</a:t>
            </a:r>
            <a:r>
              <a:rPr lang="en-US" altLang="en-US" dirty="0"/>
              <a:t> into a number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Split the number into smaller numbers </a:t>
            </a:r>
            <a:r>
              <a:rPr lang="en-US" altLang="en-US" i="1" dirty="0"/>
              <a:t>m</a:t>
            </a:r>
            <a:r>
              <a:rPr lang="en-US" altLang="en-US" dirty="0"/>
              <a:t> &lt; </a:t>
            </a:r>
            <a:r>
              <a:rPr lang="en-US" altLang="en-US" i="1" dirty="0"/>
              <a:t>n</a:t>
            </a:r>
            <a:endParaRPr lang="en-US" altLang="en-US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Use the formula </a:t>
            </a:r>
            <a:r>
              <a:rPr lang="en-US" altLang="en-US" i="1" dirty="0"/>
              <a:t>c = m</a:t>
            </a:r>
            <a:r>
              <a:rPr lang="en-US" altLang="en-US" i="1" baseline="30000" dirty="0"/>
              <a:t>e</a:t>
            </a:r>
            <a:r>
              <a:rPr lang="en-US" altLang="en-US" i="1" dirty="0"/>
              <a:t>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endParaRPr lang="en-US" altLang="en-US" dirty="0"/>
          </a:p>
          <a:p>
            <a:pPr marL="1371600" lvl="2" indent="-457200">
              <a:lnSpc>
                <a:spcPct val="90000"/>
              </a:lnSpc>
            </a:pPr>
            <a:r>
              <a:rPr lang="en-US" altLang="en-US" i="1" dirty="0"/>
              <a:t>c</a:t>
            </a:r>
            <a:r>
              <a:rPr lang="en-US" altLang="en-US" dirty="0"/>
              <a:t> is the </a:t>
            </a:r>
            <a:r>
              <a:rPr lang="en-US" altLang="en-US" dirty="0" err="1"/>
              <a:t>ciphertext</a:t>
            </a:r>
            <a:r>
              <a:rPr lang="en-US" altLang="en-US" dirty="0"/>
              <a:t>, and </a:t>
            </a:r>
            <a:r>
              <a:rPr lang="en-US" altLang="en-US" i="1" dirty="0"/>
              <a:t>m</a:t>
            </a:r>
            <a:r>
              <a:rPr lang="en-US" altLang="en-US" dirty="0"/>
              <a:t> is the message</a:t>
            </a:r>
            <a:endParaRPr lang="en-US" altLang="en-US" i="1" dirty="0"/>
          </a:p>
          <a:p>
            <a:pPr marL="609600" indent="-609600">
              <a:lnSpc>
                <a:spcPct val="90000"/>
              </a:lnSpc>
            </a:pPr>
            <a:endParaRPr lang="en-US" altLang="en-US" dirty="0"/>
          </a:p>
          <a:p>
            <a:pPr marL="609600" indent="-609600">
              <a:lnSpc>
                <a:spcPct val="90000"/>
              </a:lnSpc>
            </a:pPr>
            <a:r>
              <a:rPr lang="en-US" altLang="en-US" dirty="0"/>
              <a:t>Java code to do the last step: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err="1"/>
              <a:t>m.modPow</a:t>
            </a:r>
            <a:r>
              <a:rPr lang="en-US" altLang="en-US" dirty="0"/>
              <a:t> (</a:t>
            </a:r>
            <a:r>
              <a:rPr lang="en-US" altLang="en-US" i="1" dirty="0"/>
              <a:t>e</a:t>
            </a:r>
            <a:r>
              <a:rPr lang="en-US" altLang="en-US" dirty="0"/>
              <a:t>,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Where the object m is the </a:t>
            </a:r>
            <a:r>
              <a:rPr lang="en-US" altLang="en-US" dirty="0" err="1"/>
              <a:t>BigInteger</a:t>
            </a:r>
            <a:r>
              <a:rPr lang="en-US" altLang="en-US" dirty="0"/>
              <a:t> to encrypt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69616386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258A-198C-4A1A-9F7B-58C8EB016D2D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Encrypting messages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11049000" cy="4800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Encode the message into a number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String is </a:t>
            </a:r>
            <a:r>
              <a:rPr lang="en-US" altLang="en-US" dirty="0" smtClean="0"/>
              <a:t>“Gig ‘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!”</a:t>
            </a:r>
            <a:endParaRPr lang="en-US" altLang="en-US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b="1" i="1" dirty="0"/>
              <a:t>Modified</a:t>
            </a:r>
            <a:r>
              <a:rPr lang="en-US" altLang="en-US" dirty="0"/>
              <a:t> ASCII codes: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dirty="0" smtClean="0"/>
              <a:t>41 75 73 02 09 71 79 03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Split the number into numbers &lt; 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smtClean="0"/>
              <a:t>4175 7302 0971 7903 </a:t>
            </a:r>
          </a:p>
          <a:p>
            <a:pPr marL="590550" indent="-533400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00600" y="4651223"/>
            <a:ext cx="6096000" cy="1569660"/>
          </a:xfrm>
          <a:prstGeom prst="rect">
            <a:avLst/>
          </a:prstGeom>
          <a:ln w="28575">
            <a:solidFill>
              <a:srgbClr val="50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 </a:t>
            </a:r>
            <a:r>
              <a:rPr lang="en-US" dirty="0" smtClean="0"/>
              <a:t>modified </a:t>
            </a:r>
            <a:r>
              <a:rPr lang="en-US" dirty="0"/>
              <a:t>the ASCII codes for this </a:t>
            </a:r>
            <a:r>
              <a:rPr lang="en-US" dirty="0" smtClean="0"/>
              <a:t>example by subtracting </a:t>
            </a:r>
            <a:r>
              <a:rPr lang="en-US" dirty="0"/>
              <a:t>30 from each value</a:t>
            </a:r>
          </a:p>
          <a:p>
            <a:r>
              <a:rPr lang="en-US" dirty="0"/>
              <a:t>This is just so this example in the slides can use smaller values for p and q</a:t>
            </a:r>
          </a:p>
        </p:txBody>
      </p:sp>
    </p:spTree>
    <p:extLst>
      <p:ext uri="{BB962C8B-B14F-4D97-AF65-F5344CB8AC3E}">
        <p14:creationId xmlns:p14="http://schemas.microsoft.com/office/powerpoint/2010/main" val="170637151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258A-198C-4A1A-9F7B-58C8EB016D2D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Encrypting messages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11049000" cy="4800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Split the number into numbers &lt; 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4175 7302 0971 7903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smtClean="0"/>
              <a:t>Use </a:t>
            </a:r>
            <a:r>
              <a:rPr lang="en-US" altLang="en-US" sz="2800" dirty="0"/>
              <a:t>the formula </a:t>
            </a:r>
            <a:r>
              <a:rPr lang="en-US" altLang="en-US" sz="2800" i="1" dirty="0"/>
              <a:t>c</a:t>
            </a:r>
            <a:r>
              <a:rPr lang="en-US" altLang="en-US" sz="2800" dirty="0"/>
              <a:t> = </a:t>
            </a:r>
            <a:r>
              <a:rPr lang="en-US" altLang="en-US" sz="2800" i="1" dirty="0"/>
              <a:t>m</a:t>
            </a:r>
            <a:r>
              <a:rPr lang="en-US" altLang="en-US" sz="2800" i="1" baseline="30000" dirty="0"/>
              <a:t>e</a:t>
            </a:r>
            <a:r>
              <a:rPr lang="en-US" altLang="en-US" sz="2800" dirty="0"/>
              <a:t> mod </a:t>
            </a:r>
            <a:r>
              <a:rPr lang="en-US" altLang="en-US" sz="2800" i="1" dirty="0"/>
              <a:t>n</a:t>
            </a: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 smtClean="0"/>
              <a:t>4175</a:t>
            </a:r>
            <a:r>
              <a:rPr lang="en-US" altLang="en-US" sz="2400" baseline="30000" dirty="0" smtClean="0"/>
              <a:t>85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mod 10379 = </a:t>
            </a:r>
            <a:r>
              <a:rPr lang="en-US" altLang="en-US" sz="2400" dirty="0" smtClean="0"/>
              <a:t>5428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 smtClean="0"/>
              <a:t>7302</a:t>
            </a:r>
            <a:r>
              <a:rPr lang="en-US" altLang="en-US" sz="2400" baseline="30000" dirty="0" smtClean="0"/>
              <a:t>85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mod 10379 = </a:t>
            </a:r>
            <a:r>
              <a:rPr lang="en-US" altLang="en-US" sz="2400" dirty="0" smtClean="0"/>
              <a:t>10173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 smtClean="0"/>
              <a:t>0971</a:t>
            </a:r>
            <a:r>
              <a:rPr lang="en-US" altLang="en-US" sz="2400" baseline="30000" dirty="0" smtClean="0"/>
              <a:t>85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mod 10379 = </a:t>
            </a:r>
            <a:r>
              <a:rPr lang="en-US" altLang="en-US" sz="2400" dirty="0" smtClean="0"/>
              <a:t>8246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 smtClean="0"/>
              <a:t>7903</a:t>
            </a:r>
            <a:r>
              <a:rPr lang="en-US" altLang="en-US" sz="2400" baseline="30000" dirty="0" smtClean="0"/>
              <a:t>85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mod 10379 = </a:t>
            </a:r>
            <a:r>
              <a:rPr lang="en-US" altLang="en-US" sz="2400" dirty="0" smtClean="0"/>
              <a:t>5466</a:t>
            </a:r>
            <a:endParaRPr lang="en-US" alt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 smtClean="0"/>
              <a:t>Encrypted </a:t>
            </a:r>
            <a:r>
              <a:rPr lang="en-US" altLang="en-US" sz="2800" dirty="0"/>
              <a:t>message: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 smtClean="0"/>
              <a:t>5428 10173 8246 5466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67368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F84A-63B2-49FC-9D19-4EBD0177E31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Decrypting messages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Use the formula </a:t>
            </a:r>
            <a:r>
              <a:rPr lang="en-US" altLang="en-US" i="1"/>
              <a:t>m = c</a:t>
            </a:r>
            <a:r>
              <a:rPr lang="en-US" altLang="en-US" i="1" baseline="30000"/>
              <a:t>d</a:t>
            </a:r>
            <a:r>
              <a:rPr lang="en-US" altLang="en-US" i="1"/>
              <a:t> </a:t>
            </a:r>
            <a:r>
              <a:rPr lang="en-US" altLang="en-US"/>
              <a:t>mod </a:t>
            </a:r>
            <a:r>
              <a:rPr lang="en-US" altLang="en-US" i="1"/>
              <a:t>n</a:t>
            </a:r>
            <a:r>
              <a:rPr lang="en-US" altLang="en-US"/>
              <a:t> on each number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i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Split the number into individual ASCII character numbers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Decode the message into a string</a:t>
            </a:r>
          </a:p>
        </p:txBody>
      </p:sp>
    </p:spTree>
    <p:extLst>
      <p:ext uri="{BB962C8B-B14F-4D97-AF65-F5344CB8AC3E}">
        <p14:creationId xmlns:p14="http://schemas.microsoft.com/office/powerpoint/2010/main" val="134024136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46411-2F65-42A7-9DE4-E8302BDF259E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Decrypting messages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964" y="1295400"/>
            <a:ext cx="10972800" cy="47244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Encrypted message: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5428 10173 8246 5466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Use the formula </a:t>
            </a:r>
            <a:r>
              <a:rPr lang="en-US" altLang="en-US" sz="2400" i="1" dirty="0"/>
              <a:t>m = c</a:t>
            </a:r>
            <a:r>
              <a:rPr lang="en-US" altLang="en-US" sz="2400" i="1" baseline="30000" dirty="0"/>
              <a:t>d</a:t>
            </a:r>
            <a:r>
              <a:rPr lang="en-US" altLang="en-US" sz="2400" i="1" dirty="0"/>
              <a:t> </a:t>
            </a:r>
            <a:r>
              <a:rPr lang="en-US" altLang="en-US" sz="2400" dirty="0"/>
              <a:t>mod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on each number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5428</a:t>
            </a:r>
            <a:r>
              <a:rPr lang="en-US" altLang="en-US" sz="2000" baseline="30000" dirty="0" smtClean="0"/>
              <a:t>4669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mod 10379 = </a:t>
            </a:r>
            <a:r>
              <a:rPr lang="en-US" altLang="en-US" sz="2000" dirty="0" smtClean="0"/>
              <a:t>4175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10173</a:t>
            </a:r>
            <a:r>
              <a:rPr lang="en-US" altLang="en-US" sz="2000" baseline="30000" dirty="0" smtClean="0"/>
              <a:t>4669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mod 10379 = </a:t>
            </a:r>
            <a:r>
              <a:rPr lang="en-US" altLang="en-US" sz="2000" dirty="0" smtClean="0"/>
              <a:t>7302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8246</a:t>
            </a:r>
            <a:r>
              <a:rPr lang="en-US" altLang="en-US" sz="2000" baseline="30000" dirty="0" smtClean="0"/>
              <a:t>4669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mod 10379 = </a:t>
            </a:r>
            <a:r>
              <a:rPr lang="en-US" altLang="en-US" sz="2000" dirty="0" smtClean="0"/>
              <a:t>971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5466</a:t>
            </a:r>
            <a:r>
              <a:rPr lang="en-US" altLang="en-US" sz="2000" baseline="30000" dirty="0" smtClean="0"/>
              <a:t>4669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mod 10379 = </a:t>
            </a:r>
            <a:r>
              <a:rPr lang="en-US" altLang="en-US" sz="2000" dirty="0" smtClean="0"/>
              <a:t>7903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Split the numbers into individual characters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41 75 73 02 09 71 79 03</a:t>
            </a:r>
            <a:endParaRPr lang="en-US" altLang="en-US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Decode the message into a string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 smtClean="0"/>
              <a:t>Unmodified </a:t>
            </a:r>
            <a:r>
              <a:rPr lang="en-US" altLang="en-US" sz="2000" dirty="0"/>
              <a:t>ASCII codes: </a:t>
            </a:r>
            <a:r>
              <a:rPr lang="en-US" altLang="en-US" sz="2000" dirty="0" smtClean="0"/>
              <a:t>(by adding 30 to each one)</a:t>
            </a:r>
            <a:endParaRPr lang="en-US" altLang="en-US" sz="2000" dirty="0"/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 smtClean="0"/>
              <a:t>71 105 103 32 39 101 109 33 </a:t>
            </a:r>
            <a:endParaRPr lang="en-US" altLang="en-US" sz="1800" dirty="0"/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Retrieved String is “</a:t>
            </a:r>
            <a:r>
              <a:rPr lang="en-US" altLang="en-US" sz="2000" dirty="0" smtClean="0"/>
              <a:t>Gig ‘</a:t>
            </a:r>
            <a:r>
              <a:rPr lang="en-US" altLang="en-US" sz="2000" dirty="0" err="1" smtClean="0"/>
              <a:t>em</a:t>
            </a:r>
            <a:r>
              <a:rPr lang="en-US" altLang="en-US" sz="2000" dirty="0" smtClean="0"/>
              <a:t>!”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91888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500000"/>
                </a:solidFill>
              </a:rPr>
              <a:t>The Division </a:t>
            </a:r>
            <a:r>
              <a:rPr lang="en-US" altLang="en-US" sz="3600" dirty="0"/>
              <a:t>Algorithm (</a:t>
            </a:r>
            <a:r>
              <a:rPr lang="en-US" sz="3600" dirty="0"/>
              <a:t>§ </a:t>
            </a:r>
            <a:r>
              <a:rPr lang="en-US" sz="3600" dirty="0" smtClean="0"/>
              <a:t>4.1.3)</a:t>
            </a:r>
            <a:endParaRPr lang="en-CA" altLang="en-US" sz="3600" dirty="0">
              <a:solidFill>
                <a:srgbClr val="500000"/>
              </a:solidFill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be an integer and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a </a:t>
            </a:r>
            <a:r>
              <a:rPr lang="en-US" altLang="en-US" b="1" dirty="0">
                <a:sym typeface="Symbol" panose="05050102010706020507" pitchFamily="18" charset="2"/>
              </a:rPr>
              <a:t>positive</a:t>
            </a:r>
            <a:r>
              <a:rPr lang="en-US" altLang="en-US" dirty="0">
                <a:sym typeface="Symbol" panose="05050102010706020507" pitchFamily="18" charset="2"/>
              </a:rPr>
              <a:t> integer.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Then there are unique integers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sym typeface="Symbol" panose="05050102010706020507" pitchFamily="18" charset="2"/>
              </a:rPr>
              <a:t>with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0  r &lt; d</a:t>
            </a:r>
            <a:r>
              <a:rPr lang="en-US" altLang="en-US" dirty="0">
                <a:sym typeface="Symbol" panose="05050102010706020507" pitchFamily="18" charset="2"/>
              </a:rPr>
              <a:t>, such </a:t>
            </a:r>
            <a:r>
              <a:rPr lang="en-US" altLang="en-US" dirty="0" smtClean="0">
                <a:sym typeface="Symbol" panose="05050102010706020507" pitchFamily="18" charset="2"/>
              </a:rPr>
              <a:t>that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a = </a:t>
            </a:r>
            <a:r>
              <a:rPr lang="en-US" altLang="en-US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dq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 + 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In the above equation, 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i="1" dirty="0">
                <a:sym typeface="Symbol" panose="05050102010706020507" pitchFamily="18" charset="2"/>
              </a:rPr>
              <a:t>divisor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is called the </a:t>
            </a:r>
            <a:r>
              <a:rPr lang="en-US" altLang="en-US" i="1" dirty="0">
                <a:sym typeface="Symbol" panose="05050102010706020507" pitchFamily="18" charset="2"/>
              </a:rPr>
              <a:t>dividend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i="1" dirty="0">
                <a:sym typeface="Symbol" panose="05050102010706020507" pitchFamily="18" charset="2"/>
              </a:rPr>
              <a:t>quotient</a:t>
            </a:r>
            <a:r>
              <a:rPr lang="en-US" altLang="en-US" dirty="0">
                <a:sym typeface="Symbol" panose="05050102010706020507" pitchFamily="18" charset="2"/>
              </a:rPr>
              <a:t>, and </a:t>
            </a:r>
          </a:p>
          <a:p>
            <a:pPr marL="0" indent="0">
              <a:spcBef>
                <a:spcPct val="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i="1" dirty="0">
                <a:sym typeface="Symbol" panose="05050102010706020507" pitchFamily="18" charset="2"/>
              </a:rPr>
              <a:t>remainder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791194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75559</TotalTime>
  <Words>6021</Words>
  <Application>Microsoft Office PowerPoint</Application>
  <PresentationFormat>Widescreen</PresentationFormat>
  <Paragraphs>896</Paragraphs>
  <Slides>86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Arial</vt:lpstr>
      <vt:lpstr>Calibri</vt:lpstr>
      <vt:lpstr>Cambria Math</vt:lpstr>
      <vt:lpstr>Consolas</vt:lpstr>
      <vt:lpstr>Courier New</vt:lpstr>
      <vt:lpstr>Lucida Console</vt:lpstr>
      <vt:lpstr>Monotype Sorts</vt:lpstr>
      <vt:lpstr>Symbol</vt:lpstr>
      <vt:lpstr>Times New Roman</vt:lpstr>
      <vt:lpstr>Wingdings</vt:lpstr>
      <vt:lpstr>1_Default Design</vt:lpstr>
      <vt:lpstr>Office Theme</vt:lpstr>
      <vt:lpstr>CSCE 222 Discrete Structures</vt:lpstr>
      <vt:lpstr>Based on Chapter 4 of Rosen  Discrete Mathematics and its Applications</vt:lpstr>
      <vt:lpstr>Introduction to Number Theory</vt:lpstr>
      <vt:lpstr>Division (§ 4.1.2)</vt:lpstr>
      <vt:lpstr>Divisibility Theorems</vt:lpstr>
      <vt:lpstr>Primes (§ 4.3)</vt:lpstr>
      <vt:lpstr>Primes</vt:lpstr>
      <vt:lpstr>Primes</vt:lpstr>
      <vt:lpstr>The Division Algorithm (§ 4.1.3)</vt:lpstr>
      <vt:lpstr>The Division Algorithm</vt:lpstr>
      <vt:lpstr>The Division Algorithm</vt:lpstr>
      <vt:lpstr>Greatest Common Divisors (§ 4.3.6)</vt:lpstr>
      <vt:lpstr>Greatest Common Divisors</vt:lpstr>
      <vt:lpstr>Relatively Prime Integers</vt:lpstr>
      <vt:lpstr>Relatively Prime Integers</vt:lpstr>
      <vt:lpstr>Least Common Multiples</vt:lpstr>
      <vt:lpstr>Least Common Multiples</vt:lpstr>
      <vt:lpstr>GCD and LCM</vt:lpstr>
      <vt:lpstr>Modular Arithmetic (§ 4.1.4)</vt:lpstr>
      <vt:lpstr>Congruences (§ 4.4)</vt:lpstr>
      <vt:lpstr>Congruences</vt:lpstr>
      <vt:lpstr>The Euclidean Algorithm (§ 4.3.7) </vt:lpstr>
      <vt:lpstr>The Euclidean Algorithm </vt:lpstr>
      <vt:lpstr>The Euclidean Algorithm </vt:lpstr>
      <vt:lpstr>The Euclidean Algorithm </vt:lpstr>
      <vt:lpstr>Representations of Integers (§ 4.2.2) </vt:lpstr>
      <vt:lpstr>Representations of Integers</vt:lpstr>
      <vt:lpstr>Representations of Integers</vt:lpstr>
      <vt:lpstr>Representations of Integers</vt:lpstr>
      <vt:lpstr>Representations of Integers</vt:lpstr>
      <vt:lpstr>Conversions Between Hex and Octal</vt:lpstr>
      <vt:lpstr>Exercise:</vt:lpstr>
      <vt:lpstr>Representations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Two's Complement Arithmetic</vt:lpstr>
      <vt:lpstr>The Fabulous Four-bit Machine (FFM)</vt:lpstr>
      <vt:lpstr>Unsigned Integers</vt:lpstr>
      <vt:lpstr>Signed Integers</vt:lpstr>
      <vt:lpstr>Sign and Magnitude</vt:lpstr>
      <vt:lpstr>One's Complement</vt:lpstr>
      <vt:lpstr>Two's Complement</vt:lpstr>
      <vt:lpstr>Complementing the Complements</vt:lpstr>
      <vt:lpstr>Moving past 4 bits</vt:lpstr>
      <vt:lpstr>Decimal Interpretation</vt:lpstr>
      <vt:lpstr>Signed and Unsigned Interpretations in 16 bits</vt:lpstr>
      <vt:lpstr>Example</vt:lpstr>
      <vt:lpstr>Character Representation</vt:lpstr>
      <vt:lpstr>ASCII Code</vt:lpstr>
      <vt:lpstr>Applications of Congruences (§ 4.5)</vt:lpstr>
      <vt:lpstr>Other Applications of Number Theory in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Key Cryptography</vt:lpstr>
      <vt:lpstr>About this module section…</vt:lpstr>
      <vt:lpstr>Private key cryptography</vt:lpstr>
      <vt:lpstr>Public key cryptography</vt:lpstr>
      <vt:lpstr>Public key cryptography goals</vt:lpstr>
      <vt:lpstr>Is that number prime?</vt:lpstr>
      <vt:lpstr>Is that number prime?</vt:lpstr>
      <vt:lpstr>Is that number prime?</vt:lpstr>
      <vt:lpstr>More on the Fermat primality test</vt:lpstr>
      <vt:lpstr>RSA</vt:lpstr>
      <vt:lpstr>Key generation steps</vt:lpstr>
      <vt:lpstr>Key generation, step 1</vt:lpstr>
      <vt:lpstr>Key generation, step 1</vt:lpstr>
      <vt:lpstr>Key generation, step 1</vt:lpstr>
      <vt:lpstr>Key generation, step 1</vt:lpstr>
      <vt:lpstr>Key generation, step 1</vt:lpstr>
      <vt:lpstr>Key generation, step 2</vt:lpstr>
      <vt:lpstr>Key generation, step 2</vt:lpstr>
      <vt:lpstr>Key generation, step 3</vt:lpstr>
      <vt:lpstr>Key generation, step 3</vt:lpstr>
      <vt:lpstr>Key generation, step 4</vt:lpstr>
      <vt:lpstr>The keys</vt:lpstr>
      <vt:lpstr>Encrypting messages</vt:lpstr>
      <vt:lpstr>Encrypting messages example</vt:lpstr>
      <vt:lpstr>Encrypting messages example</vt:lpstr>
      <vt:lpstr>Decrypting messages</vt:lpstr>
      <vt:lpstr>Decrypting messages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1512</cp:revision>
  <cp:lastPrinted>2019-10-09T16:33:54Z</cp:lastPrinted>
  <dcterms:created xsi:type="dcterms:W3CDTF">1601-01-01T00:00:00Z</dcterms:created>
  <dcterms:modified xsi:type="dcterms:W3CDTF">2020-09-24T21:04:17Z</dcterms:modified>
</cp:coreProperties>
</file>