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</p:sldMasterIdLst>
  <p:notesMasterIdLst>
    <p:notesMasterId r:id="rId63"/>
  </p:notesMasterIdLst>
  <p:handoutMasterIdLst>
    <p:handoutMasterId r:id="rId64"/>
  </p:handoutMasterIdLst>
  <p:sldIdLst>
    <p:sldId id="1020" r:id="rId3"/>
    <p:sldId id="956" r:id="rId4"/>
    <p:sldId id="1033" r:id="rId5"/>
    <p:sldId id="1034" r:id="rId6"/>
    <p:sldId id="1035" r:id="rId7"/>
    <p:sldId id="1036" r:id="rId8"/>
    <p:sldId id="1042" r:id="rId9"/>
    <p:sldId id="1043" r:id="rId10"/>
    <p:sldId id="1044" r:id="rId11"/>
    <p:sldId id="1093" r:id="rId12"/>
    <p:sldId id="1094" r:id="rId13"/>
    <p:sldId id="1095" r:id="rId14"/>
    <p:sldId id="1083" r:id="rId15"/>
    <p:sldId id="1045" r:id="rId16"/>
    <p:sldId id="1051" r:id="rId17"/>
    <p:sldId id="1052" r:id="rId18"/>
    <p:sldId id="1053" r:id="rId19"/>
    <p:sldId id="1054" r:id="rId20"/>
    <p:sldId id="1055" r:id="rId21"/>
    <p:sldId id="1046" r:id="rId22"/>
    <p:sldId id="1047" r:id="rId23"/>
    <p:sldId id="1048" r:id="rId24"/>
    <p:sldId id="1049" r:id="rId25"/>
    <p:sldId id="1050" r:id="rId26"/>
    <p:sldId id="1056" r:id="rId27"/>
    <p:sldId id="1057" r:id="rId28"/>
    <p:sldId id="1058" r:id="rId29"/>
    <p:sldId id="1059" r:id="rId30"/>
    <p:sldId id="1060" r:id="rId31"/>
    <p:sldId id="1061" r:id="rId32"/>
    <p:sldId id="1062" r:id="rId33"/>
    <p:sldId id="1063" r:id="rId34"/>
    <p:sldId id="1064" r:id="rId35"/>
    <p:sldId id="1065" r:id="rId36"/>
    <p:sldId id="1066" r:id="rId37"/>
    <p:sldId id="1067" r:id="rId38"/>
    <p:sldId id="1068" r:id="rId39"/>
    <p:sldId id="1069" r:id="rId40"/>
    <p:sldId id="1070" r:id="rId41"/>
    <p:sldId id="1071" r:id="rId42"/>
    <p:sldId id="1072" r:id="rId43"/>
    <p:sldId id="1073" r:id="rId44"/>
    <p:sldId id="1074" r:id="rId45"/>
    <p:sldId id="1075" r:id="rId46"/>
    <p:sldId id="1076" r:id="rId47"/>
    <p:sldId id="1077" r:id="rId48"/>
    <p:sldId id="1078" r:id="rId49"/>
    <p:sldId id="1079" r:id="rId50"/>
    <p:sldId id="1080" r:id="rId51"/>
    <p:sldId id="1081" r:id="rId52"/>
    <p:sldId id="1082" r:id="rId53"/>
    <p:sldId id="1085" r:id="rId54"/>
    <p:sldId id="1084" r:id="rId55"/>
    <p:sldId id="1086" r:id="rId56"/>
    <p:sldId id="1087" r:id="rId57"/>
    <p:sldId id="1088" r:id="rId58"/>
    <p:sldId id="1089" r:id="rId59"/>
    <p:sldId id="1090" r:id="rId60"/>
    <p:sldId id="1091" r:id="rId61"/>
    <p:sldId id="1092" r:id="rId6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500000"/>
    <a:srgbClr val="FF0000"/>
    <a:srgbClr val="660033"/>
    <a:srgbClr val="CC6600"/>
    <a:srgbClr val="CC00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2887" autoAdjust="0"/>
  </p:normalViewPr>
  <p:slideViewPr>
    <p:cSldViewPr>
      <p:cViewPr varScale="1">
        <p:scale>
          <a:sx n="42" d="100"/>
          <a:sy n="42" d="100"/>
        </p:scale>
        <p:origin x="84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>
      <p:cViewPr varScale="1">
        <p:scale>
          <a:sx n="70" d="100"/>
          <a:sy n="70" d="100"/>
        </p:scale>
        <p:origin x="2760" y="3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AE353-D801-43B9-87A8-A9EF26A159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16107C-C7B4-4BE2-97A7-3530D2E5F80E}">
      <dgm:prSet/>
      <dgm:spPr/>
      <dgm:t>
        <a:bodyPr/>
        <a:lstStyle/>
        <a:p>
          <a:pPr rtl="0"/>
          <a:r>
            <a:rPr lang="en-US" smtClean="0"/>
            <a:t>Divisible by 5, by I.H.</a:t>
          </a:r>
          <a:endParaRPr lang="en-US"/>
        </a:p>
      </dgm:t>
    </dgm:pt>
    <dgm:pt modelId="{6993376B-9FD0-4DE1-8E99-954A3593DF7D}" type="parTrans" cxnId="{47AD4C29-7B19-4C6E-956F-35AF88B4E9B8}">
      <dgm:prSet/>
      <dgm:spPr/>
      <dgm:t>
        <a:bodyPr/>
        <a:lstStyle/>
        <a:p>
          <a:endParaRPr lang="en-US"/>
        </a:p>
      </dgm:t>
    </dgm:pt>
    <dgm:pt modelId="{25FE5666-48B3-4ECD-879B-E89A62ACDD67}" type="sibTrans" cxnId="{47AD4C29-7B19-4C6E-956F-35AF88B4E9B8}">
      <dgm:prSet/>
      <dgm:spPr/>
      <dgm:t>
        <a:bodyPr/>
        <a:lstStyle/>
        <a:p>
          <a:endParaRPr lang="en-US"/>
        </a:p>
      </dgm:t>
    </dgm:pt>
    <dgm:pt modelId="{46F8EB69-EFE7-4F40-A151-1A9C078887D1}" type="pres">
      <dgm:prSet presAssocID="{090AE353-D801-43B9-87A8-A9EF26A159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AF2117-A25B-405D-AFE7-D6590CF169D5}" type="pres">
      <dgm:prSet presAssocID="{A916107C-C7B4-4BE2-97A7-3530D2E5F8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2C5372-BC52-4DC8-B5EA-B621BA7443C2}" type="presOf" srcId="{A916107C-C7B4-4BE2-97A7-3530D2E5F80E}" destId="{8EAF2117-A25B-405D-AFE7-D6590CF169D5}" srcOrd="0" destOrd="0" presId="urn:microsoft.com/office/officeart/2005/8/layout/vList2"/>
    <dgm:cxn modelId="{77C58F59-3D6B-48DE-ACD3-6E06182D4E16}" type="presOf" srcId="{090AE353-D801-43B9-87A8-A9EF26A159CE}" destId="{46F8EB69-EFE7-4F40-A151-1A9C078887D1}" srcOrd="0" destOrd="0" presId="urn:microsoft.com/office/officeart/2005/8/layout/vList2"/>
    <dgm:cxn modelId="{47AD4C29-7B19-4C6E-956F-35AF88B4E9B8}" srcId="{090AE353-D801-43B9-87A8-A9EF26A159CE}" destId="{A916107C-C7B4-4BE2-97A7-3530D2E5F80E}" srcOrd="0" destOrd="0" parTransId="{6993376B-9FD0-4DE1-8E99-954A3593DF7D}" sibTransId="{25FE5666-48B3-4ECD-879B-E89A62ACDD67}"/>
    <dgm:cxn modelId="{A4D0DBBF-6D77-4CF0-A33F-BAE32250190F}" type="presParOf" srcId="{46F8EB69-EFE7-4F40-A151-1A9C078887D1}" destId="{8EAF2117-A25B-405D-AFE7-D6590CF169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431BD-D54D-41F0-8637-E4EEA77F82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61363-12D8-4703-BB45-DC52004409E8}">
      <dgm:prSet/>
      <dgm:spPr/>
      <dgm:t>
        <a:bodyPr/>
        <a:lstStyle/>
        <a:p>
          <a:pPr rtl="0"/>
          <a:r>
            <a:rPr lang="en-US" dirty="0" smtClean="0"/>
            <a:t>Divisible by 5, by corollary 1, p. 253: </a:t>
          </a:r>
          <a:br>
            <a:rPr lang="en-US" dirty="0" smtClean="0"/>
          </a:br>
          <a:r>
            <a:rPr lang="en-US" dirty="0" smtClean="0"/>
            <a:t>if a | b and a | c then a | (</a:t>
          </a:r>
          <a:r>
            <a:rPr lang="en-US" dirty="0" err="1" smtClean="0"/>
            <a:t>b+c</a:t>
          </a:r>
          <a:r>
            <a:rPr lang="en-US" dirty="0" smtClean="0"/>
            <a:t>)</a:t>
          </a:r>
          <a:endParaRPr lang="en-US" dirty="0"/>
        </a:p>
      </dgm:t>
    </dgm:pt>
    <dgm:pt modelId="{74354C0F-6942-4E1A-BE2F-CB092001802F}" type="parTrans" cxnId="{46D794D9-C100-4BE6-9935-984755A596EA}">
      <dgm:prSet/>
      <dgm:spPr/>
      <dgm:t>
        <a:bodyPr/>
        <a:lstStyle/>
        <a:p>
          <a:endParaRPr lang="en-US"/>
        </a:p>
      </dgm:t>
    </dgm:pt>
    <dgm:pt modelId="{045169C2-08CB-4325-B205-0A78D6078D18}" type="sibTrans" cxnId="{46D794D9-C100-4BE6-9935-984755A596EA}">
      <dgm:prSet/>
      <dgm:spPr/>
      <dgm:t>
        <a:bodyPr/>
        <a:lstStyle/>
        <a:p>
          <a:endParaRPr lang="en-US"/>
        </a:p>
      </dgm:t>
    </dgm:pt>
    <dgm:pt modelId="{96C03772-CEB5-42B9-AE8E-A39B45A5C0C4}" type="pres">
      <dgm:prSet presAssocID="{451431BD-D54D-41F0-8637-E4EEA77F82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8CF631-16AB-43A1-BF2E-1E422907FE37}" type="pres">
      <dgm:prSet presAssocID="{B6961363-12D8-4703-BB45-DC52004409E8}" presName="parentText" presStyleLbl="node1" presStyleIdx="0" presStyleCnt="1" custLinFactNeighborX="-3838" custLinFactNeighborY="-203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794D9-C100-4BE6-9935-984755A596EA}" srcId="{451431BD-D54D-41F0-8637-E4EEA77F828E}" destId="{B6961363-12D8-4703-BB45-DC52004409E8}" srcOrd="0" destOrd="0" parTransId="{74354C0F-6942-4E1A-BE2F-CB092001802F}" sibTransId="{045169C2-08CB-4325-B205-0A78D6078D18}"/>
    <dgm:cxn modelId="{B069AE73-552C-468F-ABCA-166CBD95F41F}" type="presOf" srcId="{451431BD-D54D-41F0-8637-E4EEA77F828E}" destId="{96C03772-CEB5-42B9-AE8E-A39B45A5C0C4}" srcOrd="0" destOrd="0" presId="urn:microsoft.com/office/officeart/2005/8/layout/vList2"/>
    <dgm:cxn modelId="{7F6DBD02-7575-4A73-A3B4-44DBAF19940C}" type="presOf" srcId="{B6961363-12D8-4703-BB45-DC52004409E8}" destId="{C68CF631-16AB-43A1-BF2E-1E422907FE37}" srcOrd="0" destOrd="0" presId="urn:microsoft.com/office/officeart/2005/8/layout/vList2"/>
    <dgm:cxn modelId="{761A7ED9-F1C0-4637-B409-7FF7A710C607}" type="presParOf" srcId="{96C03772-CEB5-42B9-AE8E-A39B45A5C0C4}" destId="{C68CF631-16AB-43A1-BF2E-1E422907FE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66A7F9-435C-4DFD-8C4C-70C0862DAC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7D95F8-26FB-4BA7-A08C-190B273DB9AE}">
      <dgm:prSet/>
      <dgm:spPr/>
      <dgm:t>
        <a:bodyPr/>
        <a:lstStyle/>
        <a:p>
          <a:pPr rtl="0"/>
          <a:r>
            <a:rPr lang="en-US" dirty="0" smtClean="0"/>
            <a:t>Note that the definition on the previous slide requires fully parenthesized </a:t>
          </a:r>
          <a:r>
            <a:rPr lang="en-US" dirty="0" err="1" smtClean="0"/>
            <a:t>subformul</a:t>
          </a:r>
          <a:r>
            <a:rPr lang="en-US" altLang="en-US" dirty="0" err="1" smtClean="0">
              <a:sym typeface="Symbol" panose="05050102010706020507" pitchFamily="18" charset="2"/>
            </a:rPr>
            <a:t>æ</a:t>
          </a:r>
          <a:endParaRPr lang="en-US" dirty="0"/>
        </a:p>
      </dgm:t>
    </dgm:pt>
    <dgm:pt modelId="{3B541DBA-F947-4561-9DB5-5EE68FD3667C}" type="parTrans" cxnId="{723E51E2-9B2B-4D74-A686-A8110FD1B5B5}">
      <dgm:prSet/>
      <dgm:spPr/>
      <dgm:t>
        <a:bodyPr/>
        <a:lstStyle/>
        <a:p>
          <a:endParaRPr lang="en-US"/>
        </a:p>
      </dgm:t>
    </dgm:pt>
    <dgm:pt modelId="{7BE4CDE1-D81C-40DD-B4C4-E30B09D1871D}" type="sibTrans" cxnId="{723E51E2-9B2B-4D74-A686-A8110FD1B5B5}">
      <dgm:prSet/>
      <dgm:spPr/>
      <dgm:t>
        <a:bodyPr/>
        <a:lstStyle/>
        <a:p>
          <a:endParaRPr lang="en-US"/>
        </a:p>
      </dgm:t>
    </dgm:pt>
    <dgm:pt modelId="{EF3934CD-F166-4122-8195-7E25AC6C1743}" type="pres">
      <dgm:prSet presAssocID="{5F66A7F9-435C-4DFD-8C4C-70C0862DAC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09627D-785A-4829-BCE5-FAC6D0167C46}" type="pres">
      <dgm:prSet presAssocID="{D77D95F8-26FB-4BA7-A08C-190B273DB9A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487CB8-A9F6-440E-A331-FD327C3943A5}" type="presOf" srcId="{D77D95F8-26FB-4BA7-A08C-190B273DB9AE}" destId="{0709627D-785A-4829-BCE5-FAC6D0167C46}" srcOrd="0" destOrd="0" presId="urn:microsoft.com/office/officeart/2005/8/layout/vList2"/>
    <dgm:cxn modelId="{723E51E2-9B2B-4D74-A686-A8110FD1B5B5}" srcId="{5F66A7F9-435C-4DFD-8C4C-70C0862DACF0}" destId="{D77D95F8-26FB-4BA7-A08C-190B273DB9AE}" srcOrd="0" destOrd="0" parTransId="{3B541DBA-F947-4561-9DB5-5EE68FD3667C}" sibTransId="{7BE4CDE1-D81C-40DD-B4C4-E30B09D1871D}"/>
    <dgm:cxn modelId="{112D3000-FA5E-42BE-849A-7E543CC0B4AB}" type="presOf" srcId="{5F66A7F9-435C-4DFD-8C4C-70C0862DACF0}" destId="{EF3934CD-F166-4122-8195-7E25AC6C1743}" srcOrd="0" destOrd="0" presId="urn:microsoft.com/office/officeart/2005/8/layout/vList2"/>
    <dgm:cxn modelId="{B3A70FC0-9BF7-422C-9541-E270DDED55CB}" type="presParOf" srcId="{EF3934CD-F166-4122-8195-7E25AC6C1743}" destId="{0709627D-785A-4829-BCE5-FAC6D0167C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0BFDE5-10C5-4658-AACF-826371F3E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8B2F77-D906-4973-8EC9-527E17D1F672}">
      <dgm:prSet/>
      <dgm:spPr/>
      <dgm:t>
        <a:bodyPr/>
        <a:lstStyle/>
        <a:p>
          <a:pPr rtl="0"/>
          <a:r>
            <a:rPr lang="en-US" dirty="0" smtClean="0"/>
            <a:t>Compare this with the iterative algorithm in the previous module</a:t>
          </a:r>
          <a:endParaRPr lang="en-US" dirty="0"/>
        </a:p>
      </dgm:t>
    </dgm:pt>
    <dgm:pt modelId="{2217127F-AF4A-4718-9253-BC130822B6BC}" type="parTrans" cxnId="{0B1CE122-814F-412B-A6B3-15462A31D0E1}">
      <dgm:prSet/>
      <dgm:spPr/>
      <dgm:t>
        <a:bodyPr/>
        <a:lstStyle/>
        <a:p>
          <a:endParaRPr lang="en-US"/>
        </a:p>
      </dgm:t>
    </dgm:pt>
    <dgm:pt modelId="{DFD4A19D-33C3-4342-99D8-B53533A4C2F1}" type="sibTrans" cxnId="{0B1CE122-814F-412B-A6B3-15462A31D0E1}">
      <dgm:prSet/>
      <dgm:spPr/>
      <dgm:t>
        <a:bodyPr/>
        <a:lstStyle/>
        <a:p>
          <a:endParaRPr lang="en-US"/>
        </a:p>
      </dgm:t>
    </dgm:pt>
    <dgm:pt modelId="{873F4A7F-BCF0-4866-8470-53946DF145DE}" type="pres">
      <dgm:prSet presAssocID="{430BFDE5-10C5-4658-AACF-826371F3E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E54D2A-284F-4EDF-B980-42161099E31B}" type="pres">
      <dgm:prSet presAssocID="{668B2F77-D906-4973-8EC9-527E17D1F67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CE122-814F-412B-A6B3-15462A31D0E1}" srcId="{430BFDE5-10C5-4658-AACF-826371F3EE5A}" destId="{668B2F77-D906-4973-8EC9-527E17D1F672}" srcOrd="0" destOrd="0" parTransId="{2217127F-AF4A-4718-9253-BC130822B6BC}" sibTransId="{DFD4A19D-33C3-4342-99D8-B53533A4C2F1}"/>
    <dgm:cxn modelId="{F0747150-B1C3-4305-86E1-C0B7C4017D29}" type="presOf" srcId="{430BFDE5-10C5-4658-AACF-826371F3EE5A}" destId="{873F4A7F-BCF0-4866-8470-53946DF145DE}" srcOrd="0" destOrd="0" presId="urn:microsoft.com/office/officeart/2005/8/layout/vList2"/>
    <dgm:cxn modelId="{0EFC476A-C13B-46BE-9065-1DE33E29C7E7}" type="presOf" srcId="{668B2F77-D906-4973-8EC9-527E17D1F672}" destId="{EAE54D2A-284F-4EDF-B980-42161099E31B}" srcOrd="0" destOrd="0" presId="urn:microsoft.com/office/officeart/2005/8/layout/vList2"/>
    <dgm:cxn modelId="{B7CE87F2-8919-4D8C-880C-608ECDB89F56}" type="presParOf" srcId="{873F4A7F-BCF0-4866-8470-53946DF145DE}" destId="{EAE54D2A-284F-4EDF-B980-42161099E3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97F1B1-951A-4DAD-A6ED-ED8BA3AC77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10457A-04D9-4EC9-9EA8-447CDF42BA57}">
      <dgm:prSet/>
      <dgm:spPr/>
      <dgm:t>
        <a:bodyPr/>
        <a:lstStyle/>
        <a:p>
          <a:pPr rtl="0"/>
          <a:r>
            <a:rPr lang="en-US" dirty="0" smtClean="0"/>
            <a:t>Note the redundant computations involved here, which leads to the conclusion that recursion </a:t>
          </a:r>
          <a:r>
            <a:rPr lang="en-US" b="1" i="1" dirty="0" smtClean="0"/>
            <a:t>in this case </a:t>
          </a:r>
          <a:r>
            <a:rPr lang="en-US" dirty="0" smtClean="0"/>
            <a:t>is not the most efficient way to compute the solution</a:t>
          </a:r>
          <a:endParaRPr lang="en-US" dirty="0"/>
        </a:p>
      </dgm:t>
    </dgm:pt>
    <dgm:pt modelId="{F11C445F-4883-49F5-AEFA-52B74A1DD663}" type="parTrans" cxnId="{81A57706-4E1B-4721-81F1-266087AC1388}">
      <dgm:prSet/>
      <dgm:spPr/>
      <dgm:t>
        <a:bodyPr/>
        <a:lstStyle/>
        <a:p>
          <a:endParaRPr lang="en-US"/>
        </a:p>
      </dgm:t>
    </dgm:pt>
    <dgm:pt modelId="{CECB829D-8D7F-4842-8DDE-96E9905BE48B}" type="sibTrans" cxnId="{81A57706-4E1B-4721-81F1-266087AC1388}">
      <dgm:prSet/>
      <dgm:spPr/>
      <dgm:t>
        <a:bodyPr/>
        <a:lstStyle/>
        <a:p>
          <a:endParaRPr lang="en-US"/>
        </a:p>
      </dgm:t>
    </dgm:pt>
    <dgm:pt modelId="{B8A45A59-3EB1-475E-AA23-3193F9BDBF70}" type="pres">
      <dgm:prSet presAssocID="{2B97F1B1-951A-4DAD-A6ED-ED8BA3AC77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791F82-0D09-4DA8-9F64-7BFEA4E1A7C0}" type="pres">
      <dgm:prSet presAssocID="{5310457A-04D9-4EC9-9EA8-447CDF42BA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988D20-E186-4AFB-9C2C-14CC3F09FAF0}" type="presOf" srcId="{2B97F1B1-951A-4DAD-A6ED-ED8BA3AC7709}" destId="{B8A45A59-3EB1-475E-AA23-3193F9BDBF70}" srcOrd="0" destOrd="0" presId="urn:microsoft.com/office/officeart/2005/8/layout/vList2"/>
    <dgm:cxn modelId="{8CF620D0-0861-4770-8647-1EA1DCEDD98D}" type="presOf" srcId="{5310457A-04D9-4EC9-9EA8-447CDF42BA57}" destId="{6E791F82-0D09-4DA8-9F64-7BFEA4E1A7C0}" srcOrd="0" destOrd="0" presId="urn:microsoft.com/office/officeart/2005/8/layout/vList2"/>
    <dgm:cxn modelId="{81A57706-4E1B-4721-81F1-266087AC1388}" srcId="{2B97F1B1-951A-4DAD-A6ED-ED8BA3AC7709}" destId="{5310457A-04D9-4EC9-9EA8-447CDF42BA57}" srcOrd="0" destOrd="0" parTransId="{F11C445F-4883-49F5-AEFA-52B74A1DD663}" sibTransId="{CECB829D-8D7F-4842-8DDE-96E9905BE48B}"/>
    <dgm:cxn modelId="{753DB9D1-5638-4FBF-8BD1-EF9D06C21420}" type="presParOf" srcId="{B8A45A59-3EB1-475E-AA23-3193F9BDBF70}" destId="{6E791F82-0D09-4DA8-9F64-7BFEA4E1A7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F2117-A25B-405D-AFE7-D6590CF169D5}">
      <dsp:nvSpPr>
        <dsp:cNvPr id="0" name=""/>
        <dsp:cNvSpPr/>
      </dsp:nvSpPr>
      <dsp:spPr>
        <a:xfrm>
          <a:off x="0" y="8532"/>
          <a:ext cx="3429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Divisible by 5, by I.H.</a:t>
          </a:r>
          <a:endParaRPr lang="en-US" sz="1900" kern="1200"/>
        </a:p>
      </dsp:txBody>
      <dsp:txXfrm>
        <a:off x="21704" y="30236"/>
        <a:ext cx="3385592" cy="401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F631-16AB-43A1-BF2E-1E422907FE37}">
      <dsp:nvSpPr>
        <dsp:cNvPr id="0" name=""/>
        <dsp:cNvSpPr/>
      </dsp:nvSpPr>
      <dsp:spPr>
        <a:xfrm>
          <a:off x="0" y="0"/>
          <a:ext cx="4916714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Divisible by 5, by corollary 1, p. 253: </a:t>
          </a:r>
          <a:br>
            <a:rPr lang="en-US" sz="2400" kern="1200" dirty="0" smtClean="0"/>
          </a:br>
          <a:r>
            <a:rPr lang="en-US" sz="2400" kern="1200" dirty="0" smtClean="0"/>
            <a:t>if a | b and a | c then a | (</a:t>
          </a:r>
          <a:r>
            <a:rPr lang="en-US" sz="2400" kern="1200" dirty="0" err="1" smtClean="0"/>
            <a:t>b+c</a:t>
          </a:r>
          <a:r>
            <a:rPr lang="en-US" sz="2400" kern="1200" dirty="0" smtClean="0"/>
            <a:t>)</a:t>
          </a:r>
          <a:endParaRPr lang="en-US" sz="2400" kern="1200" dirty="0"/>
        </a:p>
      </dsp:txBody>
      <dsp:txXfrm>
        <a:off x="45235" y="45235"/>
        <a:ext cx="4826244" cy="836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9627D-785A-4829-BCE5-FAC6D0167C46}">
      <dsp:nvSpPr>
        <dsp:cNvPr id="0" name=""/>
        <dsp:cNvSpPr/>
      </dsp:nvSpPr>
      <dsp:spPr>
        <a:xfrm>
          <a:off x="0" y="87412"/>
          <a:ext cx="5105400" cy="1579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Note that the definition on the previous slide requires fully parenthesized </a:t>
          </a:r>
          <a:r>
            <a:rPr lang="en-US" sz="3000" kern="1200" dirty="0" err="1" smtClean="0"/>
            <a:t>subformul</a:t>
          </a:r>
          <a:r>
            <a:rPr lang="en-US" altLang="en-US" sz="3000" kern="1200" dirty="0" err="1" smtClean="0">
              <a:sym typeface="Symbol" panose="05050102010706020507" pitchFamily="18" charset="2"/>
            </a:rPr>
            <a:t>æ</a:t>
          </a:r>
          <a:endParaRPr lang="en-US" sz="3000" kern="1200" dirty="0"/>
        </a:p>
      </dsp:txBody>
      <dsp:txXfrm>
        <a:off x="77105" y="164517"/>
        <a:ext cx="4951190" cy="1425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54D2A-284F-4EDF-B980-42161099E31B}">
      <dsp:nvSpPr>
        <dsp:cNvPr id="0" name=""/>
        <dsp:cNvSpPr/>
      </dsp:nvSpPr>
      <dsp:spPr>
        <a:xfrm>
          <a:off x="0" y="25760"/>
          <a:ext cx="2971800" cy="1764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Compare this with the iterative algorithm in the previous module</a:t>
          </a:r>
          <a:endParaRPr lang="en-US" sz="2600" kern="1200" dirty="0"/>
        </a:p>
      </dsp:txBody>
      <dsp:txXfrm>
        <a:off x="86129" y="111889"/>
        <a:ext cx="2799542" cy="1592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91F82-0D09-4DA8-9F64-7BFEA4E1A7C0}">
      <dsp:nvSpPr>
        <dsp:cNvPr id="0" name=""/>
        <dsp:cNvSpPr/>
      </dsp:nvSpPr>
      <dsp:spPr>
        <a:xfrm>
          <a:off x="0" y="190214"/>
          <a:ext cx="3433763" cy="3159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Note the redundant computations involved here, which leads to the conclusion that recursion </a:t>
          </a:r>
          <a:r>
            <a:rPr lang="en-US" sz="2500" b="1" i="1" kern="1200" dirty="0" smtClean="0"/>
            <a:t>in this case </a:t>
          </a:r>
          <a:r>
            <a:rPr lang="en-US" sz="2500" kern="1200" dirty="0" smtClean="0"/>
            <a:t>is not the most efficient way to compute the solution</a:t>
          </a:r>
          <a:endParaRPr lang="en-US" sz="2500" kern="1200" dirty="0"/>
        </a:p>
      </dsp:txBody>
      <dsp:txXfrm>
        <a:off x="154210" y="344424"/>
        <a:ext cx="3125343" cy="2850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1ACCEDB1-6BCD-417B-8952-55DF775AE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9262E877-00D1-4FB5-9047-B69346407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691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n=2, the two</a:t>
            </a:r>
            <a:r>
              <a:rPr lang="en-US" baseline="0" dirty="0"/>
              <a:t> sets do not overlap.  P(1) does not imply P(2)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7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14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Basis: </a:t>
            </a:r>
          </a:p>
          <a:p>
            <a:r>
              <a:rPr lang="en-US" dirty="0"/>
              <a:t>12 = 3 x 4</a:t>
            </a:r>
          </a:p>
          <a:p>
            <a:r>
              <a:rPr lang="en-US" dirty="0"/>
              <a:t>13 = 2</a:t>
            </a:r>
            <a:r>
              <a:rPr lang="en-US" baseline="0" dirty="0"/>
              <a:t> x 4 + 1 x 5</a:t>
            </a:r>
          </a:p>
          <a:p>
            <a:r>
              <a:rPr lang="en-US" baseline="0" dirty="0"/>
              <a:t>14 = 1 x 4 + 2 x 5</a:t>
            </a:r>
          </a:p>
          <a:p>
            <a:r>
              <a:rPr lang="en-US" baseline="0" dirty="0"/>
              <a:t>15 = 3 x 5</a:t>
            </a:r>
            <a:endParaRPr lang="en-US" dirty="0"/>
          </a:p>
          <a:p>
            <a:endParaRPr lang="en-US" dirty="0"/>
          </a:p>
          <a:p>
            <a:r>
              <a:rPr lang="en-US" dirty="0"/>
              <a:t>Inductive:</a:t>
            </a:r>
          </a:p>
          <a:p>
            <a:r>
              <a:rPr lang="en-US" dirty="0"/>
              <a:t>Assume</a:t>
            </a:r>
            <a:r>
              <a:rPr lang="en-US" baseline="0" dirty="0"/>
              <a:t> P(</a:t>
            </a:r>
            <a:r>
              <a:rPr lang="en-US" baseline="0" dirty="0" err="1"/>
              <a:t>i</a:t>
            </a:r>
            <a:r>
              <a:rPr lang="en-US" baseline="0" dirty="0"/>
              <a:t>) for 12 &lt;= </a:t>
            </a:r>
            <a:r>
              <a:rPr lang="en-US" baseline="0" dirty="0" err="1"/>
              <a:t>i</a:t>
            </a:r>
            <a:r>
              <a:rPr lang="en-US" baseline="0" dirty="0"/>
              <a:t> &lt;= k, k &gt;= 15 : </a:t>
            </a:r>
            <a:r>
              <a:rPr lang="en-US" baseline="0" dirty="0" err="1"/>
              <a:t>i</a:t>
            </a:r>
            <a:r>
              <a:rPr lang="en-US" baseline="0" dirty="0"/>
              <a:t> cents of postage is formed with 4- and 5-cents stamps</a:t>
            </a:r>
          </a:p>
          <a:p>
            <a:r>
              <a:rPr lang="en-US" baseline="0" dirty="0"/>
              <a:t>Show P(k+1): k+1 cents of postage is formed with 4- and 5-cents stamps</a:t>
            </a:r>
          </a:p>
          <a:p>
            <a:endParaRPr lang="en-US" baseline="0" dirty="0"/>
          </a:p>
          <a:p>
            <a:r>
              <a:rPr lang="en-US" baseline="0" dirty="0"/>
              <a:t>P(k-3) is true since k &gt;= 15.</a:t>
            </a:r>
          </a:p>
          <a:p>
            <a:r>
              <a:rPr lang="en-US" baseline="0" dirty="0"/>
              <a:t>To form k+1 cents of postage, form k-3 cents and then add a 4-cent stamp.</a:t>
            </a:r>
          </a:p>
          <a:p>
            <a:endParaRPr lang="en-US" baseline="0" dirty="0"/>
          </a:p>
          <a:p>
            <a:r>
              <a:rPr lang="en-US" baseline="0" dirty="0"/>
              <a:t>QED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5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Basis: </a:t>
            </a:r>
          </a:p>
          <a:p>
            <a:r>
              <a:rPr lang="en-US" dirty="0"/>
              <a:t>12 = 3 x 4</a:t>
            </a:r>
          </a:p>
          <a:p>
            <a:endParaRPr lang="en-US" dirty="0"/>
          </a:p>
          <a:p>
            <a:r>
              <a:rPr lang="en-US" dirty="0"/>
              <a:t>Inductive:</a:t>
            </a:r>
          </a:p>
          <a:p>
            <a:r>
              <a:rPr lang="en-US" dirty="0"/>
              <a:t>Assume</a:t>
            </a:r>
            <a:r>
              <a:rPr lang="en-US" baseline="0" dirty="0"/>
              <a:t> P(k): k cents of postage is formed with 4- and 5-cents stamps for some k &gt;= 12</a:t>
            </a:r>
          </a:p>
          <a:p>
            <a:r>
              <a:rPr lang="en-US" baseline="0" dirty="0"/>
              <a:t>Show P(k+1): k+1 cents of postage is formed with 4- and 5-cents stamps</a:t>
            </a:r>
          </a:p>
          <a:p>
            <a:endParaRPr lang="en-US" baseline="0" dirty="0"/>
          </a:p>
          <a:p>
            <a:r>
              <a:rPr lang="en-US" baseline="0" dirty="0"/>
              <a:t>Case 0 4-cent stamps: </a:t>
            </a:r>
          </a:p>
          <a:p>
            <a:r>
              <a:rPr lang="en-US" baseline="0" dirty="0"/>
              <a:t>since k&gt;=12, then k must be &gt;=15, replace 3 5-cent stamps with 4 4-cent stamps</a:t>
            </a:r>
          </a:p>
          <a:p>
            <a:endParaRPr lang="en-US" baseline="0" dirty="0"/>
          </a:p>
          <a:p>
            <a:r>
              <a:rPr lang="en-US" baseline="0" dirty="0"/>
              <a:t>Case &gt;=1 4-cent stamp:</a:t>
            </a:r>
          </a:p>
          <a:p>
            <a:r>
              <a:rPr lang="en-US" baseline="0" dirty="0"/>
              <a:t>Replace 1 4-cent stamp with 1 5-cent stamp</a:t>
            </a:r>
          </a:p>
          <a:p>
            <a:endParaRPr lang="en-US" baseline="0" dirty="0"/>
          </a:p>
          <a:p>
            <a:r>
              <a:rPr lang="en-US" baseline="0" dirty="0"/>
              <a:t>QED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6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22C784-EA79-4740-B04B-10E973E0C7C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1499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29ECC1-B2C8-46BA-8287-80F116D0E0A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2762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579516-A0EB-4C61-B2C2-5C7D5719605B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2331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CFA497-D3E0-4701-9FF0-9663EA2DAA46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261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90A02A-355A-493F-A267-D8A8C6AB77E1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186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2C778-0635-4A26-A24C-1EC80F3FAD4F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390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A4F762-7D30-437C-85DC-2063865D97C8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3962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745698-48B0-469B-B878-15411A5D7E3C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5406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979F0F-E7E2-44C7-A039-A8710C96AAA7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857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what happens with </a:t>
            </a:r>
            <a:r>
              <a:rPr lang="en-US" baseline="0" dirty="0" err="1" smtClean="0"/>
              <a:t>gcd</a:t>
            </a:r>
            <a:r>
              <a:rPr lang="en-US" baseline="0" dirty="0" smtClean="0"/>
              <a:t>(27,6) vs </a:t>
            </a:r>
            <a:r>
              <a:rPr lang="en-US" baseline="0" dirty="0" err="1" smtClean="0"/>
              <a:t>gcd</a:t>
            </a:r>
            <a:r>
              <a:rPr lang="en-US" baseline="0" dirty="0" smtClean="0"/>
              <a:t>(6,27)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2E877-00D1-4FB5-9047-B693464073E1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381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 power(a: non-zero real, n:</a:t>
            </a:r>
            <a:r>
              <a:rPr lang="en-US" baseline="0" dirty="0"/>
              <a:t> nonnegative integer</a:t>
            </a:r>
            <a:r>
              <a:rPr lang="en-US" dirty="0"/>
              <a:t>)</a:t>
            </a:r>
          </a:p>
          <a:p>
            <a:r>
              <a:rPr lang="en-US" dirty="0"/>
              <a:t>If n = 0</a:t>
            </a:r>
            <a:r>
              <a:rPr lang="en-US" baseline="0" dirty="0"/>
              <a:t> then return 1</a:t>
            </a:r>
          </a:p>
          <a:p>
            <a:r>
              <a:rPr lang="en-US" baseline="0" dirty="0"/>
              <a:t>Else return a* power(a,n-1)</a:t>
            </a:r>
          </a:p>
          <a:p>
            <a:r>
              <a:rPr lang="en-US" baseline="0" dirty="0"/>
              <a:t>// output is </a:t>
            </a:r>
            <a:r>
              <a:rPr lang="en-US" baseline="0" dirty="0" err="1"/>
              <a:t>a^n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Runtime:</a:t>
            </a:r>
          </a:p>
          <a:p>
            <a:r>
              <a:rPr lang="en-US" baseline="0" dirty="0"/>
              <a:t>T(n) = 1 + 1 + T(n-1) + 1 + 1</a:t>
            </a:r>
          </a:p>
          <a:p>
            <a:r>
              <a:rPr lang="en-US" baseline="0" dirty="0"/>
              <a:t>[same as before]</a:t>
            </a:r>
          </a:p>
          <a:p>
            <a:r>
              <a:rPr lang="en-US" baseline="0" dirty="0"/>
              <a:t> = 4n+1 =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46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 power2(a: non-zero real, n:</a:t>
            </a:r>
            <a:r>
              <a:rPr lang="en-US" baseline="0" dirty="0"/>
              <a:t> nonnegative integer</a:t>
            </a:r>
            <a:r>
              <a:rPr lang="en-US" dirty="0"/>
              <a:t>)</a:t>
            </a:r>
          </a:p>
          <a:p>
            <a:r>
              <a:rPr lang="en-US" dirty="0"/>
              <a:t>If n = 0</a:t>
            </a:r>
            <a:r>
              <a:rPr lang="en-US" baseline="0" dirty="0"/>
              <a:t> then return 1</a:t>
            </a:r>
          </a:p>
          <a:p>
            <a:r>
              <a:rPr lang="en-US" baseline="0" dirty="0"/>
              <a:t>Else if n is even, return power2(</a:t>
            </a:r>
            <a:r>
              <a:rPr lang="en-US" baseline="0" dirty="0" err="1"/>
              <a:t>a,n</a:t>
            </a:r>
            <a:r>
              <a:rPr lang="en-US" baseline="0" dirty="0"/>
              <a:t>/2)^2</a:t>
            </a:r>
          </a:p>
          <a:p>
            <a:r>
              <a:rPr lang="en-US" baseline="0" dirty="0"/>
              <a:t>Else return a * power2(a,(n-1)/2)^2</a:t>
            </a:r>
          </a:p>
          <a:p>
            <a:r>
              <a:rPr lang="en-US" baseline="0" dirty="0"/>
              <a:t>// output is </a:t>
            </a:r>
            <a:r>
              <a:rPr lang="en-US" baseline="0" dirty="0" err="1"/>
              <a:t>a^n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Runtime:</a:t>
            </a:r>
          </a:p>
          <a:p>
            <a:r>
              <a:rPr lang="en-US" baseline="0" dirty="0"/>
              <a:t>T(n) = 1 + 1 + 1 + 1 + 1 + T(n/2) + 1 + 1 = 7 + T(n/2)</a:t>
            </a:r>
          </a:p>
          <a:p>
            <a:r>
              <a:rPr lang="en-US" baseline="0" dirty="0"/>
              <a:t>= 7 + 7 + T(n/4)</a:t>
            </a:r>
          </a:p>
          <a:p>
            <a:r>
              <a:rPr lang="en-US" baseline="0" dirty="0"/>
              <a:t>= 7 + 7 + 7 + T(n/8)</a:t>
            </a:r>
          </a:p>
          <a:p>
            <a:r>
              <a:rPr lang="en-US" baseline="0" dirty="0"/>
              <a:t>…</a:t>
            </a:r>
          </a:p>
          <a:p>
            <a:r>
              <a:rPr lang="en-US" baseline="0" dirty="0"/>
              <a:t>= 7 log n + T(0)</a:t>
            </a:r>
          </a:p>
          <a:p>
            <a:r>
              <a:rPr lang="en-US" baseline="0" dirty="0"/>
              <a:t>= 7 log n + 1 = O(log n) for C = 8, k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2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iterative algorithms require</a:t>
            </a:r>
            <a:r>
              <a:rPr lang="en-US" baseline="0" dirty="0"/>
              <a:t> </a:t>
            </a:r>
            <a:r>
              <a:rPr lang="en-US" baseline="0" dirty="0" smtClean="0"/>
              <a:t>fewer </a:t>
            </a:r>
            <a:r>
              <a:rPr lang="en-US" baseline="0" dirty="0"/>
              <a:t>operations, then why do we bother with recursive algorithms.</a:t>
            </a:r>
          </a:p>
          <a:p>
            <a:endParaRPr lang="en-US" baseline="0" dirty="0"/>
          </a:p>
          <a:p>
            <a:r>
              <a:rPr lang="en-US" baseline="0" dirty="0"/>
              <a:t>Are beauty and elegance not enough for you!?</a:t>
            </a:r>
          </a:p>
          <a:p>
            <a:endParaRPr lang="en-US" baseline="0" dirty="0"/>
          </a:p>
          <a:p>
            <a:r>
              <a:rPr lang="en-US" baseline="0" dirty="0"/>
              <a:t>Here’s why: ease of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63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</a:t>
            </a:r>
            <a:r>
              <a:rPr lang="en-US" baseline="0" dirty="0"/>
              <a:t> come back when we get to counting.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9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/>
              <a:t>simple!  So </a:t>
            </a:r>
            <a:r>
              <a:rPr lang="en-US" dirty="0"/>
              <a:t>elegant!</a:t>
            </a:r>
          </a:p>
          <a:p>
            <a:endParaRPr lang="en-US" dirty="0"/>
          </a:p>
          <a:p>
            <a:r>
              <a:rPr lang="en-US" dirty="0"/>
              <a:t>Of course you can do </a:t>
            </a:r>
            <a:r>
              <a:rPr lang="en-US" dirty="0" err="1"/>
              <a:t>mergesort</a:t>
            </a:r>
            <a:r>
              <a:rPr lang="en-US" dirty="0"/>
              <a:t> iteratively, but WHY!?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Isn’t it BEAUTFUL!?</a:t>
            </a:r>
          </a:p>
          <a:p>
            <a:endParaRPr lang="en-US" dirty="0"/>
          </a:p>
          <a:p>
            <a:r>
              <a:rPr lang="en-US" dirty="0"/>
              <a:t>The efficiency</a:t>
            </a:r>
            <a:r>
              <a:rPr lang="en-US" baseline="0" dirty="0"/>
              <a:t> of </a:t>
            </a:r>
            <a:r>
              <a:rPr lang="en-US" baseline="0" dirty="0" err="1"/>
              <a:t>mergesort</a:t>
            </a:r>
            <a:r>
              <a:rPr lang="en-US" baseline="0" dirty="0"/>
              <a:t> depends on having an efficient algorithm for merging to sorted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A3C906-BEB0-4B0A-A337-A778B747F32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871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</a:t>
            </a:r>
            <a:r>
              <a:rPr lang="en-US" baseline="0" dirty="0"/>
              <a:t> case for merging two sorted lists with m and n elements is m+n-1 comparisons.</a:t>
            </a:r>
          </a:p>
          <a:p>
            <a:r>
              <a:rPr lang="en-US" baseline="0" dirty="0"/>
              <a:t>Can do better, e.g. if m=1, binary search through n elements takes log n compares.</a:t>
            </a:r>
          </a:p>
          <a:p>
            <a:r>
              <a:rPr lang="en-US" baseline="0" dirty="0"/>
              <a:t>(but still have to do </a:t>
            </a:r>
            <a:r>
              <a:rPr lang="en-US" baseline="0" dirty="0" err="1"/>
              <a:t>m+n</a:t>
            </a:r>
            <a:r>
              <a:rPr lang="en-US" baseline="0" dirty="0"/>
              <a:t> assigns)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12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T(n) = 1 + T(n/2)</a:t>
            </a:r>
            <a:r>
              <a:rPr lang="en-US" baseline="0" dirty="0"/>
              <a:t> + T(n/2) + M(n) = 1 + 2T(n/2) + n - 1 = 2T(n/2) + n </a:t>
            </a:r>
          </a:p>
          <a:p>
            <a:r>
              <a:rPr lang="en-US" baseline="0" dirty="0"/>
              <a:t>= 2(2T(n/4) + n/2) + n = 2^2T(n/4) + n + n  = 2^2T(n/4) + 2n </a:t>
            </a:r>
          </a:p>
          <a:p>
            <a:r>
              <a:rPr lang="en-US" baseline="0" dirty="0"/>
              <a:t>= 2^2(2T(n/8) + n/4) + 2n = 2^3T(n/8) + n + 2n = 2^3T(n/8) + 3n</a:t>
            </a:r>
          </a:p>
          <a:p>
            <a:r>
              <a:rPr lang="en-US" baseline="0" dirty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 2^(log n)T(1) + n log 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 n + n log n = O(n log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7A8372-54B7-4354-80D4-B14A55A1BA31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441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B2E491-22A8-475D-8F6C-C78A6A6B45F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293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32CC7C-C9B4-4EC2-A4E4-8D84EBF57E8C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112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2B4366-DF70-403A-A00E-5DA3DF473AE0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967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Crucial step: 7x7^k – 2x2^k = (5+2)7^k - 2x2^k = 5x7^k + 2(7^k</a:t>
            </a:r>
            <a:r>
              <a:rPr lang="en-US" baseline="0" dirty="0"/>
              <a:t> – 2^k) = 5x7^k + [multiple of 5 by IH]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Crucial step: 2^{n+7}+5^{2n+3} = 2*2^{n+6} + 5^2*5^{2n+1} = 2(2^{n+6}+5^{2n+1})+(5^2-2)*5^{2n+1} = 2(23m)+23*5^{2n+1}</a:t>
            </a:r>
          </a:p>
          <a:p>
            <a:endParaRPr lang="en-US" dirty="0" smtClean="0"/>
          </a:p>
          <a:p>
            <a:r>
              <a:rPr lang="en-US" dirty="0" smtClean="0"/>
              <a:t>What’s neat is that these kinds of problems can</a:t>
            </a:r>
            <a:r>
              <a:rPr lang="en-US" baseline="0" dirty="0" smtClean="0"/>
              <a:t> be generalized and an automated process can efficiently find variants of the form X^{</a:t>
            </a:r>
            <a:r>
              <a:rPr lang="en-US" baseline="0" dirty="0" err="1" smtClean="0"/>
              <a:t>an+b</a:t>
            </a:r>
            <a:r>
              <a:rPr lang="en-US" baseline="0" dirty="0" smtClean="0"/>
              <a:t>} +Y^{</a:t>
            </a:r>
            <a:r>
              <a:rPr lang="en-US" baseline="0" dirty="0" err="1" smtClean="0"/>
              <a:t>cn+d</a:t>
            </a:r>
            <a:r>
              <a:rPr lang="en-US" baseline="0" dirty="0" smtClean="0"/>
              <a:t>} is a multiple of Z.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286B2-4F5D-40C5-BE38-CE9F299CF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115556"/>
      </p:ext>
    </p:extLst>
  </p:cSld>
  <p:clrMapOvr>
    <a:masterClrMapping/>
  </p:clrMapOvr>
  <p:transition spd="med" advTm="1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63C1-BB39-4114-A868-714CE260B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00520"/>
      </p:ext>
    </p:extLst>
  </p:cSld>
  <p:clrMapOvr>
    <a:masterClrMapping/>
  </p:clrMapOvr>
  <p:transition spd="med" advTm="1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304800"/>
            <a:ext cx="2717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950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2593C-F65E-4C0D-930E-E711E6BF6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5639"/>
      </p:ext>
    </p:extLst>
  </p:cSld>
  <p:clrMapOvr>
    <a:masterClrMapping/>
  </p:clrMapOvr>
  <p:transition spd="med" advTm="1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>
            <a:lvl1pPr algn="l">
              <a:defRPr sz="4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9F21A-C9B2-49F7-BFCA-394BE6E06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64554"/>
      </p:ext>
    </p:extLst>
  </p:cSld>
  <p:clrMapOvr>
    <a:masterClrMapping/>
  </p:clrMapOvr>
  <p:transition spd="med" advTm="1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209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43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24D8-C17B-455D-905F-037C6AD85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68992"/>
      </p:ext>
    </p:extLst>
  </p:cSld>
  <p:clrMapOvr>
    <a:masterClrMapping/>
  </p:clrMapOvr>
  <p:transition spd="med" advTm="1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2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29D-1E78-4CB7-990D-B2A425761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9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4BCD-A69F-4FB9-B8BB-63A25B915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7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A44-2FDA-482D-93DC-D7A892EA0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50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B87-80F9-4927-81BA-663F154B72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3CCE-6784-48DC-AED3-2AA1A5AC3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72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>
            <a:lvl1pPr algn="l"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24400"/>
          </a:xfrm>
        </p:spPr>
        <p:txBody>
          <a:bodyPr/>
          <a:lstStyle>
            <a:lvl1pPr marL="342900" indent="-342900">
              <a:buClr>
                <a:srgbClr val="0000FF"/>
              </a:buClr>
              <a:buFont typeface="Wingdings" panose="05000000000000000000" pitchFamily="2" charset="2"/>
              <a:buChar char="§"/>
              <a:defRPr sz="3200"/>
            </a:lvl1pPr>
            <a:lvl2pPr marL="742950" indent="-285750">
              <a:buClr>
                <a:srgbClr val="500000"/>
              </a:buClr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500000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D6F76-6F5D-4D4E-96A1-CC4FAC903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39725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006C-01C2-4C0F-BEBC-64200AF22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39B2-9F24-46A1-8B9A-E7D57EDD3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BF6-3936-4CA6-8F77-DAEED2B22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27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4FC5-9254-43DB-9DD5-7EE59D3EC1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8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FFC5-2072-4AC3-BE07-C664C4B8D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D279-8595-4597-B773-9B675C1F8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0377"/>
      </p:ext>
    </p:extLst>
  </p:cSld>
  <p:clrMapOvr>
    <a:masterClrMapping/>
  </p:clrMapOvr>
  <p:transition spd="med" advTm="1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55D4-F0C7-4BEA-9150-DB8CCCEFC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21817"/>
      </p:ext>
    </p:extLst>
  </p:cSld>
  <p:clrMapOvr>
    <a:masterClrMapping/>
  </p:clrMapOvr>
  <p:transition spd="med" advTm="1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20C0D-387A-41BE-A0E4-881C9A1E5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30513"/>
      </p:ext>
    </p:extLst>
  </p:cSld>
  <p:clrMapOvr>
    <a:masterClrMapping/>
  </p:clrMapOvr>
  <p:transition spd="med" advTm="1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71301-0CD0-4811-921C-E13AA021C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0516"/>
      </p:ext>
    </p:extLst>
  </p:cSld>
  <p:clrMapOvr>
    <a:masterClrMapping/>
  </p:clrMapOvr>
  <p:transition spd="med" advTm="1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20C8-9F36-495C-8FD0-3F905231F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80131"/>
      </p:ext>
    </p:extLst>
  </p:cSld>
  <p:clrMapOvr>
    <a:masterClrMapping/>
  </p:clrMapOvr>
  <p:transition spd="med" advTm="1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997CD-4880-4DB3-9F58-41A962BF0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86743"/>
      </p:ext>
    </p:extLst>
  </p:cSld>
  <p:clrMapOvr>
    <a:masterClrMapping/>
  </p:clrMapOvr>
  <p:transition spd="med" advTm="1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FAB81-C690-4225-9F92-2D76C7D1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40228"/>
      </p:ext>
    </p:extLst>
  </p:cSld>
  <p:clrMapOvr>
    <a:masterClrMapping/>
  </p:clrMapOvr>
  <p:transition spd="med" advTm="1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762F210-F37D-4BE3-A88E-788710431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Tm="100"/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210-F37D-4BE3-A88E-7887104313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727200" y="1752600"/>
            <a:ext cx="1046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10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500000"/>
                </a:solidFill>
              </a:rPr>
              <a:t>CSCE 222</a:t>
            </a:r>
            <a:br>
              <a:rPr lang="en-US" altLang="en-US" dirty="0" smtClean="0">
                <a:solidFill>
                  <a:srgbClr val="500000"/>
                </a:solidFill>
              </a:rPr>
            </a:br>
            <a:r>
              <a:rPr lang="en-US" altLang="en-US" dirty="0" smtClean="0">
                <a:solidFill>
                  <a:srgbClr val="500000"/>
                </a:solidFill>
              </a:rPr>
              <a:t>Discrete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Mathematical Induction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Dr. Tim McGuire</a:t>
            </a:r>
            <a:endParaRPr lang="en-US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05480" y="5580993"/>
            <a:ext cx="1094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Grateful acknowledgement to Professor Bart Selman, Cornell University, and Prof. Johnnie Baker, Kent State,  for some of the material upon which these notes are adapted.</a:t>
            </a:r>
            <a:endParaRPr lang="en-US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3746E3-B526-49B6-B655-48AFEAB989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Mathematical Induction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24000"/>
            <a:ext cx="8875714" cy="4419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Use induction to prove that the sum of the first n odd integers is n</a:t>
            </a:r>
            <a:r>
              <a:rPr lang="en-US" altLang="en-US" sz="2400" baseline="30000" dirty="0" smtClean="0"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. What’s the hypothesis?</a:t>
            </a:r>
          </a:p>
          <a:p>
            <a:pPr eaLnBrk="1" hangingPunct="1"/>
            <a:endParaRPr lang="en-US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1399812" name="Rectangle 4"/>
          <p:cNvSpPr>
            <a:spLocks noChangeArrowheads="1"/>
          </p:cNvSpPr>
          <p:nvPr/>
        </p:nvSpPr>
        <p:spPr bwMode="auto">
          <a:xfrm>
            <a:off x="1828800" y="403860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153400" y="2185649"/>
            <a:ext cx="3429000" cy="609600"/>
            <a:chOff x="286" y="3168"/>
            <a:chExt cx="4428" cy="768"/>
          </a:xfrm>
        </p:grpSpPr>
        <p:sp>
          <p:nvSpPr>
            <p:cNvPr id="8219" name="Oval 6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0" name="Text Box 7"/>
            <p:cNvSpPr txBox="1">
              <a:spLocks noChangeArrowheads="1"/>
            </p:cNvSpPr>
            <p:nvPr/>
          </p:nvSpPr>
          <p:spPr bwMode="auto">
            <a:xfrm>
              <a:off x="286" y="3264"/>
              <a:ext cx="4387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Comic Sans MS" panose="030F0702030302020204" pitchFamily="66" charset="0"/>
                  <a:sym typeface="Symbol" panose="05050102010706020507" pitchFamily="18" charset="2"/>
                </a:rPr>
                <a:t>Prove a base case (n=1)</a:t>
              </a:r>
            </a:p>
          </p:txBody>
        </p:sp>
      </p:grpSp>
      <p:sp>
        <p:nvSpPr>
          <p:cNvPr id="1399816" name="Rectangle 8"/>
          <p:cNvSpPr>
            <a:spLocks noChangeArrowheads="1"/>
          </p:cNvSpPr>
          <p:nvPr/>
        </p:nvSpPr>
        <p:spPr bwMode="auto">
          <a:xfrm>
            <a:off x="866774" y="3024449"/>
            <a:ext cx="7591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  2 - Base case (n=1): the sum of the first 1 odd integer is 1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.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           Since 1 = 1</a:t>
            </a:r>
            <a:r>
              <a:rPr lang="en-US" altLang="en-US" sz="3200" baseline="30000" dirty="0">
                <a:cs typeface="Times New Roman" panose="02020603050405020304" pitchFamily="18" charset="0"/>
              </a:rPr>
              <a:t>2  </a:t>
            </a:r>
            <a:r>
              <a:rPr lang="en-US" altLang="en-US" sz="3200" baseline="30000" dirty="0"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en-US" sz="3200" baseline="30000" dirty="0">
              <a:cs typeface="Times New Roman" panose="02020603050405020304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13698" y="2896540"/>
            <a:ext cx="3429000" cy="609600"/>
            <a:chOff x="286" y="3168"/>
            <a:chExt cx="4428" cy="768"/>
          </a:xfrm>
        </p:grpSpPr>
        <p:sp>
          <p:nvSpPr>
            <p:cNvPr id="8217" name="Oval 10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8" name="Text Box 11"/>
            <p:cNvSpPr txBox="1">
              <a:spLocks noChangeArrowheads="1"/>
            </p:cNvSpPr>
            <p:nvPr/>
          </p:nvSpPr>
          <p:spPr bwMode="auto">
            <a:xfrm>
              <a:off x="286" y="3264"/>
              <a:ext cx="4387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Comic Sans MS" panose="030F0702030302020204" pitchFamily="66" charset="0"/>
                  <a:sym typeface="Symbol" panose="05050102010706020507" pitchFamily="18" charset="2"/>
                </a:rPr>
                <a:t>Prove P(k)P(k+1)</a:t>
              </a:r>
            </a:p>
          </p:txBody>
        </p:sp>
      </p:grpSp>
      <p:sp>
        <p:nvSpPr>
          <p:cNvPr id="1399820" name="Rectangle 12"/>
          <p:cNvSpPr>
            <a:spLocks noChangeArrowheads="1"/>
          </p:cNvSpPr>
          <p:nvPr/>
        </p:nvSpPr>
        <p:spPr bwMode="auto">
          <a:xfrm>
            <a:off x="1015964" y="3939488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3 - Assume P(k): the sum of the first k odd </a:t>
            </a:r>
            <a:r>
              <a:rPr lang="en-US" altLang="en-US" dirty="0" err="1">
                <a:cs typeface="Times New Roman" panose="02020603050405020304" pitchFamily="18" charset="0"/>
              </a:rPr>
              <a:t>ints</a:t>
            </a:r>
            <a:r>
              <a:rPr lang="en-US" altLang="en-US" dirty="0">
                <a:cs typeface="Times New Roman" panose="02020603050405020304" pitchFamily="18" charset="0"/>
              </a:rPr>
              <a:t> is k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	1 + 3 + … + (2k - 1) = k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99821" name="Rectangle 13"/>
          <p:cNvSpPr>
            <a:spLocks noChangeArrowheads="1"/>
          </p:cNvSpPr>
          <p:nvPr/>
        </p:nvSpPr>
        <p:spPr bwMode="auto">
          <a:xfrm>
            <a:off x="1012247" y="4888707"/>
            <a:ext cx="847306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4 – Inductive Step: show  that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(k) </a:t>
            </a:r>
            <a:r>
              <a:rPr lang="en-US" altLang="en-US" dirty="0">
                <a:cs typeface="Times New Roman" panose="02020603050405020304" pitchFamily="18" charset="0"/>
              </a:rPr>
              <a:t>P(k)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 P(k+1), assuming P(k).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How?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991600" y="3733801"/>
            <a:ext cx="1524000" cy="1090613"/>
            <a:chOff x="286" y="3168"/>
            <a:chExt cx="4428" cy="768"/>
          </a:xfrm>
        </p:grpSpPr>
        <p:sp>
          <p:nvSpPr>
            <p:cNvPr id="8215" name="Oval 15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6" name="Text Box 16"/>
            <p:cNvSpPr txBox="1">
              <a:spLocks noChangeArrowheads="1"/>
            </p:cNvSpPr>
            <p:nvPr/>
          </p:nvSpPr>
          <p:spPr bwMode="auto">
            <a:xfrm>
              <a:off x="286" y="3264"/>
              <a:ext cx="4386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dirty="0">
                  <a:latin typeface="Comic Sans MS" panose="030F0702030302020204" pitchFamily="66" charset="0"/>
                  <a:sym typeface="Symbol" panose="05050102010706020507" pitchFamily="18" charset="2"/>
                </a:rPr>
                <a:t>Inductive hypothesis</a:t>
              </a:r>
            </a:p>
          </p:txBody>
        </p:sp>
      </p:grpSp>
      <p:sp>
        <p:nvSpPr>
          <p:cNvPr id="1399826" name="Rectangle 18"/>
          <p:cNvSpPr>
            <a:spLocks noChangeArrowheads="1"/>
          </p:cNvSpPr>
          <p:nvPr/>
        </p:nvSpPr>
        <p:spPr bwMode="auto">
          <a:xfrm>
            <a:off x="2362200" y="5791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cs typeface="Times New Roman" panose="02020603050405020304" pitchFamily="18" charset="0"/>
              </a:rPr>
              <a:t>P(k+1)= 1 + 3 + … + (2k-1) + (2k+1) =</a:t>
            </a:r>
            <a:endParaRPr lang="en-US" altLang="en-US" sz="2000" baseline="30000">
              <a:cs typeface="Times New Roman" panose="02020603050405020304" pitchFamily="18" charset="0"/>
            </a:endParaRPr>
          </a:p>
        </p:txBody>
      </p:sp>
      <p:sp>
        <p:nvSpPr>
          <p:cNvPr id="1399827" name="Rectangle 19"/>
          <p:cNvSpPr>
            <a:spLocks noChangeArrowheads="1"/>
          </p:cNvSpPr>
          <p:nvPr/>
        </p:nvSpPr>
        <p:spPr bwMode="auto">
          <a:xfrm>
            <a:off x="6629400" y="5791200"/>
            <a:ext cx="213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cs typeface="Times New Roman" panose="02020603050405020304" pitchFamily="18" charset="0"/>
              </a:rPr>
              <a:t>k</a:t>
            </a:r>
            <a:r>
              <a:rPr lang="en-US" altLang="en-US" sz="2000" baseline="30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 + (2k + 1)</a:t>
            </a:r>
            <a:endParaRPr lang="en-US" altLang="en-US" sz="2000" baseline="30000">
              <a:cs typeface="Times New Roman" panose="02020603050405020304" pitchFamily="18" charset="0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9042400" y="5275775"/>
            <a:ext cx="2133600" cy="914400"/>
            <a:chOff x="286" y="3168"/>
            <a:chExt cx="4428" cy="768"/>
          </a:xfrm>
        </p:grpSpPr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286" y="3264"/>
              <a:ext cx="4385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dirty="0">
                  <a:latin typeface="Comic Sans MS" panose="030F0702030302020204" pitchFamily="66" charset="0"/>
                  <a:sym typeface="Symbol" panose="05050102010706020507" pitchFamily="18" charset="2"/>
                </a:rPr>
                <a:t>By inductive hypothesis</a:t>
              </a:r>
            </a:p>
          </p:txBody>
        </p:sp>
      </p:grpSp>
      <p:sp>
        <p:nvSpPr>
          <p:cNvPr id="1399831" name="Rectangle 23"/>
          <p:cNvSpPr>
            <a:spLocks noChangeArrowheads="1"/>
          </p:cNvSpPr>
          <p:nvPr/>
        </p:nvSpPr>
        <p:spPr bwMode="auto">
          <a:xfrm>
            <a:off x="6324600" y="6096000"/>
            <a:ext cx="213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cs typeface="Times New Roman" panose="02020603050405020304" pitchFamily="18" charset="0"/>
              </a:rPr>
              <a:t>= (k+1)</a:t>
            </a:r>
            <a:r>
              <a:rPr lang="en-US" altLang="en-US" sz="2000" baseline="30000"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238500" y="5711895"/>
            <a:ext cx="2209800" cy="1036638"/>
            <a:chOff x="528" y="3744"/>
            <a:chExt cx="1392" cy="653"/>
          </a:xfrm>
        </p:grpSpPr>
        <p:sp>
          <p:nvSpPr>
            <p:cNvPr id="8211" name="Oval 17"/>
            <p:cNvSpPr>
              <a:spLocks noChangeArrowheads="1"/>
            </p:cNvSpPr>
            <p:nvPr/>
          </p:nvSpPr>
          <p:spPr bwMode="auto">
            <a:xfrm>
              <a:off x="528" y="3744"/>
              <a:ext cx="1392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Text Box 28"/>
            <p:cNvSpPr txBox="1">
              <a:spLocks noChangeArrowheads="1"/>
            </p:cNvSpPr>
            <p:nvPr/>
          </p:nvSpPr>
          <p:spPr bwMode="auto">
            <a:xfrm>
              <a:off x="854" y="4106"/>
              <a:ext cx="4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solidFill>
                    <a:srgbClr val="FF0000"/>
                  </a:solidFill>
                </a:rPr>
                <a:t>P(k</a:t>
              </a:r>
              <a:r>
                <a:rPr lang="en-US" altLang="en-US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1399839" name="Text Box 31"/>
          <p:cNvSpPr txBox="1">
            <a:spLocks noChangeArrowheads="1"/>
          </p:cNvSpPr>
          <p:nvPr/>
        </p:nvSpPr>
        <p:spPr bwMode="auto">
          <a:xfrm>
            <a:off x="7315201" y="6400800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QED</a:t>
            </a:r>
          </a:p>
        </p:txBody>
      </p:sp>
      <p:sp>
        <p:nvSpPr>
          <p:cNvPr id="1399841" name="Rectangle 33"/>
          <p:cNvSpPr>
            <a:spLocks noChangeArrowheads="1"/>
          </p:cNvSpPr>
          <p:nvPr/>
        </p:nvSpPr>
        <p:spPr bwMode="auto">
          <a:xfrm>
            <a:off x="1040780" y="2426695"/>
            <a:ext cx="7083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1 – Hypothesis:  P(n) – sum of first n odd integers =  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61648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812" grpId="0" autoUpdateAnimBg="0"/>
      <p:bldP spid="1399816" grpId="0" autoUpdateAnimBg="0"/>
      <p:bldP spid="1399820" grpId="0" autoUpdateAnimBg="0"/>
      <p:bldP spid="1399821" grpId="0" autoUpdateAnimBg="0"/>
      <p:bldP spid="1399826" grpId="0" autoUpdateAnimBg="0"/>
      <p:bldP spid="1399827" grpId="0" autoUpdateAnimBg="0"/>
      <p:bldP spid="1399831" grpId="0" autoUpdateAnimBg="0"/>
      <p:bldP spid="1399839" grpId="0"/>
      <p:bldP spid="13998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91F482-67A5-4516-8DAD-1BCAD9B6BBF3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Mathematical Induction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96" y="1202770"/>
            <a:ext cx="7975504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Use induction to prove that the 1 + 2 + 2</a:t>
            </a:r>
            <a:r>
              <a:rPr lang="en-US" altLang="en-US" sz="2400" baseline="30000" dirty="0" smtClean="0"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+ … + 2</a:t>
            </a:r>
            <a:r>
              <a:rPr lang="en-US" altLang="en-US" sz="2400" baseline="30000" dirty="0" smtClean="0"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= 2</a:t>
            </a:r>
            <a:r>
              <a:rPr lang="en-US" altLang="en-US" sz="2400" baseline="30000" dirty="0" smtClean="0">
                <a:cs typeface="Times New Roman" panose="02020603050405020304" pitchFamily="18" charset="0"/>
              </a:rPr>
              <a:t>n+1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- 1 for all non-negative integers n.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1 – Hypothesis? </a:t>
            </a:r>
          </a:p>
          <a:p>
            <a:pPr marL="0" indent="0" eaLnBrk="1" hangingPunct="1"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1428484" name="Rectangle 4"/>
          <p:cNvSpPr>
            <a:spLocks noChangeArrowheads="1"/>
          </p:cNvSpPr>
          <p:nvPr/>
        </p:nvSpPr>
        <p:spPr bwMode="auto">
          <a:xfrm>
            <a:off x="1828800" y="403860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21346" y="666757"/>
            <a:ext cx="3429000" cy="609600"/>
            <a:chOff x="286" y="3168"/>
            <a:chExt cx="4428" cy="768"/>
          </a:xfrm>
        </p:grpSpPr>
        <p:sp>
          <p:nvSpPr>
            <p:cNvPr id="9236" name="Oval 6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7" name="Text Box 7"/>
            <p:cNvSpPr txBox="1">
              <a:spLocks noChangeArrowheads="1"/>
            </p:cNvSpPr>
            <p:nvPr/>
          </p:nvSpPr>
          <p:spPr bwMode="auto">
            <a:xfrm>
              <a:off x="286" y="3264"/>
              <a:ext cx="4387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dirty="0">
                  <a:latin typeface="Comic Sans MS" panose="030F0702030302020204" pitchFamily="66" charset="0"/>
                  <a:sym typeface="Symbol" panose="05050102010706020507" pitchFamily="18" charset="2"/>
                </a:rPr>
                <a:t>Prove a base case (n=?)</a:t>
              </a:r>
            </a:p>
          </p:txBody>
        </p:sp>
      </p:grpSp>
      <p:sp>
        <p:nvSpPr>
          <p:cNvPr id="1428488" name="Rectangle 8"/>
          <p:cNvSpPr>
            <a:spLocks noChangeArrowheads="1"/>
          </p:cNvSpPr>
          <p:nvPr/>
        </p:nvSpPr>
        <p:spPr bwMode="auto">
          <a:xfrm>
            <a:off x="381000" y="3548063"/>
            <a:ext cx="739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	2 - Base case?  </a:t>
            </a:r>
            <a:endParaRPr lang="en-US" altLang="en-US" baseline="30000" dirty="0">
              <a:cs typeface="Times New Roman" panose="02020603050405020304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449837" y="1279327"/>
            <a:ext cx="3429000" cy="609600"/>
            <a:chOff x="286" y="3168"/>
            <a:chExt cx="4428" cy="768"/>
          </a:xfrm>
        </p:grpSpPr>
        <p:sp>
          <p:nvSpPr>
            <p:cNvPr id="9234" name="Oval 10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5" name="Text Box 11"/>
            <p:cNvSpPr txBox="1">
              <a:spLocks noChangeArrowheads="1"/>
            </p:cNvSpPr>
            <p:nvPr/>
          </p:nvSpPr>
          <p:spPr bwMode="auto">
            <a:xfrm>
              <a:off x="286" y="3264"/>
              <a:ext cx="4387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dirty="0">
                  <a:latin typeface="Comic Sans MS" panose="030F0702030302020204" pitchFamily="66" charset="0"/>
                  <a:sym typeface="Symbol" panose="05050102010706020507" pitchFamily="18" charset="2"/>
                </a:rPr>
                <a:t>Prove P(k)P(k+1)</a:t>
              </a:r>
            </a:p>
          </p:txBody>
        </p:sp>
      </p:grpSp>
      <p:sp>
        <p:nvSpPr>
          <p:cNvPr id="1428492" name="Rectangle 12"/>
          <p:cNvSpPr>
            <a:spLocks noChangeArrowheads="1"/>
          </p:cNvSpPr>
          <p:nvPr/>
        </p:nvSpPr>
        <p:spPr bwMode="auto">
          <a:xfrm>
            <a:off x="840736" y="4914901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3 – Inductive Hypothesis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Assume P(k)   = 1 + 2 + 2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… + 2</a:t>
            </a:r>
            <a:r>
              <a:rPr lang="en-US" altLang="en-US" baseline="30000" dirty="0">
                <a:cs typeface="Times New Roman" panose="02020603050405020304" pitchFamily="18" charset="0"/>
              </a:rPr>
              <a:t>k</a:t>
            </a:r>
            <a:r>
              <a:rPr lang="en-US" altLang="en-US" dirty="0">
                <a:cs typeface="Times New Roman" panose="02020603050405020304" pitchFamily="18" charset="0"/>
              </a:rPr>
              <a:t> = 2 </a:t>
            </a:r>
            <a:r>
              <a:rPr lang="en-US" altLang="en-US" baseline="30000" dirty="0">
                <a:cs typeface="Times New Roman" panose="02020603050405020304" pitchFamily="18" charset="0"/>
              </a:rPr>
              <a:t>k+1</a:t>
            </a:r>
            <a:r>
              <a:rPr lang="en-US" altLang="en-US" dirty="0">
                <a:cs typeface="Times New Roman" panose="02020603050405020304" pitchFamily="18" charset="0"/>
              </a:rPr>
              <a:t> – 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848600" y="5334001"/>
            <a:ext cx="1524000" cy="1090613"/>
            <a:chOff x="286" y="3168"/>
            <a:chExt cx="4428" cy="768"/>
          </a:xfrm>
        </p:grpSpPr>
        <p:sp>
          <p:nvSpPr>
            <p:cNvPr id="9232" name="Oval 15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3" name="Text Box 16"/>
            <p:cNvSpPr txBox="1">
              <a:spLocks noChangeArrowheads="1"/>
            </p:cNvSpPr>
            <p:nvPr/>
          </p:nvSpPr>
          <p:spPr bwMode="auto">
            <a:xfrm>
              <a:off x="286" y="3264"/>
              <a:ext cx="4386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Comic Sans MS" panose="030F0702030302020204" pitchFamily="66" charset="0"/>
                  <a:sym typeface="Symbol" panose="05050102010706020507" pitchFamily="18" charset="2"/>
                </a:rPr>
                <a:t>Inductive hypothesis</a:t>
              </a:r>
            </a:p>
          </p:txBody>
        </p:sp>
      </p:grpSp>
      <p:sp>
        <p:nvSpPr>
          <p:cNvPr id="1428506" name="Rectangle 26"/>
          <p:cNvSpPr>
            <a:spLocks noChangeArrowheads="1"/>
          </p:cNvSpPr>
          <p:nvPr/>
        </p:nvSpPr>
        <p:spPr bwMode="auto">
          <a:xfrm>
            <a:off x="3013123" y="3867992"/>
            <a:ext cx="2289175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n = 0  1</a:t>
            </a:r>
            <a:r>
              <a:rPr lang="en-US" altLang="en-US" baseline="30000" dirty="0"/>
              <a:t>0</a:t>
            </a:r>
            <a:r>
              <a:rPr lang="en-US" altLang="en-US" dirty="0"/>
              <a:t> = 2</a:t>
            </a:r>
            <a:r>
              <a:rPr lang="en-US" altLang="en-US" baseline="30000" dirty="0"/>
              <a:t>1</a:t>
            </a:r>
            <a:r>
              <a:rPr lang="en-US" altLang="en-US" dirty="0"/>
              <a:t>-1.</a:t>
            </a:r>
          </a:p>
        </p:txBody>
      </p:sp>
      <p:sp>
        <p:nvSpPr>
          <p:cNvPr id="1428511" name="Rectangle 31"/>
          <p:cNvSpPr>
            <a:spLocks noChangeArrowheads="1"/>
          </p:cNvSpPr>
          <p:nvPr/>
        </p:nvSpPr>
        <p:spPr bwMode="auto">
          <a:xfrm>
            <a:off x="3200400" y="2552621"/>
            <a:ext cx="481894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P(n) = 1 + 2 + 2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… + 2</a:t>
            </a:r>
            <a:r>
              <a:rPr lang="en-US" altLang="en-US" baseline="30000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= 2 </a:t>
            </a:r>
            <a:r>
              <a:rPr lang="en-US" altLang="en-US" baseline="30000" dirty="0">
                <a:cs typeface="Times New Roman" panose="02020603050405020304" pitchFamily="18" charset="0"/>
              </a:rPr>
              <a:t>n+1</a:t>
            </a:r>
            <a:r>
              <a:rPr lang="en-US" altLang="en-US" dirty="0">
                <a:cs typeface="Times New Roman" panose="02020603050405020304" pitchFamily="18" charset="0"/>
              </a:rPr>
              <a:t> – 1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for all non-negative integers n.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306383" y="3875224"/>
            <a:ext cx="3830608" cy="1262063"/>
            <a:chOff x="2928" y="2265"/>
            <a:chExt cx="1334" cy="795"/>
          </a:xfrm>
        </p:grpSpPr>
        <p:sp>
          <p:nvSpPr>
            <p:cNvPr id="9230" name="Line 33"/>
            <p:cNvSpPr>
              <a:spLocks noChangeShapeType="1"/>
            </p:cNvSpPr>
            <p:nvPr/>
          </p:nvSpPr>
          <p:spPr bwMode="auto">
            <a:xfrm flipH="1">
              <a:off x="2928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Text Box 34"/>
            <p:cNvSpPr txBox="1">
              <a:spLocks noChangeArrowheads="1"/>
            </p:cNvSpPr>
            <p:nvPr/>
          </p:nvSpPr>
          <p:spPr bwMode="auto">
            <a:xfrm>
              <a:off x="3158" y="2265"/>
              <a:ext cx="1104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not n=1! The base </a:t>
              </a:r>
              <a:r>
                <a:rPr lang="en-US" altLang="en-US" dirty="0" smtClean="0"/>
                <a:t>case </a:t>
              </a:r>
              <a:endParaRPr lang="en-US" altLang="en-US" dirty="0"/>
            </a:p>
            <a:p>
              <a:pPr eaLnBrk="1" hangingPunct="1"/>
              <a:r>
                <a:rPr lang="en-US" altLang="en-US" dirty="0"/>
                <a:t>can be negative, zero,</a:t>
              </a:r>
            </a:p>
            <a:p>
              <a:pPr eaLnBrk="1" hangingPunct="1"/>
              <a:r>
                <a:rPr lang="en-US" altLang="en-US" dirty="0"/>
                <a:t>or positive</a:t>
              </a:r>
              <a:r>
                <a:rPr lang="en-US" altLang="en-US" sz="28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95213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484" grpId="0" autoUpdateAnimBg="0"/>
      <p:bldP spid="1428488" grpId="0" autoUpdateAnimBg="0"/>
      <p:bldP spid="1428492" grpId="0" autoUpdateAnimBg="0"/>
      <p:bldP spid="1428506" grpId="0" animBg="1"/>
      <p:bldP spid="14285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4600" y="6000750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9A87FA-0308-4EC7-9126-0FA4705C6654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Mathematical Induction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81000" y="365760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1430541" name="Rectangle 13"/>
          <p:cNvSpPr>
            <a:spLocks noChangeArrowheads="1"/>
          </p:cNvSpPr>
          <p:nvPr/>
        </p:nvSpPr>
        <p:spPr bwMode="auto">
          <a:xfrm>
            <a:off x="685800" y="1676400"/>
            <a:ext cx="899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4 – Inductive Step: show  that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(k) </a:t>
            </a:r>
            <a:r>
              <a:rPr lang="en-US" altLang="en-US" dirty="0">
                <a:cs typeface="Times New Roman" panose="02020603050405020304" pitchFamily="18" charset="0"/>
              </a:rPr>
              <a:t>P(k)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 P(k+1), assuming P(k).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How?</a:t>
            </a:r>
          </a:p>
        </p:txBody>
      </p:sp>
      <p:sp>
        <p:nvSpPr>
          <p:cNvPr id="1430545" name="Rectangle 17"/>
          <p:cNvSpPr>
            <a:spLocks noChangeArrowheads="1"/>
          </p:cNvSpPr>
          <p:nvPr/>
        </p:nvSpPr>
        <p:spPr bwMode="auto">
          <a:xfrm>
            <a:off x="838200" y="2819400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P(k+1)=   1 + 2 + 2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… + 2</a:t>
            </a:r>
            <a:r>
              <a:rPr lang="en-US" altLang="en-US" baseline="30000" dirty="0">
                <a:cs typeface="Times New Roman" panose="02020603050405020304" pitchFamily="18" charset="0"/>
              </a:rPr>
              <a:t>k</a:t>
            </a:r>
            <a:r>
              <a:rPr lang="en-US" altLang="en-US" dirty="0">
                <a:cs typeface="Times New Roman" panose="02020603050405020304" pitchFamily="18" charset="0"/>
              </a:rPr>
              <a:t>+ 2</a:t>
            </a:r>
            <a:r>
              <a:rPr lang="en-US" altLang="en-US" baseline="30000" dirty="0">
                <a:cs typeface="Times New Roman" panose="02020603050405020304" pitchFamily="18" charset="0"/>
              </a:rPr>
              <a:t>k+1</a:t>
            </a:r>
            <a:r>
              <a:rPr lang="en-US" altLang="en-US" dirty="0">
                <a:cs typeface="Times New Roman" panose="02020603050405020304" pitchFamily="18" charset="0"/>
              </a:rPr>
              <a:t> = (2</a:t>
            </a:r>
            <a:r>
              <a:rPr lang="en-US" altLang="en-US" baseline="30000" dirty="0">
                <a:cs typeface="Times New Roman" panose="02020603050405020304" pitchFamily="18" charset="0"/>
              </a:rPr>
              <a:t>k+1</a:t>
            </a:r>
            <a:r>
              <a:rPr lang="en-US" altLang="en-US" dirty="0">
                <a:cs typeface="Times New Roman" panose="02020603050405020304" pitchFamily="18" charset="0"/>
              </a:rPr>
              <a:t> – 1) +  2</a:t>
            </a:r>
            <a:r>
              <a:rPr lang="en-US" altLang="en-US" baseline="30000" dirty="0">
                <a:cs typeface="Times New Roman" panose="02020603050405020304" pitchFamily="18" charset="0"/>
              </a:rPr>
              <a:t>k+1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610600" y="2518317"/>
            <a:ext cx="2133600" cy="914400"/>
            <a:chOff x="286" y="3168"/>
            <a:chExt cx="4428" cy="768"/>
          </a:xfrm>
        </p:grpSpPr>
        <p:sp>
          <p:nvSpPr>
            <p:cNvPr id="10255" name="Oval 20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6" name="Text Box 21"/>
            <p:cNvSpPr txBox="1">
              <a:spLocks noChangeArrowheads="1"/>
            </p:cNvSpPr>
            <p:nvPr/>
          </p:nvSpPr>
          <p:spPr bwMode="auto">
            <a:xfrm>
              <a:off x="286" y="3264"/>
              <a:ext cx="4385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dirty="0">
                  <a:latin typeface="Comic Sans MS" panose="030F0702030302020204" pitchFamily="66" charset="0"/>
                  <a:sym typeface="Symbol" panose="05050102010706020507" pitchFamily="18" charset="2"/>
                </a:rPr>
                <a:t>By inductive hypothesis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905000" y="2743201"/>
            <a:ext cx="2819400" cy="1098550"/>
            <a:chOff x="528" y="3744"/>
            <a:chExt cx="1392" cy="692"/>
          </a:xfrm>
        </p:grpSpPr>
        <p:sp>
          <p:nvSpPr>
            <p:cNvPr id="10253" name="Oval 28"/>
            <p:cNvSpPr>
              <a:spLocks noChangeArrowheads="1"/>
            </p:cNvSpPr>
            <p:nvPr/>
          </p:nvSpPr>
          <p:spPr bwMode="auto">
            <a:xfrm>
              <a:off x="528" y="3744"/>
              <a:ext cx="1392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4" name="Text Box 29"/>
            <p:cNvSpPr txBox="1">
              <a:spLocks noChangeArrowheads="1"/>
            </p:cNvSpPr>
            <p:nvPr/>
          </p:nvSpPr>
          <p:spPr bwMode="auto">
            <a:xfrm>
              <a:off x="854" y="4106"/>
              <a:ext cx="3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 dirty="0" smtClean="0">
                  <a:solidFill>
                    <a:srgbClr val="FF0000"/>
                  </a:solidFill>
                </a:rPr>
                <a:t>P(k</a:t>
              </a:r>
              <a:r>
                <a:rPr lang="en-US" altLang="en-US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1430558" name="Text Box 30"/>
          <p:cNvSpPr txBox="1">
            <a:spLocks noChangeArrowheads="1"/>
          </p:cNvSpPr>
          <p:nvPr/>
        </p:nvSpPr>
        <p:spPr bwMode="auto">
          <a:xfrm>
            <a:off x="4876801" y="5486400"/>
            <a:ext cx="9621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</a:rPr>
              <a:t>QED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  <p:sp>
        <p:nvSpPr>
          <p:cNvPr id="1430561" name="Text Box 33"/>
          <p:cNvSpPr txBox="1">
            <a:spLocks noChangeArrowheads="1"/>
          </p:cNvSpPr>
          <p:nvPr/>
        </p:nvSpPr>
        <p:spPr bwMode="auto">
          <a:xfrm>
            <a:off x="4572000" y="3352801"/>
            <a:ext cx="18036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/>
              <a:t>= </a:t>
            </a:r>
            <a:r>
              <a:rPr lang="en-US" altLang="en-US" sz="2800" dirty="0">
                <a:cs typeface="Times New Roman" panose="02020603050405020304" pitchFamily="18" charset="0"/>
              </a:rPr>
              <a:t>2</a:t>
            </a:r>
            <a:r>
              <a:rPr lang="en-US" altLang="en-US" sz="3200" dirty="0"/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2</a:t>
            </a:r>
            <a:r>
              <a:rPr lang="en-US" altLang="en-US" sz="2800" baseline="30000" dirty="0">
                <a:cs typeface="Times New Roman" panose="02020603050405020304" pitchFamily="18" charset="0"/>
              </a:rPr>
              <a:t>k+1 </a:t>
            </a:r>
            <a:r>
              <a:rPr lang="en-US" altLang="en-US" sz="2800" dirty="0">
                <a:cs typeface="Times New Roman" panose="02020603050405020304" pitchFamily="18" charset="0"/>
              </a:rPr>
              <a:t>- 1</a:t>
            </a:r>
          </a:p>
        </p:txBody>
      </p:sp>
      <p:sp>
        <p:nvSpPr>
          <p:cNvPr id="1430562" name="Text Box 34"/>
          <p:cNvSpPr txBox="1">
            <a:spLocks noChangeArrowheads="1"/>
          </p:cNvSpPr>
          <p:nvPr/>
        </p:nvSpPr>
        <p:spPr bwMode="auto">
          <a:xfrm>
            <a:off x="3124201" y="4267201"/>
            <a:ext cx="29706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/>
              <a:t>P(k+1) =   </a:t>
            </a:r>
            <a:r>
              <a:rPr lang="en-US" altLang="en-US" sz="2800" dirty="0">
                <a:cs typeface="Times New Roman" panose="02020603050405020304" pitchFamily="18" charset="0"/>
              </a:rPr>
              <a:t>2</a:t>
            </a:r>
            <a:r>
              <a:rPr lang="en-US" altLang="en-US" sz="2800" baseline="30000" dirty="0">
                <a:cs typeface="Times New Roman" panose="02020603050405020304" pitchFamily="18" charset="0"/>
              </a:rPr>
              <a:t>k+2 </a:t>
            </a:r>
            <a:r>
              <a:rPr lang="en-US" altLang="en-US" sz="2800" dirty="0">
                <a:cs typeface="Times New Roman" panose="02020603050405020304" pitchFamily="18" charset="0"/>
              </a:rPr>
              <a:t>- 1</a:t>
            </a:r>
          </a:p>
        </p:txBody>
      </p:sp>
      <p:sp>
        <p:nvSpPr>
          <p:cNvPr id="1430563" name="Text Box 35"/>
          <p:cNvSpPr txBox="1">
            <a:spLocks noChangeArrowheads="1"/>
          </p:cNvSpPr>
          <p:nvPr/>
        </p:nvSpPr>
        <p:spPr bwMode="auto">
          <a:xfrm>
            <a:off x="4038600" y="4724401"/>
            <a:ext cx="21162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/>
              <a:t>= </a:t>
            </a:r>
            <a:r>
              <a:rPr lang="en-US" altLang="en-US" sz="2800" dirty="0">
                <a:cs typeface="Times New Roman" panose="02020603050405020304" pitchFamily="18" charset="0"/>
              </a:rPr>
              <a:t>  2</a:t>
            </a:r>
            <a:r>
              <a:rPr lang="en-US" altLang="en-US" sz="2800" baseline="30000" dirty="0">
                <a:cs typeface="Times New Roman" panose="02020603050405020304" pitchFamily="18" charset="0"/>
              </a:rPr>
              <a:t>(k+1)+1 </a:t>
            </a:r>
            <a:r>
              <a:rPr lang="en-US" altLang="en-US" sz="2800" dirty="0">
                <a:cs typeface="Times New Roman" panose="02020603050405020304" pitchFamily="18" charset="0"/>
              </a:rPr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338918166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41" grpId="0" autoUpdateAnimBg="0"/>
      <p:bldP spid="1430545" grpId="0" autoUpdateAnimBg="0"/>
      <p:bldP spid="1430558" grpId="0"/>
      <p:bldP spid="1430561" grpId="0"/>
      <p:bldP spid="1430562" grpId="0"/>
      <p:bldP spid="14305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0"/>
            <a:ext cx="10210799" cy="5468988"/>
          </a:xfrm>
        </p:spPr>
      </p:pic>
    </p:spTree>
    <p:extLst>
      <p:ext uri="{BB962C8B-B14F-4D97-AF65-F5344CB8AC3E}">
        <p14:creationId xmlns:p14="http://schemas.microsoft.com/office/powerpoint/2010/main" val="376420673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42672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z="4000" b="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000" b="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4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4000" b="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000" dirty="0"/>
                  <a:t> is divisible by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5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Let’s go through the proof </a:t>
                </a:r>
                <a:r>
                  <a:rPr lang="en-US" sz="2400" dirty="0"/>
                  <a:t>by mathematical induction 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To Prove: P(n)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 | (</m:t>
                        </m:r>
                        <m:r>
                          <a:rPr lang="en-US" sz="2400" i="1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Basis: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=1 −1=0,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which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divisible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b="0" dirty="0" smtClean="0"/>
                  <a:t> √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Induction Hypothesis: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 smtClean="0"/>
                  <a:t> is divisible by 5 for some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Induction Step: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			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(5+2)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 smtClean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7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)</a:t>
                </a:r>
                <a:br>
                  <a:rPr lang="en-US" sz="2400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3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Diagram 5"/>
          <p:cNvGraphicFramePr/>
          <p:nvPr/>
        </p:nvGraphicFramePr>
        <p:xfrm>
          <a:off x="8382000" y="4267200"/>
          <a:ext cx="342900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7772400" y="4498032"/>
            <a:ext cx="60960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5400000">
            <a:off x="5885543" y="3828143"/>
            <a:ext cx="609600" cy="2706914"/>
          </a:xfrm>
          <a:prstGeom prst="rightBrace">
            <a:avLst>
              <a:gd name="adj1" fmla="val 0"/>
              <a:gd name="adj2" fmla="val 4950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60070263"/>
              </p:ext>
            </p:extLst>
          </p:nvPr>
        </p:nvGraphicFramePr>
        <p:xfrm>
          <a:off x="4836886" y="5486400"/>
          <a:ext cx="4916714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000" y="5009346"/>
                <a:ext cx="42599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 | (</m:t>
                        </m:r>
                        <m:r>
                          <a:rPr lang="en-US" sz="2800" i="1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for all </a:t>
                </a:r>
                <a:r>
                  <a:rPr lang="en-US" sz="2800" i="1" dirty="0"/>
                  <a:t>n</a:t>
                </a:r>
                <a:r>
                  <a:rPr lang="en-US" sz="2800" dirty="0"/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0</a:t>
                </a: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009346"/>
                <a:ext cx="4259943" cy="954107"/>
              </a:xfrm>
              <a:prstGeom prst="rect">
                <a:avLst/>
              </a:prstGeom>
              <a:blipFill>
                <a:blip r:embed="rId15"/>
                <a:stretch>
                  <a:fillRect l="-3009" t="-7692" r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874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Graphic spid="6" grpId="0">
        <p:bldAsOne/>
      </p:bldGraphic>
      <p:bldP spid="9" grpId="0" animBg="1"/>
      <p:bldGraphic spid="11" grpId="0">
        <p:bldAsOne/>
      </p:bldGraphic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>
                            <a:latin typeface="Cambria Math"/>
                          </a:rPr>
                          <m:t>𝑛</m:t>
                        </m:r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+6</m:t>
                        </m:r>
                      </m:sup>
                    </m:sSup>
                    <m:r>
                      <a:rPr lang="en-US" sz="40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b="0" i="1">
                            <a:latin typeface="Cambria Math"/>
                          </a:rPr>
                          <m:t>𝑛</m:t>
                        </m:r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4000" dirty="0"/>
                  <a:t> is a multiple of </a:t>
                </a:r>
                <a14:m>
                  <m:oMath xmlns:m="http://schemas.openxmlformats.org/officeDocument/2006/math">
                    <m:r>
                      <a:rPr lang="en-US" sz="4000" b="0" i="1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Let’s go through the proof </a:t>
                </a:r>
                <a:r>
                  <a:rPr lang="en-US" sz="3000" dirty="0"/>
                  <a:t>by mathematical induction 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/>
                      </a:rPr>
                      <m:t>𝑛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2800" dirty="0"/>
                  <a:t>To Prove: P(n)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| 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Basis (n = 0):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64+5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69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which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divisible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sz="2800" dirty="0"/>
                  <a:t> √</a:t>
                </a:r>
              </a:p>
              <a:p>
                <a:pPr marL="0" indent="0">
                  <a:buNone/>
                </a:pPr>
                <a:r>
                  <a:rPr lang="en-US" sz="2800" dirty="0"/>
                  <a:t>Induction Hypothesis: Assume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23 | (2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+6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Induction Step: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+7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+3</m:t>
                        </m:r>
                      </m:sup>
                    </m:sSup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+6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25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				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+6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3000" dirty="0" smtClean="0"/>
                  <a:t>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Since both terms are divisible by 23, their sum is also.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23 | (2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0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78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587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508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is wrong with this proof</a:t>
            </a:r>
            <a:r>
              <a:rPr lang="en-US" sz="4000" dirty="0" smtClean="0"/>
              <a:t>? </a:t>
            </a:r>
            <a:r>
              <a:rPr lang="en-US" altLang="en-US" sz="4000" dirty="0"/>
              <a:t>(</a:t>
            </a:r>
            <a:r>
              <a:rPr lang="en-US" sz="4000" dirty="0"/>
              <a:t>§ </a:t>
            </a:r>
            <a:r>
              <a:rPr lang="en-US" sz="4000" dirty="0" smtClean="0"/>
              <a:t>5.1.8)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25500"/>
                <a:ext cx="11582400" cy="53006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3000" dirty="0"/>
                  <a:t> all horses in a set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horses are the same color</a:t>
                </a:r>
              </a:p>
              <a:p>
                <a:pPr marL="0" indent="0">
                  <a:buNone/>
                </a:pPr>
                <a:r>
                  <a:rPr lang="en-US" sz="3000" u="sng" dirty="0"/>
                  <a:t>Basis Step</a:t>
                </a:r>
                <a:r>
                  <a:rPr lang="en-US" sz="3000" dirty="0"/>
                  <a:t>: Clearly,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000" dirty="0"/>
                  <a:t> is true</a:t>
                </a:r>
              </a:p>
              <a:p>
                <a:pPr marL="0" indent="0">
                  <a:buNone/>
                </a:pPr>
                <a:r>
                  <a:rPr lang="en-US" sz="3000" u="sng" dirty="0"/>
                  <a:t>Inductive Step</a:t>
                </a:r>
                <a:r>
                  <a:rPr lang="en-US" sz="3000" dirty="0"/>
                  <a:t>: </a:t>
                </a:r>
              </a:p>
              <a:p>
                <a:pPr marL="0" indent="0">
                  <a:buNone/>
                </a:pPr>
                <a:r>
                  <a:rPr lang="en-US" sz="3000" dirty="0"/>
                  <a:t>Assume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3000" dirty="0"/>
                  <a:t> is true: all the horses in any set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 horses are the same color.</a:t>
                </a:r>
              </a:p>
              <a:p>
                <a:pPr marL="0" indent="0">
                  <a:buNone/>
                </a:pPr>
                <a:r>
                  <a:rPr lang="en-US" sz="3000" dirty="0"/>
                  <a:t>Consider any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000" dirty="0"/>
                  <a:t> horses;  number them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1, 2, 3,…,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000" dirty="0"/>
                  <a:t>.</a:t>
                </a:r>
              </a:p>
              <a:p>
                <a:pPr marL="0" indent="0">
                  <a:buNone/>
                </a:pPr>
                <a:r>
                  <a:rPr lang="en-US" sz="3000" dirty="0"/>
                  <a:t>Horses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1, 2, 3,…,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 all have the same color</a:t>
                </a:r>
              </a:p>
              <a:p>
                <a:pPr marL="0" indent="0">
                  <a:buNone/>
                </a:pPr>
                <a:r>
                  <a:rPr lang="en-US" sz="3000" dirty="0"/>
                  <a:t>Horses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2, 3,…,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000" dirty="0"/>
                  <a:t> all have the same color</a:t>
                </a:r>
              </a:p>
              <a:p>
                <a:pPr marL="0" indent="0">
                  <a:buNone/>
                </a:pPr>
                <a:r>
                  <a:rPr lang="en-US" sz="3000" dirty="0"/>
                  <a:t>Because the two sets overlap,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000" dirty="0"/>
                  <a:t> horses must be the same color</a:t>
                </a:r>
              </a:p>
              <a:p>
                <a:pPr marL="0" indent="0">
                  <a:buNone/>
                </a:pPr>
                <a:r>
                  <a:rPr lang="en-US" sz="3000" dirty="0"/>
                  <a:t>Thus,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3000" dirty="0"/>
                  <a:t> is true and finishes the proof by induction.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25500"/>
                <a:ext cx="11582400" cy="5300663"/>
              </a:xfrm>
              <a:blipFill>
                <a:blip r:embed="rId3"/>
                <a:stretch>
                  <a:fillRect l="-1211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4563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Template for Proofs by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15824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761970" indent="-761970">
                  <a:buFont typeface="+mj-lt"/>
                  <a:buAutoNum type="arabicPeriod"/>
                </a:pPr>
                <a:r>
                  <a:rPr lang="en-US" dirty="0"/>
                  <a:t>Express the statement that is to be proved in the form “</a:t>
                </a:r>
                <a:r>
                  <a:rPr lang="en-US" b="1" dirty="0"/>
                  <a:t>for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𝒃</m:t>
                    </m:r>
                    <m:r>
                      <a:rPr lang="en-US" b="1" i="1" smtClean="0">
                        <a:latin typeface="Cambria Math"/>
                      </a:rPr>
                      <m:t>,  </m:t>
                    </m:r>
                    <m:r>
                      <a:rPr lang="en-US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” for a fixed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61970" indent="-761970">
                  <a:buFont typeface="+mj-lt"/>
                  <a:buAutoNum type="arabicPeriod"/>
                </a:pPr>
                <a:r>
                  <a:rPr lang="en-US" dirty="0"/>
                  <a:t>Write out the words “</a:t>
                </a:r>
                <a:r>
                  <a:rPr lang="en-US" b="1" dirty="0"/>
                  <a:t>Basis Step</a:t>
                </a:r>
                <a:r>
                  <a:rPr lang="en-US" dirty="0"/>
                  <a:t>”.  Then </a:t>
                </a:r>
                <a:r>
                  <a:rPr lang="en-US" b="1" dirty="0"/>
                  <a:t>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b="1" dirty="0"/>
                  <a:t> is true</a:t>
                </a:r>
                <a:r>
                  <a:rPr lang="en-US" dirty="0"/>
                  <a:t>, taking care that the correct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is used.  This completes the first part of the proof.</a:t>
                </a:r>
              </a:p>
              <a:p>
                <a:pPr marL="761970" indent="-761970">
                  <a:buFont typeface="+mj-lt"/>
                  <a:buAutoNum type="arabicPeriod"/>
                </a:pPr>
                <a:r>
                  <a:rPr lang="en-US" dirty="0"/>
                  <a:t>Write out the words “</a:t>
                </a:r>
                <a:r>
                  <a:rPr lang="en-US" b="1" dirty="0" smtClean="0"/>
                  <a:t>Induction Hypothesis</a:t>
                </a:r>
                <a:r>
                  <a:rPr lang="en-US" dirty="0" smtClean="0"/>
                  <a:t>”.</a:t>
                </a:r>
                <a:endParaRPr lang="en-US" dirty="0"/>
              </a:p>
              <a:p>
                <a:pPr marL="761970" indent="-761970">
                  <a:buFont typeface="+mj-lt"/>
                  <a:buAutoNum type="arabicPeriod"/>
                </a:pPr>
                <a:r>
                  <a:rPr lang="en-US" dirty="0"/>
                  <a:t>State, and clearly identify, the </a:t>
                </a:r>
                <a:r>
                  <a:rPr lang="en-US" dirty="0" smtClean="0"/>
                  <a:t>induction </a:t>
                </a:r>
                <a:r>
                  <a:rPr lang="en-US" dirty="0"/>
                  <a:t>hypothesis, in the form “</a:t>
                </a:r>
                <a:r>
                  <a:rPr lang="en-US" b="1" dirty="0"/>
                  <a:t>assume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b="1" dirty="0"/>
                  <a:t> is true for an arbitrary fixed integer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/>
                  <a:t>”.</a:t>
                </a:r>
              </a:p>
              <a:p>
                <a:pPr marL="761970" indent="-761970">
                  <a:buFont typeface="+mj-lt"/>
                  <a:buAutoNum type="arabicPeriod"/>
                </a:pPr>
                <a:r>
                  <a:rPr lang="en-US" dirty="0"/>
                  <a:t>Write out the words “</a:t>
                </a:r>
                <a:r>
                  <a:rPr lang="en-US" b="1" dirty="0"/>
                  <a:t>Induction </a:t>
                </a:r>
                <a:r>
                  <a:rPr lang="en-US" b="1" dirty="0" smtClean="0"/>
                  <a:t>Step</a:t>
                </a:r>
                <a:r>
                  <a:rPr lang="en-US" dirty="0" smtClean="0"/>
                  <a:t>” and state </a:t>
                </a:r>
                <a:r>
                  <a:rPr lang="en-US" dirty="0"/>
                  <a:t>what needs to be proved under the assumption that the </a:t>
                </a:r>
                <a:r>
                  <a:rPr lang="en-US" dirty="0" smtClean="0"/>
                  <a:t>induction </a:t>
                </a:r>
                <a:r>
                  <a:rPr lang="en-US" dirty="0"/>
                  <a:t>hypothesis is true.  That is, </a:t>
                </a:r>
                <a:r>
                  <a:rPr lang="en-US" b="1" dirty="0"/>
                  <a:t>write out what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/>
                  <a:t> says</a:t>
                </a:r>
                <a:r>
                  <a:rPr lang="en-US" dirty="0"/>
                  <a:t>.</a:t>
                </a:r>
              </a:p>
              <a:p>
                <a:pPr marL="761970" indent="-761970">
                  <a:buFont typeface="+mj-lt"/>
                  <a:buAutoNum type="arabicPeriod"/>
                </a:pPr>
                <a:r>
                  <a:rPr lang="en-US" b="1" dirty="0"/>
                  <a:t>Prove the statement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/>
                  <a:t>  using the assumption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.  Be sure that your proof is valid for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, taking care that the proof works for small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61970" indent="-761970">
                  <a:buFont typeface="+mj-lt"/>
                  <a:buAutoNum type="arabicPeriod"/>
                </a:pPr>
                <a:r>
                  <a:rPr lang="en-US" dirty="0"/>
                  <a:t>Clearly identify the conclusion of the inductive step, such as by saying “</a:t>
                </a:r>
                <a:r>
                  <a:rPr lang="en-US" b="1" dirty="0"/>
                  <a:t>this completes the </a:t>
                </a:r>
                <a:r>
                  <a:rPr lang="en-US" b="1" dirty="0" smtClean="0"/>
                  <a:t>induction </a:t>
                </a:r>
                <a:r>
                  <a:rPr lang="en-US" b="1" dirty="0"/>
                  <a:t>step</a:t>
                </a:r>
                <a:r>
                  <a:rPr lang="en-US" dirty="0"/>
                  <a:t>”.</a:t>
                </a:r>
              </a:p>
              <a:p>
                <a:pPr marL="761970" indent="-761970">
                  <a:buFont typeface="+mj-lt"/>
                  <a:buAutoNum type="arabicPeriod"/>
                </a:pPr>
                <a:r>
                  <a:rPr lang="en-US" dirty="0"/>
                  <a:t>After completing the basis step and the </a:t>
                </a:r>
                <a:r>
                  <a:rPr lang="en-US" dirty="0" smtClean="0"/>
                  <a:t>induction </a:t>
                </a:r>
                <a:r>
                  <a:rPr lang="en-US" dirty="0"/>
                  <a:t>step, </a:t>
                </a:r>
                <a:r>
                  <a:rPr lang="en-US" b="1" dirty="0"/>
                  <a:t>state the conclusion, namely that by mathematical induction,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b="1" dirty="0"/>
                  <a:t> is true for all integers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1582400" cy="5257800"/>
              </a:xfrm>
              <a:blipFill>
                <a:blip r:embed="rId2"/>
                <a:stretch>
                  <a:fillRect l="-579" t="-2088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97422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Template for Proofs by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i="1" dirty="0"/>
                  <a:t>____________</a:t>
                </a:r>
                <a:r>
                  <a:rPr lang="en-US" sz="2600" b="1" dirty="0"/>
                  <a:t>is true for all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600" b="1" u="sng" dirty="0"/>
                  <a:t>___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u="sng" dirty="0"/>
                  <a:t>Basis Step</a:t>
                </a:r>
                <a:r>
                  <a:rPr lang="en-US" sz="2600" b="1" dirty="0"/>
                  <a:t>: Show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6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600" b="1" u="sng" dirty="0"/>
                      <m:t>___</m:t>
                    </m:r>
                    <m:r>
                      <a:rPr lang="en-US" sz="26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b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i="1" dirty="0"/>
                  <a:t>____________ </a:t>
                </a:r>
                <a:endParaRPr lang="en-US" sz="2600" b="1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1" i="1" dirty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6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6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600" b="1" u="sng" dirty="0"/>
                      <m:t>___</m:t>
                    </m:r>
                    <m:r>
                      <a:rPr lang="en-US" sz="26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1" dirty="0"/>
                  <a:t> holds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u="sng" dirty="0" smtClean="0"/>
                  <a:t>Induction Hypothesis</a:t>
                </a:r>
                <a:r>
                  <a:rPr lang="en-US" sz="2600" b="1" dirty="0" smtClean="0"/>
                  <a:t>:</a:t>
                </a:r>
                <a:endParaRPr lang="en-US" sz="2600" b="1" u="sng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/>
                  <a:t>Assume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2600" b="1" dirty="0"/>
                  <a:t> for arbitrary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600" b="1" dirty="0"/>
                  <a:t>___: </a:t>
                </a:r>
                <a:r>
                  <a:rPr lang="en-US" sz="2600" i="1" dirty="0"/>
                  <a:t>____________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u="sng" dirty="0" smtClean="0"/>
                  <a:t>Induction Step: </a:t>
                </a:r>
                <a:r>
                  <a:rPr lang="en-US" sz="2600" b="1" dirty="0" smtClean="0"/>
                  <a:t/>
                </a:r>
                <a:br>
                  <a:rPr lang="en-US" sz="2600" b="1" dirty="0" smtClean="0"/>
                </a:br>
                <a:r>
                  <a:rPr lang="en-US" sz="2600" b="1" dirty="0" smtClean="0"/>
                  <a:t>Show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600" b="1" dirty="0" smtClean="0"/>
                  <a:t>: </a:t>
                </a:r>
                <a:r>
                  <a:rPr lang="en-US" sz="2600" i="1" dirty="0"/>
                  <a:t>____________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i="1" dirty="0"/>
                  <a:t>____________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i="1" dirty="0"/>
                  <a:t>____________ </a:t>
                </a:r>
                <a:r>
                  <a:rPr lang="en-US" sz="2600" b="1" dirty="0"/>
                  <a:t>by Inductive Hypothesis</a:t>
                </a:r>
                <a:r>
                  <a:rPr lang="en-US" sz="2600" i="1" dirty="0"/>
                  <a:t/>
                </a:r>
                <a:br>
                  <a:rPr lang="en-US" sz="2600" i="1" dirty="0"/>
                </a:br>
                <a:r>
                  <a:rPr lang="en-US" sz="2600" i="1" dirty="0"/>
                  <a:t>____________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1" i="1" dirty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6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600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6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600" b="1" dirty="0"/>
                  <a:t> holds</a:t>
                </a:r>
                <a:r>
                  <a:rPr lang="en-US" sz="2600" dirty="0"/>
                  <a:t/>
                </a:r>
                <a:br>
                  <a:rPr lang="en-US" sz="2600" dirty="0"/>
                </a:br>
                <a14:m>
                  <m:oMath xmlns:m="http://schemas.openxmlformats.org/officeDocument/2006/math">
                    <m:r>
                      <a:rPr lang="en-US" sz="2600" b="1" i="1" dirty="0">
                        <a:latin typeface="Cambria Math" panose="02040503050406030204" pitchFamily="18" charset="0"/>
                      </a:rPr>
                      <m:t>∴</m:t>
                    </m:r>
                    <m:r>
                      <m:rPr>
                        <m:nor/>
                      </m:rPr>
                      <a:rPr lang="en-US" sz="2600" i="1" dirty="0"/>
                      <m:t>____________</m:t>
                    </m:r>
                  </m:oMath>
                </a14:m>
                <a:r>
                  <a:rPr lang="en-US" sz="2600" b="1" dirty="0"/>
                  <a:t>holds for all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600" b="1" dirty="0"/>
                  <a:t>___ by mathematical induction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5562600"/>
              </a:xfrm>
              <a:blipFill>
                <a:blip r:embed="rId3"/>
                <a:stretch>
                  <a:fillRect l="-1000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53500" y="1600200"/>
            <a:ext cx="3041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All you must do is</a:t>
            </a:r>
          </a:p>
          <a:p>
            <a:r>
              <a:rPr lang="en-US" sz="3000" u="sng" dirty="0">
                <a:solidFill>
                  <a:srgbClr val="FF0000"/>
                </a:solidFill>
              </a:rPr>
              <a:t>Fill in the [</a:t>
            </a:r>
            <a:r>
              <a:rPr lang="en-US" sz="3000" i="1" u="sng" dirty="0">
                <a:solidFill>
                  <a:srgbClr val="FF0000"/>
                </a:solidFill>
              </a:rPr>
              <a:t>blanks</a:t>
            </a:r>
            <a:r>
              <a:rPr lang="en-US" sz="3000" u="sng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643919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Template for Proofs by Mathematical </a:t>
            </a:r>
            <a:r>
              <a:rPr lang="en-US" sz="3600" dirty="0" smtClean="0"/>
              <a:t>Induction </a:t>
            </a:r>
            <a:r>
              <a:rPr lang="en-US" altLang="en-US" sz="2800" dirty="0"/>
              <a:t>(</a:t>
            </a:r>
            <a:r>
              <a:rPr lang="en-US" sz="2800" dirty="0"/>
              <a:t>§ </a:t>
            </a:r>
            <a:r>
              <a:rPr lang="en-US" sz="2800" dirty="0" smtClean="0"/>
              <a:t>5.1.5)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000" i="1" dirty="0"/>
                  <a:t>[predicate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i="1" dirty="0"/>
                  <a:t>]</a:t>
                </a:r>
                <a:r>
                  <a:rPr lang="en-US" sz="3000" dirty="0"/>
                  <a:t> </a:t>
                </a:r>
                <a:r>
                  <a:rPr lang="en-US" sz="3000" b="1" dirty="0"/>
                  <a:t>is true for all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≥[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000" b="1" dirty="0"/>
              </a:p>
              <a:p>
                <a:pPr marL="0" indent="0">
                  <a:buNone/>
                </a:pPr>
                <a:r>
                  <a:rPr lang="en-US" sz="3000" b="1" u="sng" dirty="0"/>
                  <a:t>Basis Step</a:t>
                </a:r>
                <a:r>
                  <a:rPr lang="en-US" sz="3000" b="1" dirty="0"/>
                  <a:t>: Show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000" b="1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b="1" dirty="0"/>
              </a:p>
              <a:p>
                <a:pPr marL="0" indent="0">
                  <a:buNone/>
                </a:pPr>
                <a:r>
                  <a:rPr lang="en-US" sz="3000" i="1" dirty="0"/>
                  <a:t>[work showing that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i="1" dirty="0"/>
                  <a:t> is true]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1" i="1" dirty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30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000" b="1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b="1" dirty="0" smtClean="0"/>
                  <a:t>holds</a:t>
                </a:r>
                <a:br>
                  <a:rPr lang="en-US" sz="3000" b="1" dirty="0" smtClean="0"/>
                </a:br>
                <a:r>
                  <a:rPr lang="en-US" sz="3000" b="1" u="sng" dirty="0" smtClean="0"/>
                  <a:t>Induction Hypothesis</a:t>
                </a:r>
                <a:r>
                  <a:rPr lang="en-US" sz="3000" b="1" dirty="0" smtClean="0"/>
                  <a:t>: Assume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3000" b="1" dirty="0"/>
                  <a:t> for arbitrary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000" b="1" dirty="0"/>
                  <a:t>: </a:t>
                </a:r>
                <a:r>
                  <a:rPr lang="en-US" sz="3000" i="1" dirty="0"/>
                  <a:t>[state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3000" i="1" dirty="0" smtClean="0"/>
                  <a:t>]</a:t>
                </a:r>
                <a:endParaRPr lang="en-US" sz="3000" b="1" dirty="0"/>
              </a:p>
              <a:p>
                <a:pPr marL="0" indent="0">
                  <a:buNone/>
                </a:pPr>
                <a:r>
                  <a:rPr lang="en-US" sz="3000" b="1" u="sng" dirty="0" smtClean="0"/>
                  <a:t>Induction  </a:t>
                </a:r>
                <a:r>
                  <a:rPr lang="en-US" sz="3000" b="1" u="sng" dirty="0"/>
                  <a:t>Step</a:t>
                </a:r>
                <a:r>
                  <a:rPr lang="en-US" sz="3000" b="1" dirty="0"/>
                  <a:t>: Show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30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000" b="1" u="sng" dirty="0"/>
              </a:p>
              <a:p>
                <a:pPr marL="0" indent="0">
                  <a:buNone/>
                </a:pPr>
                <a:r>
                  <a:rPr lang="en-US" sz="3000" b="1" dirty="0" smtClean="0"/>
                  <a:t>Show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3000" b="1" dirty="0"/>
                  <a:t>: </a:t>
                </a:r>
                <a:r>
                  <a:rPr lang="en-US" sz="3000" dirty="0"/>
                  <a:t>[state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3000" dirty="0"/>
                  <a:t>]</a:t>
                </a:r>
              </a:p>
              <a:p>
                <a:pPr marL="0" indent="0">
                  <a:buNone/>
                </a:pPr>
                <a:r>
                  <a:rPr lang="en-US" sz="3000" i="1" dirty="0"/>
                  <a:t>[work]</a:t>
                </a:r>
              </a:p>
              <a:p>
                <a:pPr marL="0" indent="0">
                  <a:buNone/>
                </a:pPr>
                <a:r>
                  <a:rPr lang="en-US" sz="3000" i="1" dirty="0"/>
                  <a:t>[the line(s) using inductive hypothesis] </a:t>
                </a:r>
                <a:r>
                  <a:rPr lang="en-US" sz="3000" b="1" dirty="0"/>
                  <a:t>by Inductive Hypothesis</a:t>
                </a:r>
                <a:r>
                  <a:rPr lang="en-US" sz="3000" i="1" dirty="0"/>
                  <a:t/>
                </a:r>
                <a:br>
                  <a:rPr lang="en-US" sz="3000" i="1" dirty="0"/>
                </a:br>
                <a:r>
                  <a:rPr lang="en-US" sz="3000" i="1" dirty="0"/>
                  <a:t>[work]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1" i="1" dirty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30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3000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0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000" b="1" dirty="0"/>
                  <a:t> holds</a:t>
                </a:r>
                <a:r>
                  <a:rPr lang="en-US" sz="3000" dirty="0"/>
                  <a:t/>
                </a:r>
                <a:br>
                  <a:rPr lang="en-US" sz="3000" dirty="0"/>
                </a:br>
                <a14:m>
                  <m:oMath xmlns:m="http://schemas.openxmlformats.org/officeDocument/2006/math">
                    <m:r>
                      <a:rPr lang="en-US" sz="3000" b="1" i="1" dirty="0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begChr m:val="["/>
                        <m:endChr m:val="]"/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000" dirty="0"/>
                  <a:t> </a:t>
                </a:r>
                <a:r>
                  <a:rPr lang="en-US" sz="3000" b="1" dirty="0"/>
                  <a:t>holds for all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000" b="1" dirty="0"/>
                  <a:t>by mathematical induction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5257800"/>
              </a:xfrm>
              <a:blipFill>
                <a:blip r:embed="rId3"/>
                <a:stretch>
                  <a:fillRect l="-1111" t="-2900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06889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 smtClean="0"/>
              <a:t>Based on Chapter 5 of Rosen </a:t>
            </a:r>
            <a:br>
              <a:rPr lang="en-US" altLang="en-US" sz="4000" dirty="0" smtClean="0"/>
            </a:br>
            <a:r>
              <a:rPr lang="en-US" altLang="en-US" sz="4000" i="1" dirty="0" smtClean="0"/>
              <a:t>Discrete Mathematics and </a:t>
            </a:r>
            <a:r>
              <a:rPr lang="en-US" altLang="en-US" sz="4000" i="1" dirty="0"/>
              <a:t>i</a:t>
            </a:r>
            <a:r>
              <a:rPr lang="en-US" altLang="en-US" sz="4000" i="1" dirty="0" smtClean="0"/>
              <a:t>ts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9448800" cy="685800"/>
          </a:xfrm>
        </p:spPr>
        <p:txBody>
          <a:bodyPr/>
          <a:lstStyle/>
          <a:p>
            <a:r>
              <a:rPr lang="en-US" altLang="en-US" sz="4000" dirty="0" smtClean="0"/>
              <a:t>Strong </a:t>
            </a:r>
            <a:r>
              <a:rPr lang="en-US" altLang="en-US" sz="4000" dirty="0"/>
              <a:t>Induction (</a:t>
            </a:r>
            <a:r>
              <a:rPr lang="en-US" sz="4000" dirty="0"/>
              <a:t>§ </a:t>
            </a:r>
            <a:r>
              <a:rPr lang="en-US" sz="4000" dirty="0" smtClean="0"/>
              <a:t>5.2.2)</a:t>
            </a:r>
            <a:endParaRPr lang="en-CA" altLang="en-US" sz="4000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972800" cy="4800600"/>
          </a:xfrm>
        </p:spPr>
        <p:txBody>
          <a:bodyPr/>
          <a:lstStyle/>
          <a:p>
            <a:r>
              <a:rPr lang="en-US" altLang="en-US" sz="3600" dirty="0">
                <a:sym typeface="Symbol" panose="05050102010706020507" pitchFamily="18" charset="2"/>
              </a:rPr>
              <a:t>There is another proof technique that is very similar to the principle of mathematical induction.</a:t>
            </a:r>
          </a:p>
          <a:p>
            <a:endParaRPr lang="en-US" altLang="en-US" sz="3600" dirty="0">
              <a:sym typeface="Symbol" panose="05050102010706020507" pitchFamily="18" charset="2"/>
            </a:endParaRPr>
          </a:p>
          <a:p>
            <a:r>
              <a:rPr lang="en-US" altLang="en-US" sz="3600" dirty="0">
                <a:sym typeface="Symbol" panose="05050102010706020507" pitchFamily="18" charset="2"/>
              </a:rPr>
              <a:t>It is called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the second principle of mathematical induction (</a:t>
            </a:r>
            <a:r>
              <a:rPr lang="en-US" altLang="en-US" sz="3600" b="1" dirty="0">
                <a:solidFill>
                  <a:srgbClr val="FF3300"/>
                </a:solidFill>
                <a:sym typeface="Symbol" panose="05050102010706020507" pitchFamily="18" charset="2"/>
              </a:rPr>
              <a:t>AKA strong induction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.</a:t>
            </a:r>
          </a:p>
          <a:p>
            <a:endParaRPr lang="en-US" altLang="en-US" sz="3600" dirty="0">
              <a:sym typeface="Symbol" panose="05050102010706020507" pitchFamily="18" charset="2"/>
            </a:endParaRPr>
          </a:p>
          <a:p>
            <a:r>
              <a:rPr lang="en-US" altLang="en-US" sz="3600" dirty="0">
                <a:sym typeface="Symbol" panose="05050102010706020507" pitchFamily="18" charset="2"/>
              </a:rPr>
              <a:t>It can be used to prove that a propositional function P(n) is true for any natural number n. </a:t>
            </a:r>
            <a:endParaRPr lang="en-US" altLang="en-US" sz="36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156224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 smtClean="0"/>
              <a:t>Strong Induction</a:t>
            </a:r>
            <a:endParaRPr lang="en-CA" altLang="en-US" sz="4000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4953000"/>
          </a:xfrm>
        </p:spPr>
        <p:txBody>
          <a:bodyPr/>
          <a:lstStyle/>
          <a:p>
            <a:r>
              <a:rPr lang="en-US" altLang="en-US" sz="3600" dirty="0">
                <a:sym typeface="Symbol" panose="05050102010706020507" pitchFamily="18" charset="2"/>
              </a:rPr>
              <a:t>The second principle of mathematical induction:</a:t>
            </a:r>
          </a:p>
          <a:p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Show that P(0) is true.</a:t>
            </a:r>
            <a: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sz="3600" dirty="0">
                <a:solidFill>
                  <a:srgbClr val="009900"/>
                </a:solidFill>
                <a:sym typeface="Symbol" panose="05050102010706020507" pitchFamily="18" charset="2"/>
              </a:rPr>
              <a:t>(basis step)</a:t>
            </a:r>
          </a:p>
          <a:p>
            <a:pPr>
              <a:buFontTx/>
              <a:buChar char="•"/>
            </a:pP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Show that if P(0) and P(1) and … and P(n</a:t>
            </a:r>
            <a:r>
              <a:rPr lang="en-US" altLang="en-US" sz="3600" dirty="0" smtClean="0">
                <a:solidFill>
                  <a:srgbClr val="0000FF"/>
                </a:solidFill>
                <a:sym typeface="Symbol" panose="05050102010706020507" pitchFamily="18" charset="2"/>
              </a:rPr>
              <a:t>), </a:t>
            </a:r>
            <a:br>
              <a:rPr lang="en-US" altLang="en-US" sz="3600" dirty="0" smtClean="0">
                <a:solidFill>
                  <a:srgbClr val="0000FF"/>
                </a:solidFill>
                <a:sym typeface="Symbol" panose="05050102010706020507" pitchFamily="18" charset="2"/>
              </a:rPr>
            </a:br>
            <a:r>
              <a:rPr lang="en-US" altLang="en-US" sz="3600" dirty="0" smtClean="0">
                <a:solidFill>
                  <a:srgbClr val="0000FF"/>
                </a:solidFill>
                <a:sym typeface="Symbol" panose="05050102010706020507" pitchFamily="18" charset="2"/>
              </a:rPr>
              <a:t>then 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P(n + 1) for any </a:t>
            </a:r>
            <a:r>
              <a:rPr lang="en-US" altLang="en-US" sz="3600" dirty="0" err="1">
                <a:solidFill>
                  <a:srgbClr val="0000FF"/>
                </a:solidFill>
                <a:sym typeface="Symbol" panose="05050102010706020507" pitchFamily="18" charset="2"/>
              </a:rPr>
              <a:t>nN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  <a: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sz="3600" dirty="0">
                <a:solidFill>
                  <a:srgbClr val="009900"/>
                </a:solidFill>
                <a:sym typeface="Symbol" panose="05050102010706020507" pitchFamily="18" charset="2"/>
              </a:rPr>
              <a:t>(inductive step)</a:t>
            </a:r>
          </a:p>
          <a:p>
            <a:pPr>
              <a:buFontTx/>
              <a:buChar char="•"/>
            </a:pP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Then P(n) must be true for any </a:t>
            </a:r>
            <a:r>
              <a:rPr lang="en-US" altLang="en-US" sz="3600" dirty="0" err="1">
                <a:solidFill>
                  <a:srgbClr val="0000FF"/>
                </a:solidFill>
                <a:sym typeface="Symbol" panose="05050102010706020507" pitchFamily="18" charset="2"/>
              </a:rPr>
              <a:t>nN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. </a:t>
            </a:r>
            <a: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sz="3600" dirty="0">
                <a:solidFill>
                  <a:srgbClr val="009900"/>
                </a:solidFill>
                <a:sym typeface="Symbol" panose="05050102010706020507" pitchFamily="18" charset="2"/>
              </a:rPr>
              <a:t>(conclusion)</a:t>
            </a:r>
          </a:p>
        </p:txBody>
      </p:sp>
    </p:spTree>
    <p:extLst>
      <p:ext uri="{BB962C8B-B14F-4D97-AF65-F5344CB8AC3E}">
        <p14:creationId xmlns:p14="http://schemas.microsoft.com/office/powerpoint/2010/main" val="202044720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9448800" cy="685800"/>
          </a:xfrm>
        </p:spPr>
        <p:txBody>
          <a:bodyPr/>
          <a:lstStyle/>
          <a:p>
            <a:r>
              <a:rPr lang="en-US" altLang="en-US" sz="4000" dirty="0" smtClean="0"/>
              <a:t>Strong </a:t>
            </a:r>
            <a:r>
              <a:rPr lang="en-US" altLang="en-US" sz="4000" dirty="0"/>
              <a:t>Induction</a:t>
            </a:r>
            <a:r>
              <a:rPr lang="en-US" altLang="en-US" sz="3600" dirty="0"/>
              <a:t> (</a:t>
            </a:r>
            <a:r>
              <a:rPr lang="en-US" sz="3600" dirty="0"/>
              <a:t>§ </a:t>
            </a:r>
            <a:r>
              <a:rPr lang="en-US" sz="3600" dirty="0" smtClean="0"/>
              <a:t>5.2.3)</a:t>
            </a:r>
            <a:endParaRPr lang="en-CA" altLang="en-US" sz="3600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96012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Example: Show that every integer greater than 1 can be written as the product of primes.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 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Show that P(2) is true.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009900"/>
                </a:solidFill>
                <a:sym typeface="Symbol" panose="05050102010706020507" pitchFamily="18" charset="2"/>
              </a:rPr>
              <a:t>    (basis step)</a:t>
            </a:r>
          </a:p>
          <a:p>
            <a:pPr marL="0" indent="0">
              <a:buNone/>
            </a:pPr>
            <a:endParaRPr lang="en-US" altLang="en-US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2 is the product of one prime: itself.</a:t>
            </a:r>
          </a:p>
          <a:p>
            <a:pPr marL="0" indent="0"/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822528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533400"/>
          </a:xfrm>
        </p:spPr>
        <p:txBody>
          <a:bodyPr/>
          <a:lstStyle/>
          <a:p>
            <a:r>
              <a:rPr lang="en-US" altLang="en-US" sz="4000" dirty="0" smtClean="0"/>
              <a:t>Strong Induction</a:t>
            </a:r>
            <a:endParaRPr lang="en-CA" altLang="en-US" sz="4000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Show that if P(2) and P(3) and … and P(n),</a:t>
            </a:r>
            <a:b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</a:b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then P(n + 1) for any </a:t>
            </a:r>
            <a:r>
              <a:rPr lang="en-US" altLang="en-US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nN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9900"/>
                </a:solidFill>
                <a:sym typeface="Symbol" panose="05050102010706020507" pitchFamily="18" charset="2"/>
              </a:rPr>
              <a:t>(inductive step)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Two possible cases: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If (n + 1) is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prime</a:t>
            </a:r>
            <a:r>
              <a:rPr lang="en-US" altLang="en-US" sz="2800" dirty="0">
                <a:sym typeface="Symbol" panose="05050102010706020507" pitchFamily="18" charset="2"/>
              </a:rPr>
              <a:t>, then obviously P(n + 1) is true.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If (n + 1) is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composite</a:t>
            </a:r>
            <a:r>
              <a:rPr lang="en-US" altLang="en-US" sz="2800" dirty="0">
                <a:sym typeface="Symbol" panose="05050102010706020507" pitchFamily="18" charset="2"/>
              </a:rPr>
              <a:t>, it can be written as the product of two integers </a:t>
            </a:r>
            <a:r>
              <a:rPr lang="en-US" altLang="en-US" sz="2800" dirty="0" smtClean="0">
                <a:sym typeface="Symbol" panose="05050102010706020507" pitchFamily="18" charset="2"/>
              </a:rPr>
              <a:t/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a </a:t>
            </a:r>
            <a:r>
              <a:rPr lang="en-US" altLang="en-US" sz="2800" dirty="0">
                <a:sym typeface="Symbol" panose="05050102010706020507" pitchFamily="18" charset="2"/>
              </a:rPr>
              <a:t>and b such that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2  a  b &lt; n + 1.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   By the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induction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hypothesis</a:t>
            </a:r>
            <a:r>
              <a:rPr lang="en-US" altLang="en-US" sz="2800" dirty="0">
                <a:sym typeface="Symbol" panose="05050102010706020507" pitchFamily="18" charset="2"/>
              </a:rPr>
              <a:t>, both a and b can be written as the product of primes.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   Therefore, n + 1 = </a:t>
            </a:r>
            <a:r>
              <a:rPr lang="en-US" altLang="en-US" sz="2800" dirty="0" err="1">
                <a:sym typeface="Symbol" panose="05050102010706020507" pitchFamily="18" charset="2"/>
              </a:rPr>
              <a:t>ab</a:t>
            </a:r>
            <a:r>
              <a:rPr lang="en-US" altLang="en-US" sz="2800" dirty="0">
                <a:sym typeface="Symbol" panose="05050102010706020507" pitchFamily="18" charset="2"/>
              </a:rPr>
              <a:t> can be written as the product of primes.</a:t>
            </a:r>
          </a:p>
        </p:txBody>
      </p:sp>
    </p:spTree>
    <p:extLst>
      <p:ext uri="{BB962C8B-B14F-4D97-AF65-F5344CB8AC3E}">
        <p14:creationId xmlns:p14="http://schemas.microsoft.com/office/powerpoint/2010/main" val="317965172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 smtClean="0"/>
              <a:t>Strong Induction</a:t>
            </a:r>
            <a:endParaRPr lang="en-CA" altLang="en-US" sz="4000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Then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P(n) must be true for any </a:t>
            </a:r>
            <a:r>
              <a:rPr lang="en-US" altLang="en-US" dirty="0" err="1">
                <a:solidFill>
                  <a:srgbClr val="0000FF"/>
                </a:solidFill>
                <a:sym typeface="Symbol" panose="05050102010706020507" pitchFamily="18" charset="2"/>
              </a:rPr>
              <a:t>nN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.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    (conclusion)</a:t>
            </a:r>
          </a:p>
          <a:p>
            <a:pPr marL="0" indent="0">
              <a:buNone/>
            </a:pPr>
            <a:endParaRPr lang="en-US" altLang="en-US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End of proof.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We have shown that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every integer greater than 1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can be written as the product of primes.</a:t>
            </a:r>
          </a:p>
        </p:txBody>
      </p:sp>
    </p:spTree>
    <p:extLst>
      <p:ext uri="{BB962C8B-B14F-4D97-AF65-F5344CB8AC3E}">
        <p14:creationId xmlns:p14="http://schemas.microsoft.com/office/powerpoint/2010/main" val="258421338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>
            <a:noAutofit/>
          </a:bodyPr>
          <a:lstStyle/>
          <a:p>
            <a:pPr algn="l"/>
            <a:r>
              <a:rPr lang="en-US" sz="3667" dirty="0"/>
              <a:t>Every amount of postage of 12 cents or more can be formed using 4-cent and 5-cent stamps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u="sng" dirty="0"/>
                  <a:t>Proof:</a:t>
                </a:r>
                <a:r>
                  <a:rPr lang="en-US" sz="3000" dirty="0"/>
                  <a:t> by strong induction 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38128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>
            <a:noAutofit/>
          </a:bodyPr>
          <a:lstStyle/>
          <a:p>
            <a:pPr algn="l"/>
            <a:r>
              <a:rPr lang="en-US" sz="3667" dirty="0"/>
              <a:t>Every amount of postage of 12 cents or more can be formed using 4-cent and 5-cent stamps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u="sng" dirty="0"/>
                  <a:t>Proof:</a:t>
                </a:r>
                <a:r>
                  <a:rPr lang="en-US" sz="3000" dirty="0"/>
                  <a:t> by </a:t>
                </a:r>
                <a:r>
                  <a:rPr lang="en-US" sz="3000" b="1" dirty="0"/>
                  <a:t>weak</a:t>
                </a:r>
                <a:r>
                  <a:rPr lang="en-US" sz="3000" dirty="0"/>
                  <a:t> induction 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36534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Strong Induction vs. Weak Induction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Sometimes strong induction is easier to use.</a:t>
            </a:r>
          </a:p>
          <a:p>
            <a:pPr eaLnBrk="1" hangingPunct="1">
              <a:spcBef>
                <a:spcPts val="0"/>
              </a:spcBef>
            </a:pPr>
            <a:endParaRPr lang="en-US" altLang="en-US" dirty="0" smtClean="0"/>
          </a:p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It can be shown that strong induction and weak induction are equivalent: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3200" dirty="0" smtClean="0"/>
              <a:t>any proof by induction is also a proof by strong induction (why?)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3200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en-US" sz="3200" dirty="0" smtClean="0"/>
              <a:t>any proof by strong induction can be converted into a proof by induction</a:t>
            </a:r>
          </a:p>
          <a:p>
            <a:pPr eaLnBrk="1" hangingPunct="1">
              <a:spcBef>
                <a:spcPts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41596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</a:t>
            </a:r>
            <a:r>
              <a:rPr lang="en-US" altLang="en-US" sz="3600" dirty="0" smtClean="0"/>
              <a:t>Strong Mathematical </a:t>
            </a:r>
            <a:r>
              <a:rPr lang="en-US" altLang="en-US" sz="3600" dirty="0"/>
              <a:t>Induction </a:t>
            </a:r>
            <a:r>
              <a:rPr lang="en-US" altLang="en-US" dirty="0"/>
              <a:t>(</a:t>
            </a:r>
            <a:r>
              <a:rPr lang="en-US" dirty="0"/>
              <a:t>§ </a:t>
            </a:r>
            <a:r>
              <a:rPr lang="en-US" dirty="0" smtClean="0"/>
              <a:t>5.2.4)</a:t>
            </a:r>
            <a:endParaRPr lang="en-US" altLang="en-US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6350"/>
            <a:ext cx="10972800" cy="3905250"/>
          </a:xfrm>
        </p:spPr>
        <p:txBody>
          <a:bodyPr/>
          <a:lstStyle/>
          <a:p>
            <a:pPr marL="457200" indent="-457200" eaLnBrk="1" hangingPunct="1"/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An example from computational geometry.</a:t>
            </a:r>
          </a:p>
          <a:p>
            <a:pPr marL="457200" indent="-457200" eaLnBrk="1" hangingPunct="1">
              <a:lnSpc>
                <a:spcPct val="0"/>
              </a:lnSpc>
            </a:pPr>
            <a:endParaRPr lang="en-US" altLang="en-US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Given </a:t>
            </a:r>
            <a:r>
              <a:rPr lang="en-US" altLang="en-US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blue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points and </a:t>
            </a:r>
            <a:r>
              <a:rPr lang="en-US" altLang="en-US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FF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orange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points in a plane with no 3 collinear, prove there is a way to match them, blue to orange, so that none of the segments between the pairs intersect.</a:t>
            </a:r>
          </a:p>
          <a:p>
            <a:pPr marL="457200" indent="-457200" eaLnBrk="1" hangingPunct="1"/>
            <a:endParaRPr lang="en-US" altLang="en-US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52600" y="4648201"/>
            <a:ext cx="441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3200400" y="4191001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3581400" y="4800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2362200" y="5334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5791200" y="4800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6400800" y="4419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1" name="Oval 10"/>
          <p:cNvSpPr>
            <a:spLocks noChangeArrowheads="1"/>
          </p:cNvSpPr>
          <p:nvPr/>
        </p:nvSpPr>
        <p:spPr bwMode="auto">
          <a:xfrm>
            <a:off x="6553200" y="5181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2" name="Oval 11"/>
          <p:cNvSpPr>
            <a:spLocks noChangeArrowheads="1"/>
          </p:cNvSpPr>
          <p:nvPr/>
        </p:nvSpPr>
        <p:spPr bwMode="auto">
          <a:xfrm>
            <a:off x="2514600" y="46482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3" name="Oval 12"/>
          <p:cNvSpPr>
            <a:spLocks noChangeArrowheads="1"/>
          </p:cNvSpPr>
          <p:nvPr/>
        </p:nvSpPr>
        <p:spPr bwMode="auto">
          <a:xfrm>
            <a:off x="4114800" y="5715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4" name="Oval 13"/>
          <p:cNvSpPr>
            <a:spLocks noChangeArrowheads="1"/>
          </p:cNvSpPr>
          <p:nvPr/>
        </p:nvSpPr>
        <p:spPr bwMode="auto">
          <a:xfrm>
            <a:off x="3200400" y="5562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5" name="Oval 14"/>
          <p:cNvSpPr>
            <a:spLocks noChangeArrowheads="1"/>
          </p:cNvSpPr>
          <p:nvPr/>
        </p:nvSpPr>
        <p:spPr bwMode="auto">
          <a:xfrm>
            <a:off x="5867400" y="5562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6" name="Oval 1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7" name="Oval 16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8" name="Oval 17"/>
          <p:cNvSpPr>
            <a:spLocks noChangeArrowheads="1"/>
          </p:cNvSpPr>
          <p:nvPr/>
        </p:nvSpPr>
        <p:spPr bwMode="auto">
          <a:xfrm>
            <a:off x="5029200" y="4343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590800" y="4419600"/>
            <a:ext cx="3962400" cy="1295400"/>
            <a:chOff x="672" y="2784"/>
            <a:chExt cx="2496" cy="816"/>
          </a:xfrm>
        </p:grpSpPr>
        <p:sp>
          <p:nvSpPr>
            <p:cNvPr id="30740" name="Line 19"/>
            <p:cNvSpPr>
              <a:spLocks noChangeShapeType="1"/>
            </p:cNvSpPr>
            <p:nvPr/>
          </p:nvSpPr>
          <p:spPr bwMode="auto">
            <a:xfrm>
              <a:off x="672" y="3456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20"/>
            <p:cNvSpPr>
              <a:spLocks noChangeShapeType="1"/>
            </p:cNvSpPr>
            <p:nvPr/>
          </p:nvSpPr>
          <p:spPr bwMode="auto">
            <a:xfrm>
              <a:off x="768" y="3024"/>
              <a:ext cx="52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21"/>
            <p:cNvSpPr>
              <a:spLocks noChangeShapeType="1"/>
            </p:cNvSpPr>
            <p:nvPr/>
          </p:nvSpPr>
          <p:spPr bwMode="auto">
            <a:xfrm flipV="1">
              <a:off x="1728" y="3120"/>
              <a:ext cx="9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22"/>
            <p:cNvSpPr>
              <a:spLocks noChangeShapeType="1"/>
            </p:cNvSpPr>
            <p:nvPr/>
          </p:nvSpPr>
          <p:spPr bwMode="auto">
            <a:xfrm flipH="1">
              <a:off x="2160" y="3120"/>
              <a:ext cx="5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23"/>
            <p:cNvSpPr>
              <a:spLocks noChangeShapeType="1"/>
            </p:cNvSpPr>
            <p:nvPr/>
          </p:nvSpPr>
          <p:spPr bwMode="auto">
            <a:xfrm flipH="1">
              <a:off x="2880" y="3360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24"/>
            <p:cNvSpPr>
              <a:spLocks noChangeShapeType="1"/>
            </p:cNvSpPr>
            <p:nvPr/>
          </p:nvSpPr>
          <p:spPr bwMode="auto">
            <a:xfrm flipH="1" flipV="1">
              <a:off x="2352" y="2784"/>
              <a:ext cx="72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56860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Strong Mathematical Induction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10972800" cy="39052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Base case (n=1): </a:t>
            </a:r>
          </a:p>
          <a:p>
            <a:pPr marL="0" indent="0" eaLnBrk="1" hangingPunct="1">
              <a:lnSpc>
                <a:spcPct val="50000"/>
              </a:lnSpc>
              <a:buNone/>
            </a:pPr>
            <a:endParaRPr lang="en-US" altLang="en-US" sz="28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Assume any matching problem of size less than (k+1) can be solved.</a:t>
            </a:r>
          </a:p>
          <a:p>
            <a:pPr marL="0" indent="0" eaLnBrk="1" hangingPunct="1">
              <a:lnSpc>
                <a:spcPct val="50000"/>
              </a:lnSpc>
              <a:buNone/>
            </a:pPr>
            <a:endParaRPr lang="en-US" altLang="en-US" sz="28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Show that we can match (k+1) pairs.</a:t>
            </a:r>
          </a:p>
          <a:p>
            <a:pPr marL="0" indent="0" eaLnBrk="1" hangingPunct="1">
              <a:buNone/>
            </a:pPr>
            <a:endParaRPr lang="en-US" altLang="en-US" sz="28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752600" y="4648201"/>
            <a:ext cx="441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200400" y="4191001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181600" y="18288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2362200" y="5334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5791200" y="4800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6400800" y="4419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6553200" y="5181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4419600" y="16764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4114800" y="5715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3200400" y="5562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5867400" y="5562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5029200" y="4343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4402" name="Line 18"/>
          <p:cNvSpPr>
            <a:spLocks noChangeShapeType="1"/>
          </p:cNvSpPr>
          <p:nvPr/>
        </p:nvSpPr>
        <p:spPr bwMode="auto">
          <a:xfrm>
            <a:off x="4648200" y="1828800"/>
            <a:ext cx="533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3429000" y="4724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26804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What’s Induction About?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altLang="en-US" dirty="0" smtClean="0"/>
              <a:t>Many statements assert that a property is an universal true – i.e., all the elements of the universe exhibit that property;</a:t>
            </a:r>
          </a:p>
          <a:p>
            <a:pPr marL="381000" indent="-381000" eaLnBrk="1" hangingPunct="1"/>
            <a:r>
              <a:rPr lang="en-US" altLang="en-US" dirty="0" smtClean="0"/>
              <a:t>Examples:</a:t>
            </a:r>
          </a:p>
          <a:p>
            <a:pPr marL="781050" lvl="1" indent="-381000" eaLnBrk="1" hangingPunct="1">
              <a:buFontTx/>
              <a:buAutoNum type="arabicPeriod"/>
            </a:pPr>
            <a:r>
              <a:rPr lang="en-US" altLang="en-US" dirty="0" smtClean="0"/>
              <a:t>For every  positive integer n: n! </a:t>
            </a:r>
            <a:r>
              <a:rPr lang="en-US" altLang="en-US" dirty="0" smtClean="0">
                <a:cs typeface="Times New Roman" panose="02020603050405020304" pitchFamily="18" charset="0"/>
              </a:rPr>
              <a:t>≤ </a:t>
            </a:r>
            <a:r>
              <a:rPr lang="en-US" altLang="en-US" dirty="0" err="1" smtClean="0">
                <a:cs typeface="Times New Roman" panose="02020603050405020304" pitchFamily="18" charset="0"/>
              </a:rPr>
              <a:t>n</a:t>
            </a:r>
            <a:r>
              <a:rPr lang="en-US" altLang="en-US" baseline="30000" dirty="0" err="1" smtClean="0">
                <a:cs typeface="Times New Roman" panose="02020603050405020304" pitchFamily="18" charset="0"/>
              </a:rPr>
              <a:t>n</a:t>
            </a:r>
            <a:endParaRPr lang="en-US" altLang="en-US" baseline="30000" dirty="0" smtClean="0">
              <a:cs typeface="Times New Roman" panose="02020603050405020304" pitchFamily="18" charset="0"/>
            </a:endParaRPr>
          </a:p>
          <a:p>
            <a:pPr marL="781050" lvl="1" indent="-381000" eaLnBrk="1" hangingPunct="1">
              <a:buFontTx/>
              <a:buAutoNum type="arabicPeriod"/>
            </a:pPr>
            <a:endParaRPr lang="en-US" altLang="en-US" baseline="30000" dirty="0" smtClean="0">
              <a:cs typeface="Times New Roman" panose="02020603050405020304" pitchFamily="18" charset="0"/>
            </a:endParaRPr>
          </a:p>
          <a:p>
            <a:pPr marL="781050" lvl="1" indent="-381000" eaLnBrk="1" hangingPunct="1">
              <a:buFontTx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For every set with n elements, the cardinality of its power set is 2</a:t>
            </a:r>
            <a:r>
              <a:rPr lang="en-US" altLang="en-US" baseline="30000" dirty="0" smtClean="0"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cs typeface="Times New Roman" panose="02020603050405020304" pitchFamily="18" charset="0"/>
              </a:rPr>
              <a:t>.</a:t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endParaRPr lang="en-US" altLang="en-US" dirty="0" smtClean="0">
              <a:cs typeface="Times New Roman" panose="02020603050405020304" pitchFamily="18" charset="0"/>
            </a:endParaRPr>
          </a:p>
          <a:p>
            <a:pPr marL="381000" indent="-381000" eaLnBrk="1" hangingPunct="1"/>
            <a:r>
              <a:rPr lang="en-US" altLang="en-US" dirty="0" smtClean="0">
                <a:cs typeface="Times New Roman" panose="02020603050405020304" pitchFamily="18" charset="0"/>
              </a:rPr>
              <a:t>Induction is one of the most important  techniques for proving statements about universal properties.</a:t>
            </a:r>
          </a:p>
        </p:txBody>
      </p:sp>
    </p:spTree>
    <p:extLst>
      <p:ext uri="{BB962C8B-B14F-4D97-AF65-F5344CB8AC3E}">
        <p14:creationId xmlns:p14="http://schemas.microsoft.com/office/powerpoint/2010/main" val="324307201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  <a:br>
              <a:rPr lang="en-US" altLang="en-US" smtClean="0"/>
            </a:br>
            <a:r>
              <a:rPr lang="en-US" altLang="en-US" smtClean="0"/>
              <a:t>Strong Mathematical Induction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7325"/>
            <a:ext cx="10896599" cy="39052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Show that we can match (k+1) pairs.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Suppose there is a line partitioning the group into a smaller one of j </a:t>
            </a:r>
            <a:r>
              <a:rPr lang="en-US" altLang="en-US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blues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and j </a:t>
            </a:r>
            <a:r>
              <a:rPr lang="en-US" altLang="en-US" dirty="0" smtClean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oranges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, and another smaller one of (k+1)-j </a:t>
            </a:r>
            <a:r>
              <a:rPr lang="en-US" altLang="en-US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blues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and (k+1)-j </a:t>
            </a:r>
            <a:r>
              <a:rPr lang="en-US" altLang="en-US" dirty="0" smtClean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oranges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buNone/>
            </a:pPr>
            <a:endParaRPr lang="en-US" altLang="en-US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752600" y="4648201"/>
            <a:ext cx="441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3200400" y="4191001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5791200" y="38862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2362200" y="5334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5791200" y="4800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6400800" y="4419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6553200" y="5181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0" name="Oval 11"/>
          <p:cNvSpPr>
            <a:spLocks noChangeArrowheads="1"/>
          </p:cNvSpPr>
          <p:nvPr/>
        </p:nvSpPr>
        <p:spPr bwMode="auto">
          <a:xfrm>
            <a:off x="4419600" y="4038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1" name="Oval 12"/>
          <p:cNvSpPr>
            <a:spLocks noChangeArrowheads="1"/>
          </p:cNvSpPr>
          <p:nvPr/>
        </p:nvSpPr>
        <p:spPr bwMode="auto">
          <a:xfrm>
            <a:off x="4114800" y="5715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2" name="Oval 13"/>
          <p:cNvSpPr>
            <a:spLocks noChangeArrowheads="1"/>
          </p:cNvSpPr>
          <p:nvPr/>
        </p:nvSpPr>
        <p:spPr bwMode="auto">
          <a:xfrm>
            <a:off x="3200400" y="5562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3" name="Oval 14"/>
          <p:cNvSpPr>
            <a:spLocks noChangeArrowheads="1"/>
          </p:cNvSpPr>
          <p:nvPr/>
        </p:nvSpPr>
        <p:spPr bwMode="auto">
          <a:xfrm>
            <a:off x="5867400" y="5562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4" name="Oval 1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5" name="Oval 16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6" name="Oval 17"/>
          <p:cNvSpPr>
            <a:spLocks noChangeArrowheads="1"/>
          </p:cNvSpPr>
          <p:nvPr/>
        </p:nvSpPr>
        <p:spPr bwMode="auto">
          <a:xfrm>
            <a:off x="5029200" y="4343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7" name="Oval 18"/>
          <p:cNvSpPr>
            <a:spLocks noChangeArrowheads="1"/>
          </p:cNvSpPr>
          <p:nvPr/>
        </p:nvSpPr>
        <p:spPr bwMode="auto">
          <a:xfrm>
            <a:off x="3429000" y="4724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8" name="Oval 19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5428" name="Line 20"/>
          <p:cNvSpPr>
            <a:spLocks noChangeShapeType="1"/>
          </p:cNvSpPr>
          <p:nvPr/>
        </p:nvSpPr>
        <p:spPr bwMode="auto">
          <a:xfrm>
            <a:off x="4572000" y="3505200"/>
            <a:ext cx="1066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5429" name="Text Box 21"/>
          <p:cNvSpPr txBox="1">
            <a:spLocks noChangeArrowheads="1"/>
          </p:cNvSpPr>
          <p:nvPr/>
        </p:nvSpPr>
        <p:spPr bwMode="auto">
          <a:xfrm>
            <a:off x="6438899" y="3857446"/>
            <a:ext cx="1219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OK!! (by IH)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1425430" name="Text Box 22"/>
          <p:cNvSpPr txBox="1">
            <a:spLocks noChangeArrowheads="1"/>
          </p:cNvSpPr>
          <p:nvPr/>
        </p:nvSpPr>
        <p:spPr bwMode="auto">
          <a:xfrm>
            <a:off x="3429000" y="4572001"/>
            <a:ext cx="1219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OK!! (by IH)</a:t>
            </a:r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1215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29" grpId="0" autoUpdateAnimBg="0"/>
      <p:bldP spid="142543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</a:t>
            </a:r>
            <a:br>
              <a:rPr lang="en-US" altLang="en-US" smtClean="0"/>
            </a:br>
            <a:r>
              <a:rPr lang="en-US" altLang="en-US" smtClean="0"/>
              <a:t>Strong Mathematical Induction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4" y="1352550"/>
            <a:ext cx="10918825" cy="3905250"/>
          </a:xfrm>
        </p:spPr>
        <p:txBody>
          <a:bodyPr/>
          <a:lstStyle/>
          <a:p>
            <a:pPr marL="457200" indent="-457200" eaLnBrk="1" hangingPunct="1"/>
            <a:r>
              <a:rPr lang="en-US" altLang="en-US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But, how do we know such a line always exists?</a:t>
            </a:r>
          </a:p>
          <a:p>
            <a:pPr marL="457200" indent="-457200" eaLnBrk="1" hangingPunct="1"/>
            <a:endParaRPr lang="en-US" altLang="en-US" b="1" i="1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Consider the convex hull of the points:</a:t>
            </a:r>
          </a:p>
          <a:p>
            <a:pPr marL="457200" indent="-457200" eaLnBrk="1" hangingPunct="1"/>
            <a:endParaRPr lang="en-US" altLang="en-US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752600" y="4648201"/>
            <a:ext cx="441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3200400" y="4191001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5791200" y="38862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362200" y="5334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5791200" y="4800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6400800" y="4419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6553200" y="5181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4419600" y="4038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4114800" y="5715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3352800" y="53340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5867400" y="5562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5029200" y="4343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3429000" y="4724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2667000" y="4572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14600" y="3962400"/>
            <a:ext cx="4114800" cy="1905000"/>
            <a:chOff x="624" y="2496"/>
            <a:chExt cx="2592" cy="1200"/>
          </a:xfrm>
        </p:grpSpPr>
        <p:sp>
          <p:nvSpPr>
            <p:cNvPr id="33818" name="Line 21"/>
            <p:cNvSpPr>
              <a:spLocks noChangeShapeType="1"/>
            </p:cNvSpPr>
            <p:nvPr/>
          </p:nvSpPr>
          <p:spPr bwMode="auto">
            <a:xfrm flipV="1">
              <a:off x="864" y="2640"/>
              <a:ext cx="96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Line 22"/>
            <p:cNvSpPr>
              <a:spLocks noChangeShapeType="1"/>
            </p:cNvSpPr>
            <p:nvPr/>
          </p:nvSpPr>
          <p:spPr bwMode="auto">
            <a:xfrm flipH="1">
              <a:off x="1968" y="2496"/>
              <a:ext cx="72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23"/>
            <p:cNvSpPr>
              <a:spLocks noChangeShapeType="1"/>
            </p:cNvSpPr>
            <p:nvPr/>
          </p:nvSpPr>
          <p:spPr bwMode="auto">
            <a:xfrm>
              <a:off x="2832" y="2544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24"/>
            <p:cNvSpPr>
              <a:spLocks noChangeShapeType="1"/>
            </p:cNvSpPr>
            <p:nvPr/>
          </p:nvSpPr>
          <p:spPr bwMode="auto">
            <a:xfrm flipH="1" flipV="1">
              <a:off x="3168" y="2928"/>
              <a:ext cx="4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25"/>
            <p:cNvSpPr>
              <a:spLocks noChangeShapeType="1"/>
            </p:cNvSpPr>
            <p:nvPr/>
          </p:nvSpPr>
          <p:spPr bwMode="auto">
            <a:xfrm flipH="1">
              <a:off x="2880" y="3408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26"/>
            <p:cNvSpPr>
              <a:spLocks noChangeShapeType="1"/>
            </p:cNvSpPr>
            <p:nvPr/>
          </p:nvSpPr>
          <p:spPr bwMode="auto">
            <a:xfrm flipH="1">
              <a:off x="1776" y="3600"/>
              <a:ext cx="96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Line 27"/>
            <p:cNvSpPr>
              <a:spLocks noChangeShapeType="1"/>
            </p:cNvSpPr>
            <p:nvPr/>
          </p:nvSpPr>
          <p:spPr bwMode="auto">
            <a:xfrm flipH="1" flipV="1">
              <a:off x="672" y="3456"/>
              <a:ext cx="96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28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6461" name="Rectangle 29"/>
          <p:cNvSpPr>
            <a:spLocks noChangeArrowheads="1"/>
          </p:cNvSpPr>
          <p:nvPr/>
        </p:nvSpPr>
        <p:spPr bwMode="auto">
          <a:xfrm>
            <a:off x="6553200" y="3657600"/>
            <a:ext cx="2819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cs typeface="Times New Roman" panose="02020603050405020304" pitchFamily="18" charset="0"/>
                <a:sym typeface="Symbol" panose="05050102010706020507" pitchFamily="18" charset="2"/>
              </a:rPr>
              <a:t>If there is an alternating pair of colors on the hull, we’re done!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26462" name="Line 30"/>
          <p:cNvSpPr>
            <a:spLocks noChangeShapeType="1"/>
          </p:cNvSpPr>
          <p:nvPr/>
        </p:nvSpPr>
        <p:spPr bwMode="auto">
          <a:xfrm flipV="1">
            <a:off x="1981200" y="3733800"/>
            <a:ext cx="4191000" cy="144780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26463" name="Text Box 31"/>
          <p:cNvSpPr txBox="1">
            <a:spLocks noChangeArrowheads="1"/>
          </p:cNvSpPr>
          <p:nvPr/>
        </p:nvSpPr>
        <p:spPr bwMode="auto">
          <a:xfrm>
            <a:off x="4762500" y="5000536"/>
            <a:ext cx="1219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OK!! (by IH)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1426464" name="Text Box 32"/>
          <p:cNvSpPr txBox="1">
            <a:spLocks noChangeArrowheads="1"/>
          </p:cNvSpPr>
          <p:nvPr/>
        </p:nvSpPr>
        <p:spPr bwMode="auto">
          <a:xfrm>
            <a:off x="2884487" y="3228796"/>
            <a:ext cx="1219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OK!! (by IH)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3174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461" grpId="0" autoUpdateAnimBg="0"/>
      <p:bldP spid="1426463" grpId="0" autoUpdateAnimBg="0"/>
      <p:bldP spid="142646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  <a:br>
              <a:rPr lang="en-US" altLang="en-US" smtClean="0"/>
            </a:br>
            <a:r>
              <a:rPr lang="en-US" altLang="en-US" smtClean="0"/>
              <a:t>Strong Mathematical Induction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581150"/>
            <a:ext cx="10934700" cy="39052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If there is no alternating pair, all points on hull are the same color. </a:t>
            </a:r>
            <a:r>
              <a:rPr lang="en-US" altLang="en-US" sz="3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en-US" sz="30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endParaRPr lang="en-US" altLang="en-US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752600" y="4648201"/>
            <a:ext cx="441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200400" y="4191001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5791200" y="38862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2362200" y="5334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5791200" y="4800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3429000" y="53340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6553200" y="5181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8" name="Oval 11"/>
          <p:cNvSpPr>
            <a:spLocks noChangeArrowheads="1"/>
          </p:cNvSpPr>
          <p:nvPr/>
        </p:nvSpPr>
        <p:spPr bwMode="auto">
          <a:xfrm>
            <a:off x="4419600" y="4038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9" name="Oval 12"/>
          <p:cNvSpPr>
            <a:spLocks noChangeArrowheads="1"/>
          </p:cNvSpPr>
          <p:nvPr/>
        </p:nvSpPr>
        <p:spPr bwMode="auto">
          <a:xfrm>
            <a:off x="4114800" y="5715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0" name="Oval 13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1" name="Oval 14"/>
          <p:cNvSpPr>
            <a:spLocks noChangeArrowheads="1"/>
          </p:cNvSpPr>
          <p:nvPr/>
        </p:nvSpPr>
        <p:spPr bwMode="auto">
          <a:xfrm>
            <a:off x="5257800" y="49530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2" name="Oval 15"/>
          <p:cNvSpPr>
            <a:spLocks noChangeArrowheads="1"/>
          </p:cNvSpPr>
          <p:nvPr/>
        </p:nvSpPr>
        <p:spPr bwMode="auto">
          <a:xfrm>
            <a:off x="4267200" y="44958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3" name="Oval 16"/>
          <p:cNvSpPr>
            <a:spLocks noChangeArrowheads="1"/>
          </p:cNvSpPr>
          <p:nvPr/>
        </p:nvSpPr>
        <p:spPr bwMode="auto">
          <a:xfrm>
            <a:off x="4724400" y="52578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4" name="Oval 17"/>
          <p:cNvSpPr>
            <a:spLocks noChangeArrowheads="1"/>
          </p:cNvSpPr>
          <p:nvPr/>
        </p:nvSpPr>
        <p:spPr bwMode="auto">
          <a:xfrm>
            <a:off x="5410200" y="44958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5" name="Oval 18"/>
          <p:cNvSpPr>
            <a:spLocks noChangeArrowheads="1"/>
          </p:cNvSpPr>
          <p:nvPr/>
        </p:nvSpPr>
        <p:spPr bwMode="auto">
          <a:xfrm>
            <a:off x="3200400" y="48006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6" name="Oval 19"/>
          <p:cNvSpPr>
            <a:spLocks noChangeArrowheads="1"/>
          </p:cNvSpPr>
          <p:nvPr/>
        </p:nvSpPr>
        <p:spPr bwMode="auto">
          <a:xfrm>
            <a:off x="3886200" y="3810000"/>
            <a:ext cx="228600" cy="2286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14600" y="3886200"/>
            <a:ext cx="4114800" cy="1981200"/>
            <a:chOff x="624" y="2448"/>
            <a:chExt cx="2592" cy="1248"/>
          </a:xfrm>
        </p:grpSpPr>
        <p:sp>
          <p:nvSpPr>
            <p:cNvPr id="34857" name="Line 21"/>
            <p:cNvSpPr>
              <a:spLocks noChangeShapeType="1"/>
            </p:cNvSpPr>
            <p:nvPr/>
          </p:nvSpPr>
          <p:spPr bwMode="auto">
            <a:xfrm flipH="1" flipV="1">
              <a:off x="2832" y="2592"/>
              <a:ext cx="38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8" name="Line 22"/>
            <p:cNvSpPr>
              <a:spLocks noChangeShapeType="1"/>
            </p:cNvSpPr>
            <p:nvPr/>
          </p:nvSpPr>
          <p:spPr bwMode="auto">
            <a:xfrm flipH="1" flipV="1">
              <a:off x="1632" y="2448"/>
              <a:ext cx="105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9" name="Line 23"/>
            <p:cNvSpPr>
              <a:spLocks noChangeShapeType="1"/>
            </p:cNvSpPr>
            <p:nvPr/>
          </p:nvSpPr>
          <p:spPr bwMode="auto">
            <a:xfrm flipH="1">
              <a:off x="1776" y="3360"/>
              <a:ext cx="13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0" name="Line 24"/>
            <p:cNvSpPr>
              <a:spLocks noChangeShapeType="1"/>
            </p:cNvSpPr>
            <p:nvPr/>
          </p:nvSpPr>
          <p:spPr bwMode="auto">
            <a:xfrm flipH="1" flipV="1">
              <a:off x="672" y="3456"/>
              <a:ext cx="96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1" name="Line 25"/>
            <p:cNvSpPr>
              <a:spLocks noChangeShapeType="1"/>
            </p:cNvSpPr>
            <p:nvPr/>
          </p:nvSpPr>
          <p:spPr bwMode="auto">
            <a:xfrm flipH="1">
              <a:off x="624" y="2496"/>
              <a:ext cx="86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7482" name="Rectangle 26"/>
          <p:cNvSpPr>
            <a:spLocks noChangeArrowheads="1"/>
          </p:cNvSpPr>
          <p:nvPr/>
        </p:nvSpPr>
        <p:spPr bwMode="auto">
          <a:xfrm>
            <a:off x="685800" y="2352675"/>
            <a:ext cx="1021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Notice that any sweep of the hull hits an </a:t>
            </a:r>
            <a:r>
              <a:rPr lang="en-US" altLang="en-US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orange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point first and also last.  We sweep on some slope not given by a pair of points.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27483" name="Line 27"/>
          <p:cNvSpPr>
            <a:spLocks noChangeShapeType="1"/>
          </p:cNvSpPr>
          <p:nvPr/>
        </p:nvSpPr>
        <p:spPr bwMode="auto">
          <a:xfrm flipV="1">
            <a:off x="22098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7484" name="Text Box 28"/>
          <p:cNvSpPr txBox="1">
            <a:spLocks noChangeArrowheads="1"/>
          </p:cNvSpPr>
          <p:nvPr/>
        </p:nvSpPr>
        <p:spPr bwMode="auto">
          <a:xfrm>
            <a:off x="2438400" y="4267201"/>
            <a:ext cx="1219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OK!! (by IH)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1427485" name="Text Box 29"/>
          <p:cNvSpPr txBox="1">
            <a:spLocks noChangeArrowheads="1"/>
          </p:cNvSpPr>
          <p:nvPr/>
        </p:nvSpPr>
        <p:spPr bwMode="auto">
          <a:xfrm>
            <a:off x="4343400" y="4343401"/>
            <a:ext cx="1219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OK!! (by IH)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1427486" name="Rectangle 30"/>
          <p:cNvSpPr>
            <a:spLocks noChangeArrowheads="1"/>
          </p:cNvSpPr>
          <p:nvPr/>
        </p:nvSpPr>
        <p:spPr bwMode="auto">
          <a:xfrm>
            <a:off x="6705599" y="3438525"/>
            <a:ext cx="373380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Keep score of # of each color seen.  Orange gets the early lead, and then comes from behind to tie at the end.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27487" name="Line 31"/>
          <p:cNvSpPr>
            <a:spLocks noChangeShapeType="1"/>
          </p:cNvSpPr>
          <p:nvPr/>
        </p:nvSpPr>
        <p:spPr bwMode="auto">
          <a:xfrm flipV="1">
            <a:off x="23622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7488" name="Line 32"/>
          <p:cNvSpPr>
            <a:spLocks noChangeShapeType="1"/>
          </p:cNvSpPr>
          <p:nvPr/>
        </p:nvSpPr>
        <p:spPr bwMode="auto">
          <a:xfrm flipV="1">
            <a:off x="25146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7489" name="Line 33"/>
          <p:cNvSpPr>
            <a:spLocks noChangeShapeType="1"/>
          </p:cNvSpPr>
          <p:nvPr/>
        </p:nvSpPr>
        <p:spPr bwMode="auto">
          <a:xfrm flipV="1">
            <a:off x="26670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7490" name="Line 34"/>
          <p:cNvSpPr>
            <a:spLocks noChangeShapeType="1"/>
          </p:cNvSpPr>
          <p:nvPr/>
        </p:nvSpPr>
        <p:spPr bwMode="auto">
          <a:xfrm flipV="1">
            <a:off x="28194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7491" name="Line 35"/>
          <p:cNvSpPr>
            <a:spLocks noChangeShapeType="1"/>
          </p:cNvSpPr>
          <p:nvPr/>
        </p:nvSpPr>
        <p:spPr bwMode="auto">
          <a:xfrm flipV="1">
            <a:off x="29718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7492" name="Line 36"/>
          <p:cNvSpPr>
            <a:spLocks noChangeShapeType="1"/>
          </p:cNvSpPr>
          <p:nvPr/>
        </p:nvSpPr>
        <p:spPr bwMode="auto">
          <a:xfrm flipV="1">
            <a:off x="31242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7493" name="Line 37"/>
          <p:cNvSpPr>
            <a:spLocks noChangeShapeType="1"/>
          </p:cNvSpPr>
          <p:nvPr/>
        </p:nvSpPr>
        <p:spPr bwMode="auto">
          <a:xfrm flipV="1">
            <a:off x="32766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7494" name="Line 38"/>
          <p:cNvSpPr>
            <a:spLocks noChangeShapeType="1"/>
          </p:cNvSpPr>
          <p:nvPr/>
        </p:nvSpPr>
        <p:spPr bwMode="auto">
          <a:xfrm flipV="1">
            <a:off x="34290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7495" name="Line 39"/>
          <p:cNvSpPr>
            <a:spLocks noChangeShapeType="1"/>
          </p:cNvSpPr>
          <p:nvPr/>
        </p:nvSpPr>
        <p:spPr bwMode="auto">
          <a:xfrm flipV="1">
            <a:off x="35814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7496" name="Line 40"/>
          <p:cNvSpPr>
            <a:spLocks noChangeShapeType="1"/>
          </p:cNvSpPr>
          <p:nvPr/>
        </p:nvSpPr>
        <p:spPr bwMode="auto">
          <a:xfrm flipV="1">
            <a:off x="37338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7497" name="Line 41"/>
          <p:cNvSpPr>
            <a:spLocks noChangeShapeType="1"/>
          </p:cNvSpPr>
          <p:nvPr/>
        </p:nvSpPr>
        <p:spPr bwMode="auto">
          <a:xfrm flipV="1">
            <a:off x="3886200" y="3581400"/>
            <a:ext cx="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505699" y="5700712"/>
            <a:ext cx="2819400" cy="990600"/>
            <a:chOff x="286" y="3168"/>
            <a:chExt cx="4428" cy="768"/>
          </a:xfrm>
        </p:grpSpPr>
        <p:sp>
          <p:nvSpPr>
            <p:cNvPr id="34855" name="Oval 43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56" name="Text Box 44"/>
            <p:cNvSpPr txBox="1">
              <a:spLocks noChangeArrowheads="1"/>
            </p:cNvSpPr>
            <p:nvPr/>
          </p:nvSpPr>
          <p:spPr bwMode="auto">
            <a:xfrm>
              <a:off x="286" y="3264"/>
              <a:ext cx="4388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cs typeface="Times New Roman" panose="02020603050405020304" pitchFamily="18" charset="0"/>
                  <a:sym typeface="Symbol" panose="05050102010706020507" pitchFamily="18" charset="2"/>
                </a:rPr>
                <a:t>There must be a tie along the 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85691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0"/>
                                        <p:tgtEl>
                                          <p:spTgt spid="1427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/>
                                        <p:tgtEl>
                                          <p:spTgt spid="1427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482" grpId="0" autoUpdateAnimBg="0"/>
      <p:bldP spid="1427484" grpId="0" autoUpdateAnimBg="0"/>
      <p:bldP spid="1427485" grpId="0" autoUpdateAnimBg="0"/>
      <p:bldP spid="142748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1"/>
            <a:ext cx="10972800" cy="1470025"/>
          </a:xfrm>
        </p:spPr>
        <p:txBody>
          <a:bodyPr/>
          <a:lstStyle/>
          <a:p>
            <a:pPr algn="l" eaLnBrk="1" hangingPunct="1"/>
            <a:r>
              <a:rPr lang="en-US" altLang="en-US" dirty="0" smtClean="0">
                <a:solidFill>
                  <a:srgbClr val="500000"/>
                </a:solidFill>
              </a:rPr>
              <a:t>Recursive Definitions and Structural Induction</a:t>
            </a:r>
          </a:p>
        </p:txBody>
      </p:sp>
      <p:pic>
        <p:nvPicPr>
          <p:cNvPr id="28674" name="Picture 2" descr="https://cdn-images-1.medium.com/max/1000/1*appBwh6_RtvocVxwqpplH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7391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44567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87465"/>
            <a:ext cx="4876800" cy="383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Recursive  or Inductive </a:t>
            </a:r>
            <a:r>
              <a:rPr lang="en-US" altLang="en-US" dirty="0"/>
              <a:t>Definitions (</a:t>
            </a:r>
            <a:r>
              <a:rPr lang="en-US" dirty="0"/>
              <a:t>§ </a:t>
            </a:r>
            <a:r>
              <a:rPr lang="en-US" dirty="0" smtClean="0"/>
              <a:t>5.3.1</a:t>
            </a:r>
            <a:r>
              <a:rPr lang="en-US" dirty="0"/>
              <a:t>)</a:t>
            </a:r>
            <a:endParaRPr lang="en-US" altLang="en-US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035" y="1331190"/>
            <a:ext cx="11370365" cy="331701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 smtClean="0"/>
              <a:t>Sometimes it is difficult to  define an object explicitly. However, it may be easy to define the object in terms of itself. This process is called </a:t>
            </a:r>
            <a:r>
              <a:rPr lang="en-US" altLang="en-US" sz="2800" dirty="0" smtClean="0">
                <a:solidFill>
                  <a:schemeClr val="accent2"/>
                </a:solidFill>
              </a:rPr>
              <a:t>recursion.</a:t>
            </a:r>
            <a:endParaRPr lang="en-US" altLang="en-US" sz="2800" dirty="0" smtClean="0"/>
          </a:p>
          <a:p>
            <a:pPr marL="0" indent="0" eaLnBrk="1" hangingPunct="1"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Recursion is useful to </a:t>
            </a:r>
            <a:r>
              <a:rPr lang="en-US" altLang="en-US" sz="2800" dirty="0" smtClean="0">
                <a:solidFill>
                  <a:srgbClr val="FF0000"/>
                </a:solidFill>
              </a:rPr>
              <a:t>define</a:t>
            </a:r>
            <a:r>
              <a:rPr lang="en-US" altLang="en-US" sz="2800" dirty="0" smtClean="0">
                <a:solidFill>
                  <a:schemeClr val="accent2"/>
                </a:solidFill>
              </a:rPr>
              <a:t> sequences, functions, sets, and algorithms. 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endParaRPr lang="en-US" altLang="en-US" sz="2800" dirty="0" smtClean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When a sequence is defined recursively,</a:t>
            </a:r>
          </a:p>
          <a:p>
            <a:pPr marL="0" indent="0" eaLnBrk="1" hangingPunct="1"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by specifying how terms are formed from </a:t>
            </a:r>
          </a:p>
          <a:p>
            <a:pPr marL="0" indent="0" eaLnBrk="1" hangingPunct="1"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previous terms, we can use induction</a:t>
            </a:r>
          </a:p>
          <a:p>
            <a:pPr marL="0" indent="0" eaLnBrk="1" hangingPunct="1"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to prove results about the sequence.</a:t>
            </a:r>
          </a:p>
        </p:txBody>
      </p:sp>
    </p:spTree>
    <p:extLst>
      <p:ext uri="{BB962C8B-B14F-4D97-AF65-F5344CB8AC3E}">
        <p14:creationId xmlns:p14="http://schemas.microsoft.com/office/powerpoint/2010/main" val="159902436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685800"/>
          </a:xfrm>
        </p:spPr>
        <p:txBody>
          <a:bodyPr/>
          <a:lstStyle/>
          <a:p>
            <a:r>
              <a:rPr lang="en-US" altLang="en-US" sz="4000" dirty="0"/>
              <a:t>Recursive Definitions</a:t>
            </a:r>
            <a:endParaRPr lang="en-CA" altLang="en-US" sz="4000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Recursion</a:t>
            </a:r>
            <a:r>
              <a:rPr lang="en-US" altLang="en-US" sz="3600" dirty="0">
                <a:sym typeface="Symbol" panose="05050102010706020507" pitchFamily="18" charset="2"/>
              </a:rPr>
              <a:t> is a principle closely related to mathematical induction.</a:t>
            </a:r>
          </a:p>
          <a:p>
            <a:pPr marL="0" indent="0"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In a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recursive</a:t>
            </a:r>
            <a:r>
              <a:rPr lang="en-US" altLang="en-US" sz="36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definition</a:t>
            </a:r>
            <a:r>
              <a:rPr lang="en-US" altLang="en-US" sz="3600" dirty="0">
                <a:sym typeface="Symbol" panose="05050102010706020507" pitchFamily="18" charset="2"/>
              </a:rPr>
              <a:t>, an object is defined in terms of itself.</a:t>
            </a:r>
          </a:p>
          <a:p>
            <a:pPr marL="0" indent="0"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We can recursively define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sequences</a:t>
            </a:r>
            <a:r>
              <a:rPr lang="en-US" altLang="en-US" sz="3600" dirty="0">
                <a:sym typeface="Symbol" panose="05050102010706020507" pitchFamily="18" charset="2"/>
              </a:rPr>
              <a:t>,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functions</a:t>
            </a:r>
            <a:r>
              <a:rPr lang="en-US" altLang="en-US" sz="3600" dirty="0">
                <a:sym typeface="Symbol" panose="05050102010706020507" pitchFamily="18" charset="2"/>
              </a:rPr>
              <a:t> and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sets</a:t>
            </a:r>
            <a:r>
              <a:rPr lang="en-US" altLang="en-US" sz="36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033295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Sequences</a:t>
            </a:r>
            <a:endParaRPr lang="en-CA" altLang="en-US" sz="4000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The sequence {a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} of powers of 2 is given </a:t>
            </a:r>
            <a:r>
              <a:rPr lang="en-US" altLang="en-US" dirty="0" smtClean="0">
                <a:sym typeface="Symbol" panose="05050102010706020507" pitchFamily="18" charset="2"/>
              </a:rPr>
              <a:t>by a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2</a:t>
            </a:r>
            <a:r>
              <a:rPr lang="en-US" altLang="en-US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for n = 0, 1, 2, … 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The same sequence can also be defined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recursively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a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0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n+1</a:t>
            </a:r>
            <a:r>
              <a:rPr lang="en-US" altLang="en-US" dirty="0">
                <a:sym typeface="Symbol" panose="05050102010706020507" pitchFamily="18" charset="2"/>
              </a:rPr>
              <a:t> = 2a</a:t>
            </a:r>
            <a:r>
              <a:rPr lang="en-US" altLang="en-US" baseline="-25000" dirty="0">
                <a:sym typeface="Symbol" panose="05050102010706020507" pitchFamily="18" charset="2"/>
              </a:rPr>
              <a:t>n     </a:t>
            </a:r>
            <a:r>
              <a:rPr lang="en-US" altLang="en-US" dirty="0">
                <a:sym typeface="Symbol" panose="05050102010706020507" pitchFamily="18" charset="2"/>
              </a:rPr>
              <a:t>for n = 0, 1, 2, …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Obviously, induction and recursion are similar principles.</a:t>
            </a:r>
          </a:p>
        </p:txBody>
      </p:sp>
    </p:spTree>
    <p:extLst>
      <p:ext uri="{BB962C8B-B14F-4D97-AF65-F5344CB8AC3E}">
        <p14:creationId xmlns:p14="http://schemas.microsoft.com/office/powerpoint/2010/main" val="233133811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685800"/>
          </a:xfrm>
        </p:spPr>
        <p:txBody>
          <a:bodyPr/>
          <a:lstStyle/>
          <a:p>
            <a:r>
              <a:rPr lang="en-US" altLang="en-US" sz="4000" dirty="0"/>
              <a:t>Recursively Defined Functions</a:t>
            </a:r>
            <a:endParaRPr lang="en-CA" altLang="en-US" sz="4000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We can use the following method to define a function with the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natural</a:t>
            </a:r>
            <a:r>
              <a:rPr lang="en-US" altLang="en-US" sz="36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numbers</a:t>
            </a:r>
            <a:r>
              <a:rPr lang="en-US" altLang="en-US" sz="3600" dirty="0">
                <a:sym typeface="Symbol" panose="05050102010706020507" pitchFamily="18" charset="2"/>
              </a:rPr>
              <a:t> as its domain: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Base</a:t>
            </a:r>
            <a: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case:</a:t>
            </a:r>
            <a:r>
              <a:rPr lang="en-US" altLang="en-US" sz="3600" dirty="0">
                <a:sym typeface="Symbol" panose="05050102010706020507" pitchFamily="18" charset="2"/>
              </a:rPr>
              <a:t> Specify the value of the function at zero.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Recursion:  </a:t>
            </a:r>
            <a:r>
              <a:rPr lang="en-US" altLang="en-US" sz="3600" dirty="0">
                <a:sym typeface="Symbol" panose="05050102010706020507" pitchFamily="18" charset="2"/>
              </a:rPr>
              <a:t>Give a rule for finding its value at any integer from its values at smaller integers.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Such a definition is </a:t>
            </a:r>
            <a:r>
              <a:rPr lang="en-US" altLang="en-US" sz="3600" dirty="0" smtClean="0">
                <a:sym typeface="Symbol" panose="05050102010706020507" pitchFamily="18" charset="2"/>
              </a:rPr>
              <a:t>called a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recursive</a:t>
            </a:r>
            <a:r>
              <a:rPr lang="en-US" altLang="en-US" sz="3600" dirty="0">
                <a:sym typeface="Symbol" panose="05050102010706020507" pitchFamily="18" charset="2"/>
              </a:rPr>
              <a:t> </a:t>
            </a:r>
            <a:r>
              <a:rPr lang="en-US" altLang="en-US" sz="3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definition</a:t>
            </a:r>
            <a:r>
              <a:rPr lang="en-US" altLang="en-US" sz="3600" dirty="0"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8320062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9334500" cy="685800"/>
          </a:xfrm>
        </p:spPr>
        <p:txBody>
          <a:bodyPr/>
          <a:lstStyle/>
          <a:p>
            <a:r>
              <a:rPr lang="en-US" altLang="en-US" sz="4000" dirty="0"/>
              <a:t>Recursively Defined Functions</a:t>
            </a:r>
            <a:endParaRPr lang="en-CA" altLang="en-US" sz="40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43000"/>
            <a:ext cx="108966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>
              <a:buNone/>
            </a:pPr>
            <a:endParaRPr lang="en-US" altLang="en-US" sz="1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f(0) = 3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f(n)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2f(n-1) </a:t>
            </a:r>
            <a:r>
              <a:rPr lang="en-US" altLang="en-US" dirty="0">
                <a:sym typeface="Symbol" panose="05050102010706020507" pitchFamily="18" charset="2"/>
              </a:rPr>
              <a:t>+ 3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f(0) = 3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f(1) = 2f(0) + 3 = 23 + 3 = 9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f(2) = 2f(1) + 3 = 29 + 3 = 21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f(3) = 2f(2) + 3 = 221 + 3 = 45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f(4) = 2f(3) + 3 = 245 + 3 = 93</a:t>
            </a:r>
          </a:p>
        </p:txBody>
      </p:sp>
    </p:spTree>
    <p:extLst>
      <p:ext uri="{BB962C8B-B14F-4D97-AF65-F5344CB8AC3E}">
        <p14:creationId xmlns:p14="http://schemas.microsoft.com/office/powerpoint/2010/main" val="405600758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Functions</a:t>
            </a:r>
            <a:endParaRPr lang="en-CA" altLang="en-US" sz="4000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108966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100" b="1" dirty="0">
                <a:solidFill>
                  <a:srgbClr val="0000FF"/>
                </a:solidFill>
                <a:sym typeface="Symbol" panose="05050102010706020507" pitchFamily="18" charset="2"/>
              </a:rPr>
              <a:t>How can we recursively define the factorial function f(n) = n! ?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f(0)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f(n) </a:t>
            </a:r>
            <a:r>
              <a:rPr lang="en-US" altLang="en-US" dirty="0">
                <a:sym typeface="Symbol" panose="05050102010706020507" pitchFamily="18" charset="2"/>
              </a:rPr>
              <a:t>= (</a:t>
            </a:r>
            <a:r>
              <a:rPr lang="en-US" altLang="en-US" dirty="0" smtClean="0">
                <a:sym typeface="Symbol" panose="05050102010706020507" pitchFamily="18" charset="2"/>
              </a:rPr>
              <a:t>n)f(n-1) 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f(0)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f(1) = 1f(0) = 11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f(2) = 2f(1) = 21 = 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f(3) = 3f(2) = 32 = 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f(4) = 4f(3) = 46 = 24</a:t>
            </a:r>
          </a:p>
        </p:txBody>
      </p:sp>
    </p:spTree>
    <p:extLst>
      <p:ext uri="{BB962C8B-B14F-4D97-AF65-F5344CB8AC3E}">
        <p14:creationId xmlns:p14="http://schemas.microsoft.com/office/powerpoint/2010/main" val="398050291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4000" dirty="0"/>
              <a:t>Induction </a:t>
            </a:r>
            <a:r>
              <a:rPr lang="en-US" altLang="en-US" dirty="0"/>
              <a:t>(</a:t>
            </a:r>
            <a:r>
              <a:rPr lang="en-US" dirty="0"/>
              <a:t>§ </a:t>
            </a:r>
            <a:r>
              <a:rPr lang="en-US" dirty="0" smtClean="0"/>
              <a:t>5.1.1)</a:t>
            </a:r>
            <a:endParaRPr lang="en-CA" alt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4191000"/>
          </a:xfrm>
        </p:spPr>
        <p:txBody>
          <a:bodyPr/>
          <a:lstStyle/>
          <a:p>
            <a:r>
              <a:rPr lang="en-US" altLang="en-US" sz="3600" dirty="0">
                <a:sym typeface="Symbol" panose="05050102010706020507" pitchFamily="18" charset="2"/>
              </a:rPr>
              <a:t>The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principle of mathematical induction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dirty="0">
                <a:sym typeface="Symbol" panose="05050102010706020507" pitchFamily="18" charset="2"/>
              </a:rPr>
              <a:t>is a useful tool for proving that a certain predicate is true for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all</a:t>
            </a:r>
            <a:r>
              <a:rPr lang="en-US" altLang="en-US" sz="36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natural</a:t>
            </a:r>
            <a:r>
              <a:rPr lang="en-US" altLang="en-US" sz="36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numbers</a:t>
            </a:r>
            <a:r>
              <a:rPr lang="en-US" altLang="en-US" sz="3600" dirty="0">
                <a:sym typeface="Symbol" panose="05050102010706020507" pitchFamily="18" charset="2"/>
              </a:rPr>
              <a:t>.</a:t>
            </a:r>
          </a:p>
          <a:p>
            <a:endParaRPr lang="en-US" altLang="en-US" sz="3600" dirty="0">
              <a:sym typeface="Symbol" panose="05050102010706020507" pitchFamily="18" charset="2"/>
            </a:endParaRPr>
          </a:p>
          <a:p>
            <a:r>
              <a:rPr lang="en-US" altLang="en-US" sz="3600" dirty="0">
                <a:sym typeface="Symbol" panose="05050102010706020507" pitchFamily="18" charset="2"/>
              </a:rPr>
              <a:t>It cannot be used to discover theorems, but only to prove them</a:t>
            </a:r>
            <a:r>
              <a:rPr lang="en-US" altLang="en-US" sz="3600" dirty="0" smtClean="0">
                <a:sym typeface="Symbol" panose="05050102010706020507" pitchFamily="18" charset="2"/>
              </a:rPr>
              <a:t>.</a:t>
            </a:r>
          </a:p>
          <a:p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372134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Functions</a:t>
            </a:r>
            <a:endParaRPr lang="en-CA" altLang="en-US" sz="40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A famous example: The Fibonacci numbers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f(0) = 0, f(1)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f(n) = f(n – 1) + f(n - 2)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f(0) = 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f(1)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f(2) = f(1) + f(0) = 1 + 0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f(3) = f(2) + f(1) = 1 + 1 = 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f(4) = f(3) + f(2) = 2 + 1 =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f(5) = f(4) + f(3) = 3 + 2 = 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f(6) = f(5) + f(4) = 5 + 3 = 8</a:t>
            </a:r>
          </a:p>
        </p:txBody>
      </p:sp>
    </p:spTree>
    <p:extLst>
      <p:ext uri="{BB962C8B-B14F-4D97-AF65-F5344CB8AC3E}">
        <p14:creationId xmlns:p14="http://schemas.microsoft.com/office/powerpoint/2010/main" val="406393984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Sets</a:t>
            </a:r>
            <a:endParaRPr lang="en-CA" altLang="en-US" sz="4000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If we want to recursively define a set, we need to provide two things: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r>
              <a:rPr lang="en-US" altLang="en-US" sz="3000" dirty="0" smtClean="0">
                <a:sym typeface="Symbol" panose="05050102010706020507" pitchFamily="18" charset="2"/>
              </a:rPr>
              <a:t>an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initial set</a:t>
            </a:r>
            <a:r>
              <a:rPr lang="en-US" altLang="en-US" sz="30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000" dirty="0">
                <a:sym typeface="Symbol" panose="05050102010706020507" pitchFamily="18" charset="2"/>
              </a:rPr>
              <a:t>of elements,</a:t>
            </a:r>
          </a:p>
          <a:p>
            <a:r>
              <a:rPr lang="en-US" altLang="en-US" sz="30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rules</a:t>
            </a:r>
            <a:r>
              <a:rPr lang="en-US" altLang="en-US" sz="3000" dirty="0" smtClean="0">
                <a:sym typeface="Symbol" panose="05050102010706020507" pitchFamily="18" charset="2"/>
              </a:rPr>
              <a:t> </a:t>
            </a:r>
            <a:r>
              <a:rPr lang="en-US" altLang="en-US" sz="3000" dirty="0">
                <a:sym typeface="Symbol" panose="05050102010706020507" pitchFamily="18" charset="2"/>
              </a:rPr>
              <a:t>for the construction of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additional</a:t>
            </a:r>
            <a:r>
              <a:rPr lang="en-US" altLang="en-US" sz="3000" dirty="0">
                <a:sym typeface="Symbol" panose="05050102010706020507" pitchFamily="18" charset="2"/>
              </a:rPr>
              <a:t> </a:t>
            </a:r>
            <a:r>
              <a:rPr lang="en-US" altLang="en-US" sz="3000" dirty="0" smtClean="0">
                <a:sym typeface="Symbol" panose="05050102010706020507" pitchFamily="18" charset="2"/>
              </a:rPr>
              <a:t>elements </a:t>
            </a:r>
            <a:r>
              <a:rPr lang="en-US" altLang="en-US" sz="3000" dirty="0">
                <a:sym typeface="Symbol" panose="05050102010706020507" pitchFamily="18" charset="2"/>
              </a:rPr>
              <a:t>from elements in the set.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Let S be recursively defined by: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3  S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(x + y)  S if (x  S) and (y  S) 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S is the set of positive integers divisible by 3.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229600" y="4495800"/>
            <a:ext cx="3733800" cy="1631216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rgbClr val="0000FF"/>
                </a:solidFill>
              </a:rPr>
              <a:t>Exclusion rule:</a:t>
            </a:r>
          </a:p>
          <a:p>
            <a:pPr algn="ctr" eaLnBrk="1" hangingPunct="1"/>
            <a:r>
              <a:rPr lang="en-US" altLang="en-US" sz="2000" dirty="0"/>
              <a:t>The set contains nothing other </a:t>
            </a:r>
            <a:r>
              <a:rPr lang="en-US" altLang="en-US" sz="2000" dirty="0" smtClean="0"/>
              <a:t>than those </a:t>
            </a:r>
            <a:r>
              <a:rPr lang="en-US" altLang="en-US" sz="2000" dirty="0"/>
              <a:t>elements specified in the </a:t>
            </a:r>
            <a:r>
              <a:rPr lang="en-US" altLang="en-US" sz="2000" dirty="0" smtClean="0"/>
              <a:t>basic step </a:t>
            </a:r>
            <a:r>
              <a:rPr lang="en-US" altLang="en-US" sz="2000" dirty="0"/>
              <a:t>or generated by the recursive step. </a:t>
            </a:r>
          </a:p>
        </p:txBody>
      </p:sp>
    </p:spTree>
    <p:extLst>
      <p:ext uri="{BB962C8B-B14F-4D97-AF65-F5344CB8AC3E}">
        <p14:creationId xmlns:p14="http://schemas.microsoft.com/office/powerpoint/2010/main" val="335764423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685800"/>
          </a:xfrm>
        </p:spPr>
        <p:txBody>
          <a:bodyPr/>
          <a:lstStyle/>
          <a:p>
            <a:r>
              <a:rPr lang="en-US" altLang="en-US" sz="4000" dirty="0"/>
              <a:t>Recursively Defined Sets</a:t>
            </a:r>
            <a:endParaRPr lang="en-CA" altLang="en-US" sz="4000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Proof:</a:t>
            </a:r>
          </a:p>
          <a:p>
            <a:pPr marL="0" indent="0">
              <a:buNone/>
            </a:pPr>
            <a:endParaRPr lang="en-US" alt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Let A be the set of all positive integers divisible by 3.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To show that A = S, we must show that </a:t>
            </a:r>
            <a:r>
              <a:rPr lang="en-US" altLang="en-US" sz="2800" dirty="0" smtClean="0">
                <a:sym typeface="Symbol" panose="05050102010706020507" pitchFamily="18" charset="2"/>
              </a:rPr>
              <a:t>A </a:t>
            </a:r>
            <a:r>
              <a:rPr lang="en-US" altLang="en-US" sz="2800" dirty="0">
                <a:sym typeface="Symbol" panose="05050102010706020507" pitchFamily="18" charset="2"/>
              </a:rPr>
              <a:t> S and S  A.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rgbClr val="009900"/>
                </a:solidFill>
                <a:sym typeface="Symbol" panose="05050102010706020507" pitchFamily="18" charset="2"/>
              </a:rPr>
              <a:t>Part I: </a:t>
            </a:r>
            <a:r>
              <a:rPr lang="en-US" altLang="en-US" sz="2800" dirty="0">
                <a:sym typeface="Symbol" panose="05050102010706020507" pitchFamily="18" charset="2"/>
              </a:rPr>
              <a:t>To prove that A  S, we must show that every positive integer divisible by 3 is in S.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We will use mathematical induction to show this. </a:t>
            </a:r>
          </a:p>
        </p:txBody>
      </p:sp>
    </p:spTree>
    <p:extLst>
      <p:ext uri="{BB962C8B-B14F-4D97-AF65-F5344CB8AC3E}">
        <p14:creationId xmlns:p14="http://schemas.microsoft.com/office/powerpoint/2010/main" val="15175384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uiExpand="1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/>
              <a:t>Recursively Defined Sets</a:t>
            </a:r>
            <a:endParaRPr lang="en-CA" altLang="en-US" sz="400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Let P(n) be the statement “3n belongs to S”.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Basis step: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P(1) is true, because 3 is in S.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Inductive step: </a:t>
            </a:r>
            <a:r>
              <a:rPr lang="en-US" altLang="en-US" sz="2800" dirty="0">
                <a:sym typeface="Symbol" panose="05050102010706020507" pitchFamily="18" charset="2"/>
              </a:rPr>
              <a:t>To show: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If P(n) is true, then P(n + 1) is true.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Assume 3n is in S. Since 3n is in S and 3 is in S, it follows from the recursive definition of S that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3n + 3 = 3(n + 1) is also in S.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Conclusion of Part I: </a:t>
            </a:r>
            <a:r>
              <a:rPr lang="en-US" altLang="en-US" sz="2800" dirty="0">
                <a:sym typeface="Symbol" panose="05050102010706020507" pitchFamily="18" charset="2"/>
              </a:rPr>
              <a:t>A  S.</a:t>
            </a:r>
          </a:p>
        </p:txBody>
      </p:sp>
    </p:spTree>
    <p:extLst>
      <p:ext uri="{BB962C8B-B14F-4D97-AF65-F5344CB8AC3E}">
        <p14:creationId xmlns:p14="http://schemas.microsoft.com/office/powerpoint/2010/main" val="411716125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uiExpand="1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Sets</a:t>
            </a:r>
            <a:endParaRPr lang="en-CA" altLang="en-US" sz="4000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Part II:</a:t>
            </a:r>
            <a:r>
              <a:rPr lang="en-US" altLang="en-US" sz="2800" dirty="0">
                <a:sym typeface="Symbol" panose="05050102010706020507" pitchFamily="18" charset="2"/>
              </a:rPr>
              <a:t> To show: S  A.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Basis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step:</a:t>
            </a:r>
            <a:r>
              <a:rPr lang="en-US" altLang="en-US" sz="2800" dirty="0">
                <a:sym typeface="Symbol" panose="05050102010706020507" pitchFamily="18" charset="2"/>
              </a:rPr>
              <a:t> To show: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All initial elements of S are in A. 3 is in A. True.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Inductive step: </a:t>
            </a:r>
            <a:r>
              <a:rPr lang="en-US" altLang="en-US" sz="2800" dirty="0">
                <a:sym typeface="Symbol" panose="05050102010706020507" pitchFamily="18" charset="2"/>
              </a:rPr>
              <a:t>To show: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If x and y in S are in A, then (x + y) is in A 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Since x and y are both in A, it follows that 3 | x and 3 | y. From Theorem I, Section </a:t>
            </a:r>
            <a:r>
              <a:rPr lang="en-US" altLang="en-US" sz="2800" dirty="0" smtClean="0">
                <a:sym typeface="Symbol" panose="05050102010706020507" pitchFamily="18" charset="2"/>
              </a:rPr>
              <a:t>4.1.2, </a:t>
            </a:r>
            <a:r>
              <a:rPr lang="en-US" altLang="en-US" sz="2800" dirty="0">
                <a:sym typeface="Symbol" panose="05050102010706020507" pitchFamily="18" charset="2"/>
              </a:rPr>
              <a:t>it follows that 3 | (x + y).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Conclusion of Part II: </a:t>
            </a:r>
            <a:r>
              <a:rPr lang="en-US" altLang="en-US" sz="2800" dirty="0">
                <a:sym typeface="Symbol" panose="05050102010706020507" pitchFamily="18" charset="2"/>
              </a:rPr>
              <a:t>S  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Overall conclusion: </a:t>
            </a:r>
            <a:r>
              <a:rPr lang="en-US" altLang="en-US" sz="2800" dirty="0">
                <a:sym typeface="Symbol" panose="05050102010706020507" pitchFamily="18" charset="2"/>
              </a:rPr>
              <a:t>A = S.</a:t>
            </a:r>
          </a:p>
        </p:txBody>
      </p:sp>
    </p:spTree>
    <p:extLst>
      <p:ext uri="{BB962C8B-B14F-4D97-AF65-F5344CB8AC3E}">
        <p14:creationId xmlns:p14="http://schemas.microsoft.com/office/powerpoint/2010/main" val="51693110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/>
              <a:t>Recursively Defined Sets</a:t>
            </a:r>
            <a:endParaRPr lang="en-CA" altLang="en-US" sz="4000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Another example:</a:t>
            </a:r>
          </a:p>
          <a:p>
            <a:pPr marL="0" indent="0">
              <a:buNone/>
            </a:pPr>
            <a:endParaRPr lang="en-US" alt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 well-formed </a:t>
            </a:r>
            <a:r>
              <a:rPr lang="en-US" altLang="en-US" dirty="0" err="1" smtClean="0">
                <a:sym typeface="Symbol" panose="05050102010706020507" pitchFamily="18" charset="2"/>
              </a:rPr>
              <a:t>formulæ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of variables, numerals and operators from {+, -, *, /, ^} are defined by: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3200" dirty="0">
                <a:sym typeface="Symbol" panose="05050102010706020507" pitchFamily="18" charset="2"/>
              </a:rPr>
              <a:t>x is a well-formed formula if x is a numeral or variable.</a:t>
            </a:r>
          </a:p>
          <a:p>
            <a:pPr lvl="1" indent="-342900">
              <a:buFont typeface="+mj-lt"/>
              <a:buAutoNum type="alphaLcParenR"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3200" dirty="0">
                <a:sym typeface="Symbol" panose="05050102010706020507" pitchFamily="18" charset="2"/>
              </a:rPr>
              <a:t>(f + g), (f – g), (f * g), (f / g), (f ^ g) are well-formed </a:t>
            </a:r>
            <a:r>
              <a:rPr lang="en-US" altLang="en-US" sz="3200" dirty="0" err="1">
                <a:sym typeface="Symbol" panose="05050102010706020507" pitchFamily="18" charset="2"/>
              </a:rPr>
              <a:t>formulæ</a:t>
            </a:r>
            <a:r>
              <a:rPr lang="en-US" altLang="en-US" sz="3200" dirty="0">
                <a:sym typeface="Symbol" panose="05050102010706020507" pitchFamily="18" charset="2"/>
              </a:rPr>
              <a:t> if f and g are.</a:t>
            </a:r>
          </a:p>
        </p:txBody>
      </p:sp>
    </p:spTree>
    <p:extLst>
      <p:ext uri="{BB962C8B-B14F-4D97-AF65-F5344CB8AC3E}">
        <p14:creationId xmlns:p14="http://schemas.microsoft.com/office/powerpoint/2010/main" val="199010494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Sets</a:t>
            </a:r>
            <a:endParaRPr lang="en-CA" altLang="en-US" sz="4000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With this definition, we can construct </a:t>
            </a:r>
            <a:r>
              <a:rPr lang="en-US" altLang="en-US" sz="3600" dirty="0" err="1">
                <a:sym typeface="Symbol" panose="05050102010706020507" pitchFamily="18" charset="2"/>
              </a:rPr>
              <a:t>formulæ</a:t>
            </a:r>
            <a:r>
              <a:rPr lang="en-US" altLang="en-US" sz="3600" dirty="0">
                <a:sym typeface="Symbol" panose="05050102010706020507" pitchFamily="18" charset="2"/>
              </a:rPr>
              <a:t> such as:</a:t>
            </a:r>
          </a:p>
          <a:p>
            <a:pPr marL="0" indent="0"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(x – y)</a:t>
            </a: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((z / 3) – y)</a:t>
            </a: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((z / 3) – (6 + 5))</a:t>
            </a: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((z / (2 * 4)) – (6 + 5))</a:t>
            </a:r>
          </a:p>
          <a:p>
            <a:pPr marL="0" indent="0"/>
            <a:endParaRPr lang="en-US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42831370"/>
              </p:ext>
            </p:extLst>
          </p:nvPr>
        </p:nvGraphicFramePr>
        <p:xfrm>
          <a:off x="5943600" y="2819400"/>
          <a:ext cx="510540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18183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 autoUpdateAnimBg="0"/>
      <p:bldGraphic spid="4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10490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An algorithm is called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recursive</a:t>
            </a:r>
            <a:r>
              <a:rPr lang="en-US" altLang="en-US" dirty="0">
                <a:sym typeface="Symbol" panose="05050102010706020507" pitchFamily="18" charset="2"/>
              </a:rPr>
              <a:t> if it solves a problem by reducing it to an instance of the same problem with smaller input.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 I: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Recursive Euclidean Algorithm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ym typeface="Symbol" panose="05050102010706020507" pitchFamily="18" charset="2"/>
              </a:rPr>
              <a:t>procedure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gcd</a:t>
            </a:r>
            <a:r>
              <a:rPr lang="en-US" altLang="en-US" sz="2800" dirty="0">
                <a:sym typeface="Symbol" panose="05050102010706020507" pitchFamily="18" charset="2"/>
              </a:rPr>
              <a:t>(a, b: nonnegative integers with a &lt; b)</a:t>
            </a:r>
          </a:p>
          <a:p>
            <a:pPr marL="0" indent="0">
              <a:buNone/>
            </a:pPr>
            <a:r>
              <a:rPr lang="en-US" altLang="en-US" sz="2800" b="1" dirty="0" smtClean="0">
                <a:sym typeface="Symbol" panose="05050102010706020507" pitchFamily="18" charset="2"/>
              </a:rPr>
              <a:t>     if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a = 0 </a:t>
            </a:r>
            <a:r>
              <a:rPr lang="en-US" altLang="en-US" sz="2800" b="1" dirty="0">
                <a:sym typeface="Symbol" panose="05050102010706020507" pitchFamily="18" charset="2"/>
              </a:rPr>
              <a:t>then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b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gcd</a:t>
            </a:r>
            <a:r>
              <a:rPr lang="en-US" altLang="en-US" sz="2800" dirty="0" smtClean="0">
                <a:sym typeface="Symbol" panose="05050102010706020507" pitchFamily="18" charset="2"/>
              </a:rPr>
              <a:t>(a</a:t>
            </a:r>
            <a:r>
              <a:rPr lang="en-US" altLang="en-US" sz="2800" dirty="0">
                <a:sym typeface="Symbol" panose="05050102010706020507" pitchFamily="18" charset="2"/>
              </a:rPr>
              <a:t>, b) := </a:t>
            </a:r>
            <a:r>
              <a:rPr lang="en-US" altLang="en-US" sz="2800" dirty="0" smtClean="0">
                <a:sym typeface="Symbol" panose="05050102010706020507" pitchFamily="18" charset="2"/>
              </a:rPr>
              <a:t>b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b="1" dirty="0" smtClean="0">
                <a:sym typeface="Symbol" panose="05050102010706020507" pitchFamily="18" charset="2"/>
              </a:rPr>
              <a:t>    else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 	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gcd</a:t>
            </a:r>
            <a:r>
              <a:rPr lang="en-US" altLang="en-US" sz="2800" dirty="0" smtClean="0">
                <a:sym typeface="Symbol" panose="05050102010706020507" pitchFamily="18" charset="2"/>
              </a:rPr>
              <a:t>(a</a:t>
            </a:r>
            <a:r>
              <a:rPr lang="en-US" altLang="en-US" sz="2800" dirty="0">
                <a:sym typeface="Symbol" panose="05050102010706020507" pitchFamily="18" charset="2"/>
              </a:rPr>
              <a:t>, b) := </a:t>
            </a:r>
            <a:r>
              <a:rPr lang="en-US" altLang="en-US" sz="2800" dirty="0" err="1">
                <a:sym typeface="Symbol" panose="05050102010706020507" pitchFamily="18" charset="2"/>
              </a:rPr>
              <a:t>gcd</a:t>
            </a:r>
            <a:r>
              <a:rPr lang="en-US" altLang="en-US" sz="2800" dirty="0">
                <a:sym typeface="Symbol" panose="05050102010706020507" pitchFamily="18" charset="2"/>
              </a:rPr>
              <a:t>(b </a:t>
            </a:r>
            <a:r>
              <a:rPr lang="en-US" altLang="en-US" sz="2800" b="1" dirty="0">
                <a:sym typeface="Symbol" panose="05050102010706020507" pitchFamily="18" charset="2"/>
              </a:rPr>
              <a:t>mod</a:t>
            </a:r>
            <a:r>
              <a:rPr lang="en-US" altLang="en-US" sz="2800" dirty="0">
                <a:sym typeface="Symbol" panose="05050102010706020507" pitchFamily="18" charset="2"/>
              </a:rPr>
              <a:t> a, a</a:t>
            </a:r>
            <a:r>
              <a:rPr lang="en-US" altLang="en-US" sz="2800" dirty="0" smtClean="0">
                <a:sym typeface="Symbol" panose="05050102010706020507" pitchFamily="18" charset="2"/>
              </a:rPr>
              <a:t>)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    </a:t>
            </a:r>
            <a:r>
              <a:rPr lang="en-US" altLang="en-US" sz="2800" b="1" dirty="0" err="1" smtClean="0">
                <a:sym typeface="Symbol" panose="05050102010706020507" pitchFamily="18" charset="2"/>
              </a:rPr>
              <a:t>endif</a:t>
            </a:r>
            <a:endParaRPr lang="en-US" altLang="en-US" sz="28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ym typeface="Symbol" panose="05050102010706020507" pitchFamily="18" charset="2"/>
              </a:rPr>
              <a:t>e</a:t>
            </a:r>
            <a:r>
              <a:rPr lang="en-US" altLang="en-US" sz="2800" b="1" dirty="0" smtClean="0">
                <a:sym typeface="Symbol" panose="05050102010706020507" pitchFamily="18" charset="2"/>
              </a:rPr>
              <a:t>nd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gcd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08988919"/>
              </p:ext>
            </p:extLst>
          </p:nvPr>
        </p:nvGraphicFramePr>
        <p:xfrm>
          <a:off x="8686800" y="4114800"/>
          <a:ext cx="2971800" cy="181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69644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972800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 II: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Recursive Fibonacci </a:t>
            </a:r>
            <a:r>
              <a:rPr lang="en-US" altLang="en-US" dirty="0" smtClean="0">
                <a:sym typeface="Symbol" panose="05050102010706020507" pitchFamily="18" charset="2"/>
              </a:rPr>
              <a:t>Algorithm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procedure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fib(n</a:t>
            </a:r>
            <a:r>
              <a:rPr lang="en-US" altLang="en-US" dirty="0">
                <a:sym typeface="Symbol" panose="05050102010706020507" pitchFamily="18" charset="2"/>
              </a:rPr>
              <a:t>: nonnegative </a:t>
            </a:r>
            <a:r>
              <a:rPr lang="en-US" altLang="en-US" dirty="0" smtClean="0">
                <a:sym typeface="Symbol" panose="05050102010706020507" pitchFamily="18" charset="2"/>
              </a:rPr>
              <a:t>integer)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  </a:t>
            </a:r>
            <a:r>
              <a:rPr lang="en-US" altLang="en-US" b="1" dirty="0" smtClean="0">
                <a:sym typeface="Symbol" panose="05050102010706020507" pitchFamily="18" charset="2"/>
              </a:rPr>
              <a:t>if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n = 0 </a:t>
            </a:r>
            <a:r>
              <a:rPr lang="en-US" altLang="en-US" b="1" dirty="0">
                <a:sym typeface="Symbol" panose="05050102010706020507" pitchFamily="18" charset="2"/>
              </a:rPr>
              <a:t>then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fib(0</a:t>
            </a:r>
            <a:r>
              <a:rPr lang="en-US" altLang="en-US" dirty="0">
                <a:sym typeface="Symbol" panose="05050102010706020507" pitchFamily="18" charset="2"/>
              </a:rPr>
              <a:t>) := </a:t>
            </a:r>
            <a:r>
              <a:rPr lang="en-US" altLang="en-US" dirty="0" smtClean="0">
                <a:sym typeface="Symbol" panose="05050102010706020507" pitchFamily="18" charset="2"/>
              </a:rPr>
              <a:t>0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  </a:t>
            </a:r>
            <a:r>
              <a:rPr lang="en-US" altLang="en-US" b="1" dirty="0" err="1" smtClean="0">
                <a:sym typeface="Symbol" panose="05050102010706020507" pitchFamily="18" charset="2"/>
              </a:rPr>
              <a:t>elseif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n = 1 </a:t>
            </a:r>
            <a:r>
              <a:rPr lang="en-US" altLang="en-US" b="1" dirty="0">
                <a:sym typeface="Symbol" panose="05050102010706020507" pitchFamily="18" charset="2"/>
              </a:rPr>
              <a:t>then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fib(1</a:t>
            </a:r>
            <a:r>
              <a:rPr lang="en-US" altLang="en-US" dirty="0">
                <a:sym typeface="Symbol" panose="05050102010706020507" pitchFamily="18" charset="2"/>
              </a:rPr>
              <a:t>) := </a:t>
            </a:r>
            <a:r>
              <a:rPr lang="en-US" altLang="en-US" dirty="0" smtClean="0">
                <a:sym typeface="Symbol" panose="05050102010706020507" pitchFamily="18" charset="2"/>
              </a:rPr>
              <a:t>1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  </a:t>
            </a:r>
            <a:r>
              <a:rPr lang="en-US" altLang="en-US" b="1" dirty="0" smtClean="0">
                <a:sym typeface="Symbol" panose="05050102010706020507" pitchFamily="18" charset="2"/>
              </a:rPr>
              <a:t>else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	fib(n</a:t>
            </a:r>
            <a:r>
              <a:rPr lang="en-US" altLang="en-US" dirty="0">
                <a:sym typeface="Symbol" panose="05050102010706020507" pitchFamily="18" charset="2"/>
              </a:rPr>
              <a:t>) := </a:t>
            </a:r>
            <a:r>
              <a:rPr lang="en-US" altLang="en-US" dirty="0" smtClean="0">
                <a:sym typeface="Symbol" panose="05050102010706020507" pitchFamily="18" charset="2"/>
              </a:rPr>
              <a:t>fib(n </a:t>
            </a:r>
            <a:r>
              <a:rPr lang="en-US" altLang="en-US" dirty="0">
                <a:sym typeface="Symbol" panose="05050102010706020507" pitchFamily="18" charset="2"/>
              </a:rPr>
              <a:t>– 1) + </a:t>
            </a:r>
            <a:r>
              <a:rPr lang="en-US" altLang="en-US" dirty="0" smtClean="0">
                <a:sym typeface="Symbol" panose="05050102010706020507" pitchFamily="18" charset="2"/>
              </a:rPr>
              <a:t>fib(n </a:t>
            </a:r>
            <a:r>
              <a:rPr lang="en-US" altLang="en-US" dirty="0">
                <a:sym typeface="Symbol" panose="05050102010706020507" pitchFamily="18" charset="2"/>
              </a:rPr>
              <a:t>– 2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  </a:t>
            </a:r>
            <a:r>
              <a:rPr lang="en-US" altLang="en-US" b="1" dirty="0" err="1" smtClean="0">
                <a:sym typeface="Symbol" panose="05050102010706020507" pitchFamily="18" charset="2"/>
              </a:rPr>
              <a:t>endif</a:t>
            </a:r>
            <a:r>
              <a:rPr lang="en-US" altLang="en-US" b="1" dirty="0" smtClean="0">
                <a:sym typeface="Symbol" panose="05050102010706020507" pitchFamily="18" charset="2"/>
              </a:rPr>
              <a:t/>
            </a:r>
            <a:br>
              <a:rPr lang="en-US" altLang="en-US" b="1" dirty="0" smtClean="0">
                <a:sym typeface="Symbol" panose="05050102010706020507" pitchFamily="18" charset="2"/>
              </a:rPr>
            </a:br>
            <a:r>
              <a:rPr lang="en-US" altLang="en-US" b="1" dirty="0" smtClean="0">
                <a:sym typeface="Symbol" panose="05050102010706020507" pitchFamily="18" charset="2"/>
              </a:rPr>
              <a:t>end </a:t>
            </a:r>
            <a:r>
              <a:rPr lang="en-US" altLang="en-US" dirty="0" smtClean="0">
                <a:sym typeface="Symbol" panose="05050102010706020507" pitchFamily="18" charset="2"/>
              </a:rPr>
              <a:t>fib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/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405272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uiExpand="1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763000" cy="53340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Recursive Fibonacci Evaluation:</a:t>
            </a:r>
          </a:p>
        </p:txBody>
      </p:sp>
      <p:grpSp>
        <p:nvGrpSpPr>
          <p:cNvPr id="311300" name="Group 4"/>
          <p:cNvGrpSpPr>
            <a:grpSpLocks/>
          </p:cNvGrpSpPr>
          <p:nvPr/>
        </p:nvGrpSpPr>
        <p:grpSpPr bwMode="auto">
          <a:xfrm>
            <a:off x="4495800" y="1905000"/>
            <a:ext cx="1143000" cy="533400"/>
            <a:chOff x="2544" y="1200"/>
            <a:chExt cx="720" cy="336"/>
          </a:xfrm>
        </p:grpSpPr>
        <p:sp>
          <p:nvSpPr>
            <p:cNvPr id="311301" name="AutoShape 5"/>
            <p:cNvSpPr>
              <a:spLocks noChangeArrowheads="1"/>
            </p:cNvSpPr>
            <p:nvPr/>
          </p:nvSpPr>
          <p:spPr bwMode="auto">
            <a:xfrm>
              <a:off x="2544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2" name="Text Box 6"/>
            <p:cNvSpPr txBox="1">
              <a:spLocks noChangeArrowheads="1"/>
            </p:cNvSpPr>
            <p:nvPr/>
          </p:nvSpPr>
          <p:spPr bwMode="auto">
            <a:xfrm>
              <a:off x="2688" y="1200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f(4)</a:t>
              </a:r>
            </a:p>
          </p:txBody>
        </p:sp>
      </p:grpSp>
      <p:sp>
        <p:nvSpPr>
          <p:cNvPr id="311303" name="Line 7"/>
          <p:cNvSpPr>
            <a:spLocks noChangeShapeType="1"/>
          </p:cNvSpPr>
          <p:nvPr/>
        </p:nvSpPr>
        <p:spPr bwMode="auto">
          <a:xfrm flipH="1">
            <a:off x="3729038" y="2438400"/>
            <a:ext cx="690562" cy="68738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4" name="Line 8"/>
          <p:cNvSpPr>
            <a:spLocks noChangeShapeType="1"/>
          </p:cNvSpPr>
          <p:nvPr/>
        </p:nvSpPr>
        <p:spPr bwMode="auto">
          <a:xfrm>
            <a:off x="4648200" y="2438400"/>
            <a:ext cx="6858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5" name="Line 9"/>
          <p:cNvSpPr>
            <a:spLocks noChangeShapeType="1"/>
          </p:cNvSpPr>
          <p:nvPr/>
        </p:nvSpPr>
        <p:spPr bwMode="auto">
          <a:xfrm flipH="1">
            <a:off x="31242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>
            <a:off x="37385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7" name="Line 11"/>
          <p:cNvSpPr>
            <a:spLocks noChangeShapeType="1"/>
          </p:cNvSpPr>
          <p:nvPr/>
        </p:nvSpPr>
        <p:spPr bwMode="auto">
          <a:xfrm flipH="1">
            <a:off x="49530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8" name="Line 12"/>
          <p:cNvSpPr>
            <a:spLocks noChangeShapeType="1"/>
          </p:cNvSpPr>
          <p:nvPr/>
        </p:nvSpPr>
        <p:spPr bwMode="auto">
          <a:xfrm>
            <a:off x="55673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 flipH="1">
            <a:off x="2514600" y="42672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>
            <a:off x="3128963" y="42656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311" name="Group 15"/>
          <p:cNvGrpSpPr>
            <a:grpSpLocks/>
          </p:cNvGrpSpPr>
          <p:nvPr/>
        </p:nvGrpSpPr>
        <p:grpSpPr bwMode="auto">
          <a:xfrm>
            <a:off x="2590800" y="2743200"/>
            <a:ext cx="1143000" cy="533400"/>
            <a:chOff x="1344" y="1728"/>
            <a:chExt cx="720" cy="336"/>
          </a:xfrm>
        </p:grpSpPr>
        <p:sp>
          <p:nvSpPr>
            <p:cNvPr id="311312" name="AutoShape 16"/>
            <p:cNvSpPr>
              <a:spLocks noChangeArrowheads="1"/>
            </p:cNvSpPr>
            <p:nvPr/>
          </p:nvSpPr>
          <p:spPr bwMode="auto">
            <a:xfrm>
              <a:off x="1968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3" name="Text Box 17"/>
            <p:cNvSpPr txBox="1">
              <a:spLocks noChangeArrowheads="1"/>
            </p:cNvSpPr>
            <p:nvPr/>
          </p:nvSpPr>
          <p:spPr bwMode="auto">
            <a:xfrm>
              <a:off x="1344" y="172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f(3)</a:t>
              </a:r>
            </a:p>
          </p:txBody>
        </p:sp>
      </p:grpSp>
      <p:grpSp>
        <p:nvGrpSpPr>
          <p:cNvPr id="311314" name="Group 18"/>
          <p:cNvGrpSpPr>
            <a:grpSpLocks/>
          </p:cNvGrpSpPr>
          <p:nvPr/>
        </p:nvGrpSpPr>
        <p:grpSpPr bwMode="auto">
          <a:xfrm>
            <a:off x="1981201" y="3657601"/>
            <a:ext cx="1147763" cy="531813"/>
            <a:chOff x="960" y="2304"/>
            <a:chExt cx="723" cy="335"/>
          </a:xfrm>
        </p:grpSpPr>
        <p:sp>
          <p:nvSpPr>
            <p:cNvPr id="311315" name="AutoShape 19"/>
            <p:cNvSpPr>
              <a:spLocks noChangeArrowheads="1"/>
            </p:cNvSpPr>
            <p:nvPr/>
          </p:nvSpPr>
          <p:spPr bwMode="auto">
            <a:xfrm>
              <a:off x="158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6" name="Text Box 20"/>
            <p:cNvSpPr txBox="1">
              <a:spLocks noChangeArrowheads="1"/>
            </p:cNvSpPr>
            <p:nvPr/>
          </p:nvSpPr>
          <p:spPr bwMode="auto">
            <a:xfrm>
              <a:off x="960" y="2304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311317" name="Group 21"/>
          <p:cNvGrpSpPr>
            <a:grpSpLocks/>
          </p:cNvGrpSpPr>
          <p:nvPr/>
        </p:nvGrpSpPr>
        <p:grpSpPr bwMode="auto">
          <a:xfrm>
            <a:off x="1524001" y="4951413"/>
            <a:ext cx="995363" cy="615950"/>
            <a:chOff x="672" y="3119"/>
            <a:chExt cx="627" cy="388"/>
          </a:xfrm>
        </p:grpSpPr>
        <p:sp>
          <p:nvSpPr>
            <p:cNvPr id="311318" name="AutoShape 22"/>
            <p:cNvSpPr>
              <a:spLocks noChangeArrowheads="1"/>
            </p:cNvSpPr>
            <p:nvPr/>
          </p:nvSpPr>
          <p:spPr bwMode="auto">
            <a:xfrm>
              <a:off x="120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9" name="Text Box 23"/>
            <p:cNvSpPr txBox="1">
              <a:spLocks noChangeArrowheads="1"/>
            </p:cNvSpPr>
            <p:nvPr/>
          </p:nvSpPr>
          <p:spPr bwMode="auto">
            <a:xfrm>
              <a:off x="672" y="3216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311320" name="Group 24"/>
          <p:cNvGrpSpPr>
            <a:grpSpLocks/>
          </p:cNvGrpSpPr>
          <p:nvPr/>
        </p:nvGrpSpPr>
        <p:grpSpPr bwMode="auto">
          <a:xfrm>
            <a:off x="3352800" y="4951413"/>
            <a:ext cx="914400" cy="692150"/>
            <a:chOff x="1824" y="3119"/>
            <a:chExt cx="576" cy="436"/>
          </a:xfrm>
        </p:grpSpPr>
        <p:sp>
          <p:nvSpPr>
            <p:cNvPr id="311321" name="AutoShape 25"/>
            <p:cNvSpPr>
              <a:spLocks noChangeArrowheads="1"/>
            </p:cNvSpPr>
            <p:nvPr/>
          </p:nvSpPr>
          <p:spPr bwMode="auto">
            <a:xfrm>
              <a:off x="192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2" name="Text Box 26"/>
            <p:cNvSpPr txBox="1">
              <a:spLocks noChangeArrowheads="1"/>
            </p:cNvSpPr>
            <p:nvPr/>
          </p:nvSpPr>
          <p:spPr bwMode="auto">
            <a:xfrm>
              <a:off x="1824" y="3264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  <p:grpSp>
        <p:nvGrpSpPr>
          <p:cNvPr id="311323" name="Group 27"/>
          <p:cNvGrpSpPr>
            <a:grpSpLocks/>
          </p:cNvGrpSpPr>
          <p:nvPr/>
        </p:nvGrpSpPr>
        <p:grpSpPr bwMode="auto">
          <a:xfrm>
            <a:off x="3810000" y="4037013"/>
            <a:ext cx="914400" cy="692150"/>
            <a:chOff x="2112" y="2543"/>
            <a:chExt cx="576" cy="436"/>
          </a:xfrm>
        </p:grpSpPr>
        <p:sp>
          <p:nvSpPr>
            <p:cNvPr id="311324" name="AutoShape 28"/>
            <p:cNvSpPr>
              <a:spLocks noChangeArrowheads="1"/>
            </p:cNvSpPr>
            <p:nvPr/>
          </p:nvSpPr>
          <p:spPr bwMode="auto">
            <a:xfrm>
              <a:off x="230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5" name="Text Box 29"/>
            <p:cNvSpPr txBox="1">
              <a:spLocks noChangeArrowheads="1"/>
            </p:cNvSpPr>
            <p:nvPr/>
          </p:nvSpPr>
          <p:spPr bwMode="auto">
            <a:xfrm>
              <a:off x="2112" y="268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311326" name="Group 30"/>
          <p:cNvGrpSpPr>
            <a:grpSpLocks/>
          </p:cNvGrpSpPr>
          <p:nvPr/>
        </p:nvGrpSpPr>
        <p:grpSpPr bwMode="auto">
          <a:xfrm>
            <a:off x="5334000" y="2743200"/>
            <a:ext cx="1143000" cy="533400"/>
            <a:chOff x="3072" y="1728"/>
            <a:chExt cx="720" cy="336"/>
          </a:xfrm>
        </p:grpSpPr>
        <p:sp>
          <p:nvSpPr>
            <p:cNvPr id="311327" name="AutoShape 31"/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8" name="Text Box 32"/>
            <p:cNvSpPr txBox="1">
              <a:spLocks noChangeArrowheads="1"/>
            </p:cNvSpPr>
            <p:nvPr/>
          </p:nvSpPr>
          <p:spPr bwMode="auto">
            <a:xfrm>
              <a:off x="3216" y="172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311329" name="Group 33"/>
          <p:cNvGrpSpPr>
            <a:grpSpLocks/>
          </p:cNvGrpSpPr>
          <p:nvPr/>
        </p:nvGrpSpPr>
        <p:grpSpPr bwMode="auto">
          <a:xfrm>
            <a:off x="4800600" y="4037013"/>
            <a:ext cx="914400" cy="692150"/>
            <a:chOff x="2736" y="2543"/>
            <a:chExt cx="576" cy="436"/>
          </a:xfrm>
        </p:grpSpPr>
        <p:sp>
          <p:nvSpPr>
            <p:cNvPr id="311330" name="AutoShape 34"/>
            <p:cNvSpPr>
              <a:spLocks noChangeArrowheads="1"/>
            </p:cNvSpPr>
            <p:nvPr/>
          </p:nvSpPr>
          <p:spPr bwMode="auto">
            <a:xfrm>
              <a:off x="273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1" name="Text Box 35"/>
            <p:cNvSpPr txBox="1">
              <a:spLocks noChangeArrowheads="1"/>
            </p:cNvSpPr>
            <p:nvPr/>
          </p:nvSpPr>
          <p:spPr bwMode="auto">
            <a:xfrm>
              <a:off x="2736" y="268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311332" name="Group 36"/>
          <p:cNvGrpSpPr>
            <a:grpSpLocks/>
          </p:cNvGrpSpPr>
          <p:nvPr/>
        </p:nvGrpSpPr>
        <p:grpSpPr bwMode="auto">
          <a:xfrm>
            <a:off x="5948364" y="4037013"/>
            <a:ext cx="985837" cy="615950"/>
            <a:chOff x="3459" y="2543"/>
            <a:chExt cx="621" cy="388"/>
          </a:xfrm>
        </p:grpSpPr>
        <p:sp>
          <p:nvSpPr>
            <p:cNvPr id="311333" name="AutoShape 37"/>
            <p:cNvSpPr>
              <a:spLocks noChangeArrowheads="1"/>
            </p:cNvSpPr>
            <p:nvPr/>
          </p:nvSpPr>
          <p:spPr bwMode="auto">
            <a:xfrm>
              <a:off x="345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4" name="Text Box 38"/>
            <p:cNvSpPr txBox="1">
              <a:spLocks noChangeArrowheads="1"/>
            </p:cNvSpPr>
            <p:nvPr/>
          </p:nvSpPr>
          <p:spPr bwMode="auto">
            <a:xfrm>
              <a:off x="3504" y="2640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12090329"/>
              </p:ext>
            </p:extLst>
          </p:nvPr>
        </p:nvGraphicFramePr>
        <p:xfrm>
          <a:off x="8224837" y="1905000"/>
          <a:ext cx="3433763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93917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-152400"/>
            <a:ext cx="47244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2220"/>
            <a:ext cx="7162800" cy="6172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We know that: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altLang="en-US" sz="2400" dirty="0"/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600" dirty="0"/>
              <a:t>We can reach the first rung of this ladder;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600" dirty="0"/>
              <a:t>If we can reach a particular rung of the </a:t>
            </a:r>
            <a:r>
              <a:rPr lang="en-US" altLang="en-US" sz="2600" dirty="0" smtClean="0"/>
              <a:t>ladder, </a:t>
            </a:r>
            <a:br>
              <a:rPr lang="en-US" altLang="en-US" sz="2600" dirty="0" smtClean="0"/>
            </a:br>
            <a:r>
              <a:rPr lang="en-US" altLang="en-US" sz="2600" dirty="0" smtClean="0"/>
              <a:t>then </a:t>
            </a:r>
            <a:r>
              <a:rPr lang="en-US" altLang="en-US" sz="2600" dirty="0"/>
              <a:t>we can reach the next rung  of the ladder.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altLang="en-US" sz="26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600" dirty="0"/>
              <a:t>Can we reach every step of  this infinite ladder?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6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600" dirty="0"/>
              <a:t>Yes, using </a:t>
            </a:r>
            <a:r>
              <a:rPr lang="en-US" altLang="en-US" sz="2600" dirty="0">
                <a:solidFill>
                  <a:srgbClr val="FF0000"/>
                </a:solidFill>
              </a:rPr>
              <a:t>Mathematical Induction</a:t>
            </a:r>
            <a:r>
              <a:rPr lang="en-US" altLang="en-US" sz="2600" dirty="0"/>
              <a:t> which is </a:t>
            </a:r>
            <a:r>
              <a:rPr lang="en-US" altLang="en-US" sz="2600" dirty="0" smtClean="0"/>
              <a:t>a </a:t>
            </a:r>
            <a:r>
              <a:rPr lang="en-US" altLang="en-US" sz="2600" dirty="0"/>
              <a:t>rule of inference that tells us: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600" dirty="0"/>
              <a:t>P(1)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k (P(k)  P(k+1))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--------------------------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 n (P(n) </a:t>
            </a:r>
          </a:p>
        </p:txBody>
      </p:sp>
    </p:spTree>
    <p:extLst>
      <p:ext uri="{BB962C8B-B14F-4D97-AF65-F5344CB8AC3E}">
        <p14:creationId xmlns:p14="http://schemas.microsoft.com/office/powerpoint/2010/main" val="423175824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4876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procedure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iterative_fib</a:t>
            </a:r>
            <a:r>
              <a:rPr lang="en-US" altLang="en-US" sz="2400" dirty="0" smtClean="0">
                <a:sym typeface="Symbol" panose="05050102010706020507" pitchFamily="18" charset="2"/>
              </a:rPr>
              <a:t>(n</a:t>
            </a:r>
            <a:r>
              <a:rPr lang="en-US" altLang="en-US" sz="2400" dirty="0">
                <a:sym typeface="Symbol" panose="05050102010706020507" pitchFamily="18" charset="2"/>
              </a:rPr>
              <a:t>: nonnegative integer)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 if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n = 0 </a:t>
            </a:r>
            <a:r>
              <a:rPr lang="en-US" altLang="en-US" sz="2400" b="1" dirty="0">
                <a:sym typeface="Symbol" panose="05050102010706020507" pitchFamily="18" charset="2"/>
              </a:rPr>
              <a:t>then</a:t>
            </a:r>
            <a:r>
              <a:rPr lang="en-US" altLang="en-US" sz="24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sz="2400" b="1" dirty="0" smtClean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sz="24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ym typeface="Symbol" panose="05050102010706020507" pitchFamily="18" charset="2"/>
              </a:rPr>
              <a:t>y </a:t>
            </a:r>
            <a:r>
              <a:rPr lang="en-US" altLang="en-US" sz="2400" dirty="0">
                <a:sym typeface="Symbol" panose="05050102010706020507" pitchFamily="18" charset="2"/>
              </a:rPr>
              <a:t>:= 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 smtClean="0">
                <a:sym typeface="Symbol" panose="05050102010706020507" pitchFamily="18" charset="2"/>
              </a:rPr>
              <a:t>    else</a:t>
            </a:r>
            <a:br>
              <a:rPr lang="en-US" altLang="en-US" sz="2400" b="1" dirty="0" smtClean="0">
                <a:sym typeface="Symbol" panose="05050102010706020507" pitchFamily="18" charset="2"/>
              </a:rPr>
            </a:br>
            <a:r>
              <a:rPr lang="en-US" altLang="en-US" sz="2400" b="1" dirty="0" smtClean="0"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ym typeface="Symbol" panose="05050102010706020507" pitchFamily="18" charset="2"/>
              </a:rPr>
              <a:t>x </a:t>
            </a:r>
            <a:r>
              <a:rPr lang="en-US" altLang="en-US" sz="2400" dirty="0">
                <a:sym typeface="Symbol" panose="05050102010706020507" pitchFamily="18" charset="2"/>
              </a:rPr>
              <a:t>:= 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y := 1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2400" b="1" dirty="0">
                <a:sym typeface="Symbol" panose="05050102010706020507" pitchFamily="18" charset="2"/>
              </a:rPr>
              <a:t>for</a:t>
            </a:r>
            <a:r>
              <a:rPr lang="en-US" altLang="en-US" sz="24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:= 1 </a:t>
            </a:r>
            <a:r>
              <a:rPr lang="en-US" altLang="en-US" sz="2400" b="1" dirty="0"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n-1 </a:t>
            </a:r>
            <a:r>
              <a:rPr lang="en-US" altLang="en-US" sz="2400" b="1" dirty="0" smtClean="0">
                <a:sym typeface="Symbol" panose="05050102010706020507" pitchFamily="18" charset="2"/>
              </a:rPr>
              <a:t>do</a:t>
            </a:r>
            <a:endParaRPr lang="en-US" altLang="en-US" sz="2400" b="1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ym typeface="Symbol" panose="05050102010706020507" pitchFamily="18" charset="2"/>
              </a:rPr>
              <a:t>     z </a:t>
            </a:r>
            <a:r>
              <a:rPr lang="en-US" altLang="en-US" sz="2400" dirty="0">
                <a:sym typeface="Symbol" panose="05050102010706020507" pitchFamily="18" charset="2"/>
              </a:rPr>
              <a:t>:= x + 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ym typeface="Symbol" panose="05050102010706020507" pitchFamily="18" charset="2"/>
              </a:rPr>
              <a:t>     x </a:t>
            </a:r>
            <a:r>
              <a:rPr lang="en-US" altLang="en-US" sz="2400" dirty="0">
                <a:sym typeface="Symbol" panose="05050102010706020507" pitchFamily="18" charset="2"/>
              </a:rPr>
              <a:t>: = 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ym typeface="Symbol" panose="05050102010706020507" pitchFamily="18" charset="2"/>
              </a:rPr>
              <a:t>     y </a:t>
            </a:r>
            <a:r>
              <a:rPr lang="en-US" altLang="en-US" sz="2400" dirty="0">
                <a:sym typeface="Symbol" panose="05050102010706020507" pitchFamily="18" charset="2"/>
              </a:rPr>
              <a:t>:= z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b="1" dirty="0" err="1" smtClean="0">
                <a:sym typeface="Symbol" panose="05050102010706020507" pitchFamily="18" charset="2"/>
              </a:rPr>
              <a:t>endfor</a:t>
            </a:r>
            <a:endParaRPr lang="en-US" altLang="en-US" sz="2400" b="1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 smtClean="0">
                <a:sym typeface="Symbol" panose="05050102010706020507" pitchFamily="18" charset="2"/>
              </a:rPr>
              <a:t>    </a:t>
            </a:r>
            <a:r>
              <a:rPr lang="en-US" altLang="en-US" sz="2400" b="1" dirty="0" err="1" smtClean="0">
                <a:sym typeface="Symbol" panose="05050102010706020507" pitchFamily="18" charset="2"/>
              </a:rPr>
              <a:t>endif</a:t>
            </a:r>
            <a:r>
              <a:rPr lang="en-US" altLang="en-US" sz="2400" b="1" dirty="0" smtClean="0">
                <a:sym typeface="Symbol" panose="05050102010706020507" pitchFamily="18" charset="2"/>
              </a:rPr>
              <a:t/>
            </a:r>
            <a:br>
              <a:rPr lang="en-US" altLang="en-US" sz="2400" b="1" dirty="0" smtClean="0">
                <a:sym typeface="Symbol" panose="05050102010706020507" pitchFamily="18" charset="2"/>
              </a:rPr>
            </a:br>
            <a:r>
              <a:rPr lang="en-US" altLang="en-US" sz="2400" b="1" dirty="0" smtClean="0">
                <a:sym typeface="Symbol" panose="05050102010706020507" pitchFamily="18" charset="2"/>
              </a:rPr>
              <a:t>end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iterative_fib</a:t>
            </a:r>
            <a:r>
              <a:rPr lang="en-US" altLang="en-US" sz="2400" dirty="0" smtClean="0">
                <a:sym typeface="Symbol" panose="05050102010706020507" pitchFamily="18" charset="2"/>
              </a:rPr>
              <a:t>   </a:t>
            </a:r>
            <a:r>
              <a:rPr lang="en-US" altLang="en-US" sz="2400" b="1" dirty="0">
                <a:solidFill>
                  <a:srgbClr val="009900"/>
                </a:solidFill>
                <a:sym typeface="Symbol" panose="05050102010706020507" pitchFamily="18" charset="2"/>
              </a:rPr>
              <a:t>{y is the n-</a:t>
            </a:r>
            <a:r>
              <a:rPr lang="en-US" altLang="en-US" sz="2400" b="1" dirty="0" err="1">
                <a:solidFill>
                  <a:srgbClr val="009900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400" b="1" dirty="0">
                <a:solidFill>
                  <a:srgbClr val="009900"/>
                </a:solidFill>
                <a:sym typeface="Symbol" panose="05050102010706020507" pitchFamily="18" charset="2"/>
              </a:rPr>
              <a:t> Fibonacci number}</a:t>
            </a:r>
          </a:p>
        </p:txBody>
      </p:sp>
    </p:spTree>
    <p:extLst>
      <p:ext uri="{BB962C8B-B14F-4D97-AF65-F5344CB8AC3E}">
        <p14:creationId xmlns:p14="http://schemas.microsoft.com/office/powerpoint/2010/main" val="68124518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9728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3400" dirty="0">
                <a:sym typeface="Symbol" panose="05050102010706020507" pitchFamily="18" charset="2"/>
              </a:rPr>
              <a:t>For every recursive algorithm, there is an equivalent iterative algorithm</a:t>
            </a:r>
            <a:r>
              <a:rPr lang="en-US" altLang="en-US" sz="3400" dirty="0" smtClean="0">
                <a:sym typeface="Symbol" panose="05050102010706020507" pitchFamily="18" charset="2"/>
              </a:rPr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 smtClean="0">
                <a:sym typeface="Symbol" panose="05050102010706020507" pitchFamily="18" charset="2"/>
              </a:rPr>
              <a:t>Sometimes, however, the iterative version requires an auxiliary stack data structure </a:t>
            </a:r>
            <a:r>
              <a:rPr lang="en-US" alt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(covered in </a:t>
            </a:r>
            <a:r>
              <a:rPr lang="en-US" altLang="en-US" sz="2000" dirty="0" smtClean="0">
                <a:solidFill>
                  <a:srgbClr val="0000FF"/>
                </a:solidFill>
                <a:sym typeface="Symbol" panose="05050102010706020507" pitchFamily="18" charset="2"/>
              </a:rPr>
              <a:t>CSCE 221</a:t>
            </a:r>
            <a:r>
              <a:rPr lang="en-US" alt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endParaRPr lang="en-US" altLang="en-US" sz="32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3400" dirty="0">
                <a:sym typeface="Symbol" panose="05050102010706020507" pitchFamily="18" charset="2"/>
              </a:rPr>
              <a:t>Recursive algorithms are often shorter, more elegant, and easier to understand than their iterative counterparts</a:t>
            </a:r>
            <a:r>
              <a:rPr lang="en-US" altLang="en-US" sz="3400" dirty="0" smtClean="0">
                <a:sym typeface="Symbol" panose="05050102010706020507" pitchFamily="18" charset="2"/>
              </a:rPr>
              <a:t>.</a:t>
            </a:r>
            <a:endParaRPr lang="en-US" altLang="en-US" sz="34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3400" dirty="0">
                <a:sym typeface="Symbol" panose="05050102010706020507" pitchFamily="18" charset="2"/>
              </a:rPr>
              <a:t>However, iterative algorithms are </a:t>
            </a:r>
            <a:r>
              <a:rPr lang="en-US" altLang="en-US" sz="3400" dirty="0" smtClean="0">
                <a:sym typeface="Symbol" panose="05050102010706020507" pitchFamily="18" charset="2"/>
              </a:rPr>
              <a:t>sometimes </a:t>
            </a:r>
            <a:r>
              <a:rPr lang="en-US" altLang="en-US" sz="3400" dirty="0">
                <a:sym typeface="Symbol" panose="05050102010706020507" pitchFamily="18" charset="2"/>
              </a:rPr>
              <a:t>more efficient in their use of space and time. </a:t>
            </a:r>
          </a:p>
        </p:txBody>
      </p:sp>
    </p:spTree>
    <p:extLst>
      <p:ext uri="{BB962C8B-B14F-4D97-AF65-F5344CB8AC3E}">
        <p14:creationId xmlns:p14="http://schemas.microsoft.com/office/powerpoint/2010/main" val="286744641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685" t="-2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52881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		</a:t>
                </a:r>
                <a:r>
                  <a:rPr lang="en-US"/>
                  <a:t>	   </a:t>
                </a:r>
                <a:r>
                  <a:rPr lang="en-US" dirty="0"/>
                  <a:t>(the fast way)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685" t="-2667" r="-185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398329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29362"/>
          </a:xfrm>
        </p:spPr>
        <p:txBody>
          <a:bodyPr/>
          <a:lstStyle/>
          <a:p>
            <a:pPr algn="l"/>
            <a:r>
              <a:rPr lang="en-US" dirty="0"/>
              <a:t>Why Use Recursion?</a:t>
            </a:r>
          </a:p>
        </p:txBody>
      </p:sp>
    </p:spTree>
    <p:extLst>
      <p:ext uri="{BB962C8B-B14F-4D97-AF65-F5344CB8AC3E}">
        <p14:creationId xmlns:p14="http://schemas.microsoft.com/office/powerpoint/2010/main" val="362628949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utorialspoint.com/data_structures_algorithms/images/tower_of_hanoi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5400"/>
            <a:ext cx="5270500" cy="301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38500"/>
            <a:ext cx="10972800" cy="361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n,src,dest,aux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// puzzle of size n=0 is trivial: do nothing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// move n-1 disks from </a:t>
            </a:r>
            <a:r>
              <a:rPr lang="en-US" dirty="0" err="1"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to aux using </a:t>
            </a:r>
            <a:r>
              <a:rPr lang="en-US" dirty="0" err="1">
                <a:cs typeface="Courier New" panose="02070309020205020404" pitchFamily="49" charset="0"/>
              </a:rPr>
              <a:t>dest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// move the n-</a:t>
            </a:r>
            <a:r>
              <a:rPr lang="en-US" dirty="0" err="1">
                <a:cs typeface="Courier New" panose="02070309020205020404" pitchFamily="49" charset="0"/>
              </a:rPr>
              <a:t>th</a:t>
            </a:r>
            <a:r>
              <a:rPr lang="en-US" dirty="0">
                <a:cs typeface="Courier New" panose="02070309020205020404" pitchFamily="49" charset="0"/>
              </a:rPr>
              <a:t> disk from </a:t>
            </a:r>
            <a:r>
              <a:rPr lang="en-US" dirty="0" err="1"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to </a:t>
            </a:r>
            <a:r>
              <a:rPr lang="en-US" dirty="0" err="1">
                <a:cs typeface="Courier New" panose="02070309020205020404" pitchFamily="49" charset="0"/>
              </a:rPr>
              <a:t>dest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// move n-1 disks from aux to </a:t>
            </a:r>
            <a:r>
              <a:rPr lang="en-US" dirty="0" err="1">
                <a:cs typeface="Courier New" panose="02070309020205020404" pitchFamily="49" charset="0"/>
              </a:rPr>
              <a:t>dest</a:t>
            </a:r>
            <a:r>
              <a:rPr lang="en-US" dirty="0">
                <a:cs typeface="Courier New" panose="02070309020205020404" pitchFamily="49" charset="0"/>
              </a:rPr>
              <a:t> using </a:t>
            </a:r>
            <a:r>
              <a:rPr lang="en-US" dirty="0" err="1">
                <a:cs typeface="Courier New" panose="02070309020205020404" pitchFamily="49" charset="0"/>
              </a:rPr>
              <a:t>src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2976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utorialspoint.com/data_structures_algorithms/images/tower_of_hano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"/>
            <a:ext cx="5270500" cy="301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83" y="2209800"/>
            <a:ext cx="10972800" cy="4191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cs typeface="Courier New" panose="02070309020205020404" pitchFamily="49" charset="0"/>
              </a:rPr>
              <a:t>procedure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cs typeface="Courier New" panose="02070309020205020404" pitchFamily="49" charset="0"/>
              </a:rPr>
              <a:t>hanoi</a:t>
            </a:r>
            <a:r>
              <a:rPr lang="en-US" sz="2800" dirty="0" smtClean="0"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cs typeface="Courier New" panose="02070309020205020404" pitchFamily="49" charset="0"/>
              </a:rPr>
              <a:t>n,src,dest,aux</a:t>
            </a:r>
            <a:r>
              <a:rPr lang="en-US" sz="2800" dirty="0" smtClean="0"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sz="2800" dirty="0" smtClean="0">
                <a:cs typeface="Courier New" panose="02070309020205020404" pitchFamily="49" charset="0"/>
              </a:rPr>
              <a:t>    </a:t>
            </a:r>
            <a:r>
              <a:rPr lang="en-US" sz="2800" b="1" dirty="0" smtClean="0">
                <a:cs typeface="Courier New" panose="02070309020205020404" pitchFamily="49" charset="0"/>
              </a:rPr>
              <a:t>if</a:t>
            </a:r>
            <a:r>
              <a:rPr lang="en-US" sz="2800" dirty="0" smtClean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</a:rPr>
              <a:t>n = 0 </a:t>
            </a:r>
            <a:r>
              <a:rPr lang="en-US" sz="2800" b="1" dirty="0">
                <a:cs typeface="Courier New" panose="02070309020205020404" pitchFamily="49" charset="0"/>
              </a:rPr>
              <a:t>then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cs typeface="Courier New" panose="02070309020205020404" pitchFamily="49" charset="0"/>
              </a:rPr>
              <a:t/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sz="2800" dirty="0" smtClean="0">
                <a:cs typeface="Courier New" panose="02070309020205020404" pitchFamily="49" charset="0"/>
              </a:rPr>
              <a:t> 	</a:t>
            </a:r>
            <a:r>
              <a:rPr lang="en-US" sz="2800" b="1" dirty="0" smtClean="0">
                <a:cs typeface="Courier New" panose="02070309020205020404" pitchFamily="49" charset="0"/>
              </a:rPr>
              <a:t>return</a:t>
            </a:r>
            <a:r>
              <a:rPr lang="en-US" sz="2800" dirty="0" smtClean="0">
                <a:cs typeface="Courier New" panose="02070309020205020404" pitchFamily="49" charset="0"/>
              </a:rPr>
              <a:t>  // </a:t>
            </a:r>
            <a:r>
              <a:rPr lang="en-US" sz="2800" dirty="0">
                <a:cs typeface="Courier New" panose="02070309020205020404" pitchFamily="49" charset="0"/>
              </a:rPr>
              <a:t>base </a:t>
            </a:r>
            <a:r>
              <a:rPr lang="en-US" sz="2800" dirty="0" smtClean="0">
                <a:cs typeface="Courier New" panose="02070309020205020404" pitchFamily="49" charset="0"/>
              </a:rPr>
              <a:t>case</a:t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sz="2800" dirty="0" smtClean="0">
                <a:cs typeface="Courier New" panose="02070309020205020404" pitchFamily="49" charset="0"/>
              </a:rPr>
              <a:t>    </a:t>
            </a:r>
            <a:r>
              <a:rPr lang="en-US" sz="2800" b="1" dirty="0" smtClean="0">
                <a:cs typeface="Courier New" panose="02070309020205020404" pitchFamily="49" charset="0"/>
              </a:rPr>
              <a:t>else</a:t>
            </a:r>
            <a:endParaRPr lang="en-US" sz="2800" b="1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cs typeface="Courier New" panose="02070309020205020404" pitchFamily="49" charset="0"/>
              </a:rPr>
              <a:t>hanoi</a:t>
            </a:r>
            <a:r>
              <a:rPr lang="en-US" sz="2800" dirty="0" smtClean="0">
                <a:cs typeface="Courier New" panose="02070309020205020404" pitchFamily="49" charset="0"/>
              </a:rPr>
              <a:t>(n-1,src,aux,dest</a:t>
            </a:r>
            <a:r>
              <a:rPr lang="en-US" sz="28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cs typeface="Courier New" panose="02070309020205020404" pitchFamily="49" charset="0"/>
              </a:rPr>
              <a:t>	print</a:t>
            </a:r>
            <a:r>
              <a:rPr lang="en-US" sz="2800" dirty="0" smtClean="0"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cs typeface="Courier New" panose="02070309020205020404" pitchFamily="49" charset="0"/>
              </a:rPr>
              <a:t>“move disk “</a:t>
            </a:r>
            <a:r>
              <a:rPr lang="en-US" sz="2800" dirty="0">
                <a:cs typeface="Courier New" panose="02070309020205020404" pitchFamily="49" charset="0"/>
              </a:rPr>
              <a:t> n </a:t>
            </a:r>
            <a:r>
              <a:rPr lang="en-US" sz="2800" dirty="0">
                <a:solidFill>
                  <a:srgbClr val="7030A0"/>
                </a:solidFill>
                <a:cs typeface="Courier New" panose="02070309020205020404" pitchFamily="49" charset="0"/>
              </a:rPr>
              <a:t>“ from “ </a:t>
            </a:r>
            <a:r>
              <a:rPr lang="en-US" sz="2800" dirty="0" err="1">
                <a:cs typeface="Courier New" panose="02070309020205020404" pitchFamily="49" charset="0"/>
              </a:rPr>
              <a:t>src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cs typeface="Courier New" panose="02070309020205020404" pitchFamily="49" charset="0"/>
              </a:rPr>
              <a:t>“ to “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dest</a:t>
            </a: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cs typeface="Courier New" panose="02070309020205020404" pitchFamily="49" charset="0"/>
              </a:rPr>
              <a:t>hanoi</a:t>
            </a:r>
            <a:r>
              <a:rPr lang="en-US" sz="2800" dirty="0" smtClean="0">
                <a:cs typeface="Courier New" panose="02070309020205020404" pitchFamily="49" charset="0"/>
              </a:rPr>
              <a:t>(n-1,aux,dest,src)</a:t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sz="2800" dirty="0" smtClean="0">
                <a:cs typeface="Courier New" panose="02070309020205020404" pitchFamily="49" charset="0"/>
              </a:rPr>
              <a:t>    </a:t>
            </a:r>
            <a:r>
              <a:rPr lang="en-US" sz="2800" b="1" dirty="0" err="1" smtClean="0">
                <a:cs typeface="Courier New" panose="02070309020205020404" pitchFamily="49" charset="0"/>
              </a:rPr>
              <a:t>endif</a:t>
            </a:r>
            <a:endParaRPr lang="en-US" sz="2800" b="1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cs typeface="Courier New" panose="02070309020205020404" pitchFamily="49" charset="0"/>
              </a:rPr>
              <a:t>e</a:t>
            </a:r>
            <a:r>
              <a:rPr lang="en-US" sz="2800" b="1" dirty="0" smtClean="0">
                <a:cs typeface="Courier New" panose="02070309020205020404" pitchFamily="49" charset="0"/>
              </a:rPr>
              <a:t>nd </a:t>
            </a:r>
            <a:r>
              <a:rPr lang="en-US" sz="2800" dirty="0" err="1" smtClean="0">
                <a:cs typeface="Courier New" panose="02070309020205020404" pitchFamily="49" charset="0"/>
              </a:rPr>
              <a:t>hanoi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3198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[Recursive]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sort a list: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Divide list in half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Recursively sort the left half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Recursively sort the right half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Merge the sorted halves into a single sorted list</a:t>
            </a:r>
          </a:p>
        </p:txBody>
      </p:sp>
    </p:spTree>
    <p:extLst>
      <p:ext uri="{BB962C8B-B14F-4D97-AF65-F5344CB8AC3E}">
        <p14:creationId xmlns:p14="http://schemas.microsoft.com/office/powerpoint/2010/main" val="141832064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36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(A = 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n &gt; 1 then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m = floor(n/2)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L = 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R = 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m+1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(R)	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A = merge(L,R)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6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366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mergsort</a:t>
            </a:r>
            <a:endParaRPr lang="en-US" sz="36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40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merge(L,R: sorted lists)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 = empty list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while L and R are both non-empty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 element of L,R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if l &lt; r then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remove l from L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append l to A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remove r from R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append r to A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and append to A all elements of L,R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  // the merged list</a:t>
            </a:r>
          </a:p>
        </p:txBody>
      </p:sp>
    </p:spTree>
    <p:extLst>
      <p:ext uri="{BB962C8B-B14F-4D97-AF65-F5344CB8AC3E}">
        <p14:creationId xmlns:p14="http://schemas.microsoft.com/office/powerpoint/2010/main" val="169361026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685800"/>
          </a:xfrm>
        </p:spPr>
        <p:txBody>
          <a:bodyPr/>
          <a:lstStyle/>
          <a:p>
            <a:r>
              <a:rPr lang="en-US" altLang="en-US" sz="4000" dirty="0" smtClean="0"/>
              <a:t>Induction </a:t>
            </a:r>
            <a:r>
              <a:rPr lang="en-US" altLang="en-US" dirty="0"/>
              <a:t>(</a:t>
            </a:r>
            <a:r>
              <a:rPr lang="en-US" dirty="0"/>
              <a:t>§ </a:t>
            </a:r>
            <a:r>
              <a:rPr lang="en-US" dirty="0" smtClean="0"/>
              <a:t>5.1.2)</a:t>
            </a:r>
            <a:endParaRPr lang="en-CA" altLang="en-US" sz="4000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18160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If we have a propositional function P(n), and we want to prove that P(n) is true for any natural number n, we do the following:</a:t>
            </a:r>
          </a:p>
          <a:p>
            <a:pPr marL="0" indent="0"/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Tx/>
              <a:buChar char="•"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 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Show that P(0) is true.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    (basis step)</a:t>
            </a:r>
          </a:p>
          <a:p>
            <a:pPr marL="0" indent="0">
              <a:buFontTx/>
              <a:buChar char="•"/>
            </a:pP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Show that if P(n) then P(n + 1) for any </a:t>
            </a:r>
            <a:r>
              <a:rPr lang="en-US" altLang="en-US" dirty="0" err="1">
                <a:solidFill>
                  <a:srgbClr val="0000FF"/>
                </a:solidFill>
                <a:sym typeface="Symbol" panose="05050102010706020507" pitchFamily="18" charset="2"/>
              </a:rPr>
              <a:t>nN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    (inductive step)</a:t>
            </a:r>
          </a:p>
          <a:p>
            <a:pPr marL="0" indent="0">
              <a:buFontTx/>
              <a:buChar char="•"/>
            </a:pP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Then P(n) must be true for any </a:t>
            </a:r>
            <a:r>
              <a:rPr lang="en-US" altLang="en-US" dirty="0" err="1">
                <a:solidFill>
                  <a:srgbClr val="0000FF"/>
                </a:solidFill>
                <a:sym typeface="Symbol" panose="05050102010706020507" pitchFamily="18" charset="2"/>
              </a:rPr>
              <a:t>nN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.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    (conclusion)</a:t>
            </a:r>
          </a:p>
        </p:txBody>
      </p:sp>
    </p:spTree>
    <p:extLst>
      <p:ext uri="{BB962C8B-B14F-4D97-AF65-F5344CB8AC3E}">
        <p14:creationId xmlns:p14="http://schemas.microsoft.com/office/powerpoint/2010/main" val="340908241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of Merge Sort</a:t>
            </a:r>
          </a:p>
        </p:txBody>
      </p:sp>
    </p:spTree>
    <p:extLst>
      <p:ext uri="{BB962C8B-B14F-4D97-AF65-F5344CB8AC3E}">
        <p14:creationId xmlns:p14="http://schemas.microsoft.com/office/powerpoint/2010/main" val="3056575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800" dirty="0"/>
              <a:t>Induction</a:t>
            </a:r>
            <a:endParaRPr lang="en-CA" altLang="en-US" sz="4800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93726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Show that n &lt; 2</a:t>
            </a:r>
            <a:r>
              <a:rPr lang="en-US" altLang="en-US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for all positive integers n.</a:t>
            </a:r>
          </a:p>
          <a:p>
            <a:pPr marL="0" indent="0"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P(n) be the proposition “n &lt; 2</a:t>
            </a:r>
            <a:r>
              <a:rPr lang="en-US" altLang="en-US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.”</a:t>
            </a:r>
          </a:p>
          <a:p>
            <a:pPr marL="0" indent="0"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1.  Show that P(1) is true.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(basis step)</a:t>
            </a:r>
          </a:p>
          <a:p>
            <a:pPr marL="0" indent="0"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P(1) is true, because 1 &lt; 2</a:t>
            </a:r>
            <a:r>
              <a:rPr lang="en-US" altLang="en-US" baseline="30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= 2.</a:t>
            </a:r>
          </a:p>
          <a:p>
            <a:pPr marL="520700" indent="-520700"/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222135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800" dirty="0"/>
              <a:t>Induction</a:t>
            </a:r>
            <a:endParaRPr lang="en-CA" altLang="en-US" sz="4800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92964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2.  Show that if P(n) is true, then P(n + 1) is true.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(inductive step)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Assume that n &lt; 2</a:t>
            </a:r>
            <a:r>
              <a:rPr lang="en-US" altLang="en-US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true.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We need to show that P(n + 1) is true, i.e</a:t>
            </a:r>
            <a:r>
              <a:rPr lang="en-US" altLang="en-US" dirty="0" smtClean="0">
                <a:sym typeface="Symbol" panose="05050102010706020507" pitchFamily="18" charset="2"/>
              </a:rPr>
              <a:t>. n </a:t>
            </a:r>
            <a:r>
              <a:rPr lang="en-US" altLang="en-US" dirty="0">
                <a:sym typeface="Symbol" panose="05050102010706020507" pitchFamily="18" charset="2"/>
              </a:rPr>
              <a:t>+ 1 &lt; 2</a:t>
            </a:r>
            <a:r>
              <a:rPr lang="en-US" altLang="en-US" baseline="30000" dirty="0">
                <a:sym typeface="Symbol" panose="05050102010706020507" pitchFamily="18" charset="2"/>
              </a:rPr>
              <a:t>n+1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aseline="30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We start from n &lt; 2</a:t>
            </a:r>
            <a:r>
              <a:rPr lang="en-US" altLang="en-US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n + 1 &lt; 2</a:t>
            </a:r>
            <a:r>
              <a:rPr lang="en-US" altLang="en-US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+ 1  2</a:t>
            </a:r>
            <a:r>
              <a:rPr lang="en-US" altLang="en-US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+ 2</a:t>
            </a:r>
            <a:r>
              <a:rPr lang="en-US" altLang="en-US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2</a:t>
            </a:r>
            <a:r>
              <a:rPr lang="en-US" altLang="en-US" baseline="30000" dirty="0">
                <a:sym typeface="Symbol" panose="05050102010706020507" pitchFamily="18" charset="2"/>
              </a:rPr>
              <a:t>n+1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Therefore, if n &lt; 2</a:t>
            </a:r>
            <a:r>
              <a:rPr lang="en-US" altLang="en-US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then n + 1 &lt; 2</a:t>
            </a:r>
            <a:r>
              <a:rPr lang="en-US" altLang="en-US" baseline="30000" dirty="0">
                <a:sym typeface="Symbol" panose="05050102010706020507" pitchFamily="18" charset="2"/>
              </a:rPr>
              <a:t>n+1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288555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Induction</a:t>
            </a:r>
            <a:endParaRPr lang="en-CA" altLang="en-US" sz="4000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937260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Then P(n) must be true for any positive integer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.</a:t>
            </a:r>
            <a:b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(conclusion)</a:t>
            </a:r>
          </a:p>
          <a:p>
            <a:pPr marL="0" indent="0">
              <a:buNone/>
            </a:pPr>
            <a:endParaRPr lang="en-US" altLang="en-US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n &lt; 2</a:t>
            </a:r>
            <a:r>
              <a:rPr lang="en-US" altLang="en-US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true for any positive integer.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Q.E.D.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804058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82289</TotalTime>
  <Words>5145</Words>
  <Application>Microsoft Office PowerPoint</Application>
  <PresentationFormat>Widescreen</PresentationFormat>
  <Paragraphs>546</Paragraphs>
  <Slides>60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Cambria Math</vt:lpstr>
      <vt:lpstr>Comic Sans MS</vt:lpstr>
      <vt:lpstr>Courier New</vt:lpstr>
      <vt:lpstr>Symbol</vt:lpstr>
      <vt:lpstr>Times New Roman</vt:lpstr>
      <vt:lpstr>Wingdings</vt:lpstr>
      <vt:lpstr>1_Default Design</vt:lpstr>
      <vt:lpstr>Office Theme</vt:lpstr>
      <vt:lpstr>CSCE 222 Discrete Structures</vt:lpstr>
      <vt:lpstr>Based on Chapter 5 of Rosen  Discrete Mathematics and its Applications</vt:lpstr>
      <vt:lpstr>What’s Induction About?</vt:lpstr>
      <vt:lpstr>Induction (§ 5.1.1)</vt:lpstr>
      <vt:lpstr>PowerPoint Presentation</vt:lpstr>
      <vt:lpstr>Induction (§ 5.1.2)</vt:lpstr>
      <vt:lpstr>Induction</vt:lpstr>
      <vt:lpstr>Induction</vt:lpstr>
      <vt:lpstr>Induction</vt:lpstr>
      <vt:lpstr> Mathematical Induction</vt:lpstr>
      <vt:lpstr> Mathematical Induction</vt:lpstr>
      <vt:lpstr> Mathematical Induction</vt:lpstr>
      <vt:lpstr>PowerPoint Presentation</vt:lpstr>
      <vt:lpstr>7^n-2^n is divisible by 5</vt:lpstr>
      <vt:lpstr>2^(n+6)+5^(2n+1) is a multiple of 23</vt:lpstr>
      <vt:lpstr>What is wrong with this proof? (§ 5.1.8)</vt:lpstr>
      <vt:lpstr>Template for Proofs by Mathematical Induction</vt:lpstr>
      <vt:lpstr>Template for Proofs by Mathematical Induction</vt:lpstr>
      <vt:lpstr>Template for Proofs by Mathematical Induction (§ 5.1.5)</vt:lpstr>
      <vt:lpstr>Strong Induction (§ 5.2.2)</vt:lpstr>
      <vt:lpstr>Strong Induction</vt:lpstr>
      <vt:lpstr>Strong Induction (§ 5.2.3)</vt:lpstr>
      <vt:lpstr>Strong Induction</vt:lpstr>
      <vt:lpstr>Strong Induction</vt:lpstr>
      <vt:lpstr>Every amount of postage of 12 cents or more can be formed using 4-cent and 5-cent stamps</vt:lpstr>
      <vt:lpstr>Every amount of postage of 12 cents or more can be formed using 4-cent and 5-cent stamps</vt:lpstr>
      <vt:lpstr> Strong Induction vs. Weak Induction</vt:lpstr>
      <vt:lpstr> Strong Mathematical Induction (§ 5.2.4)</vt:lpstr>
      <vt:lpstr>Strong Mathematical Induction</vt:lpstr>
      <vt:lpstr>   Strong Mathematical Induction</vt:lpstr>
      <vt:lpstr>   Strong Mathematical Induction</vt:lpstr>
      <vt:lpstr>   Strong Mathematical Induction</vt:lpstr>
      <vt:lpstr>Recursive Definitions and Structural Induction</vt:lpstr>
      <vt:lpstr>Recursive  or Inductive Definitions (§ 5.3.1)</vt:lpstr>
      <vt:lpstr>Recursive Definitions</vt:lpstr>
      <vt:lpstr>Recursively Defined Sequences</vt:lpstr>
      <vt:lpstr>Recursively Defined Functions</vt:lpstr>
      <vt:lpstr>Recursively Defined Functions</vt:lpstr>
      <vt:lpstr>Recursively Defined Functions</vt:lpstr>
      <vt:lpstr>Recursively Defined Functions</vt:lpstr>
      <vt:lpstr>Recursively Defined Sets</vt:lpstr>
      <vt:lpstr>Recursively Defined Sets</vt:lpstr>
      <vt:lpstr>Recursively Defined Sets</vt:lpstr>
      <vt:lpstr>Recursively Defined Sets</vt:lpstr>
      <vt:lpstr>Recursively Defined Sets</vt:lpstr>
      <vt:lpstr>Recursively Defined Sets</vt:lpstr>
      <vt:lpstr>Recursive Algorithms</vt:lpstr>
      <vt:lpstr>Recursive Algorithms</vt:lpstr>
      <vt:lpstr>Recursive Algorithms</vt:lpstr>
      <vt:lpstr>Recursive Algorithms</vt:lpstr>
      <vt:lpstr>Recursive Algorithms</vt:lpstr>
      <vt:lpstr>Example: a^n </vt:lpstr>
      <vt:lpstr>Example: a^n       (the fast way)</vt:lpstr>
      <vt:lpstr>Why Use Recursion?</vt:lpstr>
      <vt:lpstr>Tower of Hanoi</vt:lpstr>
      <vt:lpstr>Tower of Hanoi</vt:lpstr>
      <vt:lpstr>The [Recursive] Merge Sort</vt:lpstr>
      <vt:lpstr>procedure mergesort(A = a1,…,an)   if n &gt; 1 then  m = floor(n/2)  L = a1,…,am  R = am+1,…,an  mergesort(L)  mergesort(R)   A = merge(L,R)   endif end mergsort</vt:lpstr>
      <vt:lpstr>procedure merge(L,R: sorted lists) A = empty list while L and R are both non-empty  l,r = first element of L,R  if l &lt; r then   remove l from L   append l to A  else   remove r from R   append r to A  endif endwhile remove and append to A all elements of L,R return A  // the merged list</vt:lpstr>
      <vt:lpstr>Analysis of Merge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SHSU</dc:creator>
  <cp:lastModifiedBy>McGuire, Timothy J</cp:lastModifiedBy>
  <cp:revision>1538</cp:revision>
  <cp:lastPrinted>2019-02-13T14:25:52Z</cp:lastPrinted>
  <dcterms:created xsi:type="dcterms:W3CDTF">1601-01-01T00:00:00Z</dcterms:created>
  <dcterms:modified xsi:type="dcterms:W3CDTF">2020-10-06T12:23:18Z</dcterms:modified>
</cp:coreProperties>
</file>