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34" r:id="rId2"/>
  </p:sldMasterIdLst>
  <p:notesMasterIdLst>
    <p:notesMasterId r:id="rId38"/>
  </p:notesMasterIdLst>
  <p:handoutMasterIdLst>
    <p:handoutMasterId r:id="rId39"/>
  </p:handoutMasterIdLst>
  <p:sldIdLst>
    <p:sldId id="1020" r:id="rId3"/>
    <p:sldId id="956" r:id="rId4"/>
    <p:sldId id="1064" r:id="rId5"/>
    <p:sldId id="1065" r:id="rId6"/>
    <p:sldId id="1066" r:id="rId7"/>
    <p:sldId id="1067" r:id="rId8"/>
    <p:sldId id="1068" r:id="rId9"/>
    <p:sldId id="1069" r:id="rId10"/>
    <p:sldId id="1070" r:id="rId11"/>
    <p:sldId id="1071" r:id="rId12"/>
    <p:sldId id="1072" r:id="rId13"/>
    <p:sldId id="1073" r:id="rId14"/>
    <p:sldId id="1074" r:id="rId15"/>
    <p:sldId id="1075" r:id="rId16"/>
    <p:sldId id="1076" r:id="rId17"/>
    <p:sldId id="1077" r:id="rId18"/>
    <p:sldId id="1093" r:id="rId19"/>
    <p:sldId id="1094" r:id="rId20"/>
    <p:sldId id="1097" r:id="rId21"/>
    <p:sldId id="1078" r:id="rId22"/>
    <p:sldId id="1095" r:id="rId23"/>
    <p:sldId id="1079" r:id="rId24"/>
    <p:sldId id="1080" r:id="rId25"/>
    <p:sldId id="1081" r:id="rId26"/>
    <p:sldId id="1082" r:id="rId27"/>
    <p:sldId id="1085" r:id="rId28"/>
    <p:sldId id="1084" r:id="rId29"/>
    <p:sldId id="1086" r:id="rId30"/>
    <p:sldId id="1087" r:id="rId31"/>
    <p:sldId id="1088" r:id="rId32"/>
    <p:sldId id="1096" r:id="rId33"/>
    <p:sldId id="1089" r:id="rId34"/>
    <p:sldId id="1090" r:id="rId35"/>
    <p:sldId id="1091" r:id="rId36"/>
    <p:sldId id="1092" r:id="rId37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00"/>
    <a:srgbClr val="500000"/>
    <a:srgbClr val="FF0000"/>
    <a:srgbClr val="660033"/>
    <a:srgbClr val="CC6600"/>
    <a:srgbClr val="CC00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2887" autoAdjust="0"/>
  </p:normalViewPr>
  <p:slideViewPr>
    <p:cSldViewPr>
      <p:cViewPr varScale="1">
        <p:scale>
          <a:sx n="72" d="100"/>
          <a:sy n="72" d="100"/>
        </p:scale>
        <p:origin x="76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5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87"/>
    </p:cViewPr>
  </p:sorterViewPr>
  <p:notesViewPr>
    <p:cSldViewPr>
      <p:cViewPr varScale="1">
        <p:scale>
          <a:sx n="70" d="100"/>
          <a:sy n="70" d="100"/>
        </p:scale>
        <p:origin x="2760" y="3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66A7F9-435C-4DFD-8C4C-70C0862DAC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7D95F8-26FB-4BA7-A08C-190B273DB9AE}">
      <dgm:prSet/>
      <dgm:spPr/>
      <dgm:t>
        <a:bodyPr/>
        <a:lstStyle/>
        <a:p>
          <a:pPr rtl="0"/>
          <a:r>
            <a:rPr lang="en-US" dirty="0" smtClean="0"/>
            <a:t>Note that the definition on the previous slide requires fully parenthesized </a:t>
          </a:r>
          <a:r>
            <a:rPr lang="en-US" dirty="0" err="1" smtClean="0"/>
            <a:t>subformulae</a:t>
          </a:r>
          <a:endParaRPr lang="en-US" dirty="0"/>
        </a:p>
      </dgm:t>
    </dgm:pt>
    <dgm:pt modelId="{3B541DBA-F947-4561-9DB5-5EE68FD3667C}" type="parTrans" cxnId="{723E51E2-9B2B-4D74-A686-A8110FD1B5B5}">
      <dgm:prSet/>
      <dgm:spPr/>
      <dgm:t>
        <a:bodyPr/>
        <a:lstStyle/>
        <a:p>
          <a:endParaRPr lang="en-US"/>
        </a:p>
      </dgm:t>
    </dgm:pt>
    <dgm:pt modelId="{7BE4CDE1-D81C-40DD-B4C4-E30B09D1871D}" type="sibTrans" cxnId="{723E51E2-9B2B-4D74-A686-A8110FD1B5B5}">
      <dgm:prSet/>
      <dgm:spPr/>
      <dgm:t>
        <a:bodyPr/>
        <a:lstStyle/>
        <a:p>
          <a:endParaRPr lang="en-US"/>
        </a:p>
      </dgm:t>
    </dgm:pt>
    <dgm:pt modelId="{EF3934CD-F166-4122-8195-7E25AC6C1743}" type="pres">
      <dgm:prSet presAssocID="{5F66A7F9-435C-4DFD-8C4C-70C0862DAC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09627D-785A-4829-BCE5-FAC6D0167C46}" type="pres">
      <dgm:prSet presAssocID="{D77D95F8-26FB-4BA7-A08C-190B273DB9A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487CB8-A9F6-440E-A331-FD327C3943A5}" type="presOf" srcId="{D77D95F8-26FB-4BA7-A08C-190B273DB9AE}" destId="{0709627D-785A-4829-BCE5-FAC6D0167C46}" srcOrd="0" destOrd="0" presId="urn:microsoft.com/office/officeart/2005/8/layout/vList2"/>
    <dgm:cxn modelId="{723E51E2-9B2B-4D74-A686-A8110FD1B5B5}" srcId="{5F66A7F9-435C-4DFD-8C4C-70C0862DACF0}" destId="{D77D95F8-26FB-4BA7-A08C-190B273DB9AE}" srcOrd="0" destOrd="0" parTransId="{3B541DBA-F947-4561-9DB5-5EE68FD3667C}" sibTransId="{7BE4CDE1-D81C-40DD-B4C4-E30B09D1871D}"/>
    <dgm:cxn modelId="{112D3000-FA5E-42BE-849A-7E543CC0B4AB}" type="presOf" srcId="{5F66A7F9-435C-4DFD-8C4C-70C0862DACF0}" destId="{EF3934CD-F166-4122-8195-7E25AC6C1743}" srcOrd="0" destOrd="0" presId="urn:microsoft.com/office/officeart/2005/8/layout/vList2"/>
    <dgm:cxn modelId="{B3A70FC0-9BF7-422C-9541-E270DDED55CB}" type="presParOf" srcId="{EF3934CD-F166-4122-8195-7E25AC6C1743}" destId="{0709627D-785A-4829-BCE5-FAC6D0167C4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0BFDE5-10C5-4658-AACF-826371F3EE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8B2F77-D906-4973-8EC9-527E17D1F672}">
      <dgm:prSet/>
      <dgm:spPr/>
      <dgm:t>
        <a:bodyPr/>
        <a:lstStyle/>
        <a:p>
          <a:pPr rtl="0"/>
          <a:r>
            <a:rPr lang="en-US" dirty="0" smtClean="0"/>
            <a:t>Compare this with the iterative algorithm you’ve seen before</a:t>
          </a:r>
          <a:endParaRPr lang="en-US" dirty="0"/>
        </a:p>
      </dgm:t>
    </dgm:pt>
    <dgm:pt modelId="{2217127F-AF4A-4718-9253-BC130822B6BC}" type="parTrans" cxnId="{0B1CE122-814F-412B-A6B3-15462A31D0E1}">
      <dgm:prSet/>
      <dgm:spPr/>
      <dgm:t>
        <a:bodyPr/>
        <a:lstStyle/>
        <a:p>
          <a:endParaRPr lang="en-US"/>
        </a:p>
      </dgm:t>
    </dgm:pt>
    <dgm:pt modelId="{DFD4A19D-33C3-4342-99D8-B53533A4C2F1}" type="sibTrans" cxnId="{0B1CE122-814F-412B-A6B3-15462A31D0E1}">
      <dgm:prSet/>
      <dgm:spPr/>
      <dgm:t>
        <a:bodyPr/>
        <a:lstStyle/>
        <a:p>
          <a:endParaRPr lang="en-US"/>
        </a:p>
      </dgm:t>
    </dgm:pt>
    <dgm:pt modelId="{873F4A7F-BCF0-4866-8470-53946DF145DE}" type="pres">
      <dgm:prSet presAssocID="{430BFDE5-10C5-4658-AACF-826371F3EE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E54D2A-284F-4EDF-B980-42161099E31B}" type="pres">
      <dgm:prSet presAssocID="{668B2F77-D906-4973-8EC9-527E17D1F67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1CE122-814F-412B-A6B3-15462A31D0E1}" srcId="{430BFDE5-10C5-4658-AACF-826371F3EE5A}" destId="{668B2F77-D906-4973-8EC9-527E17D1F672}" srcOrd="0" destOrd="0" parTransId="{2217127F-AF4A-4718-9253-BC130822B6BC}" sibTransId="{DFD4A19D-33C3-4342-99D8-B53533A4C2F1}"/>
    <dgm:cxn modelId="{F0747150-B1C3-4305-86E1-C0B7C4017D29}" type="presOf" srcId="{430BFDE5-10C5-4658-AACF-826371F3EE5A}" destId="{873F4A7F-BCF0-4866-8470-53946DF145DE}" srcOrd="0" destOrd="0" presId="urn:microsoft.com/office/officeart/2005/8/layout/vList2"/>
    <dgm:cxn modelId="{0EFC476A-C13B-46BE-9065-1DE33E29C7E7}" type="presOf" srcId="{668B2F77-D906-4973-8EC9-527E17D1F672}" destId="{EAE54D2A-284F-4EDF-B980-42161099E31B}" srcOrd="0" destOrd="0" presId="urn:microsoft.com/office/officeart/2005/8/layout/vList2"/>
    <dgm:cxn modelId="{B7CE87F2-8919-4D8C-880C-608ECDB89F56}" type="presParOf" srcId="{873F4A7F-BCF0-4866-8470-53946DF145DE}" destId="{EAE54D2A-284F-4EDF-B980-42161099E31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0BFDE5-10C5-4658-AACF-826371F3EE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8B2F77-D906-4973-8EC9-527E17D1F672}">
      <dgm:prSet/>
      <dgm:spPr/>
      <dgm:t>
        <a:bodyPr/>
        <a:lstStyle/>
        <a:p>
          <a:pPr rtl="0"/>
          <a:r>
            <a:rPr lang="en-US" dirty="0" smtClean="0"/>
            <a:t>Compare this with the iterative algorithm in the previous module</a:t>
          </a:r>
          <a:endParaRPr lang="en-US" dirty="0"/>
        </a:p>
      </dgm:t>
    </dgm:pt>
    <dgm:pt modelId="{2217127F-AF4A-4718-9253-BC130822B6BC}" type="parTrans" cxnId="{0B1CE122-814F-412B-A6B3-15462A31D0E1}">
      <dgm:prSet/>
      <dgm:spPr/>
      <dgm:t>
        <a:bodyPr/>
        <a:lstStyle/>
        <a:p>
          <a:endParaRPr lang="en-US"/>
        </a:p>
      </dgm:t>
    </dgm:pt>
    <dgm:pt modelId="{DFD4A19D-33C3-4342-99D8-B53533A4C2F1}" type="sibTrans" cxnId="{0B1CE122-814F-412B-A6B3-15462A31D0E1}">
      <dgm:prSet/>
      <dgm:spPr/>
      <dgm:t>
        <a:bodyPr/>
        <a:lstStyle/>
        <a:p>
          <a:endParaRPr lang="en-US"/>
        </a:p>
      </dgm:t>
    </dgm:pt>
    <dgm:pt modelId="{873F4A7F-BCF0-4866-8470-53946DF145DE}" type="pres">
      <dgm:prSet presAssocID="{430BFDE5-10C5-4658-AACF-826371F3EE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E54D2A-284F-4EDF-B980-42161099E31B}" type="pres">
      <dgm:prSet presAssocID="{668B2F77-D906-4973-8EC9-527E17D1F67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1CE122-814F-412B-A6B3-15462A31D0E1}" srcId="{430BFDE5-10C5-4658-AACF-826371F3EE5A}" destId="{668B2F77-D906-4973-8EC9-527E17D1F672}" srcOrd="0" destOrd="0" parTransId="{2217127F-AF4A-4718-9253-BC130822B6BC}" sibTransId="{DFD4A19D-33C3-4342-99D8-B53533A4C2F1}"/>
    <dgm:cxn modelId="{F0747150-B1C3-4305-86E1-C0B7C4017D29}" type="presOf" srcId="{430BFDE5-10C5-4658-AACF-826371F3EE5A}" destId="{873F4A7F-BCF0-4866-8470-53946DF145DE}" srcOrd="0" destOrd="0" presId="urn:microsoft.com/office/officeart/2005/8/layout/vList2"/>
    <dgm:cxn modelId="{0EFC476A-C13B-46BE-9065-1DE33E29C7E7}" type="presOf" srcId="{668B2F77-D906-4973-8EC9-527E17D1F672}" destId="{EAE54D2A-284F-4EDF-B980-42161099E31B}" srcOrd="0" destOrd="0" presId="urn:microsoft.com/office/officeart/2005/8/layout/vList2"/>
    <dgm:cxn modelId="{B7CE87F2-8919-4D8C-880C-608ECDB89F56}" type="presParOf" srcId="{873F4A7F-BCF0-4866-8470-53946DF145DE}" destId="{EAE54D2A-284F-4EDF-B980-42161099E31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97F1B1-951A-4DAD-A6ED-ED8BA3AC77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10457A-04D9-4EC9-9EA8-447CDF42BA57}">
      <dgm:prSet/>
      <dgm:spPr/>
      <dgm:t>
        <a:bodyPr/>
        <a:lstStyle/>
        <a:p>
          <a:pPr rtl="0"/>
          <a:r>
            <a:rPr lang="en-US" dirty="0" smtClean="0"/>
            <a:t>Note the redundant computations involved here, which leads to the conclusion that recursion </a:t>
          </a:r>
          <a:r>
            <a:rPr lang="en-US" b="1" i="1" dirty="0" smtClean="0"/>
            <a:t>in this case </a:t>
          </a:r>
          <a:r>
            <a:rPr lang="en-US" dirty="0" smtClean="0"/>
            <a:t>is not the most efficient way to compute the solution</a:t>
          </a:r>
          <a:endParaRPr lang="en-US" dirty="0"/>
        </a:p>
      </dgm:t>
    </dgm:pt>
    <dgm:pt modelId="{F11C445F-4883-49F5-AEFA-52B74A1DD663}" type="parTrans" cxnId="{81A57706-4E1B-4721-81F1-266087AC1388}">
      <dgm:prSet/>
      <dgm:spPr/>
      <dgm:t>
        <a:bodyPr/>
        <a:lstStyle/>
        <a:p>
          <a:endParaRPr lang="en-US"/>
        </a:p>
      </dgm:t>
    </dgm:pt>
    <dgm:pt modelId="{CECB829D-8D7F-4842-8DDE-96E9905BE48B}" type="sibTrans" cxnId="{81A57706-4E1B-4721-81F1-266087AC1388}">
      <dgm:prSet/>
      <dgm:spPr/>
      <dgm:t>
        <a:bodyPr/>
        <a:lstStyle/>
        <a:p>
          <a:endParaRPr lang="en-US"/>
        </a:p>
      </dgm:t>
    </dgm:pt>
    <dgm:pt modelId="{B8A45A59-3EB1-475E-AA23-3193F9BDBF70}" type="pres">
      <dgm:prSet presAssocID="{2B97F1B1-951A-4DAD-A6ED-ED8BA3AC77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791F82-0D09-4DA8-9F64-7BFEA4E1A7C0}" type="pres">
      <dgm:prSet presAssocID="{5310457A-04D9-4EC9-9EA8-447CDF42BA5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988D20-E186-4AFB-9C2C-14CC3F09FAF0}" type="presOf" srcId="{2B97F1B1-951A-4DAD-A6ED-ED8BA3AC7709}" destId="{B8A45A59-3EB1-475E-AA23-3193F9BDBF70}" srcOrd="0" destOrd="0" presId="urn:microsoft.com/office/officeart/2005/8/layout/vList2"/>
    <dgm:cxn modelId="{8CF620D0-0861-4770-8647-1EA1DCEDD98D}" type="presOf" srcId="{5310457A-04D9-4EC9-9EA8-447CDF42BA57}" destId="{6E791F82-0D09-4DA8-9F64-7BFEA4E1A7C0}" srcOrd="0" destOrd="0" presId="urn:microsoft.com/office/officeart/2005/8/layout/vList2"/>
    <dgm:cxn modelId="{81A57706-4E1B-4721-81F1-266087AC1388}" srcId="{2B97F1B1-951A-4DAD-A6ED-ED8BA3AC7709}" destId="{5310457A-04D9-4EC9-9EA8-447CDF42BA57}" srcOrd="0" destOrd="0" parTransId="{F11C445F-4883-49F5-AEFA-52B74A1DD663}" sibTransId="{CECB829D-8D7F-4842-8DDE-96E9905BE48B}"/>
    <dgm:cxn modelId="{753DB9D1-5638-4FBF-8BD1-EF9D06C21420}" type="presParOf" srcId="{B8A45A59-3EB1-475E-AA23-3193F9BDBF70}" destId="{6E791F82-0D09-4DA8-9F64-7BFEA4E1A7C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9627D-785A-4829-BCE5-FAC6D0167C46}">
      <dsp:nvSpPr>
        <dsp:cNvPr id="0" name=""/>
        <dsp:cNvSpPr/>
      </dsp:nvSpPr>
      <dsp:spPr>
        <a:xfrm>
          <a:off x="0" y="87412"/>
          <a:ext cx="5105400" cy="1579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Note that the definition on the previous slide requires fully parenthesized </a:t>
          </a:r>
          <a:r>
            <a:rPr lang="en-US" sz="3000" kern="1200" dirty="0" err="1" smtClean="0"/>
            <a:t>subformulae</a:t>
          </a:r>
          <a:endParaRPr lang="en-US" sz="3000" kern="1200" dirty="0"/>
        </a:p>
      </dsp:txBody>
      <dsp:txXfrm>
        <a:off x="77105" y="164517"/>
        <a:ext cx="4951190" cy="1425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54D2A-284F-4EDF-B980-42161099E31B}">
      <dsp:nvSpPr>
        <dsp:cNvPr id="0" name=""/>
        <dsp:cNvSpPr/>
      </dsp:nvSpPr>
      <dsp:spPr>
        <a:xfrm>
          <a:off x="0" y="25760"/>
          <a:ext cx="2971800" cy="1764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Compare this with the iterative algorithm you’ve seen before</a:t>
          </a:r>
          <a:endParaRPr lang="en-US" sz="2600" kern="1200" dirty="0"/>
        </a:p>
      </dsp:txBody>
      <dsp:txXfrm>
        <a:off x="86129" y="111889"/>
        <a:ext cx="2799542" cy="1592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54D2A-284F-4EDF-B980-42161099E31B}">
      <dsp:nvSpPr>
        <dsp:cNvPr id="0" name=""/>
        <dsp:cNvSpPr/>
      </dsp:nvSpPr>
      <dsp:spPr>
        <a:xfrm>
          <a:off x="0" y="25760"/>
          <a:ext cx="2971800" cy="1764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Compare this with the iterative algorithm in the previous module</a:t>
          </a:r>
          <a:endParaRPr lang="en-US" sz="2600" kern="1200" dirty="0"/>
        </a:p>
      </dsp:txBody>
      <dsp:txXfrm>
        <a:off x="86129" y="111889"/>
        <a:ext cx="2799542" cy="15921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91F82-0D09-4DA8-9F64-7BFEA4E1A7C0}">
      <dsp:nvSpPr>
        <dsp:cNvPr id="0" name=""/>
        <dsp:cNvSpPr/>
      </dsp:nvSpPr>
      <dsp:spPr>
        <a:xfrm>
          <a:off x="0" y="190214"/>
          <a:ext cx="3433763" cy="3159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Note the redundant computations involved here, which leads to the conclusion that recursion </a:t>
          </a:r>
          <a:r>
            <a:rPr lang="en-US" sz="2500" b="1" i="1" kern="1200" dirty="0" smtClean="0"/>
            <a:t>in this case </a:t>
          </a:r>
          <a:r>
            <a:rPr lang="en-US" sz="2500" kern="1200" dirty="0" smtClean="0"/>
            <a:t>is not the most efficient way to compute the solution</a:t>
          </a:r>
          <a:endParaRPr lang="en-US" sz="2500" kern="1200" dirty="0"/>
        </a:p>
      </dsp:txBody>
      <dsp:txXfrm>
        <a:off x="154210" y="344424"/>
        <a:ext cx="3125343" cy="2850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1ACCEDB1-6BCD-417B-8952-55DF775AEA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117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9262E877-00D1-4FB5-9047-B693464073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898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6913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/>
              <a:t>simple!  So </a:t>
            </a:r>
            <a:r>
              <a:rPr lang="en-US" dirty="0"/>
              <a:t>elegant!</a:t>
            </a:r>
          </a:p>
          <a:p>
            <a:endParaRPr lang="en-US" dirty="0"/>
          </a:p>
          <a:p>
            <a:r>
              <a:rPr lang="en-US" dirty="0"/>
              <a:t>Of course you can do </a:t>
            </a:r>
            <a:r>
              <a:rPr lang="en-US" dirty="0" err="1"/>
              <a:t>mergesort</a:t>
            </a:r>
            <a:r>
              <a:rPr lang="en-US" dirty="0"/>
              <a:t> iteratively, but WHY!?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Isn’t it BEAUTFUL!?</a:t>
            </a:r>
          </a:p>
          <a:p>
            <a:endParaRPr lang="en-US" dirty="0"/>
          </a:p>
          <a:p>
            <a:r>
              <a:rPr lang="en-US" dirty="0"/>
              <a:t>The efficiency</a:t>
            </a:r>
            <a:r>
              <a:rPr lang="en-US" baseline="0" dirty="0"/>
              <a:t> of </a:t>
            </a:r>
            <a:r>
              <a:rPr lang="en-US" baseline="0" dirty="0" err="1"/>
              <a:t>mergesort</a:t>
            </a:r>
            <a:r>
              <a:rPr lang="en-US" baseline="0" dirty="0"/>
              <a:t> depends on having an efficient algorithm for merging to sorted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97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Worst</a:t>
            </a:r>
            <a:r>
              <a:rPr lang="en-US" baseline="0" dirty="0"/>
              <a:t> case for merging two sorted lists with m and n elements is m+n-1 comparisons.</a:t>
            </a:r>
          </a:p>
          <a:p>
            <a:r>
              <a:rPr lang="en-US" baseline="0" dirty="0"/>
              <a:t>Can do better, e.g. if m=1, binary search through n elements takes log n compares.</a:t>
            </a:r>
          </a:p>
          <a:p>
            <a:r>
              <a:rPr lang="en-US" baseline="0" dirty="0"/>
              <a:t>(but still have to do </a:t>
            </a:r>
            <a:r>
              <a:rPr lang="en-US" baseline="0" dirty="0" err="1"/>
              <a:t>m+n</a:t>
            </a:r>
            <a:r>
              <a:rPr lang="en-US" baseline="0" dirty="0"/>
              <a:t> assigns)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12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 comparisons</a:t>
            </a:r>
          </a:p>
          <a:p>
            <a:r>
              <a:rPr lang="en-US" dirty="0"/>
              <a:t>T(n) = 1 + T(n/2)</a:t>
            </a:r>
            <a:r>
              <a:rPr lang="en-US" baseline="0" dirty="0"/>
              <a:t> + T(n/2) + M(n) = 1 + 2T(n/2) + n - 1 = 2T(n/2) + n </a:t>
            </a:r>
          </a:p>
          <a:p>
            <a:r>
              <a:rPr lang="en-US" baseline="0" dirty="0"/>
              <a:t>= 2(2T(n/4) + n/2) + n = 2^2T(n/4) + n + n  = 2^2T(n/4) + 2n </a:t>
            </a:r>
          </a:p>
          <a:p>
            <a:r>
              <a:rPr lang="en-US" baseline="0" dirty="0"/>
              <a:t>= 2^2(2T(n/8) + n/4) + 2n = 2^3T(n/8) + n + 2n = 2^3T(n/8) + 3n</a:t>
            </a:r>
          </a:p>
          <a:p>
            <a:r>
              <a:rPr lang="en-US" baseline="0" dirty="0"/>
              <a:t>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 2^(log n)T(1) + n log 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 n + n log n = O(n log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6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C2C778-0635-4A26-A24C-1EC80F3FAD4F}" type="slidenum">
              <a:rPr lang="en-US" altLang="en-US" sz="1300"/>
              <a:pPr/>
              <a:t>2</a:t>
            </a:fld>
            <a:endParaRPr lang="en-US" altLang="en-US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539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745698-48B0-469B-B878-15411A5D7E3C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5406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979F0F-E7E2-44C7-A039-A8710C96AAA7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8579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 power(a: non-zero real, n:</a:t>
            </a:r>
            <a:r>
              <a:rPr lang="en-US" baseline="0" dirty="0"/>
              <a:t> nonnegative integer</a:t>
            </a:r>
            <a:r>
              <a:rPr lang="en-US" dirty="0"/>
              <a:t>)</a:t>
            </a:r>
          </a:p>
          <a:p>
            <a:r>
              <a:rPr lang="en-US" dirty="0"/>
              <a:t>If n = 0</a:t>
            </a:r>
            <a:r>
              <a:rPr lang="en-US" baseline="0" dirty="0"/>
              <a:t> then return 1</a:t>
            </a:r>
          </a:p>
          <a:p>
            <a:r>
              <a:rPr lang="en-US" baseline="0" dirty="0"/>
              <a:t>Else return a* power(a,n-1)</a:t>
            </a:r>
          </a:p>
          <a:p>
            <a:r>
              <a:rPr lang="en-US" baseline="0" dirty="0"/>
              <a:t>// output is </a:t>
            </a:r>
            <a:r>
              <a:rPr lang="en-US" baseline="0" dirty="0" err="1"/>
              <a:t>a^n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Runtime:</a:t>
            </a:r>
          </a:p>
          <a:p>
            <a:r>
              <a:rPr lang="en-US" baseline="0" dirty="0"/>
              <a:t>T(n) = 1 + 1 + T(n-1) + 1 + 1</a:t>
            </a:r>
          </a:p>
          <a:p>
            <a:r>
              <a:rPr lang="en-US" baseline="0" dirty="0"/>
              <a:t>[same as before]</a:t>
            </a:r>
          </a:p>
          <a:p>
            <a:r>
              <a:rPr lang="en-US" baseline="0" dirty="0"/>
              <a:t> = 4n+1 = O(n)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46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 power2(a: non-zero real, n:</a:t>
            </a:r>
            <a:r>
              <a:rPr lang="en-US" baseline="0" dirty="0"/>
              <a:t> nonnegative integer</a:t>
            </a:r>
            <a:r>
              <a:rPr lang="en-US" dirty="0"/>
              <a:t>)</a:t>
            </a:r>
          </a:p>
          <a:p>
            <a:r>
              <a:rPr lang="en-US" dirty="0"/>
              <a:t>If n = 0</a:t>
            </a:r>
            <a:r>
              <a:rPr lang="en-US" baseline="0" dirty="0"/>
              <a:t> then return 1</a:t>
            </a:r>
          </a:p>
          <a:p>
            <a:r>
              <a:rPr lang="en-US" baseline="0" dirty="0"/>
              <a:t>Else if n is even, return power2(</a:t>
            </a:r>
            <a:r>
              <a:rPr lang="en-US" baseline="0" dirty="0" err="1"/>
              <a:t>a,n</a:t>
            </a:r>
            <a:r>
              <a:rPr lang="en-US" baseline="0" dirty="0"/>
              <a:t>/2)^2</a:t>
            </a:r>
          </a:p>
          <a:p>
            <a:r>
              <a:rPr lang="en-US" baseline="0" dirty="0"/>
              <a:t>Else return a * power2(a,(n-1)/2)^2</a:t>
            </a:r>
          </a:p>
          <a:p>
            <a:r>
              <a:rPr lang="en-US" baseline="0" dirty="0"/>
              <a:t>// output is </a:t>
            </a:r>
            <a:r>
              <a:rPr lang="en-US" baseline="0" dirty="0" err="1"/>
              <a:t>a^n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Runtime:</a:t>
            </a:r>
          </a:p>
          <a:p>
            <a:r>
              <a:rPr lang="en-US" baseline="0" dirty="0"/>
              <a:t>T(n) = 1 + 1 + 1 + 1 + 1 + T(n/2) + 1 + 1 = 7 + T(n/2)</a:t>
            </a:r>
          </a:p>
          <a:p>
            <a:r>
              <a:rPr lang="en-US" baseline="0" dirty="0"/>
              <a:t>= 7 + 7 + T(n/4)</a:t>
            </a:r>
          </a:p>
          <a:p>
            <a:r>
              <a:rPr lang="en-US" baseline="0" dirty="0"/>
              <a:t>= 7 + 7 + 7 + T(n/8)</a:t>
            </a:r>
          </a:p>
          <a:p>
            <a:r>
              <a:rPr lang="en-US" baseline="0" dirty="0"/>
              <a:t>…</a:t>
            </a:r>
          </a:p>
          <a:p>
            <a:r>
              <a:rPr lang="en-US" baseline="0" dirty="0"/>
              <a:t>= 7 log n + T(0)</a:t>
            </a:r>
          </a:p>
          <a:p>
            <a:r>
              <a:rPr lang="en-US" baseline="0" dirty="0"/>
              <a:t>= 7 log n + 1 = O(log n) for C = 8, k =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72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iterative algorithms require</a:t>
            </a:r>
            <a:r>
              <a:rPr lang="en-US" baseline="0" dirty="0"/>
              <a:t> </a:t>
            </a:r>
            <a:r>
              <a:rPr lang="en-US" baseline="0" dirty="0" smtClean="0"/>
              <a:t>fewer </a:t>
            </a:r>
            <a:r>
              <a:rPr lang="en-US" baseline="0" dirty="0"/>
              <a:t>operations, then why do we bother with recursive algorithms.</a:t>
            </a:r>
          </a:p>
          <a:p>
            <a:endParaRPr lang="en-US" baseline="0" dirty="0"/>
          </a:p>
          <a:p>
            <a:r>
              <a:rPr lang="en-US" baseline="0" dirty="0"/>
              <a:t>Are beauty and elegance not enough for you!?</a:t>
            </a:r>
          </a:p>
          <a:p>
            <a:endParaRPr lang="en-US" baseline="0" dirty="0"/>
          </a:p>
          <a:p>
            <a:r>
              <a:rPr lang="en-US" baseline="0" dirty="0"/>
              <a:t>Here’s why: ease of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63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</a:t>
            </a:r>
            <a:r>
              <a:rPr lang="en-US" baseline="0" dirty="0"/>
              <a:t> come back when we get to counting.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29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107C61-F555-44A8-9F93-FF2B40CFAF80}" type="slidenum">
              <a:rPr lang="en-US" altLang="en-US" sz="1200"/>
              <a:pPr/>
              <a:t>31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2031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286B2-4F5D-40C5-BE38-CE9F299CF7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115556"/>
      </p:ext>
    </p:extLst>
  </p:cSld>
  <p:clrMapOvr>
    <a:masterClrMapping/>
  </p:clrMapOvr>
  <p:transition spd="med" advTm="1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63C1-BB39-4114-A868-714CE260B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800520"/>
      </p:ext>
    </p:extLst>
  </p:cSld>
  <p:clrMapOvr>
    <a:masterClrMapping/>
  </p:clrMapOvr>
  <p:transition spd="med" advTm="1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800" y="304800"/>
            <a:ext cx="2717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04800"/>
            <a:ext cx="7950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2593C-F65E-4C0D-930E-E711E6BF6C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075639"/>
      </p:ext>
    </p:extLst>
  </p:cSld>
  <p:clrMapOvr>
    <a:masterClrMapping/>
  </p:clrMapOvr>
  <p:transition spd="med" advTm="1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0"/>
            <a:ext cx="10363200" cy="1143000"/>
          </a:xfrm>
        </p:spPr>
        <p:txBody>
          <a:bodyPr/>
          <a:lstStyle>
            <a:lvl1pPr algn="l">
              <a:defRPr sz="440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D9F21A-C9B2-49F7-BFCA-394BE6E067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664554"/>
      </p:ext>
    </p:extLst>
  </p:cSld>
  <p:clrMapOvr>
    <a:masterClrMapping/>
  </p:clrMapOvr>
  <p:transition spd="med" advTm="1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22098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3434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D24D8-C17B-455D-905F-037C6AD85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868992"/>
      </p:ext>
    </p:extLst>
  </p:cSld>
  <p:clrMapOvr>
    <a:masterClrMapping/>
  </p:clrMapOvr>
  <p:transition spd="med" advTm="1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3ECC-80E3-4756-9090-4CD932DEA9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62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29D-1E78-4CB7-990D-B2A425761D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892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4BCD-A69F-4FB9-B8BB-63A25B9151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371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0A44-2FDA-482D-93DC-D7A892EA03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750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B87-80F9-4927-81BA-663F154B72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1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3CCE-6784-48DC-AED3-2AA1A5AC3F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572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</p:spPr>
        <p:txBody>
          <a:bodyPr/>
          <a:lstStyle>
            <a:lvl1pPr algn="l">
              <a:defRPr>
                <a:solidFill>
                  <a:srgbClr val="5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24400"/>
          </a:xfrm>
        </p:spPr>
        <p:txBody>
          <a:bodyPr/>
          <a:lstStyle>
            <a:lvl1pPr marL="342900" indent="-342900">
              <a:buClr>
                <a:srgbClr val="0000FF"/>
              </a:buClr>
              <a:buFont typeface="Wingdings" panose="05000000000000000000" pitchFamily="2" charset="2"/>
              <a:buChar char="§"/>
              <a:defRPr sz="3200"/>
            </a:lvl1pPr>
            <a:lvl2pPr marL="742950" indent="-285750">
              <a:buClr>
                <a:srgbClr val="500000"/>
              </a:buClr>
              <a:buFont typeface="Wingdings" panose="05000000000000000000" pitchFamily="2" charset="2"/>
              <a:buChar char="§"/>
              <a:defRPr sz="2800"/>
            </a:lvl2pPr>
            <a:lvl3pPr marL="1143000" indent="-228600">
              <a:buClr>
                <a:srgbClr val="0000FF"/>
              </a:buClr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rgbClr val="500000"/>
              </a:buClr>
              <a:buFont typeface="Wingdings" panose="05000000000000000000" pitchFamily="2" charset="2"/>
              <a:buChar char="§"/>
              <a:defRPr sz="2000"/>
            </a:lvl4pPr>
            <a:lvl5pPr marL="2057400" indent="-228600">
              <a:buClr>
                <a:srgbClr val="0000FF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D6F76-6F5D-4D4E-96A1-CC4FAC9030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397257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006C-01C2-4C0F-BEBC-64200AF220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87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39B2-9F24-46A1-8B9A-E7D57EDD3C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1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9BF6-3936-4CA6-8F77-DAEED2B228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5275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4FC5-9254-43DB-9DD5-7EE59D3EC1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78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FFC5-2072-4AC3-BE07-C664C4B8DB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AD279-8595-4597-B773-9B675C1F8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0377"/>
      </p:ext>
    </p:extLst>
  </p:cSld>
  <p:clrMapOvr>
    <a:masterClrMapping/>
  </p:clrMapOvr>
  <p:transition spd="med" advTm="1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9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55D4-F0C7-4BEA-9150-DB8CCCEFC8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721817"/>
      </p:ext>
    </p:extLst>
  </p:cSld>
  <p:clrMapOvr>
    <a:masterClrMapping/>
  </p:clrMapOvr>
  <p:transition spd="med" advTm="1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20C0D-387A-41BE-A0E4-881C9A1E5A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430513"/>
      </p:ext>
    </p:extLst>
  </p:cSld>
  <p:clrMapOvr>
    <a:masterClrMapping/>
  </p:clrMapOvr>
  <p:transition spd="med" advTm="1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E71301-0CD0-4811-921C-E13AA021C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80516"/>
      </p:ext>
    </p:extLst>
  </p:cSld>
  <p:clrMapOvr>
    <a:masterClrMapping/>
  </p:clrMapOvr>
  <p:transition spd="med" advTm="1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420C8-9F36-495C-8FD0-3F905231F6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480131"/>
      </p:ext>
    </p:extLst>
  </p:cSld>
  <p:clrMapOvr>
    <a:masterClrMapping/>
  </p:clrMapOvr>
  <p:transition spd="med" advTm="1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2997CD-4880-4DB3-9F58-41A962BF0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186743"/>
      </p:ext>
    </p:extLst>
  </p:cSld>
  <p:clrMapOvr>
    <a:masterClrMapping/>
  </p:clrMapOvr>
  <p:transition spd="med" advTm="1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FAB81-C690-4225-9F92-2D76C7D1E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440228"/>
      </p:ext>
    </p:extLst>
  </p:cSld>
  <p:clrMapOvr>
    <a:masterClrMapping/>
  </p:clrMapOvr>
  <p:transition spd="med" advTm="1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04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2098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96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4762F210-F37D-4BE3-A88E-7887104313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 advTm="100"/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F210-F37D-4BE3-A88E-78871043131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1727200" y="1752600"/>
            <a:ext cx="1046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4942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WLPdT-pZSY?start=2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rgbClr val="500000"/>
                </a:solidFill>
              </a:rPr>
              <a:t>CSCE 222</a:t>
            </a:r>
            <a:br>
              <a:rPr lang="en-US" altLang="en-US" dirty="0" smtClean="0">
                <a:solidFill>
                  <a:srgbClr val="500000"/>
                </a:solidFill>
              </a:rPr>
            </a:br>
            <a:r>
              <a:rPr lang="en-US" altLang="en-US" dirty="0" smtClean="0">
                <a:solidFill>
                  <a:srgbClr val="500000"/>
                </a:solidFill>
              </a:rPr>
              <a:t>Discrete Structures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smtClean="0"/>
              <a:t>Recursion</a:t>
            </a:r>
            <a:endParaRPr lang="en-US" altLang="en-US" sz="5400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Dr. Tim McGuire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5480" y="5580993"/>
            <a:ext cx="1094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/>
              <a:t>Grateful acknowledgement to Professor Bart Selman, Cornell University, and Prof. Johnnie Baker, Kent State,  for some of the material upon which these notes are adapted.</a:t>
            </a:r>
            <a:endParaRPr lang="en-US" sz="18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8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Recursively Defined Functions</a:t>
            </a:r>
            <a:endParaRPr lang="en-CA" altLang="en-US" sz="4000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A famous example: The Fibonacci numbers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f(0) = 0, f(1) =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f(n) = f(n – 1) + f(n - 2)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f(0) = 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f(1) =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f(2) = f(1) + f(0) = 1 + 0 =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f(3) = f(2) + f(1) = 1 + 1 = 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f(4) = f(3) + f(2) = 2 + 1 = 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f(5) = f(4) + f(3) = 3 + 2 = 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f(6) = f(5) + f(4) = 5 + 3 = 8</a:t>
            </a:r>
          </a:p>
        </p:txBody>
      </p:sp>
    </p:spTree>
    <p:extLst>
      <p:ext uri="{BB962C8B-B14F-4D97-AF65-F5344CB8AC3E}">
        <p14:creationId xmlns:p14="http://schemas.microsoft.com/office/powerpoint/2010/main" val="4063939848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Recursively Defined Sets</a:t>
            </a:r>
            <a:endParaRPr lang="en-CA" altLang="en-US" sz="4000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If we want to recursively define a set, we need to provide two things:</a:t>
            </a:r>
          </a:p>
          <a:p>
            <a:pPr marL="0" indent="0"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r>
              <a:rPr lang="en-US" altLang="en-US" sz="3000" dirty="0" smtClean="0">
                <a:sym typeface="Symbol" panose="05050102010706020507" pitchFamily="18" charset="2"/>
              </a:rPr>
              <a:t>an </a:t>
            </a:r>
            <a:r>
              <a:rPr lang="en-US" altLang="en-US" sz="3000" b="1" dirty="0">
                <a:solidFill>
                  <a:srgbClr val="0000FF"/>
                </a:solidFill>
                <a:sym typeface="Symbol" panose="05050102010706020507" pitchFamily="18" charset="2"/>
              </a:rPr>
              <a:t>initial set</a:t>
            </a:r>
            <a:r>
              <a:rPr lang="en-US" altLang="en-US" sz="30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000" dirty="0">
                <a:sym typeface="Symbol" panose="05050102010706020507" pitchFamily="18" charset="2"/>
              </a:rPr>
              <a:t>of elements,</a:t>
            </a:r>
          </a:p>
          <a:p>
            <a:r>
              <a:rPr lang="en-US" altLang="en-US" sz="30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rules</a:t>
            </a:r>
            <a:r>
              <a:rPr lang="en-US" altLang="en-US" sz="3000" dirty="0" smtClean="0">
                <a:sym typeface="Symbol" panose="05050102010706020507" pitchFamily="18" charset="2"/>
              </a:rPr>
              <a:t> </a:t>
            </a:r>
            <a:r>
              <a:rPr lang="en-US" altLang="en-US" sz="3000" dirty="0">
                <a:sym typeface="Symbol" panose="05050102010706020507" pitchFamily="18" charset="2"/>
              </a:rPr>
              <a:t>for the construction of </a:t>
            </a:r>
            <a:r>
              <a:rPr lang="en-US" altLang="en-US" sz="3000" b="1" dirty="0">
                <a:solidFill>
                  <a:srgbClr val="0000FF"/>
                </a:solidFill>
                <a:sym typeface="Symbol" panose="05050102010706020507" pitchFamily="18" charset="2"/>
              </a:rPr>
              <a:t>additional</a:t>
            </a:r>
            <a:r>
              <a:rPr lang="en-US" altLang="en-US" sz="3000" dirty="0">
                <a:sym typeface="Symbol" panose="05050102010706020507" pitchFamily="18" charset="2"/>
              </a:rPr>
              <a:t> </a:t>
            </a:r>
            <a:r>
              <a:rPr lang="en-US" altLang="en-US" sz="3000" dirty="0" smtClean="0">
                <a:sym typeface="Symbol" panose="05050102010706020507" pitchFamily="18" charset="2"/>
              </a:rPr>
              <a:t>elements </a:t>
            </a:r>
            <a:r>
              <a:rPr lang="en-US" altLang="en-US" sz="3000" dirty="0">
                <a:sym typeface="Symbol" panose="05050102010706020507" pitchFamily="18" charset="2"/>
              </a:rPr>
              <a:t>from elements in the set.</a:t>
            </a:r>
          </a:p>
          <a:p>
            <a:pPr marL="0" indent="0"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Let S be recursively defined by: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3  S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(x + y)  S if (x  S) and (y  S) </a:t>
            </a:r>
          </a:p>
          <a:p>
            <a:pPr marL="0" indent="0"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9900"/>
                </a:solidFill>
                <a:sym typeface="Symbol" panose="05050102010706020507" pitchFamily="18" charset="2"/>
              </a:rPr>
              <a:t>S is the set of positive integers divisible by 3.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8229600" y="4495800"/>
            <a:ext cx="3733800" cy="1631216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rgbClr val="0000FF"/>
                </a:solidFill>
              </a:rPr>
              <a:t>Exclusion rule:</a:t>
            </a:r>
          </a:p>
          <a:p>
            <a:pPr algn="ctr" eaLnBrk="1" hangingPunct="1"/>
            <a:r>
              <a:rPr lang="en-US" altLang="en-US" sz="2000" dirty="0"/>
              <a:t>The set contains nothing other </a:t>
            </a:r>
            <a:r>
              <a:rPr lang="en-US" altLang="en-US" sz="2000" dirty="0" smtClean="0"/>
              <a:t>than those </a:t>
            </a:r>
            <a:r>
              <a:rPr lang="en-US" altLang="en-US" sz="2000" dirty="0"/>
              <a:t>elements specified in the </a:t>
            </a:r>
            <a:r>
              <a:rPr lang="en-US" altLang="en-US" sz="2000" dirty="0" smtClean="0"/>
              <a:t>basic step </a:t>
            </a:r>
            <a:r>
              <a:rPr lang="en-US" altLang="en-US" sz="2000" dirty="0"/>
              <a:t>or generated by the recursive step. </a:t>
            </a:r>
          </a:p>
        </p:txBody>
      </p:sp>
    </p:spTree>
    <p:extLst>
      <p:ext uri="{BB962C8B-B14F-4D97-AF65-F5344CB8AC3E}">
        <p14:creationId xmlns:p14="http://schemas.microsoft.com/office/powerpoint/2010/main" val="3357644234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9296400" cy="685800"/>
          </a:xfrm>
        </p:spPr>
        <p:txBody>
          <a:bodyPr/>
          <a:lstStyle/>
          <a:p>
            <a:r>
              <a:rPr lang="en-US" altLang="en-US" sz="4000" dirty="0"/>
              <a:t>Recursively Defined Sets</a:t>
            </a:r>
            <a:endParaRPr lang="en-CA" altLang="en-US" sz="4000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Proof:</a:t>
            </a:r>
          </a:p>
          <a:p>
            <a:pPr marL="0" indent="0">
              <a:buNone/>
            </a:pPr>
            <a:endParaRPr lang="en-US" altLang="en-US" sz="16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Let A be the set of all positive integers divisible by 3.</a:t>
            </a:r>
          </a:p>
          <a:p>
            <a:pPr marL="0" indent="0"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To show that A = S, we must show that </a:t>
            </a:r>
            <a:r>
              <a:rPr lang="en-US" altLang="en-US" sz="2800" dirty="0" smtClean="0">
                <a:sym typeface="Symbol" panose="05050102010706020507" pitchFamily="18" charset="2"/>
              </a:rPr>
              <a:t>A </a:t>
            </a:r>
            <a:r>
              <a:rPr lang="en-US" altLang="en-US" sz="2800" dirty="0">
                <a:sym typeface="Symbol" panose="05050102010706020507" pitchFamily="18" charset="2"/>
              </a:rPr>
              <a:t> S and S  A.</a:t>
            </a:r>
          </a:p>
          <a:p>
            <a:pPr marL="0" indent="0"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dirty="0">
                <a:solidFill>
                  <a:srgbClr val="009900"/>
                </a:solidFill>
                <a:sym typeface="Symbol" panose="05050102010706020507" pitchFamily="18" charset="2"/>
              </a:rPr>
              <a:t>Part I: </a:t>
            </a:r>
            <a:r>
              <a:rPr lang="en-US" altLang="en-US" sz="2800" dirty="0">
                <a:sym typeface="Symbol" panose="05050102010706020507" pitchFamily="18" charset="2"/>
              </a:rPr>
              <a:t>To prove that A  S, we must show that every positive integer divisible by 3 is in S.</a:t>
            </a:r>
          </a:p>
          <a:p>
            <a:pPr marL="0" indent="0"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We will use mathematical induction to show this. </a:t>
            </a:r>
          </a:p>
        </p:txBody>
      </p:sp>
    </p:spTree>
    <p:extLst>
      <p:ext uri="{BB962C8B-B14F-4D97-AF65-F5344CB8AC3E}">
        <p14:creationId xmlns:p14="http://schemas.microsoft.com/office/powerpoint/2010/main" val="151753846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/>
              <a:t>Recursively Defined Sets</a:t>
            </a:r>
            <a:endParaRPr lang="en-CA" altLang="en-US" sz="4000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Let P(n) be the statement “3n belongs to S”.</a:t>
            </a:r>
          </a:p>
          <a:p>
            <a:pPr marL="0" indent="0"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Basis step: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P(1) is true, because 3 is in S.</a:t>
            </a:r>
          </a:p>
          <a:p>
            <a:pPr marL="0" indent="0"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Inductive step: </a:t>
            </a:r>
            <a:r>
              <a:rPr lang="en-US" altLang="en-US" sz="2800" dirty="0">
                <a:sym typeface="Symbol" panose="05050102010706020507" pitchFamily="18" charset="2"/>
              </a:rPr>
              <a:t>To show: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If P(n) is true, then P(n + 1) is true.</a:t>
            </a:r>
          </a:p>
          <a:p>
            <a:pPr marL="0" indent="0"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Assume 3n is in S. Since 3n is in S and 3 is in S, it follows from the recursive definition of S that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3n + 3 = 3(n + 1) is also in S.</a:t>
            </a:r>
          </a:p>
          <a:p>
            <a:pPr marL="0" indent="0"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Conclusion of Part I: </a:t>
            </a:r>
            <a:r>
              <a:rPr lang="en-US" altLang="en-US" sz="2800" dirty="0">
                <a:sym typeface="Symbol" panose="05050102010706020507" pitchFamily="18" charset="2"/>
              </a:rPr>
              <a:t>A  S.</a:t>
            </a:r>
          </a:p>
        </p:txBody>
      </p:sp>
    </p:spTree>
    <p:extLst>
      <p:ext uri="{BB962C8B-B14F-4D97-AF65-F5344CB8AC3E}">
        <p14:creationId xmlns:p14="http://schemas.microsoft.com/office/powerpoint/2010/main" val="4117161254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Recursively Defined Sets</a:t>
            </a:r>
            <a:endParaRPr lang="en-CA" altLang="en-US" sz="4000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5410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Part II:</a:t>
            </a:r>
            <a:r>
              <a:rPr lang="en-US" altLang="en-US" sz="2800" dirty="0">
                <a:sym typeface="Symbol" panose="05050102010706020507" pitchFamily="18" charset="2"/>
              </a:rPr>
              <a:t> To show: S  A.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Basis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step:</a:t>
            </a:r>
            <a:r>
              <a:rPr lang="en-US" altLang="en-US" sz="2800" dirty="0">
                <a:sym typeface="Symbol" panose="05050102010706020507" pitchFamily="18" charset="2"/>
              </a:rPr>
              <a:t> To show: 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All initial elements of S are in A. 3 is in A. True.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Inductive step: </a:t>
            </a:r>
            <a:r>
              <a:rPr lang="en-US" altLang="en-US" sz="2800" dirty="0">
                <a:sym typeface="Symbol" panose="05050102010706020507" pitchFamily="18" charset="2"/>
              </a:rPr>
              <a:t>To show: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If x and y in S are in A, then (x + y) is in A 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Since x and y are both in A, it follows that 3 | x and 3 | y. From Theorem I, Section </a:t>
            </a:r>
            <a:r>
              <a:rPr lang="en-US" altLang="en-US" sz="2800" dirty="0" smtClean="0">
                <a:sym typeface="Symbol" panose="05050102010706020507" pitchFamily="18" charset="2"/>
              </a:rPr>
              <a:t>3.4, </a:t>
            </a:r>
            <a:r>
              <a:rPr lang="en-US" altLang="en-US" sz="2800" dirty="0">
                <a:sym typeface="Symbol" panose="05050102010706020507" pitchFamily="18" charset="2"/>
              </a:rPr>
              <a:t>it follows that 3 | (x + y).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Conclusion of Part II: </a:t>
            </a:r>
            <a:r>
              <a:rPr lang="en-US" altLang="en-US" sz="2800" dirty="0">
                <a:sym typeface="Symbol" panose="05050102010706020507" pitchFamily="18" charset="2"/>
              </a:rPr>
              <a:t>S  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Overall conclusion: </a:t>
            </a:r>
            <a:r>
              <a:rPr lang="en-US" altLang="en-US" sz="2800" dirty="0">
                <a:sym typeface="Symbol" panose="05050102010706020507" pitchFamily="18" charset="2"/>
              </a:rPr>
              <a:t>A = S.</a:t>
            </a:r>
          </a:p>
        </p:txBody>
      </p:sp>
    </p:spTree>
    <p:extLst>
      <p:ext uri="{BB962C8B-B14F-4D97-AF65-F5344CB8AC3E}">
        <p14:creationId xmlns:p14="http://schemas.microsoft.com/office/powerpoint/2010/main" val="516931107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/>
              <a:t>Recursively Defined Sets</a:t>
            </a:r>
            <a:endParaRPr lang="en-CA" altLang="en-US" sz="4000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09728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Another example:</a:t>
            </a:r>
          </a:p>
          <a:p>
            <a:pPr marL="0" indent="0">
              <a:buNone/>
            </a:pPr>
            <a:endParaRPr lang="en-US" altLang="en-US" sz="16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The well-formed formulae of variables, numerals and operators from {+, -, *, /, ^} are defined by:</a:t>
            </a:r>
          </a:p>
          <a:p>
            <a:pPr marL="0" indent="0"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914400" lvl="1" indent="-514350">
              <a:buFont typeface="+mj-lt"/>
              <a:buAutoNum type="alphaLcParenR"/>
            </a:pPr>
            <a:r>
              <a:rPr lang="en-US" altLang="en-US" sz="3200" dirty="0">
                <a:sym typeface="Symbol" panose="05050102010706020507" pitchFamily="18" charset="2"/>
              </a:rPr>
              <a:t>x is a well-formed formula if x is a numeral or variable.</a:t>
            </a:r>
          </a:p>
          <a:p>
            <a:pPr lvl="1" indent="-342900">
              <a:buFont typeface="+mj-lt"/>
              <a:buAutoNum type="alphaLcParenR"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914400" lvl="1" indent="-514350">
              <a:buFont typeface="+mj-lt"/>
              <a:buAutoNum type="alphaLcParenR"/>
            </a:pPr>
            <a:r>
              <a:rPr lang="en-US" altLang="en-US" sz="3200" dirty="0">
                <a:sym typeface="Symbol" panose="05050102010706020507" pitchFamily="18" charset="2"/>
              </a:rPr>
              <a:t>(f + g), (f – g), (f * g), (f / g), (f ^ g) are well-formed formulae if f and g are.</a:t>
            </a:r>
          </a:p>
        </p:txBody>
      </p:sp>
    </p:spTree>
    <p:extLst>
      <p:ext uri="{BB962C8B-B14F-4D97-AF65-F5344CB8AC3E}">
        <p14:creationId xmlns:p14="http://schemas.microsoft.com/office/powerpoint/2010/main" val="1990104945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Recursively Defined Sets</a:t>
            </a:r>
            <a:endParaRPr lang="en-CA" altLang="en-US" sz="4000" dirty="0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09728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With this definition, we can construct formulae such as:</a:t>
            </a:r>
          </a:p>
          <a:p>
            <a:pPr marL="0" indent="0">
              <a:buNone/>
            </a:pPr>
            <a:endParaRPr lang="en-US" altLang="en-US" sz="3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(x – y)</a:t>
            </a:r>
          </a:p>
          <a:p>
            <a:pPr marL="0" indent="0"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((z / 3) – y)</a:t>
            </a:r>
          </a:p>
          <a:p>
            <a:pPr marL="0" indent="0"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((z / 3) – (6 + 5))</a:t>
            </a:r>
          </a:p>
          <a:p>
            <a:pPr marL="0" indent="0"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((z / (2 * 4)) – (6 + 5))</a:t>
            </a:r>
          </a:p>
          <a:p>
            <a:pPr marL="0" indent="0"/>
            <a:endParaRPr lang="en-US" altLang="en-US" sz="2800" dirty="0">
              <a:sym typeface="Symbol" panose="05050102010706020507" pitchFamily="18" charset="2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40351537"/>
              </p:ext>
            </p:extLst>
          </p:nvPr>
        </p:nvGraphicFramePr>
        <p:xfrm>
          <a:off x="5943600" y="2819400"/>
          <a:ext cx="5105400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6181839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uiExpand="1" build="p" autoUpdateAnimBg="0"/>
      <p:bldGraphic spid="4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46168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a Digression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Mathematicians and Telephones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>
          <a:xfrm>
            <a:off x="8534400" y="6381750"/>
            <a:ext cx="3352800" cy="476250"/>
          </a:xfrm>
        </p:spPr>
        <p:txBody>
          <a:bodyPr/>
          <a:lstStyle/>
          <a:p>
            <a:r>
              <a:rPr lang="en-US" altLang="en-US" dirty="0" smtClean="0"/>
              <a:t>© 1999-2017, Timothy J. McGuire, Ph.D.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/>
        <p:txBody>
          <a:bodyPr/>
          <a:lstStyle/>
          <a:p>
            <a:fld id="{9A5FACF5-7240-4297-9516-69F0D2375962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905000"/>
            <a:ext cx="18288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962400"/>
            <a:ext cx="2023408" cy="1821067"/>
          </a:xfrm>
          <a:prstGeom prst="rect">
            <a:avLst/>
          </a:prstGeom>
        </p:spPr>
      </p:pic>
      <p:cxnSp>
        <p:nvCxnSpPr>
          <p:cNvPr id="11" name="Elbow Connector 10"/>
          <p:cNvCxnSpPr/>
          <p:nvPr/>
        </p:nvCxnSpPr>
        <p:spPr>
          <a:xfrm flipV="1">
            <a:off x="3699808" y="2774950"/>
            <a:ext cx="4453592" cy="1797050"/>
          </a:xfrm>
          <a:prstGeom prst="bentConnector3">
            <a:avLst>
              <a:gd name="adj1" fmla="val 45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858665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406543"/>
          </a:xfrm>
        </p:spPr>
        <p:txBody>
          <a:bodyPr/>
          <a:lstStyle/>
          <a:p>
            <a:r>
              <a:rPr lang="en-US" dirty="0" smtClean="0"/>
              <a:t>Mathematicians &amp; Telephones</a:t>
            </a:r>
            <a:endParaRPr lang="en-US" dirty="0"/>
          </a:p>
        </p:txBody>
      </p:sp>
      <p:pic>
        <p:nvPicPr>
          <p:cNvPr id="4" name="zWLPdT-pZS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16973" y="711343"/>
            <a:ext cx="10896600" cy="61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43543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 smtClean="0"/>
              <a:t>Based on Chapter 5 of Rosen </a:t>
            </a:r>
            <a:br>
              <a:rPr lang="en-US" altLang="en-US" sz="4000" dirty="0" smtClean="0"/>
            </a:br>
            <a:r>
              <a:rPr lang="en-US" altLang="en-US" sz="4000" i="1" dirty="0" smtClean="0"/>
              <a:t>Discrete Mathematics and </a:t>
            </a:r>
            <a:r>
              <a:rPr lang="en-US" altLang="en-US" sz="4000" i="1" dirty="0"/>
              <a:t>i</a:t>
            </a:r>
            <a:r>
              <a:rPr lang="en-US" altLang="en-US" sz="4000" i="1" dirty="0" smtClean="0"/>
              <a:t>ts Applications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Recursive Algorithms</a:t>
            </a:r>
            <a:endParaRPr lang="en-CA" altLang="en-US" sz="4000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110490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An algorithm is called </a:t>
            </a: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recursive</a:t>
            </a:r>
            <a:r>
              <a:rPr lang="en-US" altLang="en-US" dirty="0">
                <a:sym typeface="Symbol" panose="05050102010706020507" pitchFamily="18" charset="2"/>
              </a:rPr>
              <a:t> if it solves a problem by reducing it to an instance of the same problem with smaller input.</a:t>
            </a:r>
          </a:p>
          <a:p>
            <a:pPr marL="0" indent="0"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Example </a:t>
            </a:r>
            <a:r>
              <a:rPr lang="en-US" altLang="en-US" sz="28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0:</a:t>
            </a:r>
            <a:r>
              <a:rPr lang="en-US" altLang="en-US" sz="28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Recursive </a:t>
            </a:r>
            <a:r>
              <a:rPr lang="en-US" altLang="en-US" sz="2800" dirty="0" smtClean="0">
                <a:sym typeface="Symbol" panose="05050102010706020507" pitchFamily="18" charset="2"/>
              </a:rPr>
              <a:t>Factorial </a:t>
            </a:r>
            <a:r>
              <a:rPr lang="en-US" altLang="en-US" sz="2800" dirty="0">
                <a:sym typeface="Symbol" panose="05050102010706020507" pitchFamily="18" charset="2"/>
              </a:rPr>
              <a:t>Algorithm</a:t>
            </a:r>
          </a:p>
          <a:p>
            <a:pPr marL="0" indent="0"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b="1" dirty="0">
                <a:sym typeface="Symbol" panose="05050102010706020507" pitchFamily="18" charset="2"/>
              </a:rPr>
              <a:t>procedure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factorial(n: </a:t>
            </a:r>
            <a:r>
              <a:rPr lang="en-US" altLang="en-US" sz="2800" dirty="0">
                <a:sym typeface="Symbol" panose="05050102010706020507" pitchFamily="18" charset="2"/>
              </a:rPr>
              <a:t>nonnegative </a:t>
            </a:r>
            <a:r>
              <a:rPr lang="en-US" altLang="en-US" sz="2800" dirty="0" smtClean="0">
                <a:sym typeface="Symbol" panose="05050102010706020507" pitchFamily="18" charset="2"/>
              </a:rPr>
              <a:t>integer) </a:t>
            </a:r>
            <a:r>
              <a:rPr lang="en-US" altLang="en-US" sz="2800" b="1" dirty="0" smtClean="0">
                <a:sym typeface="Symbol" panose="05050102010706020507" pitchFamily="18" charset="2"/>
              </a:rPr>
              <a:t>returns</a:t>
            </a:r>
            <a:r>
              <a:rPr lang="en-US" altLang="en-US" sz="2800" dirty="0" smtClean="0">
                <a:sym typeface="Symbol" panose="05050102010706020507" pitchFamily="18" charset="2"/>
              </a:rPr>
              <a:t> integer;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b="1" dirty="0" smtClean="0">
                <a:sym typeface="Symbol" panose="05050102010706020507" pitchFamily="18" charset="2"/>
              </a:rPr>
              <a:t>     if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n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= 0 </a:t>
            </a:r>
            <a:r>
              <a:rPr lang="en-US" altLang="en-US" sz="2800" b="1" dirty="0">
                <a:sym typeface="Symbol" panose="05050102010706020507" pitchFamily="18" charset="2"/>
              </a:rPr>
              <a:t>then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b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</a:b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	</a:t>
            </a:r>
            <a:r>
              <a:rPr lang="en-US" altLang="en-US" sz="2800" b="1" dirty="0" smtClean="0">
                <a:sym typeface="Symbol" panose="05050102010706020507" pitchFamily="18" charset="2"/>
              </a:rPr>
              <a:t>return</a:t>
            </a:r>
            <a:r>
              <a:rPr lang="en-US" altLang="en-US" sz="2800" dirty="0" smtClean="0">
                <a:sym typeface="Symbol" panose="05050102010706020507" pitchFamily="18" charset="2"/>
              </a:rPr>
              <a:t> 1</a:t>
            </a:r>
            <a:br>
              <a:rPr lang="en-US" altLang="en-US" sz="2800" dirty="0" smtClean="0">
                <a:sym typeface="Symbol" panose="05050102010706020507" pitchFamily="18" charset="2"/>
              </a:rPr>
            </a:br>
            <a:r>
              <a:rPr lang="en-US" altLang="en-US" sz="2800" b="1" dirty="0" smtClean="0">
                <a:sym typeface="Symbol" panose="05050102010706020507" pitchFamily="18" charset="2"/>
              </a:rPr>
              <a:t>    else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  <a:br>
              <a:rPr lang="en-US" altLang="en-US" sz="2800" dirty="0" smtClean="0">
                <a:sym typeface="Symbol" panose="05050102010706020507" pitchFamily="18" charset="2"/>
              </a:rPr>
            </a:br>
            <a:r>
              <a:rPr lang="en-US" altLang="en-US" sz="2800" dirty="0" smtClean="0">
                <a:sym typeface="Symbol" panose="05050102010706020507" pitchFamily="18" charset="2"/>
              </a:rPr>
              <a:t> 	</a:t>
            </a:r>
            <a:r>
              <a:rPr lang="en-US" altLang="en-US" sz="2800" b="1" dirty="0" smtClean="0">
                <a:sym typeface="Symbol" panose="05050102010706020507" pitchFamily="18" charset="2"/>
              </a:rPr>
              <a:t>return</a:t>
            </a:r>
            <a:r>
              <a:rPr lang="en-US" altLang="en-US" sz="2800" dirty="0" smtClean="0">
                <a:sym typeface="Symbol" panose="05050102010706020507" pitchFamily="18" charset="2"/>
              </a:rPr>
              <a:t> n * factorial(n-1)</a:t>
            </a:r>
            <a:br>
              <a:rPr lang="en-US" altLang="en-US" sz="2800" dirty="0" smtClean="0">
                <a:sym typeface="Symbol" panose="05050102010706020507" pitchFamily="18" charset="2"/>
              </a:rPr>
            </a:br>
            <a:r>
              <a:rPr lang="en-US" altLang="en-US" sz="2800" dirty="0" smtClean="0">
                <a:sym typeface="Symbol" panose="05050102010706020507" pitchFamily="18" charset="2"/>
              </a:rPr>
              <a:t>    </a:t>
            </a:r>
            <a:r>
              <a:rPr lang="en-US" altLang="en-US" sz="2800" b="1" dirty="0" err="1" smtClean="0">
                <a:sym typeface="Symbol" panose="05050102010706020507" pitchFamily="18" charset="2"/>
              </a:rPr>
              <a:t>endif</a:t>
            </a:r>
            <a:endParaRPr lang="en-US" altLang="en-US" sz="2800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b="1" dirty="0">
                <a:sym typeface="Symbol" panose="05050102010706020507" pitchFamily="18" charset="2"/>
              </a:rPr>
              <a:t>e</a:t>
            </a:r>
            <a:r>
              <a:rPr lang="en-US" altLang="en-US" sz="2800" b="1" dirty="0" smtClean="0">
                <a:sym typeface="Symbol" panose="05050102010706020507" pitchFamily="18" charset="2"/>
              </a:rPr>
              <a:t>nd</a:t>
            </a:r>
            <a:r>
              <a:rPr lang="en-US" altLang="en-US" sz="2800" dirty="0" smtClean="0">
                <a:sym typeface="Symbol" panose="05050102010706020507" pitchFamily="18" charset="2"/>
              </a:rPr>
              <a:t> factorial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33950427"/>
              </p:ext>
            </p:extLst>
          </p:nvPr>
        </p:nvGraphicFramePr>
        <p:xfrm>
          <a:off x="8686800" y="4114800"/>
          <a:ext cx="2971800" cy="1815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696446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Recursive Algorithms</a:t>
            </a:r>
            <a:endParaRPr lang="en-CA" altLang="en-US" sz="4000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110490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An algorithm is called </a:t>
            </a: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recursive</a:t>
            </a:r>
            <a:r>
              <a:rPr lang="en-US" altLang="en-US" dirty="0">
                <a:sym typeface="Symbol" panose="05050102010706020507" pitchFamily="18" charset="2"/>
              </a:rPr>
              <a:t> if it solves a problem by reducing it to an instance of the same problem with smaller input.</a:t>
            </a:r>
          </a:p>
          <a:p>
            <a:pPr marL="0" indent="0"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b="1" dirty="0">
                <a:solidFill>
                  <a:srgbClr val="0000FF"/>
                </a:solidFill>
                <a:sym typeface="Symbol" panose="05050102010706020507" pitchFamily="18" charset="2"/>
              </a:rPr>
              <a:t>Example I: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Recursive Euclidean Algorithm</a:t>
            </a:r>
          </a:p>
          <a:p>
            <a:pPr marL="0" indent="0"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b="1" dirty="0">
                <a:sym typeface="Symbol" panose="05050102010706020507" pitchFamily="18" charset="2"/>
              </a:rPr>
              <a:t>procedure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gcd</a:t>
            </a:r>
            <a:r>
              <a:rPr lang="en-US" altLang="en-US" sz="2800" dirty="0">
                <a:sym typeface="Symbol" panose="05050102010706020507" pitchFamily="18" charset="2"/>
              </a:rPr>
              <a:t>(a, b: nonnegative integers with a &lt; b</a:t>
            </a:r>
            <a:r>
              <a:rPr lang="en-US" altLang="en-US" sz="2800" dirty="0" smtClean="0">
                <a:sym typeface="Symbol" panose="05050102010706020507" pitchFamily="18" charset="2"/>
              </a:rPr>
              <a:t>) </a:t>
            </a:r>
            <a:r>
              <a:rPr lang="en-US" altLang="en-US" sz="2800" b="1" dirty="0" smtClean="0">
                <a:sym typeface="Symbol" panose="05050102010706020507" pitchFamily="18" charset="2"/>
              </a:rPr>
              <a:t>returns</a:t>
            </a:r>
            <a:r>
              <a:rPr lang="en-US" altLang="en-US" sz="2800" dirty="0" smtClean="0">
                <a:sym typeface="Symbol" panose="05050102010706020507" pitchFamily="18" charset="2"/>
              </a:rPr>
              <a:t> integer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b="1" dirty="0" smtClean="0">
                <a:sym typeface="Symbol" panose="05050102010706020507" pitchFamily="18" charset="2"/>
              </a:rPr>
              <a:t>     if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a = 0 </a:t>
            </a:r>
            <a:r>
              <a:rPr lang="en-US" altLang="en-US" sz="2800" b="1" dirty="0">
                <a:sym typeface="Symbol" panose="05050102010706020507" pitchFamily="18" charset="2"/>
              </a:rPr>
              <a:t>then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b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</a:b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	</a:t>
            </a:r>
            <a:r>
              <a:rPr lang="en-US" altLang="en-US" sz="2800" b="1" dirty="0">
                <a:sym typeface="Symbol" panose="05050102010706020507" pitchFamily="18" charset="2"/>
              </a:rPr>
              <a:t>return</a:t>
            </a:r>
            <a:r>
              <a:rPr lang="en-US" altLang="en-US" sz="2800" dirty="0" smtClean="0">
                <a:sym typeface="Symbol" panose="05050102010706020507" pitchFamily="18" charset="2"/>
              </a:rPr>
              <a:t> b</a:t>
            </a:r>
            <a:br>
              <a:rPr lang="en-US" altLang="en-US" sz="2800" dirty="0" smtClean="0">
                <a:sym typeface="Symbol" panose="05050102010706020507" pitchFamily="18" charset="2"/>
              </a:rPr>
            </a:br>
            <a:r>
              <a:rPr lang="en-US" altLang="en-US" sz="2800" b="1" dirty="0" smtClean="0">
                <a:sym typeface="Symbol" panose="05050102010706020507" pitchFamily="18" charset="2"/>
              </a:rPr>
              <a:t>    else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  <a:br>
              <a:rPr lang="en-US" altLang="en-US" sz="2800" dirty="0" smtClean="0">
                <a:sym typeface="Symbol" panose="05050102010706020507" pitchFamily="18" charset="2"/>
              </a:rPr>
            </a:br>
            <a:r>
              <a:rPr lang="en-US" altLang="en-US" sz="2800" dirty="0" smtClean="0">
                <a:sym typeface="Symbol" panose="05050102010706020507" pitchFamily="18" charset="2"/>
              </a:rPr>
              <a:t> 	</a:t>
            </a:r>
            <a:r>
              <a:rPr lang="en-US" altLang="en-US" sz="2800" b="1" dirty="0">
                <a:sym typeface="Symbol" panose="05050102010706020507" pitchFamily="18" charset="2"/>
              </a:rPr>
              <a:t>return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  <a:r>
              <a:rPr lang="en-US" altLang="en-US" sz="2800" dirty="0" err="1" smtClean="0">
                <a:sym typeface="Symbol" panose="05050102010706020507" pitchFamily="18" charset="2"/>
              </a:rPr>
              <a:t>gcd</a:t>
            </a:r>
            <a:r>
              <a:rPr lang="en-US" altLang="en-US" sz="2800" dirty="0" smtClean="0">
                <a:sym typeface="Symbol" panose="05050102010706020507" pitchFamily="18" charset="2"/>
              </a:rPr>
              <a:t>(b </a:t>
            </a:r>
            <a:r>
              <a:rPr lang="en-US" altLang="en-US" sz="2800" b="1" dirty="0">
                <a:sym typeface="Symbol" panose="05050102010706020507" pitchFamily="18" charset="2"/>
              </a:rPr>
              <a:t>mod</a:t>
            </a:r>
            <a:r>
              <a:rPr lang="en-US" altLang="en-US" sz="2800" dirty="0">
                <a:sym typeface="Symbol" panose="05050102010706020507" pitchFamily="18" charset="2"/>
              </a:rPr>
              <a:t> a, a</a:t>
            </a:r>
            <a:r>
              <a:rPr lang="en-US" altLang="en-US" sz="2800" dirty="0" smtClean="0">
                <a:sym typeface="Symbol" panose="05050102010706020507" pitchFamily="18" charset="2"/>
              </a:rPr>
              <a:t>)</a:t>
            </a:r>
            <a:br>
              <a:rPr lang="en-US" altLang="en-US" sz="2800" dirty="0" smtClean="0">
                <a:sym typeface="Symbol" panose="05050102010706020507" pitchFamily="18" charset="2"/>
              </a:rPr>
            </a:br>
            <a:r>
              <a:rPr lang="en-US" altLang="en-US" sz="2800" dirty="0" smtClean="0">
                <a:sym typeface="Symbol" panose="05050102010706020507" pitchFamily="18" charset="2"/>
              </a:rPr>
              <a:t>    </a:t>
            </a:r>
            <a:r>
              <a:rPr lang="en-US" altLang="en-US" sz="2800" b="1" dirty="0" err="1" smtClean="0">
                <a:sym typeface="Symbol" panose="05050102010706020507" pitchFamily="18" charset="2"/>
              </a:rPr>
              <a:t>endif</a:t>
            </a:r>
            <a:endParaRPr lang="en-US" altLang="en-US" sz="2800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b="1" dirty="0">
                <a:sym typeface="Symbol" panose="05050102010706020507" pitchFamily="18" charset="2"/>
              </a:rPr>
              <a:t>e</a:t>
            </a:r>
            <a:r>
              <a:rPr lang="en-US" altLang="en-US" sz="2800" b="1" dirty="0" smtClean="0">
                <a:sym typeface="Symbol" panose="05050102010706020507" pitchFamily="18" charset="2"/>
              </a:rPr>
              <a:t>nd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  <a:r>
              <a:rPr lang="en-US" altLang="en-US" sz="2800" dirty="0" err="1" smtClean="0">
                <a:sym typeface="Symbol" panose="05050102010706020507" pitchFamily="18" charset="2"/>
              </a:rPr>
              <a:t>gcd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08988919"/>
              </p:ext>
            </p:extLst>
          </p:nvPr>
        </p:nvGraphicFramePr>
        <p:xfrm>
          <a:off x="8686800" y="4114800"/>
          <a:ext cx="2971800" cy="1815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70276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0972800" cy="685800"/>
          </a:xfrm>
        </p:spPr>
        <p:txBody>
          <a:bodyPr/>
          <a:lstStyle/>
          <a:p>
            <a:r>
              <a:rPr lang="en-US" altLang="en-US" sz="4000" dirty="0"/>
              <a:t>Recursive Algorithms</a:t>
            </a:r>
            <a:endParaRPr lang="en-CA" altLang="en-US" sz="4000" dirty="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10972800" cy="4343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Example II: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Recursive Fibonacci </a:t>
            </a:r>
            <a:r>
              <a:rPr lang="en-US" altLang="en-US" dirty="0" smtClean="0">
                <a:sym typeface="Symbol" panose="05050102010706020507" pitchFamily="18" charset="2"/>
              </a:rPr>
              <a:t>Algorithm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b="1" dirty="0">
                <a:sym typeface="Symbol" panose="05050102010706020507" pitchFamily="18" charset="2"/>
              </a:rPr>
              <a:t>procedure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fib(n</a:t>
            </a:r>
            <a:r>
              <a:rPr lang="en-US" altLang="en-US" dirty="0">
                <a:sym typeface="Symbol" panose="05050102010706020507" pitchFamily="18" charset="2"/>
              </a:rPr>
              <a:t>: nonnegative </a:t>
            </a:r>
            <a:r>
              <a:rPr lang="en-US" altLang="en-US" dirty="0" smtClean="0">
                <a:sym typeface="Symbol" panose="05050102010706020507" pitchFamily="18" charset="2"/>
              </a:rPr>
              <a:t>integer) </a:t>
            </a:r>
            <a:r>
              <a:rPr lang="en-US" altLang="en-US" b="1" dirty="0" smtClean="0">
                <a:sym typeface="Symbol" panose="05050102010706020507" pitchFamily="18" charset="2"/>
              </a:rPr>
              <a:t>returns</a:t>
            </a:r>
            <a:r>
              <a:rPr lang="en-US" altLang="en-US" dirty="0" smtClean="0">
                <a:sym typeface="Symbol" panose="05050102010706020507" pitchFamily="18" charset="2"/>
              </a:rPr>
              <a:t> integer</a:t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    </a:t>
            </a:r>
            <a:r>
              <a:rPr lang="en-US" altLang="en-US" b="1" dirty="0" smtClean="0">
                <a:sym typeface="Symbol" panose="05050102010706020507" pitchFamily="18" charset="2"/>
              </a:rPr>
              <a:t>if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n = 0 </a:t>
            </a:r>
            <a:r>
              <a:rPr lang="en-US" altLang="en-US" b="1" dirty="0">
                <a:sym typeface="Symbol" panose="05050102010706020507" pitchFamily="18" charset="2"/>
              </a:rPr>
              <a:t>then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/>
            </a:r>
            <a:br>
              <a:rPr lang="en-US" altLang="en-US" b="1" dirty="0" smtClean="0">
                <a:solidFill>
                  <a:srgbClr val="00FFFF"/>
                </a:solidFill>
                <a:sym typeface="Symbol" panose="05050102010706020507" pitchFamily="18" charset="2"/>
              </a:rPr>
            </a:br>
            <a:r>
              <a:rPr lang="en-US" altLang="en-US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	</a:t>
            </a:r>
            <a:r>
              <a:rPr lang="en-US" altLang="en-US" b="1" dirty="0" smtClean="0">
                <a:sym typeface="Symbol" panose="05050102010706020507" pitchFamily="18" charset="2"/>
              </a:rPr>
              <a:t>return</a:t>
            </a:r>
            <a:r>
              <a:rPr lang="en-US" altLang="en-US" dirty="0" smtClean="0">
                <a:sym typeface="Symbol" panose="05050102010706020507" pitchFamily="18" charset="2"/>
              </a:rPr>
              <a:t> 0</a:t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    </a:t>
            </a:r>
            <a:r>
              <a:rPr lang="en-US" altLang="en-US" b="1" dirty="0" err="1" smtClean="0">
                <a:sym typeface="Symbol" panose="05050102010706020507" pitchFamily="18" charset="2"/>
              </a:rPr>
              <a:t>elseif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n = 1 </a:t>
            </a:r>
            <a:r>
              <a:rPr lang="en-US" altLang="en-US" b="1" dirty="0">
                <a:sym typeface="Symbol" panose="05050102010706020507" pitchFamily="18" charset="2"/>
              </a:rPr>
              <a:t>then</a:t>
            </a:r>
            <a:r>
              <a:rPr lang="en-US" altLang="en-US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/>
            </a:r>
            <a:br>
              <a:rPr lang="en-US" altLang="en-US" b="1" dirty="0" smtClean="0">
                <a:solidFill>
                  <a:srgbClr val="00FFFF"/>
                </a:solidFill>
                <a:sym typeface="Symbol" panose="05050102010706020507" pitchFamily="18" charset="2"/>
              </a:rPr>
            </a:br>
            <a:r>
              <a:rPr lang="en-US" altLang="en-US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return</a:t>
            </a:r>
            <a:r>
              <a:rPr lang="en-US" altLang="en-US" dirty="0" smtClean="0">
                <a:sym typeface="Symbol" panose="05050102010706020507" pitchFamily="18" charset="2"/>
              </a:rPr>
              <a:t> 1</a:t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    </a:t>
            </a:r>
            <a:r>
              <a:rPr lang="en-US" altLang="en-US" b="1" dirty="0" smtClean="0">
                <a:sym typeface="Symbol" panose="05050102010706020507" pitchFamily="18" charset="2"/>
              </a:rPr>
              <a:t>else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 	</a:t>
            </a:r>
            <a:r>
              <a:rPr lang="en-US" altLang="en-US" b="1" dirty="0">
                <a:sym typeface="Symbol" panose="05050102010706020507" pitchFamily="18" charset="2"/>
              </a:rPr>
              <a:t>return</a:t>
            </a:r>
            <a:r>
              <a:rPr lang="en-US" altLang="en-US" dirty="0" smtClean="0">
                <a:sym typeface="Symbol" panose="05050102010706020507" pitchFamily="18" charset="2"/>
              </a:rPr>
              <a:t> fib(n </a:t>
            </a:r>
            <a:r>
              <a:rPr lang="en-US" altLang="en-US" dirty="0">
                <a:sym typeface="Symbol" panose="05050102010706020507" pitchFamily="18" charset="2"/>
              </a:rPr>
              <a:t>– 1) + </a:t>
            </a:r>
            <a:r>
              <a:rPr lang="en-US" altLang="en-US" dirty="0" smtClean="0">
                <a:sym typeface="Symbol" panose="05050102010706020507" pitchFamily="18" charset="2"/>
              </a:rPr>
              <a:t>fib(n </a:t>
            </a:r>
            <a:r>
              <a:rPr lang="en-US" altLang="en-US" dirty="0">
                <a:sym typeface="Symbol" panose="05050102010706020507" pitchFamily="18" charset="2"/>
              </a:rPr>
              <a:t>– 2</a:t>
            </a:r>
            <a:r>
              <a:rPr lang="en-US" altLang="en-US" dirty="0" smtClean="0">
                <a:sym typeface="Symbol" panose="05050102010706020507" pitchFamily="18" charset="2"/>
              </a:rPr>
              <a:t>)</a:t>
            </a:r>
            <a:br>
              <a:rPr lang="en-US" altLang="en-US" dirty="0" smtClean="0">
                <a:sym typeface="Symbol" panose="05050102010706020507" pitchFamily="18" charset="2"/>
              </a:rPr>
            </a:br>
            <a:r>
              <a:rPr lang="en-US" altLang="en-US" dirty="0" smtClean="0">
                <a:sym typeface="Symbol" panose="05050102010706020507" pitchFamily="18" charset="2"/>
              </a:rPr>
              <a:t>    </a:t>
            </a:r>
            <a:r>
              <a:rPr lang="en-US" altLang="en-US" b="1" dirty="0" err="1" smtClean="0">
                <a:sym typeface="Symbol" panose="05050102010706020507" pitchFamily="18" charset="2"/>
              </a:rPr>
              <a:t>endif</a:t>
            </a:r>
            <a:r>
              <a:rPr lang="en-US" altLang="en-US" b="1" dirty="0" smtClean="0">
                <a:sym typeface="Symbol" panose="05050102010706020507" pitchFamily="18" charset="2"/>
              </a:rPr>
              <a:t/>
            </a:r>
            <a:br>
              <a:rPr lang="en-US" altLang="en-US" b="1" dirty="0" smtClean="0">
                <a:sym typeface="Symbol" panose="05050102010706020507" pitchFamily="18" charset="2"/>
              </a:rPr>
            </a:br>
            <a:r>
              <a:rPr lang="en-US" altLang="en-US" b="1" dirty="0" smtClean="0">
                <a:sym typeface="Symbol" panose="05050102010706020507" pitchFamily="18" charset="2"/>
              </a:rPr>
              <a:t>end </a:t>
            </a:r>
            <a:r>
              <a:rPr lang="en-US" altLang="en-US" dirty="0" smtClean="0">
                <a:sym typeface="Symbol" panose="05050102010706020507" pitchFamily="18" charset="2"/>
              </a:rPr>
              <a:t>fib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0" indent="0"/>
            <a:endParaRPr lang="en-US" alt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4052720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685800"/>
          </a:xfrm>
        </p:spPr>
        <p:txBody>
          <a:bodyPr/>
          <a:lstStyle/>
          <a:p>
            <a:r>
              <a:rPr lang="en-US" altLang="en-US" sz="4000" dirty="0"/>
              <a:t>Recursive Algorithms</a:t>
            </a:r>
            <a:endParaRPr lang="en-CA" altLang="en-US" sz="4000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763000" cy="533400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Recursive Fibonacci Evaluation:</a:t>
            </a:r>
          </a:p>
        </p:txBody>
      </p:sp>
      <p:grpSp>
        <p:nvGrpSpPr>
          <p:cNvPr id="311300" name="Group 4"/>
          <p:cNvGrpSpPr>
            <a:grpSpLocks/>
          </p:cNvGrpSpPr>
          <p:nvPr/>
        </p:nvGrpSpPr>
        <p:grpSpPr bwMode="auto">
          <a:xfrm>
            <a:off x="4495800" y="1905000"/>
            <a:ext cx="1143000" cy="533400"/>
            <a:chOff x="2544" y="1200"/>
            <a:chExt cx="720" cy="336"/>
          </a:xfrm>
        </p:grpSpPr>
        <p:sp>
          <p:nvSpPr>
            <p:cNvPr id="311301" name="AutoShape 5"/>
            <p:cNvSpPr>
              <a:spLocks noChangeArrowheads="1"/>
            </p:cNvSpPr>
            <p:nvPr/>
          </p:nvSpPr>
          <p:spPr bwMode="auto">
            <a:xfrm>
              <a:off x="2544" y="14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02" name="Text Box 6"/>
            <p:cNvSpPr txBox="1">
              <a:spLocks noChangeArrowheads="1"/>
            </p:cNvSpPr>
            <p:nvPr/>
          </p:nvSpPr>
          <p:spPr bwMode="auto">
            <a:xfrm>
              <a:off x="2688" y="1200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f(4)</a:t>
              </a:r>
            </a:p>
          </p:txBody>
        </p:sp>
      </p:grpSp>
      <p:sp>
        <p:nvSpPr>
          <p:cNvPr id="311303" name="Line 7"/>
          <p:cNvSpPr>
            <a:spLocks noChangeShapeType="1"/>
          </p:cNvSpPr>
          <p:nvPr/>
        </p:nvSpPr>
        <p:spPr bwMode="auto">
          <a:xfrm flipH="1">
            <a:off x="3729038" y="2438400"/>
            <a:ext cx="690562" cy="68738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4" name="Line 8"/>
          <p:cNvSpPr>
            <a:spLocks noChangeShapeType="1"/>
          </p:cNvSpPr>
          <p:nvPr/>
        </p:nvSpPr>
        <p:spPr bwMode="auto">
          <a:xfrm>
            <a:off x="4648200" y="2438400"/>
            <a:ext cx="6858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5" name="Line 9"/>
          <p:cNvSpPr>
            <a:spLocks noChangeShapeType="1"/>
          </p:cNvSpPr>
          <p:nvPr/>
        </p:nvSpPr>
        <p:spPr bwMode="auto">
          <a:xfrm flipH="1">
            <a:off x="3124200" y="3352800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6" name="Line 10"/>
          <p:cNvSpPr>
            <a:spLocks noChangeShapeType="1"/>
          </p:cNvSpPr>
          <p:nvPr/>
        </p:nvSpPr>
        <p:spPr bwMode="auto">
          <a:xfrm>
            <a:off x="3738563" y="3351213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7" name="Line 11"/>
          <p:cNvSpPr>
            <a:spLocks noChangeShapeType="1"/>
          </p:cNvSpPr>
          <p:nvPr/>
        </p:nvSpPr>
        <p:spPr bwMode="auto">
          <a:xfrm flipH="1">
            <a:off x="4953000" y="3352800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8" name="Line 12"/>
          <p:cNvSpPr>
            <a:spLocks noChangeShapeType="1"/>
          </p:cNvSpPr>
          <p:nvPr/>
        </p:nvSpPr>
        <p:spPr bwMode="auto">
          <a:xfrm>
            <a:off x="5567363" y="3351213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9" name="Line 13"/>
          <p:cNvSpPr>
            <a:spLocks noChangeShapeType="1"/>
          </p:cNvSpPr>
          <p:nvPr/>
        </p:nvSpPr>
        <p:spPr bwMode="auto">
          <a:xfrm flipH="1">
            <a:off x="2514600" y="4267200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0" name="Line 14"/>
          <p:cNvSpPr>
            <a:spLocks noChangeShapeType="1"/>
          </p:cNvSpPr>
          <p:nvPr/>
        </p:nvSpPr>
        <p:spPr bwMode="auto">
          <a:xfrm>
            <a:off x="3128963" y="4265613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311" name="Group 15"/>
          <p:cNvGrpSpPr>
            <a:grpSpLocks/>
          </p:cNvGrpSpPr>
          <p:nvPr/>
        </p:nvGrpSpPr>
        <p:grpSpPr bwMode="auto">
          <a:xfrm>
            <a:off x="2590800" y="2743200"/>
            <a:ext cx="1143000" cy="533400"/>
            <a:chOff x="1344" y="1728"/>
            <a:chExt cx="720" cy="336"/>
          </a:xfrm>
        </p:grpSpPr>
        <p:sp>
          <p:nvSpPr>
            <p:cNvPr id="311312" name="AutoShape 16"/>
            <p:cNvSpPr>
              <a:spLocks noChangeArrowheads="1"/>
            </p:cNvSpPr>
            <p:nvPr/>
          </p:nvSpPr>
          <p:spPr bwMode="auto">
            <a:xfrm>
              <a:off x="1968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3" name="Text Box 17"/>
            <p:cNvSpPr txBox="1">
              <a:spLocks noChangeArrowheads="1"/>
            </p:cNvSpPr>
            <p:nvPr/>
          </p:nvSpPr>
          <p:spPr bwMode="auto">
            <a:xfrm>
              <a:off x="1344" y="1728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f(3)</a:t>
              </a:r>
            </a:p>
          </p:txBody>
        </p:sp>
      </p:grpSp>
      <p:grpSp>
        <p:nvGrpSpPr>
          <p:cNvPr id="311314" name="Group 18"/>
          <p:cNvGrpSpPr>
            <a:grpSpLocks/>
          </p:cNvGrpSpPr>
          <p:nvPr/>
        </p:nvGrpSpPr>
        <p:grpSpPr bwMode="auto">
          <a:xfrm>
            <a:off x="1981201" y="3657601"/>
            <a:ext cx="1147763" cy="531813"/>
            <a:chOff x="960" y="2304"/>
            <a:chExt cx="723" cy="335"/>
          </a:xfrm>
        </p:grpSpPr>
        <p:sp>
          <p:nvSpPr>
            <p:cNvPr id="311315" name="AutoShape 19"/>
            <p:cNvSpPr>
              <a:spLocks noChangeArrowheads="1"/>
            </p:cNvSpPr>
            <p:nvPr/>
          </p:nvSpPr>
          <p:spPr bwMode="auto">
            <a:xfrm>
              <a:off x="1587" y="254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6" name="Text Box 20"/>
            <p:cNvSpPr txBox="1">
              <a:spLocks noChangeArrowheads="1"/>
            </p:cNvSpPr>
            <p:nvPr/>
          </p:nvSpPr>
          <p:spPr bwMode="auto">
            <a:xfrm>
              <a:off x="960" y="2304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f(2)</a:t>
              </a:r>
            </a:p>
          </p:txBody>
        </p:sp>
      </p:grpSp>
      <p:grpSp>
        <p:nvGrpSpPr>
          <p:cNvPr id="311317" name="Group 21"/>
          <p:cNvGrpSpPr>
            <a:grpSpLocks/>
          </p:cNvGrpSpPr>
          <p:nvPr/>
        </p:nvGrpSpPr>
        <p:grpSpPr bwMode="auto">
          <a:xfrm>
            <a:off x="1524001" y="4951413"/>
            <a:ext cx="995363" cy="615950"/>
            <a:chOff x="672" y="3119"/>
            <a:chExt cx="627" cy="388"/>
          </a:xfrm>
        </p:grpSpPr>
        <p:sp>
          <p:nvSpPr>
            <p:cNvPr id="311318" name="AutoShape 22"/>
            <p:cNvSpPr>
              <a:spLocks noChangeArrowheads="1"/>
            </p:cNvSpPr>
            <p:nvPr/>
          </p:nvSpPr>
          <p:spPr bwMode="auto">
            <a:xfrm>
              <a:off x="1203" y="311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9" name="Text Box 23"/>
            <p:cNvSpPr txBox="1">
              <a:spLocks noChangeArrowheads="1"/>
            </p:cNvSpPr>
            <p:nvPr/>
          </p:nvSpPr>
          <p:spPr bwMode="auto">
            <a:xfrm>
              <a:off x="672" y="3216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f(1)</a:t>
              </a:r>
            </a:p>
          </p:txBody>
        </p:sp>
      </p:grpSp>
      <p:grpSp>
        <p:nvGrpSpPr>
          <p:cNvPr id="311320" name="Group 24"/>
          <p:cNvGrpSpPr>
            <a:grpSpLocks/>
          </p:cNvGrpSpPr>
          <p:nvPr/>
        </p:nvGrpSpPr>
        <p:grpSpPr bwMode="auto">
          <a:xfrm>
            <a:off x="3352800" y="4951413"/>
            <a:ext cx="914400" cy="692150"/>
            <a:chOff x="1824" y="3119"/>
            <a:chExt cx="576" cy="436"/>
          </a:xfrm>
        </p:grpSpPr>
        <p:sp>
          <p:nvSpPr>
            <p:cNvPr id="311321" name="AutoShape 25"/>
            <p:cNvSpPr>
              <a:spLocks noChangeArrowheads="1"/>
            </p:cNvSpPr>
            <p:nvPr/>
          </p:nvSpPr>
          <p:spPr bwMode="auto">
            <a:xfrm>
              <a:off x="1923" y="311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22" name="Text Box 26"/>
            <p:cNvSpPr txBox="1">
              <a:spLocks noChangeArrowheads="1"/>
            </p:cNvSpPr>
            <p:nvPr/>
          </p:nvSpPr>
          <p:spPr bwMode="auto">
            <a:xfrm>
              <a:off x="1824" y="3264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f(0)</a:t>
              </a:r>
            </a:p>
          </p:txBody>
        </p:sp>
      </p:grpSp>
      <p:grpSp>
        <p:nvGrpSpPr>
          <p:cNvPr id="311323" name="Group 27"/>
          <p:cNvGrpSpPr>
            <a:grpSpLocks/>
          </p:cNvGrpSpPr>
          <p:nvPr/>
        </p:nvGrpSpPr>
        <p:grpSpPr bwMode="auto">
          <a:xfrm>
            <a:off x="3810000" y="4037013"/>
            <a:ext cx="914400" cy="692150"/>
            <a:chOff x="2112" y="2543"/>
            <a:chExt cx="576" cy="436"/>
          </a:xfrm>
        </p:grpSpPr>
        <p:sp>
          <p:nvSpPr>
            <p:cNvPr id="311324" name="AutoShape 28"/>
            <p:cNvSpPr>
              <a:spLocks noChangeArrowheads="1"/>
            </p:cNvSpPr>
            <p:nvPr/>
          </p:nvSpPr>
          <p:spPr bwMode="auto">
            <a:xfrm>
              <a:off x="2307" y="254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25" name="Text Box 29"/>
            <p:cNvSpPr txBox="1">
              <a:spLocks noChangeArrowheads="1"/>
            </p:cNvSpPr>
            <p:nvPr/>
          </p:nvSpPr>
          <p:spPr bwMode="auto">
            <a:xfrm>
              <a:off x="2112" y="2688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f(1)</a:t>
              </a:r>
            </a:p>
          </p:txBody>
        </p:sp>
      </p:grpSp>
      <p:grpSp>
        <p:nvGrpSpPr>
          <p:cNvPr id="311326" name="Group 30"/>
          <p:cNvGrpSpPr>
            <a:grpSpLocks/>
          </p:cNvGrpSpPr>
          <p:nvPr/>
        </p:nvGrpSpPr>
        <p:grpSpPr bwMode="auto">
          <a:xfrm>
            <a:off x="5334000" y="2743200"/>
            <a:ext cx="1143000" cy="533400"/>
            <a:chOff x="3072" y="1728"/>
            <a:chExt cx="720" cy="336"/>
          </a:xfrm>
        </p:grpSpPr>
        <p:sp>
          <p:nvSpPr>
            <p:cNvPr id="311327" name="AutoShape 31"/>
            <p:cNvSpPr>
              <a:spLocks noChangeArrowheads="1"/>
            </p:cNvSpPr>
            <p:nvPr/>
          </p:nvSpPr>
          <p:spPr bwMode="auto">
            <a:xfrm>
              <a:off x="3072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28" name="Text Box 32"/>
            <p:cNvSpPr txBox="1">
              <a:spLocks noChangeArrowheads="1"/>
            </p:cNvSpPr>
            <p:nvPr/>
          </p:nvSpPr>
          <p:spPr bwMode="auto">
            <a:xfrm>
              <a:off x="3216" y="1728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f(2)</a:t>
              </a:r>
            </a:p>
          </p:txBody>
        </p:sp>
      </p:grpSp>
      <p:grpSp>
        <p:nvGrpSpPr>
          <p:cNvPr id="311329" name="Group 33"/>
          <p:cNvGrpSpPr>
            <a:grpSpLocks/>
          </p:cNvGrpSpPr>
          <p:nvPr/>
        </p:nvGrpSpPr>
        <p:grpSpPr bwMode="auto">
          <a:xfrm>
            <a:off x="4800600" y="4037013"/>
            <a:ext cx="914400" cy="692150"/>
            <a:chOff x="2736" y="2543"/>
            <a:chExt cx="576" cy="436"/>
          </a:xfrm>
        </p:grpSpPr>
        <p:sp>
          <p:nvSpPr>
            <p:cNvPr id="311330" name="AutoShape 34"/>
            <p:cNvSpPr>
              <a:spLocks noChangeArrowheads="1"/>
            </p:cNvSpPr>
            <p:nvPr/>
          </p:nvSpPr>
          <p:spPr bwMode="auto">
            <a:xfrm>
              <a:off x="2739" y="254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31" name="Text Box 35"/>
            <p:cNvSpPr txBox="1">
              <a:spLocks noChangeArrowheads="1"/>
            </p:cNvSpPr>
            <p:nvPr/>
          </p:nvSpPr>
          <p:spPr bwMode="auto">
            <a:xfrm>
              <a:off x="2736" y="2688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f(1)</a:t>
              </a:r>
            </a:p>
          </p:txBody>
        </p:sp>
      </p:grpSp>
      <p:grpSp>
        <p:nvGrpSpPr>
          <p:cNvPr id="311332" name="Group 36"/>
          <p:cNvGrpSpPr>
            <a:grpSpLocks/>
          </p:cNvGrpSpPr>
          <p:nvPr/>
        </p:nvGrpSpPr>
        <p:grpSpPr bwMode="auto">
          <a:xfrm>
            <a:off x="5948364" y="4037013"/>
            <a:ext cx="985837" cy="615950"/>
            <a:chOff x="3459" y="2543"/>
            <a:chExt cx="621" cy="388"/>
          </a:xfrm>
        </p:grpSpPr>
        <p:sp>
          <p:nvSpPr>
            <p:cNvPr id="311333" name="AutoShape 37"/>
            <p:cNvSpPr>
              <a:spLocks noChangeArrowheads="1"/>
            </p:cNvSpPr>
            <p:nvPr/>
          </p:nvSpPr>
          <p:spPr bwMode="auto">
            <a:xfrm>
              <a:off x="3459" y="254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34" name="Text Box 38"/>
            <p:cNvSpPr txBox="1">
              <a:spLocks noChangeArrowheads="1"/>
            </p:cNvSpPr>
            <p:nvPr/>
          </p:nvSpPr>
          <p:spPr bwMode="auto">
            <a:xfrm>
              <a:off x="3504" y="2640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f(0)</a:t>
              </a:r>
            </a:p>
          </p:txBody>
        </p:sp>
      </p:grp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12090329"/>
              </p:ext>
            </p:extLst>
          </p:nvPr>
        </p:nvGraphicFramePr>
        <p:xfrm>
          <a:off x="8224837" y="1905000"/>
          <a:ext cx="3433763" cy="353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5939177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1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1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1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11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11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1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1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Recursive Algorithms</a:t>
            </a:r>
            <a:endParaRPr lang="en-CA" altLang="en-US" sz="4000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48768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ym typeface="Symbol" panose="05050102010706020507" pitchFamily="18" charset="2"/>
              </a:rPr>
              <a:t>procedure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iterative_fib</a:t>
            </a:r>
            <a:r>
              <a:rPr lang="en-US" altLang="en-US" sz="2400" dirty="0" smtClean="0">
                <a:sym typeface="Symbol" panose="05050102010706020507" pitchFamily="18" charset="2"/>
              </a:rPr>
              <a:t>(n</a:t>
            </a:r>
            <a:r>
              <a:rPr lang="en-US" altLang="en-US" sz="2400" dirty="0">
                <a:sym typeface="Symbol" panose="05050102010706020507" pitchFamily="18" charset="2"/>
              </a:rPr>
              <a:t>: nonnegative integer</a:t>
            </a:r>
            <a:r>
              <a:rPr lang="en-US" altLang="en-US" sz="2400" dirty="0" smtClean="0">
                <a:sym typeface="Symbol" panose="05050102010706020507" pitchFamily="18" charset="2"/>
              </a:rPr>
              <a:t>) </a:t>
            </a:r>
            <a:r>
              <a:rPr lang="en-US" altLang="en-US" sz="2400" b="1" dirty="0" smtClean="0">
                <a:sym typeface="Symbol" panose="05050102010706020507" pitchFamily="18" charset="2"/>
              </a:rPr>
              <a:t>returns</a:t>
            </a:r>
            <a:r>
              <a:rPr lang="en-US" altLang="en-US" sz="2400" dirty="0" smtClean="0">
                <a:sym typeface="Symbol" panose="05050102010706020507" pitchFamily="18" charset="2"/>
              </a:rPr>
              <a:t> integer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ym typeface="Symbol" panose="05050102010706020507" pitchFamily="18" charset="2"/>
              </a:rPr>
              <a:t> </a:t>
            </a:r>
            <a:r>
              <a:rPr lang="en-US" altLang="en-US" sz="2400" b="1" dirty="0" smtClean="0">
                <a:sym typeface="Symbol" panose="05050102010706020507" pitchFamily="18" charset="2"/>
              </a:rPr>
              <a:t>   if</a:t>
            </a:r>
            <a:r>
              <a:rPr lang="en-US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n = 0 </a:t>
            </a:r>
            <a:r>
              <a:rPr lang="en-US" altLang="en-US" sz="2400" b="1" dirty="0">
                <a:sym typeface="Symbol" panose="05050102010706020507" pitchFamily="18" charset="2"/>
              </a:rPr>
              <a:t>then</a:t>
            </a:r>
            <a:r>
              <a:rPr lang="en-US" altLang="en-US" sz="24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/>
            </a:r>
            <a:br>
              <a:rPr lang="en-US" altLang="en-US" sz="2400" b="1" dirty="0" smtClean="0">
                <a:solidFill>
                  <a:srgbClr val="00FFFF"/>
                </a:solidFill>
                <a:sym typeface="Symbol" panose="05050102010706020507" pitchFamily="18" charset="2"/>
              </a:rPr>
            </a:br>
            <a:r>
              <a:rPr lang="en-US" altLang="en-US" sz="24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	</a:t>
            </a:r>
            <a:r>
              <a:rPr lang="en-US" altLang="en-US" sz="2400" dirty="0" smtClean="0">
                <a:sym typeface="Symbol" panose="05050102010706020507" pitchFamily="18" charset="2"/>
              </a:rPr>
              <a:t>y </a:t>
            </a:r>
            <a:r>
              <a:rPr lang="en-US" altLang="en-US" sz="2400" dirty="0">
                <a:sym typeface="Symbol" panose="05050102010706020507" pitchFamily="18" charset="2"/>
              </a:rPr>
              <a:t>:= 0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 smtClean="0">
                <a:sym typeface="Symbol" panose="05050102010706020507" pitchFamily="18" charset="2"/>
              </a:rPr>
              <a:t>    else</a:t>
            </a:r>
            <a:br>
              <a:rPr lang="en-US" altLang="en-US" sz="2400" b="1" dirty="0" smtClean="0">
                <a:sym typeface="Symbol" panose="05050102010706020507" pitchFamily="18" charset="2"/>
              </a:rPr>
            </a:br>
            <a:r>
              <a:rPr lang="en-US" altLang="en-US" sz="2400" b="1" dirty="0" smtClean="0">
                <a:sym typeface="Symbol" panose="05050102010706020507" pitchFamily="18" charset="2"/>
              </a:rPr>
              <a:t>	</a:t>
            </a:r>
            <a:r>
              <a:rPr lang="en-US" altLang="en-US" sz="2400" dirty="0" smtClean="0">
                <a:sym typeface="Symbol" panose="05050102010706020507" pitchFamily="18" charset="2"/>
              </a:rPr>
              <a:t>x </a:t>
            </a:r>
            <a:r>
              <a:rPr lang="en-US" altLang="en-US" sz="2400" dirty="0">
                <a:sym typeface="Symbol" panose="05050102010706020507" pitchFamily="18" charset="2"/>
              </a:rPr>
              <a:t>:= 0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y := 1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FFFF"/>
                </a:solidFill>
                <a:sym typeface="Symbol" panose="05050102010706020507" pitchFamily="18" charset="2"/>
              </a:rPr>
              <a:t>	</a:t>
            </a:r>
            <a:r>
              <a:rPr lang="en-US" altLang="en-US" sz="2400" b="1" dirty="0">
                <a:sym typeface="Symbol" panose="05050102010706020507" pitchFamily="18" charset="2"/>
              </a:rPr>
              <a:t>for</a:t>
            </a:r>
            <a:r>
              <a:rPr lang="en-US" altLang="en-US" sz="24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:= 1 </a:t>
            </a:r>
            <a:r>
              <a:rPr lang="en-US" altLang="en-US" sz="2400" b="1" dirty="0">
                <a:sym typeface="Symbol" panose="05050102010706020507" pitchFamily="18" charset="2"/>
              </a:rPr>
              <a:t>to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n-1 </a:t>
            </a:r>
            <a:r>
              <a:rPr lang="en-US" altLang="en-US" sz="2400" b="1" dirty="0" smtClean="0">
                <a:sym typeface="Symbol" panose="05050102010706020507" pitchFamily="18" charset="2"/>
              </a:rPr>
              <a:t>do</a:t>
            </a:r>
            <a:endParaRPr lang="en-US" altLang="en-US" sz="2400" b="1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  <a:r>
              <a:rPr lang="en-US" altLang="en-US" sz="2400" dirty="0" smtClean="0">
                <a:sym typeface="Symbol" panose="05050102010706020507" pitchFamily="18" charset="2"/>
              </a:rPr>
              <a:t>     z </a:t>
            </a:r>
            <a:r>
              <a:rPr lang="en-US" altLang="en-US" sz="2400" dirty="0">
                <a:sym typeface="Symbol" panose="05050102010706020507" pitchFamily="18" charset="2"/>
              </a:rPr>
              <a:t>:= x + y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  <a:r>
              <a:rPr lang="en-US" altLang="en-US" sz="2400" dirty="0" smtClean="0">
                <a:sym typeface="Symbol" panose="05050102010706020507" pitchFamily="18" charset="2"/>
              </a:rPr>
              <a:t>     x </a:t>
            </a:r>
            <a:r>
              <a:rPr lang="en-US" altLang="en-US" sz="2400" dirty="0">
                <a:sym typeface="Symbol" panose="05050102010706020507" pitchFamily="18" charset="2"/>
              </a:rPr>
              <a:t>: = y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  <a:r>
              <a:rPr lang="en-US" altLang="en-US" sz="2400" dirty="0" smtClean="0">
                <a:sym typeface="Symbol" panose="05050102010706020507" pitchFamily="18" charset="2"/>
              </a:rPr>
              <a:t>     y </a:t>
            </a:r>
            <a:r>
              <a:rPr lang="en-US" altLang="en-US" sz="2400" dirty="0">
                <a:sym typeface="Symbol" panose="05050102010706020507" pitchFamily="18" charset="2"/>
              </a:rPr>
              <a:t>:= z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  <a:r>
              <a:rPr lang="en-US" altLang="en-US" sz="2400" b="1" dirty="0" err="1" smtClean="0">
                <a:sym typeface="Symbol" panose="05050102010706020507" pitchFamily="18" charset="2"/>
              </a:rPr>
              <a:t>endfor</a:t>
            </a:r>
            <a:endParaRPr lang="en-US" altLang="en-US" sz="2400" b="1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 smtClean="0">
                <a:sym typeface="Symbol" panose="05050102010706020507" pitchFamily="18" charset="2"/>
              </a:rPr>
              <a:t>    </a:t>
            </a:r>
            <a:r>
              <a:rPr lang="en-US" altLang="en-US" sz="2400" b="1" dirty="0" err="1" smtClean="0">
                <a:sym typeface="Symbol" panose="05050102010706020507" pitchFamily="18" charset="2"/>
              </a:rPr>
              <a:t>endif</a:t>
            </a:r>
            <a:endParaRPr lang="en-US" altLang="en-US" sz="2400" b="1" dirty="0" smtClean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ym typeface="Symbol" panose="05050102010706020507" pitchFamily="18" charset="2"/>
              </a:rPr>
              <a:t> </a:t>
            </a:r>
            <a:r>
              <a:rPr lang="en-US" altLang="en-US" sz="2400" b="1" dirty="0" smtClean="0">
                <a:sym typeface="Symbol" panose="05050102010706020507" pitchFamily="18" charset="2"/>
              </a:rPr>
              <a:t>   return </a:t>
            </a:r>
            <a:r>
              <a:rPr lang="en-US" altLang="en-US" sz="2400" dirty="0" smtClean="0">
                <a:sym typeface="Symbol" panose="05050102010706020507" pitchFamily="18" charset="2"/>
              </a:rPr>
              <a:t>y</a:t>
            </a:r>
            <a:r>
              <a:rPr lang="en-US" altLang="en-US" sz="2400" b="1" dirty="0" smtClean="0">
                <a:sym typeface="Symbol" panose="05050102010706020507" pitchFamily="18" charset="2"/>
              </a:rPr>
              <a:t/>
            </a:r>
            <a:br>
              <a:rPr lang="en-US" altLang="en-US" sz="2400" b="1" dirty="0" smtClean="0">
                <a:sym typeface="Symbol" panose="05050102010706020507" pitchFamily="18" charset="2"/>
              </a:rPr>
            </a:br>
            <a:r>
              <a:rPr lang="en-US" altLang="en-US" sz="2400" b="1" dirty="0" smtClean="0">
                <a:sym typeface="Symbol" panose="05050102010706020507" pitchFamily="18" charset="2"/>
              </a:rPr>
              <a:t>end 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iterative_fib</a:t>
            </a:r>
            <a:r>
              <a:rPr lang="en-US" altLang="en-US" sz="2400" dirty="0" smtClean="0">
                <a:sym typeface="Symbol" panose="05050102010706020507" pitchFamily="18" charset="2"/>
              </a:rPr>
              <a:t>   </a:t>
            </a:r>
            <a:r>
              <a:rPr lang="en-US" altLang="en-US" sz="2400" b="1" dirty="0">
                <a:solidFill>
                  <a:srgbClr val="009900"/>
                </a:solidFill>
                <a:sym typeface="Symbol" panose="05050102010706020507" pitchFamily="18" charset="2"/>
              </a:rPr>
              <a:t>{y is the n-</a:t>
            </a:r>
            <a:r>
              <a:rPr lang="en-US" altLang="en-US" sz="2400" b="1" dirty="0" err="1">
                <a:solidFill>
                  <a:srgbClr val="009900"/>
                </a:solidFill>
                <a:sym typeface="Symbol" panose="05050102010706020507" pitchFamily="18" charset="2"/>
              </a:rPr>
              <a:t>th</a:t>
            </a:r>
            <a:r>
              <a:rPr lang="en-US" altLang="en-US" sz="2400" b="1" dirty="0">
                <a:solidFill>
                  <a:srgbClr val="009900"/>
                </a:solidFill>
                <a:sym typeface="Symbol" panose="05050102010706020507" pitchFamily="18" charset="2"/>
              </a:rPr>
              <a:t> Fibonacci number}</a:t>
            </a:r>
          </a:p>
        </p:txBody>
      </p:sp>
    </p:spTree>
    <p:extLst>
      <p:ext uri="{BB962C8B-B14F-4D97-AF65-F5344CB8AC3E}">
        <p14:creationId xmlns:p14="http://schemas.microsoft.com/office/powerpoint/2010/main" val="681245187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Recursive Algorithms</a:t>
            </a:r>
            <a:endParaRPr lang="en-CA" altLang="en-US" sz="4000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109728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3400" dirty="0">
                <a:sym typeface="Symbol" panose="05050102010706020507" pitchFamily="18" charset="2"/>
              </a:rPr>
              <a:t>For every recursive algorithm, there is an equivalent iterative algorithm</a:t>
            </a:r>
            <a:r>
              <a:rPr lang="en-US" altLang="en-US" sz="3400" dirty="0" smtClean="0">
                <a:sym typeface="Symbol" panose="05050102010706020507" pitchFamily="18" charset="2"/>
              </a:rPr>
              <a:t>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en-US" sz="3200" dirty="0" smtClean="0">
                <a:sym typeface="Symbol" panose="05050102010706020507" pitchFamily="18" charset="2"/>
              </a:rPr>
              <a:t>Sometimes, however, the iterative version requires and auxiliary stack data structure </a:t>
            </a:r>
            <a:endParaRPr lang="en-US" altLang="en-US" sz="3200" dirty="0">
              <a:sym typeface="Symbol" panose="05050102010706020507" pitchFamily="18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3400" dirty="0">
                <a:sym typeface="Symbol" panose="05050102010706020507" pitchFamily="18" charset="2"/>
              </a:rPr>
              <a:t>Recursive algorithms are often shorter, more elegant, and easier to understand than their iterative counterparts</a:t>
            </a:r>
            <a:r>
              <a:rPr lang="en-US" altLang="en-US" sz="3400" dirty="0" smtClean="0">
                <a:sym typeface="Symbol" panose="05050102010706020507" pitchFamily="18" charset="2"/>
              </a:rPr>
              <a:t>.</a:t>
            </a:r>
            <a:endParaRPr lang="en-US" altLang="en-US" sz="3400" dirty="0">
              <a:sym typeface="Symbol" panose="05050102010706020507" pitchFamily="18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3400" dirty="0">
                <a:sym typeface="Symbol" panose="05050102010706020507" pitchFamily="18" charset="2"/>
              </a:rPr>
              <a:t>However, iterative algorithms are </a:t>
            </a:r>
            <a:r>
              <a:rPr lang="en-US" altLang="en-US" sz="3400" dirty="0" smtClean="0">
                <a:sym typeface="Symbol" panose="05050102010706020507" pitchFamily="18" charset="2"/>
              </a:rPr>
              <a:t>sometimes </a:t>
            </a:r>
            <a:r>
              <a:rPr lang="en-US" altLang="en-US" sz="3400" dirty="0">
                <a:sym typeface="Symbol" panose="05050102010706020507" pitchFamily="18" charset="2"/>
              </a:rPr>
              <a:t>more efficient in their use of space and time. </a:t>
            </a:r>
          </a:p>
        </p:txBody>
      </p:sp>
    </p:spTree>
    <p:extLst>
      <p:ext uri="{BB962C8B-B14F-4D97-AF65-F5344CB8AC3E}">
        <p14:creationId xmlns:p14="http://schemas.microsoft.com/office/powerpoint/2010/main" val="2867446419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685" t="-2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 smtClean="0">
                <a:latin typeface="Consolas" panose="020B0609020204030204" pitchFamily="49" charset="0"/>
              </a:rPr>
              <a:t>procedure</a:t>
            </a:r>
            <a:r>
              <a:rPr lang="en-US" sz="2600" dirty="0" smtClean="0"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power(a: non-zero real, n: nonnegative integer)</a:t>
            </a:r>
          </a:p>
          <a:p>
            <a:pPr marL="0" indent="0">
              <a:buNone/>
            </a:pPr>
            <a:r>
              <a:rPr lang="en-US" sz="2600" b="1" dirty="0" smtClean="0">
                <a:latin typeface="Consolas" panose="020B0609020204030204" pitchFamily="49" charset="0"/>
              </a:rPr>
              <a:t>if</a:t>
            </a:r>
            <a:r>
              <a:rPr lang="en-US" sz="2600" dirty="0" smtClean="0"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n = 0 </a:t>
            </a:r>
            <a:r>
              <a:rPr lang="en-US" sz="2600" b="1" dirty="0">
                <a:latin typeface="Consolas" panose="020B0609020204030204" pitchFamily="49" charset="0"/>
              </a:rPr>
              <a:t>then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return</a:t>
            </a:r>
            <a:r>
              <a:rPr lang="en-US" sz="2600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sz="2600" b="1" dirty="0" smtClean="0">
                <a:latin typeface="Consolas" panose="020B0609020204030204" pitchFamily="49" charset="0"/>
              </a:rPr>
              <a:t>else</a:t>
            </a:r>
            <a:r>
              <a:rPr lang="en-US" sz="2600" dirty="0" smtClean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return</a:t>
            </a:r>
            <a:r>
              <a:rPr lang="en-US" sz="2600" dirty="0">
                <a:latin typeface="Consolas" panose="020B0609020204030204" pitchFamily="49" charset="0"/>
              </a:rPr>
              <a:t> a* power(a,n-1)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// output is </a:t>
            </a:r>
            <a:r>
              <a:rPr lang="en-US" sz="2600" dirty="0" smtClean="0">
                <a:latin typeface="Consolas" panose="020B0609020204030204" pitchFamily="49" charset="0"/>
              </a:rPr>
              <a:t>a</a:t>
            </a:r>
            <a:r>
              <a:rPr lang="en-US" sz="2600" b="1" baseline="30000" dirty="0" smtClean="0">
                <a:latin typeface="Consolas" panose="020B0609020204030204" pitchFamily="49" charset="0"/>
              </a:rPr>
              <a:t>n</a:t>
            </a:r>
            <a:endParaRPr lang="en-US" sz="2600" b="1" baseline="30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Runtime</a:t>
            </a:r>
            <a:r>
              <a:rPr lang="en-US" sz="2800" dirty="0" smtClean="0"/>
              <a:t>: (count # of multiplications)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T(0) = 0</a:t>
            </a:r>
            <a:br>
              <a:rPr lang="en-US" sz="2800" dirty="0" smtClean="0"/>
            </a:br>
            <a:r>
              <a:rPr lang="en-US" sz="2800" dirty="0" smtClean="0"/>
              <a:t>T(n</a:t>
            </a:r>
            <a:r>
              <a:rPr lang="en-US" sz="2800" dirty="0"/>
              <a:t>) = 1 </a:t>
            </a:r>
            <a:r>
              <a:rPr lang="en-US" sz="2800" dirty="0" smtClean="0"/>
              <a:t>+ T(n-1)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= 1 + 1 + 1 + … + 1 (n terms) = n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8817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			   (the fast way)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685" t="-2667" r="-185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 smtClean="0">
                <a:latin typeface="Consolas" panose="020B0609020204030204" pitchFamily="49" charset="0"/>
              </a:rPr>
              <a:t>procedure</a:t>
            </a:r>
            <a:r>
              <a:rPr lang="en-US" sz="2600" dirty="0" smtClean="0"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power(a: non-zero real, n: nonnegative integer)</a:t>
            </a:r>
          </a:p>
          <a:p>
            <a:pPr marL="0" indent="0">
              <a:buNone/>
            </a:pPr>
            <a:r>
              <a:rPr lang="en-US" sz="2600" b="1" dirty="0" smtClean="0">
                <a:latin typeface="Consolas" panose="020B0609020204030204" pitchFamily="49" charset="0"/>
              </a:rPr>
              <a:t>if</a:t>
            </a:r>
            <a:r>
              <a:rPr lang="en-US" sz="2600" dirty="0" smtClean="0"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n = 0 </a:t>
            </a:r>
            <a:r>
              <a:rPr lang="en-US" sz="2600" b="1" dirty="0">
                <a:latin typeface="Consolas" panose="020B0609020204030204" pitchFamily="49" charset="0"/>
              </a:rPr>
              <a:t>then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return</a:t>
            </a:r>
            <a:r>
              <a:rPr lang="en-US" sz="2600" dirty="0"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sz="2600" b="1" dirty="0" err="1" smtClean="0">
                <a:latin typeface="Consolas" panose="020B0609020204030204" pitchFamily="49" charset="0"/>
              </a:rPr>
              <a:t>else</a:t>
            </a:r>
            <a:r>
              <a:rPr lang="en-US" sz="2600" dirty="0" err="1" smtClean="0">
                <a:latin typeface="Consolas" panose="020B0609020204030204" pitchFamily="49" charset="0"/>
              </a:rPr>
              <a:t>if</a:t>
            </a:r>
            <a:r>
              <a:rPr lang="en-US" sz="2600" dirty="0" smtClean="0">
                <a:latin typeface="Consolas" panose="020B0609020204030204" pitchFamily="49" charset="0"/>
              </a:rPr>
              <a:t> n is even </a:t>
            </a:r>
            <a:r>
              <a:rPr lang="en-US" sz="2600" b="1" dirty="0" smtClean="0">
                <a:latin typeface="Consolas" panose="020B0609020204030204" pitchFamily="49" charset="0"/>
              </a:rPr>
              <a:t>then</a:t>
            </a:r>
            <a:r>
              <a:rPr lang="en-US" sz="2600" dirty="0" smtClean="0">
                <a:latin typeface="Consolas" panose="020B0609020204030204" pitchFamily="49" charset="0"/>
              </a:rPr>
              <a:t> </a:t>
            </a:r>
            <a:br>
              <a:rPr lang="en-US" sz="2600" dirty="0" smtClean="0">
                <a:latin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</a:rPr>
              <a:t>    temp = power(a, n/2)</a:t>
            </a:r>
            <a:br>
              <a:rPr lang="en-US" sz="2600" dirty="0" smtClean="0">
                <a:latin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</a:rPr>
              <a:t>    </a:t>
            </a:r>
            <a:r>
              <a:rPr lang="en-US" sz="2600" b="1" dirty="0" smtClean="0">
                <a:latin typeface="Consolas" panose="020B0609020204030204" pitchFamily="49" charset="0"/>
              </a:rPr>
              <a:t>return</a:t>
            </a:r>
            <a:r>
              <a:rPr lang="en-US" sz="2600" dirty="0" smtClean="0">
                <a:latin typeface="Consolas" panose="020B0609020204030204" pitchFamily="49" charset="0"/>
              </a:rPr>
              <a:t> temp * temp</a:t>
            </a:r>
            <a:br>
              <a:rPr lang="en-US" sz="2600" dirty="0" smtClean="0">
                <a:latin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</a:rPr>
              <a:t>else</a:t>
            </a:r>
            <a:br>
              <a:rPr lang="en-US" sz="2600" dirty="0" smtClean="0">
                <a:latin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</a:rPr>
              <a:t>    temp </a:t>
            </a:r>
            <a:r>
              <a:rPr lang="en-US" sz="2600" dirty="0">
                <a:latin typeface="Consolas" panose="020B0609020204030204" pitchFamily="49" charset="0"/>
              </a:rPr>
              <a:t>= power(a, </a:t>
            </a:r>
            <a:r>
              <a:rPr lang="en-US" sz="2600" dirty="0" smtClean="0">
                <a:latin typeface="Consolas" panose="020B0609020204030204" pitchFamily="49" charset="0"/>
              </a:rPr>
              <a:t>floor(n/2))</a:t>
            </a:r>
            <a:r>
              <a:rPr lang="en-US" sz="2600" dirty="0">
                <a:latin typeface="Consolas" panose="020B0609020204030204" pitchFamily="49" charset="0"/>
              </a:rPr>
              <a:t/>
            </a:r>
            <a:br>
              <a:rPr lang="en-US" sz="2600" dirty="0">
                <a:latin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</a:rPr>
              <a:t>    </a:t>
            </a:r>
            <a:r>
              <a:rPr lang="en-US" sz="2600" b="1" dirty="0">
                <a:latin typeface="Consolas" panose="020B0609020204030204" pitchFamily="49" charset="0"/>
              </a:rPr>
              <a:t>return</a:t>
            </a:r>
            <a:r>
              <a:rPr lang="en-US" sz="2600" dirty="0">
                <a:latin typeface="Consolas" panose="020B0609020204030204" pitchFamily="49" charset="0"/>
              </a:rPr>
              <a:t> temp * </a:t>
            </a:r>
            <a:r>
              <a:rPr lang="en-US" sz="2600" dirty="0" smtClean="0">
                <a:latin typeface="Consolas" panose="020B0609020204030204" pitchFamily="49" charset="0"/>
              </a:rPr>
              <a:t>temp * a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// output is </a:t>
            </a:r>
            <a:r>
              <a:rPr lang="en-US" sz="2600" dirty="0" smtClean="0">
                <a:latin typeface="Consolas" panose="020B0609020204030204" pitchFamily="49" charset="0"/>
              </a:rPr>
              <a:t>a</a:t>
            </a:r>
            <a:r>
              <a:rPr lang="en-US" sz="2600" b="1" baseline="30000" dirty="0" smtClean="0">
                <a:latin typeface="Consolas" panose="020B0609020204030204" pitchFamily="49" charset="0"/>
              </a:rPr>
              <a:t>n</a:t>
            </a:r>
            <a:endParaRPr lang="en-US" sz="2600" b="1" baseline="30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0" y="2286000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Runtime (# of </a:t>
            </a:r>
            <a:r>
              <a:rPr lang="en-US" dirty="0" err="1" smtClean="0"/>
              <a:t>f.p</a:t>
            </a:r>
            <a:r>
              <a:rPr lang="en-US" dirty="0" smtClean="0"/>
              <a:t>. multiplications):</a:t>
            </a:r>
            <a:br>
              <a:rPr lang="en-US" dirty="0" smtClean="0"/>
            </a:br>
            <a:r>
              <a:rPr lang="en-US" dirty="0" smtClean="0"/>
              <a:t>worst case (n = 2</a:t>
            </a:r>
            <a:r>
              <a:rPr lang="en-US" baseline="30000" dirty="0" smtClean="0"/>
              <a:t>k</a:t>
            </a:r>
            <a:r>
              <a:rPr lang="en-US" dirty="0" smtClean="0"/>
              <a:t>-1</a:t>
            </a:r>
            <a:r>
              <a:rPr lang="en-US" baseline="30000" dirty="0" smtClean="0"/>
              <a:t>  </a:t>
            </a:r>
            <a:r>
              <a:rPr lang="en-US" dirty="0" smtClean="0"/>
              <a:t>, thus odd always results from division</a:t>
            </a:r>
            <a:endParaRPr lang="en-US" baseline="30000" dirty="0"/>
          </a:p>
          <a:p>
            <a:r>
              <a:rPr lang="en-US" dirty="0" smtClean="0"/>
              <a:t>T(0) </a:t>
            </a:r>
            <a:r>
              <a:rPr lang="en-US" dirty="0"/>
              <a:t>= </a:t>
            </a:r>
            <a:r>
              <a:rPr lang="en-US" dirty="0" smtClean="0"/>
              <a:t>0</a:t>
            </a:r>
          </a:p>
          <a:p>
            <a:r>
              <a:rPr lang="en-US" dirty="0" smtClean="0"/>
              <a:t>T(n) = T(n/2) + 2 = 2 + 2 + T(n/4)  = </a:t>
            </a:r>
          </a:p>
          <a:p>
            <a:r>
              <a:rPr lang="en-US" dirty="0" smtClean="0"/>
              <a:t>         = 2 + 2 + 2 + T(n/8) = 2k + T(n/2</a:t>
            </a:r>
            <a:r>
              <a:rPr lang="en-US" baseline="30000" dirty="0" smtClean="0"/>
              <a:t>k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= 2 </a:t>
            </a:r>
            <a:r>
              <a:rPr lang="en-US" dirty="0" err="1" smtClean="0"/>
              <a:t>lg</a:t>
            </a:r>
            <a:r>
              <a:rPr lang="en-US" dirty="0" smtClean="0"/>
              <a:t> </a:t>
            </a:r>
            <a:r>
              <a:rPr lang="en-US" dirty="0"/>
              <a:t>n + </a:t>
            </a:r>
            <a:r>
              <a:rPr lang="en-US" dirty="0" smtClean="0"/>
              <a:t>2 </a:t>
            </a:r>
            <a:r>
              <a:rPr lang="en-US" dirty="0"/>
              <a:t>= </a:t>
            </a:r>
            <a:r>
              <a:rPr lang="en-US" dirty="0" smtClean="0"/>
              <a:t>O(</a:t>
            </a:r>
            <a:r>
              <a:rPr lang="en-US" dirty="0" err="1" smtClean="0"/>
              <a:t>lg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98329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29362"/>
          </a:xfrm>
        </p:spPr>
        <p:txBody>
          <a:bodyPr/>
          <a:lstStyle/>
          <a:p>
            <a:pPr algn="l"/>
            <a:r>
              <a:rPr lang="en-US" dirty="0"/>
              <a:t>Why Use Recursion?</a:t>
            </a:r>
          </a:p>
        </p:txBody>
      </p:sp>
    </p:spTree>
    <p:extLst>
      <p:ext uri="{BB962C8B-B14F-4D97-AF65-F5344CB8AC3E}">
        <p14:creationId xmlns:p14="http://schemas.microsoft.com/office/powerpoint/2010/main" val="3626289495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tutorialspoint.com/data_structures_algorithms/images/tower_of_hanoi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5400"/>
            <a:ext cx="5270500" cy="301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38500"/>
            <a:ext cx="10972800" cy="3619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hanoi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n,src,dest,aux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// puzzle of size n=0 is trivial: do nothing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// move n-1 disks from </a:t>
            </a:r>
            <a:r>
              <a:rPr lang="en-US" dirty="0" err="1">
                <a:cs typeface="Courier New" panose="02070309020205020404" pitchFamily="49" charset="0"/>
              </a:rPr>
              <a:t>src</a:t>
            </a:r>
            <a:r>
              <a:rPr lang="en-US" dirty="0">
                <a:cs typeface="Courier New" panose="02070309020205020404" pitchFamily="49" charset="0"/>
              </a:rPr>
              <a:t> to aux using </a:t>
            </a:r>
            <a:r>
              <a:rPr lang="en-US" dirty="0" err="1">
                <a:cs typeface="Courier New" panose="02070309020205020404" pitchFamily="49" charset="0"/>
              </a:rPr>
              <a:t>dest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// move the n-</a:t>
            </a:r>
            <a:r>
              <a:rPr lang="en-US" dirty="0" err="1">
                <a:cs typeface="Courier New" panose="02070309020205020404" pitchFamily="49" charset="0"/>
              </a:rPr>
              <a:t>th</a:t>
            </a:r>
            <a:r>
              <a:rPr lang="en-US" dirty="0">
                <a:cs typeface="Courier New" panose="02070309020205020404" pitchFamily="49" charset="0"/>
              </a:rPr>
              <a:t> disk from </a:t>
            </a:r>
            <a:r>
              <a:rPr lang="en-US" dirty="0" err="1">
                <a:cs typeface="Courier New" panose="02070309020205020404" pitchFamily="49" charset="0"/>
              </a:rPr>
              <a:t>src</a:t>
            </a:r>
            <a:r>
              <a:rPr lang="en-US" dirty="0">
                <a:cs typeface="Courier New" panose="02070309020205020404" pitchFamily="49" charset="0"/>
              </a:rPr>
              <a:t> to </a:t>
            </a:r>
            <a:r>
              <a:rPr lang="en-US" dirty="0" err="1">
                <a:cs typeface="Courier New" panose="02070309020205020404" pitchFamily="49" charset="0"/>
              </a:rPr>
              <a:t>dest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// move n-1 disks from aux to </a:t>
            </a:r>
            <a:r>
              <a:rPr lang="en-US" dirty="0" err="1">
                <a:cs typeface="Courier New" panose="02070309020205020404" pitchFamily="49" charset="0"/>
              </a:rPr>
              <a:t>dest</a:t>
            </a:r>
            <a:r>
              <a:rPr lang="en-US" dirty="0">
                <a:cs typeface="Courier New" panose="02070309020205020404" pitchFamily="49" charset="0"/>
              </a:rPr>
              <a:t> using </a:t>
            </a:r>
            <a:r>
              <a:rPr lang="en-US" dirty="0" err="1">
                <a:cs typeface="Courier New" panose="02070309020205020404" pitchFamily="49" charset="0"/>
              </a:rPr>
              <a:t>src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129768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1"/>
            <a:ext cx="10972800" cy="1470025"/>
          </a:xfrm>
        </p:spPr>
        <p:txBody>
          <a:bodyPr/>
          <a:lstStyle/>
          <a:p>
            <a:pPr algn="l" eaLnBrk="1" hangingPunct="1"/>
            <a:r>
              <a:rPr lang="en-US" altLang="en-US" dirty="0" smtClean="0">
                <a:solidFill>
                  <a:srgbClr val="500000"/>
                </a:solidFill>
              </a:rPr>
              <a:t>Recursive Definitions and Structural Induction</a:t>
            </a:r>
          </a:p>
        </p:txBody>
      </p:sp>
      <p:pic>
        <p:nvPicPr>
          <p:cNvPr id="28674" name="Picture 2" descr="https://cdn-images-1.medium.com/max/1000/1*appBwh6_RtvocVxwqpplHA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73914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445674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tutorialspoint.com/data_structures_algorithms/images/tower_of_hanoi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52400"/>
            <a:ext cx="5270500" cy="301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83" y="2209800"/>
            <a:ext cx="10972800" cy="4191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cs typeface="Courier New" panose="02070309020205020404" pitchFamily="49" charset="0"/>
              </a:rPr>
              <a:t>procedure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cs typeface="Courier New" panose="02070309020205020404" pitchFamily="49" charset="0"/>
              </a:rPr>
              <a:t>hanoi</a:t>
            </a:r>
            <a:r>
              <a:rPr lang="en-US" sz="2800" dirty="0" smtClean="0"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cs typeface="Courier New" panose="02070309020205020404" pitchFamily="49" charset="0"/>
              </a:rPr>
              <a:t>n,src,dest,aux</a:t>
            </a:r>
            <a:r>
              <a:rPr lang="en-US" sz="2800" dirty="0" smtClean="0">
                <a:cs typeface="Courier New" panose="02070309020205020404" pitchFamily="49" charset="0"/>
              </a:rPr>
              <a:t>)</a:t>
            </a:r>
            <a:br>
              <a:rPr lang="en-US" sz="2800" dirty="0" smtClean="0">
                <a:cs typeface="Courier New" panose="02070309020205020404" pitchFamily="49" charset="0"/>
              </a:rPr>
            </a:br>
            <a:r>
              <a:rPr lang="en-US" sz="2800" dirty="0" smtClean="0">
                <a:cs typeface="Courier New" panose="02070309020205020404" pitchFamily="49" charset="0"/>
              </a:rPr>
              <a:t>    </a:t>
            </a:r>
            <a:r>
              <a:rPr lang="en-US" sz="2800" b="1" dirty="0" smtClean="0">
                <a:cs typeface="Courier New" panose="02070309020205020404" pitchFamily="49" charset="0"/>
              </a:rPr>
              <a:t>if</a:t>
            </a:r>
            <a:r>
              <a:rPr lang="en-US" sz="2800" dirty="0" smtClean="0">
                <a:cs typeface="Courier New" panose="02070309020205020404" pitchFamily="49" charset="0"/>
              </a:rPr>
              <a:t> </a:t>
            </a:r>
            <a:r>
              <a:rPr lang="en-US" sz="2800" dirty="0">
                <a:cs typeface="Courier New" panose="02070309020205020404" pitchFamily="49" charset="0"/>
              </a:rPr>
              <a:t>n = 0 </a:t>
            </a:r>
            <a:r>
              <a:rPr lang="en-US" sz="2800" b="1" dirty="0">
                <a:cs typeface="Courier New" panose="02070309020205020404" pitchFamily="49" charset="0"/>
              </a:rPr>
              <a:t>then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cs typeface="Courier New" panose="02070309020205020404" pitchFamily="49" charset="0"/>
              </a:rPr>
              <a:t/>
            </a:r>
            <a:br>
              <a:rPr lang="en-US" sz="2800" dirty="0" smtClean="0">
                <a:cs typeface="Courier New" panose="02070309020205020404" pitchFamily="49" charset="0"/>
              </a:rPr>
            </a:br>
            <a:r>
              <a:rPr lang="en-US" sz="2800" dirty="0" smtClean="0">
                <a:cs typeface="Courier New" panose="02070309020205020404" pitchFamily="49" charset="0"/>
              </a:rPr>
              <a:t> 	</a:t>
            </a:r>
            <a:r>
              <a:rPr lang="en-US" sz="2800" b="1" dirty="0" smtClean="0">
                <a:cs typeface="Courier New" panose="02070309020205020404" pitchFamily="49" charset="0"/>
              </a:rPr>
              <a:t>return</a:t>
            </a:r>
            <a:r>
              <a:rPr lang="en-US" sz="2800" dirty="0" smtClean="0">
                <a:cs typeface="Courier New" panose="02070309020205020404" pitchFamily="49" charset="0"/>
              </a:rPr>
              <a:t>  // </a:t>
            </a:r>
            <a:r>
              <a:rPr lang="en-US" sz="2800" dirty="0">
                <a:cs typeface="Courier New" panose="02070309020205020404" pitchFamily="49" charset="0"/>
              </a:rPr>
              <a:t>base </a:t>
            </a:r>
            <a:r>
              <a:rPr lang="en-US" sz="2800" dirty="0" smtClean="0">
                <a:cs typeface="Courier New" panose="02070309020205020404" pitchFamily="49" charset="0"/>
              </a:rPr>
              <a:t>case</a:t>
            </a:r>
            <a:br>
              <a:rPr lang="en-US" sz="2800" dirty="0" smtClean="0">
                <a:cs typeface="Courier New" panose="02070309020205020404" pitchFamily="49" charset="0"/>
              </a:rPr>
            </a:br>
            <a:r>
              <a:rPr lang="en-US" sz="2800" dirty="0" smtClean="0">
                <a:cs typeface="Courier New" panose="02070309020205020404" pitchFamily="49" charset="0"/>
              </a:rPr>
              <a:t>    </a:t>
            </a:r>
            <a:r>
              <a:rPr lang="en-US" sz="2800" b="1" dirty="0" smtClean="0">
                <a:cs typeface="Courier New" panose="02070309020205020404" pitchFamily="49" charset="0"/>
              </a:rPr>
              <a:t>else</a:t>
            </a:r>
            <a:endParaRPr lang="en-US" sz="2800" b="1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cs typeface="Courier New" panose="02070309020205020404" pitchFamily="49" charset="0"/>
              </a:rPr>
              <a:t>hanoi</a:t>
            </a:r>
            <a:r>
              <a:rPr lang="en-US" sz="2800" dirty="0" smtClean="0">
                <a:cs typeface="Courier New" panose="02070309020205020404" pitchFamily="49" charset="0"/>
              </a:rPr>
              <a:t>(n-1,src,aux,dest</a:t>
            </a:r>
            <a:r>
              <a:rPr lang="en-US" sz="2800" dirty="0"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>
                <a:cs typeface="Courier New" panose="02070309020205020404" pitchFamily="49" charset="0"/>
              </a:rPr>
              <a:t>	print</a:t>
            </a:r>
            <a:r>
              <a:rPr lang="en-US" sz="2800" dirty="0" smtClean="0"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cs typeface="Courier New" panose="02070309020205020404" pitchFamily="49" charset="0"/>
              </a:rPr>
              <a:t>“move disk “</a:t>
            </a:r>
            <a:r>
              <a:rPr lang="en-US" sz="2800" dirty="0">
                <a:cs typeface="Courier New" panose="02070309020205020404" pitchFamily="49" charset="0"/>
              </a:rPr>
              <a:t> n </a:t>
            </a:r>
            <a:r>
              <a:rPr lang="en-US" sz="2800" dirty="0">
                <a:solidFill>
                  <a:srgbClr val="7030A0"/>
                </a:solidFill>
                <a:cs typeface="Courier New" panose="02070309020205020404" pitchFamily="49" charset="0"/>
              </a:rPr>
              <a:t>“ from “ </a:t>
            </a:r>
            <a:r>
              <a:rPr lang="en-US" sz="2800" dirty="0" err="1">
                <a:cs typeface="Courier New" panose="02070309020205020404" pitchFamily="49" charset="0"/>
              </a:rPr>
              <a:t>src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cs typeface="Courier New" panose="02070309020205020404" pitchFamily="49" charset="0"/>
              </a:rPr>
              <a:t>“ to “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 err="1">
                <a:cs typeface="Courier New" panose="02070309020205020404" pitchFamily="49" charset="0"/>
              </a:rPr>
              <a:t>dest</a:t>
            </a:r>
            <a:endParaRPr lang="en-US" sz="28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cs typeface="Courier New" panose="02070309020205020404" pitchFamily="49" charset="0"/>
              </a:rPr>
              <a:t>hanoi</a:t>
            </a:r>
            <a:r>
              <a:rPr lang="en-US" sz="2800" dirty="0" smtClean="0">
                <a:cs typeface="Courier New" panose="02070309020205020404" pitchFamily="49" charset="0"/>
              </a:rPr>
              <a:t>(n-1,aux,dest,src)</a:t>
            </a:r>
            <a:br>
              <a:rPr lang="en-US" sz="2800" dirty="0" smtClean="0">
                <a:cs typeface="Courier New" panose="02070309020205020404" pitchFamily="49" charset="0"/>
              </a:rPr>
            </a:br>
            <a:r>
              <a:rPr lang="en-US" sz="2800" dirty="0" smtClean="0">
                <a:cs typeface="Courier New" panose="02070309020205020404" pitchFamily="49" charset="0"/>
              </a:rPr>
              <a:t>    </a:t>
            </a:r>
            <a:r>
              <a:rPr lang="en-US" sz="2800" b="1" dirty="0" err="1" smtClean="0">
                <a:cs typeface="Courier New" panose="02070309020205020404" pitchFamily="49" charset="0"/>
              </a:rPr>
              <a:t>endif</a:t>
            </a:r>
            <a:endParaRPr lang="en-US" sz="2800" b="1" dirty="0" smtClean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cs typeface="Courier New" panose="02070309020205020404" pitchFamily="49" charset="0"/>
              </a:rPr>
              <a:t>e</a:t>
            </a:r>
            <a:r>
              <a:rPr lang="en-US" sz="2800" b="1" dirty="0" smtClean="0">
                <a:cs typeface="Courier New" panose="02070309020205020404" pitchFamily="49" charset="0"/>
              </a:rPr>
              <a:t>nd </a:t>
            </a:r>
            <a:r>
              <a:rPr lang="en-US" sz="2800" dirty="0" err="1" smtClean="0">
                <a:cs typeface="Courier New" panose="02070309020205020404" pitchFamily="49" charset="0"/>
              </a:rPr>
              <a:t>hanoi</a:t>
            </a:r>
            <a:endParaRPr lang="en-US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31981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search algorithm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b="1" dirty="0"/>
              <a:t>procedure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binary_search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j, x: integers, 1≤i≤n, 1 ≤</a:t>
            </a:r>
            <a:r>
              <a:rPr lang="en-US" altLang="en-US" sz="2400" dirty="0" err="1"/>
              <a:t>j≤n</a:t>
            </a:r>
            <a:r>
              <a:rPr lang="en-US" altLang="en-US" sz="2400" dirty="0"/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      m=</a:t>
            </a:r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⌊(</a:t>
            </a:r>
            <a:r>
              <a:rPr lang="en-US" alt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i+j</a:t>
            </a:r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)/</a:t>
            </a:r>
            <a:r>
              <a:rPr lang="en-US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⌋</a:t>
            </a:r>
            <a:r>
              <a:rPr lang="en-US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2400" dirty="0" smtClean="0"/>
              <a:t>   </a:t>
            </a:r>
            <a:r>
              <a:rPr lang="en-US" altLang="en-US" sz="2400" b="1" dirty="0"/>
              <a:t>if</a:t>
            </a:r>
            <a:r>
              <a:rPr lang="en-US" altLang="en-US" sz="2400" dirty="0"/>
              <a:t> x=a</a:t>
            </a:r>
            <a:r>
              <a:rPr lang="en-US" altLang="en-US" sz="2400" baseline="-25000" dirty="0"/>
              <a:t>m</a:t>
            </a:r>
            <a:r>
              <a:rPr lang="en-US" altLang="en-US" sz="2400" dirty="0"/>
              <a:t> </a:t>
            </a:r>
            <a:r>
              <a:rPr lang="en-US" altLang="en-US" sz="2400" b="1" dirty="0"/>
              <a:t>then</a:t>
            </a:r>
            <a:endParaRPr lang="en-US" altLang="en-US" sz="24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		location:=m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      </a:t>
            </a:r>
            <a:r>
              <a:rPr lang="en-US" altLang="en-US" sz="2400" b="1" dirty="0"/>
              <a:t>else</a:t>
            </a:r>
            <a:r>
              <a:rPr lang="en-US" altLang="en-US" sz="2400" dirty="0"/>
              <a:t> </a:t>
            </a:r>
            <a:r>
              <a:rPr lang="en-US" altLang="en-US" sz="2400" b="1" dirty="0"/>
              <a:t>if</a:t>
            </a:r>
            <a:r>
              <a:rPr lang="en-US" altLang="en-US" sz="2400" dirty="0"/>
              <a:t> (x &lt; a</a:t>
            </a:r>
            <a:r>
              <a:rPr lang="en-US" altLang="en-US" sz="2400" baseline="-25000" dirty="0"/>
              <a:t>m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&lt; m) </a:t>
            </a:r>
            <a:r>
              <a:rPr lang="en-US" altLang="en-US" sz="2400" b="1" dirty="0"/>
              <a:t>then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 dirty="0"/>
              <a:t>	  	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binary_search</a:t>
            </a:r>
            <a:r>
              <a:rPr lang="en-US" altLang="en-US" sz="2400" dirty="0"/>
              <a:t>(x,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m-1)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       </a:t>
            </a:r>
            <a:r>
              <a:rPr lang="en-US" altLang="en-US" sz="2400" b="1" dirty="0"/>
              <a:t>else if </a:t>
            </a:r>
            <a:r>
              <a:rPr lang="en-US" altLang="en-US" sz="2400" dirty="0"/>
              <a:t>(x &gt; a</a:t>
            </a:r>
            <a:r>
              <a:rPr lang="en-US" altLang="en-US" sz="2400" baseline="-25000" dirty="0"/>
              <a:t>m</a:t>
            </a:r>
            <a:r>
              <a:rPr lang="en-US" altLang="en-US" sz="2400" dirty="0"/>
              <a:t> and j &gt; m) </a:t>
            </a:r>
            <a:r>
              <a:rPr lang="en-US" altLang="en-US" sz="2400" b="1" dirty="0"/>
              <a:t>then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 dirty="0"/>
              <a:t>		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binary_search</a:t>
            </a:r>
            <a:r>
              <a:rPr lang="en-US" altLang="en-US" sz="2400" dirty="0"/>
              <a:t>(x, m+1,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      </a:t>
            </a:r>
            <a:r>
              <a:rPr lang="en-US" altLang="en-US" sz="2400" b="1" dirty="0">
                <a:ea typeface="Cambria Math" panose="02040503050406030204" pitchFamily="18" charset="0"/>
                <a:cs typeface="Calibri" panose="020F0502020204030204" pitchFamily="34" charset="0"/>
              </a:rPr>
              <a:t>else</a:t>
            </a:r>
            <a:r>
              <a:rPr lang="en-US" alt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              location:=</a:t>
            </a:r>
            <a:r>
              <a:rPr lang="en-US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	</a:t>
            </a:r>
            <a:r>
              <a:rPr lang="en-US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 </a:t>
            </a:r>
            <a:r>
              <a:rPr lang="en-US" altLang="en-US" sz="2400" b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endif</a:t>
            </a:r>
            <a:endParaRPr lang="en-US" altLang="en-US" sz="2400" b="1" dirty="0" smtClean="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en-US" sz="2400" b="1" dirty="0"/>
              <a:t>end </a:t>
            </a:r>
            <a:r>
              <a:rPr lang="en-US" altLang="en-US" sz="2400" dirty="0" err="1"/>
              <a:t>binary_search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8E873EA-1F52-4B68-9856-B59B65776334}" type="slidenum">
              <a:rPr lang="en-US" altLang="en-US" sz="1200">
                <a:solidFill>
                  <a:srgbClr val="898989"/>
                </a:solidFill>
              </a:rPr>
              <a:pPr/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452593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[Recursive]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sort a list:</a:t>
            </a:r>
          </a:p>
          <a:p>
            <a:pPr marL="761970" indent="-761970">
              <a:buFont typeface="+mj-lt"/>
              <a:buAutoNum type="arabicPeriod"/>
            </a:pPr>
            <a:r>
              <a:rPr lang="en-US" dirty="0"/>
              <a:t>Divide list in half</a:t>
            </a:r>
          </a:p>
          <a:p>
            <a:pPr marL="761970" indent="-761970">
              <a:buFont typeface="+mj-lt"/>
              <a:buAutoNum type="arabicPeriod"/>
            </a:pPr>
            <a:r>
              <a:rPr lang="en-US" dirty="0"/>
              <a:t>Recursively sort the left half</a:t>
            </a:r>
          </a:p>
          <a:p>
            <a:pPr marL="761970" indent="-761970">
              <a:buFont typeface="+mj-lt"/>
              <a:buAutoNum type="arabicPeriod"/>
            </a:pPr>
            <a:r>
              <a:rPr lang="en-US" dirty="0"/>
              <a:t>Recursively sort the right half</a:t>
            </a:r>
          </a:p>
          <a:p>
            <a:pPr marL="761970" indent="-761970">
              <a:buFont typeface="+mj-lt"/>
              <a:buAutoNum type="arabicPeriod"/>
            </a:pPr>
            <a:r>
              <a:rPr lang="en-US" dirty="0"/>
              <a:t>Merge the sorted halves into a single sorted list</a:t>
            </a:r>
          </a:p>
        </p:txBody>
      </p:sp>
    </p:spTree>
    <p:extLst>
      <p:ext uri="{BB962C8B-B14F-4D97-AF65-F5344CB8AC3E}">
        <p14:creationId xmlns:p14="http://schemas.microsoft.com/office/powerpoint/2010/main" val="1418320643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36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(A = a</a:t>
            </a:r>
            <a:r>
              <a:rPr lang="en-US" sz="3667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,…,a</a:t>
            </a:r>
            <a:r>
              <a:rPr lang="en-US" sz="3667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n &gt; 1 then</a:t>
            </a:r>
            <a:b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	m = floor(n/2)</a:t>
            </a:r>
            <a:b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	L = a</a:t>
            </a:r>
            <a:r>
              <a:rPr lang="en-US" sz="3667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,…,a</a:t>
            </a:r>
            <a:r>
              <a:rPr lang="en-US" sz="3667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	R = a</a:t>
            </a:r>
            <a:r>
              <a:rPr lang="en-US" sz="3667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m+1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,…,a</a:t>
            </a:r>
            <a:r>
              <a:rPr lang="en-US" sz="3667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b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(R)	</a:t>
            </a:r>
            <a:b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	A = merge(L,R)</a:t>
            </a:r>
            <a:b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667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366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667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3667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mergsort</a:t>
            </a:r>
            <a:endParaRPr lang="en-US" sz="36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32402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merge(L,R: sorted lists)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A = empty list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while L and R are both non-empty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l,r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first element of L,R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if l &lt; r then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remove l from L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append l to A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remove r from R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append r to A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remove and append to A all elements of L,R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A  // the merged list</a:t>
            </a:r>
          </a:p>
        </p:txBody>
      </p:sp>
    </p:spTree>
    <p:extLst>
      <p:ext uri="{BB962C8B-B14F-4D97-AF65-F5344CB8AC3E}">
        <p14:creationId xmlns:p14="http://schemas.microsoft.com/office/powerpoint/2010/main" val="1693610262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Analysis of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Count </a:t>
            </a:r>
            <a:r>
              <a:rPr lang="en-US" dirty="0" smtClean="0"/>
              <a:t> list comparisons (Assume n = 2</a:t>
            </a:r>
            <a:r>
              <a:rPr lang="en-US" baseline="30000" dirty="0" smtClean="0"/>
              <a:t>k</a:t>
            </a:r>
            <a:r>
              <a:rPr lang="en-US" dirty="0" smtClean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T(1) = </a:t>
            </a:r>
            <a:r>
              <a:rPr lang="en-US" sz="2800" dirty="0" smtClean="0"/>
              <a:t>0  (no work needed to sort one element)</a:t>
            </a:r>
            <a:br>
              <a:rPr lang="en-US" sz="2800" dirty="0" smtClean="0"/>
            </a:br>
            <a:r>
              <a:rPr lang="en-US" sz="2800" dirty="0" smtClean="0"/>
              <a:t>T(n</a:t>
            </a:r>
            <a:r>
              <a:rPr lang="en-US" sz="2800" dirty="0"/>
              <a:t>) = </a:t>
            </a:r>
            <a:r>
              <a:rPr lang="en-US" sz="2800" dirty="0" smtClean="0"/>
              <a:t>2T(n/2</a:t>
            </a:r>
            <a:r>
              <a:rPr lang="en-US" sz="2800" dirty="0"/>
              <a:t>) </a:t>
            </a:r>
            <a:r>
              <a:rPr lang="en-US" sz="2800" dirty="0" smtClean="0"/>
              <a:t>+ </a:t>
            </a:r>
            <a:r>
              <a:rPr lang="en-US" sz="2800" dirty="0"/>
              <a:t>M(n) </a:t>
            </a:r>
            <a:r>
              <a:rPr lang="en-US" sz="2800" dirty="0" smtClean="0"/>
              <a:t>(Time to sort both halves + time to merge)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	= 2T(n/2</a:t>
            </a:r>
            <a:r>
              <a:rPr lang="en-US" sz="2800" dirty="0"/>
              <a:t>) + n - 1 </a:t>
            </a:r>
            <a:r>
              <a:rPr lang="en-US" sz="2800" dirty="0" smtClean="0"/>
              <a:t> (M(n) takes at most n-1 comparisons)</a:t>
            </a:r>
          </a:p>
          <a:p>
            <a:pPr marL="0" indent="0">
              <a:buNone/>
            </a:pPr>
            <a:r>
              <a:rPr lang="en-US" sz="2800" dirty="0" smtClean="0"/>
              <a:t> 	&lt; </a:t>
            </a:r>
            <a:r>
              <a:rPr lang="en-US" sz="2800" dirty="0"/>
              <a:t>2T(n/2) + n </a:t>
            </a:r>
            <a:r>
              <a:rPr lang="en-US" sz="2800" dirty="0" smtClean="0"/>
              <a:t> </a:t>
            </a:r>
            <a:r>
              <a:rPr lang="en-US" sz="2400" dirty="0" smtClean="0"/>
              <a:t>(ignoring the constant makes the big-Oh analysis easier)</a:t>
            </a:r>
            <a:endParaRPr lang="en-US" sz="2400" dirty="0"/>
          </a:p>
          <a:p>
            <a:pPr marL="0" indent="0">
              <a:buNone/>
            </a:pPr>
            <a:r>
              <a:rPr lang="en-US" sz="2800" dirty="0" smtClean="0"/>
              <a:t> 	= </a:t>
            </a:r>
            <a:r>
              <a:rPr lang="en-US" sz="2800" dirty="0"/>
              <a:t>2(2T(n/4) + n/2) + n </a:t>
            </a:r>
            <a:r>
              <a:rPr lang="en-US" sz="2800"/>
              <a:t>= </a:t>
            </a:r>
            <a:r>
              <a:rPr lang="en-US" sz="2800" smtClean="0"/>
              <a:t>4T(n/4</a:t>
            </a:r>
            <a:r>
              <a:rPr lang="en-US" sz="2800" dirty="0"/>
              <a:t>) + n + n  = </a:t>
            </a:r>
            <a:r>
              <a:rPr lang="en-US" sz="2800" dirty="0" smtClean="0"/>
              <a:t>4T(n/4</a:t>
            </a:r>
            <a:r>
              <a:rPr lang="en-US" sz="2800" dirty="0"/>
              <a:t>) + 2n </a:t>
            </a:r>
          </a:p>
          <a:p>
            <a:pPr marL="0" indent="0">
              <a:buNone/>
            </a:pPr>
            <a:r>
              <a:rPr lang="en-US" sz="2800" dirty="0" smtClean="0"/>
              <a:t> 	= 4(2T(n/8</a:t>
            </a:r>
            <a:r>
              <a:rPr lang="en-US" sz="2800" dirty="0"/>
              <a:t>) + n/4) + 2n =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T(n/</a:t>
            </a:r>
            <a:r>
              <a:rPr lang="en-US" sz="2800" dirty="0"/>
              <a:t>2</a:t>
            </a:r>
            <a:r>
              <a:rPr lang="en-US" sz="2800" baseline="30000" dirty="0"/>
              <a:t>3</a:t>
            </a:r>
            <a:r>
              <a:rPr lang="en-US" sz="2800" dirty="0" smtClean="0"/>
              <a:t>) </a:t>
            </a:r>
            <a:r>
              <a:rPr lang="en-US" sz="2800" dirty="0"/>
              <a:t>+ n + 2n = 2</a:t>
            </a:r>
            <a:r>
              <a:rPr lang="en-US" sz="2800" baseline="30000" dirty="0"/>
              <a:t>3</a:t>
            </a:r>
            <a:r>
              <a:rPr lang="en-US" sz="2800" dirty="0"/>
              <a:t>T(n/2</a:t>
            </a:r>
            <a:r>
              <a:rPr lang="en-US" sz="2800" baseline="30000" dirty="0"/>
              <a:t>3</a:t>
            </a:r>
            <a:r>
              <a:rPr lang="en-US" sz="2800" dirty="0"/>
              <a:t>) </a:t>
            </a:r>
            <a:r>
              <a:rPr lang="en-US" sz="2800" dirty="0" smtClean="0"/>
              <a:t>+ 3n</a:t>
            </a:r>
            <a:br>
              <a:rPr lang="en-US" sz="2800" dirty="0" smtClean="0"/>
            </a:br>
            <a:r>
              <a:rPr lang="en-US" sz="2800" dirty="0" smtClean="0"/>
              <a:t>           …</a:t>
            </a:r>
            <a:endParaRPr lang="en-US" sz="28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sz="2800" dirty="0" smtClean="0"/>
              <a:t> 	= 2</a:t>
            </a:r>
            <a:r>
              <a:rPr lang="en-US" sz="2800" baseline="30000" dirty="0" smtClean="0"/>
              <a:t>k</a:t>
            </a:r>
            <a:r>
              <a:rPr lang="en-US" sz="2800" dirty="0" smtClean="0"/>
              <a:t>T(n/2</a:t>
            </a:r>
            <a:r>
              <a:rPr lang="en-US" sz="2800" baseline="30000" dirty="0"/>
              <a:t>k</a:t>
            </a:r>
            <a:r>
              <a:rPr lang="en-US" sz="2800" dirty="0" smtClean="0"/>
              <a:t>) </a:t>
            </a:r>
            <a:r>
              <a:rPr lang="en-US" sz="2800" dirty="0"/>
              <a:t>+ </a:t>
            </a:r>
            <a:r>
              <a:rPr lang="en-US" sz="2800" dirty="0" smtClean="0"/>
              <a:t>k n    (but since </a:t>
            </a:r>
            <a:r>
              <a:rPr lang="en-US" sz="2800" dirty="0"/>
              <a:t>n =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k </a:t>
            </a:r>
            <a:r>
              <a:rPr lang="en-US" sz="2800" dirty="0" smtClean="0"/>
              <a:t>, k = </a:t>
            </a:r>
            <a:r>
              <a:rPr lang="en-US" sz="2800" dirty="0" err="1" smtClean="0"/>
              <a:t>lg</a:t>
            </a:r>
            <a:r>
              <a:rPr lang="en-US" sz="2800" dirty="0" smtClean="0"/>
              <a:t>(n))</a:t>
            </a:r>
            <a:endParaRPr lang="en-US" sz="28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sz="2800" dirty="0" smtClean="0"/>
              <a:t> 	= 0 + n </a:t>
            </a:r>
            <a:r>
              <a:rPr lang="en-US" sz="2800" dirty="0"/>
              <a:t>log n = O(n log 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758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30614"/>
            <a:ext cx="4183063" cy="30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Recursive  or Inductive Definitions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035" y="1331190"/>
            <a:ext cx="10972800" cy="472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 smtClean="0"/>
              <a:t>Sometimes it is difficult to  define an object explicitly. However, it may be easy to define the object in terms of itself. This process is called </a:t>
            </a:r>
            <a:r>
              <a:rPr lang="en-US" altLang="en-US" sz="2800" dirty="0" smtClean="0">
                <a:solidFill>
                  <a:schemeClr val="accent2"/>
                </a:solidFill>
              </a:rPr>
              <a:t>recursion.</a:t>
            </a:r>
            <a:endParaRPr lang="en-US" altLang="en-US" sz="2800" dirty="0" smtClean="0"/>
          </a:p>
          <a:p>
            <a:pPr marL="0" indent="0" eaLnBrk="1" hangingPunct="1">
              <a:buNone/>
            </a:pPr>
            <a:r>
              <a:rPr lang="en-US" altLang="en-US" sz="2800" dirty="0" smtClean="0">
                <a:solidFill>
                  <a:schemeClr val="accent2"/>
                </a:solidFill>
              </a:rPr>
              <a:t>Recursion is useful to </a:t>
            </a:r>
            <a:r>
              <a:rPr lang="en-US" altLang="en-US" sz="2800" dirty="0" smtClean="0">
                <a:solidFill>
                  <a:srgbClr val="FF0000"/>
                </a:solidFill>
              </a:rPr>
              <a:t>define</a:t>
            </a:r>
            <a:r>
              <a:rPr lang="en-US" altLang="en-US" sz="2800" dirty="0" smtClean="0">
                <a:solidFill>
                  <a:schemeClr val="accent2"/>
                </a:solidFill>
              </a:rPr>
              <a:t> sequences, functions, sets, and algorithms. </a:t>
            </a:r>
            <a:endParaRPr lang="en-US" altLang="en-US" sz="2800" dirty="0">
              <a:solidFill>
                <a:schemeClr val="accent2"/>
              </a:solidFill>
            </a:endParaRPr>
          </a:p>
          <a:p>
            <a:pPr marL="0" indent="0" eaLnBrk="1" hangingPunct="1">
              <a:buNone/>
            </a:pPr>
            <a:endParaRPr lang="en-US" altLang="en-US" sz="2800" dirty="0" smtClean="0">
              <a:solidFill>
                <a:schemeClr val="accent2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2800" dirty="0" smtClean="0">
                <a:solidFill>
                  <a:schemeClr val="accent2"/>
                </a:solidFill>
              </a:rPr>
              <a:t>When a sequence is defined recursively,</a:t>
            </a:r>
          </a:p>
          <a:p>
            <a:pPr marL="0" indent="0" eaLnBrk="1" hangingPunct="1">
              <a:buNone/>
            </a:pPr>
            <a:r>
              <a:rPr lang="en-US" altLang="en-US" sz="2800" dirty="0" smtClean="0">
                <a:solidFill>
                  <a:schemeClr val="accent2"/>
                </a:solidFill>
              </a:rPr>
              <a:t>by specifying how terms are formed from </a:t>
            </a:r>
          </a:p>
          <a:p>
            <a:pPr marL="0" indent="0" eaLnBrk="1" hangingPunct="1">
              <a:buNone/>
            </a:pPr>
            <a:r>
              <a:rPr lang="en-US" altLang="en-US" sz="2800" dirty="0" smtClean="0">
                <a:solidFill>
                  <a:schemeClr val="accent2"/>
                </a:solidFill>
              </a:rPr>
              <a:t>previous terms, we can use induction</a:t>
            </a:r>
          </a:p>
          <a:p>
            <a:pPr marL="0" indent="0" eaLnBrk="1" hangingPunct="1">
              <a:buNone/>
            </a:pPr>
            <a:r>
              <a:rPr lang="en-US" altLang="en-US" sz="2800" dirty="0" smtClean="0">
                <a:solidFill>
                  <a:schemeClr val="accent2"/>
                </a:solidFill>
              </a:rPr>
              <a:t>to prove results about the sequence.</a:t>
            </a:r>
          </a:p>
        </p:txBody>
      </p:sp>
    </p:spTree>
    <p:extLst>
      <p:ext uri="{BB962C8B-B14F-4D97-AF65-F5344CB8AC3E}">
        <p14:creationId xmlns:p14="http://schemas.microsoft.com/office/powerpoint/2010/main" val="1599024360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0972800" cy="685800"/>
          </a:xfrm>
        </p:spPr>
        <p:txBody>
          <a:bodyPr/>
          <a:lstStyle/>
          <a:p>
            <a:r>
              <a:rPr lang="en-US" altLang="en-US" sz="4000" dirty="0"/>
              <a:t>Recursive Definitions</a:t>
            </a:r>
            <a:endParaRPr lang="en-CA" altLang="en-US" sz="4000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109728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Recursion</a:t>
            </a:r>
            <a:r>
              <a:rPr lang="en-US" altLang="en-US" sz="3600" dirty="0">
                <a:sym typeface="Symbol" panose="05050102010706020507" pitchFamily="18" charset="2"/>
              </a:rPr>
              <a:t> is a principle closely related to mathematical induction.</a:t>
            </a:r>
          </a:p>
          <a:p>
            <a:pPr marL="0" indent="0">
              <a:buNone/>
            </a:pPr>
            <a:endParaRPr lang="en-US" altLang="en-US" sz="3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In a 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recursive</a:t>
            </a:r>
            <a:r>
              <a:rPr lang="en-US" altLang="en-US" sz="36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definition</a:t>
            </a:r>
            <a:r>
              <a:rPr lang="en-US" altLang="en-US" sz="3600" dirty="0">
                <a:sym typeface="Symbol" panose="05050102010706020507" pitchFamily="18" charset="2"/>
              </a:rPr>
              <a:t>, an object is defined in terms of itself.</a:t>
            </a:r>
          </a:p>
          <a:p>
            <a:pPr marL="0" indent="0">
              <a:buNone/>
            </a:pPr>
            <a:endParaRPr lang="en-US" altLang="en-US" sz="3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We can recursively define 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sequences</a:t>
            </a:r>
            <a:r>
              <a:rPr lang="en-US" altLang="en-US" sz="3600" dirty="0">
                <a:sym typeface="Symbol" panose="05050102010706020507" pitchFamily="18" charset="2"/>
              </a:rPr>
              <a:t>, 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functions</a:t>
            </a:r>
            <a:r>
              <a:rPr lang="en-US" altLang="en-US" sz="3600" dirty="0">
                <a:sym typeface="Symbol" panose="05050102010706020507" pitchFamily="18" charset="2"/>
              </a:rPr>
              <a:t> and 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sets</a:t>
            </a:r>
            <a:r>
              <a:rPr lang="en-US" altLang="en-US" sz="3600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altLang="en-US" sz="36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0332953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Recursively Defined Sequences</a:t>
            </a:r>
            <a:endParaRPr lang="en-CA" altLang="en-US" sz="4000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51054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Example: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The sequence {a</a:t>
            </a:r>
            <a:r>
              <a:rPr lang="en-US" altLang="en-US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} of powers of 2 is given </a:t>
            </a:r>
            <a:r>
              <a:rPr lang="en-US" altLang="en-US" dirty="0" smtClean="0">
                <a:sym typeface="Symbol" panose="05050102010706020507" pitchFamily="18" charset="2"/>
              </a:rPr>
              <a:t>by a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n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 2</a:t>
            </a:r>
            <a:r>
              <a:rPr lang="en-US" altLang="en-US" baseline="30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for n = 0, 1, 2, … 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The same sequence can also be defined </a:t>
            </a: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recursively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   a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0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n+1</a:t>
            </a:r>
            <a:r>
              <a:rPr lang="en-US" altLang="en-US" dirty="0">
                <a:sym typeface="Symbol" panose="05050102010706020507" pitchFamily="18" charset="2"/>
              </a:rPr>
              <a:t> = 2a</a:t>
            </a:r>
            <a:r>
              <a:rPr lang="en-US" altLang="en-US" baseline="-25000" dirty="0">
                <a:sym typeface="Symbol" panose="05050102010706020507" pitchFamily="18" charset="2"/>
              </a:rPr>
              <a:t>n     </a:t>
            </a:r>
            <a:r>
              <a:rPr lang="en-US" altLang="en-US" dirty="0">
                <a:sym typeface="Symbol" panose="05050102010706020507" pitchFamily="18" charset="2"/>
              </a:rPr>
              <a:t>for n = 0, 1, 2, …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9900"/>
                </a:solidFill>
                <a:sym typeface="Symbol" panose="05050102010706020507" pitchFamily="18" charset="2"/>
              </a:rPr>
              <a:t>Obviously, induction and recursion are similar principles.</a:t>
            </a:r>
          </a:p>
        </p:txBody>
      </p:sp>
    </p:spTree>
    <p:extLst>
      <p:ext uri="{BB962C8B-B14F-4D97-AF65-F5344CB8AC3E}">
        <p14:creationId xmlns:p14="http://schemas.microsoft.com/office/powerpoint/2010/main" val="2331338113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685800"/>
          </a:xfrm>
        </p:spPr>
        <p:txBody>
          <a:bodyPr/>
          <a:lstStyle/>
          <a:p>
            <a:r>
              <a:rPr lang="en-US" altLang="en-US" sz="4000" dirty="0"/>
              <a:t>Recursively Defined Functions</a:t>
            </a:r>
            <a:endParaRPr lang="en-CA" altLang="en-US" sz="4000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10972800" cy="4800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We can use the following method to define a function with the 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natural</a:t>
            </a:r>
            <a:r>
              <a:rPr lang="en-US" altLang="en-US" sz="3600" b="1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numbers</a:t>
            </a:r>
            <a:r>
              <a:rPr lang="en-US" altLang="en-US" sz="3600" dirty="0">
                <a:sym typeface="Symbol" panose="05050102010706020507" pitchFamily="18" charset="2"/>
              </a:rPr>
              <a:t> as its domain: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36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Base</a:t>
            </a:r>
            <a:r>
              <a:rPr lang="en-US" altLang="en-US" sz="3600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case:</a:t>
            </a:r>
            <a:r>
              <a:rPr lang="en-US" altLang="en-US" sz="3600" dirty="0">
                <a:sym typeface="Symbol" panose="05050102010706020507" pitchFamily="18" charset="2"/>
              </a:rPr>
              <a:t> Specify the value of the function at zero.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Recursion:  </a:t>
            </a:r>
            <a:r>
              <a:rPr lang="en-US" altLang="en-US" sz="3600" dirty="0">
                <a:sym typeface="Symbol" panose="05050102010706020507" pitchFamily="18" charset="2"/>
              </a:rPr>
              <a:t>Give a rule for finding its value at any integer from its values at smaller integers.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36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Such a definition is </a:t>
            </a:r>
            <a:r>
              <a:rPr lang="en-US" altLang="en-US" sz="3600" dirty="0" smtClean="0">
                <a:sym typeface="Symbol" panose="05050102010706020507" pitchFamily="18" charset="2"/>
              </a:rPr>
              <a:t>called a </a:t>
            </a:r>
            <a:r>
              <a:rPr lang="en-US" altLang="en-US" sz="3600" b="1" dirty="0">
                <a:solidFill>
                  <a:srgbClr val="0000FF"/>
                </a:solidFill>
                <a:sym typeface="Symbol" panose="05050102010706020507" pitchFamily="18" charset="2"/>
              </a:rPr>
              <a:t>recursive</a:t>
            </a:r>
            <a:r>
              <a:rPr lang="en-US" altLang="en-US" sz="3600" dirty="0">
                <a:sym typeface="Symbol" panose="05050102010706020507" pitchFamily="18" charset="2"/>
              </a:rPr>
              <a:t> </a:t>
            </a:r>
            <a:r>
              <a:rPr lang="en-US" altLang="en-US" sz="36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definition</a:t>
            </a:r>
            <a:r>
              <a:rPr lang="en-US" altLang="en-US" sz="3600" dirty="0">
                <a:sym typeface="Symbol" panose="05050102010706020507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68320062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9334500" cy="685800"/>
          </a:xfrm>
        </p:spPr>
        <p:txBody>
          <a:bodyPr/>
          <a:lstStyle/>
          <a:p>
            <a:r>
              <a:rPr lang="en-US" altLang="en-US" sz="4000" dirty="0"/>
              <a:t>Recursively Defined Functions</a:t>
            </a:r>
            <a:endParaRPr lang="en-CA" altLang="en-US" sz="4000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143000"/>
            <a:ext cx="10896600" cy="480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Example:</a:t>
            </a:r>
          </a:p>
          <a:p>
            <a:pPr marL="0" indent="0">
              <a:buNone/>
            </a:pPr>
            <a:endParaRPr lang="en-US" altLang="en-US" sz="1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f(0) = 3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f(n)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2f(n-1) </a:t>
            </a:r>
            <a:r>
              <a:rPr lang="en-US" altLang="en-US" dirty="0">
                <a:sym typeface="Symbol" panose="05050102010706020507" pitchFamily="18" charset="2"/>
              </a:rPr>
              <a:t>+ 3</a:t>
            </a:r>
          </a:p>
          <a:p>
            <a:pPr marL="0" indent="0"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f(0) = 3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f(1) = 2f(0) + 3 = 23 + 3 = 9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f(2) = 2f(1) + 3 = 29 + 3 = 21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f(3) = 2f(2) + 3 = 221 + 3 = 45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f(4) = 2f(3) + 3 = 245 + 3 = 93</a:t>
            </a:r>
          </a:p>
        </p:txBody>
      </p:sp>
    </p:spTree>
    <p:extLst>
      <p:ext uri="{BB962C8B-B14F-4D97-AF65-F5344CB8AC3E}">
        <p14:creationId xmlns:p14="http://schemas.microsoft.com/office/powerpoint/2010/main" val="4056007589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uiExpand="1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r>
              <a:rPr lang="en-US" altLang="en-US" sz="4000" dirty="0"/>
              <a:t>Recursively Defined Functions</a:t>
            </a:r>
            <a:endParaRPr lang="en-CA" altLang="en-US" sz="4000" dirty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10896600" cy="4800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100" b="1" dirty="0">
                <a:solidFill>
                  <a:srgbClr val="0000FF"/>
                </a:solidFill>
                <a:sym typeface="Symbol" panose="05050102010706020507" pitchFamily="18" charset="2"/>
              </a:rPr>
              <a:t>How can we recursively define the factorial function f(n) = n! ?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f(0) =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f(n) </a:t>
            </a:r>
            <a:r>
              <a:rPr lang="en-US" altLang="en-US" dirty="0">
                <a:sym typeface="Symbol" panose="05050102010706020507" pitchFamily="18" charset="2"/>
              </a:rPr>
              <a:t>= (</a:t>
            </a:r>
            <a:r>
              <a:rPr lang="en-US" altLang="en-US" dirty="0" smtClean="0">
                <a:sym typeface="Symbol" panose="05050102010706020507" pitchFamily="18" charset="2"/>
              </a:rPr>
              <a:t>n)f(n-1) 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f(0) =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f(1) = 1f(0) = 11 =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f(2) = 2f(1) = 21 = 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f(3) = 3f(2) = 32 = 6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f(4) = 4f(3) = 46 = 24</a:t>
            </a:r>
          </a:p>
        </p:txBody>
      </p:sp>
    </p:spTree>
    <p:extLst>
      <p:ext uri="{BB962C8B-B14F-4D97-AF65-F5344CB8AC3E}">
        <p14:creationId xmlns:p14="http://schemas.microsoft.com/office/powerpoint/2010/main" val="3980502919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uiExpand="1" build="p" autoUpdateAnimBg="0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68337</TotalTime>
  <Words>2658</Words>
  <Application>Microsoft Office PowerPoint</Application>
  <PresentationFormat>Widescreen</PresentationFormat>
  <Paragraphs>309</Paragraphs>
  <Slides>35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MS PGothic</vt:lpstr>
      <vt:lpstr>Arial</vt:lpstr>
      <vt:lpstr>Calibri</vt:lpstr>
      <vt:lpstr>Cambria Math</vt:lpstr>
      <vt:lpstr>Consolas</vt:lpstr>
      <vt:lpstr>Courier New</vt:lpstr>
      <vt:lpstr>Symbol</vt:lpstr>
      <vt:lpstr>Times New Roman</vt:lpstr>
      <vt:lpstr>Wingdings</vt:lpstr>
      <vt:lpstr>1_Default Design</vt:lpstr>
      <vt:lpstr>Office Theme</vt:lpstr>
      <vt:lpstr>CSCE 222 Discrete Structures</vt:lpstr>
      <vt:lpstr>Based on Chapter 5 of Rosen  Discrete Mathematics and its Applications</vt:lpstr>
      <vt:lpstr>Recursive Definitions and Structural Induction</vt:lpstr>
      <vt:lpstr>Recursive  or Inductive Definitions</vt:lpstr>
      <vt:lpstr>Recursive Definitions</vt:lpstr>
      <vt:lpstr>Recursively Defined Sequences</vt:lpstr>
      <vt:lpstr>Recursively Defined Functions</vt:lpstr>
      <vt:lpstr>Recursively Defined Functions</vt:lpstr>
      <vt:lpstr>Recursively Defined Functions</vt:lpstr>
      <vt:lpstr>Recursively Defined Functions</vt:lpstr>
      <vt:lpstr>Recursively Defined Sets</vt:lpstr>
      <vt:lpstr>Recursively Defined Sets</vt:lpstr>
      <vt:lpstr>Recursively Defined Sets</vt:lpstr>
      <vt:lpstr>Recursively Defined Sets</vt:lpstr>
      <vt:lpstr>Recursively Defined Sets</vt:lpstr>
      <vt:lpstr>Recursively Defined Sets</vt:lpstr>
      <vt:lpstr>Recursive Algorithms</vt:lpstr>
      <vt:lpstr>First, a Digression</vt:lpstr>
      <vt:lpstr>Mathematicians &amp; Telephones</vt:lpstr>
      <vt:lpstr>Recursive Algorithms</vt:lpstr>
      <vt:lpstr>Recursive Algorithms</vt:lpstr>
      <vt:lpstr>Recursive Algorithms</vt:lpstr>
      <vt:lpstr>Recursive Algorithms</vt:lpstr>
      <vt:lpstr>Recursive Algorithms</vt:lpstr>
      <vt:lpstr>Recursive Algorithms</vt:lpstr>
      <vt:lpstr>Example: a^n </vt:lpstr>
      <vt:lpstr>Example: a^n       (the fast way)</vt:lpstr>
      <vt:lpstr>Why Use Recursion?</vt:lpstr>
      <vt:lpstr>Tower of Hanoi</vt:lpstr>
      <vt:lpstr>Tower of Hanoi</vt:lpstr>
      <vt:lpstr>Binary search algorithm</vt:lpstr>
      <vt:lpstr>The [Recursive] Merge Sort</vt:lpstr>
      <vt:lpstr>procedure mergesort(A = a1,…,an)   if n &gt; 1 then  m = floor(n/2)  L = a1,…,am  R = am+1,…,an  mergesort(L)  mergesort(R)   A = merge(L,R)   endif end mergsort</vt:lpstr>
      <vt:lpstr>procedure merge(L,R: sorted lists) A = empty list while L and R are both non-empty  l,r = first element of L,R  if l &lt; r then   remove l from L   append l to A  else   remove r from R   append r to A  endif endwhile remove and append to A all elements of L,R return A  // the merged list</vt:lpstr>
      <vt:lpstr>Analysis of Merge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SHSU</dc:creator>
  <cp:lastModifiedBy>McGuire, Timothy J</cp:lastModifiedBy>
  <cp:revision>1536</cp:revision>
  <cp:lastPrinted>2019-02-13T14:25:52Z</cp:lastPrinted>
  <dcterms:created xsi:type="dcterms:W3CDTF">1601-01-01T00:00:00Z</dcterms:created>
  <dcterms:modified xsi:type="dcterms:W3CDTF">2020-10-15T12:34:04Z</dcterms:modified>
</cp:coreProperties>
</file>