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34" r:id="rId2"/>
  </p:sldMasterIdLst>
  <p:notesMasterIdLst>
    <p:notesMasterId r:id="rId70"/>
  </p:notesMasterIdLst>
  <p:handoutMasterIdLst>
    <p:handoutMasterId r:id="rId71"/>
  </p:handoutMasterIdLst>
  <p:sldIdLst>
    <p:sldId id="1020" r:id="rId3"/>
    <p:sldId id="956" r:id="rId4"/>
    <p:sldId id="1037" r:id="rId5"/>
    <p:sldId id="1060" r:id="rId6"/>
    <p:sldId id="1061" r:id="rId7"/>
    <p:sldId id="1062" r:id="rId8"/>
    <p:sldId id="1063" r:id="rId9"/>
    <p:sldId id="1064" r:id="rId10"/>
    <p:sldId id="1065" r:id="rId11"/>
    <p:sldId id="1066" r:id="rId12"/>
    <p:sldId id="1095" r:id="rId13"/>
    <p:sldId id="1096" r:id="rId14"/>
    <p:sldId id="1097" r:id="rId15"/>
    <p:sldId id="1113" r:id="rId16"/>
    <p:sldId id="1114" r:id="rId17"/>
    <p:sldId id="1115" r:id="rId18"/>
    <p:sldId id="1116" r:id="rId19"/>
    <p:sldId id="1117" r:id="rId20"/>
    <p:sldId id="1067" r:id="rId21"/>
    <p:sldId id="1068" r:id="rId22"/>
    <p:sldId id="1069" r:id="rId23"/>
    <p:sldId id="1070" r:id="rId24"/>
    <p:sldId id="1071" r:id="rId25"/>
    <p:sldId id="1072" r:id="rId26"/>
    <p:sldId id="1118" r:id="rId27"/>
    <p:sldId id="1119" r:id="rId28"/>
    <p:sldId id="1093" r:id="rId29"/>
    <p:sldId id="1094" r:id="rId30"/>
    <p:sldId id="1073" r:id="rId31"/>
    <p:sldId id="1120" r:id="rId32"/>
    <p:sldId id="1074" r:id="rId33"/>
    <p:sldId id="1075" r:id="rId34"/>
    <p:sldId id="1098" r:id="rId35"/>
    <p:sldId id="1076" r:id="rId36"/>
    <p:sldId id="1077" r:id="rId37"/>
    <p:sldId id="1100" r:id="rId38"/>
    <p:sldId id="1101" r:id="rId39"/>
    <p:sldId id="1078" r:id="rId40"/>
    <p:sldId id="1079" r:id="rId41"/>
    <p:sldId id="1080" r:id="rId42"/>
    <p:sldId id="1081" r:id="rId43"/>
    <p:sldId id="1082" r:id="rId44"/>
    <p:sldId id="1085" r:id="rId45"/>
    <p:sldId id="1084" r:id="rId46"/>
    <p:sldId id="1086" r:id="rId47"/>
    <p:sldId id="1087" r:id="rId48"/>
    <p:sldId id="1088" r:id="rId49"/>
    <p:sldId id="1089" r:id="rId50"/>
    <p:sldId id="1090" r:id="rId51"/>
    <p:sldId id="1091" r:id="rId52"/>
    <p:sldId id="1092" r:id="rId53"/>
    <p:sldId id="1102" r:id="rId54"/>
    <p:sldId id="1103" r:id="rId55"/>
    <p:sldId id="1107" r:id="rId56"/>
    <p:sldId id="1105" r:id="rId57"/>
    <p:sldId id="1106" r:id="rId58"/>
    <p:sldId id="1108" r:id="rId59"/>
    <p:sldId id="1109" r:id="rId60"/>
    <p:sldId id="1110" r:id="rId61"/>
    <p:sldId id="1111" r:id="rId62"/>
    <p:sldId id="1112" r:id="rId63"/>
    <p:sldId id="1104" r:id="rId64"/>
    <p:sldId id="1125" r:id="rId65"/>
    <p:sldId id="1124" r:id="rId66"/>
    <p:sldId id="1121" r:id="rId67"/>
    <p:sldId id="1122" r:id="rId68"/>
    <p:sldId id="1123" r:id="rId69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500000"/>
    <a:srgbClr val="009900"/>
    <a:srgbClr val="CC6600"/>
    <a:srgbClr val="FF0000"/>
    <a:srgbClr val="660033"/>
    <a:srgbClr val="CC00CC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7622" autoAdjust="0"/>
  </p:normalViewPr>
  <p:slideViewPr>
    <p:cSldViewPr>
      <p:cViewPr varScale="1">
        <p:scale>
          <a:sx n="56" d="100"/>
          <a:sy n="56" d="100"/>
        </p:scale>
        <p:origin x="18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5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787"/>
    </p:cViewPr>
  </p:sorterViewPr>
  <p:notesViewPr>
    <p:cSldViewPr>
      <p:cViewPr varScale="1">
        <p:scale>
          <a:sx n="70" d="100"/>
          <a:sy n="70" d="100"/>
        </p:scale>
        <p:origin x="2760" y="3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84E94D-035B-47F5-82AF-DC269503820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75958C-E51D-4128-B9BD-32DCA3C582DD}">
      <dgm:prSet/>
      <dgm:spPr/>
      <dgm:t>
        <a:bodyPr/>
        <a:lstStyle/>
        <a:p>
          <a:pPr rtl="0"/>
          <a:r>
            <a:rPr lang="en-US" dirty="0" smtClean="0"/>
            <a:t>A number so big that 1 trillion planets, each with 1 trillion humanoids, each shuffling a deck 1 trillion times per second (and always uniquely), non-stop since the beginning of time in the universe (approx. 14 billion years ago), would need 200 trillion more lifetimes of the universe to get through all possible orderings.</a:t>
          </a:r>
          <a:endParaRPr lang="en-US" dirty="0"/>
        </a:p>
      </dgm:t>
    </dgm:pt>
    <dgm:pt modelId="{D5CB63F4-927F-46A6-A718-CBCFF5224D1E}" type="parTrans" cxnId="{0D63F516-0E4C-4D10-B758-99FC08D3487C}">
      <dgm:prSet/>
      <dgm:spPr/>
      <dgm:t>
        <a:bodyPr/>
        <a:lstStyle/>
        <a:p>
          <a:endParaRPr lang="en-US"/>
        </a:p>
      </dgm:t>
    </dgm:pt>
    <dgm:pt modelId="{04700652-17CA-48B0-9D18-50BD9F005862}" type="sibTrans" cxnId="{0D63F516-0E4C-4D10-B758-99FC08D3487C}">
      <dgm:prSet/>
      <dgm:spPr/>
      <dgm:t>
        <a:bodyPr/>
        <a:lstStyle/>
        <a:p>
          <a:endParaRPr lang="en-US"/>
        </a:p>
      </dgm:t>
    </dgm:pt>
    <dgm:pt modelId="{CBC3132B-A845-4CB7-8F1B-A24501BDCA0B}" type="pres">
      <dgm:prSet presAssocID="{E084E94D-035B-47F5-82AF-DC269503820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12C649-7CA0-49C6-97D5-36441387AD4C}" type="pres">
      <dgm:prSet presAssocID="{1475958C-E51D-4128-B9BD-32DCA3C582DD}" presName="parentText" presStyleLbl="node1" presStyleIdx="0" presStyleCnt="1" custLinFactNeighborX="4762" custLinFactNeighborY="-400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D7DC81-4CC2-4E37-A0B8-EC94A70830E4}" type="presOf" srcId="{E084E94D-035B-47F5-82AF-DC2695038204}" destId="{CBC3132B-A845-4CB7-8F1B-A24501BDCA0B}" srcOrd="0" destOrd="0" presId="urn:microsoft.com/office/officeart/2005/8/layout/vList2"/>
    <dgm:cxn modelId="{0D63F516-0E4C-4D10-B758-99FC08D3487C}" srcId="{E084E94D-035B-47F5-82AF-DC2695038204}" destId="{1475958C-E51D-4128-B9BD-32DCA3C582DD}" srcOrd="0" destOrd="0" parTransId="{D5CB63F4-927F-46A6-A718-CBCFF5224D1E}" sibTransId="{04700652-17CA-48B0-9D18-50BD9F005862}"/>
    <dgm:cxn modelId="{47D6FB7F-C323-4238-8AC5-0E806F4E5264}" type="presOf" srcId="{1475958C-E51D-4128-B9BD-32DCA3C582DD}" destId="{7A12C649-7CA0-49C6-97D5-36441387AD4C}" srcOrd="0" destOrd="0" presId="urn:microsoft.com/office/officeart/2005/8/layout/vList2"/>
    <dgm:cxn modelId="{479ED163-0D39-4FDF-A247-660E2449AF32}" type="presParOf" srcId="{CBC3132B-A845-4CB7-8F1B-A24501BDCA0B}" destId="{7A12C649-7CA0-49C6-97D5-36441387AD4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0511D0-BBB0-4A94-92AB-572222DA80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315DB4E-156D-4C2F-B508-1AB82994B5C4}">
      <dgm:prSet/>
      <dgm:spPr/>
      <dgm:t>
        <a:bodyPr/>
        <a:lstStyle/>
        <a:p>
          <a:pPr rtl="0"/>
          <a:r>
            <a:rPr lang="en-US" dirty="0" smtClean="0"/>
            <a:t>Note that here we are using both combinations </a:t>
          </a:r>
          <a:r>
            <a:rPr lang="en-US" i="1" dirty="0" smtClean="0"/>
            <a:t>and</a:t>
          </a:r>
          <a:r>
            <a:rPr lang="en-US" dirty="0" smtClean="0"/>
            <a:t> the product rule</a:t>
          </a:r>
          <a:endParaRPr lang="en-US" dirty="0"/>
        </a:p>
      </dgm:t>
    </dgm:pt>
    <dgm:pt modelId="{9886539C-B9D3-444D-8B7F-DFA6EB848DF5}" type="parTrans" cxnId="{454CAA05-BB78-4F33-96ED-A66C2D4321A9}">
      <dgm:prSet/>
      <dgm:spPr/>
      <dgm:t>
        <a:bodyPr/>
        <a:lstStyle/>
        <a:p>
          <a:endParaRPr lang="en-US"/>
        </a:p>
      </dgm:t>
    </dgm:pt>
    <dgm:pt modelId="{DFA6FD30-AE35-451D-8407-F62140F729FA}" type="sibTrans" cxnId="{454CAA05-BB78-4F33-96ED-A66C2D4321A9}">
      <dgm:prSet/>
      <dgm:spPr/>
      <dgm:t>
        <a:bodyPr/>
        <a:lstStyle/>
        <a:p>
          <a:endParaRPr lang="en-US"/>
        </a:p>
      </dgm:t>
    </dgm:pt>
    <dgm:pt modelId="{2A91CFFD-A271-45B4-A287-86DE4F5F2813}" type="pres">
      <dgm:prSet presAssocID="{270511D0-BBB0-4A94-92AB-572222DA801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F4B5C8-3B22-442C-BB31-2407A14BC6B8}" type="pres">
      <dgm:prSet presAssocID="{8315DB4E-156D-4C2F-B508-1AB82994B5C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A361D9-3D04-45E2-B144-EF2CB5CAF5FB}" type="presOf" srcId="{8315DB4E-156D-4C2F-B508-1AB82994B5C4}" destId="{3DF4B5C8-3B22-442C-BB31-2407A14BC6B8}" srcOrd="0" destOrd="0" presId="urn:microsoft.com/office/officeart/2005/8/layout/vList2"/>
    <dgm:cxn modelId="{6DFB4DC2-CFEE-4F18-AEF8-8715153F297F}" type="presOf" srcId="{270511D0-BBB0-4A94-92AB-572222DA8015}" destId="{2A91CFFD-A271-45B4-A287-86DE4F5F2813}" srcOrd="0" destOrd="0" presId="urn:microsoft.com/office/officeart/2005/8/layout/vList2"/>
    <dgm:cxn modelId="{454CAA05-BB78-4F33-96ED-A66C2D4321A9}" srcId="{270511D0-BBB0-4A94-92AB-572222DA8015}" destId="{8315DB4E-156D-4C2F-B508-1AB82994B5C4}" srcOrd="0" destOrd="0" parTransId="{9886539C-B9D3-444D-8B7F-DFA6EB848DF5}" sibTransId="{DFA6FD30-AE35-451D-8407-F62140F729FA}"/>
    <dgm:cxn modelId="{EFE038BD-6D78-42B2-AE89-A5B8D82DD979}" type="presParOf" srcId="{2A91CFFD-A271-45B4-A287-86DE4F5F2813}" destId="{3DF4B5C8-3B22-442C-BB31-2407A14BC6B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2C649-7CA0-49C6-97D5-36441387AD4C}">
      <dsp:nvSpPr>
        <dsp:cNvPr id="0" name=""/>
        <dsp:cNvSpPr/>
      </dsp:nvSpPr>
      <dsp:spPr>
        <a:xfrm>
          <a:off x="0" y="36562"/>
          <a:ext cx="7924800" cy="3369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 number so big that 1 trillion planets, each with 1 trillion humanoids, each shuffling a deck 1 trillion times per second (and always uniquely), non-stop since the beginning of time in the universe (approx. 14 billion years ago), would need 200 trillion more lifetimes of the universe to get through all possible orderings.</a:t>
          </a:r>
          <a:endParaRPr lang="en-US" sz="3000" kern="1200" dirty="0"/>
        </a:p>
      </dsp:txBody>
      <dsp:txXfrm>
        <a:off x="164490" y="201052"/>
        <a:ext cx="7595820" cy="30406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F4B5C8-3B22-442C-BB31-2407A14BC6B8}">
      <dsp:nvSpPr>
        <dsp:cNvPr id="0" name=""/>
        <dsp:cNvSpPr/>
      </dsp:nvSpPr>
      <dsp:spPr>
        <a:xfrm>
          <a:off x="0" y="180136"/>
          <a:ext cx="5181600" cy="1948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Note that here we are using both combinations </a:t>
          </a:r>
          <a:r>
            <a:rPr lang="en-US" sz="3700" i="1" kern="1200" dirty="0" smtClean="0"/>
            <a:t>and</a:t>
          </a:r>
          <a:r>
            <a:rPr lang="en-US" sz="3700" kern="1200" dirty="0" smtClean="0"/>
            <a:t> the product rule</a:t>
          </a:r>
          <a:endParaRPr lang="en-US" sz="3700" kern="1200" dirty="0"/>
        </a:p>
      </dsp:txBody>
      <dsp:txXfrm>
        <a:off x="95096" y="275232"/>
        <a:ext cx="4991408" cy="17578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6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6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1ACCEDB1-6BCD-417B-8952-55DF775AEA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117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9262E877-00D1-4FB5-9047-B693464073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8988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48A117-EE04-4D64-A45E-FE6E5E776986}" type="slidenum">
              <a:rPr lang="en-US" altLang="en-US" sz="1300"/>
              <a:pPr/>
              <a:t>1</a:t>
            </a:fld>
            <a:endParaRPr lang="en-US" altLang="en-US" sz="13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Roger </a:t>
            </a:r>
            <a:r>
              <a:rPr lang="en-US" dirty="0" err="1" smtClean="0"/>
              <a:t>Creager</a:t>
            </a:r>
            <a:r>
              <a:rPr lang="en-US" dirty="0" smtClean="0"/>
              <a:t> - Sweet Home College Station, https://www.youtube.com/watch?v=K5Y1GmvAed0</a:t>
            </a:r>
          </a:p>
          <a:p>
            <a:r>
              <a:rPr lang="en-US" dirty="0" smtClean="0"/>
              <a:t>Start 5 minutes before class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6913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73DB6BB-DA17-4BB7-957E-F0C635969228}" type="slidenum">
              <a:rPr lang="en-US" altLang="en-US" sz="1200" smtClean="0"/>
              <a:pPr/>
              <a:t>17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396080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281103-AE99-4107-AAC5-28CB6D0A7E01}" type="slidenum">
              <a:rPr lang="en-US" altLang="en-US" sz="1200" smtClean="0"/>
              <a:pPr/>
              <a:t>18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068292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FF30B81-9C9C-45E7-BD2D-57B2C8A9A0C9}" type="slidenum">
              <a:rPr lang="en-US" altLang="en-US" sz="1200" smtClean="0"/>
              <a:pPr/>
              <a:t>25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114849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4ADB1DD-CCF9-457C-82ED-C0AFD61EB5AC}" type="slidenum">
              <a:rPr lang="en-US" altLang="en-US" sz="1200" smtClean="0"/>
              <a:pPr/>
              <a:t>26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874482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Corollary: if f:X</a:t>
            </a:r>
            <a:r>
              <a:rPr lang="en-US" dirty="0">
                <a:sym typeface="Wingdings" panose="05000000000000000000" pitchFamily="2" charset="2"/>
              </a:rPr>
              <a:t>y and |X| &gt; |Y|,</a:t>
            </a:r>
            <a:r>
              <a:rPr lang="en-US" baseline="0" dirty="0">
                <a:sym typeface="Wingdings" panose="05000000000000000000" pitchFamily="2" charset="2"/>
              </a:rPr>
              <a:t> then f is not one-to-one.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0A22-3280-4CDE-9249-1CD3809E7D2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78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Skip</a:t>
            </a:r>
            <a:r>
              <a:rPr lang="en-US" baseline="0" dirty="0"/>
              <a:t> for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0A22-3280-4CDE-9249-1CD3809E7D2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17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87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595A7AA-FE47-432E-A7B6-61DA5BCBE77E}" type="slidenum">
              <a:rPr lang="en-US" altLang="en-US" sz="1200" smtClean="0"/>
              <a:pPr/>
              <a:t>30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2542696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Ceil(N/4) = 5</a:t>
            </a:r>
          </a:p>
          <a:p>
            <a:r>
              <a:rPr lang="en-US" dirty="0"/>
              <a:t>N = 21</a:t>
            </a:r>
          </a:p>
          <a:p>
            <a:r>
              <a:rPr lang="en-US" dirty="0"/>
              <a:t>21 cards will suffice</a:t>
            </a:r>
          </a:p>
          <a:p>
            <a:endParaRPr lang="en-US" dirty="0"/>
          </a:p>
          <a:p>
            <a:r>
              <a:rPr lang="en-US" dirty="0"/>
              <a:t>Deal 21 and show</a:t>
            </a:r>
            <a:r>
              <a:rPr lang="en-US" baseline="0" dirty="0"/>
              <a:t> that at least 5 of some suit were drawn.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0A22-3280-4CDE-9249-1CD3809E7D2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954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how many ways can a deck of cards</a:t>
            </a:r>
            <a:r>
              <a:rPr lang="en-US" baseline="0" dirty="0"/>
              <a:t> be ordered?</a:t>
            </a:r>
          </a:p>
          <a:p>
            <a:endParaRPr lang="en-US" baseline="0" dirty="0"/>
          </a:p>
          <a:p>
            <a:r>
              <a:rPr lang="en-US" baseline="0" dirty="0"/>
              <a:t>Use product rule.</a:t>
            </a:r>
          </a:p>
          <a:p>
            <a:endParaRPr lang="en-US" baseline="0" dirty="0"/>
          </a:p>
          <a:p>
            <a:r>
              <a:rPr lang="en-US" baseline="0" dirty="0"/>
              <a:t>52 ways for card 1</a:t>
            </a:r>
          </a:p>
          <a:p>
            <a:r>
              <a:rPr lang="en-US" baseline="0" dirty="0"/>
              <a:t>51 ways for card 2</a:t>
            </a:r>
          </a:p>
          <a:p>
            <a:r>
              <a:rPr lang="en-US" baseline="0" dirty="0"/>
              <a:t>…</a:t>
            </a:r>
          </a:p>
          <a:p>
            <a:r>
              <a:rPr lang="en-US" baseline="0" dirty="0"/>
              <a:t>1 way for card 52</a:t>
            </a:r>
          </a:p>
          <a:p>
            <a:r>
              <a:rPr lang="en-US" baseline="0" dirty="0"/>
              <a:t>= 52!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0A22-3280-4CDE-9249-1CD3809E7D2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57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number so big that 1 trillion planets</a:t>
            </a:r>
          </a:p>
          <a:p>
            <a:r>
              <a:rPr lang="en-US" baseline="0" dirty="0"/>
              <a:t>Each with 1 trillion lifeforms,</a:t>
            </a:r>
          </a:p>
          <a:p>
            <a:r>
              <a:rPr lang="en-US" baseline="0" dirty="0"/>
              <a:t>each shuffling a deck 1 trillion times per second (and always uniquely),</a:t>
            </a:r>
          </a:p>
          <a:p>
            <a:r>
              <a:rPr lang="en-US" baseline="0" dirty="0"/>
              <a:t>Non-stop since the beginning of time in the universe (approx. 14 billion years ago),</a:t>
            </a:r>
          </a:p>
          <a:p>
            <a:r>
              <a:rPr lang="en-US" baseline="0" dirty="0"/>
              <a:t>Would need 200 trillion more lifetimes of the universe</a:t>
            </a:r>
          </a:p>
          <a:p>
            <a:r>
              <a:rPr lang="en-US" baseline="0" dirty="0"/>
              <a:t>To get through all possible orderings.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0A22-3280-4CDE-9249-1CD3809E7D2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80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C2C778-0635-4A26-A24C-1EC80F3FAD4F}" type="slidenum">
              <a:rPr lang="en-US" altLang="en-US" sz="1300"/>
              <a:pPr/>
              <a:t>2</a:t>
            </a:fld>
            <a:endParaRPr lang="en-US" altLang="en-US" sz="13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953904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because 2^n = (1 + 1)^n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because 0^n = (1 + -1)^n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because</a:t>
                </a:r>
                <a:r>
                  <a:rPr lang="en-US" baseline="0" dirty="0"/>
                  <a:t> 3^n = (1 + 2)^n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0" smtClean="0">
                    <a:latin typeface="Cambria Math" panose="02040503050406030204" pitchFamily="18" charset="0"/>
                  </a:rPr>
                  <a:t>∑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_(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𝑖=0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)^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𝑛▒(■8(𝑛@𝑖)) =2^𝑛</a:t>
                </a:r>
                <a:r>
                  <a:rPr lang="en-US" dirty="0" smtClean="0"/>
                  <a:t> because 2^n = (1 + 1)^n =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𝑖=0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)^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𝑛▒〖(■8(𝑛@𝑖))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1^(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𝑛−𝑖)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1^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𝑖 〗</a:t>
                </a:r>
                <a:endParaRPr lang="en-US" dirty="0"/>
              </a:p>
              <a:p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0" smtClean="0">
                    <a:latin typeface="Cambria Math" panose="02040503050406030204" pitchFamily="18" charset="0"/>
                  </a:rPr>
                  <a:t>∑</a:t>
                </a:r>
                <a:r>
                  <a:rPr lang="en-US" i="0">
                    <a:latin typeface="Cambria Math" panose="02040503050406030204" pitchFamily="18" charset="0"/>
                  </a:rPr>
                  <a:t>_</a:t>
                </a:r>
                <a:r>
                  <a:rPr lang="en-US" i="0" smtClean="0">
                    <a:latin typeface="Cambria Math" panose="02040503050406030204" pitchFamily="18" charset="0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</a:rPr>
                  <a:t>𝑖=0</a:t>
                </a:r>
                <a:r>
                  <a:rPr lang="en-US" i="0" smtClean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 panose="02040503050406030204" pitchFamily="18" charset="0"/>
                  </a:rPr>
                  <a:t>𝑛▒〖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(−1)^𝑖</a:t>
                </a:r>
                <a:r>
                  <a:rPr lang="en-US" b="0" i="0">
                    <a:latin typeface="Cambria Math" panose="02040503050406030204" pitchFamily="18" charset="0"/>
                  </a:rPr>
                  <a:t> (■8(</a:t>
                </a:r>
                <a:r>
                  <a:rPr lang="en-US" i="0">
                    <a:latin typeface="Cambria Math" panose="02040503050406030204" pitchFamily="18" charset="0"/>
                  </a:rPr>
                  <a:t>𝑛@𝑖)) 〗=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0</a:t>
                </a:r>
                <a:r>
                  <a:rPr lang="en-US" dirty="0" smtClean="0"/>
                  <a:t> because 0^n = (1 + -1)^n =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∑_(𝑖=0)^𝑛▒〖(■8(𝑛@𝑖)) 1^(𝑛−𝑖)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(−1)^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𝑖 〗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i="0" smtClean="0">
                    <a:latin typeface="Cambria Math" panose="02040503050406030204" pitchFamily="18" charset="0"/>
                  </a:rPr>
                  <a:t>∑</a:t>
                </a:r>
                <a:r>
                  <a:rPr lang="en-US" i="0">
                    <a:latin typeface="Cambria Math" panose="02040503050406030204" pitchFamily="18" charset="0"/>
                  </a:rPr>
                  <a:t>_</a:t>
                </a:r>
                <a:r>
                  <a:rPr lang="en-US" i="0" smtClean="0">
                    <a:latin typeface="Cambria Math" panose="02040503050406030204" pitchFamily="18" charset="0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</a:rPr>
                  <a:t>𝑖=0</a:t>
                </a:r>
                <a:r>
                  <a:rPr lang="en-US" i="0" smtClean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 panose="02040503050406030204" pitchFamily="18" charset="0"/>
                  </a:rPr>
                  <a:t>𝑛▒〖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2^𝑖</a:t>
                </a:r>
                <a:r>
                  <a:rPr lang="en-US" b="0" i="0">
                    <a:latin typeface="Cambria Math" panose="02040503050406030204" pitchFamily="18" charset="0"/>
                  </a:rPr>
                  <a:t> (■8(</a:t>
                </a:r>
                <a:r>
                  <a:rPr lang="en-US" i="0">
                    <a:latin typeface="Cambria Math" panose="02040503050406030204" pitchFamily="18" charset="0"/>
                  </a:rPr>
                  <a:t>𝑛@𝑖)) 〗=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3</a:t>
                </a:r>
                <a:r>
                  <a:rPr lang="en-US" b="0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 panose="02040503050406030204" pitchFamily="18" charset="0"/>
                  </a:rPr>
                  <a:t>𝑛</a:t>
                </a:r>
                <a:r>
                  <a:rPr lang="en-US" dirty="0" smtClean="0"/>
                  <a:t> because</a:t>
                </a:r>
                <a:r>
                  <a:rPr lang="en-US" baseline="0" dirty="0" smtClean="0"/>
                  <a:t> 3^n = (1 + 2)^n =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𝑖=0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)^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𝑛▒〖(■8(𝑛@𝑖))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1^(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𝑛−𝑖)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2^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𝑖 〗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0A22-3280-4CDE-9249-1CD3809E7D2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900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Together with (n choose 0) = 1 and (0 choose k) = 0 , this is a recursive definition of the binomial coefficient.</a:t>
            </a:r>
          </a:p>
          <a:p>
            <a:endParaRPr lang="en-US" dirty="0"/>
          </a:p>
          <a:p>
            <a:r>
              <a:rPr lang="en-US" dirty="0"/>
              <a:t>Draw pascal’s triangle</a:t>
            </a:r>
            <a:r>
              <a:rPr lang="en-US" baseline="0" dirty="0"/>
              <a:t> on the slide.</a:t>
            </a:r>
          </a:p>
          <a:p>
            <a:endParaRPr lang="en-US" baseline="0" dirty="0"/>
          </a:p>
          <a:p>
            <a:r>
              <a:rPr lang="en-US" baseline="0" dirty="0"/>
              <a:t>Observations: </a:t>
            </a:r>
          </a:p>
          <a:p>
            <a:r>
              <a:rPr lang="en-US" baseline="0" dirty="0"/>
              <a:t>symmetric across middle</a:t>
            </a:r>
          </a:p>
          <a:p>
            <a:r>
              <a:rPr lang="en-US" baseline="0" dirty="0"/>
              <a:t>Each element is the sum of the two above it (useful in computation since only involves addition)</a:t>
            </a:r>
          </a:p>
          <a:p>
            <a:r>
              <a:rPr lang="en-US" baseline="0" dirty="0"/>
              <a:t>Sum across row n is 2^n (index from 0)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0A22-3280-4CDE-9249-1CD3809E7D2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46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BAC7C7-467E-49B2-A543-81736BA42B32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823401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22E552-644F-4578-8AB8-B18112F17D67}" type="slidenum">
              <a:rPr lang="en-US" altLang="en-US" sz="1200"/>
              <a:pPr/>
              <a:t>56</a:t>
            </a:fld>
            <a:endParaRPr lang="en-US" alt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752115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90A158-DEE3-4F70-9BED-2D2584A0F50C}" type="slidenum">
              <a:rPr lang="en-US" altLang="en-US" sz="1200"/>
              <a:pPr/>
              <a:t>57</a:t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715916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E77367-2F3C-4701-8520-F4E946AF4562}" type="slidenum">
              <a:rPr lang="en-US" altLang="en-US" sz="1200"/>
              <a:pPr/>
              <a:t>58</a:t>
            </a:fld>
            <a:endParaRPr lang="en-US" altLang="en-US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244634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9F917EA-BD4A-4F5D-8EE9-B9E88495ECD7}" type="slidenum">
              <a:rPr lang="en-US" altLang="en-US" sz="1200"/>
              <a:pPr/>
              <a:t>59</a:t>
            </a:fld>
            <a:endParaRPr lang="en-US" alt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769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29501D7-E406-4B8E-9F6F-1010081EB8FC}" type="slidenum">
              <a:rPr lang="en-US" altLang="en-US" sz="1200"/>
              <a:pPr/>
              <a:t>60</a:t>
            </a:fld>
            <a:endParaRPr lang="en-US" alt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74878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29501D7-E406-4B8E-9F6F-1010081EB8FC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2440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abc,acb,bac,bca,cab,cba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_</a:t>
            </a:r>
            <a:r>
              <a:rPr lang="en-US" baseline="0" dirty="0"/>
              <a:t> _ _ _ _ _ a </a:t>
            </a:r>
            <a:r>
              <a:rPr lang="en-US" baseline="0" dirty="0">
                <a:sym typeface="Wingdings" panose="05000000000000000000" pitchFamily="2" charset="2"/>
              </a:rPr>
              <a:t> 6! = 720</a:t>
            </a:r>
          </a:p>
          <a:p>
            <a:pPr marL="228600" indent="-228600">
              <a:buAutoNum type="arabicPeriod"/>
            </a:pPr>
            <a:r>
              <a:rPr lang="en-US" baseline="0" dirty="0">
                <a:sym typeface="Wingdings" panose="05000000000000000000" pitchFamily="2" charset="2"/>
              </a:rPr>
              <a:t>a(</a:t>
            </a:r>
            <a:r>
              <a:rPr lang="en-US" baseline="0" dirty="0" err="1">
                <a:sym typeface="Wingdings" panose="05000000000000000000" pitchFamily="2" charset="2"/>
              </a:rPr>
              <a:t>bcd</a:t>
            </a:r>
            <a:r>
              <a:rPr lang="en-US" baseline="0" dirty="0">
                <a:sym typeface="Wingdings" panose="05000000000000000000" pitchFamily="2" charset="2"/>
              </a:rPr>
              <a:t>),</a:t>
            </a:r>
            <a:r>
              <a:rPr lang="en-US" baseline="0" dirty="0" err="1">
                <a:sym typeface="Wingdings" panose="05000000000000000000" pitchFamily="2" charset="2"/>
              </a:rPr>
              <a:t>e,f,g</a:t>
            </a:r>
            <a:r>
              <a:rPr lang="en-US" baseline="0" dirty="0">
                <a:sym typeface="Wingdings" panose="05000000000000000000" pitchFamily="2" charset="2"/>
              </a:rPr>
              <a:t>  5*4! = 5! = 120 </a:t>
            </a:r>
          </a:p>
          <a:p>
            <a:pPr marL="228600" indent="-228600">
              <a:buAutoNum type="arabicPeriod"/>
            </a:pPr>
            <a:r>
              <a:rPr lang="en-US" baseline="0" dirty="0">
                <a:sym typeface="Wingdings" panose="05000000000000000000" pitchFamily="2" charset="2"/>
              </a:rPr>
              <a:t>(6 choose 1)*5*21^5</a:t>
            </a:r>
          </a:p>
          <a:p>
            <a:pPr marL="228600" indent="-228600">
              <a:buAutoNum type="arabicPeriod"/>
            </a:pPr>
            <a:r>
              <a:rPr lang="en-US" baseline="0" dirty="0">
                <a:sym typeface="Wingdings" panose="05000000000000000000" pitchFamily="2" charset="2"/>
              </a:rPr>
              <a:t>(6 choose 2) = 15</a:t>
            </a:r>
          </a:p>
          <a:p>
            <a:pPr marL="228600" indent="-228600">
              <a:buAutoNum type="arabicPeriod"/>
            </a:pPr>
            <a:r>
              <a:rPr lang="en-US" baseline="0" dirty="0">
                <a:sym typeface="Wingdings" panose="05000000000000000000" pitchFamily="2" charset="2"/>
              </a:rPr>
              <a:t>m steps right + n steps, in any order  (</a:t>
            </a:r>
            <a:r>
              <a:rPr lang="en-US" baseline="0" dirty="0" err="1">
                <a:sym typeface="Wingdings" panose="05000000000000000000" pitchFamily="2" charset="2"/>
              </a:rPr>
              <a:t>m+n</a:t>
            </a:r>
            <a:r>
              <a:rPr lang="en-US" baseline="0" dirty="0">
                <a:sym typeface="Wingdings" panose="05000000000000000000" pitchFamily="2" charset="2"/>
              </a:rPr>
              <a:t> choose 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0A22-3280-4CDE-9249-1CD3809E7D2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84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Combinatorics</a:t>
            </a:r>
            <a:r>
              <a:rPr lang="en-US" baseline="0" dirty="0"/>
              <a:t> is an important part of discrete math.</a:t>
            </a:r>
          </a:p>
          <a:p>
            <a:endParaRPr lang="en-US" baseline="0" dirty="0"/>
          </a:p>
          <a:p>
            <a:r>
              <a:rPr lang="en-US" baseline="0" dirty="0"/>
              <a:t>Enumeration is an important part of </a:t>
            </a:r>
            <a:r>
              <a:rPr lang="en-US" baseline="0" dirty="0" err="1"/>
              <a:t>combinatorics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Counting is used extensively in computer science and engineering: analysis of algorithms, security, graph theory, simulation, software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0A22-3280-4CDE-9249-1CD3809E7D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151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abc,acb,bac,bca,cab,cba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_</a:t>
            </a:r>
            <a:r>
              <a:rPr lang="en-US" baseline="0" dirty="0"/>
              <a:t> _ _ _ _ _ a </a:t>
            </a:r>
            <a:r>
              <a:rPr lang="en-US" baseline="0" dirty="0">
                <a:sym typeface="Wingdings" panose="05000000000000000000" pitchFamily="2" charset="2"/>
              </a:rPr>
              <a:t> 6! = 720</a:t>
            </a:r>
          </a:p>
          <a:p>
            <a:pPr marL="228600" indent="-228600">
              <a:buAutoNum type="arabicPeriod"/>
            </a:pPr>
            <a:r>
              <a:rPr lang="en-US" baseline="0" dirty="0">
                <a:sym typeface="Wingdings" panose="05000000000000000000" pitchFamily="2" charset="2"/>
              </a:rPr>
              <a:t>a(</a:t>
            </a:r>
            <a:r>
              <a:rPr lang="en-US" baseline="0" dirty="0" err="1">
                <a:sym typeface="Wingdings" panose="05000000000000000000" pitchFamily="2" charset="2"/>
              </a:rPr>
              <a:t>bcd</a:t>
            </a:r>
            <a:r>
              <a:rPr lang="en-US" baseline="0" dirty="0">
                <a:sym typeface="Wingdings" panose="05000000000000000000" pitchFamily="2" charset="2"/>
              </a:rPr>
              <a:t>),</a:t>
            </a:r>
            <a:r>
              <a:rPr lang="en-US" baseline="0" dirty="0" err="1">
                <a:sym typeface="Wingdings" panose="05000000000000000000" pitchFamily="2" charset="2"/>
              </a:rPr>
              <a:t>e,f,g</a:t>
            </a:r>
            <a:r>
              <a:rPr lang="en-US" baseline="0" dirty="0">
                <a:sym typeface="Wingdings" panose="05000000000000000000" pitchFamily="2" charset="2"/>
              </a:rPr>
              <a:t>  5*4! = 5! = 120 </a:t>
            </a:r>
          </a:p>
          <a:p>
            <a:pPr marL="228600" indent="-228600">
              <a:buAutoNum type="arabicPeriod"/>
            </a:pPr>
            <a:r>
              <a:rPr lang="en-US" baseline="0" dirty="0">
                <a:sym typeface="Wingdings" panose="05000000000000000000" pitchFamily="2" charset="2"/>
              </a:rPr>
              <a:t>(6 choose 1)*5*21^5</a:t>
            </a:r>
          </a:p>
          <a:p>
            <a:pPr marL="228600" indent="-228600">
              <a:buAutoNum type="arabicPeriod"/>
            </a:pPr>
            <a:r>
              <a:rPr lang="en-US" baseline="0" dirty="0">
                <a:sym typeface="Wingdings" panose="05000000000000000000" pitchFamily="2" charset="2"/>
              </a:rPr>
              <a:t>(6 choose 2) = 15</a:t>
            </a:r>
          </a:p>
          <a:p>
            <a:pPr marL="228600" indent="-228600">
              <a:buAutoNum type="arabicPeriod"/>
            </a:pPr>
            <a:r>
              <a:rPr lang="en-US" baseline="0" dirty="0">
                <a:sym typeface="Wingdings" panose="05000000000000000000" pitchFamily="2" charset="2"/>
              </a:rPr>
              <a:t>m steps right + n steps, in any order  (</a:t>
            </a:r>
            <a:r>
              <a:rPr lang="en-US" baseline="0" dirty="0" err="1">
                <a:sym typeface="Wingdings" panose="05000000000000000000" pitchFamily="2" charset="2"/>
              </a:rPr>
              <a:t>m+n</a:t>
            </a:r>
            <a:r>
              <a:rPr lang="en-US" baseline="0" dirty="0">
                <a:sym typeface="Wingdings" panose="05000000000000000000" pitchFamily="2" charset="2"/>
              </a:rPr>
              <a:t> choose 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0A22-3280-4CDE-9249-1CD3809E7D2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94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1: choosing the first letter:</a:t>
            </a:r>
            <a:r>
              <a:rPr lang="en-US" baseline="0" dirty="0"/>
              <a:t> </a:t>
            </a:r>
            <a:r>
              <a:rPr lang="en-US" dirty="0"/>
              <a:t>5 ways</a:t>
            </a:r>
          </a:p>
          <a:p>
            <a:r>
              <a:rPr lang="en-US" dirty="0"/>
              <a:t>Task 2: choosing the remaining letters: ? Ways</a:t>
            </a:r>
          </a:p>
          <a:p>
            <a:r>
              <a:rPr lang="en-US" dirty="0"/>
              <a:t>Task 2.1: choosing the second letter: 4 ways</a:t>
            </a:r>
          </a:p>
          <a:p>
            <a:r>
              <a:rPr lang="en-US" dirty="0"/>
              <a:t>Task 2.2 choosing the third</a:t>
            </a:r>
            <a:r>
              <a:rPr lang="en-US" baseline="0" dirty="0"/>
              <a:t> letter: 3 ways</a:t>
            </a:r>
          </a:p>
          <a:p>
            <a:r>
              <a:rPr lang="en-US" baseline="0" dirty="0"/>
              <a:t>Task 2: 4*3=12 ways</a:t>
            </a:r>
          </a:p>
          <a:p>
            <a:r>
              <a:rPr lang="en-US" baseline="0" dirty="0"/>
              <a:t>5*12 = 60 strings of length 3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0A22-3280-4CDE-9249-1CD3809E7D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1: choosing the first letter:</a:t>
            </a:r>
            <a:r>
              <a:rPr lang="en-US" baseline="0" dirty="0"/>
              <a:t> </a:t>
            </a:r>
            <a:r>
              <a:rPr lang="en-US" dirty="0"/>
              <a:t>5 ways</a:t>
            </a:r>
          </a:p>
          <a:p>
            <a:r>
              <a:rPr lang="en-US" dirty="0"/>
              <a:t>Task 2: choosing the remaining letters: ? Ways</a:t>
            </a:r>
          </a:p>
          <a:p>
            <a:r>
              <a:rPr lang="en-US" dirty="0"/>
              <a:t>Task 2.1: choosing the second letter: 5 ways</a:t>
            </a:r>
          </a:p>
          <a:p>
            <a:r>
              <a:rPr lang="en-US" dirty="0"/>
              <a:t>Task 2.2 choosing the third</a:t>
            </a:r>
            <a:r>
              <a:rPr lang="en-US" baseline="0" dirty="0"/>
              <a:t> letter: 5 ways</a:t>
            </a:r>
          </a:p>
          <a:p>
            <a:r>
              <a:rPr lang="en-US" baseline="0" dirty="0"/>
              <a:t>Task 2: 5*5=25 ways</a:t>
            </a:r>
          </a:p>
          <a:p>
            <a:r>
              <a:rPr lang="en-US" baseline="0" dirty="0"/>
              <a:t>5*25 = 125 strings of length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0A22-3280-4CDE-9249-1CD3809E7D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30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 _ _ _ _ _ _</a:t>
            </a:r>
          </a:p>
          <a:p>
            <a:r>
              <a:rPr lang="en-US" dirty="0"/>
              <a:t>2 2 2 2 2 2 2 = 2^7 = 128</a:t>
            </a:r>
          </a:p>
          <a:p>
            <a:endParaRPr lang="en-US" dirty="0"/>
          </a:p>
          <a:p>
            <a:r>
              <a:rPr lang="en-US" dirty="0"/>
              <a:t>??</a:t>
            </a:r>
            <a:r>
              <a:rPr lang="en-US" baseline="0" dirty="0"/>
              <a:t> </a:t>
            </a:r>
            <a:r>
              <a:rPr lang="en-US" dirty="0"/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0A22-3280-4CDE-9249-1CD3809E7D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43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9328D50-1394-4CA4-973D-8EABEFF76598}" type="slidenum">
              <a:rPr lang="en-US" altLang="en-US" sz="1200" smtClean="0"/>
              <a:pPr/>
              <a:t>14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27652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8073733-C62E-4A10-A2A8-22CA598ED183}" type="slidenum">
              <a:rPr lang="en-US" altLang="en-US" sz="1200" smtClean="0"/>
              <a:pPr/>
              <a:t>15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37060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9CDAC5B-2A2A-4BE6-A46E-5EEC46FBE8FB}" type="slidenum">
              <a:rPr lang="en-US" altLang="en-US" sz="1200" smtClean="0"/>
              <a:pPr/>
              <a:t>16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790721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0286B2-4F5D-40C5-BE38-CE9F299CF7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811555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4B63C1-BB39-4114-A868-714CE260B2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80052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7800" y="304800"/>
            <a:ext cx="27178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04800"/>
            <a:ext cx="79502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A2593C-F65E-4C0D-930E-E711E6BF6C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07563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0"/>
            <a:ext cx="10363200" cy="1143000"/>
          </a:xfrm>
        </p:spPr>
        <p:txBody>
          <a:bodyPr/>
          <a:lstStyle>
            <a:lvl1pPr algn="l">
              <a:defRPr sz="4400"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22098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098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D9F21A-C9B2-49F7-BFCA-394BE6E067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266455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2098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2209800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343400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D24D8-C17B-455D-905F-037C6AD850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186899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3ECC-80E3-4756-9090-4CD932DEA9E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6272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29D-1E78-4CB7-990D-B2A425761D3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892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4BCD-A69F-4FB9-B8BB-63A25B9151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23715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0A44-2FDA-482D-93DC-D7A892EA038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7500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DB87-80F9-4927-81BA-663F154B724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116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3CCE-6784-48DC-AED3-2AA1A5AC3F8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35722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1143000"/>
          </a:xfrm>
        </p:spPr>
        <p:txBody>
          <a:bodyPr/>
          <a:lstStyle>
            <a:lvl1pPr algn="l">
              <a:defRPr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24400"/>
          </a:xfrm>
        </p:spPr>
        <p:txBody>
          <a:bodyPr/>
          <a:lstStyle>
            <a:lvl1pPr marL="342900" indent="-342900">
              <a:buClr>
                <a:srgbClr val="0000FF"/>
              </a:buClr>
              <a:buFont typeface="Wingdings" panose="05000000000000000000" pitchFamily="2" charset="2"/>
              <a:buChar char="§"/>
              <a:defRPr sz="3200"/>
            </a:lvl1pPr>
            <a:lvl2pPr marL="742950" indent="-285750">
              <a:buClr>
                <a:srgbClr val="500000"/>
              </a:buClr>
              <a:buFont typeface="Wingdings" panose="05000000000000000000" pitchFamily="2" charset="2"/>
              <a:buChar char="§"/>
              <a:defRPr sz="2800"/>
            </a:lvl2pPr>
            <a:lvl3pPr marL="1143000" indent="-228600">
              <a:buClr>
                <a:srgbClr val="0000FF"/>
              </a:buClr>
              <a:buFont typeface="Wingdings" panose="05000000000000000000" pitchFamily="2" charset="2"/>
              <a:buChar char="§"/>
              <a:defRPr sz="2400"/>
            </a:lvl3pPr>
            <a:lvl4pPr marL="1600200" indent="-228600">
              <a:buClr>
                <a:srgbClr val="500000"/>
              </a:buClr>
              <a:buFont typeface="Wingdings" panose="05000000000000000000" pitchFamily="2" charset="2"/>
              <a:buChar char="§"/>
              <a:defRPr sz="2000"/>
            </a:lvl4pPr>
            <a:lvl5pPr marL="2057400" indent="-228600">
              <a:buClr>
                <a:srgbClr val="0000FF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D6F76-6F5D-4D4E-96A1-CC4FAC9030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93972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006C-01C2-4C0F-BEBC-64200AF2201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58763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39B2-9F24-46A1-8B9A-E7D57EDD3CF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117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9BF6-3936-4CA6-8F77-DAEED2B228C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527521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4FC5-9254-43DB-9DD5-7EE59D3EC1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37819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FFC5-2072-4AC3-BE07-C664C4B8DB8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80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AD279-8595-4597-B773-9B675C1F84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1037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2098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098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55D4-F0C7-4BEA-9150-DB8CCCEFC8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72181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920C0D-387A-41BE-A0E4-881C9A1E5A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43051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E71301-0CD0-4811-921C-E13AA021CC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68051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E420C8-9F36-495C-8FD0-3F905231F6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48013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2997CD-4880-4DB3-9F58-41A962BF02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18674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CFAB81-C690-4225-9F92-2D76C7D1E4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44022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048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2098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96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4762F210-F37D-4BE3-A88E-78871043131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/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2F210-F37D-4BE3-A88E-78871043131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1727200" y="1752600"/>
            <a:ext cx="1046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4942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ransition spd="med"/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>
                <a:solidFill>
                  <a:srgbClr val="500000"/>
                </a:solidFill>
              </a:rPr>
              <a:t>CSCE 222</a:t>
            </a:r>
            <a:br>
              <a:rPr lang="en-US" altLang="en-US" dirty="0" smtClean="0">
                <a:solidFill>
                  <a:srgbClr val="500000"/>
                </a:solidFill>
              </a:rPr>
            </a:br>
            <a:r>
              <a:rPr lang="en-US" altLang="en-US" dirty="0" smtClean="0">
                <a:solidFill>
                  <a:srgbClr val="500000"/>
                </a:solidFill>
              </a:rPr>
              <a:t>Discrete Structures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5400" dirty="0" smtClean="0"/>
              <a:t>Counting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Dr. Tim McGuire</a:t>
            </a: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5480" y="5580993"/>
            <a:ext cx="1094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 smtClean="0"/>
              <a:t>Grateful acknowledgement to Professor Bart Selman, Cornell University, and Prof. Johnnie Baker, Kent State,  for some of the material upon which these notes are adapted.</a:t>
            </a:r>
            <a:endParaRPr lang="en-US" sz="18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7383"/>
            <a:ext cx="1866649" cy="181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894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9448800" cy="685800"/>
          </a:xfrm>
        </p:spPr>
        <p:txBody>
          <a:bodyPr/>
          <a:lstStyle/>
          <a:p>
            <a:r>
              <a:rPr lang="en-US" altLang="en-US" sz="4000" dirty="0"/>
              <a:t>Basic Counting Principles</a:t>
            </a:r>
            <a:endParaRPr lang="en-CA" altLang="en-US" sz="4000" dirty="0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9753600" cy="5105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The sum and product rules can also be phrased in terms of </a:t>
            </a: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set theory</a:t>
            </a: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.</a:t>
            </a:r>
          </a:p>
          <a:p>
            <a:pPr>
              <a:spcBef>
                <a:spcPct val="0"/>
              </a:spcBef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Sum rule:</a:t>
            </a: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Let A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, A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, …, A</a:t>
            </a:r>
            <a:r>
              <a:rPr lang="en-US" altLang="en-US" sz="2800" baseline="-25000" dirty="0">
                <a:sym typeface="Symbol" panose="05050102010706020507" pitchFamily="18" charset="2"/>
              </a:rPr>
              <a:t>m</a:t>
            </a:r>
            <a:r>
              <a:rPr lang="en-US" altLang="en-US" sz="2800" dirty="0">
                <a:sym typeface="Symbol" panose="05050102010706020507" pitchFamily="18" charset="2"/>
              </a:rPr>
              <a:t> be disjoint sets. Then the number of ways to choose any element from one of these sets is |A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  A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  …  A</a:t>
            </a:r>
            <a:r>
              <a:rPr lang="en-US" altLang="en-US" sz="2800" baseline="-25000" dirty="0">
                <a:sym typeface="Symbol" panose="05050102010706020507" pitchFamily="18" charset="2"/>
              </a:rPr>
              <a:t>m</a:t>
            </a:r>
            <a:r>
              <a:rPr lang="en-US" altLang="en-US" sz="2800" dirty="0">
                <a:sym typeface="Symbol" panose="05050102010706020507" pitchFamily="18" charset="2"/>
              </a:rPr>
              <a:t> | =</a:t>
            </a:r>
            <a:br>
              <a:rPr lang="en-US" altLang="en-US" sz="2800" dirty="0">
                <a:sym typeface="Symbol" panose="05050102010706020507" pitchFamily="18" charset="2"/>
              </a:rPr>
            </a:br>
            <a:r>
              <a:rPr lang="en-US" altLang="en-US" sz="2800" dirty="0">
                <a:sym typeface="Symbol" panose="05050102010706020507" pitchFamily="18" charset="2"/>
              </a:rPr>
              <a:t>|A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| + |A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| + … + |A</a:t>
            </a:r>
            <a:r>
              <a:rPr lang="en-US" altLang="en-US" sz="2800" baseline="-25000" dirty="0">
                <a:sym typeface="Symbol" panose="05050102010706020507" pitchFamily="18" charset="2"/>
              </a:rPr>
              <a:t>m</a:t>
            </a:r>
            <a:r>
              <a:rPr lang="en-US" altLang="en-US" sz="2800" dirty="0">
                <a:sym typeface="Symbol" panose="05050102010706020507" pitchFamily="18" charset="2"/>
              </a:rPr>
              <a:t>|.</a:t>
            </a:r>
          </a:p>
          <a:p>
            <a:pPr>
              <a:spcBef>
                <a:spcPct val="0"/>
              </a:spcBef>
            </a:pPr>
            <a:endParaRPr lang="en-US" altLang="en-US" sz="16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Product rule: </a:t>
            </a:r>
            <a:r>
              <a:rPr lang="en-US" altLang="en-US" sz="2800" dirty="0">
                <a:sym typeface="Symbol" panose="05050102010706020507" pitchFamily="18" charset="2"/>
              </a:rPr>
              <a:t>Let A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, A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, …, A</a:t>
            </a:r>
            <a:r>
              <a:rPr lang="en-US" altLang="en-US" sz="2800" baseline="-25000" dirty="0">
                <a:sym typeface="Symbol" panose="05050102010706020507" pitchFamily="18" charset="2"/>
              </a:rPr>
              <a:t>m</a:t>
            </a:r>
            <a:r>
              <a:rPr lang="en-US" altLang="en-US" sz="2800" dirty="0">
                <a:sym typeface="Symbol" panose="05050102010706020507" pitchFamily="18" charset="2"/>
              </a:rPr>
              <a:t> be finite sets. Then the number of ways to choose one element from each set in the order A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, A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, …, A</a:t>
            </a:r>
            <a:r>
              <a:rPr lang="en-US" altLang="en-US" sz="2800" baseline="-25000" dirty="0">
                <a:sym typeface="Symbol" panose="05050102010706020507" pitchFamily="18" charset="2"/>
              </a:rPr>
              <a:t>m </a:t>
            </a:r>
            <a:r>
              <a:rPr lang="en-US" altLang="en-US" sz="2800" dirty="0">
                <a:sym typeface="Symbol" panose="05050102010706020507" pitchFamily="18" charset="2"/>
              </a:rPr>
              <a:t>is </a:t>
            </a:r>
            <a:br>
              <a:rPr lang="en-US" altLang="en-US" sz="2800" dirty="0">
                <a:sym typeface="Symbol" panose="05050102010706020507" pitchFamily="18" charset="2"/>
              </a:rPr>
            </a:br>
            <a:r>
              <a:rPr lang="en-US" altLang="en-US" sz="2800" dirty="0">
                <a:sym typeface="Symbol" panose="05050102010706020507" pitchFamily="18" charset="2"/>
              </a:rPr>
              <a:t>|A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  A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  …  A</a:t>
            </a:r>
            <a:r>
              <a:rPr lang="en-US" altLang="en-US" sz="2800" baseline="-25000" dirty="0">
                <a:sym typeface="Symbol" panose="05050102010706020507" pitchFamily="18" charset="2"/>
              </a:rPr>
              <a:t>m</a:t>
            </a:r>
            <a:r>
              <a:rPr lang="en-US" altLang="en-US" sz="2800" dirty="0">
                <a:sym typeface="Symbol" panose="05050102010706020507" pitchFamily="18" charset="2"/>
              </a:rPr>
              <a:t> | = |A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|  |A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|  …  |A</a:t>
            </a:r>
            <a:r>
              <a:rPr lang="en-US" altLang="en-US" sz="2800" baseline="-25000" dirty="0">
                <a:sym typeface="Symbol" panose="05050102010706020507" pitchFamily="18" charset="2"/>
              </a:rPr>
              <a:t>m</a:t>
            </a:r>
            <a:r>
              <a:rPr lang="en-US" altLang="en-US" sz="2800" dirty="0">
                <a:sym typeface="Symbol" panose="05050102010706020507" pitchFamily="18" charset="2"/>
              </a:rPr>
              <a:t>|.</a:t>
            </a:r>
          </a:p>
        </p:txBody>
      </p:sp>
    </p:spTree>
    <p:extLst>
      <p:ext uri="{BB962C8B-B14F-4D97-AF65-F5344CB8AC3E}">
        <p14:creationId xmlns:p14="http://schemas.microsoft.com/office/powerpoint/2010/main" val="38485388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uiExpand="1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3333" dirty="0">
                    <a:solidFill>
                      <a:srgbClr val="FF0000"/>
                    </a:solidFill>
                  </a:rPr>
                  <a:t>How many strings of length 3 can be formed from the letters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333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3333" dirty="0">
                            <a:solidFill>
                              <a:srgbClr val="FF0000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3333" dirty="0">
                            <a:solidFill>
                              <a:srgbClr val="FF0000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333" dirty="0">
                            <a:solidFill>
                              <a:srgbClr val="FF0000"/>
                            </a:solidFill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sz="3333" dirty="0">
                            <a:solidFill>
                              <a:srgbClr val="FF0000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333" dirty="0">
                            <a:solidFill>
                              <a:srgbClr val="FF0000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3333" dirty="0">
                            <a:solidFill>
                              <a:srgbClr val="FF0000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333" dirty="0">
                            <a:solidFill>
                              <a:srgbClr val="FF0000"/>
                            </a:solidFill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3333" dirty="0">
                            <a:solidFill>
                              <a:srgbClr val="FF0000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333" dirty="0">
                            <a:solidFill>
                              <a:srgbClr val="FF0000"/>
                            </a:solidFill>
                          </a:rPr>
                          <m:t>E</m:t>
                        </m:r>
                      </m:e>
                    </m:d>
                  </m:oMath>
                </a14:m>
                <a:r>
                  <a:rPr lang="en-US" sz="3333" dirty="0">
                    <a:solidFill>
                      <a:srgbClr val="FF0000"/>
                    </a:solidFill>
                  </a:rPr>
                  <a:t> </a:t>
                </a:r>
                <a:r>
                  <a:rPr lang="en-US" sz="3333" dirty="0" err="1">
                    <a:solidFill>
                      <a:srgbClr val="FF0000"/>
                    </a:solidFill>
                  </a:rPr>
                  <a:t>if</a:t>
                </a:r>
                <a:r>
                  <a:rPr lang="en-US" sz="3333" dirty="0">
                    <a:solidFill>
                      <a:srgbClr val="FF0000"/>
                    </a:solidFill>
                  </a:rPr>
                  <a:t> repetition is not allowed?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1343" t="-5778" b="-16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1: choosing the first letter: 5 ways</a:t>
            </a:r>
          </a:p>
          <a:p>
            <a:r>
              <a:rPr lang="en-US" dirty="0"/>
              <a:t>Task 2: choosing the remaining letters: ? Ways</a:t>
            </a:r>
          </a:p>
          <a:p>
            <a:r>
              <a:rPr lang="en-US" dirty="0"/>
              <a:t>Task 2.1: choosing the second letter: 4 ways</a:t>
            </a:r>
          </a:p>
          <a:p>
            <a:r>
              <a:rPr lang="en-US" dirty="0"/>
              <a:t>Task 2.2 choosing the third letter: 3 ways</a:t>
            </a:r>
          </a:p>
          <a:p>
            <a:r>
              <a:rPr lang="en-US" dirty="0"/>
              <a:t>Task 2: 4*3=12 ways</a:t>
            </a:r>
          </a:p>
          <a:p>
            <a:r>
              <a:rPr lang="en-US" dirty="0"/>
              <a:t>5*12 = 60 strings of length 3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15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3333" dirty="0">
                    <a:solidFill>
                      <a:srgbClr val="FF0000"/>
                    </a:solidFill>
                  </a:rPr>
                  <a:t>How many strings of length 3 can be formed from the letters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333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3333" dirty="0">
                            <a:solidFill>
                              <a:srgbClr val="FF0000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3333" dirty="0">
                            <a:solidFill>
                              <a:srgbClr val="FF0000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333" dirty="0">
                            <a:solidFill>
                              <a:srgbClr val="FF0000"/>
                            </a:solidFill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sz="3333" dirty="0">
                            <a:solidFill>
                              <a:srgbClr val="FF0000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333" dirty="0">
                            <a:solidFill>
                              <a:srgbClr val="FF0000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3333" dirty="0">
                            <a:solidFill>
                              <a:srgbClr val="FF0000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333" dirty="0">
                            <a:solidFill>
                              <a:srgbClr val="FF0000"/>
                            </a:solidFill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3333" dirty="0">
                            <a:solidFill>
                              <a:srgbClr val="FF0000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333" dirty="0">
                            <a:solidFill>
                              <a:srgbClr val="FF0000"/>
                            </a:solidFill>
                          </a:rPr>
                          <m:t>E</m:t>
                        </m:r>
                      </m:e>
                    </m:d>
                  </m:oMath>
                </a14:m>
                <a:r>
                  <a:rPr lang="en-US" sz="3333" dirty="0">
                    <a:solidFill>
                      <a:srgbClr val="FF0000"/>
                    </a:solidFill>
                  </a:rPr>
                  <a:t> if repetition is allowed?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1343" t="-5778" b="-16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1: choosing the first letter: 5 ways</a:t>
            </a:r>
          </a:p>
          <a:p>
            <a:r>
              <a:rPr lang="en-US" dirty="0"/>
              <a:t>Task 2: choosing the remaining letters: ? Ways</a:t>
            </a:r>
          </a:p>
          <a:p>
            <a:r>
              <a:rPr lang="en-US" dirty="0"/>
              <a:t>Task 2.1: choosing the second letter: 5 ways</a:t>
            </a:r>
          </a:p>
          <a:p>
            <a:r>
              <a:rPr lang="en-US" dirty="0"/>
              <a:t>Task 2.2 choosing the third letter: 5 ways</a:t>
            </a:r>
          </a:p>
          <a:p>
            <a:r>
              <a:rPr lang="en-US" dirty="0"/>
              <a:t>Task 2: 5*5=25 ways</a:t>
            </a:r>
          </a:p>
          <a:p>
            <a:r>
              <a:rPr lang="en-US" dirty="0"/>
              <a:t>5*25 = 125 strings of length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859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333" dirty="0">
                <a:solidFill>
                  <a:srgbClr val="FF0000"/>
                </a:solidFill>
              </a:rPr>
              <a:t>How many </a:t>
            </a:r>
            <a:r>
              <a:rPr lang="en-US" sz="3333" dirty="0" err="1">
                <a:solidFill>
                  <a:srgbClr val="FF0000"/>
                </a:solidFill>
              </a:rPr>
              <a:t>bitstrings</a:t>
            </a:r>
            <a:r>
              <a:rPr lang="en-US" sz="3333" dirty="0">
                <a:solidFill>
                  <a:srgbClr val="FF0000"/>
                </a:solidFill>
              </a:rPr>
              <a:t> of length 7 are there?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3013502"/>
            <a:ext cx="990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/>
              <a:t>_ _ _ _ _ _ _</a:t>
            </a:r>
          </a:p>
          <a:p>
            <a:r>
              <a:rPr lang="en-US" sz="4800" dirty="0"/>
              <a:t>2 2 2 2 2 2 2 = 2^7 = 128</a:t>
            </a:r>
          </a:p>
        </p:txBody>
      </p:sp>
    </p:spTree>
    <p:extLst>
      <p:ext uri="{BB962C8B-B14F-4D97-AF65-F5344CB8AC3E}">
        <p14:creationId xmlns:p14="http://schemas.microsoft.com/office/powerpoint/2010/main" val="16328415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More complex counting problems</a:t>
            </a:r>
          </a:p>
        </p:txBody>
      </p:sp>
      <p:sp>
        <p:nvSpPr>
          <p:cNvPr id="890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In a version of the BASIC programming language, the name of a variable is a string of 1 or 2 alphanumeric characters, where uppercase and lowercase letters are not distinguished. </a:t>
            </a:r>
          </a:p>
          <a:p>
            <a:r>
              <a:rPr lang="en-US" altLang="en-US" sz="2400"/>
              <a:t>Moreover, a variable name must begin with a letter and must be different from the five strings of two characters that are reserved for programming use</a:t>
            </a:r>
          </a:p>
          <a:p>
            <a:r>
              <a:rPr lang="en-US" altLang="en-US" sz="2400"/>
              <a:t>How many different variables names are there?</a:t>
            </a:r>
          </a:p>
          <a:p>
            <a:r>
              <a:rPr lang="en-US" altLang="en-US" sz="2400"/>
              <a:t>Let V</a:t>
            </a:r>
            <a:r>
              <a:rPr lang="en-US" altLang="en-US" sz="2400" baseline="-25000"/>
              <a:t>1</a:t>
            </a:r>
            <a:r>
              <a:rPr lang="en-US" altLang="en-US" sz="2400"/>
              <a:t> be the number of these variables of 1 character, and likewise V</a:t>
            </a:r>
            <a:r>
              <a:rPr lang="en-US" altLang="en-US" sz="2400" baseline="-25000"/>
              <a:t>2</a:t>
            </a:r>
            <a:r>
              <a:rPr lang="en-US" altLang="en-US" sz="2400"/>
              <a:t> for variables of 2 characters</a:t>
            </a:r>
          </a:p>
          <a:p>
            <a:r>
              <a:rPr lang="en-US" altLang="en-US" sz="2400"/>
              <a:t>So, V</a:t>
            </a:r>
            <a:r>
              <a:rPr lang="en-US" altLang="en-US" sz="2400" baseline="-25000"/>
              <a:t>1</a:t>
            </a:r>
            <a:r>
              <a:rPr lang="en-US" altLang="en-US" sz="2400"/>
              <a:t>=26, and V</a:t>
            </a:r>
            <a:r>
              <a:rPr lang="en-US" altLang="en-US" sz="2400" baseline="-25000"/>
              <a:t>2</a:t>
            </a:r>
            <a:r>
              <a:rPr lang="en-US" altLang="en-US" sz="2400"/>
              <a:t>=26</a:t>
            </a:r>
            <a:r>
              <a:rPr lang="en-US" altLang="en-US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∙36-5=931</a:t>
            </a:r>
          </a:p>
          <a:p>
            <a:r>
              <a:rPr lang="en-US" altLang="en-US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In total, there are 26+931=957 different variables</a:t>
            </a:r>
            <a:endParaRPr lang="en-US" altLang="en-US" sz="2400"/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2060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2060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6227E2-48DC-49D4-B103-7BDF86176A69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03657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911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/>
              <a:t>Each user on a computer system has a password, which is 6 to 8 characters long, where each character is an uppercase letter or a digit. Each password must contain at least one digit. How many possible passwords are there?</a:t>
            </a:r>
          </a:p>
          <a:p>
            <a:r>
              <a:rPr lang="en-US" altLang="en-US" sz="2600" dirty="0"/>
              <a:t>Let P be the number of all possible passwords and P=P</a:t>
            </a:r>
            <a:r>
              <a:rPr lang="en-US" altLang="en-US" sz="2600" baseline="-25000" dirty="0"/>
              <a:t>6</a:t>
            </a:r>
            <a:r>
              <a:rPr lang="en-US" altLang="en-US" sz="2600" dirty="0"/>
              <a:t>+P</a:t>
            </a:r>
            <a:r>
              <a:rPr lang="en-US" altLang="en-US" sz="2600" baseline="-25000" dirty="0"/>
              <a:t>7</a:t>
            </a:r>
            <a:r>
              <a:rPr lang="en-US" altLang="en-US" sz="2600" dirty="0"/>
              <a:t>+P</a:t>
            </a:r>
            <a:r>
              <a:rPr lang="en-US" altLang="en-US" sz="2600" baseline="-25000" dirty="0"/>
              <a:t>8</a:t>
            </a:r>
            <a:r>
              <a:rPr lang="en-US" altLang="en-US" sz="2600" dirty="0"/>
              <a:t> where P</a:t>
            </a:r>
            <a:r>
              <a:rPr lang="en-US" altLang="en-US" sz="2600" baseline="-25000" dirty="0"/>
              <a:t>i</a:t>
            </a:r>
            <a:r>
              <a:rPr lang="en-US" altLang="en-US" sz="2600" dirty="0"/>
              <a:t> is a password of </a:t>
            </a:r>
            <a:r>
              <a:rPr lang="en-US" altLang="en-US" sz="2600" dirty="0" err="1"/>
              <a:t>i</a:t>
            </a:r>
            <a:r>
              <a:rPr lang="en-US" altLang="en-US" sz="2600" dirty="0"/>
              <a:t> characters</a:t>
            </a:r>
          </a:p>
          <a:p>
            <a:r>
              <a:rPr lang="en-US" altLang="en-US" sz="2600" dirty="0"/>
              <a:t>P</a:t>
            </a:r>
            <a:r>
              <a:rPr lang="en-US" altLang="en-US" sz="2600" baseline="-25000" dirty="0"/>
              <a:t>6</a:t>
            </a:r>
            <a:r>
              <a:rPr lang="en-US" altLang="en-US" sz="2600" dirty="0"/>
              <a:t>=36</a:t>
            </a:r>
            <a:r>
              <a:rPr lang="en-US" altLang="en-US" sz="2600" baseline="30000" dirty="0"/>
              <a:t>6</a:t>
            </a:r>
            <a:r>
              <a:rPr lang="en-US" altLang="en-US" sz="2600" dirty="0"/>
              <a:t>-26</a:t>
            </a:r>
            <a:r>
              <a:rPr lang="en-US" altLang="en-US" sz="2600" baseline="30000" dirty="0"/>
              <a:t>6</a:t>
            </a:r>
            <a:r>
              <a:rPr lang="en-US" altLang="en-US" sz="2600" dirty="0"/>
              <a:t>=1,867,866,560 </a:t>
            </a:r>
          </a:p>
          <a:p>
            <a:r>
              <a:rPr lang="en-US" altLang="en-US" sz="2600" dirty="0"/>
              <a:t>P</a:t>
            </a:r>
            <a:r>
              <a:rPr lang="en-US" altLang="en-US" sz="2600" baseline="-25000" dirty="0"/>
              <a:t>7</a:t>
            </a:r>
            <a:r>
              <a:rPr lang="en-US" altLang="en-US" sz="2600" dirty="0"/>
              <a:t>=36</a:t>
            </a:r>
            <a:r>
              <a:rPr lang="en-US" altLang="en-US" sz="2600" baseline="30000" dirty="0"/>
              <a:t>7</a:t>
            </a:r>
            <a:r>
              <a:rPr lang="en-US" altLang="en-US" sz="2600" dirty="0"/>
              <a:t>-26</a:t>
            </a:r>
            <a:r>
              <a:rPr lang="en-US" altLang="en-US" sz="2600" baseline="30000" dirty="0"/>
              <a:t>7</a:t>
            </a:r>
            <a:r>
              <a:rPr lang="en-US" altLang="en-US" sz="2600" dirty="0"/>
              <a:t>=70,332,353,920</a:t>
            </a:r>
          </a:p>
          <a:p>
            <a:r>
              <a:rPr lang="en-US" altLang="en-US" sz="2600" dirty="0" smtClean="0"/>
              <a:t>P</a:t>
            </a:r>
            <a:r>
              <a:rPr lang="en-US" altLang="en-US" sz="2600" baseline="-25000" dirty="0" smtClean="0"/>
              <a:t>8</a:t>
            </a:r>
            <a:r>
              <a:rPr lang="en-US" altLang="en-US" sz="2600" dirty="0" smtClean="0"/>
              <a:t>=36</a:t>
            </a:r>
            <a:r>
              <a:rPr lang="en-US" altLang="en-US" sz="2600" baseline="30000" dirty="0" smtClean="0"/>
              <a:t>8</a:t>
            </a:r>
            <a:r>
              <a:rPr lang="en-US" altLang="en-US" sz="2600" dirty="0" smtClean="0"/>
              <a:t>-26</a:t>
            </a:r>
            <a:r>
              <a:rPr lang="en-US" altLang="en-US" sz="2600" baseline="30000" dirty="0" smtClean="0"/>
              <a:t>8</a:t>
            </a:r>
            <a:r>
              <a:rPr lang="en-US" altLang="en-US" sz="2600" dirty="0" smtClean="0"/>
              <a:t>=2,612,282,842,880</a:t>
            </a:r>
            <a:endParaRPr lang="en-US" altLang="en-US" sz="2600" dirty="0"/>
          </a:p>
          <a:p>
            <a:r>
              <a:rPr lang="en-US" altLang="en-US" sz="2600" dirty="0"/>
              <a:t>P=P</a:t>
            </a:r>
            <a:r>
              <a:rPr lang="en-US" altLang="en-US" sz="2600" baseline="-25000" dirty="0"/>
              <a:t>6</a:t>
            </a:r>
            <a:r>
              <a:rPr lang="en-US" altLang="en-US" sz="2600" dirty="0"/>
              <a:t>+P</a:t>
            </a:r>
            <a:r>
              <a:rPr lang="en-US" altLang="en-US" sz="2600" baseline="-25000" dirty="0"/>
              <a:t>7</a:t>
            </a:r>
            <a:r>
              <a:rPr lang="en-US" altLang="en-US" sz="2600" dirty="0"/>
              <a:t>+P</a:t>
            </a:r>
            <a:r>
              <a:rPr lang="en-US" altLang="en-US" sz="2600" baseline="-25000" dirty="0"/>
              <a:t>8</a:t>
            </a:r>
            <a:r>
              <a:rPr lang="en-US" altLang="en-US" sz="2600" dirty="0"/>
              <a:t>=2,684,483,063,360</a:t>
            </a: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2060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2060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D3B3D4-1005-404A-85C2-F0B512CC66A0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04261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8" name="Picture 3" descr="05_1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674764"/>
            <a:ext cx="8229600" cy="277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Internet address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10972800" cy="2773363"/>
          </a:xfrm>
        </p:spPr>
        <p:txBody>
          <a:bodyPr/>
          <a:lstStyle/>
          <a:p>
            <a:r>
              <a:rPr lang="en-US" altLang="en-US" sz="2000" dirty="0"/>
              <a:t>Internet protocol (IPv4)</a:t>
            </a:r>
          </a:p>
          <a:p>
            <a:pPr lvl="1"/>
            <a:r>
              <a:rPr lang="en-US" altLang="en-US" sz="1800" dirty="0"/>
              <a:t>Class A: largest network</a:t>
            </a:r>
          </a:p>
          <a:p>
            <a:pPr lvl="1"/>
            <a:r>
              <a:rPr lang="en-US" altLang="en-US" sz="1800" dirty="0"/>
              <a:t>Class B: medium-sized networks</a:t>
            </a:r>
          </a:p>
          <a:p>
            <a:pPr lvl="1"/>
            <a:r>
              <a:rPr lang="en-US" altLang="en-US" sz="1800" dirty="0"/>
              <a:t>Class C : smallest networks</a:t>
            </a:r>
          </a:p>
          <a:p>
            <a:pPr lvl="1"/>
            <a:r>
              <a:rPr lang="en-US" altLang="en-US" sz="1800" dirty="0"/>
              <a:t>Class D: multicast (not assigned for IP address)</a:t>
            </a:r>
          </a:p>
          <a:p>
            <a:pPr lvl="1"/>
            <a:r>
              <a:rPr lang="en-US" altLang="en-US" sz="1800" dirty="0"/>
              <a:t>Class E: future use </a:t>
            </a:r>
          </a:p>
          <a:p>
            <a:pPr lvl="1"/>
            <a:r>
              <a:rPr lang="en-US" altLang="en-US" sz="1800" dirty="0"/>
              <a:t>Some are reserved: </a:t>
            </a:r>
            <a:r>
              <a:rPr lang="en-US" altLang="en-US" sz="1800" dirty="0" err="1"/>
              <a:t>netid</a:t>
            </a:r>
            <a:r>
              <a:rPr lang="en-US" altLang="en-US" sz="1800" dirty="0"/>
              <a:t> 1111111, </a:t>
            </a:r>
            <a:r>
              <a:rPr lang="en-US" altLang="en-US" sz="1800" dirty="0" err="1"/>
              <a:t>hostid</a:t>
            </a:r>
            <a:r>
              <a:rPr lang="en-US" altLang="en-US" sz="1800" dirty="0"/>
              <a:t> all 1’s and 0’s </a:t>
            </a:r>
          </a:p>
          <a:p>
            <a:r>
              <a:rPr lang="en-US" altLang="en-US" sz="2000" dirty="0"/>
              <a:t>Neither class D or E addresses are assigned as the IPv4 addresses  </a:t>
            </a:r>
          </a:p>
          <a:p>
            <a:r>
              <a:rPr lang="en-US" altLang="en-US" sz="2000" dirty="0"/>
              <a:t>How may different IPv4 addresses are available?</a:t>
            </a: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2060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2060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8C986B-212B-432E-AC87-6F0999FDFFC7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64570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6" name="Picture 3" descr="05_1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643" y="762000"/>
            <a:ext cx="8144157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Example: Internet address</a:t>
            </a:r>
          </a:p>
        </p:txBody>
      </p:sp>
      <p:sp>
        <p:nvSpPr>
          <p:cNvPr id="95234" name="Content Placeholder 2"/>
          <p:cNvSpPr>
            <a:spLocks noGrp="1"/>
          </p:cNvSpPr>
          <p:nvPr>
            <p:ph idx="1"/>
          </p:nvPr>
        </p:nvSpPr>
        <p:spPr>
          <a:xfrm>
            <a:off x="609600" y="3581401"/>
            <a:ext cx="10972800" cy="2544764"/>
          </a:xfrm>
        </p:spPr>
        <p:txBody>
          <a:bodyPr/>
          <a:lstStyle/>
          <a:p>
            <a:r>
              <a:rPr lang="en-US" altLang="en-US" sz="2000" dirty="0"/>
              <a:t>Let the total number of address be x, and x=</a:t>
            </a:r>
            <a:r>
              <a:rPr lang="en-US" altLang="en-US" sz="2000" dirty="0" err="1"/>
              <a:t>x</a:t>
            </a:r>
            <a:r>
              <a:rPr lang="en-US" altLang="en-US" sz="2000" baseline="-25000" dirty="0" err="1"/>
              <a:t>A</a:t>
            </a:r>
            <a:r>
              <a:rPr lang="en-US" altLang="en-US" sz="2000" dirty="0" err="1"/>
              <a:t>+x</a:t>
            </a:r>
            <a:r>
              <a:rPr lang="en-US" altLang="en-US" sz="2000" baseline="-25000" dirty="0" err="1"/>
              <a:t>B</a:t>
            </a:r>
            <a:r>
              <a:rPr lang="en-US" altLang="en-US" sz="2000" dirty="0" err="1"/>
              <a:t>+x</a:t>
            </a:r>
            <a:r>
              <a:rPr lang="en-US" altLang="en-US" sz="2000" baseline="-25000" dirty="0" err="1"/>
              <a:t>C</a:t>
            </a:r>
            <a:endParaRPr lang="en-US" altLang="en-US" sz="2000" baseline="-25000" dirty="0"/>
          </a:p>
          <a:p>
            <a:r>
              <a:rPr lang="en-US" altLang="en-US" sz="2000" dirty="0"/>
              <a:t>Class A: there are 2</a:t>
            </a:r>
            <a:r>
              <a:rPr lang="en-US" altLang="en-US" sz="2000" baseline="30000" dirty="0"/>
              <a:t>7</a:t>
            </a:r>
            <a:r>
              <a:rPr lang="en-US" altLang="en-US" sz="2000" dirty="0"/>
              <a:t>-1=127 </a:t>
            </a:r>
            <a:r>
              <a:rPr lang="en-US" altLang="en-US" sz="2000" dirty="0" err="1"/>
              <a:t>netids</a:t>
            </a:r>
            <a:r>
              <a:rPr lang="en-US" altLang="en-US" sz="2000" dirty="0"/>
              <a:t> (1111111 is reserved). For each </a:t>
            </a:r>
            <a:r>
              <a:rPr lang="en-US" altLang="en-US" sz="2000" dirty="0" err="1"/>
              <a:t>netid</a:t>
            </a:r>
            <a:r>
              <a:rPr lang="en-US" altLang="en-US" sz="2000" dirty="0"/>
              <a:t>, there are 2</a:t>
            </a:r>
            <a:r>
              <a:rPr lang="en-US" altLang="en-US" sz="2000" baseline="30000" dirty="0"/>
              <a:t>24</a:t>
            </a:r>
            <a:r>
              <a:rPr lang="en-US" altLang="en-US" sz="2000" dirty="0"/>
              <a:t>-2=16,777,214 </a:t>
            </a:r>
            <a:r>
              <a:rPr lang="en-US" altLang="en-US" sz="2000" dirty="0" err="1"/>
              <a:t>hostids</a:t>
            </a:r>
            <a:r>
              <a:rPr lang="en-US" altLang="en-US" sz="2000" dirty="0"/>
              <a:t> (as </a:t>
            </a:r>
            <a:r>
              <a:rPr lang="en-US" altLang="en-US" sz="2000" dirty="0" err="1"/>
              <a:t>hostids</a:t>
            </a:r>
            <a:r>
              <a:rPr lang="en-US" altLang="en-US" sz="2000" dirty="0"/>
              <a:t> of all 0s and 1s are reserved), so there are </a:t>
            </a:r>
            <a:r>
              <a:rPr lang="en-US" altLang="en-US" sz="2000" dirty="0" err="1"/>
              <a:t>x</a:t>
            </a:r>
            <a:r>
              <a:rPr lang="en-US" altLang="en-US" sz="2000" baseline="-25000" dirty="0" err="1"/>
              <a:t>A</a:t>
            </a:r>
            <a:r>
              <a:rPr lang="en-US" altLang="en-US" sz="2000" dirty="0"/>
              <a:t>=127</a:t>
            </a: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∙16,777,214=2,130,706,178 addresses</a:t>
            </a:r>
          </a:p>
          <a:p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Class B, C: 2</a:t>
            </a:r>
            <a:r>
              <a:rPr lang="en-US" alt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14</a:t>
            </a: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=16,384 Class B </a:t>
            </a:r>
            <a:r>
              <a:rPr lang="en-US" altLang="en-US" sz="2000" dirty="0" err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netids</a:t>
            </a: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and 2</a:t>
            </a:r>
            <a:r>
              <a:rPr lang="en-US" alt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21</a:t>
            </a: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=2,097,152 Class C </a:t>
            </a:r>
            <a:r>
              <a:rPr lang="en-US" altLang="en-US" sz="2000" dirty="0" err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netids</a:t>
            </a: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. 2</a:t>
            </a:r>
            <a:r>
              <a:rPr lang="en-US" alt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16</a:t>
            </a: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-2=65,534 Class B </a:t>
            </a:r>
            <a:r>
              <a:rPr lang="en-US" altLang="en-US" sz="2000" dirty="0" err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hostids</a:t>
            </a: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, and 2</a:t>
            </a:r>
            <a:r>
              <a:rPr lang="en-US" alt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8</a:t>
            </a: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-2=254 Class C </a:t>
            </a:r>
            <a:r>
              <a:rPr lang="en-US" altLang="en-US" sz="2000" dirty="0" err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hostids</a:t>
            </a: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. So, </a:t>
            </a:r>
            <a:r>
              <a:rPr lang="en-US" altLang="en-US" sz="2000" dirty="0" err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x</a:t>
            </a:r>
            <a:r>
              <a:rPr lang="en-US" altLang="en-US" sz="2000" baseline="-25000" dirty="0" err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B</a:t>
            </a: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=1,073,709,056, and </a:t>
            </a:r>
            <a:r>
              <a:rPr lang="en-US" altLang="en-US" sz="2000" dirty="0" err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x</a:t>
            </a:r>
            <a:r>
              <a:rPr lang="en-US" altLang="en-US" sz="2000" baseline="-25000" dirty="0" err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C</a:t>
            </a: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=532,676,608</a:t>
            </a:r>
          </a:p>
          <a:p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So, x=</a:t>
            </a:r>
            <a:r>
              <a:rPr lang="en-US" altLang="en-US" sz="2000" dirty="0" err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x</a:t>
            </a:r>
            <a:r>
              <a:rPr lang="en-US" altLang="en-US" sz="2000" baseline="-25000" dirty="0" err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A</a:t>
            </a:r>
            <a:r>
              <a:rPr lang="en-US" altLang="en-US" sz="2000" dirty="0" err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+x</a:t>
            </a:r>
            <a:r>
              <a:rPr lang="en-US" altLang="en-US" sz="2000" baseline="-25000" dirty="0" err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B</a:t>
            </a:r>
            <a:r>
              <a:rPr lang="en-US" altLang="en-US" sz="2000" dirty="0" err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+x</a:t>
            </a:r>
            <a:r>
              <a:rPr lang="en-US" altLang="en-US" sz="2000" baseline="-25000" dirty="0" err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C</a:t>
            </a: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=3,737,091,842</a:t>
            </a:r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2060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2060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BD668B-00B4-4CE6-9A9F-B780C44DA104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17783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Inclusion-exclusion principle</a:t>
            </a:r>
          </a:p>
        </p:txBody>
      </p:sp>
      <p:sp>
        <p:nvSpPr>
          <p:cNvPr id="972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dirty="0" smtClean="0"/>
              <a:t>Suppose that a task can be done in n</a:t>
            </a:r>
            <a:r>
              <a:rPr lang="en-US" altLang="en-US" sz="3600" baseline="-25000" dirty="0" smtClean="0"/>
              <a:t>1</a:t>
            </a:r>
            <a:r>
              <a:rPr lang="en-US" altLang="en-US" sz="3600" dirty="0" smtClean="0"/>
              <a:t> or in n</a:t>
            </a:r>
            <a:r>
              <a:rPr lang="en-US" altLang="en-US" sz="3600" baseline="-25000" dirty="0" smtClean="0"/>
              <a:t>2</a:t>
            </a:r>
            <a:r>
              <a:rPr lang="en-US" altLang="en-US" sz="3600" dirty="0" smtClean="0"/>
              <a:t> ways, but some of the set of n</a:t>
            </a:r>
            <a:r>
              <a:rPr lang="en-US" altLang="en-US" sz="3600" baseline="-25000" dirty="0" smtClean="0"/>
              <a:t>1</a:t>
            </a:r>
            <a:r>
              <a:rPr lang="en-US" altLang="en-US" sz="3600" dirty="0" smtClean="0"/>
              <a:t> ways to do the task are the same as some of the n</a:t>
            </a:r>
            <a:r>
              <a:rPr lang="en-US" altLang="en-US" sz="3600" baseline="-25000" dirty="0" smtClean="0"/>
              <a:t>2</a:t>
            </a:r>
            <a:r>
              <a:rPr lang="en-US" altLang="en-US" sz="3600" dirty="0" smtClean="0"/>
              <a:t> ways to do the task</a:t>
            </a:r>
          </a:p>
          <a:p>
            <a:r>
              <a:rPr lang="en-US" altLang="en-US" sz="3600" dirty="0" smtClean="0"/>
              <a:t>Cannot simply add n</a:t>
            </a:r>
            <a:r>
              <a:rPr lang="en-US" altLang="en-US" sz="3600" baseline="-25000" dirty="0" smtClean="0"/>
              <a:t>1</a:t>
            </a:r>
            <a:r>
              <a:rPr lang="en-US" altLang="en-US" sz="3600" dirty="0" smtClean="0"/>
              <a:t> and n</a:t>
            </a:r>
            <a:r>
              <a:rPr lang="en-US" altLang="en-US" sz="3600" baseline="-25000" dirty="0" smtClean="0"/>
              <a:t>2</a:t>
            </a:r>
            <a:r>
              <a:rPr lang="en-US" altLang="en-US" sz="3600" dirty="0" smtClean="0"/>
              <a:t>, but need to subtract the number of ways to the task that is common in both sets</a:t>
            </a:r>
          </a:p>
          <a:p>
            <a:r>
              <a:rPr lang="en-US" altLang="en-US" sz="3600" dirty="0" smtClean="0"/>
              <a:t>This technique is called </a:t>
            </a:r>
            <a:r>
              <a:rPr lang="en-US" altLang="en-US" sz="3600" b="1" dirty="0" smtClean="0"/>
              <a:t>principle of inclusion-exclusion</a:t>
            </a:r>
            <a:r>
              <a:rPr lang="en-US" altLang="en-US" sz="3600" dirty="0" smtClean="0"/>
              <a:t> or </a:t>
            </a:r>
            <a:r>
              <a:rPr lang="en-US" altLang="en-US" sz="3600" b="1" dirty="0" smtClean="0"/>
              <a:t>subtraction principle</a:t>
            </a:r>
          </a:p>
        </p:txBody>
      </p:sp>
      <p:sp>
        <p:nvSpPr>
          <p:cNvPr id="9728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2060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2060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FEE6D3-10B9-4977-86E6-04B2743C82FF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88484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9296400" cy="685800"/>
          </a:xfrm>
        </p:spPr>
        <p:txBody>
          <a:bodyPr/>
          <a:lstStyle/>
          <a:p>
            <a:r>
              <a:rPr lang="en-US" altLang="en-US" sz="4000" dirty="0"/>
              <a:t>Inclusion-Exclusion</a:t>
            </a:r>
            <a:endParaRPr lang="en-CA" altLang="en-US" sz="4000" dirty="0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10896600" cy="5105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>
                <a:sym typeface="Symbol" panose="05050102010706020507" pitchFamily="18" charset="2"/>
              </a:rPr>
              <a:t>How many bit strings of length 8 either start with a 1 or end with 00?</a:t>
            </a:r>
          </a:p>
          <a:p>
            <a:pPr>
              <a:spcBef>
                <a:spcPct val="0"/>
              </a:spcBef>
            </a:pPr>
            <a:endParaRPr lang="en-US" altLang="en-US" sz="10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Task 1:</a:t>
            </a: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Construct a string of length 8 that starts with a 1.</a:t>
            </a:r>
          </a:p>
          <a:p>
            <a:pPr marL="0" indent="0">
              <a:spcBef>
                <a:spcPct val="0"/>
              </a:spcBef>
            </a:pPr>
            <a:endParaRPr lang="en-US" altLang="en-US" sz="1000" dirty="0">
              <a:sym typeface="Symbol" panose="05050102010706020507" pitchFamily="18" charset="2"/>
            </a:endParaRPr>
          </a:p>
          <a:p>
            <a:pPr marL="400050" lvl="1" indent="0"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There is one way to pick the first bit (1), </a:t>
            </a:r>
          </a:p>
          <a:p>
            <a:pPr marL="400050" lvl="1" indent="0"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two ways to pick the second bit (0 or 1),</a:t>
            </a:r>
          </a:p>
          <a:p>
            <a:pPr marL="400050" lvl="1" indent="0"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two ways to pick the third bit (0 or 1),</a:t>
            </a:r>
          </a:p>
          <a:p>
            <a:pPr marL="400050" lvl="1" indent="0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.</a:t>
            </a:r>
          </a:p>
          <a:p>
            <a:pPr marL="400050" lvl="1" indent="0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.</a:t>
            </a:r>
          </a:p>
          <a:p>
            <a:pPr marL="400050" lvl="1" indent="0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.</a:t>
            </a:r>
          </a:p>
          <a:p>
            <a:pPr marL="400050" lvl="1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two ways to pick the eighth bit (0 or 1).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endParaRPr lang="en-US" altLang="en-US" sz="1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Product rule:</a:t>
            </a: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Task 1 can be done in 12</a:t>
            </a:r>
            <a:r>
              <a:rPr lang="en-US" altLang="en-US" baseline="30000" dirty="0">
                <a:sym typeface="Symbol" panose="05050102010706020507" pitchFamily="18" charset="2"/>
              </a:rPr>
              <a:t>7</a:t>
            </a:r>
            <a:r>
              <a:rPr lang="en-US" altLang="en-US" dirty="0">
                <a:sym typeface="Symbol" panose="05050102010706020507" pitchFamily="18" charset="2"/>
              </a:rPr>
              <a:t> = 128 ways.</a:t>
            </a:r>
          </a:p>
        </p:txBody>
      </p:sp>
    </p:spTree>
    <p:extLst>
      <p:ext uri="{BB962C8B-B14F-4D97-AF65-F5344CB8AC3E}">
        <p14:creationId xmlns:p14="http://schemas.microsoft.com/office/powerpoint/2010/main" val="11620036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uiExpand="1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 dirty="0" smtClean="0"/>
              <a:t>Based on Chapter 6 of Rosen </a:t>
            </a:r>
            <a:br>
              <a:rPr lang="en-US" altLang="en-US" sz="4000" dirty="0" smtClean="0"/>
            </a:br>
            <a:r>
              <a:rPr lang="en-US" altLang="en-US" sz="4000" i="1" dirty="0" smtClean="0"/>
              <a:t>Discrete Mathematics and </a:t>
            </a:r>
            <a:r>
              <a:rPr lang="en-US" altLang="en-US" sz="4000" i="1" dirty="0"/>
              <a:t>i</a:t>
            </a:r>
            <a:r>
              <a:rPr lang="en-US" altLang="en-US" sz="4000" i="1" dirty="0" smtClean="0"/>
              <a:t>ts Applications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85800"/>
          </a:xfrm>
        </p:spPr>
        <p:txBody>
          <a:bodyPr/>
          <a:lstStyle/>
          <a:p>
            <a:r>
              <a:rPr lang="en-US" altLang="en-US" sz="4000" dirty="0"/>
              <a:t>Inclusion-Exclusion</a:t>
            </a:r>
            <a:endParaRPr lang="en-CA" altLang="en-US" sz="4000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11049000" cy="5105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Task 2:</a:t>
            </a: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Construct a string of length 8 that ends with 00.</a:t>
            </a:r>
          </a:p>
          <a:p>
            <a:pPr>
              <a:spcBef>
                <a:spcPct val="0"/>
              </a:spcBef>
            </a:pPr>
            <a:endParaRPr lang="en-US" altLang="en-US" sz="1000" dirty="0">
              <a:sym typeface="Symbol" panose="05050102010706020507" pitchFamily="18" charset="2"/>
            </a:endParaRPr>
          </a:p>
          <a:p>
            <a:pPr marL="400050" lvl="1" indent="0"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There are two ways to pick the first bit (0 or 1), </a:t>
            </a:r>
          </a:p>
          <a:p>
            <a:pPr marL="400050" lvl="1" indent="0"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two ways to pick the second bit (0 or 1),</a:t>
            </a:r>
          </a:p>
          <a:p>
            <a:pPr marL="400050" lvl="1" indent="0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.</a:t>
            </a:r>
          </a:p>
          <a:p>
            <a:pPr marL="400050" lvl="1" indent="0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.</a:t>
            </a:r>
          </a:p>
          <a:p>
            <a:pPr marL="400050" lvl="1" indent="0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.</a:t>
            </a:r>
          </a:p>
          <a:p>
            <a:pPr marL="400050" lvl="1" indent="0"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two ways to pick the sixth bit (0 or 1),</a:t>
            </a:r>
          </a:p>
          <a:p>
            <a:pPr marL="400050" lvl="1" indent="0"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one way to pick the seventh bit (0), and</a:t>
            </a:r>
          </a:p>
          <a:p>
            <a:pPr marL="400050" lvl="1" indent="0"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one way to pick the eighth bit (0).</a:t>
            </a:r>
          </a:p>
          <a:p>
            <a:pPr>
              <a:spcBef>
                <a:spcPct val="0"/>
              </a:spcBef>
            </a:pPr>
            <a:endParaRPr lang="en-US" altLang="en-US" sz="10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Product rule:</a:t>
            </a: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Task 2 can be done in 2</a:t>
            </a:r>
            <a:r>
              <a:rPr lang="en-US" altLang="en-US" baseline="30000" dirty="0">
                <a:sym typeface="Symbol" panose="05050102010706020507" pitchFamily="18" charset="2"/>
              </a:rPr>
              <a:t>6</a:t>
            </a:r>
            <a:r>
              <a:rPr lang="en-US" altLang="en-US" dirty="0">
                <a:sym typeface="Symbol" panose="05050102010706020507" pitchFamily="18" charset="2"/>
              </a:rPr>
              <a:t> = 64 ways.</a:t>
            </a:r>
          </a:p>
        </p:txBody>
      </p:sp>
    </p:spTree>
    <p:extLst>
      <p:ext uri="{BB962C8B-B14F-4D97-AF65-F5344CB8AC3E}">
        <p14:creationId xmlns:p14="http://schemas.microsoft.com/office/powerpoint/2010/main" val="4045843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85800"/>
          </a:xfrm>
        </p:spPr>
        <p:txBody>
          <a:bodyPr/>
          <a:lstStyle/>
          <a:p>
            <a:r>
              <a:rPr lang="en-US" altLang="en-US" sz="4000"/>
              <a:t>Inclusion-Exclusion</a:t>
            </a:r>
            <a:endParaRPr lang="en-CA" altLang="en-US" sz="400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10896600" cy="5257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b="1" dirty="0">
                <a:solidFill>
                  <a:srgbClr val="009900"/>
                </a:solidFill>
                <a:sym typeface="Symbol" panose="05050102010706020507" pitchFamily="18" charset="2"/>
              </a:rPr>
              <a:t>Since there are 128 ways to do Task 1 and 64 ways to do Task 2, does this mean that there are 192 bit strings either starting with 1 or ending with 00 ?</a:t>
            </a:r>
          </a:p>
          <a:p>
            <a:pPr>
              <a:spcBef>
                <a:spcPct val="0"/>
              </a:spcBef>
            </a:pPr>
            <a:endParaRPr lang="en-US" altLang="en-US" sz="1800" dirty="0">
              <a:solidFill>
                <a:srgbClr val="66FF33"/>
              </a:solidFill>
              <a:sym typeface="Symbol" panose="05050102010706020507" pitchFamily="18" charset="2"/>
            </a:endParaRPr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No, because here Task 1 and Task 2 can be done </a:t>
            </a:r>
            <a:r>
              <a:rPr lang="en-US" altLang="en-US" sz="3200" b="1" dirty="0">
                <a:solidFill>
                  <a:srgbClr val="0000FF"/>
                </a:solidFill>
                <a:sym typeface="Symbol" panose="05050102010706020507" pitchFamily="18" charset="2"/>
              </a:rPr>
              <a:t>at the same time</a:t>
            </a:r>
            <a:r>
              <a:rPr lang="en-US" altLang="en-US" sz="3200" dirty="0">
                <a:solidFill>
                  <a:srgbClr val="0000FF"/>
                </a:solidFill>
                <a:sym typeface="Symbol" panose="05050102010706020507" pitchFamily="18" charset="2"/>
              </a:rPr>
              <a:t>.</a:t>
            </a:r>
          </a:p>
          <a:p>
            <a:pPr marL="457200" lvl="1" indent="0">
              <a:spcBef>
                <a:spcPct val="0"/>
              </a:spcBef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When we carry out Task 1 and create strings starting with 1, some of these strings end with 00.</a:t>
            </a:r>
          </a:p>
          <a:p>
            <a:pPr>
              <a:spcBef>
                <a:spcPct val="0"/>
              </a:spcBef>
            </a:pPr>
            <a:endParaRPr lang="en-US" altLang="en-US" sz="18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sym typeface="Symbol" panose="05050102010706020507" pitchFamily="18" charset="2"/>
              </a:rPr>
              <a:t>Therefore, we sometimes do Tasks 1 and 2 at the same time, </a:t>
            </a: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so </a:t>
            </a:r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the sum rule does not apply</a:t>
            </a: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40383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85800"/>
          </a:xfrm>
        </p:spPr>
        <p:txBody>
          <a:bodyPr/>
          <a:lstStyle/>
          <a:p>
            <a:r>
              <a:rPr lang="en-US" altLang="en-US" sz="4000"/>
              <a:t>Inclusion-Exclusion</a:t>
            </a:r>
            <a:endParaRPr lang="en-CA" altLang="en-US" sz="4000"/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10820400" cy="5029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>
                <a:sym typeface="Symbol" panose="05050102010706020507" pitchFamily="18" charset="2"/>
              </a:rPr>
              <a:t>If we want to use the sum rule in such a case, we have to subtract the cases when Tasks 1 and 2 are done at the same time.</a:t>
            </a:r>
          </a:p>
          <a:p>
            <a:pPr>
              <a:spcBef>
                <a:spcPct val="0"/>
              </a:spcBef>
            </a:pPr>
            <a:endParaRPr lang="en-US" altLang="en-US" sz="1000" dirty="0">
              <a:sym typeface="Symbol" panose="05050102010706020507" pitchFamily="18" charset="2"/>
            </a:endParaRPr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How many cases are there, that is, how many strings start with 1 </a:t>
            </a:r>
            <a:r>
              <a:rPr lang="en-US" altLang="en-US" sz="3200" b="1" dirty="0">
                <a:solidFill>
                  <a:srgbClr val="0000FF"/>
                </a:solidFill>
                <a:sym typeface="Symbol" panose="05050102010706020507" pitchFamily="18" charset="2"/>
              </a:rPr>
              <a:t>and</a:t>
            </a:r>
            <a:r>
              <a:rPr lang="en-US" altLang="en-US" sz="3200" dirty="0">
                <a:sym typeface="Symbol" panose="05050102010706020507" pitchFamily="18" charset="2"/>
              </a:rPr>
              <a:t> end with 00?</a:t>
            </a:r>
          </a:p>
          <a:p>
            <a:pPr marL="457200" lvl="1" indent="0">
              <a:spcBef>
                <a:spcPct val="0"/>
              </a:spcBef>
              <a:buNone/>
            </a:pPr>
            <a:endParaRPr lang="en-US" altLang="en-US" sz="600" dirty="0">
              <a:sym typeface="Symbol" panose="05050102010706020507" pitchFamily="18" charset="2"/>
            </a:endParaRPr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There is one way to pick the first bit (1), 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two ways for the second, …, sixth bit (0 or 1),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one way for the seventh, eighth bit (0).</a:t>
            </a:r>
          </a:p>
          <a:p>
            <a:pPr>
              <a:spcBef>
                <a:spcPct val="0"/>
              </a:spcBef>
            </a:pPr>
            <a:endParaRPr lang="en-US" altLang="en-US" sz="10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Product rule:</a:t>
            </a: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In 2</a:t>
            </a:r>
            <a:r>
              <a:rPr lang="en-US" altLang="en-US" baseline="30000" dirty="0">
                <a:sym typeface="Symbol" panose="05050102010706020507" pitchFamily="18" charset="2"/>
              </a:rPr>
              <a:t>5</a:t>
            </a:r>
            <a:r>
              <a:rPr lang="en-US" altLang="en-US" dirty="0">
                <a:sym typeface="Symbol" panose="05050102010706020507" pitchFamily="18" charset="2"/>
              </a:rPr>
              <a:t> = 32 cases, Tasks 1 and 2 are carried out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8501356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uiExpand="1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85800"/>
          </a:xfrm>
        </p:spPr>
        <p:txBody>
          <a:bodyPr/>
          <a:lstStyle/>
          <a:p>
            <a:r>
              <a:rPr lang="en-US" altLang="en-US" sz="4000"/>
              <a:t>Inclusion-Exclusion</a:t>
            </a:r>
            <a:endParaRPr lang="en-CA" altLang="en-US" sz="4000"/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10896600" cy="5181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Since there are 128 ways to complete Task 1 and 64 ways to complete Task 2, and in 32 of these cases Tasks 1 and 2 are completed at the same time, there are</a:t>
            </a:r>
          </a:p>
          <a:p>
            <a:pPr marL="0" indent="0">
              <a:spcBef>
                <a:spcPct val="0"/>
              </a:spcBef>
            </a:pPr>
            <a:endParaRPr lang="en-US" altLang="en-US" sz="800" dirty="0">
              <a:sym typeface="Symbol" panose="05050102010706020507" pitchFamily="18" charset="2"/>
            </a:endParaRPr>
          </a:p>
          <a:p>
            <a:pPr marL="400050" lvl="1" indent="0"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128 + 64 – 32 = 160 ways to do either task.</a:t>
            </a:r>
          </a:p>
          <a:p>
            <a:pPr marL="0" indent="0">
              <a:spcBef>
                <a:spcPct val="0"/>
              </a:spcBef>
            </a:pPr>
            <a:endParaRPr lang="en-US" altLang="en-US" sz="28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In set theory, this corresponds to sets A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 and A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 that are </a:t>
            </a: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not</a:t>
            </a:r>
            <a:r>
              <a:rPr lang="en-US" altLang="en-US" sz="2800" dirty="0">
                <a:sym typeface="Symbol" panose="05050102010706020507" pitchFamily="18" charset="2"/>
              </a:rPr>
              <a:t> disjoint. Then we have:</a:t>
            </a:r>
          </a:p>
          <a:p>
            <a:pPr marL="0" indent="0">
              <a:spcBef>
                <a:spcPct val="0"/>
              </a:spcBef>
            </a:pPr>
            <a:endParaRPr lang="en-US" altLang="en-US" sz="800" dirty="0">
              <a:sym typeface="Symbol" panose="05050102010706020507" pitchFamily="18" charset="2"/>
            </a:endParaRPr>
          </a:p>
          <a:p>
            <a:pPr marL="400050" lvl="1" indent="0"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|A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 A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| = |A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| + |A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| - |A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 A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|</a:t>
            </a:r>
          </a:p>
          <a:p>
            <a:pPr marL="0" indent="0">
              <a:spcBef>
                <a:spcPct val="0"/>
              </a:spcBef>
            </a:pPr>
            <a:endParaRPr lang="en-US" altLang="en-US" sz="28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This is called the </a:t>
            </a: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principle of inclusion-exclusion.</a:t>
            </a:r>
          </a:p>
        </p:txBody>
      </p:sp>
    </p:spTree>
    <p:extLst>
      <p:ext uri="{BB962C8B-B14F-4D97-AF65-F5344CB8AC3E}">
        <p14:creationId xmlns:p14="http://schemas.microsoft.com/office/powerpoint/2010/main" val="37252848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10206824" cy="685800"/>
          </a:xfrm>
        </p:spPr>
        <p:txBody>
          <a:bodyPr/>
          <a:lstStyle/>
          <a:p>
            <a:r>
              <a:rPr lang="en-US" altLang="en-US" sz="4000" dirty="0"/>
              <a:t>Tree Diagrams</a:t>
            </a:r>
            <a:endParaRPr lang="en-CA" altLang="en-US" sz="4000" dirty="0"/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31925"/>
            <a:ext cx="11290234" cy="2286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How many bit strings of length four do not have two consecutive 1s?</a:t>
            </a:r>
          </a:p>
          <a:p>
            <a:pPr>
              <a:spcBef>
                <a:spcPct val="0"/>
              </a:spcBef>
            </a:pPr>
            <a:endParaRPr lang="en-US" altLang="en-US" sz="8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00FFFF"/>
                </a:solidFill>
                <a:sym typeface="Symbol" panose="05050102010706020507" pitchFamily="18" charset="2"/>
              </a:rPr>
              <a:t>	</a:t>
            </a: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Task 1	Task 2	Task 3	Task 4</a:t>
            </a:r>
            <a:b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</a:b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	(1</a:t>
            </a:r>
            <a:r>
              <a:rPr lang="en-US" altLang="en-US" sz="2800" baseline="30000" dirty="0">
                <a:solidFill>
                  <a:srgbClr val="0000FF"/>
                </a:solidFill>
                <a:sym typeface="Symbol" panose="05050102010706020507" pitchFamily="18" charset="2"/>
              </a:rPr>
              <a:t>st</a:t>
            </a: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 bit)	(2</a:t>
            </a:r>
            <a:r>
              <a:rPr lang="en-US" altLang="en-US" sz="2800" baseline="30000" dirty="0">
                <a:solidFill>
                  <a:srgbClr val="0000FF"/>
                </a:solidFill>
                <a:sym typeface="Symbol" panose="05050102010706020507" pitchFamily="18" charset="2"/>
              </a:rPr>
              <a:t>nd</a:t>
            </a: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 bit) 	(3</a:t>
            </a:r>
            <a:r>
              <a:rPr lang="en-US" altLang="en-US" sz="2800" baseline="30000" dirty="0">
                <a:solidFill>
                  <a:srgbClr val="0000FF"/>
                </a:solidFill>
                <a:sym typeface="Symbol" panose="05050102010706020507" pitchFamily="18" charset="2"/>
              </a:rPr>
              <a:t>rd</a:t>
            </a: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 bit)	(4</a:t>
            </a:r>
            <a:r>
              <a:rPr lang="en-US" altLang="en-US" sz="2800" baseline="30000" dirty="0">
                <a:solidFill>
                  <a:srgbClr val="0000FF"/>
                </a:solidFill>
                <a:sym typeface="Symbol" panose="05050102010706020507" pitchFamily="18" charset="2"/>
              </a:rPr>
              <a:t>th</a:t>
            </a: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 bit)</a:t>
            </a:r>
            <a:endParaRPr lang="en-US" altLang="en-US" sz="2800" b="1" dirty="0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327684" name="Oval 4"/>
          <p:cNvSpPr>
            <a:spLocks noChangeArrowheads="1"/>
          </p:cNvSpPr>
          <p:nvPr/>
        </p:nvSpPr>
        <p:spPr bwMode="auto">
          <a:xfrm>
            <a:off x="1066799" y="4800600"/>
            <a:ext cx="188181" cy="152400"/>
          </a:xfrm>
          <a:prstGeom prst="ellipse">
            <a:avLst/>
          </a:prstGeom>
          <a:solidFill>
            <a:srgbClr val="FF3300"/>
          </a:solidFill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685" name="Line 5"/>
          <p:cNvSpPr>
            <a:spLocks noChangeShapeType="1"/>
          </p:cNvSpPr>
          <p:nvPr/>
        </p:nvSpPr>
        <p:spPr bwMode="auto">
          <a:xfrm flipV="1">
            <a:off x="1173480" y="4244976"/>
            <a:ext cx="1270884" cy="533399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6" name="Line 6"/>
          <p:cNvSpPr>
            <a:spLocks noChangeShapeType="1"/>
          </p:cNvSpPr>
          <p:nvPr/>
        </p:nvSpPr>
        <p:spPr bwMode="auto">
          <a:xfrm flipV="1">
            <a:off x="2514600" y="3733800"/>
            <a:ext cx="2164080" cy="4572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7" name="Line 7"/>
          <p:cNvSpPr>
            <a:spLocks noChangeShapeType="1"/>
          </p:cNvSpPr>
          <p:nvPr/>
        </p:nvSpPr>
        <p:spPr bwMode="auto">
          <a:xfrm flipV="1">
            <a:off x="4419600" y="3429000"/>
            <a:ext cx="2069990" cy="304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8" name="Line 8"/>
          <p:cNvSpPr>
            <a:spLocks noChangeShapeType="1"/>
          </p:cNvSpPr>
          <p:nvPr/>
        </p:nvSpPr>
        <p:spPr bwMode="auto">
          <a:xfrm flipV="1">
            <a:off x="6248399" y="3276600"/>
            <a:ext cx="1975899" cy="1524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9" name="Line 9"/>
          <p:cNvSpPr>
            <a:spLocks noChangeShapeType="1"/>
          </p:cNvSpPr>
          <p:nvPr/>
        </p:nvSpPr>
        <p:spPr bwMode="auto">
          <a:xfrm>
            <a:off x="6248399" y="3505200"/>
            <a:ext cx="1975899" cy="1524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90" name="Line 10"/>
          <p:cNvSpPr>
            <a:spLocks noChangeShapeType="1"/>
          </p:cNvSpPr>
          <p:nvPr/>
        </p:nvSpPr>
        <p:spPr bwMode="auto">
          <a:xfrm>
            <a:off x="4419600" y="3733800"/>
            <a:ext cx="2069990" cy="304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91" name="Line 11"/>
          <p:cNvSpPr>
            <a:spLocks noChangeShapeType="1"/>
          </p:cNvSpPr>
          <p:nvPr/>
        </p:nvSpPr>
        <p:spPr bwMode="auto">
          <a:xfrm>
            <a:off x="6248399" y="4038600"/>
            <a:ext cx="1975899" cy="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92" name="Line 12"/>
          <p:cNvSpPr>
            <a:spLocks noChangeShapeType="1"/>
          </p:cNvSpPr>
          <p:nvPr/>
        </p:nvSpPr>
        <p:spPr bwMode="auto">
          <a:xfrm>
            <a:off x="2514600" y="4191000"/>
            <a:ext cx="2164080" cy="3810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93" name="Line 13"/>
          <p:cNvSpPr>
            <a:spLocks noChangeShapeType="1"/>
          </p:cNvSpPr>
          <p:nvPr/>
        </p:nvSpPr>
        <p:spPr bwMode="auto">
          <a:xfrm>
            <a:off x="4419600" y="4572000"/>
            <a:ext cx="2069990" cy="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94" name="Line 14"/>
          <p:cNvSpPr>
            <a:spLocks noChangeShapeType="1"/>
          </p:cNvSpPr>
          <p:nvPr/>
        </p:nvSpPr>
        <p:spPr bwMode="auto">
          <a:xfrm flipV="1">
            <a:off x="6248399" y="4419600"/>
            <a:ext cx="1975899" cy="1524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95" name="Line 15"/>
          <p:cNvSpPr>
            <a:spLocks noChangeShapeType="1"/>
          </p:cNvSpPr>
          <p:nvPr/>
        </p:nvSpPr>
        <p:spPr bwMode="auto">
          <a:xfrm>
            <a:off x="6248399" y="4648200"/>
            <a:ext cx="1975899" cy="1524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96" name="Line 16"/>
          <p:cNvSpPr>
            <a:spLocks noChangeShapeType="1"/>
          </p:cNvSpPr>
          <p:nvPr/>
        </p:nvSpPr>
        <p:spPr bwMode="auto">
          <a:xfrm>
            <a:off x="1100924" y="4914900"/>
            <a:ext cx="1279167" cy="6477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97" name="Line 17"/>
          <p:cNvSpPr>
            <a:spLocks noChangeShapeType="1"/>
          </p:cNvSpPr>
          <p:nvPr/>
        </p:nvSpPr>
        <p:spPr bwMode="auto">
          <a:xfrm>
            <a:off x="2514600" y="5638800"/>
            <a:ext cx="2164080" cy="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98" name="Line 18"/>
          <p:cNvSpPr>
            <a:spLocks noChangeShapeType="1"/>
          </p:cNvSpPr>
          <p:nvPr/>
        </p:nvSpPr>
        <p:spPr bwMode="auto">
          <a:xfrm flipV="1">
            <a:off x="4419600" y="5334000"/>
            <a:ext cx="2069990" cy="304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99" name="Line 19"/>
          <p:cNvSpPr>
            <a:spLocks noChangeShapeType="1"/>
          </p:cNvSpPr>
          <p:nvPr/>
        </p:nvSpPr>
        <p:spPr bwMode="auto">
          <a:xfrm flipV="1">
            <a:off x="6248399" y="5181600"/>
            <a:ext cx="1975899" cy="1524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00" name="Line 20"/>
          <p:cNvSpPr>
            <a:spLocks noChangeShapeType="1"/>
          </p:cNvSpPr>
          <p:nvPr/>
        </p:nvSpPr>
        <p:spPr bwMode="auto">
          <a:xfrm>
            <a:off x="6248399" y="5410200"/>
            <a:ext cx="1975899" cy="1524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01" name="Line 21"/>
          <p:cNvSpPr>
            <a:spLocks noChangeShapeType="1"/>
          </p:cNvSpPr>
          <p:nvPr/>
        </p:nvSpPr>
        <p:spPr bwMode="auto">
          <a:xfrm>
            <a:off x="4419600" y="5638800"/>
            <a:ext cx="2069990" cy="304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02" name="Line 22"/>
          <p:cNvSpPr>
            <a:spLocks noChangeShapeType="1"/>
          </p:cNvSpPr>
          <p:nvPr/>
        </p:nvSpPr>
        <p:spPr bwMode="auto">
          <a:xfrm>
            <a:off x="6248399" y="5943600"/>
            <a:ext cx="1975899" cy="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7703" name="Group 23"/>
          <p:cNvGrpSpPr>
            <a:grpSpLocks/>
          </p:cNvGrpSpPr>
          <p:nvPr/>
        </p:nvGrpSpPr>
        <p:grpSpPr bwMode="auto">
          <a:xfrm>
            <a:off x="2286000" y="3657600"/>
            <a:ext cx="376362" cy="609600"/>
            <a:chOff x="1056" y="2256"/>
            <a:chExt cx="192" cy="384"/>
          </a:xfrm>
        </p:grpSpPr>
        <p:sp>
          <p:nvSpPr>
            <p:cNvPr id="327704" name="Oval 24"/>
            <p:cNvSpPr>
              <a:spLocks noChangeArrowheads="1"/>
            </p:cNvSpPr>
            <p:nvPr/>
          </p:nvSpPr>
          <p:spPr bwMode="auto">
            <a:xfrm>
              <a:off x="1104" y="2544"/>
              <a:ext cx="96" cy="96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05" name="Text Box 25"/>
            <p:cNvSpPr txBox="1">
              <a:spLocks noChangeArrowheads="1"/>
            </p:cNvSpPr>
            <p:nvPr/>
          </p:nvSpPr>
          <p:spPr bwMode="auto">
            <a:xfrm>
              <a:off x="1056" y="225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</p:grpSp>
      <p:grpSp>
        <p:nvGrpSpPr>
          <p:cNvPr id="327706" name="Group 26"/>
          <p:cNvGrpSpPr>
            <a:grpSpLocks/>
          </p:cNvGrpSpPr>
          <p:nvPr/>
        </p:nvGrpSpPr>
        <p:grpSpPr bwMode="auto">
          <a:xfrm>
            <a:off x="4191000" y="3200400"/>
            <a:ext cx="376362" cy="609600"/>
            <a:chOff x="2256" y="1968"/>
            <a:chExt cx="192" cy="384"/>
          </a:xfrm>
        </p:grpSpPr>
        <p:sp>
          <p:nvSpPr>
            <p:cNvPr id="327707" name="Oval 27"/>
            <p:cNvSpPr>
              <a:spLocks noChangeArrowheads="1"/>
            </p:cNvSpPr>
            <p:nvPr/>
          </p:nvSpPr>
          <p:spPr bwMode="auto">
            <a:xfrm>
              <a:off x="2304" y="2256"/>
              <a:ext cx="96" cy="96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08" name="Text Box 28"/>
            <p:cNvSpPr txBox="1">
              <a:spLocks noChangeArrowheads="1"/>
            </p:cNvSpPr>
            <p:nvPr/>
          </p:nvSpPr>
          <p:spPr bwMode="auto">
            <a:xfrm>
              <a:off x="2256" y="196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</p:grpSp>
      <p:grpSp>
        <p:nvGrpSpPr>
          <p:cNvPr id="327709" name="Group 29"/>
          <p:cNvGrpSpPr>
            <a:grpSpLocks/>
          </p:cNvGrpSpPr>
          <p:nvPr/>
        </p:nvGrpSpPr>
        <p:grpSpPr bwMode="auto">
          <a:xfrm>
            <a:off x="6019800" y="2895600"/>
            <a:ext cx="376362" cy="609600"/>
            <a:chOff x="3408" y="1776"/>
            <a:chExt cx="192" cy="384"/>
          </a:xfrm>
        </p:grpSpPr>
        <p:sp>
          <p:nvSpPr>
            <p:cNvPr id="327710" name="Oval 30"/>
            <p:cNvSpPr>
              <a:spLocks noChangeArrowheads="1"/>
            </p:cNvSpPr>
            <p:nvPr/>
          </p:nvSpPr>
          <p:spPr bwMode="auto">
            <a:xfrm>
              <a:off x="3456" y="2064"/>
              <a:ext cx="96" cy="96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11" name="Text Box 31"/>
            <p:cNvSpPr txBox="1">
              <a:spLocks noChangeArrowheads="1"/>
            </p:cNvSpPr>
            <p:nvPr/>
          </p:nvSpPr>
          <p:spPr bwMode="auto">
            <a:xfrm>
              <a:off x="3408" y="177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</p:grpSp>
      <p:grpSp>
        <p:nvGrpSpPr>
          <p:cNvPr id="327712" name="Group 32"/>
          <p:cNvGrpSpPr>
            <a:grpSpLocks/>
          </p:cNvGrpSpPr>
          <p:nvPr/>
        </p:nvGrpSpPr>
        <p:grpSpPr bwMode="auto">
          <a:xfrm>
            <a:off x="7848599" y="3048001"/>
            <a:ext cx="564543" cy="396875"/>
            <a:chOff x="4560" y="1872"/>
            <a:chExt cx="288" cy="250"/>
          </a:xfrm>
        </p:grpSpPr>
        <p:sp>
          <p:nvSpPr>
            <p:cNvPr id="327713" name="Oval 33"/>
            <p:cNvSpPr>
              <a:spLocks noChangeArrowheads="1"/>
            </p:cNvSpPr>
            <p:nvPr/>
          </p:nvSpPr>
          <p:spPr bwMode="auto">
            <a:xfrm>
              <a:off x="4560" y="1968"/>
              <a:ext cx="96" cy="96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14" name="Text Box 34"/>
            <p:cNvSpPr txBox="1">
              <a:spLocks noChangeArrowheads="1"/>
            </p:cNvSpPr>
            <p:nvPr/>
          </p:nvSpPr>
          <p:spPr bwMode="auto">
            <a:xfrm>
              <a:off x="4656" y="187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</p:grpSp>
      <p:grpSp>
        <p:nvGrpSpPr>
          <p:cNvPr id="327715" name="Group 35"/>
          <p:cNvGrpSpPr>
            <a:grpSpLocks/>
          </p:cNvGrpSpPr>
          <p:nvPr/>
        </p:nvGrpSpPr>
        <p:grpSpPr bwMode="auto">
          <a:xfrm>
            <a:off x="7848599" y="3429001"/>
            <a:ext cx="564543" cy="396875"/>
            <a:chOff x="4560" y="2112"/>
            <a:chExt cx="288" cy="250"/>
          </a:xfrm>
        </p:grpSpPr>
        <p:sp>
          <p:nvSpPr>
            <p:cNvPr id="327716" name="Oval 36"/>
            <p:cNvSpPr>
              <a:spLocks noChangeArrowheads="1"/>
            </p:cNvSpPr>
            <p:nvPr/>
          </p:nvSpPr>
          <p:spPr bwMode="auto">
            <a:xfrm>
              <a:off x="4560" y="2208"/>
              <a:ext cx="96" cy="96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17" name="Text Box 37"/>
            <p:cNvSpPr txBox="1">
              <a:spLocks noChangeArrowheads="1"/>
            </p:cNvSpPr>
            <p:nvPr/>
          </p:nvSpPr>
          <p:spPr bwMode="auto">
            <a:xfrm>
              <a:off x="4656" y="211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327718" name="Group 38"/>
          <p:cNvGrpSpPr>
            <a:grpSpLocks/>
          </p:cNvGrpSpPr>
          <p:nvPr/>
        </p:nvGrpSpPr>
        <p:grpSpPr bwMode="auto">
          <a:xfrm>
            <a:off x="6019800" y="3581400"/>
            <a:ext cx="376362" cy="533400"/>
            <a:chOff x="3408" y="2208"/>
            <a:chExt cx="192" cy="336"/>
          </a:xfrm>
        </p:grpSpPr>
        <p:sp>
          <p:nvSpPr>
            <p:cNvPr id="327719" name="Oval 39"/>
            <p:cNvSpPr>
              <a:spLocks noChangeArrowheads="1"/>
            </p:cNvSpPr>
            <p:nvPr/>
          </p:nvSpPr>
          <p:spPr bwMode="auto">
            <a:xfrm>
              <a:off x="3456" y="2448"/>
              <a:ext cx="96" cy="96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20" name="Text Box 40"/>
            <p:cNvSpPr txBox="1">
              <a:spLocks noChangeArrowheads="1"/>
            </p:cNvSpPr>
            <p:nvPr/>
          </p:nvSpPr>
          <p:spPr bwMode="auto">
            <a:xfrm>
              <a:off x="3408" y="220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327721" name="Group 41"/>
          <p:cNvGrpSpPr>
            <a:grpSpLocks/>
          </p:cNvGrpSpPr>
          <p:nvPr/>
        </p:nvGrpSpPr>
        <p:grpSpPr bwMode="auto">
          <a:xfrm>
            <a:off x="7848599" y="3810001"/>
            <a:ext cx="564543" cy="396875"/>
            <a:chOff x="4560" y="2352"/>
            <a:chExt cx="288" cy="250"/>
          </a:xfrm>
        </p:grpSpPr>
        <p:sp>
          <p:nvSpPr>
            <p:cNvPr id="327722" name="Oval 42"/>
            <p:cNvSpPr>
              <a:spLocks noChangeArrowheads="1"/>
            </p:cNvSpPr>
            <p:nvPr/>
          </p:nvSpPr>
          <p:spPr bwMode="auto">
            <a:xfrm>
              <a:off x="4560" y="2448"/>
              <a:ext cx="96" cy="96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23" name="Text Box 43"/>
            <p:cNvSpPr txBox="1">
              <a:spLocks noChangeArrowheads="1"/>
            </p:cNvSpPr>
            <p:nvPr/>
          </p:nvSpPr>
          <p:spPr bwMode="auto">
            <a:xfrm>
              <a:off x="4656" y="235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</p:grpSp>
      <p:grpSp>
        <p:nvGrpSpPr>
          <p:cNvPr id="327724" name="Group 44"/>
          <p:cNvGrpSpPr>
            <a:grpSpLocks/>
          </p:cNvGrpSpPr>
          <p:nvPr/>
        </p:nvGrpSpPr>
        <p:grpSpPr bwMode="auto">
          <a:xfrm>
            <a:off x="4191000" y="4114800"/>
            <a:ext cx="376362" cy="533400"/>
            <a:chOff x="2256" y="2544"/>
            <a:chExt cx="192" cy="336"/>
          </a:xfrm>
        </p:grpSpPr>
        <p:sp>
          <p:nvSpPr>
            <p:cNvPr id="327725" name="Oval 45"/>
            <p:cNvSpPr>
              <a:spLocks noChangeArrowheads="1"/>
            </p:cNvSpPr>
            <p:nvPr/>
          </p:nvSpPr>
          <p:spPr bwMode="auto">
            <a:xfrm>
              <a:off x="2304" y="2784"/>
              <a:ext cx="96" cy="96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26" name="Text Box 46"/>
            <p:cNvSpPr txBox="1">
              <a:spLocks noChangeArrowheads="1"/>
            </p:cNvSpPr>
            <p:nvPr/>
          </p:nvSpPr>
          <p:spPr bwMode="auto">
            <a:xfrm>
              <a:off x="2256" y="254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327727" name="Group 47"/>
          <p:cNvGrpSpPr>
            <a:grpSpLocks/>
          </p:cNvGrpSpPr>
          <p:nvPr/>
        </p:nvGrpSpPr>
        <p:grpSpPr bwMode="auto">
          <a:xfrm>
            <a:off x="6019800" y="4152900"/>
            <a:ext cx="376362" cy="495300"/>
            <a:chOff x="3408" y="2568"/>
            <a:chExt cx="192" cy="312"/>
          </a:xfrm>
        </p:grpSpPr>
        <p:sp>
          <p:nvSpPr>
            <p:cNvPr id="327728" name="Oval 48"/>
            <p:cNvSpPr>
              <a:spLocks noChangeArrowheads="1"/>
            </p:cNvSpPr>
            <p:nvPr/>
          </p:nvSpPr>
          <p:spPr bwMode="auto">
            <a:xfrm>
              <a:off x="3456" y="2784"/>
              <a:ext cx="96" cy="96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29" name="Text Box 49"/>
            <p:cNvSpPr txBox="1">
              <a:spLocks noChangeArrowheads="1"/>
            </p:cNvSpPr>
            <p:nvPr/>
          </p:nvSpPr>
          <p:spPr bwMode="auto">
            <a:xfrm>
              <a:off x="3408" y="256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</p:grpSp>
      <p:grpSp>
        <p:nvGrpSpPr>
          <p:cNvPr id="327730" name="Group 50"/>
          <p:cNvGrpSpPr>
            <a:grpSpLocks/>
          </p:cNvGrpSpPr>
          <p:nvPr/>
        </p:nvGrpSpPr>
        <p:grpSpPr bwMode="auto">
          <a:xfrm>
            <a:off x="7848599" y="4191001"/>
            <a:ext cx="564543" cy="396875"/>
            <a:chOff x="4560" y="2592"/>
            <a:chExt cx="288" cy="250"/>
          </a:xfrm>
        </p:grpSpPr>
        <p:sp>
          <p:nvSpPr>
            <p:cNvPr id="327731" name="Oval 51"/>
            <p:cNvSpPr>
              <a:spLocks noChangeArrowheads="1"/>
            </p:cNvSpPr>
            <p:nvPr/>
          </p:nvSpPr>
          <p:spPr bwMode="auto">
            <a:xfrm>
              <a:off x="4560" y="2688"/>
              <a:ext cx="96" cy="96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32" name="Text Box 52"/>
            <p:cNvSpPr txBox="1">
              <a:spLocks noChangeArrowheads="1"/>
            </p:cNvSpPr>
            <p:nvPr/>
          </p:nvSpPr>
          <p:spPr bwMode="auto">
            <a:xfrm>
              <a:off x="4656" y="259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</p:grpSp>
      <p:grpSp>
        <p:nvGrpSpPr>
          <p:cNvPr id="327733" name="Group 53"/>
          <p:cNvGrpSpPr>
            <a:grpSpLocks/>
          </p:cNvGrpSpPr>
          <p:nvPr/>
        </p:nvGrpSpPr>
        <p:grpSpPr bwMode="auto">
          <a:xfrm>
            <a:off x="7848599" y="4572001"/>
            <a:ext cx="564543" cy="396875"/>
            <a:chOff x="4560" y="2832"/>
            <a:chExt cx="288" cy="250"/>
          </a:xfrm>
        </p:grpSpPr>
        <p:sp>
          <p:nvSpPr>
            <p:cNvPr id="327734" name="Oval 54"/>
            <p:cNvSpPr>
              <a:spLocks noChangeArrowheads="1"/>
            </p:cNvSpPr>
            <p:nvPr/>
          </p:nvSpPr>
          <p:spPr bwMode="auto">
            <a:xfrm>
              <a:off x="4560" y="2928"/>
              <a:ext cx="96" cy="96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35" name="Text Box 55"/>
            <p:cNvSpPr txBox="1">
              <a:spLocks noChangeArrowheads="1"/>
            </p:cNvSpPr>
            <p:nvPr/>
          </p:nvSpPr>
          <p:spPr bwMode="auto">
            <a:xfrm>
              <a:off x="4656" y="283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327736" name="Group 56"/>
          <p:cNvGrpSpPr>
            <a:grpSpLocks/>
          </p:cNvGrpSpPr>
          <p:nvPr/>
        </p:nvGrpSpPr>
        <p:grpSpPr bwMode="auto">
          <a:xfrm>
            <a:off x="2286000" y="5105400"/>
            <a:ext cx="376362" cy="609600"/>
            <a:chOff x="1056" y="3168"/>
            <a:chExt cx="192" cy="384"/>
          </a:xfrm>
        </p:grpSpPr>
        <p:sp>
          <p:nvSpPr>
            <p:cNvPr id="327737" name="Oval 57"/>
            <p:cNvSpPr>
              <a:spLocks noChangeArrowheads="1"/>
            </p:cNvSpPr>
            <p:nvPr/>
          </p:nvSpPr>
          <p:spPr bwMode="auto">
            <a:xfrm>
              <a:off x="1104" y="3456"/>
              <a:ext cx="96" cy="96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38" name="Text Box 58"/>
            <p:cNvSpPr txBox="1">
              <a:spLocks noChangeArrowheads="1"/>
            </p:cNvSpPr>
            <p:nvPr/>
          </p:nvSpPr>
          <p:spPr bwMode="auto">
            <a:xfrm>
              <a:off x="1056" y="316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327739" name="Group 59"/>
          <p:cNvGrpSpPr>
            <a:grpSpLocks/>
          </p:cNvGrpSpPr>
          <p:nvPr/>
        </p:nvGrpSpPr>
        <p:grpSpPr bwMode="auto">
          <a:xfrm>
            <a:off x="4191000" y="5181600"/>
            <a:ext cx="376362" cy="533400"/>
            <a:chOff x="2256" y="3216"/>
            <a:chExt cx="192" cy="336"/>
          </a:xfrm>
        </p:grpSpPr>
        <p:sp>
          <p:nvSpPr>
            <p:cNvPr id="327740" name="Oval 60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41" name="Text Box 61"/>
            <p:cNvSpPr txBox="1">
              <a:spLocks noChangeArrowheads="1"/>
            </p:cNvSpPr>
            <p:nvPr/>
          </p:nvSpPr>
          <p:spPr bwMode="auto">
            <a:xfrm>
              <a:off x="2256" y="321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</p:grpSp>
      <p:grpSp>
        <p:nvGrpSpPr>
          <p:cNvPr id="327742" name="Group 62"/>
          <p:cNvGrpSpPr>
            <a:grpSpLocks/>
          </p:cNvGrpSpPr>
          <p:nvPr/>
        </p:nvGrpSpPr>
        <p:grpSpPr bwMode="auto">
          <a:xfrm>
            <a:off x="6019800" y="4876800"/>
            <a:ext cx="376362" cy="533400"/>
            <a:chOff x="3408" y="3024"/>
            <a:chExt cx="192" cy="336"/>
          </a:xfrm>
        </p:grpSpPr>
        <p:sp>
          <p:nvSpPr>
            <p:cNvPr id="327743" name="Oval 63"/>
            <p:cNvSpPr>
              <a:spLocks noChangeArrowheads="1"/>
            </p:cNvSpPr>
            <p:nvPr/>
          </p:nvSpPr>
          <p:spPr bwMode="auto">
            <a:xfrm>
              <a:off x="3456" y="3264"/>
              <a:ext cx="96" cy="96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44" name="Text Box 64"/>
            <p:cNvSpPr txBox="1">
              <a:spLocks noChangeArrowheads="1"/>
            </p:cNvSpPr>
            <p:nvPr/>
          </p:nvSpPr>
          <p:spPr bwMode="auto">
            <a:xfrm>
              <a:off x="3408" y="302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</p:grpSp>
      <p:grpSp>
        <p:nvGrpSpPr>
          <p:cNvPr id="327745" name="Group 65"/>
          <p:cNvGrpSpPr>
            <a:grpSpLocks/>
          </p:cNvGrpSpPr>
          <p:nvPr/>
        </p:nvGrpSpPr>
        <p:grpSpPr bwMode="auto">
          <a:xfrm>
            <a:off x="7848599" y="4953001"/>
            <a:ext cx="564543" cy="396875"/>
            <a:chOff x="4560" y="3072"/>
            <a:chExt cx="288" cy="250"/>
          </a:xfrm>
        </p:grpSpPr>
        <p:sp>
          <p:nvSpPr>
            <p:cNvPr id="327746" name="Oval 66"/>
            <p:cNvSpPr>
              <a:spLocks noChangeArrowheads="1"/>
            </p:cNvSpPr>
            <p:nvPr/>
          </p:nvSpPr>
          <p:spPr bwMode="auto">
            <a:xfrm>
              <a:off x="4560" y="3168"/>
              <a:ext cx="96" cy="96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47" name="Text Box 67"/>
            <p:cNvSpPr txBox="1">
              <a:spLocks noChangeArrowheads="1"/>
            </p:cNvSpPr>
            <p:nvPr/>
          </p:nvSpPr>
          <p:spPr bwMode="auto">
            <a:xfrm>
              <a:off x="4656" y="307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</p:grpSp>
      <p:grpSp>
        <p:nvGrpSpPr>
          <p:cNvPr id="327748" name="Group 68"/>
          <p:cNvGrpSpPr>
            <a:grpSpLocks/>
          </p:cNvGrpSpPr>
          <p:nvPr/>
        </p:nvGrpSpPr>
        <p:grpSpPr bwMode="auto">
          <a:xfrm>
            <a:off x="7848599" y="5334001"/>
            <a:ext cx="564543" cy="396875"/>
            <a:chOff x="4560" y="3312"/>
            <a:chExt cx="288" cy="250"/>
          </a:xfrm>
        </p:grpSpPr>
        <p:sp>
          <p:nvSpPr>
            <p:cNvPr id="327749" name="Oval 69"/>
            <p:cNvSpPr>
              <a:spLocks noChangeArrowheads="1"/>
            </p:cNvSpPr>
            <p:nvPr/>
          </p:nvSpPr>
          <p:spPr bwMode="auto">
            <a:xfrm>
              <a:off x="4560" y="3408"/>
              <a:ext cx="96" cy="96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50" name="Text Box 70"/>
            <p:cNvSpPr txBox="1">
              <a:spLocks noChangeArrowheads="1"/>
            </p:cNvSpPr>
            <p:nvPr/>
          </p:nvSpPr>
          <p:spPr bwMode="auto">
            <a:xfrm>
              <a:off x="4656" y="331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327751" name="Group 71"/>
          <p:cNvGrpSpPr>
            <a:grpSpLocks/>
          </p:cNvGrpSpPr>
          <p:nvPr/>
        </p:nvGrpSpPr>
        <p:grpSpPr bwMode="auto">
          <a:xfrm>
            <a:off x="6019800" y="5486400"/>
            <a:ext cx="376362" cy="533400"/>
            <a:chOff x="3408" y="3408"/>
            <a:chExt cx="192" cy="336"/>
          </a:xfrm>
        </p:grpSpPr>
        <p:sp>
          <p:nvSpPr>
            <p:cNvPr id="327752" name="Oval 72"/>
            <p:cNvSpPr>
              <a:spLocks noChangeArrowheads="1"/>
            </p:cNvSpPr>
            <p:nvPr/>
          </p:nvSpPr>
          <p:spPr bwMode="auto">
            <a:xfrm>
              <a:off x="3456" y="3648"/>
              <a:ext cx="96" cy="96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53" name="Text Box 73"/>
            <p:cNvSpPr txBox="1">
              <a:spLocks noChangeArrowheads="1"/>
            </p:cNvSpPr>
            <p:nvPr/>
          </p:nvSpPr>
          <p:spPr bwMode="auto">
            <a:xfrm>
              <a:off x="3408" y="340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327754" name="Group 74"/>
          <p:cNvGrpSpPr>
            <a:grpSpLocks/>
          </p:cNvGrpSpPr>
          <p:nvPr/>
        </p:nvGrpSpPr>
        <p:grpSpPr bwMode="auto">
          <a:xfrm>
            <a:off x="7848599" y="5715001"/>
            <a:ext cx="564543" cy="396875"/>
            <a:chOff x="4560" y="3552"/>
            <a:chExt cx="288" cy="250"/>
          </a:xfrm>
        </p:grpSpPr>
        <p:sp>
          <p:nvSpPr>
            <p:cNvPr id="327755" name="Oval 75"/>
            <p:cNvSpPr>
              <a:spLocks noChangeArrowheads="1"/>
            </p:cNvSpPr>
            <p:nvPr/>
          </p:nvSpPr>
          <p:spPr bwMode="auto">
            <a:xfrm>
              <a:off x="4560" y="3648"/>
              <a:ext cx="96" cy="96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56" name="Text Box 76"/>
            <p:cNvSpPr txBox="1">
              <a:spLocks noChangeArrowheads="1"/>
            </p:cNvSpPr>
            <p:nvPr/>
          </p:nvSpPr>
          <p:spPr bwMode="auto">
            <a:xfrm>
              <a:off x="4656" y="355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</p:grpSp>
      <p:sp>
        <p:nvSpPr>
          <p:cNvPr id="327757" name="Text Box 77"/>
          <p:cNvSpPr txBox="1">
            <a:spLocks noChangeArrowheads="1"/>
          </p:cNvSpPr>
          <p:nvPr/>
        </p:nvSpPr>
        <p:spPr bwMode="auto">
          <a:xfrm>
            <a:off x="609599" y="5867401"/>
            <a:ext cx="46104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There are 8 strings.</a:t>
            </a:r>
          </a:p>
        </p:txBody>
      </p:sp>
    </p:spTree>
    <p:extLst>
      <p:ext uri="{BB962C8B-B14F-4D97-AF65-F5344CB8AC3E}">
        <p14:creationId xmlns:p14="http://schemas.microsoft.com/office/powerpoint/2010/main" val="225987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7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7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7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7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7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7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7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7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7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7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27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7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7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27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27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27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27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27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7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7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27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27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27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27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27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27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27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27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27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27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27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27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27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7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27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27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27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27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327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27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27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27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27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327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27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27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27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27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27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27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327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327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327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327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327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327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327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327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327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327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327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327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327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327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327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327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327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327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327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327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327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327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327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327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327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327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327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327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327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327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327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327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327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327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uiExpand="1" build="p" autoUpdateAnimBg="0"/>
      <p:bldP spid="32775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6" name="Picture 3" descr="05_1_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49509"/>
            <a:ext cx="10210801" cy="4839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3" name="Title 1"/>
          <p:cNvSpPr>
            <a:spLocks noGrp="1"/>
          </p:cNvSpPr>
          <p:nvPr>
            <p:ph type="title"/>
          </p:nvPr>
        </p:nvSpPr>
        <p:spPr>
          <a:xfrm>
            <a:off x="609600" y="19050"/>
            <a:ext cx="10972800" cy="1143000"/>
          </a:xfrm>
        </p:spPr>
        <p:txBody>
          <a:bodyPr/>
          <a:lstStyle/>
          <a:p>
            <a:r>
              <a:rPr lang="en-US" altLang="en-US" dirty="0" smtClean="0"/>
              <a:t>Example</a:t>
            </a:r>
          </a:p>
        </p:txBody>
      </p:sp>
      <p:sp>
        <p:nvSpPr>
          <p:cNvPr id="105474" name="Content Placeholder 2"/>
          <p:cNvSpPr>
            <a:spLocks noGrp="1"/>
          </p:cNvSpPr>
          <p:nvPr>
            <p:ph idx="1"/>
          </p:nvPr>
        </p:nvSpPr>
        <p:spPr>
          <a:xfrm>
            <a:off x="609600" y="938760"/>
            <a:ext cx="11277600" cy="5004840"/>
          </a:xfrm>
        </p:spPr>
        <p:txBody>
          <a:bodyPr/>
          <a:lstStyle/>
          <a:p>
            <a:r>
              <a:rPr lang="en-US" altLang="en-US" sz="2400" dirty="0"/>
              <a:t>A playoff between 2 teams consists of at most 5 games. The 1</a:t>
            </a:r>
            <a:r>
              <a:rPr lang="en-US" altLang="en-US" sz="2400" baseline="30000" dirty="0"/>
              <a:t>st</a:t>
            </a:r>
            <a:r>
              <a:rPr lang="en-US" altLang="en-US" sz="2400" dirty="0"/>
              <a:t> team that wins 3 games wins the playoff. How many different ways are there? </a:t>
            </a:r>
          </a:p>
        </p:txBody>
      </p:sp>
      <p:sp>
        <p:nvSpPr>
          <p:cNvPr id="10547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2060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2060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543C02-C3FF-4AB8-946C-6441B2262D75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08599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107522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181600"/>
          </a:xfrm>
        </p:spPr>
        <p:txBody>
          <a:bodyPr/>
          <a:lstStyle/>
          <a:p>
            <a:r>
              <a:rPr lang="en-US" altLang="en-US" sz="2400" dirty="0"/>
              <a:t>Suppose a T-shirt comes in 5 different sizes: S, M, L, XL, and XXL. Further suppose that each size comes in 4 colors, white, green, red, and black except for XL which comes only in red, green and black, and XXL which comes only in green and black. How many possible size and color of the T-shirt?</a:t>
            </a:r>
          </a:p>
        </p:txBody>
      </p:sp>
      <p:sp>
        <p:nvSpPr>
          <p:cNvPr id="10752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2060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2060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F71F63-8E4A-4590-AB38-BD7D9212F705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107524" name="Picture 3" descr="05_1_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817" y="2895601"/>
            <a:ext cx="7595683" cy="350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4767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Pigeonhole Principle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28" y="1432504"/>
            <a:ext cx="5853956" cy="474518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9600" y="1432504"/>
                <a:ext cx="5613400" cy="4221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33" dirty="0"/>
                  <a:t>If </a:t>
                </a:r>
                <a14:m>
                  <m:oMath xmlns:m="http://schemas.openxmlformats.org/officeDocument/2006/math">
                    <m:r>
                      <a:rPr lang="en-US" sz="3833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833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3833" dirty="0"/>
                  <a:t> or more objects are placed into </a:t>
                </a:r>
                <a14:m>
                  <m:oMath xmlns:m="http://schemas.openxmlformats.org/officeDocument/2006/math">
                    <m:r>
                      <a:rPr lang="en-US" sz="3833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833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833" dirty="0"/>
                  <a:t> boxes, then at least 1 box  has more than 1 object.</a:t>
                </a:r>
              </a:p>
              <a:p>
                <a:endParaRPr lang="en-US" sz="3833" dirty="0"/>
              </a:p>
              <a:p>
                <a14:m>
                  <m:oMath xmlns:m="http://schemas.openxmlformats.org/officeDocument/2006/math">
                    <m:r>
                      <a:rPr lang="en-US" sz="3833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833" i="1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sz="3833" dirty="0"/>
                  <a:t> boxes</a:t>
                </a:r>
              </a:p>
              <a:p>
                <a:r>
                  <a:rPr lang="en-US" sz="3833" dirty="0"/>
                  <a:t>10 pigeons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432504"/>
                <a:ext cx="5613400" cy="4221220"/>
              </a:xfrm>
              <a:prstGeom prst="rect">
                <a:avLst/>
              </a:prstGeom>
              <a:blipFill>
                <a:blip r:embed="rId4"/>
                <a:stretch>
                  <a:fillRect l="-3583" t="-2457" b="-5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254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By </a:t>
                </a:r>
                <a:r>
                  <a:rPr lang="en-US" b="1" dirty="0"/>
                  <a:t>contraposition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/>
                  <a:t>Show</a:t>
                </a:r>
                <a:r>
                  <a:rPr lang="en-US" dirty="0"/>
                  <a:t> “if no box contains more than 1 object, then there are at most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objects in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boxes”.</a:t>
                </a:r>
              </a:p>
              <a:p>
                <a:pPr marL="0" indent="0">
                  <a:buNone/>
                </a:pPr>
                <a:r>
                  <a:rPr lang="en-US" b="1" dirty="0"/>
                  <a:t>Assume </a:t>
                </a:r>
                <a:r>
                  <a:rPr lang="en-US" dirty="0"/>
                  <a:t>no box contains more than 1 object.</a:t>
                </a:r>
              </a:p>
              <a:p>
                <a:pPr marL="0" indent="0">
                  <a:buNone/>
                </a:pPr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boxes.</a:t>
                </a:r>
              </a:p>
              <a:p>
                <a:pPr marL="0" indent="0">
                  <a:buNone/>
                </a:pPr>
                <a:r>
                  <a:rPr lang="en-US" dirty="0"/>
                  <a:t>Thus, there are at most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objects</a:t>
                </a:r>
                <a:r>
                  <a:rPr lang="en-US" dirty="0" smtClean="0"/>
                  <a:t>.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 smtClean="0"/>
                  <a:t>QED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This is a contradiction as there are at least k+1 objects</a:t>
                </a:r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5257800"/>
              </a:xfrm>
              <a:blipFill>
                <a:blip r:embed="rId3"/>
                <a:stretch>
                  <a:fillRect l="-1389" t="-1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2921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10896600" cy="685800"/>
          </a:xfrm>
        </p:spPr>
        <p:txBody>
          <a:bodyPr/>
          <a:lstStyle/>
          <a:p>
            <a:r>
              <a:rPr lang="en-US" altLang="en-US" sz="4000" dirty="0"/>
              <a:t>The Pigeonhole Principle</a:t>
            </a:r>
            <a:endParaRPr lang="en-CA" altLang="en-US" sz="4000" dirty="0"/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10896600" cy="5105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The pigeonhole principle:</a:t>
            </a: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If (k + 1) or more objects are placed into k boxes, then there is </a:t>
            </a:r>
            <a:r>
              <a:rPr lang="en-US" altLang="en-US" dirty="0">
                <a:solidFill>
                  <a:srgbClr val="FF3300"/>
                </a:solidFill>
                <a:sym typeface="Symbol" panose="05050102010706020507" pitchFamily="18" charset="2"/>
              </a:rPr>
              <a:t>at least</a:t>
            </a:r>
            <a:r>
              <a:rPr lang="en-US" altLang="en-US" dirty="0">
                <a:sym typeface="Symbol" panose="05050102010706020507" pitchFamily="18" charset="2"/>
              </a:rPr>
              <a:t> one box containing two or more of the objects.</a:t>
            </a:r>
          </a:p>
          <a:p>
            <a:pPr>
              <a:spcBef>
                <a:spcPct val="0"/>
              </a:spcBef>
            </a:pPr>
            <a:endParaRPr lang="en-US" altLang="en-US" sz="18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Example 1: </a:t>
            </a:r>
            <a:r>
              <a:rPr lang="en-US" altLang="en-US" dirty="0">
                <a:sym typeface="Symbol" panose="05050102010706020507" pitchFamily="18" charset="2"/>
              </a:rPr>
              <a:t>If there are 11 players in a soccer team that wins 12-0, there must be at least one player in the team who scored at least twice.</a:t>
            </a:r>
          </a:p>
          <a:p>
            <a:pPr>
              <a:spcBef>
                <a:spcPct val="0"/>
              </a:spcBef>
            </a:pPr>
            <a:endParaRPr lang="en-US" altLang="en-US" sz="18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Example 2:</a:t>
            </a: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If you have 6 classes from Monday to Friday, there must be at least one day on which you have at least two classes.</a:t>
            </a:r>
            <a:endParaRPr lang="en-US" altLang="en-US" b="1" dirty="0">
              <a:solidFill>
                <a:srgbClr val="00FFFF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049820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 uiExpand="1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10668000" cy="6075362"/>
          </a:xfrm>
        </p:spPr>
        <p:txBody>
          <a:bodyPr/>
          <a:lstStyle/>
          <a:p>
            <a:pPr algn="l"/>
            <a:r>
              <a:rPr lang="en-US" sz="3600" b="1" dirty="0" err="1"/>
              <a:t>Combinatorics</a:t>
            </a:r>
            <a:r>
              <a:rPr lang="en-US" sz="3600" dirty="0"/>
              <a:t>: the study of arrangements of </a:t>
            </a:r>
            <a:r>
              <a:rPr lang="en-US" sz="3600" dirty="0" smtClean="0"/>
              <a:t>objects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1" dirty="0" smtClean="0"/>
              <a:t>Enumeration</a:t>
            </a:r>
            <a:r>
              <a:rPr lang="en-US" sz="3600" dirty="0"/>
              <a:t>: the counting of objects with certain properties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525624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More Examples</a:t>
            </a:r>
          </a:p>
        </p:txBody>
      </p:sp>
      <p:sp>
        <p:nvSpPr>
          <p:cNvPr id="1177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dirty="0" smtClean="0"/>
              <a:t>Among any group of 367 people, there must be at least 2 with the same birthday</a:t>
            </a:r>
          </a:p>
          <a:p>
            <a:r>
              <a:rPr lang="en-US" altLang="en-US" sz="3600" dirty="0" smtClean="0"/>
              <a:t>How many students must be in a class to guarantee that at least 2 students receive the same score on the final exam, if the exam is graded on a scale from 0 to 100 points?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dirty="0" smtClean="0"/>
          </a:p>
        </p:txBody>
      </p:sp>
      <p:sp>
        <p:nvSpPr>
          <p:cNvPr id="11776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2060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2060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4197E1-641B-4D32-837C-DC1E898CBFEC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50126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85800"/>
          </a:xfrm>
        </p:spPr>
        <p:txBody>
          <a:bodyPr/>
          <a:lstStyle/>
          <a:p>
            <a:r>
              <a:rPr lang="en-US" altLang="en-US" sz="4000" dirty="0"/>
              <a:t>The Pigeonhole Principle</a:t>
            </a:r>
            <a:endParaRPr lang="en-CA" altLang="en-US" sz="4000" dirty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10896600" cy="5105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3600" b="1" dirty="0">
                <a:solidFill>
                  <a:srgbClr val="0000FF"/>
                </a:solidFill>
                <a:sym typeface="Symbol" panose="05050102010706020507" pitchFamily="18" charset="2"/>
              </a:rPr>
              <a:t>The generalized pigeonhole principle:</a:t>
            </a:r>
            <a:r>
              <a:rPr lang="en-US" altLang="en-US" sz="36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3600" dirty="0">
                <a:sym typeface="Symbol" panose="05050102010706020507" pitchFamily="18" charset="2"/>
              </a:rPr>
              <a:t>If N objects are placed into k boxes, then there is </a:t>
            </a:r>
            <a:r>
              <a:rPr lang="en-US" altLang="en-US" sz="3600" dirty="0">
                <a:solidFill>
                  <a:srgbClr val="FF3300"/>
                </a:solidFill>
                <a:sym typeface="Symbol" panose="05050102010706020507" pitchFamily="18" charset="2"/>
              </a:rPr>
              <a:t>at least</a:t>
            </a:r>
            <a:r>
              <a:rPr lang="en-US" altLang="en-US" sz="3600" dirty="0">
                <a:sym typeface="Symbol" panose="05050102010706020507" pitchFamily="18" charset="2"/>
              </a:rPr>
              <a:t> one box containing at least N/k of the objects.</a:t>
            </a:r>
          </a:p>
          <a:p>
            <a:pPr>
              <a:spcBef>
                <a:spcPct val="0"/>
              </a:spcBef>
            </a:pPr>
            <a:endParaRPr lang="en-US" altLang="en-US" sz="20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en-US" sz="3600" b="1" dirty="0">
                <a:solidFill>
                  <a:srgbClr val="0000FF"/>
                </a:solidFill>
                <a:sym typeface="Symbol" panose="05050102010706020507" pitchFamily="18" charset="2"/>
              </a:rPr>
              <a:t>Example 1:</a:t>
            </a:r>
            <a:r>
              <a:rPr lang="en-US" altLang="en-US" sz="36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3600" dirty="0">
                <a:sym typeface="Symbol" panose="05050102010706020507" pitchFamily="18" charset="2"/>
              </a:rPr>
              <a:t>In our </a:t>
            </a:r>
            <a:r>
              <a:rPr lang="en-US" altLang="en-US" sz="3600" dirty="0" smtClean="0">
                <a:sym typeface="Symbol" panose="05050102010706020507" pitchFamily="18" charset="2"/>
              </a:rPr>
              <a:t>50-student </a:t>
            </a:r>
            <a:r>
              <a:rPr lang="en-US" altLang="en-US" sz="3600" dirty="0">
                <a:sym typeface="Symbol" panose="05050102010706020507" pitchFamily="18" charset="2"/>
              </a:rPr>
              <a:t>class, at least </a:t>
            </a:r>
            <a:r>
              <a:rPr lang="en-US" altLang="en-US" sz="3600" dirty="0" smtClean="0">
                <a:sym typeface="Symbol" panose="05050102010706020507" pitchFamily="18" charset="2"/>
              </a:rPr>
              <a:t>10 </a:t>
            </a:r>
            <a:r>
              <a:rPr lang="en-US" altLang="en-US" sz="3600" dirty="0">
                <a:sym typeface="Symbol" panose="05050102010706020507" pitchFamily="18" charset="2"/>
              </a:rPr>
              <a:t>students will get the same letter grade (A, B, C, D, or F).</a:t>
            </a:r>
          </a:p>
          <a:p>
            <a:pPr marL="0" indent="0">
              <a:spcBef>
                <a:spcPct val="0"/>
              </a:spcBef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</a:pPr>
            <a:endParaRPr lang="en-US" altLang="en-US" sz="2800" b="1" dirty="0">
              <a:solidFill>
                <a:srgbClr val="00FFFF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810733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uiExpand="1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85800"/>
          </a:xfrm>
        </p:spPr>
        <p:txBody>
          <a:bodyPr/>
          <a:lstStyle/>
          <a:p>
            <a:r>
              <a:rPr lang="en-US" altLang="en-US" sz="4000"/>
              <a:t>The Pigeonhole Principle</a:t>
            </a:r>
            <a:endParaRPr lang="en-CA" altLang="en-US" sz="4000"/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11049000" cy="5105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Example 2:</a:t>
            </a: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Assume you have a drawer containing a random distribution of a dozen brown socks and a dozen black socks. It is dark, so how many socks do you have to pick to be sure that among them there is a matching pair?</a:t>
            </a:r>
            <a:endParaRPr lang="en-US" altLang="en-US" sz="18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endParaRPr lang="en-US" altLang="en-US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sym typeface="Symbol" panose="05050102010706020507" pitchFamily="18" charset="2"/>
              </a:rPr>
              <a:t>There are two types of socks, so if you pick at least 3 socks, there must be either at least two brown socks or at least two black socks.</a:t>
            </a:r>
          </a:p>
          <a:p>
            <a:pPr>
              <a:spcBef>
                <a:spcPct val="0"/>
              </a:spcBef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sym typeface="Symbol" panose="05050102010706020507" pitchFamily="18" charset="2"/>
              </a:rPr>
              <a:t>Generalized pigeonhole principle: 3/2 = 2.</a:t>
            </a:r>
            <a:endParaRPr lang="en-US" altLang="en-US" b="1" dirty="0">
              <a:solidFill>
                <a:srgbClr val="00FFFF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276084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uiExpand="1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333" dirty="0">
                <a:solidFill>
                  <a:srgbClr val="FF0000"/>
                </a:solidFill>
              </a:rPr>
              <a:t>How many cards must be drawn from a standard deck to guarantee that at least 5 of the same suit are drawn?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Ceil(N/4) = 5</a:t>
            </a:r>
          </a:p>
          <a:p>
            <a:r>
              <a:rPr lang="en-US" dirty="0"/>
              <a:t>N = 21</a:t>
            </a:r>
          </a:p>
          <a:p>
            <a:r>
              <a:rPr lang="en-US" dirty="0"/>
              <a:t>21 cards will suffice</a:t>
            </a:r>
          </a:p>
          <a:p>
            <a:endParaRPr lang="en-US" dirty="0"/>
          </a:p>
          <a:p>
            <a:r>
              <a:rPr lang="en-US" dirty="0"/>
              <a:t>Deal 21 and show that at least 5 of some suit were drawn.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133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85800"/>
          </a:xfrm>
        </p:spPr>
        <p:txBody>
          <a:bodyPr/>
          <a:lstStyle/>
          <a:p>
            <a:r>
              <a:rPr lang="en-US" altLang="en-US" sz="4000" dirty="0"/>
              <a:t>Permutations and Combinations</a:t>
            </a:r>
            <a:endParaRPr lang="en-CA" altLang="en-US" sz="4000" dirty="0"/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108966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900" dirty="0">
                <a:sym typeface="Symbol" panose="05050102010706020507" pitchFamily="18" charset="2"/>
              </a:rPr>
              <a:t>How many ways are there to pick a set of 3 people from a group of 6?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900" dirty="0">
              <a:sym typeface="Symbol" panose="05050102010706020507" pitchFamily="18" charset="2"/>
            </a:endParaRPr>
          </a:p>
          <a:p>
            <a:pPr marL="400050" lvl="1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900" dirty="0">
                <a:sym typeface="Symbol" panose="05050102010706020507" pitchFamily="18" charset="2"/>
              </a:rPr>
              <a:t>There are 6 choices for the first person, 5 for the second one, and 4 for the third one, so there are</a:t>
            </a:r>
            <a:br>
              <a:rPr lang="en-US" altLang="en-US" sz="2900" dirty="0">
                <a:sym typeface="Symbol" panose="05050102010706020507" pitchFamily="18" charset="2"/>
              </a:rPr>
            </a:br>
            <a:r>
              <a:rPr lang="en-US" altLang="en-US" sz="2900" dirty="0">
                <a:sym typeface="Symbol" panose="05050102010706020507" pitchFamily="18" charset="2"/>
              </a:rPr>
              <a:t>654 = 120 ways to do this.</a:t>
            </a:r>
          </a:p>
          <a:p>
            <a:pPr marL="400050" lvl="1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2900" dirty="0">
              <a:sym typeface="Symbol" panose="05050102010706020507" pitchFamily="18" charset="2"/>
            </a:endParaRPr>
          </a:p>
          <a:p>
            <a:pPr marL="400050" lvl="1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900" dirty="0">
                <a:solidFill>
                  <a:srgbClr val="FF3300"/>
                </a:solidFill>
                <a:sym typeface="Symbol" panose="05050102010706020507" pitchFamily="18" charset="2"/>
              </a:rPr>
              <a:t>This is not the correct result!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900" dirty="0">
              <a:solidFill>
                <a:srgbClr val="FF330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900" dirty="0">
                <a:sym typeface="Symbol" panose="05050102010706020507" pitchFamily="18" charset="2"/>
              </a:rPr>
              <a:t>For example, picking person C, then person A, and then person E leads to the </a:t>
            </a:r>
            <a:r>
              <a:rPr lang="en-US" altLang="en-US" sz="2900" b="1" dirty="0">
                <a:solidFill>
                  <a:srgbClr val="0000FF"/>
                </a:solidFill>
                <a:sym typeface="Symbol" panose="05050102010706020507" pitchFamily="18" charset="2"/>
              </a:rPr>
              <a:t>same group</a:t>
            </a:r>
            <a:r>
              <a:rPr lang="en-US" altLang="en-US" sz="29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2900" dirty="0">
                <a:sym typeface="Symbol" panose="05050102010706020507" pitchFamily="18" charset="2"/>
              </a:rPr>
              <a:t>as first picking E, then C, and then A.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900" dirty="0">
              <a:sym typeface="Symbol" panose="05050102010706020507" pitchFamily="18" charset="2"/>
            </a:endParaRPr>
          </a:p>
          <a:p>
            <a:pPr marL="400050" lvl="1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900" dirty="0">
                <a:sym typeface="Symbol" panose="05050102010706020507" pitchFamily="18" charset="2"/>
              </a:rPr>
              <a:t>However, these cases are counted </a:t>
            </a:r>
            <a:r>
              <a:rPr lang="en-US" altLang="en-US" sz="2900" b="1" dirty="0">
                <a:solidFill>
                  <a:srgbClr val="0000FF"/>
                </a:solidFill>
                <a:sym typeface="Symbol" panose="05050102010706020507" pitchFamily="18" charset="2"/>
              </a:rPr>
              <a:t>separately</a:t>
            </a:r>
            <a:r>
              <a:rPr lang="en-US" altLang="en-US" sz="2900" dirty="0">
                <a:sym typeface="Symbol" panose="05050102010706020507" pitchFamily="18" charset="2"/>
              </a:rPr>
              <a:t> in the above equation.</a:t>
            </a:r>
          </a:p>
        </p:txBody>
      </p:sp>
    </p:spTree>
    <p:extLst>
      <p:ext uri="{BB962C8B-B14F-4D97-AF65-F5344CB8AC3E}">
        <p14:creationId xmlns:p14="http://schemas.microsoft.com/office/powerpoint/2010/main" val="11986985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uiExpand="1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85800"/>
          </a:xfrm>
        </p:spPr>
        <p:txBody>
          <a:bodyPr/>
          <a:lstStyle/>
          <a:p>
            <a:r>
              <a:rPr lang="en-US" altLang="en-US" sz="4000" dirty="0"/>
              <a:t>Permutations and Combinations</a:t>
            </a:r>
            <a:endParaRPr lang="en-CA" altLang="en-US" sz="4000" dirty="0"/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11049000" cy="51054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So how can we compute how many different subsets of people can be picked (that is, we want to disregard the order of picking) ?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To find out about this, we need to look at </a:t>
            </a:r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permutations</a:t>
            </a:r>
            <a:r>
              <a:rPr lang="en-US" altLang="en-US" b="1" dirty="0">
                <a:solidFill>
                  <a:srgbClr val="00FFFF"/>
                </a:solidFill>
                <a:sym typeface="Symbol" panose="05050102010706020507" pitchFamily="18" charset="2"/>
              </a:rPr>
              <a:t>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A </a:t>
            </a:r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permutation</a:t>
            </a:r>
            <a:r>
              <a:rPr lang="en-US" altLang="en-US" dirty="0">
                <a:sym typeface="Symbol" panose="05050102010706020507" pitchFamily="18" charset="2"/>
              </a:rPr>
              <a:t> of a set of distinct objects is an ordered arrangement of these objects.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An ordered arrangement of r elements of a set is called an </a:t>
            </a:r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r-permutation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65108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uiExpand="1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 </a:t>
            </a:r>
            <a:r>
              <a:rPr lang="en-US" b="1" dirty="0"/>
              <a:t>permutation</a:t>
            </a:r>
            <a:r>
              <a:rPr lang="en-US" dirty="0"/>
              <a:t> is an </a:t>
            </a:r>
            <a:r>
              <a:rPr lang="en-US" u="sng" dirty="0"/>
              <a:t>ordered</a:t>
            </a:r>
            <a:r>
              <a:rPr lang="en-US" dirty="0"/>
              <a:t> </a:t>
            </a:r>
            <a:r>
              <a:rPr lang="en-US" u="sng" dirty="0"/>
              <a:t>arrangement</a:t>
            </a:r>
            <a:r>
              <a:rPr lang="en-US" dirty="0"/>
              <a:t> of </a:t>
            </a:r>
            <a:r>
              <a:rPr lang="en-US" i="1" dirty="0"/>
              <a:t>distinct</a:t>
            </a:r>
            <a:r>
              <a:rPr lang="en-US" dirty="0"/>
              <a:t> objects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many ways can a deck of cards be ordered?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product rule.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52 ways for card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51 ways for card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 way for card 52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= 52!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147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751483"/>
            <a:ext cx="11862031" cy="31645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1638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761970">
              <a:spcBef>
                <a:spcPct val="0"/>
              </a:spcBef>
              <a:buClrTx/>
              <a:buNone/>
            </a:pPr>
            <a:r>
              <a:rPr lang="en-US" altLang="en-US" sz="6600" dirty="0" smtClean="0">
                <a:solidFill>
                  <a:srgbClr val="444444"/>
                </a:solidFill>
                <a:cs typeface="Arial" panose="020B0604020202020204" pitchFamily="34" charset="0"/>
              </a:rPr>
              <a:t>80,658,175,170,943,878,571,660,</a:t>
            </a:r>
            <a:br>
              <a:rPr lang="en-US" altLang="en-US" sz="6600" dirty="0" smtClean="0">
                <a:solidFill>
                  <a:srgbClr val="444444"/>
                </a:solidFill>
                <a:cs typeface="Arial" panose="020B0604020202020204" pitchFamily="34" charset="0"/>
              </a:rPr>
            </a:br>
            <a:r>
              <a:rPr lang="en-US" altLang="en-US" sz="6600" dirty="0" smtClean="0">
                <a:solidFill>
                  <a:srgbClr val="444444"/>
                </a:solidFill>
                <a:cs typeface="Arial" panose="020B0604020202020204" pitchFamily="34" charset="0"/>
              </a:rPr>
              <a:t>636,856,403,766,975,289,505,440,883,277,824,000,000,000,000</a:t>
            </a:r>
            <a:r>
              <a:rPr lang="en-US" altLang="en-US" sz="6600" dirty="0" smtClean="0"/>
              <a:t> </a:t>
            </a:r>
            <a:endParaRPr lang="en-US" altLang="en-US" sz="66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35545243"/>
              </p:ext>
            </p:extLst>
          </p:nvPr>
        </p:nvGraphicFramePr>
        <p:xfrm>
          <a:off x="4191000" y="3352800"/>
          <a:ext cx="7924800" cy="3712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18352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85800"/>
          </a:xfrm>
        </p:spPr>
        <p:txBody>
          <a:bodyPr/>
          <a:lstStyle/>
          <a:p>
            <a:r>
              <a:rPr lang="en-US" altLang="en-US" sz="4000" dirty="0"/>
              <a:t>Permutations and Combinations</a:t>
            </a:r>
            <a:endParaRPr lang="en-CA" altLang="en-US" sz="4000" dirty="0"/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10820400" cy="51054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3000" b="1" dirty="0">
                <a:solidFill>
                  <a:srgbClr val="0000FF"/>
                </a:solidFill>
                <a:sym typeface="Symbol" panose="05050102010706020507" pitchFamily="18" charset="2"/>
              </a:rPr>
              <a:t>Example:</a:t>
            </a:r>
            <a:r>
              <a:rPr lang="en-US" altLang="en-US" sz="30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3000" dirty="0">
                <a:sym typeface="Symbol" panose="05050102010706020507" pitchFamily="18" charset="2"/>
              </a:rPr>
              <a:t>Let S = {1, 2, 3}.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000" dirty="0">
                <a:sym typeface="Symbol" panose="05050102010706020507" pitchFamily="18" charset="2"/>
              </a:rPr>
              <a:t>The arrangement 3, 1, 2 is a permutation of S.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000" dirty="0">
                <a:sym typeface="Symbol" panose="05050102010706020507" pitchFamily="18" charset="2"/>
              </a:rPr>
              <a:t>The arrangement 3, 2 is a 2-permutation of S.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8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000" dirty="0">
                <a:sym typeface="Symbol" panose="05050102010706020507" pitchFamily="18" charset="2"/>
              </a:rPr>
              <a:t>The number of r-permutations of a set with n distinct elements is denoted by </a:t>
            </a:r>
            <a:r>
              <a:rPr lang="en-US" altLang="en-US" sz="3000" b="1" dirty="0">
                <a:solidFill>
                  <a:srgbClr val="0000FF"/>
                </a:solidFill>
                <a:sym typeface="Symbol" panose="05050102010706020507" pitchFamily="18" charset="2"/>
              </a:rPr>
              <a:t>P(n, r</a:t>
            </a:r>
            <a:r>
              <a:rPr lang="en-US" altLang="en-US" sz="30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).  </a:t>
            </a:r>
            <a:r>
              <a:rPr lang="en-US" altLang="en-US" sz="3000" b="1" dirty="0" smtClean="0">
                <a:solidFill>
                  <a:srgbClr val="00B0F0"/>
                </a:solidFill>
                <a:sym typeface="Symbol" panose="05050102010706020507" pitchFamily="18" charset="2"/>
              </a:rPr>
              <a:t>(Read “n Pick r”)</a:t>
            </a:r>
            <a:endParaRPr lang="en-US" altLang="en-US" sz="3000" b="1" dirty="0">
              <a:solidFill>
                <a:srgbClr val="00B0F0"/>
              </a:solidFill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sz="28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000" dirty="0">
                <a:sym typeface="Symbol" panose="05050102010706020507" pitchFamily="18" charset="2"/>
              </a:rPr>
              <a:t>We can calculate P(n, r) with the product rule: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000" dirty="0">
                <a:sym typeface="Symbol" panose="05050102010706020507" pitchFamily="18" charset="2"/>
              </a:rPr>
              <a:t>P(n, r) = n(n – 1)(n – 2) …(n – r + 1).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800" dirty="0">
              <a:solidFill>
                <a:srgbClr val="009900"/>
              </a:solidFill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b="1" dirty="0">
                <a:solidFill>
                  <a:srgbClr val="009900"/>
                </a:solidFill>
                <a:sym typeface="Symbol" panose="05050102010706020507" pitchFamily="18" charset="2"/>
              </a:rPr>
              <a:t>(n choices for the first element, (n – 1) for the second one, (n – 2) for the third one…)</a:t>
            </a:r>
          </a:p>
        </p:txBody>
      </p:sp>
    </p:spTree>
    <p:extLst>
      <p:ext uri="{BB962C8B-B14F-4D97-AF65-F5344CB8AC3E}">
        <p14:creationId xmlns:p14="http://schemas.microsoft.com/office/powerpoint/2010/main" val="27919788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uiExpand="1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9296400" cy="685800"/>
          </a:xfrm>
        </p:spPr>
        <p:txBody>
          <a:bodyPr/>
          <a:lstStyle/>
          <a:p>
            <a:r>
              <a:rPr lang="en-US" altLang="en-US" sz="4000"/>
              <a:t>Permutations and Combinations</a:t>
            </a:r>
            <a:endParaRPr lang="en-CA" altLang="en-US" sz="4000"/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108204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Example: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400050" lvl="1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P(8, 3) = 876 = 336</a:t>
            </a:r>
          </a:p>
          <a:p>
            <a:pPr marL="400050" lvl="1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	   = (87654321)/(54321)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800" dirty="0" smtClean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General </a:t>
            </a: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formula: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9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400050" lvl="1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P(n, r) = n!/(n – r)!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Knowing this, we can return to our initial question: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800" dirty="0">
              <a:solidFill>
                <a:srgbClr val="66FF33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b="1" dirty="0">
                <a:solidFill>
                  <a:srgbClr val="009900"/>
                </a:solidFill>
                <a:sym typeface="Symbol" panose="05050102010706020507" pitchFamily="18" charset="2"/>
              </a:rPr>
              <a:t>How many ways are there to pick a set of 3 people from a group of 6 (disregarding the order of picking)?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endParaRPr lang="en-US" altLang="en-US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533209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uiExpand="1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85800"/>
          </a:xfrm>
        </p:spPr>
        <p:txBody>
          <a:bodyPr/>
          <a:lstStyle/>
          <a:p>
            <a:r>
              <a:rPr lang="en-US" altLang="en-US" sz="4000" dirty="0"/>
              <a:t>Basic Counting Principles</a:t>
            </a:r>
            <a:endParaRPr lang="en-CA" altLang="en-US" sz="4000" dirty="0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10972800" cy="4724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Counting problems</a:t>
            </a: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are of the following kind:</a:t>
            </a:r>
          </a:p>
          <a:p>
            <a:pPr>
              <a:spcBef>
                <a:spcPct val="0"/>
              </a:spcBef>
            </a:pPr>
            <a:endParaRPr lang="en-US" altLang="en-US" sz="2800" dirty="0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</a:pPr>
            <a:r>
              <a:rPr lang="en-US" altLang="en-US" dirty="0">
                <a:sym typeface="Symbol" panose="05050102010706020507" pitchFamily="18" charset="2"/>
              </a:rPr>
              <a:t>“</a:t>
            </a:r>
            <a:r>
              <a:rPr lang="en-US" altLang="en-US" b="1" dirty="0">
                <a:solidFill>
                  <a:srgbClr val="0000FF"/>
                </a:solidFill>
                <a:ea typeface="+mn-ea"/>
                <a:sym typeface="Symbol" panose="05050102010706020507" pitchFamily="18" charset="2"/>
              </a:rPr>
              <a:t>How</a:t>
            </a:r>
            <a:r>
              <a:rPr lang="en-US" altLang="en-US" b="1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ea typeface="+mn-ea"/>
                <a:sym typeface="Symbol" panose="05050102010706020507" pitchFamily="18" charset="2"/>
              </a:rPr>
              <a:t>many</a:t>
            </a:r>
            <a:r>
              <a:rPr lang="en-US" altLang="en-US" dirty="0">
                <a:sym typeface="Symbol" panose="05050102010706020507" pitchFamily="18" charset="2"/>
              </a:rPr>
              <a:t> different 8-letter passwords are there?”</a:t>
            </a:r>
          </a:p>
          <a:p>
            <a:pPr lvl="1">
              <a:spcBef>
                <a:spcPct val="0"/>
              </a:spcBef>
            </a:pPr>
            <a:endParaRPr lang="en-US" altLang="en-US" dirty="0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</a:pPr>
            <a:r>
              <a:rPr lang="en-US" altLang="en-US" dirty="0">
                <a:sym typeface="Symbol" panose="05050102010706020507" pitchFamily="18" charset="2"/>
              </a:rPr>
              <a:t>“</a:t>
            </a:r>
            <a:r>
              <a:rPr lang="en-US" altLang="en-US" b="1" dirty="0">
                <a:solidFill>
                  <a:srgbClr val="0000FF"/>
                </a:solidFill>
                <a:ea typeface="+mn-ea"/>
                <a:sym typeface="Symbol" panose="05050102010706020507" pitchFamily="18" charset="2"/>
              </a:rPr>
              <a:t>How</a:t>
            </a:r>
            <a:r>
              <a:rPr lang="en-US" altLang="en-US" b="1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ea typeface="+mn-ea"/>
                <a:sym typeface="Symbol" panose="05050102010706020507" pitchFamily="18" charset="2"/>
              </a:rPr>
              <a:t>many</a:t>
            </a:r>
            <a:r>
              <a:rPr lang="en-US" altLang="en-US" dirty="0">
                <a:sym typeface="Symbol" panose="05050102010706020507" pitchFamily="18" charset="2"/>
              </a:rPr>
              <a:t> possible ways are there to pick 11 soccer players out of a 20-player team?”</a:t>
            </a:r>
          </a:p>
          <a:p>
            <a:pPr>
              <a:spcBef>
                <a:spcPct val="0"/>
              </a:spcBef>
            </a:pPr>
            <a:endParaRPr lang="en-US" altLang="en-US" sz="28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Most importantly, counting is the basis for computing </a:t>
            </a: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probabilities of discrete events</a:t>
            </a:r>
            <a:r>
              <a:rPr lang="en-US" altLang="en-US" sz="2800" dirty="0" smtClean="0">
                <a:sym typeface="Symbol" panose="05050102010706020507" pitchFamily="18" charset="2"/>
              </a:rPr>
              <a:t>.</a:t>
            </a:r>
            <a:endParaRPr lang="en-US" altLang="en-US" dirty="0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</a:pPr>
            <a:r>
              <a:rPr lang="en-US" altLang="en-US" dirty="0">
                <a:sym typeface="Symbol" panose="05050102010706020507" pitchFamily="18" charset="2"/>
              </a:rPr>
              <a:t>(“What is the probability of winning the lottery?”) </a:t>
            </a:r>
          </a:p>
        </p:txBody>
      </p:sp>
    </p:spTree>
    <p:extLst>
      <p:ext uri="{BB962C8B-B14F-4D97-AF65-F5344CB8AC3E}">
        <p14:creationId xmlns:p14="http://schemas.microsoft.com/office/powerpoint/2010/main" val="16485006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9296400" cy="685800"/>
          </a:xfrm>
        </p:spPr>
        <p:txBody>
          <a:bodyPr/>
          <a:lstStyle/>
          <a:p>
            <a:r>
              <a:rPr lang="en-US" altLang="en-US" sz="4000"/>
              <a:t>Permutations and Combinations</a:t>
            </a:r>
            <a:endParaRPr lang="en-CA" alt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58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914400"/>
                <a:ext cx="10820400" cy="5410200"/>
              </a:xfrm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r>
                  <a:rPr lang="en-US" altLang="en-US" sz="2800" dirty="0" smtClean="0">
                    <a:sym typeface="Symbol" panose="05050102010706020507" pitchFamily="18" charset="2"/>
                  </a:rPr>
                  <a:t>An </a:t>
                </a:r>
                <a:r>
                  <a:rPr lang="en-US" altLang="en-US" sz="2800" b="1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r-combination</a:t>
                </a:r>
                <a:r>
                  <a:rPr lang="en-US" altLang="en-US" sz="2800" dirty="0">
                    <a:sym typeface="Symbol" panose="05050102010706020507" pitchFamily="18" charset="2"/>
                  </a:rPr>
                  <a:t> of elements of a set is an unordered selection of r elements from the set.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2800" dirty="0">
                    <a:sym typeface="Symbol" panose="05050102010706020507" pitchFamily="18" charset="2"/>
                  </a:rPr>
                  <a:t>Thus, an r-combination is simply a subset of the set with r elements.</a:t>
                </a:r>
              </a:p>
              <a:p>
                <a:pPr>
                  <a:spcBef>
                    <a:spcPct val="0"/>
                  </a:spcBef>
                </a:pPr>
                <a:endParaRPr lang="en-US" altLang="en-US" sz="900" dirty="0">
                  <a:sym typeface="Symbol" panose="05050102010706020507" pitchFamily="18" charset="2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en-US" sz="2800" b="1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Example:</a:t>
                </a:r>
                <a:r>
                  <a:rPr lang="en-US" altLang="en-US" sz="2800" dirty="0">
                    <a:sym typeface="Symbol" panose="05050102010706020507" pitchFamily="18" charset="2"/>
                  </a:rPr>
                  <a:t> Let S = {1, 2, 3, 4}.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2800" dirty="0">
                    <a:sym typeface="Symbol" panose="05050102010706020507" pitchFamily="18" charset="2"/>
                  </a:rPr>
                  <a:t>Then {1, 3, 4} is a 3-combination from S.</a:t>
                </a:r>
              </a:p>
              <a:p>
                <a:pPr>
                  <a:spcBef>
                    <a:spcPct val="0"/>
                  </a:spcBef>
                </a:pPr>
                <a:endParaRPr lang="en-US" altLang="en-US" sz="900" dirty="0">
                  <a:sym typeface="Symbol" panose="05050102010706020507" pitchFamily="18" charset="2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en-US" sz="2800" dirty="0">
                    <a:sym typeface="Symbol" panose="05050102010706020507" pitchFamily="18" charset="2"/>
                  </a:rPr>
                  <a:t>The number of r-combinations of a set with n distinct elements is denoted by C(n, r</a:t>
                </a:r>
                <a:r>
                  <a:rPr lang="en-US" altLang="en-US" sz="2800" dirty="0" smtClean="0">
                    <a:sym typeface="Symbol" panose="05050102010706020507" pitchFamily="18" charset="2"/>
                  </a:rPr>
                  <a:t>). </a:t>
                </a:r>
                <a:r>
                  <a:rPr lang="en-US" altLang="en-US" sz="2800" dirty="0" smtClean="0">
                    <a:solidFill>
                      <a:srgbClr val="00B0F0"/>
                    </a:solidFill>
                    <a:sym typeface="Symbol" panose="05050102010706020507" pitchFamily="18" charset="2"/>
                  </a:rPr>
                  <a:t>(Read “n Choose r”)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2800" dirty="0"/>
                  <a:t>Note that C(</a:t>
                </a:r>
                <a:r>
                  <a:rPr lang="en-US" altLang="en-US" sz="2800" dirty="0" err="1"/>
                  <a:t>n,r</a:t>
                </a:r>
                <a:r>
                  <a:rPr lang="en-US" altLang="en-US" sz="2800" dirty="0"/>
                  <a:t>) is also denoted </a:t>
                </a:r>
                <a:r>
                  <a:rPr lang="en-US" altLang="en-US" sz="2800" dirty="0" smtClean="0"/>
                  <a:t>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2800" dirty="0" smtClean="0"/>
                  <a:t> and </a:t>
                </a:r>
                <a:r>
                  <a:rPr lang="en-US" altLang="en-US" sz="2800" dirty="0"/>
                  <a:t>is called a </a:t>
                </a:r>
                <a:r>
                  <a:rPr lang="en-US" altLang="en-US" sz="2800" b="1" i="1" dirty="0">
                    <a:solidFill>
                      <a:srgbClr val="0000FF"/>
                    </a:solidFill>
                  </a:rPr>
                  <a:t>binomial </a:t>
                </a:r>
                <a:r>
                  <a:rPr lang="en-US" altLang="en-US" sz="2800" b="1" i="1" dirty="0" smtClean="0">
                    <a:solidFill>
                      <a:srgbClr val="0000FF"/>
                    </a:solidFill>
                  </a:rPr>
                  <a:t>coefficient</a:t>
                </a:r>
                <a:endParaRPr lang="en-US" altLang="en-US" sz="2800" b="1" i="1" dirty="0">
                  <a:solidFill>
                    <a:srgbClr val="0000FF"/>
                  </a:solidFill>
                  <a:sym typeface="Symbol" panose="05050102010706020507" pitchFamily="18" charset="2"/>
                </a:endParaRPr>
              </a:p>
              <a:p>
                <a:pPr>
                  <a:spcBef>
                    <a:spcPct val="0"/>
                  </a:spcBef>
                </a:pPr>
                <a:endParaRPr lang="en-US" altLang="en-US" sz="800" dirty="0">
                  <a:sym typeface="Symbol" panose="05050102010706020507" pitchFamily="18" charset="2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en-US" sz="2800" b="1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Example: </a:t>
                </a:r>
                <a:r>
                  <a:rPr lang="en-US" altLang="en-US" sz="2800" dirty="0">
                    <a:sym typeface="Symbol" panose="05050102010706020507" pitchFamily="18" charset="2"/>
                  </a:rPr>
                  <a:t>C(4, 2) = 6, since, for example, the 2-combinations of a set {1, 2, 3, 4} are {1, 2}, {1, 3}, {1, 4}, {2, 3}, {2, 4}, {3, 4}.</a:t>
                </a:r>
              </a:p>
            </p:txBody>
          </p:sp>
        </mc:Choice>
        <mc:Fallback xmlns="">
          <p:sp>
            <p:nvSpPr>
              <p:cNvPr id="3358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914400"/>
                <a:ext cx="10820400" cy="5410200"/>
              </a:xfrm>
              <a:blipFill>
                <a:blip r:embed="rId2"/>
                <a:stretch>
                  <a:fillRect l="-1014" t="-1126" b="-1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0368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9296400" cy="685800"/>
          </a:xfrm>
        </p:spPr>
        <p:txBody>
          <a:bodyPr/>
          <a:lstStyle/>
          <a:p>
            <a:r>
              <a:rPr lang="en-US" altLang="en-US" sz="4000"/>
              <a:t>Permutations and Combinations</a:t>
            </a:r>
            <a:endParaRPr lang="en-CA" altLang="en-US" sz="4000"/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109728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b="1" dirty="0">
                <a:solidFill>
                  <a:srgbClr val="009900"/>
                </a:solidFill>
                <a:sym typeface="Symbol" panose="05050102010706020507" pitchFamily="18" charset="2"/>
              </a:rPr>
              <a:t>How can we calculate C(n, r)?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Consider that we can obtain the r-permutation of a set in the following way: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1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First,</a:t>
            </a:r>
            <a:r>
              <a:rPr lang="en-US" altLang="en-US" sz="2800" dirty="0">
                <a:sym typeface="Symbol" panose="05050102010706020507" pitchFamily="18" charset="2"/>
              </a:rPr>
              <a:t> we form all the r-combinations of the set</a:t>
            </a:r>
            <a:br>
              <a:rPr lang="en-US" altLang="en-US" sz="2800" dirty="0">
                <a:sym typeface="Symbol" panose="05050102010706020507" pitchFamily="18" charset="2"/>
              </a:rPr>
            </a:br>
            <a:r>
              <a:rPr lang="en-US" altLang="en-US" sz="2800" dirty="0">
                <a:sym typeface="Symbol" panose="05050102010706020507" pitchFamily="18" charset="2"/>
              </a:rPr>
              <a:t>(there are C(n, r) such r-combinations).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Then, </a:t>
            </a:r>
            <a:r>
              <a:rPr lang="en-US" altLang="en-US" sz="2800" dirty="0">
                <a:sym typeface="Symbol" panose="05050102010706020507" pitchFamily="18" charset="2"/>
              </a:rPr>
              <a:t>we generate all possible orderings in each of these r-combinations (there are P(r, r) such orderings in each case).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Therefore, we have: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P(n, r) = C(n, r)P(r, r)</a:t>
            </a:r>
          </a:p>
        </p:txBody>
      </p:sp>
    </p:spTree>
    <p:extLst>
      <p:ext uri="{BB962C8B-B14F-4D97-AF65-F5344CB8AC3E}">
        <p14:creationId xmlns:p14="http://schemas.microsoft.com/office/powerpoint/2010/main" val="20492155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9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9296400" cy="685800"/>
          </a:xfrm>
        </p:spPr>
        <p:txBody>
          <a:bodyPr/>
          <a:lstStyle/>
          <a:p>
            <a:r>
              <a:rPr lang="en-US" altLang="en-US" sz="4000" dirty="0"/>
              <a:t>Permutations and Combinations</a:t>
            </a:r>
            <a:endParaRPr lang="en-CA" altLang="en-US" sz="4000" dirty="0"/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108966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C(n, r) = P(n, r)/P(r, r)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	  = n!/(n – r)!/(r!/(r – r)!)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	  = n!/(r!(n – r)!)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28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Now we can answer our initial question: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9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How many ways are there to pick a set of 3 people from a group of 6 (disregarding the order of picking)?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9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C(6, 3) = 6!/(3!3!) = 720/(66) = 720/36 = 20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endParaRPr lang="en-US" altLang="en-US" sz="2800" dirty="0">
              <a:solidFill>
                <a:srgbClr val="66FF33"/>
              </a:solidFill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r>
              <a:rPr lang="en-US" altLang="en-US" sz="2800" b="1" dirty="0">
                <a:solidFill>
                  <a:srgbClr val="009900"/>
                </a:solidFill>
                <a:sym typeface="Symbol" panose="05050102010706020507" pitchFamily="18" charset="2"/>
              </a:rPr>
              <a:t>There are 20 different ways, that is, 20 different groups to be picked.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endParaRPr lang="en-US" altLang="en-US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810118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 uiExpand="1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914400"/>
            <a:ext cx="8867274" cy="2057400"/>
          </a:xfrm>
          <a:prstGeom prst="rect">
            <a:avLst/>
          </a:prstGeom>
        </p:spPr>
      </p:pic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533400"/>
          </a:xfrm>
        </p:spPr>
        <p:txBody>
          <a:bodyPr/>
          <a:lstStyle/>
          <a:p>
            <a:r>
              <a:rPr lang="en-US" altLang="en-US" sz="3600"/>
              <a:t>Combinations</a:t>
            </a:r>
            <a:endParaRPr lang="en-CA" altLang="en-US" sz="3600"/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9601200" cy="533400"/>
          </a:xfrm>
        </p:spPr>
        <p:txBody>
          <a:bodyPr/>
          <a:lstStyle/>
          <a:p>
            <a:pPr>
              <a:spcAft>
                <a:spcPct val="50000"/>
              </a:spcAft>
            </a:pPr>
            <a:r>
              <a:rPr lang="en-US" altLang="en-US" sz="2800" dirty="0"/>
              <a:t>We also </a:t>
            </a:r>
            <a:r>
              <a:rPr lang="en-US" altLang="en-US" sz="2800" dirty="0" smtClean="0"/>
              <a:t>have </a:t>
            </a:r>
            <a:r>
              <a:rPr lang="en-US" altLang="en-US" sz="2800" dirty="0"/>
              <a:t>the following:</a:t>
            </a:r>
          </a:p>
        </p:txBody>
      </p:sp>
      <p:sp>
        <p:nvSpPr>
          <p:cNvPr id="340997" name="Rectangle 5"/>
          <p:cNvSpPr>
            <a:spLocks noChangeArrowheads="1"/>
          </p:cNvSpPr>
          <p:nvPr/>
        </p:nvSpPr>
        <p:spPr bwMode="auto">
          <a:xfrm>
            <a:off x="647700" y="2971800"/>
            <a:ext cx="109347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</a:pPr>
            <a:r>
              <a:rPr lang="en-US" altLang="en-US" sz="2800" dirty="0">
                <a:latin typeface="+mn-lt"/>
                <a:ea typeface="Cambria Math" panose="02040503050406030204" pitchFamily="18" charset="0"/>
              </a:rPr>
              <a:t>This symmetry is intuitively plausible. For example, let us consider a set containing six elements (n = 6).</a:t>
            </a:r>
          </a:p>
          <a:p>
            <a:pPr>
              <a:spcBef>
                <a:spcPct val="20000"/>
              </a:spcBef>
              <a:spcAft>
                <a:spcPct val="20000"/>
              </a:spcAft>
            </a:pPr>
            <a:r>
              <a:rPr lang="en-US" altLang="en-US" sz="2800" b="1" dirty="0">
                <a:solidFill>
                  <a:srgbClr val="0000FF"/>
                </a:solidFill>
                <a:latin typeface="+mn-lt"/>
                <a:ea typeface="Cambria Math" panose="02040503050406030204" pitchFamily="18" charset="0"/>
              </a:rPr>
              <a:t>Picking</a:t>
            </a:r>
            <a:r>
              <a:rPr lang="en-US" altLang="en-US" sz="2800" b="1" dirty="0">
                <a:solidFill>
                  <a:srgbClr val="00FFFF"/>
                </a:solidFill>
                <a:latin typeface="+mn-lt"/>
                <a:ea typeface="Cambria Math" panose="02040503050406030204" pitchFamily="18" charset="0"/>
              </a:rPr>
              <a:t> </a:t>
            </a:r>
            <a:r>
              <a:rPr lang="en-US" altLang="en-US" sz="2800" b="1" dirty="0">
                <a:solidFill>
                  <a:srgbClr val="0000FF"/>
                </a:solidFill>
                <a:latin typeface="+mn-lt"/>
                <a:ea typeface="Cambria Math" panose="02040503050406030204" pitchFamily="18" charset="0"/>
              </a:rPr>
              <a:t>two</a:t>
            </a:r>
            <a:r>
              <a:rPr lang="en-US" altLang="en-US" sz="2800" dirty="0">
                <a:solidFill>
                  <a:srgbClr val="FFFF00"/>
                </a:solidFill>
                <a:latin typeface="+mn-lt"/>
                <a:ea typeface="Cambria Math" panose="02040503050406030204" pitchFamily="18" charset="0"/>
              </a:rPr>
              <a:t> </a:t>
            </a:r>
            <a:r>
              <a:rPr lang="en-US" altLang="en-US" sz="2800" dirty="0">
                <a:latin typeface="+mn-lt"/>
                <a:ea typeface="Cambria Math" panose="02040503050406030204" pitchFamily="18" charset="0"/>
              </a:rPr>
              <a:t>elements</a:t>
            </a:r>
            <a:r>
              <a:rPr lang="en-US" altLang="en-US" sz="2800" dirty="0">
                <a:solidFill>
                  <a:srgbClr val="FFFF00"/>
                </a:solidFill>
                <a:latin typeface="+mn-lt"/>
                <a:ea typeface="Cambria Math" panose="02040503050406030204" pitchFamily="18" charset="0"/>
              </a:rPr>
              <a:t> </a:t>
            </a:r>
            <a:r>
              <a:rPr lang="en-US" altLang="en-US" sz="2800" dirty="0">
                <a:latin typeface="+mn-lt"/>
                <a:ea typeface="Cambria Math" panose="02040503050406030204" pitchFamily="18" charset="0"/>
              </a:rPr>
              <a:t>and</a:t>
            </a:r>
            <a:r>
              <a:rPr lang="en-US" altLang="en-US" sz="2800" dirty="0">
                <a:solidFill>
                  <a:srgbClr val="FFFF00"/>
                </a:solidFill>
                <a:latin typeface="+mn-lt"/>
                <a:ea typeface="Cambria Math" panose="02040503050406030204" pitchFamily="18" charset="0"/>
              </a:rPr>
              <a:t> </a:t>
            </a:r>
            <a:r>
              <a:rPr lang="en-US" altLang="en-US" sz="2800" b="1" dirty="0">
                <a:solidFill>
                  <a:srgbClr val="0000FF"/>
                </a:solidFill>
                <a:latin typeface="+mn-lt"/>
                <a:ea typeface="Cambria Math" panose="02040503050406030204" pitchFamily="18" charset="0"/>
              </a:rPr>
              <a:t>leaving</a:t>
            </a:r>
            <a:r>
              <a:rPr lang="en-US" altLang="en-US" sz="2800" b="1" dirty="0">
                <a:solidFill>
                  <a:srgbClr val="00FFFF"/>
                </a:solidFill>
                <a:latin typeface="+mn-lt"/>
                <a:ea typeface="Cambria Math" panose="02040503050406030204" pitchFamily="18" charset="0"/>
              </a:rPr>
              <a:t> </a:t>
            </a:r>
            <a:r>
              <a:rPr lang="en-US" altLang="en-US" sz="2800" b="1" dirty="0">
                <a:solidFill>
                  <a:srgbClr val="0000FF"/>
                </a:solidFill>
                <a:latin typeface="+mn-lt"/>
                <a:ea typeface="Cambria Math" panose="02040503050406030204" pitchFamily="18" charset="0"/>
              </a:rPr>
              <a:t>four</a:t>
            </a:r>
            <a:r>
              <a:rPr lang="en-US" altLang="en-US" sz="2800" dirty="0">
                <a:solidFill>
                  <a:srgbClr val="FFFF00"/>
                </a:solidFill>
                <a:latin typeface="+mn-lt"/>
                <a:ea typeface="Cambria Math" panose="02040503050406030204" pitchFamily="18" charset="0"/>
              </a:rPr>
              <a:t> </a:t>
            </a:r>
            <a:r>
              <a:rPr lang="en-US" altLang="en-US" sz="2800" dirty="0">
                <a:latin typeface="+mn-lt"/>
                <a:ea typeface="Cambria Math" panose="02040503050406030204" pitchFamily="18" charset="0"/>
              </a:rPr>
              <a:t>is essentially the same as </a:t>
            </a:r>
            <a:r>
              <a:rPr lang="en-US" altLang="en-US" sz="2800" b="1" dirty="0">
                <a:solidFill>
                  <a:srgbClr val="0000FF"/>
                </a:solidFill>
                <a:latin typeface="+mn-lt"/>
                <a:ea typeface="Cambria Math" panose="02040503050406030204" pitchFamily="18" charset="0"/>
              </a:rPr>
              <a:t>picking</a:t>
            </a:r>
            <a:r>
              <a:rPr lang="en-US" altLang="en-US" sz="2800" b="1" dirty="0">
                <a:solidFill>
                  <a:srgbClr val="00FFFF"/>
                </a:solidFill>
                <a:latin typeface="+mn-lt"/>
                <a:ea typeface="Cambria Math" panose="02040503050406030204" pitchFamily="18" charset="0"/>
              </a:rPr>
              <a:t> </a:t>
            </a:r>
            <a:r>
              <a:rPr lang="en-US" altLang="en-US" sz="2800" b="1" dirty="0">
                <a:solidFill>
                  <a:srgbClr val="0000FF"/>
                </a:solidFill>
                <a:latin typeface="+mn-lt"/>
                <a:ea typeface="Cambria Math" panose="02040503050406030204" pitchFamily="18" charset="0"/>
              </a:rPr>
              <a:t>four</a:t>
            </a:r>
            <a:r>
              <a:rPr lang="en-US" altLang="en-US" sz="2800" dirty="0">
                <a:solidFill>
                  <a:srgbClr val="FFFF00"/>
                </a:solidFill>
                <a:latin typeface="+mn-lt"/>
                <a:ea typeface="Cambria Math" panose="02040503050406030204" pitchFamily="18" charset="0"/>
              </a:rPr>
              <a:t> </a:t>
            </a:r>
            <a:r>
              <a:rPr lang="en-US" altLang="en-US" sz="2800" dirty="0">
                <a:latin typeface="+mn-lt"/>
                <a:ea typeface="Cambria Math" panose="02040503050406030204" pitchFamily="18" charset="0"/>
              </a:rPr>
              <a:t>elements</a:t>
            </a:r>
            <a:r>
              <a:rPr lang="en-US" altLang="en-US" sz="2800" dirty="0">
                <a:solidFill>
                  <a:srgbClr val="FFFF00"/>
                </a:solidFill>
                <a:latin typeface="+mn-lt"/>
                <a:ea typeface="Cambria Math" panose="02040503050406030204" pitchFamily="18" charset="0"/>
              </a:rPr>
              <a:t> </a:t>
            </a:r>
            <a:r>
              <a:rPr lang="en-US" altLang="en-US" sz="2800" dirty="0">
                <a:latin typeface="+mn-lt"/>
                <a:ea typeface="Cambria Math" panose="02040503050406030204" pitchFamily="18" charset="0"/>
              </a:rPr>
              <a:t>and</a:t>
            </a:r>
            <a:r>
              <a:rPr lang="en-US" altLang="en-US" sz="2800" dirty="0">
                <a:solidFill>
                  <a:srgbClr val="FFFF00"/>
                </a:solidFill>
                <a:latin typeface="+mn-lt"/>
                <a:ea typeface="Cambria Math" panose="02040503050406030204" pitchFamily="18" charset="0"/>
              </a:rPr>
              <a:t> </a:t>
            </a:r>
            <a:r>
              <a:rPr lang="en-US" altLang="en-US" sz="2800" b="1" dirty="0">
                <a:solidFill>
                  <a:srgbClr val="0000FF"/>
                </a:solidFill>
                <a:latin typeface="+mn-lt"/>
                <a:ea typeface="Cambria Math" panose="02040503050406030204" pitchFamily="18" charset="0"/>
              </a:rPr>
              <a:t>leaving</a:t>
            </a:r>
            <a:r>
              <a:rPr lang="en-US" altLang="en-US" sz="2800" b="1" dirty="0">
                <a:solidFill>
                  <a:srgbClr val="00FFFF"/>
                </a:solidFill>
                <a:latin typeface="+mn-lt"/>
                <a:ea typeface="Cambria Math" panose="02040503050406030204" pitchFamily="18" charset="0"/>
              </a:rPr>
              <a:t> </a:t>
            </a:r>
            <a:r>
              <a:rPr lang="en-US" altLang="en-US" sz="2800" b="1" dirty="0" smtClean="0">
                <a:solidFill>
                  <a:srgbClr val="0000FF"/>
                </a:solidFill>
                <a:latin typeface="+mn-lt"/>
                <a:ea typeface="Cambria Math" panose="02040503050406030204" pitchFamily="18" charset="0"/>
              </a:rPr>
              <a:t>two</a:t>
            </a:r>
            <a:r>
              <a:rPr lang="en-US" altLang="en-US" sz="2800" dirty="0">
                <a:solidFill>
                  <a:srgbClr val="0000FF"/>
                </a:solidFill>
                <a:latin typeface="+mn-lt"/>
                <a:ea typeface="Cambria Math" panose="02040503050406030204" pitchFamily="18" charset="0"/>
              </a:rPr>
              <a:t>.</a:t>
            </a:r>
          </a:p>
          <a:p>
            <a:pPr>
              <a:spcBef>
                <a:spcPct val="20000"/>
              </a:spcBef>
              <a:spcAft>
                <a:spcPct val="20000"/>
              </a:spcAft>
            </a:pPr>
            <a:r>
              <a:rPr lang="en-US" altLang="en-US" sz="2800" dirty="0">
                <a:latin typeface="+mn-lt"/>
                <a:ea typeface="Cambria Math" panose="02040503050406030204" pitchFamily="18" charset="0"/>
              </a:rPr>
              <a:t>In either case, our number of choices is the number of possibilities to </a:t>
            </a:r>
            <a:r>
              <a:rPr lang="en-US" altLang="en-US" sz="2800" b="1" dirty="0">
                <a:solidFill>
                  <a:srgbClr val="0000FF"/>
                </a:solidFill>
                <a:latin typeface="+mn-lt"/>
                <a:ea typeface="Cambria Math" panose="02040503050406030204" pitchFamily="18" charset="0"/>
              </a:rPr>
              <a:t>divide</a:t>
            </a:r>
            <a:r>
              <a:rPr lang="en-US" altLang="en-US" sz="2800" dirty="0">
                <a:solidFill>
                  <a:srgbClr val="FFFF00"/>
                </a:solidFill>
                <a:latin typeface="+mn-lt"/>
                <a:ea typeface="Cambria Math" panose="02040503050406030204" pitchFamily="18" charset="0"/>
              </a:rPr>
              <a:t> </a:t>
            </a:r>
            <a:r>
              <a:rPr lang="en-US" altLang="en-US" sz="2800" dirty="0">
                <a:latin typeface="+mn-lt"/>
                <a:ea typeface="Cambria Math" panose="02040503050406030204" pitchFamily="18" charset="0"/>
              </a:rPr>
              <a:t>the set into one set containing two elements and another set containing four elements.</a:t>
            </a:r>
          </a:p>
        </p:txBody>
      </p:sp>
    </p:spTree>
    <p:extLst>
      <p:ext uri="{BB962C8B-B14F-4D97-AF65-F5344CB8AC3E}">
        <p14:creationId xmlns:p14="http://schemas.microsoft.com/office/powerpoint/2010/main" val="20617625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85800"/>
          </a:xfrm>
        </p:spPr>
        <p:txBody>
          <a:bodyPr/>
          <a:lstStyle/>
          <a:p>
            <a:r>
              <a:rPr lang="en-US" altLang="en-US" sz="4000"/>
              <a:t>Permutations and Combinations</a:t>
            </a:r>
            <a:endParaRPr lang="en-CA" altLang="en-US" sz="4000"/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11125200" cy="4191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Example:</a:t>
            </a:r>
          </a:p>
          <a:p>
            <a:pPr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A </a:t>
            </a:r>
            <a:r>
              <a:rPr lang="en-US" altLang="en-US" sz="2800" dirty="0" smtClean="0">
                <a:sym typeface="Symbol" panose="05050102010706020507" pitchFamily="18" charset="2"/>
              </a:rPr>
              <a:t>youth soccer club </a:t>
            </a:r>
            <a:r>
              <a:rPr lang="en-US" altLang="en-US" sz="2800" dirty="0">
                <a:sym typeface="Symbol" panose="05050102010706020507" pitchFamily="18" charset="2"/>
              </a:rPr>
              <a:t>8 female and 7 male members. For today’s match, the coach wants to have 6 female and 5 male players on the grass. How many possible configurations are there?</a:t>
            </a:r>
          </a:p>
          <a:p>
            <a:pPr marL="400050" lvl="1" indent="0">
              <a:spcBef>
                <a:spcPct val="0"/>
              </a:spcBef>
              <a:buNone/>
            </a:pPr>
            <a:endParaRPr lang="en-US" altLang="en-US" sz="3200" dirty="0">
              <a:sym typeface="Symbol" panose="05050102010706020507" pitchFamily="18" charset="2"/>
            </a:endParaRPr>
          </a:p>
          <a:p>
            <a:pPr marL="400050" lvl="1" indent="0"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C(8, 6)  C(7, 5) = 8!/(6!2!)  7!/(5!2!)</a:t>
            </a:r>
          </a:p>
          <a:p>
            <a:pPr marL="400050" lvl="1" indent="0"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		        = 2821 </a:t>
            </a:r>
          </a:p>
          <a:p>
            <a:pPr marL="400050" lvl="1" indent="0"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		        = 588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27888733"/>
              </p:ext>
            </p:extLst>
          </p:nvPr>
        </p:nvGraphicFramePr>
        <p:xfrm>
          <a:off x="6477000" y="4191000"/>
          <a:ext cx="5181600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82174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</p:spPr>
        <p:txBody>
          <a:bodyPr/>
          <a:lstStyle/>
          <a:p>
            <a:r>
              <a:rPr lang="en-US" altLang="en-US" sz="3600"/>
              <a:t>Combinations</a:t>
            </a:r>
            <a:endParaRPr lang="en-CA" altLang="en-US" sz="3600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10896600" cy="4724400"/>
          </a:xfrm>
        </p:spPr>
        <p:txBody>
          <a:bodyPr/>
          <a:lstStyle/>
          <a:p>
            <a:pPr>
              <a:spcAft>
                <a:spcPct val="50000"/>
              </a:spcAft>
            </a:pPr>
            <a:r>
              <a:rPr lang="en-US" altLang="en-US" sz="3600" b="1" dirty="0">
                <a:solidFill>
                  <a:srgbClr val="0000FF"/>
                </a:solidFill>
              </a:rPr>
              <a:t>Pascal’s Identity:</a:t>
            </a:r>
            <a:r>
              <a:rPr lang="en-US" altLang="en-US" sz="3600" dirty="0">
                <a:solidFill>
                  <a:srgbClr val="0000FF"/>
                </a:solidFill>
              </a:rPr>
              <a:t> </a:t>
            </a:r>
          </a:p>
          <a:p>
            <a:pPr>
              <a:spcAft>
                <a:spcPct val="50000"/>
              </a:spcAft>
            </a:pPr>
            <a:r>
              <a:rPr lang="en-US" altLang="en-US" sz="3600" dirty="0"/>
              <a:t>Let n and k be positive integers with n </a:t>
            </a:r>
            <a:r>
              <a:rPr lang="en-US" altLang="en-US" sz="3600" dirty="0">
                <a:sym typeface="Symbol" panose="05050102010706020507" pitchFamily="18" charset="2"/>
              </a:rPr>
              <a:t> k.</a:t>
            </a:r>
            <a:br>
              <a:rPr lang="en-US" altLang="en-US" sz="3600" dirty="0">
                <a:sym typeface="Symbol" panose="05050102010706020507" pitchFamily="18" charset="2"/>
              </a:rPr>
            </a:br>
            <a:r>
              <a:rPr lang="en-US" altLang="en-US" sz="3600" dirty="0">
                <a:sym typeface="Symbol" panose="05050102010706020507" pitchFamily="18" charset="2"/>
              </a:rPr>
              <a:t>Then C(n + 1, k) = C(n, k – 1) + C(n, k).</a:t>
            </a:r>
          </a:p>
          <a:p>
            <a:pPr>
              <a:spcAft>
                <a:spcPct val="50000"/>
              </a:spcAft>
            </a:pPr>
            <a:r>
              <a:rPr lang="en-US" altLang="en-US" sz="3600" dirty="0"/>
              <a:t>How can this be explained?</a:t>
            </a:r>
          </a:p>
          <a:p>
            <a:pPr>
              <a:spcAft>
                <a:spcPct val="50000"/>
              </a:spcAft>
            </a:pPr>
            <a:r>
              <a:rPr lang="en-US" altLang="en-US" sz="3600" dirty="0"/>
              <a:t>What is it good for?</a:t>
            </a:r>
          </a:p>
        </p:txBody>
      </p:sp>
    </p:spTree>
    <p:extLst>
      <p:ext uri="{BB962C8B-B14F-4D97-AF65-F5344CB8AC3E}">
        <p14:creationId xmlns:p14="http://schemas.microsoft.com/office/powerpoint/2010/main" val="10672406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9448800" cy="533400"/>
          </a:xfrm>
        </p:spPr>
        <p:txBody>
          <a:bodyPr/>
          <a:lstStyle/>
          <a:p>
            <a:r>
              <a:rPr lang="en-US" altLang="en-US" sz="3600"/>
              <a:t>Combinations</a:t>
            </a:r>
            <a:endParaRPr lang="en-CA" altLang="en-US" sz="3600"/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10820400" cy="5486400"/>
          </a:xfrm>
        </p:spPr>
        <p:txBody>
          <a:bodyPr/>
          <a:lstStyle/>
          <a:p>
            <a:pPr>
              <a:spcAft>
                <a:spcPct val="10000"/>
              </a:spcAft>
            </a:pPr>
            <a:r>
              <a:rPr lang="en-US" altLang="en-US" dirty="0"/>
              <a:t>Imagine a set S containing n elements and a set T containing (n + 1) elements, namely all elements in S plus a new element </a:t>
            </a:r>
            <a:r>
              <a:rPr lang="en-US" altLang="en-US" b="1" dirty="0">
                <a:solidFill>
                  <a:srgbClr val="0000FF"/>
                </a:solidFill>
              </a:rPr>
              <a:t>a</a:t>
            </a:r>
            <a:r>
              <a:rPr lang="en-US" altLang="en-US" dirty="0"/>
              <a:t>.</a:t>
            </a:r>
          </a:p>
          <a:p>
            <a:pPr>
              <a:spcAft>
                <a:spcPct val="10000"/>
              </a:spcAft>
            </a:pPr>
            <a:r>
              <a:rPr lang="en-US" altLang="en-US" dirty="0"/>
              <a:t>Calculating C(n + 1, k) is equivalent to answering the question: How many subsets of T containing k items are there?</a:t>
            </a:r>
          </a:p>
          <a:p>
            <a:pPr>
              <a:spcAft>
                <a:spcPct val="10000"/>
              </a:spcAft>
            </a:pPr>
            <a:r>
              <a:rPr lang="en-US" altLang="en-US" b="1" dirty="0">
                <a:solidFill>
                  <a:srgbClr val="009900"/>
                </a:solidFill>
              </a:rPr>
              <a:t>Case I</a:t>
            </a:r>
            <a:r>
              <a:rPr lang="en-US" altLang="en-US" dirty="0">
                <a:solidFill>
                  <a:srgbClr val="009900"/>
                </a:solidFill>
              </a:rPr>
              <a:t>:</a:t>
            </a:r>
            <a:r>
              <a:rPr lang="en-US" altLang="en-US" dirty="0"/>
              <a:t> The subset contains (k – 1) elements of S </a:t>
            </a:r>
            <a:br>
              <a:rPr lang="en-US" altLang="en-US" dirty="0"/>
            </a:br>
            <a:r>
              <a:rPr lang="en-US" altLang="en-US" dirty="0"/>
              <a:t>             plus the element </a:t>
            </a:r>
            <a:r>
              <a:rPr lang="en-US" altLang="en-US" b="1" dirty="0">
                <a:solidFill>
                  <a:srgbClr val="0000FF"/>
                </a:solidFill>
              </a:rPr>
              <a:t>a</a:t>
            </a:r>
            <a:r>
              <a:rPr lang="en-US" altLang="en-US" dirty="0"/>
              <a:t>: C(n, k – 1) choices.</a:t>
            </a:r>
          </a:p>
          <a:p>
            <a:pPr>
              <a:spcAft>
                <a:spcPct val="10000"/>
              </a:spcAft>
            </a:pPr>
            <a:r>
              <a:rPr lang="en-US" altLang="en-US" b="1" dirty="0">
                <a:solidFill>
                  <a:srgbClr val="009900"/>
                </a:solidFill>
              </a:rPr>
              <a:t>Case II: </a:t>
            </a:r>
            <a:r>
              <a:rPr lang="en-US" altLang="en-US" dirty="0"/>
              <a:t>The subset contains k elements of S and </a:t>
            </a:r>
            <a:br>
              <a:rPr lang="en-US" altLang="en-US" dirty="0"/>
            </a:br>
            <a:r>
              <a:rPr lang="en-US" altLang="en-US" dirty="0"/>
              <a:t>             does not contain </a:t>
            </a:r>
            <a:r>
              <a:rPr lang="en-US" altLang="en-US" b="1" dirty="0">
                <a:solidFill>
                  <a:srgbClr val="0000FF"/>
                </a:solidFill>
              </a:rPr>
              <a:t>a</a:t>
            </a:r>
            <a:r>
              <a:rPr lang="en-US" altLang="en-US" dirty="0"/>
              <a:t>: C(n, k) choices.</a:t>
            </a:r>
          </a:p>
          <a:p>
            <a:pPr>
              <a:spcAft>
                <a:spcPct val="10000"/>
              </a:spcAft>
            </a:pPr>
            <a:r>
              <a:rPr lang="en-US" altLang="en-US" b="1" dirty="0">
                <a:solidFill>
                  <a:srgbClr val="0000FF"/>
                </a:solidFill>
              </a:rPr>
              <a:t>Sum Rule: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C(n + 1, k) = C(n, k – 1) + C(n, k).</a:t>
            </a:r>
          </a:p>
        </p:txBody>
      </p:sp>
    </p:spTree>
    <p:extLst>
      <p:ext uri="{BB962C8B-B14F-4D97-AF65-F5344CB8AC3E}">
        <p14:creationId xmlns:p14="http://schemas.microsoft.com/office/powerpoint/2010/main" val="26190961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533400"/>
          </a:xfrm>
        </p:spPr>
        <p:txBody>
          <a:bodyPr/>
          <a:lstStyle/>
          <a:p>
            <a:r>
              <a:rPr lang="en-US" altLang="en-US" sz="3600"/>
              <a:t>Pascal’s Triangle</a:t>
            </a:r>
            <a:endParaRPr lang="en-CA" altLang="en-US" sz="3600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10896600" cy="990600"/>
          </a:xfrm>
        </p:spPr>
        <p:txBody>
          <a:bodyPr/>
          <a:lstStyle/>
          <a:p>
            <a:pPr>
              <a:spcAft>
                <a:spcPct val="10000"/>
              </a:spcAft>
            </a:pPr>
            <a:r>
              <a:rPr lang="en-US" altLang="en-US" sz="2800" dirty="0"/>
              <a:t>In Pascal’s triangle, each number is the sum of the numbers to its upper left and upper right: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5715000" y="2133601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5334000" y="2819401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6096000" y="2819401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4953000" y="3505201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5715000" y="3505201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6477000" y="3505201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344074" name="Text Box 10"/>
          <p:cNvSpPr txBox="1">
            <a:spLocks noChangeArrowheads="1"/>
          </p:cNvSpPr>
          <p:nvPr/>
        </p:nvSpPr>
        <p:spPr bwMode="auto">
          <a:xfrm>
            <a:off x="4572000" y="4191001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344075" name="Text Box 11"/>
          <p:cNvSpPr txBox="1">
            <a:spLocks noChangeArrowheads="1"/>
          </p:cNvSpPr>
          <p:nvPr/>
        </p:nvSpPr>
        <p:spPr bwMode="auto">
          <a:xfrm>
            <a:off x="5334000" y="4191001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44076" name="Text Box 12"/>
          <p:cNvSpPr txBox="1">
            <a:spLocks noChangeArrowheads="1"/>
          </p:cNvSpPr>
          <p:nvPr/>
        </p:nvSpPr>
        <p:spPr bwMode="auto">
          <a:xfrm>
            <a:off x="6096000" y="4191001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44077" name="Text Box 13"/>
          <p:cNvSpPr txBox="1">
            <a:spLocks noChangeArrowheads="1"/>
          </p:cNvSpPr>
          <p:nvPr/>
        </p:nvSpPr>
        <p:spPr bwMode="auto">
          <a:xfrm>
            <a:off x="6858000" y="4191001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344078" name="Text Box 14"/>
          <p:cNvSpPr txBox="1">
            <a:spLocks noChangeArrowheads="1"/>
          </p:cNvSpPr>
          <p:nvPr/>
        </p:nvSpPr>
        <p:spPr bwMode="auto">
          <a:xfrm>
            <a:off x="4191000" y="4876801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344079" name="Text Box 15"/>
          <p:cNvSpPr txBox="1">
            <a:spLocks noChangeArrowheads="1"/>
          </p:cNvSpPr>
          <p:nvPr/>
        </p:nvSpPr>
        <p:spPr bwMode="auto">
          <a:xfrm>
            <a:off x="4953000" y="4876801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344080" name="Text Box 16"/>
          <p:cNvSpPr txBox="1">
            <a:spLocks noChangeArrowheads="1"/>
          </p:cNvSpPr>
          <p:nvPr/>
        </p:nvSpPr>
        <p:spPr bwMode="auto">
          <a:xfrm>
            <a:off x="5715000" y="4876801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344081" name="Text Box 17"/>
          <p:cNvSpPr txBox="1">
            <a:spLocks noChangeArrowheads="1"/>
          </p:cNvSpPr>
          <p:nvPr/>
        </p:nvSpPr>
        <p:spPr bwMode="auto">
          <a:xfrm>
            <a:off x="6477000" y="4876801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344082" name="Text Box 18"/>
          <p:cNvSpPr txBox="1">
            <a:spLocks noChangeArrowheads="1"/>
          </p:cNvSpPr>
          <p:nvPr/>
        </p:nvSpPr>
        <p:spPr bwMode="auto">
          <a:xfrm>
            <a:off x="7239000" y="4876801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344083" name="Text Box 19"/>
          <p:cNvSpPr txBox="1">
            <a:spLocks noChangeArrowheads="1"/>
          </p:cNvSpPr>
          <p:nvPr/>
        </p:nvSpPr>
        <p:spPr bwMode="auto">
          <a:xfrm>
            <a:off x="3733800" y="5486401"/>
            <a:ext cx="533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</p:txBody>
      </p:sp>
      <p:sp>
        <p:nvSpPr>
          <p:cNvPr id="344084" name="Text Box 20"/>
          <p:cNvSpPr txBox="1">
            <a:spLocks noChangeArrowheads="1"/>
          </p:cNvSpPr>
          <p:nvPr/>
        </p:nvSpPr>
        <p:spPr bwMode="auto">
          <a:xfrm>
            <a:off x="4419600" y="5486401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</p:txBody>
      </p:sp>
      <p:sp>
        <p:nvSpPr>
          <p:cNvPr id="344085" name="Text Box 21"/>
          <p:cNvSpPr txBox="1">
            <a:spLocks noChangeArrowheads="1"/>
          </p:cNvSpPr>
          <p:nvPr/>
        </p:nvSpPr>
        <p:spPr bwMode="auto">
          <a:xfrm>
            <a:off x="5257800" y="5486401"/>
            <a:ext cx="533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</p:txBody>
      </p:sp>
      <p:sp>
        <p:nvSpPr>
          <p:cNvPr id="344086" name="Text Box 22"/>
          <p:cNvSpPr txBox="1">
            <a:spLocks noChangeArrowheads="1"/>
          </p:cNvSpPr>
          <p:nvPr/>
        </p:nvSpPr>
        <p:spPr bwMode="auto">
          <a:xfrm>
            <a:off x="6019800" y="5486401"/>
            <a:ext cx="533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</p:txBody>
      </p:sp>
      <p:sp>
        <p:nvSpPr>
          <p:cNvPr id="344087" name="Text Box 23"/>
          <p:cNvSpPr txBox="1">
            <a:spLocks noChangeArrowheads="1"/>
          </p:cNvSpPr>
          <p:nvPr/>
        </p:nvSpPr>
        <p:spPr bwMode="auto">
          <a:xfrm>
            <a:off x="6858000" y="54864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</p:txBody>
      </p:sp>
      <p:sp>
        <p:nvSpPr>
          <p:cNvPr id="344088" name="Text Box 24"/>
          <p:cNvSpPr txBox="1">
            <a:spLocks noChangeArrowheads="1"/>
          </p:cNvSpPr>
          <p:nvPr/>
        </p:nvSpPr>
        <p:spPr bwMode="auto">
          <a:xfrm>
            <a:off x="7620000" y="54864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27339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533400"/>
          </a:xfrm>
        </p:spPr>
        <p:txBody>
          <a:bodyPr/>
          <a:lstStyle/>
          <a:p>
            <a:r>
              <a:rPr lang="en-US" altLang="en-US" sz="3600"/>
              <a:t>Pascal’s Triangle</a:t>
            </a:r>
            <a:endParaRPr lang="en-CA" altLang="en-US" sz="3600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10896600" cy="13716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10000"/>
              </a:spcAft>
            </a:pPr>
            <a:r>
              <a:rPr lang="en-US" altLang="en-US" sz="2800" dirty="0"/>
              <a:t>Since we have </a:t>
            </a:r>
            <a:r>
              <a:rPr lang="en-US" altLang="en-US" sz="2800" dirty="0">
                <a:sym typeface="Symbol" panose="05050102010706020507" pitchFamily="18" charset="2"/>
              </a:rPr>
              <a:t>C(n + 1, k) = C(n, k – 1) + C(n, k) </a:t>
            </a:r>
            <a:r>
              <a:rPr lang="en-US" altLang="en-US" sz="2800" dirty="0" smtClean="0">
                <a:sym typeface="Symbol" panose="05050102010706020507" pitchFamily="18" charset="2"/>
              </a:rPr>
              <a:t>and C(0</a:t>
            </a:r>
            <a:r>
              <a:rPr lang="en-US" altLang="en-US" sz="2800" dirty="0">
                <a:sym typeface="Symbol" panose="05050102010706020507" pitchFamily="18" charset="2"/>
              </a:rPr>
              <a:t>, 0) = 1, we can use Pascal’s triangle to simplify the computation of C(n, k):</a:t>
            </a:r>
          </a:p>
        </p:txBody>
      </p:sp>
      <p:sp>
        <p:nvSpPr>
          <p:cNvPr id="345092" name="Text Box 4"/>
          <p:cNvSpPr txBox="1">
            <a:spLocks noChangeArrowheads="1"/>
          </p:cNvSpPr>
          <p:nvPr/>
        </p:nvSpPr>
        <p:spPr bwMode="auto">
          <a:xfrm>
            <a:off x="5334000" y="3276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C(0, 0) = </a:t>
            </a:r>
            <a:r>
              <a:rPr lang="en-US" altLang="en-US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345093" name="Text Box 5"/>
          <p:cNvSpPr txBox="1">
            <a:spLocks noChangeArrowheads="1"/>
          </p:cNvSpPr>
          <p:nvPr/>
        </p:nvSpPr>
        <p:spPr bwMode="auto">
          <a:xfrm>
            <a:off x="4495800" y="3810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C(1, 0) = </a:t>
            </a:r>
            <a:r>
              <a:rPr lang="en-US" altLang="en-US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345094" name="Text Box 6"/>
          <p:cNvSpPr txBox="1">
            <a:spLocks noChangeArrowheads="1"/>
          </p:cNvSpPr>
          <p:nvPr/>
        </p:nvSpPr>
        <p:spPr bwMode="auto">
          <a:xfrm>
            <a:off x="6172200" y="3810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C(1, 1) = </a:t>
            </a:r>
            <a:r>
              <a:rPr lang="en-US" altLang="en-US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345095" name="Text Box 7"/>
          <p:cNvSpPr txBox="1">
            <a:spLocks noChangeArrowheads="1"/>
          </p:cNvSpPr>
          <p:nvPr/>
        </p:nvSpPr>
        <p:spPr bwMode="auto">
          <a:xfrm>
            <a:off x="3657600" y="4343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C(2, 0) = </a:t>
            </a:r>
            <a:r>
              <a:rPr lang="en-US" altLang="en-US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345096" name="Text Box 8"/>
          <p:cNvSpPr txBox="1">
            <a:spLocks noChangeArrowheads="1"/>
          </p:cNvSpPr>
          <p:nvPr/>
        </p:nvSpPr>
        <p:spPr bwMode="auto">
          <a:xfrm>
            <a:off x="5334000" y="4343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C(2, 1) = </a:t>
            </a:r>
            <a:r>
              <a:rPr lang="en-US" altLang="en-US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45097" name="Text Box 9"/>
          <p:cNvSpPr txBox="1">
            <a:spLocks noChangeArrowheads="1"/>
          </p:cNvSpPr>
          <p:nvPr/>
        </p:nvSpPr>
        <p:spPr bwMode="auto">
          <a:xfrm>
            <a:off x="7010400" y="4343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C(2, 2) = </a:t>
            </a:r>
            <a:r>
              <a:rPr lang="en-US" altLang="en-US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345098" name="Text Box 10"/>
          <p:cNvSpPr txBox="1">
            <a:spLocks noChangeArrowheads="1"/>
          </p:cNvSpPr>
          <p:nvPr/>
        </p:nvSpPr>
        <p:spPr bwMode="auto">
          <a:xfrm>
            <a:off x="2819400" y="4876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C(3, 0) = </a:t>
            </a:r>
            <a:r>
              <a:rPr lang="en-US" altLang="en-US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4495800" y="4876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C(3, 1) = </a:t>
            </a:r>
            <a:r>
              <a:rPr lang="en-US" altLang="en-US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45100" name="Text Box 12"/>
          <p:cNvSpPr txBox="1">
            <a:spLocks noChangeArrowheads="1"/>
          </p:cNvSpPr>
          <p:nvPr/>
        </p:nvSpPr>
        <p:spPr bwMode="auto">
          <a:xfrm>
            <a:off x="6172200" y="4876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C(3, 2) = </a:t>
            </a:r>
            <a:r>
              <a:rPr lang="en-US" altLang="en-US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45101" name="Text Box 13"/>
          <p:cNvSpPr txBox="1">
            <a:spLocks noChangeArrowheads="1"/>
          </p:cNvSpPr>
          <p:nvPr/>
        </p:nvSpPr>
        <p:spPr bwMode="auto">
          <a:xfrm>
            <a:off x="7848600" y="4876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C(3, 3) = </a:t>
            </a:r>
            <a:r>
              <a:rPr lang="en-US" altLang="en-US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345102" name="Text Box 14"/>
          <p:cNvSpPr txBox="1">
            <a:spLocks noChangeArrowheads="1"/>
          </p:cNvSpPr>
          <p:nvPr/>
        </p:nvSpPr>
        <p:spPr bwMode="auto">
          <a:xfrm>
            <a:off x="1981200" y="5410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C(4, 0) = </a:t>
            </a:r>
            <a:r>
              <a:rPr lang="en-US" altLang="en-US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345103" name="Text Box 15"/>
          <p:cNvSpPr txBox="1">
            <a:spLocks noChangeArrowheads="1"/>
          </p:cNvSpPr>
          <p:nvPr/>
        </p:nvSpPr>
        <p:spPr bwMode="auto">
          <a:xfrm>
            <a:off x="3657600" y="5410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C(4, 1) = </a:t>
            </a:r>
            <a:r>
              <a:rPr lang="en-US" altLang="en-US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345104" name="Text Box 16"/>
          <p:cNvSpPr txBox="1">
            <a:spLocks noChangeArrowheads="1"/>
          </p:cNvSpPr>
          <p:nvPr/>
        </p:nvSpPr>
        <p:spPr bwMode="auto">
          <a:xfrm>
            <a:off x="5334000" y="5410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C(4, 2) = </a:t>
            </a:r>
            <a:r>
              <a:rPr lang="en-US" altLang="en-US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345105" name="Text Box 17"/>
          <p:cNvSpPr txBox="1">
            <a:spLocks noChangeArrowheads="1"/>
          </p:cNvSpPr>
          <p:nvPr/>
        </p:nvSpPr>
        <p:spPr bwMode="auto">
          <a:xfrm>
            <a:off x="7010400" y="5410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C(4, 3) = </a:t>
            </a:r>
            <a:r>
              <a:rPr lang="en-US" altLang="en-US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345106" name="Text Box 18"/>
          <p:cNvSpPr txBox="1">
            <a:spLocks noChangeArrowheads="1"/>
          </p:cNvSpPr>
          <p:nvPr/>
        </p:nvSpPr>
        <p:spPr bwMode="auto">
          <a:xfrm>
            <a:off x="8686800" y="5410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C(4, 4) = </a:t>
            </a:r>
            <a:r>
              <a:rPr lang="en-US" altLang="en-US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345107" name="Line 19"/>
          <p:cNvSpPr>
            <a:spLocks noChangeShapeType="1"/>
          </p:cNvSpPr>
          <p:nvPr/>
        </p:nvSpPr>
        <p:spPr bwMode="auto">
          <a:xfrm>
            <a:off x="1828800" y="2895600"/>
            <a:ext cx="0" cy="28956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08" name="Line 20"/>
          <p:cNvSpPr>
            <a:spLocks noChangeShapeType="1"/>
          </p:cNvSpPr>
          <p:nvPr/>
        </p:nvSpPr>
        <p:spPr bwMode="auto">
          <a:xfrm>
            <a:off x="1828800" y="2895600"/>
            <a:ext cx="8229600" cy="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09" name="Text Box 21"/>
          <p:cNvSpPr txBox="1">
            <a:spLocks noChangeArrowheads="1"/>
          </p:cNvSpPr>
          <p:nvPr/>
        </p:nvSpPr>
        <p:spPr bwMode="auto">
          <a:xfrm>
            <a:off x="5867400" y="2438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</a:p>
        </p:txBody>
      </p:sp>
      <p:sp>
        <p:nvSpPr>
          <p:cNvPr id="345110" name="Text Box 22"/>
          <p:cNvSpPr txBox="1">
            <a:spLocks noChangeArrowheads="1"/>
          </p:cNvSpPr>
          <p:nvPr/>
        </p:nvSpPr>
        <p:spPr bwMode="auto">
          <a:xfrm>
            <a:off x="1828800" y="4114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3361316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533400"/>
          </a:xfrm>
        </p:spPr>
        <p:txBody>
          <a:bodyPr/>
          <a:lstStyle/>
          <a:p>
            <a:r>
              <a:rPr lang="en-US" altLang="en-US" sz="3600"/>
              <a:t>Binomial Coefficients</a:t>
            </a:r>
            <a:endParaRPr lang="en-CA" altLang="en-US" sz="3600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108966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000" dirty="0"/>
              <a:t>Expressions of the form C(n, k) are also called </a:t>
            </a:r>
            <a:r>
              <a:rPr lang="en-US" altLang="en-US" sz="3000" b="1" dirty="0">
                <a:solidFill>
                  <a:srgbClr val="0000FF"/>
                </a:solidFill>
              </a:rPr>
              <a:t>binomial coefficients</a:t>
            </a:r>
            <a:r>
              <a:rPr lang="en-US" altLang="en-US" sz="30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3000" b="1" dirty="0" smtClean="0"/>
              <a:t>Why?</a:t>
            </a:r>
            <a:endParaRPr lang="en-US" altLang="en-US" sz="3000" b="1" dirty="0"/>
          </a:p>
          <a:p>
            <a:pPr>
              <a:lnSpc>
                <a:spcPct val="90000"/>
              </a:lnSpc>
            </a:pPr>
            <a:r>
              <a:rPr lang="en-US" altLang="en-US" sz="3000" dirty="0"/>
              <a:t>A </a:t>
            </a:r>
            <a:r>
              <a:rPr lang="en-US" altLang="en-US" sz="3000" b="1" dirty="0">
                <a:solidFill>
                  <a:srgbClr val="0000FF"/>
                </a:solidFill>
              </a:rPr>
              <a:t>binomial</a:t>
            </a:r>
            <a:r>
              <a:rPr lang="en-US" altLang="en-US" sz="3000" b="1" dirty="0">
                <a:solidFill>
                  <a:srgbClr val="00FFFF"/>
                </a:solidFill>
              </a:rPr>
              <a:t> </a:t>
            </a:r>
            <a:r>
              <a:rPr lang="en-US" altLang="en-US" sz="3000" b="1" dirty="0">
                <a:solidFill>
                  <a:srgbClr val="0000FF"/>
                </a:solidFill>
              </a:rPr>
              <a:t>expression</a:t>
            </a:r>
            <a:r>
              <a:rPr lang="en-US" altLang="en-US" sz="3000" dirty="0"/>
              <a:t> is the sum of two terms, such as (a + b).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sz="3000" dirty="0"/>
              <a:t>Now consider (a + b)</a:t>
            </a:r>
            <a:r>
              <a:rPr lang="en-US" altLang="en-US" sz="3000" baseline="30000" dirty="0"/>
              <a:t>2 </a:t>
            </a:r>
            <a:r>
              <a:rPr lang="en-US" altLang="en-US" sz="3000" dirty="0"/>
              <a:t>= (a + b)(a + b).</a:t>
            </a:r>
          </a:p>
          <a:p>
            <a:pPr>
              <a:lnSpc>
                <a:spcPct val="90000"/>
              </a:lnSpc>
            </a:pPr>
            <a:r>
              <a:rPr lang="en-US" altLang="en-US" sz="3000" dirty="0"/>
              <a:t>When expanding such expressions, we have to form all possible products of a term in the first factor and a term in the second factor: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sz="3000" dirty="0"/>
              <a:t>(a + b)</a:t>
            </a:r>
            <a:r>
              <a:rPr lang="en-US" altLang="en-US" sz="3000" baseline="30000" dirty="0"/>
              <a:t>2</a:t>
            </a:r>
            <a:r>
              <a:rPr lang="en-US" altLang="en-US" sz="3000" dirty="0"/>
              <a:t> = </a:t>
            </a:r>
            <a:r>
              <a:rPr lang="en-US" altLang="en-US" sz="3000" dirty="0" err="1"/>
              <a:t>a·a</a:t>
            </a:r>
            <a:r>
              <a:rPr lang="en-US" altLang="en-US" sz="3000" dirty="0"/>
              <a:t> + </a:t>
            </a:r>
            <a:r>
              <a:rPr lang="en-US" altLang="en-US" sz="3000" dirty="0" err="1"/>
              <a:t>a·b</a:t>
            </a:r>
            <a:r>
              <a:rPr lang="en-US" altLang="en-US" sz="3000" dirty="0"/>
              <a:t> + </a:t>
            </a:r>
            <a:r>
              <a:rPr lang="en-US" altLang="en-US" sz="3000" dirty="0" err="1"/>
              <a:t>b·a</a:t>
            </a:r>
            <a:r>
              <a:rPr lang="en-US" altLang="en-US" sz="3000" dirty="0"/>
              <a:t> + </a:t>
            </a:r>
            <a:r>
              <a:rPr lang="en-US" altLang="en-US" sz="3000" dirty="0" err="1"/>
              <a:t>b·b</a:t>
            </a:r>
            <a:endParaRPr lang="en-US" altLang="en-US" sz="3000" dirty="0"/>
          </a:p>
          <a:p>
            <a:pPr>
              <a:lnSpc>
                <a:spcPct val="90000"/>
              </a:lnSpc>
            </a:pPr>
            <a:r>
              <a:rPr lang="en-US" altLang="en-US" sz="3000" dirty="0"/>
              <a:t>Then we can sum identical terms: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sz="3000" dirty="0"/>
              <a:t>(a + b)</a:t>
            </a:r>
            <a:r>
              <a:rPr lang="en-US" altLang="en-US" sz="3000" baseline="30000" dirty="0"/>
              <a:t>2</a:t>
            </a:r>
            <a:r>
              <a:rPr lang="en-US" altLang="en-US" sz="3000" dirty="0"/>
              <a:t> = a</a:t>
            </a:r>
            <a:r>
              <a:rPr lang="en-US" altLang="en-US" sz="3000" baseline="30000" dirty="0"/>
              <a:t>2</a:t>
            </a:r>
            <a:r>
              <a:rPr lang="en-US" altLang="en-US" sz="3000" dirty="0"/>
              <a:t> + 2ab + b</a:t>
            </a:r>
            <a:r>
              <a:rPr lang="en-US" altLang="en-US" sz="3000" baseline="30000" dirty="0"/>
              <a:t>2</a:t>
            </a:r>
            <a:endParaRPr lang="en-US" altLang="en-US" sz="3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103878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85800"/>
          </a:xfrm>
        </p:spPr>
        <p:txBody>
          <a:bodyPr/>
          <a:lstStyle/>
          <a:p>
            <a:r>
              <a:rPr lang="en-US" altLang="en-US" sz="4000" dirty="0"/>
              <a:t>Basic Counting Principles</a:t>
            </a:r>
            <a:endParaRPr lang="en-CA" altLang="en-US" sz="4000" dirty="0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9906000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The sum </a:t>
            </a:r>
            <a:r>
              <a:rPr lang="en-US" altLang="en-US" sz="28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rule: </a:t>
            </a:r>
            <a:r>
              <a:rPr lang="en-US" altLang="en-US" sz="2800" dirty="0" smtClean="0"/>
              <a:t>If </a:t>
            </a:r>
            <a:r>
              <a:rPr lang="en-US" altLang="en-US" sz="2800" dirty="0"/>
              <a:t>a task can be done either in one of n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ways or in one of n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ways, where none of the set of n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ways is the same as any of the set of n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ways, then there are n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+n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ways to do the task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1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Example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: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</a:p>
          <a:p>
            <a:pPr marL="400050" lvl="1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The department will award a free computer to either a </a:t>
            </a:r>
            <a:r>
              <a:rPr lang="en-US" altLang="en-US" dirty="0" smtClean="0">
                <a:sym typeface="Symbol" panose="05050102010706020507" pitchFamily="18" charset="2"/>
              </a:rPr>
              <a:t>CSE student </a:t>
            </a:r>
            <a:r>
              <a:rPr lang="en-US" altLang="en-US" dirty="0">
                <a:sym typeface="Symbol" panose="05050102010706020507" pitchFamily="18" charset="2"/>
              </a:rPr>
              <a:t>or a </a:t>
            </a:r>
            <a:r>
              <a:rPr lang="en-US" altLang="en-US" dirty="0" smtClean="0">
                <a:sym typeface="Symbol" panose="05050102010706020507" pitchFamily="18" charset="2"/>
              </a:rPr>
              <a:t>CSE </a:t>
            </a:r>
            <a:r>
              <a:rPr lang="en-US" altLang="en-US" dirty="0">
                <a:sym typeface="Symbol" panose="05050102010706020507" pitchFamily="18" charset="2"/>
              </a:rPr>
              <a:t>professor. </a:t>
            </a:r>
          </a:p>
          <a:p>
            <a:pPr marL="400050" lvl="1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How many different choices are there, if there are </a:t>
            </a:r>
            <a:r>
              <a:rPr lang="en-US" altLang="en-US" dirty="0" smtClean="0">
                <a:sym typeface="Symbol" panose="05050102010706020507" pitchFamily="18" charset="2"/>
              </a:rPr>
              <a:t>1229 </a:t>
            </a:r>
            <a:r>
              <a:rPr lang="en-US" altLang="en-US" dirty="0">
                <a:sym typeface="Symbol" panose="05050102010706020507" pitchFamily="18" charset="2"/>
              </a:rPr>
              <a:t>students and </a:t>
            </a:r>
            <a:r>
              <a:rPr lang="en-US" altLang="en-US" dirty="0" smtClean="0">
                <a:sym typeface="Symbol" panose="05050102010706020507" pitchFamily="18" charset="2"/>
              </a:rPr>
              <a:t>50 </a:t>
            </a:r>
            <a:r>
              <a:rPr lang="en-US" altLang="en-US" dirty="0">
                <a:sym typeface="Symbol" panose="05050102010706020507" pitchFamily="18" charset="2"/>
              </a:rPr>
              <a:t>professors?</a:t>
            </a:r>
          </a:p>
          <a:p>
            <a:pPr marL="400050" lvl="1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400050" lvl="1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There are </a:t>
            </a:r>
            <a:r>
              <a:rPr lang="en-US" altLang="en-US" dirty="0" smtClean="0">
                <a:sym typeface="Symbol" panose="05050102010706020507" pitchFamily="18" charset="2"/>
              </a:rPr>
              <a:t>1229 </a:t>
            </a:r>
            <a:r>
              <a:rPr lang="en-US" altLang="en-US" dirty="0">
                <a:sym typeface="Symbol" panose="05050102010706020507" pitchFamily="18" charset="2"/>
              </a:rPr>
              <a:t>+ </a:t>
            </a:r>
            <a:r>
              <a:rPr lang="en-US" altLang="en-US" dirty="0" smtClean="0">
                <a:sym typeface="Symbol" panose="05050102010706020507" pitchFamily="18" charset="2"/>
              </a:rPr>
              <a:t>50 </a:t>
            </a:r>
            <a:r>
              <a:rPr lang="en-US" altLang="en-US" dirty="0">
                <a:sym typeface="Symbol" panose="05050102010706020507" pitchFamily="18" charset="2"/>
              </a:rPr>
              <a:t>= </a:t>
            </a:r>
            <a:r>
              <a:rPr lang="en-US" altLang="en-US" dirty="0" smtClean="0">
                <a:sym typeface="Symbol" panose="05050102010706020507" pitchFamily="18" charset="2"/>
              </a:rPr>
              <a:t>1279 </a:t>
            </a:r>
            <a:r>
              <a:rPr lang="en-US" altLang="en-US" dirty="0">
                <a:sym typeface="Symbol" panose="05050102010706020507" pitchFamily="18" charset="2"/>
              </a:rPr>
              <a:t>choices.</a:t>
            </a:r>
          </a:p>
        </p:txBody>
      </p:sp>
    </p:spTree>
    <p:extLst>
      <p:ext uri="{BB962C8B-B14F-4D97-AF65-F5344CB8AC3E}">
        <p14:creationId xmlns:p14="http://schemas.microsoft.com/office/powerpoint/2010/main" val="30015735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533400"/>
          </a:xfrm>
        </p:spPr>
        <p:txBody>
          <a:bodyPr/>
          <a:lstStyle/>
          <a:p>
            <a:r>
              <a:rPr lang="en-US" altLang="en-US" sz="3600"/>
              <a:t>Binomial Coefficients</a:t>
            </a:r>
            <a:endParaRPr lang="en-CA" altLang="en-US" sz="3600"/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838200"/>
            <a:ext cx="10515600" cy="5791200"/>
          </a:xfrm>
        </p:spPr>
        <p:txBody>
          <a:bodyPr/>
          <a:lstStyle/>
          <a:p>
            <a:r>
              <a:rPr lang="en-US" altLang="en-US" sz="3000" dirty="0"/>
              <a:t>For (a + b)</a:t>
            </a:r>
            <a:r>
              <a:rPr lang="en-US" altLang="en-US" sz="3000" baseline="30000" dirty="0"/>
              <a:t>3 </a:t>
            </a:r>
            <a:r>
              <a:rPr lang="en-US" altLang="en-US" sz="3000" dirty="0"/>
              <a:t>= (a + b)(a + b)(a + b) we have</a:t>
            </a:r>
          </a:p>
          <a:p>
            <a:r>
              <a:rPr lang="en-US" altLang="en-US" sz="3000" dirty="0"/>
              <a:t>(a + b)</a:t>
            </a:r>
            <a:r>
              <a:rPr lang="en-US" altLang="en-US" sz="3000" baseline="30000" dirty="0"/>
              <a:t>3 </a:t>
            </a:r>
            <a:r>
              <a:rPr lang="en-US" altLang="en-US" sz="3000" dirty="0"/>
              <a:t>= </a:t>
            </a:r>
            <a:r>
              <a:rPr lang="en-US" altLang="en-US" sz="3000" dirty="0" err="1"/>
              <a:t>aaa</a:t>
            </a:r>
            <a:r>
              <a:rPr lang="en-US" altLang="en-US" sz="3000" dirty="0"/>
              <a:t> + </a:t>
            </a:r>
            <a:r>
              <a:rPr lang="en-US" altLang="en-US" sz="3000" dirty="0" err="1"/>
              <a:t>aab</a:t>
            </a:r>
            <a:r>
              <a:rPr lang="en-US" altLang="en-US" sz="3000" dirty="0"/>
              <a:t> + aba + </a:t>
            </a:r>
            <a:r>
              <a:rPr lang="en-US" altLang="en-US" sz="3000" dirty="0" err="1"/>
              <a:t>abb</a:t>
            </a:r>
            <a:r>
              <a:rPr lang="en-US" altLang="en-US" sz="3000" dirty="0"/>
              <a:t> + baa + </a:t>
            </a:r>
            <a:r>
              <a:rPr lang="en-US" altLang="en-US" sz="3000" dirty="0" err="1"/>
              <a:t>bab</a:t>
            </a:r>
            <a:r>
              <a:rPr lang="en-US" altLang="en-US" sz="3000" dirty="0"/>
              <a:t> + </a:t>
            </a:r>
            <a:r>
              <a:rPr lang="en-US" altLang="en-US" sz="3000" dirty="0" err="1"/>
              <a:t>bba</a:t>
            </a:r>
            <a:r>
              <a:rPr lang="en-US" altLang="en-US" sz="3000" dirty="0"/>
              <a:t> + </a:t>
            </a:r>
            <a:r>
              <a:rPr lang="en-US" altLang="en-US" sz="3000" dirty="0" err="1"/>
              <a:t>bbb</a:t>
            </a:r>
            <a:endParaRPr lang="en-US" altLang="en-US" sz="3000" dirty="0"/>
          </a:p>
          <a:p>
            <a:r>
              <a:rPr lang="en-US" altLang="en-US" sz="3000" dirty="0"/>
              <a:t>(a + b)</a:t>
            </a:r>
            <a:r>
              <a:rPr lang="en-US" altLang="en-US" sz="3000" baseline="30000" dirty="0"/>
              <a:t>3 </a:t>
            </a:r>
            <a:r>
              <a:rPr lang="en-US" altLang="en-US" sz="3000" dirty="0"/>
              <a:t>= a</a:t>
            </a:r>
            <a:r>
              <a:rPr lang="en-US" altLang="en-US" sz="3000" baseline="30000" dirty="0"/>
              <a:t>3</a:t>
            </a:r>
            <a:r>
              <a:rPr lang="en-US" altLang="en-US" sz="3000" dirty="0"/>
              <a:t> + 3a</a:t>
            </a:r>
            <a:r>
              <a:rPr lang="en-US" altLang="en-US" sz="3000" baseline="30000" dirty="0"/>
              <a:t>2</a:t>
            </a:r>
            <a:r>
              <a:rPr lang="en-US" altLang="en-US" sz="3000" dirty="0"/>
              <a:t>b + 3ab</a:t>
            </a:r>
            <a:r>
              <a:rPr lang="en-US" altLang="en-US" sz="3000" baseline="30000" dirty="0"/>
              <a:t>2</a:t>
            </a:r>
            <a:r>
              <a:rPr lang="en-US" altLang="en-US" sz="3000" dirty="0"/>
              <a:t> + b</a:t>
            </a:r>
            <a:r>
              <a:rPr lang="en-US" altLang="en-US" sz="3000" baseline="30000" dirty="0"/>
              <a:t>3</a:t>
            </a:r>
          </a:p>
          <a:p>
            <a:r>
              <a:rPr lang="en-US" altLang="en-US" sz="3000" dirty="0"/>
              <a:t>There is only one term a</a:t>
            </a:r>
            <a:r>
              <a:rPr lang="en-US" altLang="en-US" sz="3000" baseline="30000" dirty="0"/>
              <a:t>3</a:t>
            </a:r>
            <a:r>
              <a:rPr lang="en-US" altLang="en-US" sz="3000" dirty="0"/>
              <a:t>, because there is only one possibility to form it: Choose </a:t>
            </a:r>
            <a:r>
              <a:rPr lang="en-US" altLang="en-US" sz="3000" b="1" dirty="0">
                <a:solidFill>
                  <a:srgbClr val="0000FF"/>
                </a:solidFill>
              </a:rPr>
              <a:t>a</a:t>
            </a:r>
            <a:r>
              <a:rPr lang="en-US" altLang="en-US" sz="3000" dirty="0">
                <a:solidFill>
                  <a:srgbClr val="0000FF"/>
                </a:solidFill>
              </a:rPr>
              <a:t> </a:t>
            </a:r>
            <a:r>
              <a:rPr lang="en-US" altLang="en-US" sz="3000" dirty="0"/>
              <a:t>from all three factors: C(3, 3) = 1.</a:t>
            </a:r>
          </a:p>
          <a:p>
            <a:r>
              <a:rPr lang="en-US" altLang="en-US" sz="3000" dirty="0"/>
              <a:t>There is three times the term a</a:t>
            </a:r>
            <a:r>
              <a:rPr lang="en-US" altLang="en-US" sz="3000" baseline="30000" dirty="0"/>
              <a:t>2</a:t>
            </a:r>
            <a:r>
              <a:rPr lang="en-US" altLang="en-US" sz="3000" dirty="0"/>
              <a:t>b, because there are three possibilities to choose </a:t>
            </a:r>
            <a:r>
              <a:rPr lang="en-US" altLang="en-US" sz="3000" b="1" dirty="0">
                <a:solidFill>
                  <a:srgbClr val="0000FF"/>
                </a:solidFill>
              </a:rPr>
              <a:t>a</a:t>
            </a:r>
            <a:r>
              <a:rPr lang="en-US" altLang="en-US" sz="3000" dirty="0"/>
              <a:t> from two out of the three factors: C(3, 2) = 3.</a:t>
            </a:r>
          </a:p>
          <a:p>
            <a:r>
              <a:rPr lang="en-US" altLang="en-US" sz="3000" dirty="0"/>
              <a:t>Similarly, there is three times the term ab</a:t>
            </a:r>
            <a:r>
              <a:rPr lang="en-US" altLang="en-US" sz="3000" baseline="30000" dirty="0"/>
              <a:t>2</a:t>
            </a:r>
            <a:r>
              <a:rPr lang="en-US" altLang="en-US" sz="3000" dirty="0"/>
              <a:t> </a:t>
            </a:r>
            <a:br>
              <a:rPr lang="en-US" altLang="en-US" sz="3000" dirty="0"/>
            </a:br>
            <a:r>
              <a:rPr lang="en-US" altLang="en-US" sz="3000" dirty="0"/>
              <a:t>(C(3, 1) = 3) and once the term b</a:t>
            </a:r>
            <a:r>
              <a:rPr lang="en-US" altLang="en-US" sz="3000" baseline="30000" dirty="0"/>
              <a:t>3</a:t>
            </a:r>
            <a:r>
              <a:rPr lang="en-US" altLang="en-US" sz="3000" dirty="0"/>
              <a:t> (C(3, 0) = 1).</a:t>
            </a:r>
          </a:p>
          <a:p>
            <a:pPr marL="0" indent="0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874427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9296400" cy="533400"/>
          </a:xfrm>
        </p:spPr>
        <p:txBody>
          <a:bodyPr/>
          <a:lstStyle/>
          <a:p>
            <a:r>
              <a:rPr lang="en-US" altLang="en-US" sz="3600" dirty="0"/>
              <a:t>Binomial Coefficients</a:t>
            </a:r>
            <a:endParaRPr lang="en-CA" altLang="en-US" sz="3600" dirty="0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10896600" cy="609600"/>
          </a:xfrm>
        </p:spPr>
        <p:txBody>
          <a:bodyPr/>
          <a:lstStyle/>
          <a:p>
            <a:r>
              <a:rPr lang="en-US" altLang="en-US" sz="2800" dirty="0"/>
              <a:t>This leads us to the following formula:</a:t>
            </a:r>
          </a:p>
        </p:txBody>
      </p:sp>
      <p:sp>
        <p:nvSpPr>
          <p:cNvPr id="348165" name="Rectangle 5"/>
          <p:cNvSpPr>
            <a:spLocks noChangeArrowheads="1"/>
          </p:cNvSpPr>
          <p:nvPr/>
        </p:nvSpPr>
        <p:spPr bwMode="auto">
          <a:xfrm>
            <a:off x="609600" y="2819400"/>
            <a:ext cx="11049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1pPr>
            <a:lvl2pPr marL="742950" indent="-285750">
              <a:buChar char="–"/>
              <a:defRPr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2pPr>
            <a:lvl3pPr marL="1143000" indent="-228600">
              <a:buChar char="•"/>
              <a:defRPr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3pPr>
            <a:lvl4pPr marL="1600200" indent="-228600">
              <a:buChar char="–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4pPr>
            <a:lvl5pPr marL="2057400" indent="-228600"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9pPr>
          </a:lstStyle>
          <a:p>
            <a:r>
              <a:rPr lang="en-US" altLang="en-US" sz="2800" dirty="0">
                <a:solidFill>
                  <a:srgbClr val="500000"/>
                </a:solidFill>
                <a:effectLst/>
                <a:latin typeface="Century Schoolbook" panose="02040604050505020304" pitchFamily="18" charset="0"/>
                <a:ea typeface="Cambria Math" panose="02040503050406030204" pitchFamily="18" charset="0"/>
              </a:rPr>
              <a:t>With the help of Pascal’s triangle, this formula can considerably simplify the process of expanding powers of binomial expressions.</a:t>
            </a:r>
          </a:p>
          <a:p>
            <a:endParaRPr lang="en-US" altLang="en-US" sz="800" dirty="0">
              <a:solidFill>
                <a:srgbClr val="500000"/>
              </a:solidFill>
              <a:effectLst/>
              <a:latin typeface="Century Schoolbook" panose="02040604050505020304" pitchFamily="18" charset="0"/>
              <a:ea typeface="Cambria Math" panose="02040503050406030204" pitchFamily="18" charset="0"/>
            </a:endParaRPr>
          </a:p>
          <a:p>
            <a:r>
              <a:rPr lang="en-US" altLang="en-US" sz="2800" dirty="0">
                <a:solidFill>
                  <a:srgbClr val="500000"/>
                </a:solidFill>
                <a:effectLst/>
                <a:latin typeface="Century Schoolbook" panose="02040604050505020304" pitchFamily="18" charset="0"/>
                <a:ea typeface="Cambria Math" panose="02040503050406030204" pitchFamily="18" charset="0"/>
              </a:rPr>
              <a:t>For example, the fifth row of Pascal’s triangle</a:t>
            </a:r>
            <a:br>
              <a:rPr lang="en-US" altLang="en-US" sz="2800" dirty="0">
                <a:solidFill>
                  <a:srgbClr val="500000"/>
                </a:solidFill>
                <a:effectLst/>
                <a:latin typeface="Century Schoolbook" panose="02040604050505020304" pitchFamily="18" charset="0"/>
                <a:ea typeface="Cambria Math" panose="02040503050406030204" pitchFamily="18" charset="0"/>
              </a:rPr>
            </a:br>
            <a:r>
              <a:rPr lang="en-US" altLang="en-US" sz="2800" dirty="0">
                <a:solidFill>
                  <a:srgbClr val="500000"/>
                </a:solidFill>
                <a:effectLst/>
                <a:latin typeface="Century Schoolbook" panose="02040604050505020304" pitchFamily="18" charset="0"/>
                <a:ea typeface="Cambria Math" panose="02040503050406030204" pitchFamily="18" charset="0"/>
              </a:rPr>
              <a:t>(1 – 4 – 6 – 4 – 1) helps us to compute (</a:t>
            </a:r>
            <a:r>
              <a:rPr lang="en-US" altLang="en-US" sz="2800" i="1" dirty="0">
                <a:solidFill>
                  <a:srgbClr val="500000"/>
                </a:solidFill>
                <a:effectLst/>
                <a:latin typeface="Century Schoolbook" panose="02040604050505020304" pitchFamily="18" charset="0"/>
                <a:ea typeface="Cambria Math" panose="02040503050406030204" pitchFamily="18" charset="0"/>
              </a:rPr>
              <a:t>a</a:t>
            </a:r>
            <a:r>
              <a:rPr lang="en-US" altLang="en-US" sz="2800" dirty="0">
                <a:solidFill>
                  <a:srgbClr val="500000"/>
                </a:solidFill>
                <a:effectLst/>
                <a:latin typeface="Century Schoolbook" panose="02040604050505020304" pitchFamily="18" charset="0"/>
                <a:ea typeface="Cambria Math" panose="02040503050406030204" pitchFamily="18" charset="0"/>
              </a:rPr>
              <a:t> + </a:t>
            </a:r>
            <a:r>
              <a:rPr lang="en-US" altLang="en-US" sz="2800" i="1" dirty="0">
                <a:solidFill>
                  <a:srgbClr val="500000"/>
                </a:solidFill>
                <a:effectLst/>
                <a:latin typeface="Century Schoolbook" panose="02040604050505020304" pitchFamily="18" charset="0"/>
                <a:ea typeface="Cambria Math" panose="02040503050406030204" pitchFamily="18" charset="0"/>
              </a:rPr>
              <a:t>b</a:t>
            </a:r>
            <a:r>
              <a:rPr lang="en-US" altLang="en-US" sz="2800" dirty="0">
                <a:solidFill>
                  <a:srgbClr val="500000"/>
                </a:solidFill>
                <a:effectLst/>
                <a:latin typeface="Century Schoolbook" panose="02040604050505020304" pitchFamily="18" charset="0"/>
                <a:ea typeface="Cambria Math" panose="02040503050406030204" pitchFamily="18" charset="0"/>
              </a:rPr>
              <a:t>)</a:t>
            </a:r>
            <a:r>
              <a:rPr lang="en-US" altLang="en-US" sz="2800" baseline="30000" dirty="0">
                <a:solidFill>
                  <a:srgbClr val="500000"/>
                </a:solidFill>
                <a:effectLst/>
                <a:latin typeface="Century Schoolbook" panose="02040604050505020304" pitchFamily="18" charset="0"/>
                <a:ea typeface="Cambria Math" panose="02040503050406030204" pitchFamily="18" charset="0"/>
              </a:rPr>
              <a:t>4</a:t>
            </a:r>
            <a:r>
              <a:rPr lang="en-US" altLang="en-US" sz="2800" dirty="0">
                <a:solidFill>
                  <a:srgbClr val="500000"/>
                </a:solidFill>
                <a:effectLst/>
                <a:latin typeface="Century Schoolbook" panose="02040604050505020304" pitchFamily="18" charset="0"/>
                <a:ea typeface="Cambria Math" panose="02040503050406030204" pitchFamily="18" charset="0"/>
              </a:rPr>
              <a:t>:</a:t>
            </a:r>
          </a:p>
          <a:p>
            <a:endParaRPr lang="en-US" altLang="en-US" sz="800" dirty="0">
              <a:solidFill>
                <a:srgbClr val="500000"/>
              </a:solidFill>
              <a:effectLst/>
              <a:latin typeface="Century Schoolbook" panose="02040604050505020304" pitchFamily="18" charset="0"/>
              <a:ea typeface="Cambria Math" panose="02040503050406030204" pitchFamily="18" charset="0"/>
            </a:endParaRPr>
          </a:p>
          <a:p>
            <a:r>
              <a:rPr lang="en-US" altLang="en-US" sz="2800" dirty="0">
                <a:solidFill>
                  <a:srgbClr val="500000"/>
                </a:solidFill>
                <a:effectLst/>
                <a:latin typeface="Century Schoolbook" panose="020406040505050203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2800" i="1" dirty="0">
                <a:solidFill>
                  <a:srgbClr val="500000"/>
                </a:solidFill>
                <a:effectLst/>
                <a:latin typeface="Century Schoolbook" panose="02040604050505020304" pitchFamily="18" charset="0"/>
                <a:ea typeface="Cambria Math" panose="02040503050406030204" pitchFamily="18" charset="0"/>
              </a:rPr>
              <a:t>a</a:t>
            </a:r>
            <a:r>
              <a:rPr lang="en-US" altLang="en-US" sz="2800" dirty="0">
                <a:solidFill>
                  <a:srgbClr val="500000"/>
                </a:solidFill>
                <a:effectLst/>
                <a:latin typeface="Century Schoolbook" panose="02040604050505020304" pitchFamily="18" charset="0"/>
                <a:ea typeface="Cambria Math" panose="02040503050406030204" pitchFamily="18" charset="0"/>
              </a:rPr>
              <a:t> + </a:t>
            </a:r>
            <a:r>
              <a:rPr lang="en-US" altLang="en-US" sz="2800" i="1" dirty="0">
                <a:solidFill>
                  <a:srgbClr val="500000"/>
                </a:solidFill>
                <a:effectLst/>
                <a:latin typeface="Century Schoolbook" panose="02040604050505020304" pitchFamily="18" charset="0"/>
                <a:ea typeface="Cambria Math" panose="02040503050406030204" pitchFamily="18" charset="0"/>
              </a:rPr>
              <a:t>b</a:t>
            </a:r>
            <a:r>
              <a:rPr lang="en-US" altLang="en-US" sz="2800" dirty="0">
                <a:solidFill>
                  <a:srgbClr val="500000"/>
                </a:solidFill>
                <a:effectLst/>
                <a:latin typeface="Century Schoolbook" panose="02040604050505020304" pitchFamily="18" charset="0"/>
                <a:ea typeface="Cambria Math" panose="02040503050406030204" pitchFamily="18" charset="0"/>
              </a:rPr>
              <a:t>)</a:t>
            </a:r>
            <a:r>
              <a:rPr lang="en-US" altLang="en-US" sz="2800" baseline="30000" dirty="0">
                <a:solidFill>
                  <a:srgbClr val="500000"/>
                </a:solidFill>
                <a:effectLst/>
                <a:latin typeface="Century Schoolbook" panose="02040604050505020304" pitchFamily="18" charset="0"/>
                <a:ea typeface="Cambria Math" panose="02040503050406030204" pitchFamily="18" charset="0"/>
              </a:rPr>
              <a:t>4</a:t>
            </a:r>
            <a:r>
              <a:rPr lang="en-US" altLang="en-US" sz="2800" dirty="0">
                <a:solidFill>
                  <a:srgbClr val="500000"/>
                </a:solidFill>
                <a:effectLst/>
                <a:latin typeface="Century Schoolbook" panose="02040604050505020304" pitchFamily="18" charset="0"/>
                <a:ea typeface="Cambria Math" panose="02040503050406030204" pitchFamily="18" charset="0"/>
              </a:rPr>
              <a:t> = </a:t>
            </a:r>
            <a:r>
              <a:rPr lang="en-US" altLang="en-US" sz="2800" i="1" dirty="0">
                <a:solidFill>
                  <a:srgbClr val="500000"/>
                </a:solidFill>
                <a:effectLst/>
                <a:latin typeface="Century Schoolbook" panose="02040604050505020304" pitchFamily="18" charset="0"/>
                <a:ea typeface="Cambria Math" panose="02040503050406030204" pitchFamily="18" charset="0"/>
              </a:rPr>
              <a:t>a</a:t>
            </a:r>
            <a:r>
              <a:rPr lang="en-US" altLang="en-US" sz="2800" baseline="30000" dirty="0">
                <a:solidFill>
                  <a:srgbClr val="500000"/>
                </a:solidFill>
                <a:effectLst/>
                <a:latin typeface="Century Schoolbook" panose="02040604050505020304" pitchFamily="18" charset="0"/>
                <a:ea typeface="Cambria Math" panose="02040503050406030204" pitchFamily="18" charset="0"/>
              </a:rPr>
              <a:t>4</a:t>
            </a:r>
            <a:r>
              <a:rPr lang="en-US" altLang="en-US" sz="2800" dirty="0">
                <a:solidFill>
                  <a:srgbClr val="500000"/>
                </a:solidFill>
                <a:effectLst/>
                <a:latin typeface="Century Schoolbook" panose="02040604050505020304" pitchFamily="18" charset="0"/>
                <a:ea typeface="Cambria Math" panose="02040503050406030204" pitchFamily="18" charset="0"/>
              </a:rPr>
              <a:t> + 4</a:t>
            </a:r>
            <a:r>
              <a:rPr lang="en-US" altLang="en-US" sz="2800" i="1" dirty="0">
                <a:solidFill>
                  <a:srgbClr val="500000"/>
                </a:solidFill>
                <a:effectLst/>
                <a:latin typeface="Century Schoolbook" panose="02040604050505020304" pitchFamily="18" charset="0"/>
                <a:ea typeface="Cambria Math" panose="02040503050406030204" pitchFamily="18" charset="0"/>
              </a:rPr>
              <a:t>a</a:t>
            </a:r>
            <a:r>
              <a:rPr lang="en-US" altLang="en-US" sz="2800" baseline="30000" dirty="0">
                <a:solidFill>
                  <a:srgbClr val="500000"/>
                </a:solidFill>
                <a:effectLst/>
                <a:latin typeface="Century Schoolbook" panose="02040604050505020304" pitchFamily="18" charset="0"/>
                <a:ea typeface="Cambria Math" panose="02040503050406030204" pitchFamily="18" charset="0"/>
              </a:rPr>
              <a:t>3</a:t>
            </a:r>
            <a:r>
              <a:rPr lang="en-US" altLang="en-US" sz="2800" i="1" dirty="0">
                <a:solidFill>
                  <a:srgbClr val="500000"/>
                </a:solidFill>
                <a:effectLst/>
                <a:latin typeface="Century Schoolbook" panose="02040604050505020304" pitchFamily="18" charset="0"/>
                <a:ea typeface="Cambria Math" panose="02040503050406030204" pitchFamily="18" charset="0"/>
              </a:rPr>
              <a:t>b</a:t>
            </a:r>
            <a:r>
              <a:rPr lang="en-US" altLang="en-US" sz="2800" dirty="0">
                <a:solidFill>
                  <a:srgbClr val="500000"/>
                </a:solidFill>
                <a:effectLst/>
                <a:latin typeface="Century Schoolbook" panose="02040604050505020304" pitchFamily="18" charset="0"/>
                <a:ea typeface="Cambria Math" panose="02040503050406030204" pitchFamily="18" charset="0"/>
              </a:rPr>
              <a:t> + 6</a:t>
            </a:r>
            <a:r>
              <a:rPr lang="en-US" altLang="en-US" sz="2800" i="1" dirty="0">
                <a:solidFill>
                  <a:srgbClr val="500000"/>
                </a:solidFill>
                <a:effectLst/>
                <a:latin typeface="Century Schoolbook" panose="02040604050505020304" pitchFamily="18" charset="0"/>
                <a:ea typeface="Cambria Math" panose="02040503050406030204" pitchFamily="18" charset="0"/>
              </a:rPr>
              <a:t>a</a:t>
            </a:r>
            <a:r>
              <a:rPr lang="en-US" altLang="en-US" sz="2800" baseline="30000" dirty="0">
                <a:solidFill>
                  <a:srgbClr val="500000"/>
                </a:solidFill>
                <a:effectLst/>
                <a:latin typeface="Century Schoolbook" panose="02040604050505020304" pitchFamily="18" charset="0"/>
                <a:ea typeface="Cambria Math" panose="02040503050406030204" pitchFamily="18" charset="0"/>
              </a:rPr>
              <a:t>2</a:t>
            </a:r>
            <a:r>
              <a:rPr lang="en-US" altLang="en-US" sz="2800" i="1" dirty="0">
                <a:solidFill>
                  <a:srgbClr val="500000"/>
                </a:solidFill>
                <a:effectLst/>
                <a:latin typeface="Century Schoolbook" panose="02040604050505020304" pitchFamily="18" charset="0"/>
                <a:ea typeface="Cambria Math" panose="02040503050406030204" pitchFamily="18" charset="0"/>
              </a:rPr>
              <a:t>b</a:t>
            </a:r>
            <a:r>
              <a:rPr lang="en-US" altLang="en-US" sz="2800" baseline="30000" dirty="0">
                <a:solidFill>
                  <a:srgbClr val="500000"/>
                </a:solidFill>
                <a:effectLst/>
                <a:latin typeface="Century Schoolbook" panose="02040604050505020304" pitchFamily="18" charset="0"/>
                <a:ea typeface="Cambria Math" panose="02040503050406030204" pitchFamily="18" charset="0"/>
              </a:rPr>
              <a:t>2</a:t>
            </a:r>
            <a:r>
              <a:rPr lang="en-US" altLang="en-US" sz="2800" dirty="0">
                <a:solidFill>
                  <a:srgbClr val="500000"/>
                </a:solidFill>
                <a:effectLst/>
                <a:latin typeface="Century Schoolbook" panose="02040604050505020304" pitchFamily="18" charset="0"/>
                <a:ea typeface="Cambria Math" panose="02040503050406030204" pitchFamily="18" charset="0"/>
              </a:rPr>
              <a:t> + 4</a:t>
            </a:r>
            <a:r>
              <a:rPr lang="en-US" altLang="en-US" sz="2800" i="1" dirty="0">
                <a:solidFill>
                  <a:srgbClr val="500000"/>
                </a:solidFill>
                <a:effectLst/>
                <a:latin typeface="Century Schoolbook" panose="02040604050505020304" pitchFamily="18" charset="0"/>
                <a:ea typeface="Cambria Math" panose="02040503050406030204" pitchFamily="18" charset="0"/>
              </a:rPr>
              <a:t>ab</a:t>
            </a:r>
            <a:r>
              <a:rPr lang="en-US" altLang="en-US" sz="2800" baseline="30000" dirty="0">
                <a:solidFill>
                  <a:srgbClr val="500000"/>
                </a:solidFill>
                <a:effectLst/>
                <a:latin typeface="Century Schoolbook" panose="02040604050505020304" pitchFamily="18" charset="0"/>
                <a:ea typeface="Cambria Math" panose="02040503050406030204" pitchFamily="18" charset="0"/>
              </a:rPr>
              <a:t>3</a:t>
            </a:r>
            <a:r>
              <a:rPr lang="en-US" altLang="en-US" sz="2800" dirty="0">
                <a:solidFill>
                  <a:srgbClr val="500000"/>
                </a:solidFill>
                <a:effectLst/>
                <a:latin typeface="Century Schoolbook" panose="02040604050505020304" pitchFamily="18" charset="0"/>
                <a:ea typeface="Cambria Math" panose="02040503050406030204" pitchFamily="18" charset="0"/>
              </a:rPr>
              <a:t> + </a:t>
            </a:r>
            <a:r>
              <a:rPr lang="en-US" altLang="en-US" sz="2800" i="1" dirty="0">
                <a:solidFill>
                  <a:srgbClr val="500000"/>
                </a:solidFill>
                <a:effectLst/>
                <a:latin typeface="Century Schoolbook" panose="02040604050505020304" pitchFamily="18" charset="0"/>
                <a:ea typeface="Cambria Math" panose="02040503050406030204" pitchFamily="18" charset="0"/>
              </a:rPr>
              <a:t>b</a:t>
            </a:r>
            <a:r>
              <a:rPr lang="en-US" altLang="en-US" sz="2800" baseline="30000" dirty="0">
                <a:solidFill>
                  <a:srgbClr val="500000"/>
                </a:solidFill>
                <a:effectLst/>
                <a:latin typeface="Century Schoolbook" panose="02040604050505020304" pitchFamily="18" charset="0"/>
                <a:ea typeface="Cambria Math" panose="02040503050406030204" pitchFamily="18" charset="0"/>
              </a:rPr>
              <a:t>4</a:t>
            </a:r>
            <a:r>
              <a:rPr lang="en-US" altLang="en-US" sz="2800" dirty="0">
                <a:solidFill>
                  <a:srgbClr val="500000"/>
                </a:solidFill>
                <a:effectLst/>
                <a:latin typeface="Century Schoolbook" panose="02040604050505020304" pitchFamily="18" charset="0"/>
                <a:ea typeface="Cambria Math" panose="02040503050406030204" pitchFamily="18" charset="0"/>
              </a:rPr>
              <a:t> </a:t>
            </a:r>
          </a:p>
        </p:txBody>
      </p:sp>
      <p:sp>
        <p:nvSpPr>
          <p:cNvPr id="348166" name="Text Box 6"/>
          <p:cNvSpPr txBox="1">
            <a:spLocks noChangeArrowheads="1"/>
          </p:cNvSpPr>
          <p:nvPr/>
        </p:nvSpPr>
        <p:spPr bwMode="auto">
          <a:xfrm>
            <a:off x="7162800" y="1828800"/>
            <a:ext cx="3581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en-US" sz="2800" b="1" dirty="0">
                <a:solidFill>
                  <a:srgbClr val="009900"/>
                </a:solidFill>
              </a:rPr>
              <a:t>Binomial Theorem</a:t>
            </a:r>
            <a:r>
              <a:rPr lang="en-US" altLang="en-US" sz="2800" dirty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81200" y="1476927"/>
                <a:ext cx="4881977" cy="1176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sz="280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pt-BR" sz="28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8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80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8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sSup>
                            <m:sSupPr>
                              <m:ctrlPr>
                                <a:rPr lang="pt-BR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pt-BR" sz="280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476927"/>
                <a:ext cx="4881977" cy="1176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2107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5" grpId="0"/>
      <p:bldP spid="348166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Many Useful Identities!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5702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57023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3836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Pascal’s Identity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3982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 smtClean="0"/>
              <a:t>Review Exercises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130770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24535"/>
            <a:ext cx="9372600" cy="11430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chemeClr val="accent2"/>
                </a:solidFill>
              </a:rPr>
              <a:t>There must be at least two people in New York city with exactly the same number of  hairs on their heads. Why?</a:t>
            </a:r>
          </a:p>
          <a:p>
            <a:pPr eaLnBrk="1" hangingPunct="1"/>
            <a:endParaRPr lang="en-US" altLang="en-US" b="1" dirty="0" smtClean="0"/>
          </a:p>
        </p:txBody>
      </p:sp>
      <p:sp>
        <p:nvSpPr>
          <p:cNvPr id="2004996" name="Rectangle 4"/>
          <p:cNvSpPr>
            <a:spLocks noChangeArrowheads="1"/>
          </p:cNvSpPr>
          <p:nvPr/>
        </p:nvSpPr>
        <p:spPr bwMode="auto">
          <a:xfrm>
            <a:off x="609600" y="2667001"/>
            <a:ext cx="10668000" cy="2640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Typical head of hair has around </a:t>
            </a:r>
            <a:r>
              <a:rPr lang="en-US" altLang="en-US" dirty="0" smtClean="0"/>
              <a:t>100,000 </a:t>
            </a:r>
            <a:r>
              <a:rPr lang="en-US" altLang="en-US" dirty="0"/>
              <a:t>hairs. So, it is reasonable to assume </a:t>
            </a:r>
            <a:r>
              <a:rPr lang="en-US" altLang="en-US" dirty="0" smtClean="0"/>
              <a:t>that </a:t>
            </a:r>
            <a:r>
              <a:rPr lang="en-US" altLang="en-US" dirty="0"/>
              <a:t>no one has more than 1,000,000 hairs on their head (</a:t>
            </a:r>
            <a:r>
              <a:rPr lang="en-US" altLang="en-US" i="1" dirty="0"/>
              <a:t>m</a:t>
            </a:r>
            <a:r>
              <a:rPr lang="en-US" altLang="en-US" dirty="0"/>
              <a:t> = 1 million </a:t>
            </a:r>
            <a:r>
              <a:rPr lang="en-US" altLang="en-US" dirty="0" smtClean="0"/>
              <a:t>holes</a:t>
            </a:r>
            <a:r>
              <a:rPr lang="en-US" altLang="en-US" dirty="0"/>
              <a:t>).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There are more than 1,000,000 people in NYC (</a:t>
            </a:r>
            <a:r>
              <a:rPr lang="en-US" altLang="en-US" i="1" dirty="0"/>
              <a:t>n</a:t>
            </a:r>
            <a:r>
              <a:rPr lang="en-US" altLang="en-US" dirty="0"/>
              <a:t> is bigger than 1 million objects).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If we assign a pigeonhole for each number of hairs on a head, and assign </a:t>
            </a:r>
            <a:r>
              <a:rPr lang="en-US" altLang="en-US" dirty="0" smtClean="0"/>
              <a:t>people </a:t>
            </a:r>
            <a:r>
              <a:rPr lang="en-US" altLang="en-US" dirty="0"/>
              <a:t>to the pigeonhole with their number of hairs on it, there must be at </a:t>
            </a:r>
            <a:r>
              <a:rPr lang="en-US" altLang="en-US" dirty="0" smtClean="0"/>
              <a:t>least </a:t>
            </a:r>
            <a:r>
              <a:rPr lang="en-US" altLang="en-US" dirty="0"/>
              <a:t>two people with the same number of hairs on their heads.</a:t>
            </a:r>
          </a:p>
        </p:txBody>
      </p:sp>
      <p:sp>
        <p:nvSpPr>
          <p:cNvPr id="2004997" name="Text Box 5"/>
          <p:cNvSpPr txBox="1">
            <a:spLocks noChangeArrowheads="1"/>
          </p:cNvSpPr>
          <p:nvPr/>
        </p:nvSpPr>
        <p:spPr bwMode="auto">
          <a:xfrm>
            <a:off x="4937125" y="5867401"/>
            <a:ext cx="280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6600"/>
                </a:solidFill>
              </a:rPr>
              <a:t>Useful stuff to know… </a:t>
            </a:r>
            <a:r>
              <a:rPr lang="en-US" altLang="en-US" sz="2000" dirty="0">
                <a:solidFill>
                  <a:srgbClr val="006600"/>
                </a:solidFill>
                <a:sym typeface="Wingdings" panose="05000000000000000000" pitchFamily="2" charset="2"/>
              </a:rPr>
              <a:t></a:t>
            </a:r>
            <a:endParaRPr lang="en-US" altLang="en-US" sz="20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197097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04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04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004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004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4996" grpId="0"/>
      <p:bldP spid="2004997" grpId="0"/>
      <p:bldP spid="2004997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609600"/>
            <a:ext cx="10972800" cy="5105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 smtClean="0">
                <a:solidFill>
                  <a:schemeClr val="accent2"/>
                </a:solidFill>
              </a:rPr>
              <a:t>A bowl contains 10 red and 10 yellow balls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 smtClean="0">
                <a:solidFill>
                  <a:schemeClr val="accent2"/>
                </a:solidFill>
              </a:rPr>
              <a:t>How many balls must be selected to </a:t>
            </a:r>
            <a:r>
              <a:rPr lang="en-US" altLang="en-US" sz="2800" b="1" dirty="0" smtClean="0">
                <a:solidFill>
                  <a:schemeClr val="accent2"/>
                </a:solidFill>
              </a:rPr>
              <a:t>ensure</a:t>
            </a:r>
            <a:r>
              <a:rPr lang="en-US" altLang="en-US" sz="2800" dirty="0" smtClean="0">
                <a:solidFill>
                  <a:schemeClr val="accent2"/>
                </a:solidFill>
              </a:rPr>
              <a:t> 3 balls of the same color?</a:t>
            </a:r>
          </a:p>
          <a:p>
            <a:pPr marL="590550" indent="-533400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en-US" sz="2800" dirty="0" smtClean="0"/>
              <a:t>One solution: consider the “worst” case</a:t>
            </a:r>
          </a:p>
          <a:p>
            <a:pPr marL="971550" lvl="1" indent="-457200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/>
              <a:t>Consider 2 balls of each color</a:t>
            </a:r>
          </a:p>
          <a:p>
            <a:pPr marL="971550" lvl="1" indent="-457200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/>
              <a:t>You can’t take another ball without hitting 3</a:t>
            </a:r>
          </a:p>
          <a:p>
            <a:pPr marL="971550" lvl="1" indent="-457200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/>
              <a:t>Thus, the answer is 5</a:t>
            </a:r>
          </a:p>
          <a:p>
            <a:pPr marL="590550" indent="-533400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en-US" sz="2800" dirty="0" smtClean="0"/>
              <a:t>Via generalized pigeonhole principle</a:t>
            </a:r>
          </a:p>
          <a:p>
            <a:pPr marL="971550" lvl="1" indent="-457200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/>
              <a:t>How many balls are required if there are 2 colors, and one color must have 3 balls?</a:t>
            </a:r>
          </a:p>
          <a:p>
            <a:pPr marL="971550" lvl="1" indent="-457200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/>
              <a:t>How many pigeons are required if there are 2 pigeon holes, and one must have 3 pigeons?</a:t>
            </a:r>
          </a:p>
          <a:p>
            <a:pPr marL="971550" lvl="1" indent="-457200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/>
              <a:t>number of boxes: </a:t>
            </a:r>
            <a:r>
              <a:rPr lang="en-US" altLang="en-US" sz="2400" i="1" dirty="0" smtClean="0"/>
              <a:t>k</a:t>
            </a:r>
            <a:r>
              <a:rPr lang="en-US" altLang="en-US" sz="2400" dirty="0" smtClean="0"/>
              <a:t> = 2</a:t>
            </a:r>
          </a:p>
          <a:p>
            <a:pPr marL="971550" lvl="1" indent="-457200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/>
              <a:t>We want </a:t>
            </a:r>
            <a:r>
              <a:rPr lang="en-US" altLang="en-US" sz="2400" dirty="0" smtClean="0">
                <a:sym typeface="Symbol" panose="05050102010706020507" pitchFamily="18" charset="2"/>
              </a:rPr>
              <a:t></a:t>
            </a:r>
            <a:r>
              <a:rPr lang="en-US" altLang="en-US" sz="2400" i="1" dirty="0" smtClean="0">
                <a:sym typeface="Symbol" panose="05050102010706020507" pitchFamily="18" charset="2"/>
              </a:rPr>
              <a:t>N</a:t>
            </a:r>
            <a:r>
              <a:rPr lang="en-US" altLang="en-US" sz="2400" dirty="0" smtClean="0">
                <a:sym typeface="Symbol" panose="05050102010706020507" pitchFamily="18" charset="2"/>
              </a:rPr>
              <a:t>/</a:t>
            </a:r>
            <a:r>
              <a:rPr lang="en-US" altLang="en-US" sz="2400" i="1" dirty="0" smtClean="0">
                <a:sym typeface="Symbol" panose="05050102010706020507" pitchFamily="18" charset="2"/>
              </a:rPr>
              <a:t>k</a:t>
            </a:r>
            <a:r>
              <a:rPr lang="en-US" altLang="en-US" sz="2400" dirty="0" smtClean="0">
                <a:sym typeface="Symbol" panose="05050102010706020507" pitchFamily="18" charset="2"/>
              </a:rPr>
              <a:t> = 3</a:t>
            </a:r>
          </a:p>
          <a:p>
            <a:pPr marL="971550" lvl="1" indent="-457200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smtClean="0">
                <a:sym typeface="Symbol" panose="05050102010706020507" pitchFamily="18" charset="2"/>
              </a:rPr>
              <a:t>What is the minimum </a:t>
            </a:r>
            <a:r>
              <a:rPr lang="en-US" altLang="en-US" sz="2400" i="1" dirty="0" smtClean="0">
                <a:sym typeface="Symbol" panose="05050102010706020507" pitchFamily="18" charset="2"/>
              </a:rPr>
              <a:t>N</a:t>
            </a:r>
            <a:r>
              <a:rPr lang="en-US" altLang="en-US" sz="2400" dirty="0" smtClean="0">
                <a:sym typeface="Symbol" panose="05050102010706020507" pitchFamily="18" charset="2"/>
              </a:rPr>
              <a:t>?</a:t>
            </a:r>
          </a:p>
          <a:p>
            <a:pPr marL="971550" lvl="1" indent="-457200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en-US" sz="2400" i="1" dirty="0" smtClean="0">
                <a:sym typeface="Symbol" panose="05050102010706020507" pitchFamily="18" charset="2"/>
              </a:rPr>
              <a:t>N</a:t>
            </a:r>
            <a:r>
              <a:rPr lang="en-US" altLang="en-US" sz="2400" dirty="0" smtClean="0">
                <a:sym typeface="Symbol" panose="05050102010706020507" pitchFamily="18" charset="2"/>
              </a:rPr>
              <a:t> = 5</a:t>
            </a:r>
            <a:endParaRPr lang="en-US" altLang="en-US" sz="2400" i="1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75450031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11125200" cy="510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>
                <a:solidFill>
                  <a:schemeClr val="accent2"/>
                </a:solidFill>
              </a:rPr>
              <a:t>A bowl contains 10 red and 10 yellow balls</a:t>
            </a:r>
          </a:p>
          <a:p>
            <a:pPr marL="609600" indent="-609600" eaLnBrk="1" hangingPunct="1">
              <a:buNone/>
            </a:pPr>
            <a:r>
              <a:rPr lang="en-US" altLang="en-US" dirty="0">
                <a:solidFill>
                  <a:schemeClr val="accent2"/>
                </a:solidFill>
              </a:rPr>
              <a:t>How many balls must be selected to </a:t>
            </a:r>
            <a:r>
              <a:rPr lang="en-US" altLang="en-US" b="1" dirty="0">
                <a:solidFill>
                  <a:schemeClr val="accent2"/>
                </a:solidFill>
              </a:rPr>
              <a:t>ensure</a:t>
            </a:r>
            <a:r>
              <a:rPr lang="en-US" altLang="en-US" dirty="0">
                <a:solidFill>
                  <a:schemeClr val="accent2"/>
                </a:solidFill>
              </a:rPr>
              <a:t> 3 yellow balls?</a:t>
            </a:r>
          </a:p>
          <a:p>
            <a:pPr marL="609600" indent="-609600" eaLnBrk="1" hangingPunct="1">
              <a:buNone/>
            </a:pPr>
            <a:endParaRPr lang="en-US" altLang="en-US" dirty="0">
              <a:solidFill>
                <a:schemeClr val="accent2"/>
              </a:solidFill>
            </a:endParaRPr>
          </a:p>
          <a:p>
            <a:pPr marL="990600" lvl="1" indent="-533400" eaLnBrk="1" hangingPunct="1"/>
            <a:r>
              <a:rPr lang="en-US" altLang="en-US" sz="3200" dirty="0"/>
              <a:t>Consider the “worst” case</a:t>
            </a:r>
          </a:p>
          <a:p>
            <a:pPr marL="1371600" lvl="2" indent="-457200" eaLnBrk="1" hangingPunct="1"/>
            <a:r>
              <a:rPr lang="en-US" altLang="en-US" sz="2800" dirty="0"/>
              <a:t>Consider 10 red balls and 2 yellow balls</a:t>
            </a:r>
          </a:p>
          <a:p>
            <a:pPr marL="1371600" lvl="2" indent="-457200" eaLnBrk="1" hangingPunct="1"/>
            <a:r>
              <a:rPr lang="en-US" altLang="en-US" sz="2800" dirty="0"/>
              <a:t>You can’t take another ball without hitting 3 yellow balls</a:t>
            </a:r>
          </a:p>
          <a:p>
            <a:pPr marL="1371600" lvl="2" indent="-457200" eaLnBrk="1" hangingPunct="1"/>
            <a:r>
              <a:rPr lang="en-US" altLang="en-US" sz="2800" dirty="0"/>
              <a:t>Thus, the answer is 13</a:t>
            </a:r>
          </a:p>
        </p:txBody>
      </p:sp>
    </p:spTree>
    <p:extLst>
      <p:ext uri="{BB962C8B-B14F-4D97-AF65-F5344CB8AC3E}">
        <p14:creationId xmlns:p14="http://schemas.microsoft.com/office/powerpoint/2010/main" val="1254485178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304800"/>
            <a:ext cx="76962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“The party problem”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609600" y="1371600"/>
            <a:ext cx="11049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Times" panose="02020603050405020304" pitchFamily="18" charset="0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Dinner party of six:</a:t>
            </a:r>
            <a:r>
              <a:rPr lang="en-US" altLang="en-US" sz="2000" dirty="0">
                <a:latin typeface="Comic Sans MS" panose="030F0702030302020204" pitchFamily="66" charset="0"/>
              </a:rPr>
              <a:t>  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Either there is a group of 3 who all know each other, or there is a group of 3 who are all strangers.</a:t>
            </a:r>
            <a:endParaRPr lang="en-US" altLang="en-US" sz="16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1828801" y="228600"/>
            <a:ext cx="2741613" cy="685800"/>
            <a:chOff x="673" y="1151"/>
            <a:chExt cx="3455" cy="865"/>
          </a:xfrm>
        </p:grpSpPr>
        <p:sp>
          <p:nvSpPr>
            <p:cNvPr id="39966" name="Rectangle 5"/>
            <p:cNvSpPr>
              <a:spLocks noChangeArrowheads="1"/>
            </p:cNvSpPr>
            <p:nvPr/>
          </p:nvSpPr>
          <p:spPr bwMode="auto">
            <a:xfrm>
              <a:off x="673" y="1151"/>
              <a:ext cx="3455" cy="864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7" name="Line 6"/>
            <p:cNvSpPr>
              <a:spLocks noChangeShapeType="1"/>
            </p:cNvSpPr>
            <p:nvPr/>
          </p:nvSpPr>
          <p:spPr bwMode="auto">
            <a:xfrm>
              <a:off x="2402" y="1152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8" name="Line 7"/>
            <p:cNvSpPr>
              <a:spLocks noChangeShapeType="1"/>
            </p:cNvSpPr>
            <p:nvPr/>
          </p:nvSpPr>
          <p:spPr bwMode="auto">
            <a:xfrm>
              <a:off x="3266" y="1152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9" name="Line 8"/>
            <p:cNvSpPr>
              <a:spLocks noChangeShapeType="1"/>
            </p:cNvSpPr>
            <p:nvPr/>
          </p:nvSpPr>
          <p:spPr bwMode="auto">
            <a:xfrm>
              <a:off x="1538" y="1152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9970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1523"/>
              <a:ext cx="480" cy="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71" name="Picture 1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1248"/>
              <a:ext cx="768" cy="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72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" y="1187"/>
              <a:ext cx="480" cy="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73" name="Picture 1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1248"/>
              <a:ext cx="768" cy="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74" name="Picture 1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1248"/>
              <a:ext cx="768" cy="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5271" name="Group 39"/>
          <p:cNvGrpSpPr>
            <a:grpSpLocks/>
          </p:cNvGrpSpPr>
          <p:nvPr/>
        </p:nvGrpSpPr>
        <p:grpSpPr bwMode="auto">
          <a:xfrm>
            <a:off x="3886200" y="3352800"/>
            <a:ext cx="1752600" cy="2209800"/>
            <a:chOff x="1488" y="2112"/>
            <a:chExt cx="1104" cy="1392"/>
          </a:xfrm>
        </p:grpSpPr>
        <p:sp>
          <p:nvSpPr>
            <p:cNvPr id="39960" name="Oval 14"/>
            <p:cNvSpPr>
              <a:spLocks noChangeArrowheads="1"/>
            </p:cNvSpPr>
            <p:nvPr/>
          </p:nvSpPr>
          <p:spPr bwMode="auto">
            <a:xfrm>
              <a:off x="1488" y="268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1" name="Oval 15"/>
            <p:cNvSpPr>
              <a:spLocks noChangeArrowheads="1"/>
            </p:cNvSpPr>
            <p:nvPr/>
          </p:nvSpPr>
          <p:spPr bwMode="auto">
            <a:xfrm>
              <a:off x="2016" y="336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2" name="Oval 16"/>
            <p:cNvSpPr>
              <a:spLocks noChangeArrowheads="1"/>
            </p:cNvSpPr>
            <p:nvPr/>
          </p:nvSpPr>
          <p:spPr bwMode="auto">
            <a:xfrm>
              <a:off x="2304" y="316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3" name="Oval 17"/>
            <p:cNvSpPr>
              <a:spLocks noChangeArrowheads="1"/>
            </p:cNvSpPr>
            <p:nvPr/>
          </p:nvSpPr>
          <p:spPr bwMode="auto">
            <a:xfrm>
              <a:off x="2304" y="2304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4" name="Oval 18"/>
            <p:cNvSpPr>
              <a:spLocks noChangeArrowheads="1"/>
            </p:cNvSpPr>
            <p:nvPr/>
          </p:nvSpPr>
          <p:spPr bwMode="auto">
            <a:xfrm>
              <a:off x="2448" y="2736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5" name="Oval 19"/>
            <p:cNvSpPr>
              <a:spLocks noChangeArrowheads="1"/>
            </p:cNvSpPr>
            <p:nvPr/>
          </p:nvSpPr>
          <p:spPr bwMode="auto">
            <a:xfrm>
              <a:off x="1920" y="2112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015252" name="Group 20"/>
          <p:cNvGrpSpPr>
            <a:grpSpLocks/>
          </p:cNvGrpSpPr>
          <p:nvPr/>
        </p:nvGrpSpPr>
        <p:grpSpPr bwMode="auto">
          <a:xfrm>
            <a:off x="2362200" y="3657600"/>
            <a:ext cx="1828800" cy="914400"/>
            <a:chOff x="624" y="2304"/>
            <a:chExt cx="1056" cy="576"/>
          </a:xfrm>
        </p:grpSpPr>
        <p:sp>
          <p:nvSpPr>
            <p:cNvPr id="39958" name="Oval 21"/>
            <p:cNvSpPr>
              <a:spLocks noChangeArrowheads="1"/>
            </p:cNvSpPr>
            <p:nvPr/>
          </p:nvSpPr>
          <p:spPr bwMode="auto">
            <a:xfrm>
              <a:off x="1440" y="2640"/>
              <a:ext cx="240" cy="240"/>
            </a:xfrm>
            <a:prstGeom prst="ellips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59" name="Rectangle 22"/>
            <p:cNvSpPr>
              <a:spLocks noChangeArrowheads="1"/>
            </p:cNvSpPr>
            <p:nvPr/>
          </p:nvSpPr>
          <p:spPr bwMode="auto">
            <a:xfrm>
              <a:off x="624" y="2304"/>
              <a:ext cx="96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Times" panose="02020603050405020304" pitchFamily="18" charset="0"/>
                <a:buNone/>
              </a:pPr>
              <a:r>
                <a:rPr lang="en-US" altLang="en-US" sz="1800" dirty="0">
                  <a:latin typeface="Comic Sans MS" panose="030F0702030302020204" pitchFamily="66" charset="0"/>
                </a:rPr>
                <a:t>Consider one person</a:t>
              </a:r>
              <a:r>
                <a:rPr lang="en-US" altLang="en-US" sz="1600" dirty="0">
                  <a:latin typeface="Comic Sans MS" panose="030F0702030302020204" pitchFamily="66" charset="0"/>
                </a:rPr>
                <a:t>.</a:t>
              </a:r>
            </a:p>
          </p:txBody>
        </p:sp>
      </p:grpSp>
      <p:sp>
        <p:nvSpPr>
          <p:cNvPr id="2015255" name="Rectangle 23"/>
          <p:cNvSpPr>
            <a:spLocks noChangeArrowheads="1"/>
          </p:cNvSpPr>
          <p:nvPr/>
        </p:nvSpPr>
        <p:spPr bwMode="auto">
          <a:xfrm>
            <a:off x="609600" y="4648200"/>
            <a:ext cx="3886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Times" panose="02020603050405020304" pitchFamily="18" charset="0"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She either knows or doesn’t know each other person.</a:t>
            </a:r>
          </a:p>
        </p:txBody>
      </p:sp>
      <p:sp>
        <p:nvSpPr>
          <p:cNvPr id="2015256" name="Rectangle 24"/>
          <p:cNvSpPr>
            <a:spLocks noChangeArrowheads="1"/>
          </p:cNvSpPr>
          <p:nvPr/>
        </p:nvSpPr>
        <p:spPr bwMode="auto">
          <a:xfrm>
            <a:off x="685800" y="5486400"/>
            <a:ext cx="4038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Times" panose="02020603050405020304" pitchFamily="18" charset="0"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But there are 5 other people!  So, she knows, or doesn’t know, at least 3 others.</a:t>
            </a:r>
          </a:p>
          <a:p>
            <a:pPr eaLnBrk="1" hangingPunct="1">
              <a:spcBef>
                <a:spcPct val="20000"/>
              </a:spcBef>
              <a:buFont typeface="Times" panose="02020603050405020304" pitchFamily="18" charset="0"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        (GPH)</a:t>
            </a:r>
          </a:p>
        </p:txBody>
      </p:sp>
      <p:grpSp>
        <p:nvGrpSpPr>
          <p:cNvPr id="2015257" name="Group 25"/>
          <p:cNvGrpSpPr>
            <a:grpSpLocks/>
          </p:cNvGrpSpPr>
          <p:nvPr/>
        </p:nvGrpSpPr>
        <p:grpSpPr bwMode="auto">
          <a:xfrm>
            <a:off x="4114800" y="2476500"/>
            <a:ext cx="7496175" cy="2857500"/>
            <a:chOff x="1632" y="1560"/>
            <a:chExt cx="4722" cy="1800"/>
          </a:xfrm>
        </p:grpSpPr>
        <p:sp>
          <p:nvSpPr>
            <p:cNvPr id="39954" name="Rectangle 26"/>
            <p:cNvSpPr>
              <a:spLocks noChangeArrowheads="1"/>
            </p:cNvSpPr>
            <p:nvPr/>
          </p:nvSpPr>
          <p:spPr bwMode="auto">
            <a:xfrm>
              <a:off x="2946" y="1560"/>
              <a:ext cx="3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Times" panose="02020603050405020304" pitchFamily="18" charset="0"/>
                <a:buNone/>
              </a:pPr>
              <a:r>
                <a:rPr lang="en-US" altLang="en-US" sz="2000" dirty="0">
                  <a:latin typeface="Comic Sans MS" panose="030F0702030302020204" pitchFamily="66" charset="0"/>
                </a:rPr>
                <a:t>Let’s say she knows 3 others.</a:t>
              </a:r>
            </a:p>
          </p:txBody>
        </p:sp>
        <p:sp>
          <p:nvSpPr>
            <p:cNvPr id="39955" name="Line 27"/>
            <p:cNvSpPr>
              <a:spLocks noChangeShapeType="1"/>
            </p:cNvSpPr>
            <p:nvPr/>
          </p:nvSpPr>
          <p:spPr bwMode="auto">
            <a:xfrm flipV="1">
              <a:off x="1632" y="2208"/>
              <a:ext cx="384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6" name="Line 28"/>
            <p:cNvSpPr>
              <a:spLocks noChangeShapeType="1"/>
            </p:cNvSpPr>
            <p:nvPr/>
          </p:nvSpPr>
          <p:spPr bwMode="auto">
            <a:xfrm>
              <a:off x="1632" y="2880"/>
              <a:ext cx="384" cy="48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7" name="Line 29"/>
            <p:cNvSpPr>
              <a:spLocks noChangeShapeType="1"/>
            </p:cNvSpPr>
            <p:nvPr/>
          </p:nvSpPr>
          <p:spPr bwMode="auto">
            <a:xfrm>
              <a:off x="1680" y="2784"/>
              <a:ext cx="720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15262" name="Rectangle 30"/>
          <p:cNvSpPr>
            <a:spLocks noChangeArrowheads="1"/>
          </p:cNvSpPr>
          <p:nvPr/>
        </p:nvSpPr>
        <p:spPr bwMode="auto">
          <a:xfrm>
            <a:off x="6200775" y="2895600"/>
            <a:ext cx="5410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Times" panose="02020603050405020304" pitchFamily="18" charset="0"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If any of those 3 know each other, we have a blue </a:t>
            </a:r>
            <a:r>
              <a:rPr lang="en-US" altLang="en-US" sz="1600" dirty="0">
                <a:latin typeface="Comic Sans MS" panose="030F0702030302020204" pitchFamily="66" charset="0"/>
                <a:sym typeface="Webdings" panose="05030102010509060703" pitchFamily="18" charset="2"/>
              </a:rPr>
              <a:t>, which means 3 people know each other.  Contradicts assumption.</a:t>
            </a:r>
          </a:p>
          <a:p>
            <a:pPr eaLnBrk="1" hangingPunct="1">
              <a:spcBef>
                <a:spcPct val="20000"/>
              </a:spcBef>
              <a:buFont typeface="Times" panose="02020603050405020304" pitchFamily="18" charset="0"/>
              <a:buNone/>
            </a:pPr>
            <a:r>
              <a:rPr lang="en-US" altLang="en-US" sz="1600" dirty="0">
                <a:latin typeface="Comic Sans MS" panose="030F0702030302020204" pitchFamily="66" charset="0"/>
                <a:sym typeface="Webdings" panose="05030102010509060703" pitchFamily="18" charset="2"/>
              </a:rPr>
              <a:t>So they all must be strangers. But then we</a:t>
            </a:r>
          </a:p>
          <a:p>
            <a:pPr eaLnBrk="1" hangingPunct="1">
              <a:spcBef>
                <a:spcPct val="20000"/>
              </a:spcBef>
              <a:buFont typeface="Times" panose="02020603050405020304" pitchFamily="18" charset="0"/>
              <a:buNone/>
            </a:pPr>
            <a:r>
              <a:rPr lang="en-US" altLang="en-US" sz="1600" dirty="0">
                <a:latin typeface="Comic Sans MS" panose="030F0702030302020204" pitchFamily="66" charset="0"/>
                <a:sym typeface="Webdings" panose="05030102010509060703" pitchFamily="18" charset="2"/>
              </a:rPr>
              <a:t>        have three strangers. Contradicts assumption.</a:t>
            </a:r>
          </a:p>
          <a:p>
            <a:pPr eaLnBrk="1" hangingPunct="1">
              <a:spcBef>
                <a:spcPct val="20000"/>
              </a:spcBef>
              <a:buFont typeface="Times" panose="02020603050405020304" pitchFamily="18" charset="0"/>
              <a:buNone/>
            </a:pPr>
            <a:r>
              <a:rPr lang="en-US" altLang="en-US" sz="1600" dirty="0">
                <a:latin typeface="Comic Sans MS" panose="030F0702030302020204" pitchFamily="66" charset="0"/>
                <a:sym typeface="Webdings" panose="05030102010509060703" pitchFamily="18" charset="2"/>
              </a:rPr>
              <a:t>      </a:t>
            </a:r>
            <a:endParaRPr lang="en-US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2015263" name="Line 31"/>
          <p:cNvSpPr>
            <a:spLocks noChangeShapeType="1"/>
          </p:cNvSpPr>
          <p:nvPr/>
        </p:nvSpPr>
        <p:spPr bwMode="auto">
          <a:xfrm flipV="1">
            <a:off x="4800600" y="3581400"/>
            <a:ext cx="0" cy="1676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5265" name="Rectangle 33"/>
          <p:cNvSpPr>
            <a:spLocks noChangeArrowheads="1"/>
          </p:cNvSpPr>
          <p:nvPr/>
        </p:nvSpPr>
        <p:spPr bwMode="auto">
          <a:xfrm>
            <a:off x="6201103" y="5029200"/>
            <a:ext cx="5410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Times" panose="02020603050405020304" pitchFamily="18" charset="0"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The case where she </a:t>
            </a:r>
            <a:r>
              <a:rPr lang="en-US" altLang="en-US" sz="1600" i="1" dirty="0">
                <a:latin typeface="Comic Sans MS" panose="030F0702030302020204" pitchFamily="66" charset="0"/>
              </a:rPr>
              <a:t>doesn’t</a:t>
            </a:r>
            <a:r>
              <a:rPr lang="en-US" altLang="en-US" sz="1600" dirty="0">
                <a:latin typeface="Comic Sans MS" panose="030F0702030302020204" pitchFamily="66" charset="0"/>
              </a:rPr>
              <a:t> know 3 others is similar. Also, leads to </a:t>
            </a:r>
            <a:r>
              <a:rPr lang="en-US" altLang="en-US" sz="1600" dirty="0" err="1">
                <a:latin typeface="Comic Sans MS" panose="030F0702030302020204" pitchFamily="66" charset="0"/>
              </a:rPr>
              <a:t>constradiction</a:t>
            </a:r>
            <a:r>
              <a:rPr lang="en-US" altLang="en-US" sz="1600" dirty="0">
                <a:latin typeface="Comic Sans MS" panose="030F0702030302020204" pitchFamily="66" charset="0"/>
              </a:rPr>
              <a:t>.</a:t>
            </a:r>
          </a:p>
          <a:p>
            <a:pPr eaLnBrk="1" hangingPunct="1">
              <a:spcBef>
                <a:spcPct val="20000"/>
              </a:spcBef>
              <a:buFont typeface="Times" panose="02020603050405020304" pitchFamily="18" charset="0"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So, such a party does not exist! QED</a:t>
            </a:r>
          </a:p>
        </p:txBody>
      </p:sp>
      <p:grpSp>
        <p:nvGrpSpPr>
          <p:cNvPr id="2015266" name="Group 34"/>
          <p:cNvGrpSpPr>
            <a:grpSpLocks/>
          </p:cNvGrpSpPr>
          <p:nvPr/>
        </p:nvGrpSpPr>
        <p:grpSpPr bwMode="auto">
          <a:xfrm>
            <a:off x="4724400" y="3581400"/>
            <a:ext cx="609600" cy="1828800"/>
            <a:chOff x="2112" y="2256"/>
            <a:chExt cx="336" cy="1152"/>
          </a:xfrm>
        </p:grpSpPr>
        <p:sp>
          <p:nvSpPr>
            <p:cNvPr id="39951" name="Line 35"/>
            <p:cNvSpPr>
              <a:spLocks noChangeShapeType="1"/>
            </p:cNvSpPr>
            <p:nvPr/>
          </p:nvSpPr>
          <p:spPr bwMode="auto">
            <a:xfrm flipV="1">
              <a:off x="2112" y="2256"/>
              <a:ext cx="0" cy="105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2" name="Line 36"/>
            <p:cNvSpPr>
              <a:spLocks noChangeShapeType="1"/>
            </p:cNvSpPr>
            <p:nvPr/>
          </p:nvSpPr>
          <p:spPr bwMode="auto">
            <a:xfrm flipV="1">
              <a:off x="2208" y="3264"/>
              <a:ext cx="192" cy="144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3" name="Line 37"/>
            <p:cNvSpPr>
              <a:spLocks noChangeShapeType="1"/>
            </p:cNvSpPr>
            <p:nvPr/>
          </p:nvSpPr>
          <p:spPr bwMode="auto">
            <a:xfrm flipH="1" flipV="1">
              <a:off x="2160" y="2256"/>
              <a:ext cx="288" cy="81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15270" name="Text Box 38"/>
          <p:cNvSpPr txBox="1">
            <a:spLocks noChangeArrowheads="1"/>
          </p:cNvSpPr>
          <p:nvPr/>
        </p:nvSpPr>
        <p:spPr bwMode="auto">
          <a:xfrm>
            <a:off x="685800" y="2438400"/>
            <a:ext cx="57023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dirty="0"/>
              <a:t>By contradiction. Assume we have a party of </a:t>
            </a:r>
            <a:r>
              <a:rPr lang="en-US" altLang="en-US" sz="2000" dirty="0" smtClean="0"/>
              <a:t>six where </a:t>
            </a:r>
            <a:r>
              <a:rPr lang="en-US" altLang="en-US" sz="2000" dirty="0"/>
              <a:t>no three people all know each </a:t>
            </a:r>
            <a:r>
              <a:rPr lang="en-US" altLang="en-US" sz="2000" dirty="0" smtClean="0"/>
              <a:t>other and </a:t>
            </a:r>
            <a:r>
              <a:rPr lang="en-US" altLang="en-US" sz="2000" dirty="0"/>
              <a:t>no three people are all strangers</a:t>
            </a:r>
            <a:r>
              <a:rPr lang="en-US" altLang="en-US" sz="2000" dirty="0" smtClean="0"/>
              <a:t>. 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75257653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5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5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15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15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015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015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5255" grpId="0" autoUpdateAnimBg="0"/>
      <p:bldP spid="2015256" grpId="0" autoUpdateAnimBg="0"/>
      <p:bldP spid="2015262" grpId="0" autoUpdateAnimBg="0"/>
      <p:bldP spid="2015265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9753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 Permutations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572814" y="1461921"/>
            <a:ext cx="1100958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Times" panose="02020603050405020304" pitchFamily="18" charset="0"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Comic Sans MS" panose="030F0702030302020204" pitchFamily="66" charset="0"/>
              </a:rPr>
              <a:t>In how many ways can 5 distinct Martians and 3 distinct </a:t>
            </a:r>
            <a:r>
              <a:rPr lang="en-US" altLang="en-US" sz="2800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Jovians</a:t>
            </a:r>
            <a:r>
              <a:rPr lang="en-US" altLang="en-US" sz="2800" dirty="0">
                <a:solidFill>
                  <a:schemeClr val="accent2"/>
                </a:solidFill>
                <a:latin typeface="Comic Sans MS" panose="030F0702030302020204" pitchFamily="66" charset="0"/>
              </a:rPr>
              <a:t> stand in line, if no two </a:t>
            </a:r>
            <a:r>
              <a:rPr lang="en-US" altLang="en-US" sz="2800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Jovians</a:t>
            </a:r>
            <a:r>
              <a:rPr lang="en-US" altLang="en-US" sz="2800" dirty="0">
                <a:solidFill>
                  <a:schemeClr val="accent2"/>
                </a:solidFill>
                <a:latin typeface="Comic Sans MS" panose="030F0702030302020204" pitchFamily="66" charset="0"/>
              </a:rPr>
              <a:t> stand together? Hmm…</a:t>
            </a:r>
            <a:endParaRPr lang="en-US" altLang="en-US" sz="2000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037764" name="Group 4"/>
          <p:cNvGrpSpPr>
            <a:grpSpLocks/>
          </p:cNvGrpSpPr>
          <p:nvPr/>
        </p:nvGrpSpPr>
        <p:grpSpPr bwMode="auto">
          <a:xfrm>
            <a:off x="2438400" y="3352805"/>
            <a:ext cx="6019800" cy="411163"/>
            <a:chOff x="576" y="2112"/>
            <a:chExt cx="3792" cy="259"/>
          </a:xfrm>
        </p:grpSpPr>
        <p:sp>
          <p:nvSpPr>
            <p:cNvPr id="50185" name="Line 5"/>
            <p:cNvSpPr>
              <a:spLocks noChangeShapeType="1"/>
            </p:cNvSpPr>
            <p:nvPr/>
          </p:nvSpPr>
          <p:spPr bwMode="auto">
            <a:xfrm>
              <a:off x="576" y="235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6" name="Text Box 6"/>
            <p:cNvSpPr txBox="1">
              <a:spLocks noChangeArrowheads="1"/>
            </p:cNvSpPr>
            <p:nvPr/>
          </p:nvSpPr>
          <p:spPr bwMode="auto">
            <a:xfrm>
              <a:off x="864" y="2119"/>
              <a:ext cx="4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Comic Sans MS" panose="030F0702030302020204" pitchFamily="66" charset="0"/>
                </a:rPr>
                <a:t>M1</a:t>
              </a:r>
            </a:p>
          </p:txBody>
        </p:sp>
        <p:sp>
          <p:nvSpPr>
            <p:cNvPr id="50187" name="Line 7"/>
            <p:cNvSpPr>
              <a:spLocks noChangeShapeType="1"/>
            </p:cNvSpPr>
            <p:nvPr/>
          </p:nvSpPr>
          <p:spPr bwMode="auto">
            <a:xfrm>
              <a:off x="1296" y="2345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8" name="Text Box 8"/>
            <p:cNvSpPr txBox="1">
              <a:spLocks noChangeArrowheads="1"/>
            </p:cNvSpPr>
            <p:nvPr/>
          </p:nvSpPr>
          <p:spPr bwMode="auto">
            <a:xfrm>
              <a:off x="1584" y="2112"/>
              <a:ext cx="4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Comic Sans MS" panose="030F0702030302020204" pitchFamily="66" charset="0"/>
                </a:rPr>
                <a:t>M2</a:t>
              </a:r>
            </a:p>
          </p:txBody>
        </p:sp>
        <p:sp>
          <p:nvSpPr>
            <p:cNvPr id="50189" name="Line 9"/>
            <p:cNvSpPr>
              <a:spLocks noChangeShapeType="1"/>
            </p:cNvSpPr>
            <p:nvPr/>
          </p:nvSpPr>
          <p:spPr bwMode="auto">
            <a:xfrm>
              <a:off x="1968" y="235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0" name="Text Box 10"/>
            <p:cNvSpPr txBox="1">
              <a:spLocks noChangeArrowheads="1"/>
            </p:cNvSpPr>
            <p:nvPr/>
          </p:nvSpPr>
          <p:spPr bwMode="auto">
            <a:xfrm>
              <a:off x="2256" y="2119"/>
              <a:ext cx="4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Comic Sans MS" panose="030F0702030302020204" pitchFamily="66" charset="0"/>
                </a:rPr>
                <a:t>M3</a:t>
              </a:r>
            </a:p>
          </p:txBody>
        </p:sp>
        <p:sp>
          <p:nvSpPr>
            <p:cNvPr id="50191" name="Line 11"/>
            <p:cNvSpPr>
              <a:spLocks noChangeShapeType="1"/>
            </p:cNvSpPr>
            <p:nvPr/>
          </p:nvSpPr>
          <p:spPr bwMode="auto">
            <a:xfrm>
              <a:off x="2688" y="2345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2" name="Text Box 12"/>
            <p:cNvSpPr txBox="1">
              <a:spLocks noChangeArrowheads="1"/>
            </p:cNvSpPr>
            <p:nvPr/>
          </p:nvSpPr>
          <p:spPr bwMode="auto">
            <a:xfrm>
              <a:off x="2976" y="2112"/>
              <a:ext cx="4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Comic Sans MS" panose="030F0702030302020204" pitchFamily="66" charset="0"/>
                </a:rPr>
                <a:t>M4</a:t>
              </a:r>
            </a:p>
          </p:txBody>
        </p:sp>
        <p:sp>
          <p:nvSpPr>
            <p:cNvPr id="50193" name="Line 13"/>
            <p:cNvSpPr>
              <a:spLocks noChangeShapeType="1"/>
            </p:cNvSpPr>
            <p:nvPr/>
          </p:nvSpPr>
          <p:spPr bwMode="auto">
            <a:xfrm>
              <a:off x="3360" y="2345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4" name="Text Box 14"/>
            <p:cNvSpPr txBox="1">
              <a:spLocks noChangeArrowheads="1"/>
            </p:cNvSpPr>
            <p:nvPr/>
          </p:nvSpPr>
          <p:spPr bwMode="auto">
            <a:xfrm>
              <a:off x="3648" y="2112"/>
              <a:ext cx="4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Comic Sans MS" panose="030F0702030302020204" pitchFamily="66" charset="0"/>
                </a:rPr>
                <a:t>M5</a:t>
              </a:r>
            </a:p>
          </p:txBody>
        </p:sp>
        <p:sp>
          <p:nvSpPr>
            <p:cNvPr id="50195" name="Line 15"/>
            <p:cNvSpPr>
              <a:spLocks noChangeShapeType="1"/>
            </p:cNvSpPr>
            <p:nvPr/>
          </p:nvSpPr>
          <p:spPr bwMode="auto">
            <a:xfrm>
              <a:off x="4032" y="235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37776" name="Group 16"/>
          <p:cNvGrpSpPr>
            <a:grpSpLocks/>
          </p:cNvGrpSpPr>
          <p:nvPr/>
        </p:nvGrpSpPr>
        <p:grpSpPr bwMode="auto">
          <a:xfrm>
            <a:off x="4495800" y="4648201"/>
            <a:ext cx="2209800" cy="790575"/>
            <a:chOff x="286" y="3168"/>
            <a:chExt cx="4428" cy="863"/>
          </a:xfrm>
        </p:grpSpPr>
        <p:sp>
          <p:nvSpPr>
            <p:cNvPr id="50183" name="Oval 17"/>
            <p:cNvSpPr>
              <a:spLocks noChangeArrowheads="1"/>
            </p:cNvSpPr>
            <p:nvPr/>
          </p:nvSpPr>
          <p:spPr bwMode="auto">
            <a:xfrm>
              <a:off x="286" y="3168"/>
              <a:ext cx="4428" cy="76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84" name="Text Box 18"/>
            <p:cNvSpPr txBox="1">
              <a:spLocks noChangeArrowheads="1"/>
            </p:cNvSpPr>
            <p:nvPr/>
          </p:nvSpPr>
          <p:spPr bwMode="auto">
            <a:xfrm>
              <a:off x="286" y="3265"/>
              <a:ext cx="4383" cy="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vl="1">
                <a:buFont typeface="Arial" panose="020B0604020202020204" pitchFamily="34" charset="0"/>
                <a:buNone/>
              </a:pPr>
              <a:r>
                <a:rPr lang="en-US" altLang="en-US" sz="2000">
                  <a:latin typeface="Comic Sans MS" panose="030F0702030302020204" pitchFamily="66" charset="0"/>
                  <a:sym typeface="Symbol" panose="05050102010706020507" pitchFamily="18" charset="2"/>
                </a:rPr>
                <a:t>5! X P(6,3)</a:t>
              </a:r>
              <a:endParaRPr lang="en-US" altLang="en-US" sz="2000">
                <a:latin typeface="Comic Sans MS" panose="030F0702030302020204" pitchFamily="66" charset="0"/>
              </a:endParaRPr>
            </a:p>
            <a:p>
              <a:pPr algn="ctr">
                <a:buFont typeface="Arial" panose="020B0604020202020204" pitchFamily="34" charset="0"/>
                <a:buAutoNum type="alphaLcParenR"/>
              </a:pPr>
              <a:endParaRPr lang="en-US" altLang="en-US" sz="2000">
                <a:latin typeface="Comic Sans MS" panose="030F0702030302020204" pitchFamily="66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1230871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9296400" cy="685800"/>
          </a:xfrm>
        </p:spPr>
        <p:txBody>
          <a:bodyPr/>
          <a:lstStyle/>
          <a:p>
            <a:r>
              <a:rPr lang="en-US" altLang="en-US" sz="4000" dirty="0"/>
              <a:t>Basic Counting Principles</a:t>
            </a:r>
            <a:endParaRPr lang="en-CA" altLang="en-US" sz="4000" dirty="0"/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9753600" cy="4648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3600" b="1" dirty="0">
                <a:solidFill>
                  <a:srgbClr val="0000FF"/>
                </a:solidFill>
                <a:sym typeface="Symbol" panose="05050102010706020507" pitchFamily="18" charset="2"/>
              </a:rPr>
              <a:t>Generalized sum rule:</a:t>
            </a:r>
          </a:p>
          <a:p>
            <a:pPr>
              <a:spcBef>
                <a:spcPct val="0"/>
              </a:spcBef>
            </a:pPr>
            <a:endParaRPr lang="en-US" altLang="en-US" sz="10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3600" dirty="0">
                <a:sym typeface="Symbol" panose="05050102010706020507" pitchFamily="18" charset="2"/>
              </a:rPr>
              <a:t>If </a:t>
            </a:r>
            <a:r>
              <a:rPr lang="en-US" altLang="en-US" sz="3600" dirty="0" smtClean="0">
                <a:sym typeface="Symbol" panose="05050102010706020507" pitchFamily="18" charset="2"/>
              </a:rPr>
              <a:t>a task can </a:t>
            </a:r>
            <a:r>
              <a:rPr lang="en-US" altLang="en-US" sz="3600" dirty="0">
                <a:sym typeface="Symbol" panose="05050102010706020507" pitchFamily="18" charset="2"/>
              </a:rPr>
              <a:t>be done in n</a:t>
            </a:r>
            <a:r>
              <a:rPr lang="en-US" altLang="en-US" sz="3600" baseline="-25000" dirty="0">
                <a:sym typeface="Symbol" panose="05050102010706020507" pitchFamily="18" charset="2"/>
              </a:rPr>
              <a:t>1</a:t>
            </a:r>
            <a:r>
              <a:rPr lang="en-US" altLang="en-US" sz="3600" dirty="0">
                <a:sym typeface="Symbol" panose="05050102010706020507" pitchFamily="18" charset="2"/>
              </a:rPr>
              <a:t>, n</a:t>
            </a:r>
            <a:r>
              <a:rPr lang="en-US" altLang="en-US" sz="3600" baseline="-25000" dirty="0">
                <a:sym typeface="Symbol" panose="05050102010706020507" pitchFamily="18" charset="2"/>
              </a:rPr>
              <a:t>2</a:t>
            </a:r>
            <a:r>
              <a:rPr lang="en-US" altLang="en-US" sz="3600" dirty="0">
                <a:sym typeface="Symbol" panose="05050102010706020507" pitchFamily="18" charset="2"/>
              </a:rPr>
              <a:t>, …, n</a:t>
            </a:r>
            <a:r>
              <a:rPr lang="en-US" altLang="en-US" sz="3600" baseline="-25000" dirty="0">
                <a:sym typeface="Symbol" panose="05050102010706020507" pitchFamily="18" charset="2"/>
              </a:rPr>
              <a:t>m</a:t>
            </a:r>
            <a:r>
              <a:rPr lang="en-US" altLang="en-US" sz="3600" dirty="0">
                <a:sym typeface="Symbol" panose="05050102010706020507" pitchFamily="18" charset="2"/>
              </a:rPr>
              <a:t> ways, </a:t>
            </a:r>
            <a:r>
              <a:rPr lang="en-US" altLang="en-US" sz="3600" dirty="0" smtClean="0">
                <a:sym typeface="Symbol" panose="05050102010706020507" pitchFamily="18" charset="2"/>
              </a:rPr>
              <a:t>where none of the set of </a:t>
            </a:r>
            <a:r>
              <a:rPr lang="en-US" altLang="en-US" sz="3600" dirty="0" err="1" smtClean="0"/>
              <a:t>n</a:t>
            </a:r>
            <a:r>
              <a:rPr lang="en-US" altLang="en-US" sz="3600" baseline="-25000" dirty="0" err="1" smtClean="0"/>
              <a:t>i</a:t>
            </a:r>
            <a:r>
              <a:rPr lang="en-US" altLang="en-US" sz="3600" dirty="0" smtClean="0"/>
              <a:t> </a:t>
            </a:r>
            <a:r>
              <a:rPr lang="en-US" altLang="en-US" sz="3600" dirty="0"/>
              <a:t>ways is the same as any of the set of </a:t>
            </a:r>
            <a:r>
              <a:rPr lang="en-US" altLang="en-US" sz="3600" dirty="0" err="1" smtClean="0"/>
              <a:t>n</a:t>
            </a:r>
            <a:r>
              <a:rPr lang="en-US" altLang="en-US" sz="3600" baseline="-25000" dirty="0" err="1" smtClean="0"/>
              <a:t>j</a:t>
            </a:r>
            <a:r>
              <a:rPr lang="en-US" altLang="en-US" sz="3600" dirty="0" smtClean="0"/>
              <a:t> </a:t>
            </a:r>
            <a:r>
              <a:rPr lang="en-US" altLang="en-US" sz="3600" dirty="0"/>
              <a:t>ways </a:t>
            </a:r>
            <a:r>
              <a:rPr lang="en-US" altLang="en-US" sz="3600" dirty="0" smtClean="0">
                <a:sym typeface="Symbol" panose="05050102010706020507" pitchFamily="18" charset="2"/>
              </a:rPr>
              <a:t>(</a:t>
            </a:r>
            <a:r>
              <a:rPr lang="en-US" altLang="en-US" sz="3600" dirty="0" err="1" smtClean="0">
                <a:sym typeface="Symbol" panose="05050102010706020507" pitchFamily="18" charset="2"/>
              </a:rPr>
              <a:t>i</a:t>
            </a:r>
            <a:r>
              <a:rPr lang="en-US" altLang="en-US" sz="3600" dirty="0">
                <a:sym typeface="Symbol" panose="05050102010706020507" pitchFamily="18" charset="2"/>
              </a:rPr>
              <a:t> </a:t>
            </a:r>
            <a:r>
              <a:rPr lang="en-US" altLang="en-US" sz="3600" dirty="0" smtClean="0">
                <a:sym typeface="Symbol" panose="05050102010706020507" pitchFamily="18" charset="2"/>
              </a:rPr>
              <a:t>≠ j), </a:t>
            </a:r>
            <a:r>
              <a:rPr lang="en-US" altLang="en-US" sz="3600" dirty="0">
                <a:sym typeface="Symbol" panose="05050102010706020507" pitchFamily="18" charset="2"/>
              </a:rPr>
              <a:t>then there are n</a:t>
            </a:r>
            <a:r>
              <a:rPr lang="en-US" altLang="en-US" sz="3600" baseline="-25000" dirty="0">
                <a:sym typeface="Symbol" panose="05050102010706020507" pitchFamily="18" charset="2"/>
              </a:rPr>
              <a:t>1</a:t>
            </a:r>
            <a:r>
              <a:rPr lang="en-US" altLang="en-US" sz="3600" dirty="0">
                <a:sym typeface="Symbol" panose="05050102010706020507" pitchFamily="18" charset="2"/>
              </a:rPr>
              <a:t> + n</a:t>
            </a:r>
            <a:r>
              <a:rPr lang="en-US" altLang="en-US" sz="3600" baseline="-25000" dirty="0">
                <a:sym typeface="Symbol" panose="05050102010706020507" pitchFamily="18" charset="2"/>
              </a:rPr>
              <a:t>2</a:t>
            </a:r>
            <a:r>
              <a:rPr lang="en-US" altLang="en-US" sz="3600" dirty="0">
                <a:sym typeface="Symbol" panose="05050102010706020507" pitchFamily="18" charset="2"/>
              </a:rPr>
              <a:t> + … + n</a:t>
            </a:r>
            <a:r>
              <a:rPr lang="en-US" altLang="en-US" sz="3600" baseline="-25000" dirty="0">
                <a:sym typeface="Symbol" panose="05050102010706020507" pitchFamily="18" charset="2"/>
              </a:rPr>
              <a:t>m</a:t>
            </a:r>
            <a:r>
              <a:rPr lang="en-US" altLang="en-US" sz="3600" dirty="0">
                <a:sym typeface="Symbol" panose="05050102010706020507" pitchFamily="18" charset="2"/>
              </a:rPr>
              <a:t> ways to do </a:t>
            </a:r>
            <a:r>
              <a:rPr lang="en-US" altLang="en-US" sz="3600" dirty="0" smtClean="0"/>
              <a:t>the task.</a:t>
            </a:r>
            <a:endParaRPr lang="en-US" altLang="en-US" sz="3600" dirty="0"/>
          </a:p>
          <a:p>
            <a:pPr marL="0" indent="0">
              <a:spcBef>
                <a:spcPct val="0"/>
              </a:spcBef>
            </a:pPr>
            <a:endParaRPr lang="en-US" altLang="en-US" sz="28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</a:pPr>
            <a:endParaRPr lang="en-US" altLang="en-US" sz="1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086455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9753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Horse races</a:t>
            </a:r>
          </a:p>
        </p:txBody>
      </p:sp>
      <p:sp>
        <p:nvSpPr>
          <p:cNvPr id="206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110490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How many ways are there for 4 horses to finish if ties are allowed?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/>
              <a:t>Note that order does matter!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Solution by cases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/>
              <a:t>No ties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800" dirty="0" smtClean="0"/>
              <a:t>The number of permutations is P(4,4) = 4! = 24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/>
              <a:t>Two horses tie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800" dirty="0" smtClean="0"/>
              <a:t>There are </a:t>
            </a:r>
            <a:r>
              <a:rPr lang="en-US" altLang="en-US" sz="2800" i="1" dirty="0" smtClean="0"/>
              <a:t>C</a:t>
            </a:r>
            <a:r>
              <a:rPr lang="en-US" altLang="en-US" sz="2800" dirty="0" smtClean="0"/>
              <a:t>(4,2) = 6 ways to choose the two horses that tie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800" dirty="0" smtClean="0"/>
              <a:t>There are </a:t>
            </a:r>
            <a:r>
              <a:rPr lang="en-US" altLang="en-US" sz="2800" i="1" dirty="0" smtClean="0"/>
              <a:t>P</a:t>
            </a:r>
            <a:r>
              <a:rPr lang="en-US" altLang="en-US" sz="2800" dirty="0" smtClean="0"/>
              <a:t>(3,3) = 6 ways for the “groups” to finish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2800" dirty="0" smtClean="0"/>
              <a:t>A “group” is either a single horse or the two tying horses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800" dirty="0" smtClean="0"/>
              <a:t>By the product rule, there are 6*6 = 36 possibilities for this case</a:t>
            </a:r>
          </a:p>
        </p:txBody>
      </p:sp>
    </p:spTree>
    <p:extLst>
      <p:ext uri="{BB962C8B-B14F-4D97-AF65-F5344CB8AC3E}">
        <p14:creationId xmlns:p14="http://schemas.microsoft.com/office/powerpoint/2010/main" val="209621511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9753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Horse races</a:t>
            </a:r>
          </a:p>
        </p:txBody>
      </p:sp>
      <p:sp>
        <p:nvSpPr>
          <p:cNvPr id="206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11049000" cy="52578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en-US" dirty="0" smtClean="0"/>
              <a:t>Two groups of two horses tie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800" dirty="0" smtClean="0"/>
              <a:t>There are </a:t>
            </a:r>
            <a:r>
              <a:rPr lang="en-US" altLang="en-US" sz="2800" i="1" dirty="0" smtClean="0"/>
              <a:t>C</a:t>
            </a:r>
            <a:r>
              <a:rPr lang="en-US" altLang="en-US" sz="2800" dirty="0" smtClean="0"/>
              <a:t>(4,2) = 6 ways to choose the two winning horses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800" dirty="0" smtClean="0"/>
              <a:t>The other two horses tie for second place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/>
              <a:t>Three horses tie with each other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800" dirty="0" smtClean="0"/>
              <a:t>There are </a:t>
            </a:r>
            <a:r>
              <a:rPr lang="en-US" altLang="en-US" sz="2800" i="1" dirty="0" smtClean="0"/>
              <a:t>C</a:t>
            </a:r>
            <a:r>
              <a:rPr lang="en-US" altLang="en-US" sz="2800" dirty="0" smtClean="0"/>
              <a:t>(4,3) = 4 ways to choose the three horses that tie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800" dirty="0" smtClean="0"/>
              <a:t>There are </a:t>
            </a:r>
            <a:r>
              <a:rPr lang="en-US" altLang="en-US" sz="2800" i="1" dirty="0" smtClean="0"/>
              <a:t>P</a:t>
            </a:r>
            <a:r>
              <a:rPr lang="en-US" altLang="en-US" sz="2800" dirty="0" smtClean="0"/>
              <a:t>(2,2) = 2 ways for the “groups” to finish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800" dirty="0" smtClean="0"/>
              <a:t>By the product rule, there are 4*2 = 8 possibilities for this case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/>
              <a:t>All four horses tie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800" dirty="0" smtClean="0"/>
              <a:t>There is only one combination for this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/>
              <a:t>By the sum rule, the total is </a:t>
            </a:r>
            <a:r>
              <a:rPr lang="en-US" altLang="en-US" dirty="0" smtClean="0">
                <a:solidFill>
                  <a:schemeClr val="accent2"/>
                </a:solidFill>
              </a:rPr>
              <a:t>24+36+6+8+1 = 75</a:t>
            </a:r>
          </a:p>
        </p:txBody>
      </p:sp>
    </p:spTree>
    <p:extLst>
      <p:ext uri="{BB962C8B-B14F-4D97-AF65-F5344CB8AC3E}">
        <p14:creationId xmlns:p14="http://schemas.microsoft.com/office/powerpoint/2010/main" val="2876164190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Exercises if time permits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619100" indent="-619100">
                  <a:buFont typeface="+mj-lt"/>
                  <a:buAutoNum type="arabicPeriod"/>
                </a:pPr>
                <a:r>
                  <a:rPr lang="en-US" dirty="0"/>
                  <a:t>List all permutations of {</a:t>
                </a:r>
                <a:r>
                  <a:rPr lang="en-US" i="1" dirty="0" err="1"/>
                  <a:t>a,b,c</a:t>
                </a:r>
                <a:r>
                  <a:rPr lang="en-US" dirty="0"/>
                  <a:t>}</a:t>
                </a:r>
              </a:p>
              <a:p>
                <a:pPr marL="619100" indent="-619100">
                  <a:buFont typeface="+mj-lt"/>
                  <a:buAutoNum type="arabicPeriod"/>
                </a:pPr>
                <a:r>
                  <a:rPr lang="en-US" dirty="0"/>
                  <a:t>How many permutations of {</a:t>
                </a:r>
                <a:r>
                  <a:rPr lang="en-US" i="1" dirty="0" err="1"/>
                  <a:t>a,b,c,d,e,f,g</a:t>
                </a:r>
                <a:r>
                  <a:rPr lang="en-US" dirty="0"/>
                  <a:t>} end with </a:t>
                </a:r>
                <a:r>
                  <a:rPr lang="en-US" i="1" dirty="0"/>
                  <a:t>a</a:t>
                </a:r>
                <a:r>
                  <a:rPr lang="en-US" dirty="0"/>
                  <a:t>?</a:t>
                </a:r>
              </a:p>
              <a:p>
                <a:pPr marL="619100" indent="-619100">
                  <a:buFont typeface="+mj-lt"/>
                  <a:buAutoNum type="arabicPeriod"/>
                </a:pPr>
                <a:r>
                  <a:rPr lang="en-US" dirty="0"/>
                  <a:t>How many permutations of {</a:t>
                </a:r>
                <a:r>
                  <a:rPr lang="en-US" i="1" dirty="0" err="1"/>
                  <a:t>a,b,c,d,e,f,g</a:t>
                </a:r>
                <a:r>
                  <a:rPr lang="en-US" dirty="0"/>
                  <a:t>} contain </a:t>
                </a:r>
                <a:r>
                  <a:rPr lang="en-US" i="1" dirty="0" err="1"/>
                  <a:t>bcd</a:t>
                </a:r>
                <a:r>
                  <a:rPr lang="en-US" dirty="0"/>
                  <a:t>?</a:t>
                </a:r>
              </a:p>
              <a:p>
                <a:pPr marL="619100" indent="-619100">
                  <a:buFont typeface="+mj-lt"/>
                  <a:buAutoNum type="arabicPeriod"/>
                </a:pPr>
                <a:r>
                  <a:rPr lang="en-US" dirty="0"/>
                  <a:t>How many words of length 6 over the English alphabet of 26 letters contain exactly one vowel (</a:t>
                </a:r>
                <a:r>
                  <a:rPr lang="en-US" dirty="0" err="1"/>
                  <a:t>a,e,i,o,u</a:t>
                </a:r>
                <a:r>
                  <a:rPr lang="en-US" dirty="0"/>
                  <a:t>)?</a:t>
                </a:r>
              </a:p>
              <a:p>
                <a:pPr marL="619100" indent="-619100">
                  <a:buFont typeface="+mj-lt"/>
                  <a:buAutoNum type="arabicPeriod"/>
                </a:pPr>
                <a:r>
                  <a:rPr lang="en-US" dirty="0"/>
                  <a:t>Find the 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619100" indent="-619100">
                  <a:buFont typeface="+mj-lt"/>
                  <a:buAutoNum type="arabicPeriod"/>
                </a:pPr>
                <a:r>
                  <a:rPr lang="en-US" dirty="0"/>
                  <a:t>How many ways are there to get from the point (0,0) to the point (</a:t>
                </a:r>
                <a:r>
                  <a:rPr lang="en-US" dirty="0" err="1"/>
                  <a:t>m,n</a:t>
                </a:r>
                <a:r>
                  <a:rPr lang="en-US" dirty="0"/>
                  <a:t>) using only steps of unit up (0,+1) or one unit right (+1,0)?</a:t>
                </a:r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7" t="-1571" r="-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8659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Exercises if time permits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619100" indent="-619100">
                  <a:buFont typeface="+mj-lt"/>
                  <a:buAutoNum type="arabicPeriod"/>
                </a:pPr>
                <a:r>
                  <a:rPr lang="en-US" dirty="0"/>
                  <a:t>List all permutations of {</a:t>
                </a:r>
                <a:r>
                  <a:rPr lang="en-US" i="1" dirty="0" err="1"/>
                  <a:t>a,b,c</a:t>
                </a:r>
                <a:r>
                  <a:rPr lang="en-US" dirty="0"/>
                  <a:t>}</a:t>
                </a:r>
              </a:p>
              <a:p>
                <a:pPr marL="619100" indent="-619100">
                  <a:buFont typeface="+mj-lt"/>
                  <a:buAutoNum type="arabicPeriod"/>
                </a:pPr>
                <a:r>
                  <a:rPr lang="en-US" dirty="0"/>
                  <a:t>How many permutations of {</a:t>
                </a:r>
                <a:r>
                  <a:rPr lang="en-US" i="1" dirty="0" err="1"/>
                  <a:t>a,b,c,d,e,f,g</a:t>
                </a:r>
                <a:r>
                  <a:rPr lang="en-US" dirty="0"/>
                  <a:t>} end with </a:t>
                </a:r>
                <a:r>
                  <a:rPr lang="en-US" i="1" dirty="0"/>
                  <a:t>a</a:t>
                </a:r>
                <a:r>
                  <a:rPr lang="en-US" dirty="0"/>
                  <a:t>?</a:t>
                </a:r>
              </a:p>
              <a:p>
                <a:pPr marL="619100" indent="-619100">
                  <a:buFont typeface="+mj-lt"/>
                  <a:buAutoNum type="arabicPeriod"/>
                </a:pPr>
                <a:r>
                  <a:rPr lang="en-US" dirty="0"/>
                  <a:t>How many permutations of {</a:t>
                </a:r>
                <a:r>
                  <a:rPr lang="en-US" i="1" dirty="0" err="1"/>
                  <a:t>a,b,c,d,e,f,g</a:t>
                </a:r>
                <a:r>
                  <a:rPr lang="en-US" dirty="0"/>
                  <a:t>} contain </a:t>
                </a:r>
                <a:r>
                  <a:rPr lang="en-US" i="1" dirty="0" err="1"/>
                  <a:t>bcd</a:t>
                </a:r>
                <a:r>
                  <a:rPr lang="en-US" dirty="0"/>
                  <a:t>?</a:t>
                </a:r>
              </a:p>
              <a:p>
                <a:pPr marL="619100" indent="-619100">
                  <a:buFont typeface="+mj-lt"/>
                  <a:buAutoNum type="arabicPeriod"/>
                </a:pPr>
                <a:r>
                  <a:rPr lang="en-US" dirty="0"/>
                  <a:t>How many words of length 6 over the English alphabet of 26 letters contain exactly one vowel (</a:t>
                </a:r>
                <a:r>
                  <a:rPr lang="en-US" dirty="0" err="1"/>
                  <a:t>a,e,i,o,u</a:t>
                </a:r>
                <a:r>
                  <a:rPr lang="en-US" dirty="0"/>
                  <a:t>)?</a:t>
                </a:r>
              </a:p>
              <a:p>
                <a:pPr marL="619100" indent="-619100">
                  <a:buFont typeface="+mj-lt"/>
                  <a:buAutoNum type="arabicPeriod"/>
                </a:pPr>
                <a:r>
                  <a:rPr lang="en-US" dirty="0"/>
                  <a:t>Find the 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619100" indent="-619100">
                  <a:buFont typeface="+mj-lt"/>
                  <a:buAutoNum type="arabicPeriod"/>
                </a:pPr>
                <a:r>
                  <a:rPr lang="en-US" dirty="0"/>
                  <a:t>How many ways are there to get from the point (0,0) to the point (</a:t>
                </a:r>
                <a:r>
                  <a:rPr lang="en-US" dirty="0" err="1"/>
                  <a:t>m,n</a:t>
                </a:r>
                <a:r>
                  <a:rPr lang="en-US" dirty="0"/>
                  <a:t>) using only steps of unit up (0,+1) or one unit right (+1,0)?</a:t>
                </a:r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7" t="-1571" r="-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553200" y="16002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abc,acb,bac,bca,cab,cba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10800" y="210183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_ _ _ _ _ _ a </a:t>
            </a:r>
            <a:r>
              <a:rPr lang="en-US" sz="1800" dirty="0">
                <a:sym typeface="Wingdings" panose="05000000000000000000" pitchFamily="2" charset="2"/>
              </a:rPr>
              <a:t> 6! = 720</a:t>
            </a:r>
            <a:endParaRPr lang="en-US" sz="1800" dirty="0">
              <a:sym typeface="Wingdings" panose="05000000000000000000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10800" y="274817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ym typeface="Wingdings" panose="05000000000000000000" pitchFamily="2" charset="2"/>
              </a:rPr>
              <a:t>(</a:t>
            </a:r>
            <a:r>
              <a:rPr lang="en-US" sz="1800" dirty="0" err="1">
                <a:sym typeface="Wingdings" panose="05000000000000000000" pitchFamily="2" charset="2"/>
              </a:rPr>
              <a:t>bcd</a:t>
            </a:r>
            <a:r>
              <a:rPr lang="en-US" sz="1800" dirty="0">
                <a:sym typeface="Wingdings" panose="05000000000000000000" pitchFamily="2" charset="2"/>
              </a:rPr>
              <a:t>),</a:t>
            </a:r>
            <a:r>
              <a:rPr lang="en-US" sz="1800" dirty="0" err="1">
                <a:sym typeface="Wingdings" panose="05000000000000000000" pitchFamily="2" charset="2"/>
              </a:rPr>
              <a:t>e,f,g</a:t>
            </a:r>
            <a:r>
              <a:rPr lang="en-US" sz="1800" dirty="0">
                <a:sym typeface="Wingdings" panose="05000000000000000000" pitchFamily="2" charset="2"/>
              </a:rPr>
              <a:t>  5*4! = 5! = 120 </a:t>
            </a:r>
            <a:endParaRPr lang="en-US" sz="1800" dirty="0">
              <a:sym typeface="Wingdings" panose="05000000000000000000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10776" y="3731567"/>
            <a:ext cx="2881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_ _ </a:t>
            </a:r>
            <a:r>
              <a:rPr lang="en-US" sz="1800" dirty="0" smtClean="0"/>
              <a:t>_</a:t>
            </a:r>
            <a:r>
              <a:rPr lang="en-US" sz="1800" dirty="0">
                <a:sym typeface="Wingdings" panose="05000000000000000000" pitchFamily="2" charset="2"/>
              </a:rPr>
              <a:t>(6 choose 1)*5*21^5</a:t>
            </a:r>
          </a:p>
          <a:p>
            <a:r>
              <a:rPr lang="en-US" sz="1800" dirty="0" smtClean="0"/>
              <a:t> </a:t>
            </a:r>
            <a:endParaRPr lang="en-US" sz="1800" dirty="0">
              <a:sym typeface="Wingdings" panose="05000000000000000000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53400" y="4534611"/>
            <a:ext cx="288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ym typeface="Wingdings" panose="05000000000000000000" pitchFamily="2" charset="2"/>
              </a:rPr>
              <a:t>(6 choose 2) = 15</a:t>
            </a:r>
            <a:endParaRPr lang="en-US" sz="1800" dirty="0"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12588" y="6139934"/>
            <a:ext cx="61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ym typeface="Wingdings" panose="05000000000000000000" pitchFamily="2" charset="2"/>
              </a:rPr>
              <a:t>m steps right + n steps, in any order  (</a:t>
            </a:r>
            <a:r>
              <a:rPr lang="en-US" sz="1800" dirty="0" err="1">
                <a:sym typeface="Wingdings" panose="05000000000000000000" pitchFamily="2" charset="2"/>
              </a:rPr>
              <a:t>m+n</a:t>
            </a:r>
            <a:r>
              <a:rPr lang="en-US" sz="1800" dirty="0">
                <a:sym typeface="Wingdings" panose="05000000000000000000" pitchFamily="2" charset="2"/>
              </a:rPr>
              <a:t> choose m)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742984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174" y="304800"/>
            <a:ext cx="1072335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430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 with Repetition (Example 5, section 6.5.3)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How many solutions does the equation</a:t>
            </a:r>
          </a:p>
          <a:p>
            <a:pPr marL="0" indent="0">
              <a:buNone/>
            </a:pPr>
            <a:r>
              <a:rPr lang="en-US" sz="3600" i="1" dirty="0"/>
              <a:t>x</a:t>
            </a:r>
            <a:r>
              <a:rPr lang="en-US" sz="3600" dirty="0"/>
              <a:t>1 + </a:t>
            </a:r>
            <a:r>
              <a:rPr lang="en-US" sz="3600" i="1" dirty="0"/>
              <a:t>x</a:t>
            </a:r>
            <a:r>
              <a:rPr lang="en-US" sz="3600" dirty="0"/>
              <a:t>2 + </a:t>
            </a:r>
            <a:r>
              <a:rPr lang="en-US" sz="3600" i="1" dirty="0"/>
              <a:t>x</a:t>
            </a:r>
            <a:r>
              <a:rPr lang="en-US" sz="3600" dirty="0"/>
              <a:t>3 = 11</a:t>
            </a:r>
          </a:p>
          <a:p>
            <a:pPr marL="0" indent="0">
              <a:buNone/>
            </a:pPr>
            <a:r>
              <a:rPr lang="en-US" sz="3600" dirty="0"/>
              <a:t>have, where </a:t>
            </a:r>
            <a:r>
              <a:rPr lang="en-US" sz="3600" i="1" dirty="0"/>
              <a:t>x</a:t>
            </a:r>
            <a:r>
              <a:rPr lang="en-US" sz="3600" dirty="0"/>
              <a:t>1, </a:t>
            </a:r>
            <a:r>
              <a:rPr lang="en-US" sz="3600" i="1" dirty="0"/>
              <a:t>x</a:t>
            </a:r>
            <a:r>
              <a:rPr lang="en-US" sz="3600" dirty="0"/>
              <a:t>2, and </a:t>
            </a:r>
            <a:r>
              <a:rPr lang="en-US" sz="3600" i="1" dirty="0"/>
              <a:t>x</a:t>
            </a:r>
            <a:r>
              <a:rPr lang="en-US" sz="3600" dirty="0"/>
              <a:t>3 are nonnegative integers?</a:t>
            </a:r>
          </a:p>
          <a:p>
            <a:pPr marL="0" indent="0">
              <a:buNone/>
            </a:pPr>
            <a:r>
              <a:rPr lang="en-US" sz="3600" i="1" dirty="0"/>
              <a:t>Solution: </a:t>
            </a:r>
            <a:r>
              <a:rPr lang="en-US" sz="3600" dirty="0"/>
              <a:t>To count the number of solutions, we note that a solution corresponds to a way </a:t>
            </a:r>
            <a:r>
              <a:rPr lang="en-US" sz="3600" dirty="0" smtClean="0"/>
              <a:t>of selecting </a:t>
            </a:r>
            <a:r>
              <a:rPr lang="en-US" sz="3600" dirty="0"/>
              <a:t>11 items from a set with three elements so that </a:t>
            </a:r>
            <a:r>
              <a:rPr lang="en-US" sz="3600" i="1" dirty="0"/>
              <a:t>x</a:t>
            </a:r>
            <a:r>
              <a:rPr lang="en-US" sz="3600" dirty="0"/>
              <a:t>1 items of type one, </a:t>
            </a:r>
            <a:r>
              <a:rPr lang="en-US" sz="3600" i="1" dirty="0"/>
              <a:t>x</a:t>
            </a:r>
            <a:r>
              <a:rPr lang="en-US" sz="3600" dirty="0"/>
              <a:t>2 items of </a:t>
            </a:r>
            <a:r>
              <a:rPr lang="en-US" sz="3600" dirty="0" smtClean="0"/>
              <a:t>type two</a:t>
            </a:r>
            <a:r>
              <a:rPr lang="en-US" sz="3600" dirty="0"/>
              <a:t>, and </a:t>
            </a:r>
            <a:r>
              <a:rPr lang="en-US" sz="3600" i="1" dirty="0"/>
              <a:t>x</a:t>
            </a:r>
            <a:r>
              <a:rPr lang="en-US" sz="3600" dirty="0"/>
              <a:t>3 items of type three are chosen. </a:t>
            </a:r>
          </a:p>
        </p:txBody>
      </p:sp>
    </p:spTree>
    <p:extLst>
      <p:ext uri="{BB962C8B-B14F-4D97-AF65-F5344CB8AC3E}">
        <p14:creationId xmlns:p14="http://schemas.microsoft.com/office/powerpoint/2010/main" val="24411088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Hence</a:t>
            </a:r>
            <a:r>
              <a:rPr lang="en-US" sz="3600" dirty="0"/>
              <a:t>, the number of solutions is equal to the number</a:t>
            </a:r>
          </a:p>
          <a:p>
            <a:pPr marL="0" indent="0">
              <a:buNone/>
            </a:pPr>
            <a:r>
              <a:rPr lang="en-US" sz="3600" dirty="0"/>
              <a:t>of 11-combinations with repetition allowed from a set with three elements. From Theorem 2 </a:t>
            </a:r>
            <a:r>
              <a:rPr lang="en-US" sz="3600" dirty="0" smtClean="0"/>
              <a:t>of Section 6.5.3 it follows </a:t>
            </a:r>
            <a:r>
              <a:rPr lang="en-US" sz="3600" dirty="0"/>
              <a:t>that there are</a:t>
            </a:r>
          </a:p>
          <a:p>
            <a:pPr marL="0" indent="0">
              <a:buNone/>
            </a:pPr>
            <a:r>
              <a:rPr lang="en-US" dirty="0"/>
              <a:t>C(3 + 11 − 1, 11) = C(13, 11) = C(13, 2) = (13 · 12)/(1 · 2) = 78</a:t>
            </a:r>
          </a:p>
          <a:p>
            <a:pPr marL="0" indent="0">
              <a:buNone/>
            </a:pPr>
            <a:r>
              <a:rPr lang="en-US" sz="3600" dirty="0"/>
              <a:t>solutions.</a:t>
            </a:r>
          </a:p>
        </p:txBody>
      </p:sp>
    </p:spTree>
    <p:extLst>
      <p:ext uri="{BB962C8B-B14F-4D97-AF65-F5344CB8AC3E}">
        <p14:creationId xmlns:p14="http://schemas.microsoft.com/office/powerpoint/2010/main" val="36228464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 smtClean="0"/>
              <a:t>What if we have constraints, such as </a:t>
            </a:r>
            <a:r>
              <a:rPr lang="en-US" sz="3000" i="1" dirty="0" smtClean="0"/>
              <a:t>x</a:t>
            </a:r>
            <a:r>
              <a:rPr lang="en-US" sz="3000" dirty="0" smtClean="0"/>
              <a:t>1 </a:t>
            </a:r>
            <a:r>
              <a:rPr lang="en-US" sz="3000" dirty="0"/>
              <a:t>≥ 1, </a:t>
            </a:r>
            <a:r>
              <a:rPr lang="en-US" sz="3000" i="1" dirty="0"/>
              <a:t>x</a:t>
            </a:r>
            <a:r>
              <a:rPr lang="en-US" sz="3000" dirty="0"/>
              <a:t>2 ≥ 2, and </a:t>
            </a:r>
            <a:r>
              <a:rPr lang="en-US" sz="3000" i="1" dirty="0"/>
              <a:t>x</a:t>
            </a:r>
            <a:r>
              <a:rPr lang="en-US" sz="3000" dirty="0"/>
              <a:t>3 ≥ </a:t>
            </a:r>
            <a:r>
              <a:rPr lang="en-US" sz="3000" dirty="0" smtClean="0"/>
              <a:t>3? </a:t>
            </a:r>
          </a:p>
          <a:p>
            <a:pPr marL="0" indent="0">
              <a:buNone/>
            </a:pPr>
            <a:r>
              <a:rPr lang="en-US" sz="3000" dirty="0" smtClean="0"/>
              <a:t>A </a:t>
            </a:r>
            <a:r>
              <a:rPr lang="en-US" sz="3000" dirty="0"/>
              <a:t>solution to the equation subject to these </a:t>
            </a:r>
            <a:r>
              <a:rPr lang="en-US" sz="3000" dirty="0" smtClean="0"/>
              <a:t>constraints corresponds </a:t>
            </a:r>
            <a:r>
              <a:rPr lang="en-US" sz="3000" dirty="0"/>
              <a:t>to a selection of 11 items </a:t>
            </a:r>
            <a:r>
              <a:rPr lang="en-US" sz="3000" dirty="0" smtClean="0"/>
              <a:t>where there </a:t>
            </a:r>
            <a:r>
              <a:rPr lang="en-US" sz="3000" dirty="0"/>
              <a:t>is at least one item of type one, two items of </a:t>
            </a:r>
            <a:r>
              <a:rPr lang="en-US" sz="3000" dirty="0" smtClean="0"/>
              <a:t>type two</a:t>
            </a:r>
            <a:r>
              <a:rPr lang="en-US" sz="3000" dirty="0"/>
              <a:t>, and three items of type three. So, a solution corresponds to a choice of one item of </a:t>
            </a:r>
            <a:r>
              <a:rPr lang="en-US" sz="3000" dirty="0" smtClean="0"/>
              <a:t>type one</a:t>
            </a:r>
            <a:r>
              <a:rPr lang="en-US" sz="3000" dirty="0"/>
              <a:t>, two of type two, and three of type three, together with a choice of five additional items of</a:t>
            </a:r>
          </a:p>
          <a:p>
            <a:pPr marL="0" indent="0">
              <a:buNone/>
            </a:pPr>
            <a:r>
              <a:rPr lang="en-US" sz="3000" dirty="0"/>
              <a:t>any type. By Theorem 2 this can be done </a:t>
            </a:r>
            <a:r>
              <a:rPr lang="en-US" sz="3000" dirty="0" smtClean="0"/>
              <a:t>in </a:t>
            </a:r>
            <a:br>
              <a:rPr lang="en-US" sz="3000" dirty="0" smtClean="0"/>
            </a:br>
            <a:r>
              <a:rPr lang="en-US" sz="3000" dirty="0" smtClean="0"/>
              <a:t>C(3 </a:t>
            </a:r>
            <a:r>
              <a:rPr lang="en-US" sz="3000" dirty="0"/>
              <a:t>+ 5 − 1, 5) = C(7, 5) = C(7, 2) = </a:t>
            </a:r>
            <a:r>
              <a:rPr lang="en-US" sz="3000" dirty="0" smtClean="0"/>
              <a:t>(7 </a:t>
            </a:r>
            <a:r>
              <a:rPr lang="en-US" sz="3000" dirty="0"/>
              <a:t>· </a:t>
            </a:r>
            <a:r>
              <a:rPr lang="en-US" sz="3000" dirty="0" smtClean="0"/>
              <a:t>6)/(1 </a:t>
            </a:r>
            <a:r>
              <a:rPr lang="en-US" sz="3000" dirty="0"/>
              <a:t>· </a:t>
            </a:r>
            <a:r>
              <a:rPr lang="en-US" sz="3000" dirty="0" smtClean="0"/>
              <a:t>2) = 21 ways</a:t>
            </a:r>
            <a:r>
              <a:rPr lang="en-US" sz="3000" dirty="0"/>
              <a:t>.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Thus</a:t>
            </a:r>
            <a:r>
              <a:rPr lang="en-US" sz="3000" dirty="0"/>
              <a:t>, there are 21 solutions of the equation subject to the given constraints.</a:t>
            </a:r>
          </a:p>
        </p:txBody>
      </p:sp>
    </p:spTree>
    <p:extLst>
      <p:ext uri="{BB962C8B-B14F-4D97-AF65-F5344CB8AC3E}">
        <p14:creationId xmlns:p14="http://schemas.microsoft.com/office/powerpoint/2010/main" val="39752849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85800"/>
          </a:xfrm>
        </p:spPr>
        <p:txBody>
          <a:bodyPr/>
          <a:lstStyle/>
          <a:p>
            <a:r>
              <a:rPr lang="en-US" altLang="en-US" sz="4000" dirty="0"/>
              <a:t>Basic Counting Principles</a:t>
            </a:r>
            <a:endParaRPr lang="en-CA" altLang="en-US" sz="4000" dirty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9906000" cy="4648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3600" b="1" dirty="0">
                <a:solidFill>
                  <a:srgbClr val="0000FF"/>
                </a:solidFill>
                <a:sym typeface="Symbol" panose="05050102010706020507" pitchFamily="18" charset="2"/>
              </a:rPr>
              <a:t>The product rule:</a:t>
            </a:r>
          </a:p>
          <a:p>
            <a:pPr>
              <a:spcBef>
                <a:spcPct val="0"/>
              </a:spcBef>
            </a:pPr>
            <a:endParaRPr lang="en-US" altLang="en-US" sz="10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en-US" sz="3600" dirty="0">
                <a:sym typeface="Symbol" panose="05050102010706020507" pitchFamily="18" charset="2"/>
              </a:rPr>
              <a:t>Suppose that a procedure can be broken down into two successive tasks. If there are n</a:t>
            </a:r>
            <a:r>
              <a:rPr lang="en-US" altLang="en-US" sz="3600" baseline="-25000" dirty="0">
                <a:sym typeface="Symbol" panose="05050102010706020507" pitchFamily="18" charset="2"/>
              </a:rPr>
              <a:t>1</a:t>
            </a:r>
            <a:r>
              <a:rPr lang="en-US" altLang="en-US" sz="3600" dirty="0">
                <a:sym typeface="Symbol" panose="05050102010706020507" pitchFamily="18" charset="2"/>
              </a:rPr>
              <a:t> ways to do the first task and n</a:t>
            </a:r>
            <a:r>
              <a:rPr lang="en-US" altLang="en-US" sz="3600" baseline="-25000" dirty="0">
                <a:sym typeface="Symbol" panose="05050102010706020507" pitchFamily="18" charset="2"/>
              </a:rPr>
              <a:t>2</a:t>
            </a:r>
            <a:r>
              <a:rPr lang="en-US" altLang="en-US" sz="3600" dirty="0">
                <a:sym typeface="Symbol" panose="05050102010706020507" pitchFamily="18" charset="2"/>
              </a:rPr>
              <a:t> ways to do the second task after the first task has been done, then there are n</a:t>
            </a:r>
            <a:r>
              <a:rPr lang="en-US" altLang="en-US" sz="3600" baseline="-25000" dirty="0">
                <a:sym typeface="Symbol" panose="05050102010706020507" pitchFamily="18" charset="2"/>
              </a:rPr>
              <a:t>1</a:t>
            </a:r>
            <a:r>
              <a:rPr lang="en-US" altLang="en-US" sz="3600" dirty="0">
                <a:sym typeface="Symbol" panose="05050102010706020507" pitchFamily="18" charset="2"/>
              </a:rPr>
              <a:t>n</a:t>
            </a:r>
            <a:r>
              <a:rPr lang="en-US" altLang="en-US" sz="3600" baseline="-25000" dirty="0">
                <a:sym typeface="Symbol" panose="05050102010706020507" pitchFamily="18" charset="2"/>
              </a:rPr>
              <a:t>2</a:t>
            </a:r>
            <a:r>
              <a:rPr lang="en-US" altLang="en-US" sz="3600" dirty="0">
                <a:sym typeface="Symbol" panose="05050102010706020507" pitchFamily="18" charset="2"/>
              </a:rPr>
              <a:t> ways to do the procedure.</a:t>
            </a:r>
          </a:p>
          <a:p>
            <a:pPr marL="0" indent="0">
              <a:spcBef>
                <a:spcPct val="0"/>
              </a:spcBef>
            </a:pPr>
            <a:endParaRPr lang="en-US" altLang="en-US" sz="1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298521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85800"/>
          </a:xfrm>
        </p:spPr>
        <p:txBody>
          <a:bodyPr/>
          <a:lstStyle/>
          <a:p>
            <a:r>
              <a:rPr lang="en-US" altLang="en-US" sz="4000"/>
              <a:t>Basic Counting Principles</a:t>
            </a:r>
            <a:endParaRPr lang="en-CA" altLang="en-US" sz="4000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9753600" cy="457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Example: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9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400050" lvl="1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How many different license plates are there that containing exactly three English letters ?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Solution: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18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457200" lvl="1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There are 26 possibilities to pick the first letter, then 26 possibilities for the second one, and 26 for the last one. </a:t>
            </a:r>
          </a:p>
          <a:p>
            <a:pPr marL="457200" lvl="1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3200" dirty="0">
              <a:sym typeface="Symbol" panose="05050102010706020507" pitchFamily="18" charset="2"/>
            </a:endParaRPr>
          </a:p>
          <a:p>
            <a:pPr marL="457200" lvl="1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So there are 262626 = 17576 different license plates.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endParaRPr lang="en-US" altLang="en-US" sz="1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854082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85800"/>
          </a:xfrm>
        </p:spPr>
        <p:txBody>
          <a:bodyPr/>
          <a:lstStyle/>
          <a:p>
            <a:r>
              <a:rPr lang="en-US" altLang="en-US" sz="4000" dirty="0"/>
              <a:t>Basic Counting Principles</a:t>
            </a:r>
            <a:endParaRPr lang="en-CA" altLang="en-US" sz="4000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9829800" cy="4648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Generalized product rule:</a:t>
            </a:r>
          </a:p>
          <a:p>
            <a:pPr marL="457200" lvl="1" indent="0">
              <a:spcBef>
                <a:spcPct val="0"/>
              </a:spcBef>
              <a:buNone/>
            </a:pPr>
            <a:endParaRPr lang="en-US" altLang="en-US" sz="8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en-US" sz="3200" dirty="0" smtClean="0">
                <a:sym typeface="Symbol" panose="05050102010706020507" pitchFamily="18" charset="2"/>
              </a:rPr>
              <a:t>If </a:t>
            </a:r>
            <a:r>
              <a:rPr lang="en-US" altLang="en-US" sz="3200" dirty="0">
                <a:sym typeface="Symbol" panose="05050102010706020507" pitchFamily="18" charset="2"/>
              </a:rPr>
              <a:t>we have a procedure consisting of sequential tasks T</a:t>
            </a:r>
            <a:r>
              <a:rPr lang="en-US" altLang="en-US" sz="3200" baseline="-25000" dirty="0">
                <a:sym typeface="Symbol" panose="05050102010706020507" pitchFamily="18" charset="2"/>
              </a:rPr>
              <a:t>1</a:t>
            </a:r>
            <a:r>
              <a:rPr lang="en-US" altLang="en-US" sz="3200" dirty="0">
                <a:sym typeface="Symbol" panose="05050102010706020507" pitchFamily="18" charset="2"/>
              </a:rPr>
              <a:t>, T</a:t>
            </a:r>
            <a:r>
              <a:rPr lang="en-US" altLang="en-US" sz="3200" baseline="-25000" dirty="0">
                <a:sym typeface="Symbol" panose="05050102010706020507" pitchFamily="18" charset="2"/>
              </a:rPr>
              <a:t>2</a:t>
            </a:r>
            <a:r>
              <a:rPr lang="en-US" altLang="en-US" sz="3200" dirty="0">
                <a:sym typeface="Symbol" panose="05050102010706020507" pitchFamily="18" charset="2"/>
              </a:rPr>
              <a:t>, …, T</a:t>
            </a:r>
            <a:r>
              <a:rPr lang="en-US" altLang="en-US" sz="3200" baseline="-25000" dirty="0">
                <a:sym typeface="Symbol" panose="05050102010706020507" pitchFamily="18" charset="2"/>
              </a:rPr>
              <a:t>m</a:t>
            </a:r>
            <a:r>
              <a:rPr lang="en-US" altLang="en-US" sz="3200" dirty="0">
                <a:sym typeface="Symbol" panose="05050102010706020507" pitchFamily="18" charset="2"/>
              </a:rPr>
              <a:t> that can be done in n</a:t>
            </a:r>
            <a:r>
              <a:rPr lang="en-US" altLang="en-US" sz="3200" baseline="-25000" dirty="0">
                <a:sym typeface="Symbol" panose="05050102010706020507" pitchFamily="18" charset="2"/>
              </a:rPr>
              <a:t>1</a:t>
            </a:r>
            <a:r>
              <a:rPr lang="en-US" altLang="en-US" sz="3200" dirty="0">
                <a:sym typeface="Symbol" panose="05050102010706020507" pitchFamily="18" charset="2"/>
              </a:rPr>
              <a:t>, n</a:t>
            </a:r>
            <a:r>
              <a:rPr lang="en-US" altLang="en-US" sz="3200" baseline="-25000" dirty="0">
                <a:sym typeface="Symbol" panose="05050102010706020507" pitchFamily="18" charset="2"/>
              </a:rPr>
              <a:t>2</a:t>
            </a:r>
            <a:r>
              <a:rPr lang="en-US" altLang="en-US" sz="3200" dirty="0">
                <a:sym typeface="Symbol" panose="05050102010706020507" pitchFamily="18" charset="2"/>
              </a:rPr>
              <a:t>, …, n</a:t>
            </a:r>
            <a:r>
              <a:rPr lang="en-US" altLang="en-US" sz="3200" baseline="-25000" dirty="0">
                <a:sym typeface="Symbol" panose="05050102010706020507" pitchFamily="18" charset="2"/>
              </a:rPr>
              <a:t>m</a:t>
            </a:r>
            <a:r>
              <a:rPr lang="en-US" altLang="en-US" sz="3200" dirty="0">
                <a:sym typeface="Symbol" panose="05050102010706020507" pitchFamily="18" charset="2"/>
              </a:rPr>
              <a:t> ways, respectively, then there are n</a:t>
            </a:r>
            <a:r>
              <a:rPr lang="en-US" altLang="en-US" sz="3200" baseline="-25000" dirty="0">
                <a:sym typeface="Symbol" panose="05050102010706020507" pitchFamily="18" charset="2"/>
              </a:rPr>
              <a:t>1</a:t>
            </a:r>
            <a:r>
              <a:rPr lang="en-US" altLang="en-US" sz="3200" dirty="0">
                <a:sym typeface="Symbol" panose="05050102010706020507" pitchFamily="18" charset="2"/>
              </a:rPr>
              <a:t>  n</a:t>
            </a:r>
            <a:r>
              <a:rPr lang="en-US" altLang="en-US" sz="3200" baseline="-25000" dirty="0">
                <a:sym typeface="Symbol" panose="05050102010706020507" pitchFamily="18" charset="2"/>
              </a:rPr>
              <a:t>2</a:t>
            </a:r>
            <a:r>
              <a:rPr lang="en-US" altLang="en-US" sz="3200" dirty="0">
                <a:sym typeface="Symbol" panose="05050102010706020507" pitchFamily="18" charset="2"/>
              </a:rPr>
              <a:t>  …  n</a:t>
            </a:r>
            <a:r>
              <a:rPr lang="en-US" altLang="en-US" sz="3200" baseline="-25000" dirty="0">
                <a:sym typeface="Symbol" panose="05050102010706020507" pitchFamily="18" charset="2"/>
              </a:rPr>
              <a:t>m</a:t>
            </a:r>
            <a:r>
              <a:rPr lang="en-US" altLang="en-US" sz="3200" dirty="0">
                <a:sym typeface="Symbol" panose="05050102010706020507" pitchFamily="18" charset="2"/>
              </a:rPr>
              <a:t> ways to carry out the procedure</a:t>
            </a:r>
            <a:r>
              <a:rPr lang="en-US" altLang="en-US" sz="2400" dirty="0"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ct val="0"/>
              </a:spcBef>
            </a:pPr>
            <a:endParaRPr lang="en-US" altLang="en-US" sz="28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</a:pPr>
            <a:endParaRPr lang="en-US" altLang="en-US" sz="1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688991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85358</TotalTime>
  <Words>6260</Words>
  <Application>Microsoft Office PowerPoint</Application>
  <PresentationFormat>Widescreen</PresentationFormat>
  <Paragraphs>622</Paragraphs>
  <Slides>67</Slides>
  <Notes>30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80" baseType="lpstr">
      <vt:lpstr>MS PGothic</vt:lpstr>
      <vt:lpstr>Arial</vt:lpstr>
      <vt:lpstr>Calibri</vt:lpstr>
      <vt:lpstr>Cambria Math</vt:lpstr>
      <vt:lpstr>Century Schoolbook</vt:lpstr>
      <vt:lpstr>Comic Sans MS</vt:lpstr>
      <vt:lpstr>Symbol</vt:lpstr>
      <vt:lpstr>Times</vt:lpstr>
      <vt:lpstr>Times New Roman</vt:lpstr>
      <vt:lpstr>Webdings</vt:lpstr>
      <vt:lpstr>Wingdings</vt:lpstr>
      <vt:lpstr>1_Default Design</vt:lpstr>
      <vt:lpstr>Office Theme</vt:lpstr>
      <vt:lpstr>CSCE 222 Discrete Structures</vt:lpstr>
      <vt:lpstr>Based on Chapter 6 of Rosen  Discrete Mathematics and its Applications</vt:lpstr>
      <vt:lpstr>Combinatorics: the study of arrangements of objects  Enumeration: the counting of objects with certain properties</vt:lpstr>
      <vt:lpstr>Basic Counting Principles</vt:lpstr>
      <vt:lpstr>Basic Counting Principles</vt:lpstr>
      <vt:lpstr>Basic Counting Principles</vt:lpstr>
      <vt:lpstr>Basic Counting Principles</vt:lpstr>
      <vt:lpstr>Basic Counting Principles</vt:lpstr>
      <vt:lpstr>Basic Counting Principles</vt:lpstr>
      <vt:lpstr>Basic Counting Principles</vt:lpstr>
      <vt:lpstr>How many strings of length 3 can be formed from the letters {"A, B, C, D, E" } if repetition is not allowed?</vt:lpstr>
      <vt:lpstr>How many strings of length 3 can be formed from the letters {"A, B, C, D, E" } if repetition is allowed?</vt:lpstr>
      <vt:lpstr>How many bitstrings of length 7 are there?</vt:lpstr>
      <vt:lpstr>More complex counting problems</vt:lpstr>
      <vt:lpstr>Example</vt:lpstr>
      <vt:lpstr>Example: Internet address</vt:lpstr>
      <vt:lpstr>Example: Internet address</vt:lpstr>
      <vt:lpstr>Inclusion-exclusion principle</vt:lpstr>
      <vt:lpstr>Inclusion-Exclusion</vt:lpstr>
      <vt:lpstr>Inclusion-Exclusion</vt:lpstr>
      <vt:lpstr>Inclusion-Exclusion</vt:lpstr>
      <vt:lpstr>Inclusion-Exclusion</vt:lpstr>
      <vt:lpstr>Inclusion-Exclusion</vt:lpstr>
      <vt:lpstr>Tree Diagrams</vt:lpstr>
      <vt:lpstr>Example</vt:lpstr>
      <vt:lpstr>Example</vt:lpstr>
      <vt:lpstr>Pigeonhole Principle</vt:lpstr>
      <vt:lpstr>Proof</vt:lpstr>
      <vt:lpstr>The Pigeonhole Principle</vt:lpstr>
      <vt:lpstr>More Examples</vt:lpstr>
      <vt:lpstr>The Pigeonhole Principle</vt:lpstr>
      <vt:lpstr>The Pigeonhole Principle</vt:lpstr>
      <vt:lpstr>How many cards must be drawn from a standard deck to guarantee that at least 5 of the same suit are drawn?</vt:lpstr>
      <vt:lpstr>Permutations and Combinations</vt:lpstr>
      <vt:lpstr>Permutations and Combinations</vt:lpstr>
      <vt:lpstr>A permutation is an ordered arrangement of distinct objects.  How many ways can a deck of cards be ordered?</vt:lpstr>
      <vt:lpstr>PowerPoint Presentation</vt:lpstr>
      <vt:lpstr>Permutations and Combinations</vt:lpstr>
      <vt:lpstr>Permutations and Combinations</vt:lpstr>
      <vt:lpstr>Permutations and Combinations</vt:lpstr>
      <vt:lpstr>Permutations and Combinations</vt:lpstr>
      <vt:lpstr>Permutations and Combinations</vt:lpstr>
      <vt:lpstr>Combinations</vt:lpstr>
      <vt:lpstr>Permutations and Combinations</vt:lpstr>
      <vt:lpstr>Combinations</vt:lpstr>
      <vt:lpstr>Combinations</vt:lpstr>
      <vt:lpstr>Pascal’s Triangle</vt:lpstr>
      <vt:lpstr>Pascal’s Triangle</vt:lpstr>
      <vt:lpstr>Binomial Coefficients</vt:lpstr>
      <vt:lpstr>Binomial Coefficients</vt:lpstr>
      <vt:lpstr>Binomial Coefficients</vt:lpstr>
      <vt:lpstr>Many Useful Identities!</vt:lpstr>
      <vt:lpstr>Pascal’s Identity</vt:lpstr>
      <vt:lpstr>PowerPoint Presentation</vt:lpstr>
      <vt:lpstr>PowerPoint Presentation</vt:lpstr>
      <vt:lpstr>PowerPoint Presentation</vt:lpstr>
      <vt:lpstr>PowerPoint Presentation</vt:lpstr>
      <vt:lpstr>“The party problem”</vt:lpstr>
      <vt:lpstr> Permutations</vt:lpstr>
      <vt:lpstr>Horse races</vt:lpstr>
      <vt:lpstr>Horse races</vt:lpstr>
      <vt:lpstr>Exercises if time permits</vt:lpstr>
      <vt:lpstr>Exercises if time permits</vt:lpstr>
      <vt:lpstr>PowerPoint Presentation</vt:lpstr>
      <vt:lpstr>Combinations with Repetition (Example 5, section 6.5.3)</vt:lpstr>
      <vt:lpstr>Example, continued</vt:lpstr>
      <vt:lpstr>Example, continued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SHSU</dc:creator>
  <cp:lastModifiedBy>McGuire, Timothy J</cp:lastModifiedBy>
  <cp:revision>1563</cp:revision>
  <cp:lastPrinted>2020-10-08T18:16:20Z</cp:lastPrinted>
  <dcterms:created xsi:type="dcterms:W3CDTF">1601-01-01T00:00:00Z</dcterms:created>
  <dcterms:modified xsi:type="dcterms:W3CDTF">2020-10-15T14:43:04Z</dcterms:modified>
</cp:coreProperties>
</file>