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58"/>
  </p:notesMasterIdLst>
  <p:handoutMasterIdLst>
    <p:handoutMasterId r:id="rId59"/>
  </p:handoutMasterIdLst>
  <p:sldIdLst>
    <p:sldId id="1020" r:id="rId3"/>
    <p:sldId id="956" r:id="rId4"/>
    <p:sldId id="1113" r:id="rId5"/>
    <p:sldId id="1114" r:id="rId6"/>
    <p:sldId id="1115" r:id="rId7"/>
    <p:sldId id="1116" r:id="rId8"/>
    <p:sldId id="1117" r:id="rId9"/>
    <p:sldId id="1119" r:id="rId10"/>
    <p:sldId id="1120" r:id="rId11"/>
    <p:sldId id="1121" r:id="rId12"/>
    <p:sldId id="1122" r:id="rId13"/>
    <p:sldId id="1123" r:id="rId14"/>
    <p:sldId id="1124" r:id="rId15"/>
    <p:sldId id="1125" r:id="rId16"/>
    <p:sldId id="1126" r:id="rId17"/>
    <p:sldId id="1127" r:id="rId18"/>
    <p:sldId id="1128" r:id="rId19"/>
    <p:sldId id="1129" r:id="rId20"/>
    <p:sldId id="1130" r:id="rId21"/>
    <p:sldId id="1131" r:id="rId22"/>
    <p:sldId id="1132" r:id="rId23"/>
    <p:sldId id="1133" r:id="rId24"/>
    <p:sldId id="1134" r:id="rId25"/>
    <p:sldId id="1135" r:id="rId26"/>
    <p:sldId id="1136" r:id="rId27"/>
    <p:sldId id="1137" r:id="rId28"/>
    <p:sldId id="1159" r:id="rId29"/>
    <p:sldId id="1160" r:id="rId30"/>
    <p:sldId id="1161" r:id="rId31"/>
    <p:sldId id="1162" r:id="rId32"/>
    <p:sldId id="1163" r:id="rId33"/>
    <p:sldId id="1164" r:id="rId34"/>
    <p:sldId id="1165" r:id="rId35"/>
    <p:sldId id="1170" r:id="rId36"/>
    <p:sldId id="1167" r:id="rId37"/>
    <p:sldId id="1168" r:id="rId38"/>
    <p:sldId id="1169" r:id="rId39"/>
    <p:sldId id="1142" r:id="rId40"/>
    <p:sldId id="1143" r:id="rId41"/>
    <p:sldId id="1144" r:id="rId42"/>
    <p:sldId id="1145" r:id="rId43"/>
    <p:sldId id="1146" r:id="rId44"/>
    <p:sldId id="1147" r:id="rId45"/>
    <p:sldId id="1148" r:id="rId46"/>
    <p:sldId id="1149" r:id="rId47"/>
    <p:sldId id="1150" r:id="rId48"/>
    <p:sldId id="1151" r:id="rId49"/>
    <p:sldId id="1152" r:id="rId50"/>
    <p:sldId id="1153" r:id="rId51"/>
    <p:sldId id="1166" r:id="rId52"/>
    <p:sldId id="1154" r:id="rId53"/>
    <p:sldId id="1155" r:id="rId54"/>
    <p:sldId id="1156" r:id="rId55"/>
    <p:sldId id="1157" r:id="rId56"/>
    <p:sldId id="1158" r:id="rId5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500000"/>
    <a:srgbClr val="CC6600"/>
    <a:srgbClr val="FF0000"/>
    <a:srgbClr val="660033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887" autoAdjust="0"/>
  </p:normalViewPr>
  <p:slideViewPr>
    <p:cSldViewPr>
      <p:cViewPr varScale="1">
        <p:scale>
          <a:sx n="54" d="100"/>
          <a:sy n="54" d="100"/>
        </p:scale>
        <p:origin x="102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70" d="100"/>
          <a:sy n="70" d="100"/>
        </p:scale>
        <p:origin x="2760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3EA8B-37C1-47AB-B4DF-BE53861E43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EC6854-F92F-4B20-B2B6-AAEDDEAA8C51}">
      <dgm:prSet/>
      <dgm:spPr/>
      <dgm:t>
        <a:bodyPr/>
        <a:lstStyle/>
        <a:p>
          <a:pPr rtl="0"/>
          <a:r>
            <a:rPr lang="en-US" smtClean="0"/>
            <a:t>Histogram for tossing a coin n times and counting the number of heads</a:t>
          </a:r>
          <a:endParaRPr lang="en-US"/>
        </a:p>
      </dgm:t>
    </dgm:pt>
    <dgm:pt modelId="{5BD1C54E-DCDB-4A15-BA12-69CD5F598DBC}" type="parTrans" cxnId="{B1C3BF6C-07ED-41D0-AED2-D49ABF03A0D5}">
      <dgm:prSet/>
      <dgm:spPr/>
      <dgm:t>
        <a:bodyPr/>
        <a:lstStyle/>
        <a:p>
          <a:endParaRPr lang="en-US"/>
        </a:p>
      </dgm:t>
    </dgm:pt>
    <dgm:pt modelId="{EBD7A41C-31DA-4664-8A5E-A026EBD8202F}" type="sibTrans" cxnId="{B1C3BF6C-07ED-41D0-AED2-D49ABF03A0D5}">
      <dgm:prSet/>
      <dgm:spPr/>
      <dgm:t>
        <a:bodyPr/>
        <a:lstStyle/>
        <a:p>
          <a:endParaRPr lang="en-US"/>
        </a:p>
      </dgm:t>
    </dgm:pt>
    <dgm:pt modelId="{B0DA5443-75F7-4A40-BFEE-463F5C2787F3}" type="pres">
      <dgm:prSet presAssocID="{1C23EA8B-37C1-47AB-B4DF-BE53861E43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4204F-3D4A-4C07-88D4-D7D2DB815C1B}" type="pres">
      <dgm:prSet presAssocID="{BFEC6854-F92F-4B20-B2B6-AAEDDEAA8C5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07991C-0B59-4092-B4D4-FC3A7294E864}" type="presOf" srcId="{1C23EA8B-37C1-47AB-B4DF-BE53861E435D}" destId="{B0DA5443-75F7-4A40-BFEE-463F5C2787F3}" srcOrd="0" destOrd="0" presId="urn:microsoft.com/office/officeart/2005/8/layout/vList2"/>
    <dgm:cxn modelId="{C5DC1ABF-5E76-408C-B952-3D8154A344DC}" type="presOf" srcId="{BFEC6854-F92F-4B20-B2B6-AAEDDEAA8C51}" destId="{8654204F-3D4A-4C07-88D4-D7D2DB815C1B}" srcOrd="0" destOrd="0" presId="urn:microsoft.com/office/officeart/2005/8/layout/vList2"/>
    <dgm:cxn modelId="{B1C3BF6C-07ED-41D0-AED2-D49ABF03A0D5}" srcId="{1C23EA8B-37C1-47AB-B4DF-BE53861E435D}" destId="{BFEC6854-F92F-4B20-B2B6-AAEDDEAA8C51}" srcOrd="0" destOrd="0" parTransId="{5BD1C54E-DCDB-4A15-BA12-69CD5F598DBC}" sibTransId="{EBD7A41C-31DA-4664-8A5E-A026EBD8202F}"/>
    <dgm:cxn modelId="{FBAC08BF-FD7D-4AB0-80B3-C7E85856630D}" type="presParOf" srcId="{B0DA5443-75F7-4A40-BFEE-463F5C2787F3}" destId="{8654204F-3D4A-4C07-88D4-D7D2DB815C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4204F-3D4A-4C07-88D4-D7D2DB815C1B}">
      <dsp:nvSpPr>
        <dsp:cNvPr id="0" name=""/>
        <dsp:cNvSpPr/>
      </dsp:nvSpPr>
      <dsp:spPr>
        <a:xfrm>
          <a:off x="0" y="8532"/>
          <a:ext cx="90678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Histogram for tossing a coin n times and counting the number of heads</a:t>
          </a:r>
          <a:endParaRPr lang="en-US" sz="1900" kern="1200"/>
        </a:p>
      </dsp:txBody>
      <dsp:txXfrm>
        <a:off x="21704" y="30236"/>
        <a:ext cx="90243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Roger </a:t>
            </a:r>
            <a:r>
              <a:rPr lang="en-US" dirty="0" err="1" smtClean="0"/>
              <a:t>Creager</a:t>
            </a:r>
            <a:r>
              <a:rPr lang="en-US" dirty="0" smtClean="0"/>
              <a:t> - Sweet Home College Station, https://www.youtube.com/watch?v=K5Y1GmvAed0</a:t>
            </a:r>
          </a:p>
          <a:p>
            <a:r>
              <a:rPr lang="en-US" dirty="0" smtClean="0"/>
              <a:t>Start 5 minutes before classhttps://www.youtube.com/watch?v=K5Y1GmvAed0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194825-4FF7-4955-BBC5-8DA17D30C8B1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388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B94114-8A23-4F66-94BB-69295EC3351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05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6826F0-1B20-415E-8E16-4FD38FBF1AB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93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A56665-8074-464A-819C-89885AF5B48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145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80AF0-C427-441B-AAE7-0A9FEBCE8CF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892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A6DE8D-CA88-4A01-96C4-4FF52673A06F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173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2E5F1E-549F-46CE-AC50-52337B1CDC8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med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07523" y="3705884"/>
            <a:ext cx="9144000" cy="16557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Discrete Probability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D9EF652-FB38-406F-8FF5-392E3A9D0962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Complementary Events</a:t>
            </a:r>
            <a:endParaRPr lang="en-CA" dirty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9906000" cy="52578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Example II: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What is the probability that at least two out of 36 people have the same birthday?</a:t>
            </a:r>
          </a:p>
          <a:p>
            <a:pPr marL="0" indent="0" eaLnBrk="1" hangingPunct="1"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Solution: </a:t>
            </a:r>
            <a:r>
              <a:rPr lang="en-US" sz="2800" dirty="0"/>
              <a:t>The sample space S encompasses all possibilities for the birthdays of the 36 people</a:t>
            </a:r>
            <a:r>
              <a:rPr lang="en-US" sz="2800" dirty="0" smtClean="0"/>
              <a:t>, so </a:t>
            </a:r>
            <a:r>
              <a:rPr lang="en-US" sz="2800" dirty="0"/>
              <a:t>|S| = 365</a:t>
            </a:r>
            <a:r>
              <a:rPr lang="en-US" sz="2800" baseline="30000" dirty="0"/>
              <a:t>36</a:t>
            </a:r>
            <a:r>
              <a:rPr lang="en-US" sz="2800" dirty="0"/>
              <a:t>.</a:t>
            </a:r>
          </a:p>
          <a:p>
            <a:pPr marL="0" indent="0" eaLnBrk="1" hangingPunct="1"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sz="2800" dirty="0"/>
              <a:t>Let us consider the event Ē </a:t>
            </a:r>
            <a:r>
              <a:rPr lang="en-US" sz="2800" dirty="0" smtClean="0"/>
              <a:t>(“</a:t>
            </a:r>
            <a:r>
              <a:rPr lang="en-US" sz="2800" dirty="0"/>
              <a:t>no two people out of 36 have the same birthday”). </a:t>
            </a:r>
            <a:r>
              <a:rPr lang="en-US" sz="2800" dirty="0" smtClean="0"/>
              <a:t>Ē includes </a:t>
            </a:r>
            <a:r>
              <a:rPr lang="en-US" sz="2800" dirty="0"/>
              <a:t>P(365, 36) outcomes (365 possibilities for the first person’s birthday, 364 for the second, and so on). </a:t>
            </a:r>
          </a:p>
          <a:p>
            <a:pPr marL="0" indent="0" eaLnBrk="1" hangingPunct="1"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sz="2800" dirty="0"/>
              <a:t>Then </a:t>
            </a:r>
            <a:r>
              <a:rPr lang="en-US" sz="2800" dirty="0" smtClean="0"/>
              <a:t>p(Ē) </a:t>
            </a:r>
            <a:r>
              <a:rPr lang="en-US" sz="2800" dirty="0"/>
              <a:t>= P(365, 36)/365</a:t>
            </a:r>
            <a:r>
              <a:rPr lang="en-US" sz="2800" baseline="30000" dirty="0"/>
              <a:t>36</a:t>
            </a:r>
            <a:r>
              <a:rPr lang="en-US" sz="2800" dirty="0"/>
              <a:t> = 0.168,</a:t>
            </a:r>
            <a:br>
              <a:rPr lang="en-US" sz="2800" dirty="0"/>
            </a:br>
            <a:r>
              <a:rPr lang="en-US" sz="2800" dirty="0"/>
              <a:t>so p(E) = 0.832 or 83.2%</a:t>
            </a:r>
          </a:p>
        </p:txBody>
      </p:sp>
    </p:spTree>
    <p:extLst>
      <p:ext uri="{BB962C8B-B14F-4D97-AF65-F5344CB8AC3E}">
        <p14:creationId xmlns:p14="http://schemas.microsoft.com/office/powerpoint/2010/main" val="2162108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051800" y="6457950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990600" y="7620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-990600" y="7620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98DD38A-0FDA-4229-A385-47EF9D3469DA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1828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None/>
              <a:defRPr/>
            </a:pPr>
            <a:r>
              <a:rPr lang="en-US" sz="2800" dirty="0"/>
              <a:t>Let E</a:t>
            </a:r>
            <a:r>
              <a:rPr lang="en-US" sz="2800" baseline="-25000" dirty="0"/>
              <a:t>1</a:t>
            </a:r>
            <a:r>
              <a:rPr lang="en-US" sz="2800" dirty="0"/>
              <a:t> and E</a:t>
            </a:r>
            <a:r>
              <a:rPr lang="en-US" sz="2800" baseline="-25000" dirty="0"/>
              <a:t>2</a:t>
            </a:r>
            <a:r>
              <a:rPr lang="en-US" sz="2800" dirty="0"/>
              <a:t> be events in the sample space S</a:t>
            </a:r>
            <a:r>
              <a:rPr lang="en-US" sz="2800" dirty="0" smtClean="0"/>
              <a:t>.  Then </a:t>
            </a:r>
            <a:r>
              <a:rPr lang="en-US" sz="2800" dirty="0"/>
              <a:t>we have:</a:t>
            </a:r>
          </a:p>
          <a:p>
            <a:pPr marL="0" indent="0" eaLnBrk="1" hangingPunct="1">
              <a:spcAft>
                <a:spcPct val="50000"/>
              </a:spcAft>
              <a:buNone/>
              <a:defRPr/>
            </a:pPr>
            <a:r>
              <a:rPr lang="en-US" sz="2800" dirty="0"/>
              <a:t>p(E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 E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= p(E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+ p(E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p(</a:t>
            </a: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sym typeface="Symbol" pitchFamily="18" charset="2"/>
              </a:rPr>
              <a:t> 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762000" y="3657600"/>
            <a:ext cx="10744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n-US" sz="3200" dirty="0"/>
              <a:t>Does this remind you of something?</a:t>
            </a:r>
          </a:p>
          <a:p>
            <a:pPr>
              <a:spcAft>
                <a:spcPct val="50000"/>
              </a:spcAft>
              <a:defRPr/>
            </a:pPr>
            <a:r>
              <a:rPr lang="en-US" sz="3200" dirty="0"/>
              <a:t>Of course, the principle of </a:t>
            </a:r>
            <a:r>
              <a:rPr lang="en-US" sz="3200" b="1" dirty="0">
                <a:solidFill>
                  <a:srgbClr val="0000FF"/>
                </a:solidFill>
              </a:rPr>
              <a:t>inclusion-exclusion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spcAft>
                <a:spcPct val="5000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800" dirty="0" smtClean="0"/>
              <a:t>|A </a:t>
            </a:r>
            <a:r>
              <a:rPr lang="en-US" sz="2800" dirty="0" smtClean="0">
                <a:sym typeface="Symbol" pitchFamily="18" charset="2"/>
              </a:rPr>
              <a:t> B| = |A| + |B| - |A  B|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356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40AB52A-1B3B-4E8C-83A6-CAF455D9FFA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054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None/>
              <a:defRPr/>
            </a:pPr>
            <a:r>
              <a:rPr lang="en-US" sz="3000" b="1" dirty="0">
                <a:solidFill>
                  <a:srgbClr val="0000FF"/>
                </a:solidFill>
              </a:rPr>
              <a:t>Example: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/>
              <a:t>What is the probability of a positive integer selected at random from the set of positive integers not exceeding 100 to be divisible by 2 or 5? </a:t>
            </a:r>
          </a:p>
          <a:p>
            <a:pPr marL="0" indent="0" eaLnBrk="1" hangingPunct="1">
              <a:spcAft>
                <a:spcPct val="5000"/>
              </a:spcAft>
              <a:buNone/>
              <a:defRPr/>
            </a:pPr>
            <a:r>
              <a:rPr lang="en-US" sz="3000" b="1" dirty="0">
                <a:solidFill>
                  <a:srgbClr val="0000FF"/>
                </a:solidFill>
              </a:rPr>
              <a:t>Solution: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</a:p>
          <a:p>
            <a:pPr marL="0" indent="0" eaLnBrk="1" hangingPunct="1">
              <a:spcAft>
                <a:spcPct val="5000"/>
              </a:spcAft>
              <a:buNone/>
              <a:defRPr/>
            </a:pPr>
            <a:r>
              <a:rPr lang="en-US" sz="3000" dirty="0"/>
              <a:t>E</a:t>
            </a:r>
            <a:r>
              <a:rPr lang="en-US" sz="3000" baseline="-25000" dirty="0"/>
              <a:t>2</a:t>
            </a:r>
            <a:r>
              <a:rPr lang="en-US" sz="3000" dirty="0"/>
              <a:t>: “integer is divisible by 2”</a:t>
            </a:r>
            <a:br>
              <a:rPr lang="en-US" sz="3000" dirty="0"/>
            </a:br>
            <a:r>
              <a:rPr lang="en-US" sz="3000" dirty="0"/>
              <a:t>E</a:t>
            </a:r>
            <a:r>
              <a:rPr lang="en-US" sz="3000" baseline="-25000" dirty="0"/>
              <a:t>5</a:t>
            </a:r>
            <a:r>
              <a:rPr lang="en-US" sz="3000" dirty="0"/>
              <a:t>: “integer is divisible by 5”</a:t>
            </a:r>
          </a:p>
          <a:p>
            <a:pPr marL="0" indent="0" eaLnBrk="1" hangingPunct="1">
              <a:buNone/>
              <a:defRPr/>
            </a:pPr>
            <a:r>
              <a:rPr lang="en-US" sz="3000" dirty="0"/>
              <a:t>E</a:t>
            </a:r>
            <a:r>
              <a:rPr lang="en-US" sz="3000" baseline="-25000" dirty="0"/>
              <a:t>2</a:t>
            </a:r>
            <a:r>
              <a:rPr lang="en-US" sz="3000" dirty="0"/>
              <a:t> = {2, 4, 6, …, 100}</a:t>
            </a:r>
          </a:p>
          <a:p>
            <a:pPr marL="0" indent="0" eaLnBrk="1" hangingPunct="1">
              <a:buNone/>
              <a:defRPr/>
            </a:pPr>
            <a:r>
              <a:rPr lang="en-US" sz="3000" dirty="0"/>
              <a:t>|E</a:t>
            </a:r>
            <a:r>
              <a:rPr lang="en-US" sz="3000" baseline="-25000" dirty="0"/>
              <a:t>2</a:t>
            </a:r>
            <a:r>
              <a:rPr lang="en-US" sz="3000" dirty="0"/>
              <a:t>| = 50</a:t>
            </a:r>
          </a:p>
          <a:p>
            <a:pPr marL="0" indent="0" eaLnBrk="1" hangingPunct="1">
              <a:buNone/>
              <a:defRPr/>
            </a:pPr>
            <a:r>
              <a:rPr lang="en-US" sz="3000" dirty="0"/>
              <a:t>p(E</a:t>
            </a:r>
            <a:r>
              <a:rPr lang="en-US" sz="3000" baseline="-25000" dirty="0"/>
              <a:t>2</a:t>
            </a:r>
            <a:r>
              <a:rPr lang="en-US" sz="3000" dirty="0"/>
              <a:t>) = 0.5 </a:t>
            </a:r>
          </a:p>
        </p:txBody>
      </p:sp>
    </p:spTree>
    <p:extLst>
      <p:ext uri="{BB962C8B-B14F-4D97-AF65-F5344CB8AC3E}">
        <p14:creationId xmlns:p14="http://schemas.microsoft.com/office/powerpoint/2010/main" val="3037984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EBC8277-51EF-4C02-B9FA-03013953840F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9829800" cy="5105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E</a:t>
            </a:r>
            <a:r>
              <a:rPr lang="en-US" sz="2800" baseline="-25000" dirty="0"/>
              <a:t>5</a:t>
            </a:r>
            <a:r>
              <a:rPr lang="en-US" sz="2800" dirty="0"/>
              <a:t> = {5, 10, 15, …, 100}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|E</a:t>
            </a:r>
            <a:r>
              <a:rPr lang="en-US" sz="2800" baseline="-25000" dirty="0"/>
              <a:t>5</a:t>
            </a:r>
            <a:r>
              <a:rPr lang="en-US" sz="2800" dirty="0"/>
              <a:t>| = 20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p(E</a:t>
            </a:r>
            <a:r>
              <a:rPr lang="en-US" sz="2800" baseline="-25000" dirty="0"/>
              <a:t>5</a:t>
            </a:r>
            <a:r>
              <a:rPr lang="en-US" sz="2800" dirty="0"/>
              <a:t>) = 0.2</a:t>
            </a:r>
          </a:p>
          <a:p>
            <a:pPr marL="0" indent="0" eaLnBrk="1" hangingPunct="1">
              <a:buNone/>
              <a:defRPr/>
            </a:pPr>
            <a:endParaRPr lang="en-US" sz="16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E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 = {10, 20, 30, …, 100}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|E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E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| = 10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</a:t>
            </a: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E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) = 0.1</a:t>
            </a:r>
          </a:p>
          <a:p>
            <a:pPr marL="0" indent="0" eaLnBrk="1" hangingPunct="1">
              <a:buNone/>
              <a:defRPr/>
            </a:pPr>
            <a:endParaRPr lang="en-US" sz="16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</a:t>
            </a: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 E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) = p(</a:t>
            </a: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>
                <a:sym typeface="Symbol" pitchFamily="18" charset="2"/>
              </a:rPr>
              <a:t>) + p(</a:t>
            </a:r>
            <a:r>
              <a:rPr lang="en-US" sz="2800" dirty="0"/>
              <a:t>E</a:t>
            </a:r>
            <a:r>
              <a:rPr lang="en-US" sz="2800" baseline="-25000" dirty="0"/>
              <a:t>5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-25000" dirty="0"/>
              <a:t> </a:t>
            </a:r>
            <a:r>
              <a:rPr lang="en-US" sz="2800" dirty="0">
                <a:sym typeface="Symbol" pitchFamily="18" charset="2"/>
              </a:rPr>
              <a:t>– p(</a:t>
            </a: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E</a:t>
            </a:r>
            <a:r>
              <a:rPr lang="en-US" sz="2800" baseline="-25000" dirty="0">
                <a:sym typeface="Symbol" pitchFamily="18" charset="2"/>
              </a:rPr>
              <a:t>5 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</a:t>
            </a:r>
            <a:r>
              <a:rPr lang="en-US" sz="2800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 E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) = 0.5 + 0.2 – 0.1 = 0.6</a:t>
            </a:r>
          </a:p>
        </p:txBody>
      </p:sp>
    </p:spTree>
    <p:extLst>
      <p:ext uri="{BB962C8B-B14F-4D97-AF65-F5344CB8AC3E}">
        <p14:creationId xmlns:p14="http://schemas.microsoft.com/office/powerpoint/2010/main" val="2003171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162E78E-F9C6-4B28-B4C3-FCBE85884070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11049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What happens if the outcomes of an experiment are </a:t>
            </a:r>
            <a:r>
              <a:rPr lang="en-US" b="1" dirty="0">
                <a:solidFill>
                  <a:srgbClr val="0000FF"/>
                </a:solidFill>
              </a:rPr>
              <a:t>not</a:t>
            </a:r>
            <a:r>
              <a:rPr lang="en-US" dirty="0"/>
              <a:t> equally likely?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10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In that case, we assign a probability p(s) to each outcome </a:t>
            </a:r>
            <a:r>
              <a:rPr lang="en-US" dirty="0" err="1"/>
              <a:t>s</a:t>
            </a:r>
            <a:r>
              <a:rPr lang="en-US" dirty="0" err="1">
                <a:sym typeface="Symbol" pitchFamily="18" charset="2"/>
              </a:rPr>
              <a:t>S</a:t>
            </a:r>
            <a:r>
              <a:rPr lang="en-US" dirty="0">
                <a:sym typeface="Symbol" pitchFamily="18" charset="2"/>
              </a:rPr>
              <a:t>, where S is the sample space.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10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Two conditions have to be met: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(1):   0  p(s)  1 for each </a:t>
            </a:r>
            <a:r>
              <a:rPr lang="en-US" dirty="0" err="1">
                <a:sym typeface="Symbol" pitchFamily="18" charset="2"/>
              </a:rPr>
              <a:t>sS</a:t>
            </a:r>
            <a:r>
              <a:rPr lang="en-US" dirty="0">
                <a:sym typeface="Symbol" pitchFamily="18" charset="2"/>
              </a:rPr>
              <a:t>, and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(2):   </a:t>
            </a:r>
            <a:r>
              <a:rPr lang="en-US" baseline="-25000" dirty="0" err="1">
                <a:sym typeface="Symbol" pitchFamily="18" charset="2"/>
              </a:rPr>
              <a:t>sS</a:t>
            </a:r>
            <a:r>
              <a:rPr lang="en-US" dirty="0">
                <a:sym typeface="Symbol" pitchFamily="18" charset="2"/>
              </a:rPr>
              <a:t> p(s) 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10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This means, as we already know, that </a:t>
            </a:r>
            <a:r>
              <a:rPr lang="en-US" sz="2800" dirty="0">
                <a:sym typeface="Symbol" pitchFamily="18" charset="2"/>
              </a:rPr>
              <a:t>(1) </a:t>
            </a:r>
            <a:r>
              <a:rPr lang="en-US" dirty="0">
                <a:sym typeface="Symbol" pitchFamily="18" charset="2"/>
              </a:rPr>
              <a:t>each probability must be a value between 0 and 1, and </a:t>
            </a:r>
            <a:r>
              <a:rPr lang="en-US" sz="2800" dirty="0">
                <a:sym typeface="Symbol" pitchFamily="18" charset="2"/>
              </a:rPr>
              <a:t>(2) </a:t>
            </a:r>
            <a:r>
              <a:rPr lang="en-US" dirty="0">
                <a:sym typeface="Symbol" pitchFamily="18" charset="2"/>
              </a:rPr>
              <a:t>the probabilities must add up to 1, because one of the outcomes is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guaranteed</a:t>
            </a:r>
            <a:r>
              <a:rPr lang="en-US" dirty="0">
                <a:sym typeface="Symbol" pitchFamily="18" charset="2"/>
              </a:rPr>
              <a:t> to occur.</a:t>
            </a:r>
          </a:p>
        </p:txBody>
      </p:sp>
    </p:spTree>
    <p:extLst>
      <p:ext uri="{BB962C8B-B14F-4D97-AF65-F5344CB8AC3E}">
        <p14:creationId xmlns:p14="http://schemas.microsoft.com/office/powerpoint/2010/main" val="1736689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77DC4ED-8606-4C56-9CB2-12FE708E54A2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9753600" cy="5334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How can we obtain these probabilities p(s) ?</a:t>
            </a:r>
          </a:p>
          <a:p>
            <a:pPr marL="0" indent="0" eaLnBrk="1" hangingPunct="1">
              <a:buNone/>
              <a:defRPr/>
            </a:pPr>
            <a:endParaRPr lang="en-US" sz="105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The probability p(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) assigned to an outcome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equals the limit of the number of times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occurs divided by the number of times the experiment is performed.</a:t>
            </a:r>
          </a:p>
          <a:p>
            <a:pPr marL="0" indent="0" eaLnBrk="1" hangingPunct="1">
              <a:buNone/>
              <a:defRPr/>
            </a:pPr>
            <a:endParaRPr lang="en-US" sz="105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Once we know the probabilities p(s), we can compute the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probability of an event E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as follows:</a:t>
            </a:r>
          </a:p>
          <a:p>
            <a:pPr marL="0" indent="0" eaLnBrk="1" hangingPunct="1">
              <a:buNone/>
              <a:defRPr/>
            </a:pPr>
            <a:endParaRPr lang="en-US" sz="105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p(E) = </a:t>
            </a:r>
            <a:r>
              <a:rPr lang="en-US" baseline="-25000" dirty="0" err="1">
                <a:sym typeface="Symbol" pitchFamily="18" charset="2"/>
              </a:rPr>
              <a:t>sE</a:t>
            </a:r>
            <a:r>
              <a:rPr lang="en-US" dirty="0">
                <a:sym typeface="Symbol" pitchFamily="18" charset="2"/>
              </a:rPr>
              <a:t> p(s) </a:t>
            </a:r>
          </a:p>
        </p:txBody>
      </p:sp>
    </p:spTree>
    <p:extLst>
      <p:ext uri="{BB962C8B-B14F-4D97-AF65-F5344CB8AC3E}">
        <p14:creationId xmlns:p14="http://schemas.microsoft.com/office/powerpoint/2010/main" val="2508783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FD2A67E-3666-4619-A58D-C835AE3047ED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9677400" cy="5562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Example I: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 die is biased so that the number 3 appears twice as often as each other number.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What are the probabilities of all possible outcomes?</a:t>
            </a:r>
          </a:p>
          <a:p>
            <a:pPr marL="0" indent="0" eaLnBrk="1" hangingPunct="1">
              <a:buNone/>
              <a:defRPr/>
            </a:pPr>
            <a:endParaRPr lang="en-US" sz="800" dirty="0"/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Solution: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There are 6 possible outcomes s</a:t>
            </a:r>
            <a:r>
              <a:rPr lang="en-US" sz="2800" baseline="-25000" dirty="0"/>
              <a:t>1</a:t>
            </a:r>
            <a:r>
              <a:rPr lang="en-US" sz="2800" dirty="0"/>
              <a:t>, …, s</a:t>
            </a:r>
            <a:r>
              <a:rPr lang="en-US" sz="2800" baseline="-25000" dirty="0"/>
              <a:t>6</a:t>
            </a:r>
            <a:r>
              <a:rPr lang="en-US" sz="2800" dirty="0"/>
              <a:t>.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p(s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= p(s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= p(s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dirty="0">
                <a:sym typeface="Symbol" pitchFamily="18" charset="2"/>
              </a:rPr>
              <a:t>) = p(s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) = p(s</a:t>
            </a:r>
            <a:r>
              <a:rPr lang="en-US" sz="2800" baseline="-25000" dirty="0"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p(s</a:t>
            </a:r>
            <a:r>
              <a:rPr lang="en-US" sz="2800" baseline="-25000" dirty="0"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) = 2p(s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Since the probabilities must add up to 1, we have: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5p(s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 smtClean="0">
                <a:sym typeface="Symbol" pitchFamily="18" charset="2"/>
              </a:rPr>
              <a:t>p(s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= 5p(s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 smtClean="0">
                <a:sym typeface="Symbol" pitchFamily="18" charset="2"/>
              </a:rPr>
              <a:t>2p(s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) =1</a:t>
            </a: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sym typeface="Symbol" pitchFamily="18" charset="2"/>
              </a:rPr>
              <a:t>7p(s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dirty="0" smtClean="0">
                <a:sym typeface="Symbol" pitchFamily="18" charset="2"/>
              </a:rPr>
              <a:t>1 </a:t>
            </a:r>
            <a:r>
              <a:rPr lang="en-US" sz="2800" smtClean="0">
                <a:sym typeface="Wingdings" panose="05000000000000000000" pitchFamily="2" charset="2"/>
              </a:rPr>
              <a:t> p</a:t>
            </a:r>
            <a:r>
              <a:rPr lang="en-US" sz="2800" smtClean="0">
                <a:sym typeface="Symbol" pitchFamily="18" charset="2"/>
              </a:rPr>
              <a:t>(s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dirty="0" smtClean="0">
                <a:sym typeface="Symbol" pitchFamily="18" charset="2"/>
              </a:rPr>
              <a:t>= 1/7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p(s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) = p(s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) = p(s</a:t>
            </a:r>
            <a:r>
              <a:rPr lang="en-US" sz="2800" baseline="-25000" dirty="0" smtClean="0">
                <a:sym typeface="Symbol" pitchFamily="18" charset="2"/>
              </a:rPr>
              <a:t>4</a:t>
            </a:r>
            <a:r>
              <a:rPr lang="en-US" sz="2800" dirty="0" smtClean="0">
                <a:sym typeface="Symbol" pitchFamily="18" charset="2"/>
              </a:rPr>
              <a:t>) = p(s</a:t>
            </a:r>
            <a:r>
              <a:rPr lang="en-US" sz="2800" baseline="-25000" dirty="0" smtClean="0">
                <a:sym typeface="Symbol" pitchFamily="18" charset="2"/>
              </a:rPr>
              <a:t>5</a:t>
            </a:r>
            <a:r>
              <a:rPr lang="en-US" sz="2800" dirty="0" smtClean="0">
                <a:sym typeface="Symbol" pitchFamily="18" charset="2"/>
              </a:rPr>
              <a:t>) = p(s</a:t>
            </a:r>
            <a:r>
              <a:rPr lang="en-US" sz="2800" baseline="-25000" dirty="0" smtClean="0">
                <a:sym typeface="Symbol" pitchFamily="18" charset="2"/>
              </a:rPr>
              <a:t>6</a:t>
            </a:r>
            <a:r>
              <a:rPr lang="en-US" sz="2800" dirty="0" smtClean="0">
                <a:sym typeface="Symbol" pitchFamily="18" charset="2"/>
              </a:rPr>
              <a:t>) = 1/7, p(s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) = 2/7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3135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0B7E945-01A4-4FDD-8E5D-E7E65C37778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562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Example II: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For the biased die from Example I, what is the probability that an odd number appears when we roll the die?</a:t>
            </a:r>
          </a:p>
          <a:p>
            <a:pPr marL="0" indent="0" eaLnBrk="1" hangingPunct="1">
              <a:buNone/>
              <a:defRPr/>
            </a:pPr>
            <a:endParaRPr lang="en-US" sz="800" dirty="0"/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</a:rPr>
              <a:t>Solution: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/>
              <a:t>E</a:t>
            </a:r>
            <a:r>
              <a:rPr lang="en-US" sz="2800" baseline="-25000" dirty="0" err="1"/>
              <a:t>odd</a:t>
            </a:r>
            <a:r>
              <a:rPr lang="en-US" sz="2800" dirty="0"/>
              <a:t> = {s</a:t>
            </a:r>
            <a:r>
              <a:rPr lang="en-US" sz="2800" baseline="-25000" dirty="0"/>
              <a:t>1</a:t>
            </a:r>
            <a:r>
              <a:rPr lang="en-US" sz="2800" dirty="0"/>
              <a:t>, s</a:t>
            </a:r>
            <a:r>
              <a:rPr lang="en-US" sz="2800" baseline="-25000" dirty="0"/>
              <a:t>3</a:t>
            </a:r>
            <a:r>
              <a:rPr lang="en-US" sz="2800" dirty="0"/>
              <a:t>, s</a:t>
            </a:r>
            <a:r>
              <a:rPr lang="en-US" sz="2800" baseline="-25000" dirty="0"/>
              <a:t>5</a:t>
            </a:r>
            <a:r>
              <a:rPr lang="en-US" sz="2800" dirty="0"/>
              <a:t>}</a:t>
            </a:r>
          </a:p>
          <a:p>
            <a:pPr marL="0" indent="0" eaLnBrk="1" hangingPunct="1">
              <a:buNone/>
              <a:defRPr/>
            </a:pPr>
            <a:endParaRPr lang="en-US" sz="800" dirty="0"/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Remember the formula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p(E) = </a:t>
            </a:r>
            <a:r>
              <a:rPr lang="en-US" sz="2800" baseline="-25000" dirty="0" err="1">
                <a:solidFill>
                  <a:srgbClr val="0000FF"/>
                </a:solidFill>
                <a:sym typeface="Symbol" pitchFamily="18" charset="2"/>
              </a:rPr>
              <a:t>sE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p(s).</a:t>
            </a:r>
          </a:p>
          <a:p>
            <a:pPr marL="0" indent="0" eaLnBrk="1" hangingPunct="1">
              <a:buNone/>
              <a:defRPr/>
            </a:pPr>
            <a:endParaRPr lang="en-US" sz="800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</a:t>
            </a:r>
            <a:r>
              <a:rPr lang="en-US" sz="2800" dirty="0" err="1">
                <a:sym typeface="Symbol" pitchFamily="18" charset="2"/>
              </a:rPr>
              <a:t>E</a:t>
            </a:r>
            <a:r>
              <a:rPr lang="en-US" sz="2800" baseline="-25000" dirty="0" err="1">
                <a:sym typeface="Symbol" pitchFamily="18" charset="2"/>
              </a:rPr>
              <a:t>odd</a:t>
            </a:r>
            <a:r>
              <a:rPr lang="en-US" sz="2800" dirty="0">
                <a:sym typeface="Symbol" pitchFamily="18" charset="2"/>
              </a:rPr>
              <a:t>) = </a:t>
            </a:r>
            <a:r>
              <a:rPr lang="en-US" sz="2800" baseline="-25000" dirty="0" err="1">
                <a:sym typeface="Symbol" pitchFamily="18" charset="2"/>
              </a:rPr>
              <a:t>sE</a:t>
            </a:r>
            <a:r>
              <a:rPr lang="en-US" sz="1600" baseline="-45000" dirty="0" err="1">
                <a:sym typeface="Symbol" pitchFamily="18" charset="2"/>
              </a:rPr>
              <a:t>odd</a:t>
            </a:r>
            <a:r>
              <a:rPr lang="en-US" sz="2800" dirty="0">
                <a:sym typeface="Symbol" pitchFamily="18" charset="2"/>
              </a:rPr>
              <a:t> p(s) = p(s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+ p(s</a:t>
            </a:r>
            <a:r>
              <a:rPr lang="en-US" sz="2800" baseline="-25000" dirty="0"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) + p(s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</a:t>
            </a:r>
            <a:r>
              <a:rPr lang="en-US" sz="2800" dirty="0" err="1">
                <a:sym typeface="Symbol" pitchFamily="18" charset="2"/>
              </a:rPr>
              <a:t>E</a:t>
            </a:r>
            <a:r>
              <a:rPr lang="en-US" sz="2800" baseline="-25000" dirty="0" err="1">
                <a:sym typeface="Symbol" pitchFamily="18" charset="2"/>
              </a:rPr>
              <a:t>odd</a:t>
            </a:r>
            <a:r>
              <a:rPr lang="en-US" sz="2800" dirty="0">
                <a:sym typeface="Symbol" pitchFamily="18" charset="2"/>
              </a:rPr>
              <a:t>) = 1/7 + 2/7 + 1/7 = 4/7 = 57.14%</a:t>
            </a:r>
          </a:p>
        </p:txBody>
      </p:sp>
    </p:spTree>
    <p:extLst>
      <p:ext uri="{BB962C8B-B14F-4D97-AF65-F5344CB8AC3E}">
        <p14:creationId xmlns:p14="http://schemas.microsoft.com/office/powerpoint/2010/main" val="2585214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0DAAF07-5241-44E6-9E06-BCB791F6383B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Conditional Probability</a:t>
            </a:r>
            <a:endParaRPr lang="en-CA" smtClean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562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3000" dirty="0">
                <a:sym typeface="Symbol" pitchFamily="18" charset="2"/>
              </a:rPr>
              <a:t>If we toss a coin three times, what is the probability that an odd number of tails appears </a:t>
            </a:r>
            <a:r>
              <a:rPr lang="en-US" sz="3000" b="1" dirty="0">
                <a:solidFill>
                  <a:srgbClr val="0000FF"/>
                </a:solidFill>
                <a:sym typeface="Symbol" pitchFamily="18" charset="2"/>
              </a:rPr>
              <a:t>(event E)</a:t>
            </a:r>
            <a:r>
              <a:rPr lang="en-US" sz="3000" dirty="0">
                <a:solidFill>
                  <a:srgbClr val="0000FF"/>
                </a:solidFill>
                <a:sym typeface="Symbol" pitchFamily="18" charset="2"/>
              </a:rPr>
              <a:t>, </a:t>
            </a:r>
            <a:r>
              <a:rPr lang="en-US" sz="3000" dirty="0">
                <a:sym typeface="Symbol" pitchFamily="18" charset="2"/>
              </a:rPr>
              <a:t>if the first toss is a tail </a:t>
            </a:r>
            <a:r>
              <a:rPr lang="en-US" sz="3000" b="1" dirty="0">
                <a:solidFill>
                  <a:srgbClr val="0000FF"/>
                </a:solidFill>
                <a:sym typeface="Symbol" pitchFamily="18" charset="2"/>
              </a:rPr>
              <a:t>(event F)</a:t>
            </a:r>
            <a:r>
              <a:rPr lang="en-US" sz="3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000" dirty="0">
                <a:sym typeface="Symbol" pitchFamily="18" charset="2"/>
              </a:rPr>
              <a:t>?</a:t>
            </a:r>
          </a:p>
          <a:p>
            <a:pPr marL="0" indent="0" eaLnBrk="1" hangingPunct="1">
              <a:buNone/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3000" dirty="0">
                <a:sym typeface="Symbol" pitchFamily="18" charset="2"/>
              </a:rPr>
              <a:t>If the first toss is a tail, the possible sequences are </a:t>
            </a:r>
            <a:r>
              <a:rPr lang="en-US" sz="3000" dirty="0" smtClean="0">
                <a:sym typeface="Symbol" pitchFamily="18" charset="2"/>
              </a:rPr>
              <a:t/>
            </a:r>
            <a:br>
              <a:rPr lang="en-US" sz="3000" dirty="0" smtClean="0">
                <a:sym typeface="Symbol" pitchFamily="18" charset="2"/>
              </a:rPr>
            </a:br>
            <a:r>
              <a:rPr lang="en-US" sz="3000" dirty="0" smtClean="0">
                <a:sym typeface="Symbol" pitchFamily="18" charset="2"/>
              </a:rPr>
              <a:t>  	TTT</a:t>
            </a:r>
            <a:r>
              <a:rPr lang="en-US" sz="3000" dirty="0">
                <a:sym typeface="Symbol" pitchFamily="18" charset="2"/>
              </a:rPr>
              <a:t>, TTH, THT, and THH. </a:t>
            </a:r>
          </a:p>
          <a:p>
            <a:pPr marL="0" indent="0" eaLnBrk="1" hangingPunct="1">
              <a:buNone/>
              <a:defRPr/>
            </a:pPr>
            <a:r>
              <a:rPr lang="en-US" sz="3000" dirty="0">
                <a:sym typeface="Symbol" pitchFamily="18" charset="2"/>
              </a:rPr>
              <a:t>In two out of these four cases, there is an odd number of tails. </a:t>
            </a:r>
          </a:p>
          <a:p>
            <a:pPr marL="0" indent="0" eaLnBrk="1" hangingPunct="1">
              <a:buNone/>
              <a:defRPr/>
            </a:pPr>
            <a:r>
              <a:rPr lang="en-US" sz="3000" dirty="0">
                <a:sym typeface="Symbol" pitchFamily="18" charset="2"/>
              </a:rPr>
              <a:t>Therefore, the probability of E, under the condition that F occurs, is 0.5.</a:t>
            </a:r>
          </a:p>
          <a:p>
            <a:pPr marL="0" indent="0" eaLnBrk="1" hangingPunct="1">
              <a:buNone/>
              <a:defRPr/>
            </a:pPr>
            <a:r>
              <a:rPr lang="en-US" sz="3000" dirty="0">
                <a:sym typeface="Symbol" pitchFamily="18" charset="2"/>
              </a:rPr>
              <a:t>We call this </a:t>
            </a:r>
            <a:r>
              <a:rPr lang="en-US" sz="3000" b="1" dirty="0">
                <a:solidFill>
                  <a:srgbClr val="0000FF"/>
                </a:solidFill>
                <a:sym typeface="Symbol" pitchFamily="18" charset="2"/>
              </a:rPr>
              <a:t>conditional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869249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1BDBF8E-D1BD-47EA-A48B-05FF5FEB219B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Conditional Probability</a:t>
            </a:r>
            <a:endParaRPr lang="en-CA" smtClean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1049000" cy="5562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If we want to compute the conditional probability of E given F, we use F as the sample space.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For any outcome of E to occur under the condition that F also occurs, this outcome must also be </a:t>
            </a:r>
            <a:r>
              <a:rPr lang="en-US" dirty="0" smtClean="0">
                <a:sym typeface="Symbol" pitchFamily="18" charset="2"/>
              </a:rPr>
              <a:t>in E </a:t>
            </a:r>
            <a:r>
              <a:rPr lang="en-US" dirty="0">
                <a:sym typeface="Symbol" pitchFamily="18" charset="2"/>
              </a:rPr>
              <a:t> F.</a:t>
            </a:r>
          </a:p>
          <a:p>
            <a:pPr marL="0" indent="0" eaLnBrk="1" hangingPunct="1">
              <a:buNone/>
              <a:defRPr/>
            </a:pPr>
            <a:endParaRPr lang="en-US" sz="1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Definition: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Let E and F be events with p(F) &gt; 0</a:t>
            </a:r>
            <a:r>
              <a:rPr lang="en-US" dirty="0" smtClean="0">
                <a:sym typeface="Symbol" pitchFamily="18" charset="2"/>
              </a:rPr>
              <a:t>. The </a:t>
            </a:r>
            <a:r>
              <a:rPr lang="en-US" dirty="0">
                <a:sym typeface="Symbol" pitchFamily="18" charset="2"/>
              </a:rPr>
              <a:t>conditional probability of E given F, denoted by p(E | F), is defined as</a:t>
            </a:r>
          </a:p>
          <a:p>
            <a:pPr marL="0" indent="0" eaLnBrk="1" hangingPunct="1">
              <a:buNone/>
              <a:defRPr/>
            </a:pPr>
            <a:endParaRPr lang="en-US" sz="1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itchFamily="18" charset="2"/>
              </a:rPr>
              <a:t> 	p(E </a:t>
            </a:r>
            <a:r>
              <a:rPr lang="en-US" dirty="0">
                <a:sym typeface="Symbol" pitchFamily="18" charset="2"/>
              </a:rPr>
              <a:t>| F) = p(E  F)/p(F) </a:t>
            </a:r>
          </a:p>
        </p:txBody>
      </p:sp>
    </p:spTree>
    <p:extLst>
      <p:ext uri="{BB962C8B-B14F-4D97-AF65-F5344CB8AC3E}">
        <p14:creationId xmlns:p14="http://schemas.microsoft.com/office/powerpoint/2010/main" val="42019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7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286B2-4F5D-40C5-BE38-CE9F299CF7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E309A04-9053-4A82-97F9-151E48851850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Conditional Probability</a:t>
            </a:r>
            <a:endParaRPr lang="en-CA" dirty="0" smtClean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0075"/>
            <a:ext cx="10972800" cy="5867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What is the probability of a random bit string of length four to contain at least two consecutive 0s, given that its first bit is a 0 ?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Solution: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E: “bit string contains at least two consecutive 0s”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F: “first bit of the string is a 0”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We know the formula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p(E | F) = p(E  F)/p(F).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E  F = {0000, 0001, 0010, 0011, 0100}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p(E  F) = 5/16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p(F) = 8/16 = 1/2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ym typeface="Symbol" pitchFamily="18" charset="2"/>
              </a:rPr>
              <a:t>p(E | F) = (5/16)/(1/2) = 10/16 = 5/8 = 0.625</a:t>
            </a:r>
          </a:p>
        </p:txBody>
      </p:sp>
    </p:spTree>
    <p:extLst>
      <p:ext uri="{BB962C8B-B14F-4D97-AF65-F5344CB8AC3E}">
        <p14:creationId xmlns:p14="http://schemas.microsoft.com/office/powerpoint/2010/main" val="3508662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E79024D-CACA-4488-A902-DEA09501007A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Independence</a:t>
            </a:r>
            <a:endParaRPr lang="en-CA" dirty="0" smtClean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5"/>
            <a:ext cx="10972800" cy="5638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3600" dirty="0">
                <a:sym typeface="Symbol" pitchFamily="18" charset="2"/>
              </a:rPr>
              <a:t>Let us return to the example of tossing a coin three times.</a:t>
            </a:r>
          </a:p>
          <a:p>
            <a:pPr marL="0" indent="0" eaLnBrk="1" hangingPunct="1">
              <a:buNone/>
              <a:defRPr/>
            </a:pPr>
            <a:r>
              <a:rPr lang="en-US" sz="3600" dirty="0">
                <a:sym typeface="Symbol" pitchFamily="18" charset="2"/>
              </a:rPr>
              <a:t>Does the probability of event E (odd number of tails) </a:t>
            </a:r>
            <a:r>
              <a:rPr lang="en-US" sz="3600" b="1" dirty="0">
                <a:solidFill>
                  <a:srgbClr val="0000FF"/>
                </a:solidFill>
                <a:sym typeface="Symbol" pitchFamily="18" charset="2"/>
              </a:rPr>
              <a:t>depend</a:t>
            </a:r>
            <a:r>
              <a:rPr lang="en-US" sz="3600" dirty="0">
                <a:sym typeface="Symbol" pitchFamily="18" charset="2"/>
              </a:rPr>
              <a:t> on the occurrence of event F (first toss is a tail) ?</a:t>
            </a:r>
          </a:p>
          <a:p>
            <a:pPr marL="0" indent="0" eaLnBrk="1" hangingPunct="1">
              <a:buNone/>
              <a:defRPr/>
            </a:pPr>
            <a:r>
              <a:rPr lang="en-US" sz="3600" dirty="0">
                <a:sym typeface="Symbol" pitchFamily="18" charset="2"/>
              </a:rPr>
              <a:t>In other words, is it the case </a:t>
            </a:r>
            <a:r>
              <a:rPr lang="en-US" sz="3600" dirty="0" smtClean="0">
                <a:sym typeface="Symbol" pitchFamily="18" charset="2"/>
              </a:rPr>
              <a:t>that  p(E </a:t>
            </a:r>
            <a:r>
              <a:rPr lang="en-US" sz="3600" dirty="0">
                <a:sym typeface="Symbol" pitchFamily="18" charset="2"/>
              </a:rPr>
              <a:t>| F)  p(E) ?</a:t>
            </a:r>
          </a:p>
          <a:p>
            <a:pPr marL="0" indent="0" eaLnBrk="1" hangingPunct="1">
              <a:buNone/>
              <a:defRPr/>
            </a:pPr>
            <a:endParaRPr lang="en-US" sz="10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3600" dirty="0">
                <a:sym typeface="Symbol" pitchFamily="18" charset="2"/>
              </a:rPr>
              <a:t>We actually find that p(E | F) = 0.5 and p(E) = 0.5,</a:t>
            </a:r>
            <a:br>
              <a:rPr lang="en-US" sz="3600" dirty="0">
                <a:sym typeface="Symbol" pitchFamily="18" charset="2"/>
              </a:rPr>
            </a:br>
            <a:r>
              <a:rPr lang="en-US" sz="3600" dirty="0">
                <a:sym typeface="Symbol" pitchFamily="18" charset="2"/>
              </a:rPr>
              <a:t>so we say that E and F are </a:t>
            </a:r>
            <a:r>
              <a:rPr lang="en-US" sz="3600" b="1" dirty="0">
                <a:solidFill>
                  <a:srgbClr val="0000FF"/>
                </a:solidFill>
                <a:sym typeface="Symbol" pitchFamily="18" charset="2"/>
              </a:rPr>
              <a:t>independent events</a:t>
            </a:r>
            <a:r>
              <a:rPr lang="en-US" sz="3600" dirty="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6319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823200" y="6305550"/>
            <a:ext cx="359343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219201" y="-76200"/>
            <a:ext cx="45719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-1219201" y="-76200"/>
            <a:ext cx="45719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8B9064F-F116-43B6-8EE1-49FEBB0B8C3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22</a:t>
            </a:fld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1019876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Independence</a:t>
            </a:r>
            <a:endParaRPr lang="en-CA" dirty="0" smtClean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410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Because we have p(E | F) = p(E  F)/p(F</a:t>
            </a:r>
            <a:r>
              <a:rPr lang="en-US" dirty="0" smtClean="0">
                <a:sym typeface="Symbol" pitchFamily="18" charset="2"/>
              </a:rPr>
              <a:t>), p(E </a:t>
            </a:r>
            <a:r>
              <a:rPr lang="en-US" dirty="0">
                <a:sym typeface="Symbol" pitchFamily="18" charset="2"/>
              </a:rPr>
              <a:t>| F) = p(E) if and only if p(E  F) = p(E)p(F).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Definition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:</a:t>
            </a:r>
            <a:r>
              <a:rPr lang="en-US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The events E and F are said to be independent if and only if p(E  F) = p(E)p(F).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Obviously, this definition is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symmetrical</a:t>
            </a:r>
            <a:r>
              <a:rPr lang="en-US" dirty="0">
                <a:sym typeface="Symbol" pitchFamily="18" charset="2"/>
              </a:rPr>
              <a:t> for E and F. If we have p(E  F) = p(E)p(F), then it is also true that p(F | E) = p(F).</a:t>
            </a:r>
          </a:p>
        </p:txBody>
      </p:sp>
    </p:spTree>
    <p:extLst>
      <p:ext uri="{BB962C8B-B14F-4D97-AF65-F5344CB8AC3E}">
        <p14:creationId xmlns:p14="http://schemas.microsoft.com/office/powerpoint/2010/main" val="2449304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643130" y="6381750"/>
            <a:ext cx="361838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5671" y="0"/>
            <a:ext cx="5139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-5671" y="0"/>
            <a:ext cx="5139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9C60F4A-F56C-4B28-B645-A46B71FB1D15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0"/>
            <a:ext cx="10395284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Independence</a:t>
            </a:r>
            <a:endParaRPr lang="en-CA" dirty="0" smtClean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049000" cy="5334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Suppose E is the event of rolling an even number with an unbiased die. F is the event that the resulting number is divisible by three. Are events E and F independent? </a:t>
            </a:r>
          </a:p>
          <a:p>
            <a:pPr marL="0" indent="0" eaLnBrk="1" hangingPunct="1">
              <a:buNone/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Solution: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p(E) = 1/2, p(F) = 1/3.</a:t>
            </a:r>
          </a:p>
          <a:p>
            <a:pPr marL="0" indent="0" eaLnBrk="1" hangingPunct="1">
              <a:buNone/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|E  F|= 1   (only 6 is divisible by both 2 and 3)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p(E  F) = 1/6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p(E  F) = p(E)p(F)</a:t>
            </a:r>
          </a:p>
          <a:p>
            <a:pPr marL="0" indent="0" eaLnBrk="1" hangingPunct="1">
              <a:buNone/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Conclusion: E and F are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sz="28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595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959A187-AACF-40D8-B5D9-BEC1FC938A10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Bernoulli Trials</a:t>
            </a:r>
            <a:endParaRPr lang="en-CA" dirty="0" smtClean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109728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Suppose an experiment with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two possible outcomes</a:t>
            </a:r>
            <a:r>
              <a:rPr lang="en-US" dirty="0">
                <a:sym typeface="Symbol" pitchFamily="18" charset="2"/>
              </a:rPr>
              <a:t>, such as tossing a coin. 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Each performance of such an experiment is called a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Bernoulli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trial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We will call the two possible outcomes a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success</a:t>
            </a:r>
            <a:r>
              <a:rPr lang="en-US" dirty="0">
                <a:sym typeface="Symbol" pitchFamily="18" charset="2"/>
              </a:rPr>
              <a:t> or a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failure</a:t>
            </a:r>
            <a:r>
              <a:rPr lang="en-US" dirty="0">
                <a:sym typeface="Symbol" pitchFamily="18" charset="2"/>
              </a:rPr>
              <a:t>, respectively</a:t>
            </a:r>
            <a:r>
              <a:rPr lang="en-US" dirty="0" smtClean="0">
                <a:sym typeface="Symbol" pitchFamily="18" charset="2"/>
              </a:rPr>
              <a:t>. </a:t>
            </a:r>
            <a:r>
              <a:rPr lang="en-US" altLang="en-US" dirty="0"/>
              <a:t>The probabilities of the two outcomes could be different.</a:t>
            </a:r>
            <a:endParaRPr lang="en-US" dirty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If p is the probability of a success and q is the probability of a failure, it is obvious </a:t>
            </a:r>
            <a:r>
              <a:rPr lang="en-US" dirty="0" smtClean="0">
                <a:sym typeface="Symbol" pitchFamily="18" charset="2"/>
              </a:rPr>
              <a:t>that p </a:t>
            </a:r>
            <a:r>
              <a:rPr lang="en-US" dirty="0">
                <a:sym typeface="Symbol" pitchFamily="18" charset="2"/>
              </a:rPr>
              <a:t>+ q = 1.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5997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01D15A2-C6F4-4DE8-84F4-4752864E3303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Bernoulli Trials</a:t>
            </a:r>
            <a:endParaRPr lang="en-CA" dirty="0" smtClean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834" y="1143000"/>
            <a:ext cx="10988566" cy="5029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Often we are interested in the probability of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exactly k successes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when an experiment consists of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Bernoulli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trials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Example: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 coin is biased so that the probability of head is 2/3. What is the probability of exactly four heads to come up when the coin is tossed seven times?</a:t>
            </a:r>
          </a:p>
        </p:txBody>
      </p:sp>
    </p:spTree>
    <p:extLst>
      <p:ext uri="{BB962C8B-B14F-4D97-AF65-F5344CB8AC3E}">
        <p14:creationId xmlns:p14="http://schemas.microsoft.com/office/powerpoint/2010/main" val="3095742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56D6264-94F1-45A0-AA66-7A7BB5633AD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Bernoulli Trials</a:t>
            </a:r>
            <a:endParaRPr lang="en-CA" smtClean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11049000" cy="5029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Solution: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There are 2</a:t>
            </a:r>
            <a:r>
              <a:rPr lang="en-US" baseline="30000" dirty="0">
                <a:sym typeface="Symbol" pitchFamily="18" charset="2"/>
              </a:rPr>
              <a:t>7</a:t>
            </a:r>
            <a:r>
              <a:rPr lang="en-US" dirty="0">
                <a:sym typeface="Symbol" pitchFamily="18" charset="2"/>
              </a:rPr>
              <a:t> = 128 possible outcomes.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The number of possibilities for four heads among the seven trials is C(7, 4).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The seven trials are independent, so the probability of each of these outcomes is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(2/3)</a:t>
            </a:r>
            <a:r>
              <a:rPr lang="en-US" baseline="30000" dirty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(1/3)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Consequently, the probability of exactly four heads to appear is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C(7, 4)(2/3)</a:t>
            </a:r>
            <a:r>
              <a:rPr lang="en-US" baseline="30000" dirty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(1/3)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= 560/2187 = 25.61%</a:t>
            </a:r>
          </a:p>
        </p:txBody>
      </p:sp>
    </p:spTree>
    <p:extLst>
      <p:ext uri="{BB962C8B-B14F-4D97-AF65-F5344CB8AC3E}">
        <p14:creationId xmlns:p14="http://schemas.microsoft.com/office/powerpoint/2010/main" val="1547608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883"/>
            <a:ext cx="846772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Bernoulli Trials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71524" y="1457270"/>
            <a:ext cx="108108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A coin is tossed 8 times.  </a:t>
            </a:r>
            <a:r>
              <a:rPr lang="en-US" altLang="en-US" sz="2800" dirty="0" smtClean="0">
                <a:solidFill>
                  <a:schemeClr val="accent2"/>
                </a:solidFill>
              </a:rPr>
              <a:t>What </a:t>
            </a:r>
            <a:r>
              <a:rPr lang="en-US" altLang="en-US" sz="2800" dirty="0">
                <a:solidFill>
                  <a:schemeClr val="accent2"/>
                </a:solidFill>
              </a:rPr>
              <a:t>is the probability of exactly 3 heads in the 8 tosses?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15950" y="252407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170885" name="Rectangle 5"/>
          <p:cNvSpPr>
            <a:spLocks noChangeArrowheads="1"/>
          </p:cNvSpPr>
          <p:nvPr/>
        </p:nvSpPr>
        <p:spPr bwMode="auto">
          <a:xfrm>
            <a:off x="771524" y="252407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</a:rPr>
              <a:t>THHTTHTT is a tossing sequence</a:t>
            </a:r>
            <a:r>
              <a:rPr lang="en-US" altLang="en-US" sz="2800" dirty="0">
                <a:solidFill>
                  <a:srgbClr val="006600"/>
                </a:solidFill>
                <a:latin typeface="Comic Sans MS" panose="030F0702030302020204" pitchFamily="66" charset="0"/>
              </a:rPr>
              <a:t>…</a:t>
            </a:r>
            <a:endParaRPr lang="en-US" altLang="en-US" sz="2800" dirty="0">
              <a:solidFill>
                <a:srgbClr val="0066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05800" y="3756157"/>
            <a:ext cx="990600" cy="533400"/>
            <a:chOff x="286" y="3168"/>
            <a:chExt cx="4428" cy="768"/>
          </a:xfrm>
        </p:grpSpPr>
        <p:sp>
          <p:nvSpPr>
            <p:cNvPr id="44048" name="Oval 7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9" name="Text Box 8"/>
            <p:cNvSpPr txBox="1">
              <a:spLocks noChangeArrowheads="1"/>
            </p:cNvSpPr>
            <p:nvPr/>
          </p:nvSpPr>
          <p:spPr bwMode="auto">
            <a:xfrm>
              <a:off x="286" y="3266"/>
              <a:ext cx="43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.5</a:t>
              </a:r>
              <a:r>
                <a:rPr lang="en-US" altLang="en-US" sz="2000" baseline="30000" dirty="0">
                  <a:latin typeface="Comic Sans MS" panose="030F0702030302020204" pitchFamily="66" charset="0"/>
                </a:rPr>
                <a:t>8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170889" name="Rectangle 9"/>
          <p:cNvSpPr>
            <a:spLocks noChangeArrowheads="1"/>
          </p:cNvSpPr>
          <p:nvPr/>
        </p:nvSpPr>
        <p:spPr bwMode="auto">
          <a:xfrm>
            <a:off x="771524" y="313367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/>
              <a:t>How many ways of choosing 3 positions for the heads?</a:t>
            </a:r>
          </a:p>
        </p:txBody>
      </p:sp>
      <p:sp>
        <p:nvSpPr>
          <p:cNvPr id="2170890" name="Rectangle 10"/>
          <p:cNvSpPr>
            <a:spLocks noChangeArrowheads="1"/>
          </p:cNvSpPr>
          <p:nvPr/>
        </p:nvSpPr>
        <p:spPr bwMode="auto">
          <a:xfrm>
            <a:off x="771524" y="374327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/>
              <a:t>What is the probability of a particular sequence?</a:t>
            </a:r>
          </a:p>
        </p:txBody>
      </p:sp>
      <p:sp>
        <p:nvSpPr>
          <p:cNvPr id="2170891" name="Rectangle 11"/>
          <p:cNvSpPr>
            <a:spLocks noChangeArrowheads="1"/>
          </p:cNvSpPr>
          <p:nvPr/>
        </p:nvSpPr>
        <p:spPr bwMode="auto">
          <a:xfrm>
            <a:off x="800681" y="4754891"/>
            <a:ext cx="108108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In general:  The probability of exactly k successes in n independent Bernoulli trials with probability of success p, is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541296" y="5288291"/>
            <a:ext cx="2133600" cy="533400"/>
            <a:chOff x="286" y="3168"/>
            <a:chExt cx="4428" cy="768"/>
          </a:xfrm>
        </p:grpSpPr>
        <p:sp>
          <p:nvSpPr>
            <p:cNvPr id="44046" name="Oval 13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7" name="Text Box 14"/>
            <p:cNvSpPr txBox="1">
              <a:spLocks noChangeArrowheads="1"/>
            </p:cNvSpPr>
            <p:nvPr/>
          </p:nvSpPr>
          <p:spPr bwMode="auto">
            <a:xfrm>
              <a:off x="286" y="3266"/>
              <a:ext cx="4388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C(</a:t>
              </a:r>
              <a:r>
                <a:rPr lang="en-US" altLang="en-US" sz="2000" dirty="0" err="1">
                  <a:latin typeface="Comic Sans MS" panose="030F0702030302020204" pitchFamily="66" charset="0"/>
                </a:rPr>
                <a:t>n,k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)</a:t>
              </a:r>
              <a:r>
                <a:rPr lang="en-US" altLang="en-US" sz="2000" dirty="0" err="1">
                  <a:latin typeface="Comic Sans MS" panose="030F0702030302020204" pitchFamily="66" charset="0"/>
                </a:rPr>
                <a:t>p</a:t>
              </a:r>
              <a:r>
                <a:rPr lang="en-US" altLang="en-US" sz="2000" baseline="30000" dirty="0" err="1">
                  <a:latin typeface="Comic Sans MS" panose="030F0702030302020204" pitchFamily="66" charset="0"/>
                </a:rPr>
                <a:t>k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(1-p)</a:t>
              </a:r>
              <a:r>
                <a:rPr lang="en-US" altLang="en-US" sz="2000" baseline="30000" dirty="0">
                  <a:latin typeface="Comic Sans MS" panose="030F0702030302020204" pitchFamily="66" charset="0"/>
                </a:rPr>
                <a:t>n-k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753600" y="3133670"/>
            <a:ext cx="990600" cy="533400"/>
            <a:chOff x="286" y="3168"/>
            <a:chExt cx="4428" cy="768"/>
          </a:xfrm>
        </p:grpSpPr>
        <p:sp>
          <p:nvSpPr>
            <p:cNvPr id="44044" name="Oval 16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5" name="Text Box 17"/>
            <p:cNvSpPr txBox="1">
              <a:spLocks noChangeArrowheads="1"/>
            </p:cNvSpPr>
            <p:nvPr/>
          </p:nvSpPr>
          <p:spPr bwMode="auto">
            <a:xfrm>
              <a:off x="286" y="3266"/>
              <a:ext cx="438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C(8,3)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11561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885" grpId="0"/>
      <p:bldP spid="2170889" grpId="0"/>
      <p:bldP spid="2170890" grpId="0"/>
      <p:bldP spid="21708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Bernoulli Trials and Binomial Distribution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Bernoulli Formula</a:t>
            </a:r>
            <a:r>
              <a:rPr lang="en-US" altLang="en-US" sz="2800" b="1" dirty="0" smtClean="0"/>
              <a:t>:</a:t>
            </a:r>
            <a:r>
              <a:rPr lang="en-US" altLang="en-US" sz="2800" dirty="0" smtClean="0"/>
              <a:t>  Consider an experiment which repeats a Bernoulli trial n times.  Suppose each Bernoulli trial has possible outcomes </a:t>
            </a:r>
            <a:r>
              <a:rPr lang="en-US" altLang="en-US" sz="2800" i="1" dirty="0" smtClean="0"/>
              <a:t>A, B  </a:t>
            </a:r>
            <a:r>
              <a:rPr lang="en-US" altLang="en-US" sz="2800" dirty="0" smtClean="0"/>
              <a:t>with respective probabilities </a:t>
            </a:r>
            <a:r>
              <a:rPr lang="en-US" altLang="en-US" sz="2800" i="1" dirty="0" smtClean="0"/>
              <a:t>p </a:t>
            </a:r>
            <a:r>
              <a:rPr lang="en-US" altLang="en-US" sz="2800" dirty="0" smtClean="0"/>
              <a:t>and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1-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.  The probability that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occurs exactly </a:t>
            </a:r>
            <a:r>
              <a:rPr lang="en-US" altLang="en-US" sz="2800" i="1" dirty="0" smtClean="0"/>
              <a:t>k </a:t>
            </a:r>
            <a:r>
              <a:rPr lang="en-US" altLang="en-US" sz="2800" dirty="0" smtClean="0"/>
              <a:t>times in </a:t>
            </a:r>
            <a:r>
              <a:rPr lang="en-US" altLang="en-US" sz="2800" i="1" dirty="0" smtClean="0"/>
              <a:t>n </a:t>
            </a:r>
            <a:r>
              <a:rPr lang="en-US" altLang="en-US" sz="2800" dirty="0" smtClean="0"/>
              <a:t>trials is</a:t>
            </a:r>
          </a:p>
          <a:p>
            <a:pPr algn="ctr" eaLnBrk="1" hangingPunct="1">
              <a:buFontTx/>
              <a:buNone/>
            </a:pPr>
            <a:r>
              <a:rPr lang="en-US" altLang="en-US" sz="2800" i="1" dirty="0" smtClean="0"/>
              <a:t>C 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n,k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)</a:t>
            </a:r>
            <a:r>
              <a:rPr lang="en-US" altLang="en-US" sz="2800" i="1" dirty="0" smtClean="0"/>
              <a:t> p </a:t>
            </a:r>
            <a:r>
              <a:rPr lang="en-US" altLang="en-US" sz="2800" i="1" baseline="30000" dirty="0" smtClean="0"/>
              <a:t>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· (1-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)</a:t>
            </a:r>
            <a:r>
              <a:rPr lang="en-US" altLang="en-US" sz="2800" i="1" baseline="30000" dirty="0" smtClean="0"/>
              <a:t>n-k</a:t>
            </a:r>
            <a:r>
              <a:rPr lang="en-US" altLang="en-US" sz="2800" i="1" dirty="0" smtClean="0"/>
              <a:t> </a:t>
            </a:r>
          </a:p>
          <a:p>
            <a:pPr algn="ctr" eaLnBrk="1" hangingPunct="1">
              <a:buFontTx/>
              <a:buNone/>
            </a:pPr>
            <a:endParaRPr lang="en-US" altLang="en-US" sz="2800" i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Binomial Distribution</a:t>
            </a:r>
            <a:r>
              <a:rPr lang="en-US" altLang="en-US" sz="2800" dirty="0" smtClean="0"/>
              <a:t>: denoted by  b(</a:t>
            </a:r>
            <a:r>
              <a:rPr lang="en-US" altLang="en-US" sz="2800" dirty="0" err="1" smtClean="0"/>
              <a:t>k;n;p</a:t>
            </a:r>
            <a:r>
              <a:rPr lang="en-US" altLang="en-US" sz="2800" dirty="0" smtClean="0"/>
              <a:t>) – this function gives the probability of k successes in n independent Bernoulli trials with probability of success p and probability of failure q = 1- p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algn="ctr" eaLnBrk="1" hangingPunct="1">
              <a:buFontTx/>
              <a:buNone/>
            </a:pPr>
            <a:r>
              <a:rPr lang="en-US" altLang="en-US" sz="2800" i="1" dirty="0" smtClean="0"/>
              <a:t>b(</a:t>
            </a:r>
            <a:r>
              <a:rPr lang="en-US" altLang="en-US" sz="2800" i="1" dirty="0" err="1" smtClean="0"/>
              <a:t>k;n;p</a:t>
            </a:r>
            <a:r>
              <a:rPr lang="en-US" altLang="en-US" sz="2800" i="1" dirty="0" smtClean="0"/>
              <a:t>)=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C 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n,k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)</a:t>
            </a:r>
            <a:r>
              <a:rPr lang="en-US" altLang="en-US" sz="2800" i="1" dirty="0" smtClean="0"/>
              <a:t> p </a:t>
            </a:r>
            <a:r>
              <a:rPr lang="en-US" altLang="en-US" sz="2800" i="1" baseline="30000" dirty="0" smtClean="0"/>
              <a:t>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· (1-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)</a:t>
            </a:r>
            <a:r>
              <a:rPr lang="en-US" altLang="en-US" sz="2800" i="1" baseline="30000" dirty="0" smtClean="0"/>
              <a:t>n-k</a:t>
            </a:r>
            <a:r>
              <a:rPr lang="en-US" altLang="en-US" sz="2800" i="1" dirty="0" smtClean="0"/>
              <a:t> 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45680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Bernoulli Trials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10972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        	</a:t>
            </a:r>
            <a:r>
              <a:rPr lang="en-US" altLang="en-US" sz="2800" i="1" dirty="0" smtClean="0"/>
              <a:t>A </a:t>
            </a:r>
            <a:r>
              <a:rPr lang="en-US" altLang="en-US" sz="2800" dirty="0" smtClean="0"/>
              <a:t>= coin comes up “heads”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B </a:t>
            </a:r>
            <a:r>
              <a:rPr lang="en-US" altLang="en-US" sz="2800" dirty="0" smtClean="0"/>
              <a:t>=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coin comes up “tails”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= 1-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= </a:t>
            </a:r>
            <a:r>
              <a:rPr lang="en-US" altLang="en-US" sz="2800" b="1" dirty="0" smtClean="0"/>
              <a:t>½</a:t>
            </a:r>
            <a:r>
              <a:rPr lang="en-US" altLang="en-US" sz="2800" dirty="0" smtClean="0"/>
              <a:t> 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Q:  What is the probability of getting exactly 10 heads if you flip a coin 20 times?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Recall:	</a:t>
            </a:r>
            <a:r>
              <a:rPr lang="en-US" altLang="en-US" sz="2800" i="1" dirty="0" smtClean="0"/>
              <a:t>P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 </a:t>
            </a:r>
            <a:r>
              <a:rPr lang="en-US" altLang="en-US" sz="2800" dirty="0" smtClean="0"/>
              <a:t>occurs </a:t>
            </a:r>
            <a:r>
              <a:rPr lang="en-US" altLang="en-US" sz="2800" i="1" dirty="0" smtClean="0"/>
              <a:t>k </a:t>
            </a:r>
            <a:r>
              <a:rPr lang="en-US" altLang="en-US" sz="2800" dirty="0" smtClean="0"/>
              <a:t>times out of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		= </a:t>
            </a:r>
            <a:r>
              <a:rPr lang="en-US" altLang="en-US" sz="2800" i="1" dirty="0" smtClean="0"/>
              <a:t>C 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n,k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) </a:t>
            </a:r>
            <a:r>
              <a:rPr lang="en-US" altLang="en-US" sz="2800" i="1" dirty="0" smtClean="0"/>
              <a:t>p </a:t>
            </a:r>
            <a:r>
              <a:rPr lang="en-US" altLang="en-US" sz="2800" i="1" baseline="30000" dirty="0" smtClean="0"/>
              <a:t>k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· (1-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)</a:t>
            </a:r>
            <a:r>
              <a:rPr lang="en-US" altLang="en-US" sz="2800" i="1" baseline="30000" dirty="0" smtClean="0"/>
              <a:t>n-k</a:t>
            </a:r>
            <a:r>
              <a:rPr lang="en-US" altLang="en-US" sz="2800" i="1" dirty="0" smtClean="0"/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1412875"/>
            <a:ext cx="6638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Consider flipping a fair coin n times.</a:t>
            </a:r>
          </a:p>
        </p:txBody>
      </p:sp>
    </p:spTree>
    <p:extLst>
      <p:ext uri="{BB962C8B-B14F-4D97-AF65-F5344CB8AC3E}">
        <p14:creationId xmlns:p14="http://schemas.microsoft.com/office/powerpoint/2010/main" val="10202873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B758AEA-9510-4126-9B40-91CBC4BBD71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Now it’s time to look at…</a:t>
            </a:r>
            <a:endParaRPr lang="en-CA" smtClean="0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667000" y="2590800"/>
            <a:ext cx="716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5400" b="1" dirty="0">
                <a:sym typeface="Symbol" pitchFamily="26" charset="2"/>
              </a:rPr>
              <a:t>Discrete Probability</a:t>
            </a:r>
            <a:r>
              <a:rPr lang="en-US" b="1" dirty="0">
                <a:sym typeface="Symbol" pitchFamily="26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695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Bernoulli Trials: flipping fair coin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1338"/>
            <a:ext cx="8153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A: (1/2)</a:t>
            </a:r>
            <a:r>
              <a:rPr lang="en-US" altLang="en-US" sz="1800" baseline="30000" dirty="0"/>
              <a:t>10</a:t>
            </a:r>
            <a:r>
              <a:rPr lang="en-US" altLang="en-US" sz="1800" i="1" dirty="0"/>
              <a:t> </a:t>
            </a:r>
            <a:r>
              <a:rPr lang="en-US" altLang="en-US" sz="1800" dirty="0"/>
              <a:t>· (1/2)</a:t>
            </a:r>
            <a:r>
              <a:rPr lang="en-US" altLang="en-US" sz="1800" baseline="30000" dirty="0"/>
              <a:t>10</a:t>
            </a:r>
            <a:r>
              <a:rPr lang="en-US" altLang="en-US" sz="1800" i="1" dirty="0"/>
              <a:t> </a:t>
            </a:r>
            <a:r>
              <a:rPr lang="en-US" altLang="en-US" sz="1800" dirty="0"/>
              <a:t>·</a:t>
            </a:r>
            <a:r>
              <a:rPr lang="en-US" altLang="en-US" sz="1800" i="1" dirty="0"/>
              <a:t>C </a:t>
            </a:r>
            <a:r>
              <a:rPr lang="en-US" altLang="en-US" sz="1800" dirty="0"/>
              <a:t>(20</a:t>
            </a:r>
            <a:r>
              <a:rPr lang="en-US" altLang="en-US" sz="1800" i="1" dirty="0"/>
              <a:t>,</a:t>
            </a:r>
            <a:r>
              <a:rPr lang="en-US" altLang="en-US" sz="1800" dirty="0"/>
              <a:t>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=	184756 / 2</a:t>
            </a:r>
            <a:r>
              <a:rPr lang="en-US" altLang="en-US" sz="1800" baseline="30000" dirty="0"/>
              <a:t>20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=	 184756 / 1048576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= 	0.1762…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</a:t>
            </a:r>
          </a:p>
        </p:txBody>
      </p:sp>
      <p:sp>
        <p:nvSpPr>
          <p:cNvPr id="2177028" name="Text Box 4"/>
          <p:cNvSpPr txBox="1">
            <a:spLocks noChangeArrowheads="1"/>
          </p:cNvSpPr>
          <p:nvPr/>
        </p:nvSpPr>
        <p:spPr bwMode="auto">
          <a:xfrm>
            <a:off x="722586" y="2133600"/>
            <a:ext cx="8153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Consider flipping a coin </a:t>
            </a:r>
            <a:r>
              <a:rPr lang="en-US" altLang="en-US" b="1" dirty="0">
                <a:solidFill>
                  <a:srgbClr val="FF0000"/>
                </a:solidFill>
              </a:rPr>
              <a:t>n </a:t>
            </a:r>
            <a:r>
              <a:rPr lang="en-US" altLang="en-US" dirty="0">
                <a:solidFill>
                  <a:srgbClr val="FF0000"/>
                </a:solidFill>
              </a:rPr>
              <a:t>times.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What is the most likely number of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heads occurrence?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                 </a:t>
            </a:r>
            <a:r>
              <a:rPr lang="en-US" altLang="en-US" dirty="0">
                <a:solidFill>
                  <a:srgbClr val="FF0000"/>
                </a:solidFill>
              </a:rPr>
              <a:t>n/2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What probability?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                 </a:t>
            </a:r>
            <a:r>
              <a:rPr lang="en-US" altLang="en-US" dirty="0">
                <a:solidFill>
                  <a:srgbClr val="FF0000"/>
                </a:solidFill>
              </a:rPr>
              <a:t>C(n, n/2) . (1/2)</a:t>
            </a:r>
            <a:r>
              <a:rPr lang="en-US" altLang="en-US" sz="3600" baseline="30000" dirty="0">
                <a:solidFill>
                  <a:srgbClr val="FF0000"/>
                </a:solidFill>
              </a:rPr>
              <a:t>n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What is the least likely number?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                 </a:t>
            </a:r>
            <a:r>
              <a:rPr lang="en-US" altLang="en-US" dirty="0">
                <a:solidFill>
                  <a:srgbClr val="FF0000"/>
                </a:solidFill>
              </a:rPr>
              <a:t>0  or  </a:t>
            </a:r>
            <a:r>
              <a:rPr lang="en-US" altLang="en-US" sz="2800" dirty="0">
                <a:solidFill>
                  <a:srgbClr val="FF0000"/>
                </a:solidFill>
              </a:rPr>
              <a:t>n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What probability?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                 </a:t>
            </a:r>
            <a:r>
              <a:rPr lang="en-US" altLang="en-US" dirty="0">
                <a:solidFill>
                  <a:srgbClr val="FF0000"/>
                </a:solidFill>
              </a:rPr>
              <a:t>(1/2)</a:t>
            </a:r>
            <a:r>
              <a:rPr lang="en-US" altLang="en-US" sz="2800" baseline="30000" dirty="0">
                <a:solidFill>
                  <a:srgbClr val="FF0000"/>
                </a:solidFill>
              </a:rPr>
              <a:t>n</a:t>
            </a:r>
            <a:r>
              <a:rPr lang="en-US" altLang="en-US" sz="2800" baseline="30000" dirty="0">
                <a:solidFill>
                  <a:schemeClr val="accent2"/>
                </a:solidFill>
              </a:rPr>
              <a:t>               </a:t>
            </a:r>
            <a:r>
              <a:rPr lang="en-US" altLang="en-US" dirty="0">
                <a:solidFill>
                  <a:schemeClr val="accent2"/>
                </a:solidFill>
              </a:rPr>
              <a:t>(e.g. for n = 100 … it’s “never”)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371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7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7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77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77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505200"/>
            <a:ext cx="3952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505200"/>
            <a:ext cx="3952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85800"/>
            <a:ext cx="3952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685800"/>
            <a:ext cx="3952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95195527"/>
              </p:ext>
            </p:extLst>
          </p:nvPr>
        </p:nvGraphicFramePr>
        <p:xfrm>
          <a:off x="1790701" y="6093767"/>
          <a:ext cx="90678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670116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Suppose a 0 bit is generated with probability 0.9 and a 1 bit is generated with probability 0.1., and that bits are generated independently. What is the probability that exactly eight 0 bits out of ten bits are generated?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b(8;10;0.9)= C(10,8)(0.9)</a:t>
            </a:r>
            <a:r>
              <a:rPr lang="en-US" altLang="en-US" baseline="30000" smtClean="0"/>
              <a:t>8</a:t>
            </a:r>
            <a:r>
              <a:rPr lang="en-US" altLang="en-US" smtClean="0"/>
              <a:t>(0.1)</a:t>
            </a:r>
            <a:r>
              <a:rPr lang="en-US" altLang="en-US" baseline="30000" smtClean="0"/>
              <a:t>2</a:t>
            </a:r>
            <a:r>
              <a:rPr lang="en-US" altLang="en-US" smtClean="0"/>
              <a:t> = 0.1937102445</a:t>
            </a:r>
          </a:p>
        </p:txBody>
      </p:sp>
    </p:spTree>
    <p:extLst>
      <p:ext uri="{BB962C8B-B14F-4D97-AF65-F5344CB8AC3E}">
        <p14:creationId xmlns:p14="http://schemas.microsoft.com/office/powerpoint/2010/main" val="83232819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6" y="227013"/>
            <a:ext cx="846772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Bernoulli Trials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9600" y="16764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A game of </a:t>
            </a:r>
            <a:r>
              <a:rPr lang="en-US" altLang="en-US" dirty="0" smtClean="0">
                <a:latin typeface="Comic Sans MS" panose="030F0702030302020204" pitchFamily="66" charset="0"/>
              </a:rPr>
              <a:t>Candy Crush is </a:t>
            </a:r>
            <a:r>
              <a:rPr lang="en-US" altLang="en-US" dirty="0">
                <a:latin typeface="Comic Sans MS" panose="030F0702030302020204" pitchFamily="66" charset="0"/>
              </a:rPr>
              <a:t>played 5 times.  You clear the board 70% of the time.  What is the probability that you win a majority of the 5 games?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673226" y="274320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183173" name="Rectangle 5"/>
          <p:cNvSpPr>
            <a:spLocks noChangeArrowheads="1"/>
          </p:cNvSpPr>
          <p:nvPr/>
        </p:nvSpPr>
        <p:spPr bwMode="auto">
          <a:xfrm>
            <a:off x="723900" y="2752398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Sanity check:  What is the probability the result is WWLLW?</a:t>
            </a:r>
          </a:p>
        </p:txBody>
      </p:sp>
      <p:sp>
        <p:nvSpPr>
          <p:cNvPr id="2183174" name="Rectangle 6"/>
          <p:cNvSpPr>
            <a:spLocks noChangeArrowheads="1"/>
          </p:cNvSpPr>
          <p:nvPr/>
        </p:nvSpPr>
        <p:spPr bwMode="auto">
          <a:xfrm>
            <a:off x="1828800" y="46482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In general:  The probability of exactly k successes in n independent Bernoulli trials with probability of success p, is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95600" y="5486400"/>
            <a:ext cx="2133600" cy="533400"/>
            <a:chOff x="286" y="3168"/>
            <a:chExt cx="4428" cy="768"/>
          </a:xfrm>
        </p:grpSpPr>
        <p:sp>
          <p:nvSpPr>
            <p:cNvPr id="50193" name="Oval 8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Text Box 9"/>
            <p:cNvSpPr txBox="1">
              <a:spLocks noChangeArrowheads="1"/>
            </p:cNvSpPr>
            <p:nvPr/>
          </p:nvSpPr>
          <p:spPr bwMode="auto">
            <a:xfrm>
              <a:off x="286" y="3266"/>
              <a:ext cx="43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C(n,k)p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k</a:t>
              </a:r>
              <a:r>
                <a:rPr lang="en-US" altLang="en-US" sz="2000">
                  <a:latin typeface="Comic Sans MS" panose="030F0702030302020204" pitchFamily="66" charset="0"/>
                </a:rPr>
                <a:t>(1-p)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n-k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3800" y="4038600"/>
            <a:ext cx="990600" cy="533400"/>
            <a:chOff x="286" y="3168"/>
            <a:chExt cx="4428" cy="768"/>
          </a:xfrm>
        </p:grpSpPr>
        <p:sp>
          <p:nvSpPr>
            <p:cNvPr id="50191" name="Oval 1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286" y="3266"/>
              <a:ext cx="43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.7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3</a:t>
              </a:r>
              <a:r>
                <a:rPr lang="en-US" altLang="en-US" sz="2000">
                  <a:latin typeface="Comic Sans MS" panose="030F0702030302020204" pitchFamily="66" charset="0"/>
                </a:rPr>
                <a:t>.3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2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953000" y="4038600"/>
            <a:ext cx="4038600" cy="533400"/>
            <a:chOff x="286" y="3168"/>
            <a:chExt cx="4428" cy="768"/>
          </a:xfrm>
        </p:grpSpPr>
        <p:sp>
          <p:nvSpPr>
            <p:cNvPr id="50189" name="Oval 14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Text Box 15"/>
            <p:cNvSpPr txBox="1">
              <a:spLocks noChangeArrowheads="1"/>
            </p:cNvSpPr>
            <p:nvPr/>
          </p:nvSpPr>
          <p:spPr bwMode="auto">
            <a:xfrm>
              <a:off x="286" y="3266"/>
              <a:ext cx="43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Assumes independent trials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3988" y="5867400"/>
            <a:ext cx="6704012" cy="533400"/>
            <a:chOff x="286" y="3168"/>
            <a:chExt cx="4428" cy="768"/>
          </a:xfrm>
        </p:grpSpPr>
        <p:sp>
          <p:nvSpPr>
            <p:cNvPr id="50187" name="Oval 17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286" y="3266"/>
              <a:ext cx="4387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C(5,3)0.7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3</a:t>
              </a:r>
              <a:r>
                <a:rPr lang="en-US" altLang="en-US" sz="2000">
                  <a:latin typeface="Comic Sans MS" panose="030F0702030302020204" pitchFamily="66" charset="0"/>
                </a:rPr>
                <a:t>0.3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2</a:t>
              </a:r>
              <a:r>
                <a:rPr lang="en-US" altLang="en-US" sz="2000">
                  <a:latin typeface="Comic Sans MS" panose="030F0702030302020204" pitchFamily="66" charset="0"/>
                </a:rPr>
                <a:t> + C(5,4)0.7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4</a:t>
              </a:r>
              <a:r>
                <a:rPr lang="en-US" altLang="en-US" sz="2000">
                  <a:latin typeface="Comic Sans MS" panose="030F0702030302020204" pitchFamily="66" charset="0"/>
                </a:rPr>
                <a:t>0.3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1</a:t>
              </a:r>
              <a:r>
                <a:rPr lang="en-US" altLang="en-US" sz="2000">
                  <a:latin typeface="Comic Sans MS" panose="030F0702030302020204" pitchFamily="66" charset="0"/>
                </a:rPr>
                <a:t> + C(5,5)0.7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5</a:t>
              </a:r>
              <a:r>
                <a:rPr lang="en-US" altLang="en-US" sz="2000">
                  <a:latin typeface="Comic Sans MS" panose="030F0702030302020204" pitchFamily="66" charset="0"/>
                </a:rPr>
                <a:t>0.3</a:t>
              </a:r>
              <a:r>
                <a:rPr lang="en-US" altLang="en-US" sz="2000" baseline="30000">
                  <a:latin typeface="Comic Sans MS" panose="030F0702030302020204" pitchFamily="66" charset="0"/>
                </a:rPr>
                <a:t>0</a:t>
              </a: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5640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3" grpId="0"/>
      <p:bldP spid="21831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D6F76-6F5D-4D4E-96A1-CC4FAC90306D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2457"/>
            <a:ext cx="4572000" cy="62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5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947C675-C03D-44B0-A222-5724BB0894C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Bernoulli Trials</a:t>
            </a:r>
            <a:endParaRPr lang="en-CA" smtClean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10744200" cy="52578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sym typeface="Symbol" pitchFamily="18" charset="2"/>
              </a:rPr>
              <a:t>Illustration: </a:t>
            </a:r>
            <a:r>
              <a:rPr lang="en-US" sz="2800" dirty="0">
                <a:sym typeface="Symbol" pitchFamily="18" charset="2"/>
              </a:rPr>
              <a:t>Let us denote a success by ‘S’ and a failure by ‘F’. As before, we have a probability of success </a:t>
            </a: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 and probability of failure 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>q </a:t>
            </a:r>
            <a:r>
              <a:rPr lang="en-US" sz="2800" i="1" dirty="0">
                <a:sym typeface="Symbol" pitchFamily="18" charset="2"/>
              </a:rPr>
              <a:t>= 1 – p</a:t>
            </a:r>
            <a:r>
              <a:rPr lang="en-US" sz="2800" dirty="0">
                <a:sym typeface="Symbol" pitchFamily="18" charset="2"/>
              </a:rPr>
              <a:t>.</a:t>
            </a:r>
            <a:endParaRPr lang="en-US" sz="800" dirty="0">
              <a:sym typeface="Symbol" pitchFamily="18" charset="2"/>
            </a:endParaRP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What is the probability of </a:t>
            </a:r>
            <a:r>
              <a:rPr lang="en-US" sz="2800" b="1" dirty="0">
                <a:solidFill>
                  <a:srgbClr val="002060"/>
                </a:solidFill>
                <a:sym typeface="Symbol" pitchFamily="18" charset="2"/>
              </a:rPr>
              <a:t>two</a:t>
            </a:r>
            <a:r>
              <a:rPr lang="en-US" sz="2800" dirty="0">
                <a:sym typeface="Symbol" pitchFamily="18" charset="2"/>
              </a:rPr>
              <a:t> successes in </a:t>
            </a:r>
            <a:r>
              <a:rPr lang="en-US" sz="2800" b="1" dirty="0">
                <a:solidFill>
                  <a:srgbClr val="002060"/>
                </a:solidFill>
                <a:sym typeface="Symbol" pitchFamily="18" charset="2"/>
              </a:rPr>
              <a:t>five</a:t>
            </a:r>
            <a:r>
              <a:rPr lang="en-US" sz="2800" dirty="0">
                <a:sym typeface="Symbol" pitchFamily="18" charset="2"/>
              </a:rPr>
              <a:t> independent Bernoulli trials?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Let us look at a possible sequence: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sym typeface="Symbol" pitchFamily="18" charset="2"/>
              </a:rPr>
              <a:t>SSFFF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What is the probability that we will generate exactly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215794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051800" y="6381750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99060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-99060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9B0B013-B3CA-4C5E-8CEF-15BCF704FFB7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Bernoulli Trials</a:t>
            </a:r>
            <a:endParaRPr lang="en-CA" smtClean="0"/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1143000" y="990601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Sequence: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Probability: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429000" y="9906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3505200" y="1600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3836727" y="9906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54663" name="Text Box 7"/>
          <p:cNvSpPr txBox="1">
            <a:spLocks noChangeArrowheads="1"/>
          </p:cNvSpPr>
          <p:nvPr/>
        </p:nvSpPr>
        <p:spPr bwMode="auto">
          <a:xfrm>
            <a:off x="3810000" y="1600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4" name="Text Box 8"/>
          <p:cNvSpPr txBox="1">
            <a:spLocks noChangeArrowheads="1"/>
          </p:cNvSpPr>
          <p:nvPr/>
        </p:nvSpPr>
        <p:spPr bwMode="auto">
          <a:xfrm>
            <a:off x="4191000" y="9906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4572000" y="9906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66" name="Text Box 10"/>
          <p:cNvSpPr txBox="1">
            <a:spLocks noChangeArrowheads="1"/>
          </p:cNvSpPr>
          <p:nvPr/>
        </p:nvSpPr>
        <p:spPr bwMode="auto">
          <a:xfrm>
            <a:off x="4926273" y="9906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4191000" y="1600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4572000" y="1600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9" name="Text Box 13"/>
          <p:cNvSpPr txBox="1">
            <a:spLocks noChangeArrowheads="1"/>
          </p:cNvSpPr>
          <p:nvPr/>
        </p:nvSpPr>
        <p:spPr bwMode="auto">
          <a:xfrm>
            <a:off x="4953000" y="1600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5486400" y="1600201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p</a:t>
            </a:r>
            <a:r>
              <a:rPr lang="en-US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838200" y="2590801"/>
            <a:ext cx="54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Another possible sequence:</a:t>
            </a:r>
          </a:p>
        </p:txBody>
      </p:sp>
      <p:sp>
        <p:nvSpPr>
          <p:cNvPr id="454672" name="Text Box 16"/>
          <p:cNvSpPr txBox="1">
            <a:spLocks noChangeArrowheads="1"/>
          </p:cNvSpPr>
          <p:nvPr/>
        </p:nvSpPr>
        <p:spPr bwMode="auto">
          <a:xfrm>
            <a:off x="1143000" y="3505201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Sequence: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Probability:</a:t>
            </a:r>
          </a:p>
        </p:txBody>
      </p:sp>
      <p:sp>
        <p:nvSpPr>
          <p:cNvPr id="454673" name="Text Box 17"/>
          <p:cNvSpPr txBox="1">
            <a:spLocks noChangeArrowheads="1"/>
          </p:cNvSpPr>
          <p:nvPr/>
        </p:nvSpPr>
        <p:spPr bwMode="auto">
          <a:xfrm>
            <a:off x="3429000" y="3505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74" name="Text Box 18"/>
          <p:cNvSpPr txBox="1">
            <a:spLocks noChangeArrowheads="1"/>
          </p:cNvSpPr>
          <p:nvPr/>
        </p:nvSpPr>
        <p:spPr bwMode="auto">
          <a:xfrm>
            <a:off x="3505200" y="41148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sp>
        <p:nvSpPr>
          <p:cNvPr id="454675" name="Text Box 19"/>
          <p:cNvSpPr txBox="1">
            <a:spLocks noChangeArrowheads="1"/>
          </p:cNvSpPr>
          <p:nvPr/>
        </p:nvSpPr>
        <p:spPr bwMode="auto">
          <a:xfrm>
            <a:off x="3810000" y="3505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54676" name="Text Box 20"/>
          <p:cNvSpPr txBox="1">
            <a:spLocks noChangeArrowheads="1"/>
          </p:cNvSpPr>
          <p:nvPr/>
        </p:nvSpPr>
        <p:spPr bwMode="auto">
          <a:xfrm>
            <a:off x="3810000" y="41148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77" name="Text Box 21"/>
          <p:cNvSpPr txBox="1">
            <a:spLocks noChangeArrowheads="1"/>
          </p:cNvSpPr>
          <p:nvPr/>
        </p:nvSpPr>
        <p:spPr bwMode="auto">
          <a:xfrm>
            <a:off x="4191000" y="3505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78" name="Text Box 22"/>
          <p:cNvSpPr txBox="1">
            <a:spLocks noChangeArrowheads="1"/>
          </p:cNvSpPr>
          <p:nvPr/>
        </p:nvSpPr>
        <p:spPr bwMode="auto">
          <a:xfrm>
            <a:off x="4572000" y="3505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54679" name="Text Box 23"/>
          <p:cNvSpPr txBox="1">
            <a:spLocks noChangeArrowheads="1"/>
          </p:cNvSpPr>
          <p:nvPr/>
        </p:nvSpPr>
        <p:spPr bwMode="auto">
          <a:xfrm>
            <a:off x="4953000" y="35052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54680" name="Text Box 24"/>
          <p:cNvSpPr txBox="1">
            <a:spLocks noChangeArrowheads="1"/>
          </p:cNvSpPr>
          <p:nvPr/>
        </p:nvSpPr>
        <p:spPr bwMode="auto">
          <a:xfrm>
            <a:off x="4191000" y="41148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81" name="Text Box 25"/>
          <p:cNvSpPr txBox="1">
            <a:spLocks noChangeArrowheads="1"/>
          </p:cNvSpPr>
          <p:nvPr/>
        </p:nvSpPr>
        <p:spPr bwMode="auto">
          <a:xfrm>
            <a:off x="4572000" y="4106966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4953000" y="4114801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5486400" y="4114801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p</a:t>
            </a:r>
            <a:r>
              <a:rPr lang="en-US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54684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10058400" cy="9906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800" dirty="0"/>
              <a:t>Each sequence with two successes in five trials occurs </a:t>
            </a:r>
            <a:r>
              <a:rPr lang="en-US" sz="2800" dirty="0" smtClean="0"/>
              <a:t>with probability </a:t>
            </a:r>
            <a:r>
              <a:rPr lang="en-US" sz="2800" dirty="0"/>
              <a:t>p</a:t>
            </a:r>
            <a:r>
              <a:rPr lang="en-US" sz="2800" baseline="30000" dirty="0"/>
              <a:t>2</a:t>
            </a:r>
            <a:r>
              <a:rPr lang="en-US" sz="2800" dirty="0"/>
              <a:t>q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36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5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  <p:bldP spid="454660" grpId="0" autoUpdateAnimBg="0"/>
      <p:bldP spid="454661" grpId="0" autoUpdateAnimBg="0"/>
      <p:bldP spid="454662" grpId="0" autoUpdateAnimBg="0"/>
      <p:bldP spid="454663" grpId="0" autoUpdateAnimBg="0"/>
      <p:bldP spid="454664" grpId="0" autoUpdateAnimBg="0"/>
      <p:bldP spid="454665" grpId="0" autoUpdateAnimBg="0"/>
      <p:bldP spid="454666" grpId="0" autoUpdateAnimBg="0"/>
      <p:bldP spid="454667" grpId="0" autoUpdateAnimBg="0"/>
      <p:bldP spid="454668" grpId="0" autoUpdateAnimBg="0"/>
      <p:bldP spid="454669" grpId="0" autoUpdateAnimBg="0"/>
      <p:bldP spid="454670" grpId="0" autoUpdateAnimBg="0"/>
      <p:bldP spid="454671" grpId="0" autoUpdateAnimBg="0"/>
      <p:bldP spid="454672" grpId="0" autoUpdateAnimBg="0"/>
      <p:bldP spid="454673" grpId="0" autoUpdateAnimBg="0"/>
      <p:bldP spid="454674" grpId="0" autoUpdateAnimBg="0"/>
      <p:bldP spid="454675" grpId="0" autoUpdateAnimBg="0"/>
      <p:bldP spid="454676" grpId="0" autoUpdateAnimBg="0"/>
      <p:bldP spid="454677" grpId="0" autoUpdateAnimBg="0"/>
      <p:bldP spid="454678" grpId="0" autoUpdateAnimBg="0"/>
      <p:bldP spid="454679" grpId="0" autoUpdateAnimBg="0"/>
      <p:bldP spid="454680" grpId="0" autoUpdateAnimBg="0"/>
      <p:bldP spid="454681" grpId="0" autoUpdateAnimBg="0"/>
      <p:bldP spid="454682" grpId="0" autoUpdateAnimBg="0"/>
      <p:bldP spid="454683" grpId="0" autoUpdateAnimBg="0"/>
      <p:bldP spid="45468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8581272-72CD-4CFA-97F0-E447F3068073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Bernoulli Trials</a:t>
            </a:r>
            <a:endParaRPr lang="en-CA" smtClean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10896600" cy="53340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800" dirty="0"/>
              <a:t>And how many possible sequences are there?</a:t>
            </a:r>
          </a:p>
          <a:p>
            <a:pPr>
              <a:spcBef>
                <a:spcPct val="0"/>
              </a:spcBef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r>
              <a:rPr lang="en-US" sz="2800" dirty="0"/>
              <a:t>In other words, how many ways are there to pick two items from a list of five?</a:t>
            </a:r>
          </a:p>
          <a:p>
            <a:pPr>
              <a:spcBef>
                <a:spcPct val="0"/>
              </a:spcBef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r>
              <a:rPr lang="en-US" sz="2800" dirty="0"/>
              <a:t>We know that there are C(5, 2) = 10 ways to do this, so there are 10 possible sequences, each of which occurs with a probability of p</a:t>
            </a:r>
            <a:r>
              <a:rPr lang="en-US" sz="2800" baseline="30000" dirty="0"/>
              <a:t>2</a:t>
            </a:r>
            <a:r>
              <a:rPr lang="en-US" sz="2800" dirty="0"/>
              <a:t>q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>
              <a:spcBef>
                <a:spcPct val="0"/>
              </a:spcBef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r>
              <a:rPr lang="en-US" sz="2800" dirty="0"/>
              <a:t>Therefore, the probability of </a:t>
            </a:r>
            <a:r>
              <a:rPr lang="en-US" sz="2800" b="1" dirty="0">
                <a:solidFill>
                  <a:srgbClr val="0000FF"/>
                </a:solidFill>
              </a:rPr>
              <a:t>any</a:t>
            </a:r>
            <a:r>
              <a:rPr lang="en-US" sz="2800" dirty="0"/>
              <a:t> such sequence to occur when performing five Bernoulli trials is</a:t>
            </a:r>
            <a:br>
              <a:rPr lang="en-US" sz="2800" dirty="0"/>
            </a:br>
            <a:r>
              <a:rPr lang="en-US" sz="2800" dirty="0"/>
              <a:t>C(5, 2) p</a:t>
            </a:r>
            <a:r>
              <a:rPr lang="en-US" sz="2800" baseline="30000" dirty="0"/>
              <a:t>2</a:t>
            </a:r>
            <a:r>
              <a:rPr lang="en-US" sz="2800" dirty="0"/>
              <a:t>q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>
              <a:spcBef>
                <a:spcPct val="0"/>
              </a:spcBef>
              <a:defRPr/>
            </a:pPr>
            <a:endParaRPr lang="en-US" sz="900" dirty="0"/>
          </a:p>
          <a:p>
            <a:pPr>
              <a:spcBef>
                <a:spcPct val="0"/>
              </a:spcBef>
              <a:defRPr/>
            </a:pPr>
            <a:r>
              <a:rPr lang="en-US" sz="2800" dirty="0"/>
              <a:t>In general, for </a:t>
            </a:r>
            <a:r>
              <a:rPr lang="en-US" sz="2800" dirty="0">
                <a:solidFill>
                  <a:srgbClr val="0000FF"/>
                </a:solidFill>
              </a:rPr>
              <a:t>k</a:t>
            </a:r>
            <a:r>
              <a:rPr lang="en-US" sz="2800" dirty="0"/>
              <a:t> successes in 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Bernoulli trials we have a probability of </a:t>
            </a:r>
            <a:r>
              <a:rPr lang="en-US" sz="2800" b="1" dirty="0">
                <a:solidFill>
                  <a:srgbClr val="0000FF"/>
                </a:solidFill>
              </a:rPr>
              <a:t>C(</a:t>
            </a:r>
            <a:r>
              <a:rPr lang="en-US" sz="2800" b="1" dirty="0" err="1">
                <a:solidFill>
                  <a:srgbClr val="0000FF"/>
                </a:solidFill>
              </a:rPr>
              <a:t>n,k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  <a:r>
              <a:rPr lang="en-US" sz="2800" b="1" dirty="0" err="1">
                <a:solidFill>
                  <a:srgbClr val="0000FF"/>
                </a:solidFill>
              </a:rPr>
              <a:t>p</a:t>
            </a:r>
            <a:r>
              <a:rPr lang="en-US" sz="2800" b="1" baseline="30000" dirty="0" err="1">
                <a:solidFill>
                  <a:srgbClr val="0000FF"/>
                </a:solidFill>
              </a:rPr>
              <a:t>k</a:t>
            </a:r>
            <a:r>
              <a:rPr lang="en-US" sz="2800" b="1" dirty="0" err="1">
                <a:solidFill>
                  <a:srgbClr val="0000FF"/>
                </a:solidFill>
              </a:rPr>
              <a:t>q</a:t>
            </a:r>
            <a:r>
              <a:rPr lang="en-US" sz="2800" b="1" baseline="30000" dirty="0" err="1">
                <a:solidFill>
                  <a:srgbClr val="0000FF"/>
                </a:solidFill>
              </a:rPr>
              <a:t>n</a:t>
            </a:r>
            <a:r>
              <a:rPr lang="en-US" sz="2800" b="1" baseline="30000" dirty="0">
                <a:solidFill>
                  <a:srgbClr val="0000FF"/>
                </a:solidFill>
              </a:rPr>
              <a:t>-k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878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0A94CE8-1FD9-488B-9F2F-E320A613976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Random Variables</a:t>
            </a:r>
            <a:endParaRPr lang="en-CA" sz="360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0490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rgbClr val="0000FF"/>
                </a:solidFill>
              </a:rPr>
              <a:t>Example</a:t>
            </a:r>
            <a:r>
              <a:rPr lang="en-US" sz="3600" b="1" dirty="0">
                <a:solidFill>
                  <a:srgbClr val="00FFFF"/>
                </a:solidFill>
              </a:rPr>
              <a:t>: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3600" b="1" dirty="0">
              <a:solidFill>
                <a:srgbClr val="00FFFF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dirty="0"/>
              <a:t>Let X be the result of a rock-paper-scissors game.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dirty="0"/>
              <a:t>If player A chooses symbol a and player B chooses symbol b, then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36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dirty="0" smtClean="0"/>
              <a:t>  X(a</a:t>
            </a:r>
            <a:r>
              <a:rPr lang="en-US" sz="3600" dirty="0"/>
              <a:t>, b) </a:t>
            </a:r>
            <a:r>
              <a:rPr lang="en-US" sz="3600" dirty="0" smtClean="0"/>
              <a:t>	= </a:t>
            </a:r>
            <a:r>
              <a:rPr lang="en-US" sz="3600" dirty="0"/>
              <a:t>1, if player A wins,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dirty="0"/>
              <a:t>	   </a:t>
            </a:r>
            <a:r>
              <a:rPr lang="en-US" sz="3600" dirty="0" smtClean="0"/>
              <a:t>	= </a:t>
            </a:r>
            <a:r>
              <a:rPr lang="en-US" sz="3600" dirty="0"/>
              <a:t>0, if A and B choose the same symbol,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3600" dirty="0"/>
              <a:t>	   </a:t>
            </a:r>
            <a:r>
              <a:rPr lang="en-US" sz="3600" dirty="0" smtClean="0"/>
              <a:t>	= </a:t>
            </a:r>
            <a:r>
              <a:rPr lang="en-US" sz="3600" dirty="0"/>
              <a:t>-1, if player B wins.</a:t>
            </a:r>
          </a:p>
          <a:p>
            <a:pPr marL="0" indent="0">
              <a:spcBef>
                <a:spcPct val="0"/>
              </a:spcBef>
              <a:defRPr/>
            </a:pPr>
            <a:endParaRPr lang="en-US" sz="28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8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484596" y="6381750"/>
            <a:ext cx="3402604" cy="571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32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 flipH="1">
            <a:off x="-1" y="-1"/>
            <a:ext cx="45719" cy="457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32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Random Variables</a:t>
            </a:r>
            <a:endParaRPr lang="en-CA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35" y="733097"/>
            <a:ext cx="5012765" cy="64008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X(rock, rock) = 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5198035" y="7620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0 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930835" y="13716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 dirty="0"/>
              <a:t>X(rock, paper) = 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5198035" y="13716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-1</a:t>
            </a: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930835" y="193548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 dirty="0"/>
              <a:t>X(rock, scissors) = </a:t>
            </a:r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5198035" y="19812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1</a:t>
            </a:r>
          </a:p>
        </p:txBody>
      </p:sp>
      <p:sp>
        <p:nvSpPr>
          <p:cNvPr id="458761" name="Rectangle 9"/>
          <p:cNvSpPr>
            <a:spLocks noChangeArrowheads="1"/>
          </p:cNvSpPr>
          <p:nvPr/>
        </p:nvSpPr>
        <p:spPr bwMode="auto">
          <a:xfrm>
            <a:off x="930835" y="25908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X(paper, rock) = </a:t>
            </a: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5198035" y="25908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1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930835" y="32004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X(paper, paper) = 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5198035" y="32004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0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930835" y="38100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X(paper, scissors) = </a:t>
            </a:r>
          </a:p>
        </p:txBody>
      </p:sp>
      <p:sp>
        <p:nvSpPr>
          <p:cNvPr id="458766" name="Rectangle 14"/>
          <p:cNvSpPr>
            <a:spLocks noChangeArrowheads="1"/>
          </p:cNvSpPr>
          <p:nvPr/>
        </p:nvSpPr>
        <p:spPr bwMode="auto">
          <a:xfrm>
            <a:off x="5198035" y="38100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-1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930835" y="44196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X(scissors, rock) = 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5198035" y="44196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-1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930835" y="50292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X(scissors, paper) = 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5198035" y="50292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1</a:t>
            </a:r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930835" y="56388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X(scissors, scissors) = </a:t>
            </a:r>
          </a:p>
        </p:txBody>
      </p:sp>
      <p:sp>
        <p:nvSpPr>
          <p:cNvPr id="458772" name="Rectangle 20"/>
          <p:cNvSpPr>
            <a:spLocks noChangeArrowheads="1"/>
          </p:cNvSpPr>
          <p:nvPr/>
        </p:nvSpPr>
        <p:spPr bwMode="auto">
          <a:xfrm>
            <a:off x="5198035" y="5638800"/>
            <a:ext cx="501276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3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5322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8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8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8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8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autoUpdateAnimBg="0"/>
      <p:bldP spid="458756" grpId="0" autoUpdateAnimBg="0"/>
      <p:bldP spid="458757" grpId="0" build="p" autoUpdateAnimBg="0"/>
      <p:bldP spid="458758" grpId="0" autoUpdateAnimBg="0"/>
      <p:bldP spid="458759" grpId="0" build="p" autoUpdateAnimBg="0"/>
      <p:bldP spid="458760" grpId="0" autoUpdateAnimBg="0"/>
      <p:bldP spid="458761" grpId="0" build="p" autoUpdateAnimBg="0"/>
      <p:bldP spid="458762" grpId="0" autoUpdateAnimBg="0"/>
      <p:bldP spid="458763" grpId="0" build="p" autoUpdateAnimBg="0"/>
      <p:bldP spid="458764" grpId="0" autoUpdateAnimBg="0"/>
      <p:bldP spid="458765" grpId="0" build="p" autoUpdateAnimBg="0"/>
      <p:bldP spid="458766" grpId="0" autoUpdateAnimBg="0"/>
      <p:bldP spid="458767" grpId="0" build="p" autoUpdateAnimBg="0"/>
      <p:bldP spid="458768" grpId="0" autoUpdateAnimBg="0"/>
      <p:bldP spid="458769" grpId="0" build="p" autoUpdateAnimBg="0"/>
      <p:bldP spid="458770" grpId="0" autoUpdateAnimBg="0"/>
      <p:bldP spid="458771" grpId="0" build="p" autoUpdateAnimBg="0"/>
      <p:bldP spid="4587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426940E-7F7C-479B-9F65-91B4FE82EBB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972800" cy="5105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3400" dirty="0"/>
              <a:t>Everything you have learned about counting constitutes the basis for computing the </a:t>
            </a:r>
            <a:r>
              <a:rPr lang="en-US" sz="3400" b="1" dirty="0">
                <a:solidFill>
                  <a:srgbClr val="0000FF"/>
                </a:solidFill>
              </a:rPr>
              <a:t>probability</a:t>
            </a:r>
            <a:r>
              <a:rPr lang="en-US" sz="3400" dirty="0"/>
              <a:t> of events to happen.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3400" dirty="0"/>
              <a:t>In the following, we will use the notion </a:t>
            </a:r>
            <a:r>
              <a:rPr lang="en-US" sz="3400" b="1" dirty="0">
                <a:solidFill>
                  <a:srgbClr val="0000FF"/>
                </a:solidFill>
              </a:rPr>
              <a:t>experiment</a:t>
            </a:r>
            <a:r>
              <a:rPr lang="en-US" sz="3400" dirty="0"/>
              <a:t> for a procedure that yields one of a given set of possible outcomes.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3400" dirty="0"/>
              <a:t>This set of possible outcomes is called the </a:t>
            </a:r>
            <a:r>
              <a:rPr lang="en-US" sz="3400" b="1" dirty="0">
                <a:solidFill>
                  <a:srgbClr val="0000FF"/>
                </a:solidFill>
              </a:rPr>
              <a:t>sample</a:t>
            </a:r>
            <a:r>
              <a:rPr lang="en-US" sz="3400" b="1" dirty="0">
                <a:solidFill>
                  <a:srgbClr val="00FFFF"/>
                </a:solidFill>
              </a:rPr>
              <a:t> </a:t>
            </a:r>
            <a:r>
              <a:rPr lang="en-US" sz="3400" b="1" dirty="0">
                <a:solidFill>
                  <a:srgbClr val="0000FF"/>
                </a:solidFill>
              </a:rPr>
              <a:t>space</a:t>
            </a:r>
            <a:r>
              <a:rPr lang="en-US" sz="3400" dirty="0"/>
              <a:t> of the experiment.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3400" dirty="0"/>
              <a:t>An </a:t>
            </a:r>
            <a:r>
              <a:rPr lang="en-US" sz="3400" b="1" dirty="0">
                <a:solidFill>
                  <a:srgbClr val="0000FF"/>
                </a:solidFill>
              </a:rPr>
              <a:t>event</a:t>
            </a:r>
            <a:r>
              <a:rPr lang="en-US" sz="3400" dirty="0"/>
              <a:t> is a subset of the sample space.</a:t>
            </a:r>
          </a:p>
          <a:p>
            <a:pPr marL="0" indent="0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2860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E45612A-3208-4CFE-9C6F-44D63AA10A8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Expected Values</a:t>
            </a:r>
            <a:endParaRPr lang="en-CA" sz="3600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8966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Once we have defined a random variable for our experiment, we can statistically analyze the outcomes of the experiment.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For example, we can ask: What is the </a:t>
            </a:r>
            <a:r>
              <a:rPr lang="en-US" b="1" dirty="0">
                <a:solidFill>
                  <a:srgbClr val="0000FF"/>
                </a:solidFill>
              </a:rPr>
              <a:t>average</a:t>
            </a:r>
            <a:r>
              <a:rPr lang="en-US" b="1" dirty="0">
                <a:solidFill>
                  <a:srgbClr val="00FF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dirty="0"/>
              <a:t> (called the </a:t>
            </a:r>
            <a:r>
              <a:rPr lang="en-US" b="1" dirty="0">
                <a:solidFill>
                  <a:srgbClr val="0000FF"/>
                </a:solidFill>
              </a:rPr>
              <a:t>expected</a:t>
            </a:r>
            <a:r>
              <a:rPr lang="en-US" b="1" dirty="0">
                <a:solidFill>
                  <a:srgbClr val="00FF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dirty="0"/>
              <a:t>) of a random variable when the experiment is carried out a large number of times?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Can we just calculate the arithmetic mean across all possible values of the random variable?</a:t>
            </a:r>
          </a:p>
        </p:txBody>
      </p:sp>
    </p:spTree>
    <p:extLst>
      <p:ext uri="{BB962C8B-B14F-4D97-AF65-F5344CB8AC3E}">
        <p14:creationId xmlns:p14="http://schemas.microsoft.com/office/powerpoint/2010/main" val="771881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20A5A20-4FD0-4AEE-89F9-E5C837B9354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Expected Values</a:t>
            </a:r>
            <a:endParaRPr lang="en-CA" sz="3600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No, we cannot, since it is possible that some outcomes are more likely than others.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>
              <a:solidFill>
                <a:srgbClr val="FF3300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For example, assume the possible outcomes of an experiment are 1 and 2 with probabilities of 0.1 and 0.9, respectively.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Is the average value 1.5?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No, since 2 is much more likely to occur than 1, the average must be larger than 1.5.</a:t>
            </a:r>
          </a:p>
        </p:txBody>
      </p:sp>
    </p:spTree>
    <p:extLst>
      <p:ext uri="{BB962C8B-B14F-4D97-AF65-F5344CB8AC3E}">
        <p14:creationId xmlns:p14="http://schemas.microsoft.com/office/powerpoint/2010/main" val="3043401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5572621-5189-4039-BAAA-423EEFE63135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Expected Values</a:t>
            </a:r>
            <a:endParaRPr lang="en-CA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/>
              <a:t>Instead, we have to calculate the </a:t>
            </a:r>
            <a:r>
              <a:rPr lang="en-US" b="1" dirty="0">
                <a:solidFill>
                  <a:srgbClr val="0000FF"/>
                </a:solidFill>
              </a:rPr>
              <a:t>weighted</a:t>
            </a:r>
            <a:r>
              <a:rPr lang="en-US" b="1" dirty="0">
                <a:solidFill>
                  <a:srgbClr val="00FF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sum</a:t>
            </a:r>
            <a:r>
              <a:rPr lang="en-US" dirty="0"/>
              <a:t> of all possible outcomes, that is, each value of the random variable has to be multiplied with its probability before being added to the sum.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/>
              <a:t>In our example, the average value is given by</a:t>
            </a:r>
            <a:br>
              <a:rPr lang="en-US" dirty="0"/>
            </a:br>
            <a:r>
              <a:rPr lang="en-US" dirty="0"/>
              <a:t>0.1</a:t>
            </a:r>
            <a:r>
              <a:rPr lang="en-US" dirty="0">
                <a:sym typeface="Symbol" pitchFamily="18" charset="2"/>
              </a:rPr>
              <a:t>1 + 0.92 = 0.1 + 1.8 = 1.9.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Definition</a:t>
            </a:r>
            <a:r>
              <a:rPr lang="en-US" b="1" dirty="0">
                <a:solidFill>
                  <a:srgbClr val="00FFFF"/>
                </a:solidFill>
              </a:rPr>
              <a:t>:</a:t>
            </a:r>
            <a:r>
              <a:rPr lang="en-US" dirty="0"/>
              <a:t> The </a:t>
            </a:r>
            <a:r>
              <a:rPr lang="en-US" b="1" dirty="0">
                <a:solidFill>
                  <a:srgbClr val="0000FF"/>
                </a:solidFill>
              </a:rPr>
              <a:t>expected</a:t>
            </a:r>
            <a:r>
              <a:rPr lang="en-US" b="1" dirty="0">
                <a:solidFill>
                  <a:srgbClr val="00FF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dirty="0"/>
              <a:t> (or expectation) of the random variable X(s) on the sample space S is equal to: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 smtClean="0"/>
              <a:t> 	E(X</a:t>
            </a:r>
            <a:r>
              <a:rPr lang="en-US" dirty="0"/>
              <a:t>) = </a:t>
            </a:r>
            <a:r>
              <a:rPr lang="en-US" dirty="0">
                <a:sym typeface="Symbol" pitchFamily="18" charset="2"/>
              </a:rPr>
              <a:t></a:t>
            </a:r>
            <a:r>
              <a:rPr lang="en-US" baseline="-25000" dirty="0" err="1">
                <a:sym typeface="Symbol" pitchFamily="18" charset="2"/>
              </a:rPr>
              <a:t>sS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(s)X(s).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4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61C7BB2-86AE-4027-AFB3-121F0B9F552A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Expected Values</a:t>
            </a:r>
            <a:endParaRPr lang="en-CA" sz="360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110490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Example</a:t>
            </a:r>
            <a:r>
              <a:rPr lang="en-US" b="1" dirty="0">
                <a:solidFill>
                  <a:srgbClr val="00FFFF"/>
                </a:solidFill>
              </a:rPr>
              <a:t>:</a:t>
            </a:r>
            <a:r>
              <a:rPr lang="en-US" dirty="0"/>
              <a:t> Let X be the random variable equal to the sum of the numbers that appear when a pair of dice is rolled.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10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There are </a:t>
            </a:r>
            <a:r>
              <a:rPr lang="en-US" b="1" dirty="0">
                <a:solidFill>
                  <a:srgbClr val="0000FF"/>
                </a:solidFill>
              </a:rPr>
              <a:t>36</a:t>
            </a:r>
            <a:r>
              <a:rPr lang="en-US" b="1" dirty="0">
                <a:solidFill>
                  <a:srgbClr val="00FF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outcomes</a:t>
            </a:r>
            <a:r>
              <a:rPr lang="en-US" dirty="0"/>
              <a:t> (= pairs of numbers from 1 to 6).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10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range</a:t>
            </a:r>
            <a:r>
              <a:rPr lang="en-US" dirty="0"/>
              <a:t> of X is {2, 3, 4, 5, 6, 7, 8, 9, 10, 11, 12}.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Are the 36 outcomes equally likely?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10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9900"/>
                </a:solidFill>
              </a:rPr>
              <a:t>Yes, if the dice are not biased.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900" dirty="0">
              <a:solidFill>
                <a:srgbClr val="66FF33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dirty="0"/>
              <a:t>Are the 11 values of X equally likely to occur?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9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FF3300"/>
                </a:solidFill>
              </a:rPr>
              <a:t>No, the probabilities vary across values.</a:t>
            </a:r>
          </a:p>
        </p:txBody>
      </p:sp>
    </p:spTree>
    <p:extLst>
      <p:ext uri="{BB962C8B-B14F-4D97-AF65-F5344CB8AC3E}">
        <p14:creationId xmlns:p14="http://schemas.microsoft.com/office/powerpoint/2010/main" val="3208392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9042400" y="6381750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86994BA-0A92-40FE-BEFC-F00850EF2E3C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9448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Expected Values</a:t>
            </a:r>
            <a:endParaRPr lang="en-CA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2057400" cy="533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800" dirty="0"/>
              <a:t>P(X = 2) =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886200" y="838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1/36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1752600" y="12954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3) = </a:t>
            </a: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3886200" y="12954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2/36 = 1/18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1752600" y="1752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/>
              <a:t>P(X = 4) = </a:t>
            </a: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3886200" y="17526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3/36 = 1/12</a:t>
            </a: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752600" y="2209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5) = </a:t>
            </a: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3886200" y="2209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4/36 = 1/9</a:t>
            </a:r>
          </a:p>
        </p:txBody>
      </p:sp>
      <p:sp>
        <p:nvSpPr>
          <p:cNvPr id="463883" name="Rectangle 11"/>
          <p:cNvSpPr>
            <a:spLocks noChangeArrowheads="1"/>
          </p:cNvSpPr>
          <p:nvPr/>
        </p:nvSpPr>
        <p:spPr bwMode="auto">
          <a:xfrm>
            <a:off x="1752600" y="26670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6) = </a:t>
            </a:r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3886200" y="26670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5/36 </a:t>
            </a:r>
          </a:p>
        </p:txBody>
      </p:sp>
      <p:sp>
        <p:nvSpPr>
          <p:cNvPr id="463885" name="Rectangle 13"/>
          <p:cNvSpPr>
            <a:spLocks noChangeArrowheads="1"/>
          </p:cNvSpPr>
          <p:nvPr/>
        </p:nvSpPr>
        <p:spPr bwMode="auto">
          <a:xfrm>
            <a:off x="1752600" y="3124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7) = </a:t>
            </a:r>
          </a:p>
        </p:txBody>
      </p:sp>
      <p:sp>
        <p:nvSpPr>
          <p:cNvPr id="463886" name="Rectangle 14"/>
          <p:cNvSpPr>
            <a:spLocks noChangeArrowheads="1"/>
          </p:cNvSpPr>
          <p:nvPr/>
        </p:nvSpPr>
        <p:spPr bwMode="auto">
          <a:xfrm>
            <a:off x="3886200" y="3124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6/36 = 1/6</a:t>
            </a: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1752600" y="35814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8) = </a:t>
            </a:r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3886200" y="35814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5/36</a:t>
            </a:r>
          </a:p>
        </p:txBody>
      </p:sp>
      <p:sp>
        <p:nvSpPr>
          <p:cNvPr id="463889" name="Rectangle 17"/>
          <p:cNvSpPr>
            <a:spLocks noChangeArrowheads="1"/>
          </p:cNvSpPr>
          <p:nvPr/>
        </p:nvSpPr>
        <p:spPr bwMode="auto">
          <a:xfrm>
            <a:off x="1752600" y="4038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9) = </a:t>
            </a:r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3886200" y="4038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4/36 = 1/9</a:t>
            </a: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1752600" y="4495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10) = </a:t>
            </a:r>
          </a:p>
        </p:txBody>
      </p:sp>
      <p:sp>
        <p:nvSpPr>
          <p:cNvPr id="463892" name="Rectangle 20"/>
          <p:cNvSpPr>
            <a:spLocks noChangeArrowheads="1"/>
          </p:cNvSpPr>
          <p:nvPr/>
        </p:nvSpPr>
        <p:spPr bwMode="auto">
          <a:xfrm>
            <a:off x="3886200" y="4495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3/36 = 1/12</a:t>
            </a:r>
          </a:p>
        </p:txBody>
      </p:sp>
      <p:sp>
        <p:nvSpPr>
          <p:cNvPr id="463893" name="Rectangle 21"/>
          <p:cNvSpPr>
            <a:spLocks noChangeArrowheads="1"/>
          </p:cNvSpPr>
          <p:nvPr/>
        </p:nvSpPr>
        <p:spPr bwMode="auto">
          <a:xfrm>
            <a:off x="1752600" y="49530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11) = </a:t>
            </a:r>
          </a:p>
        </p:txBody>
      </p:sp>
      <p:sp>
        <p:nvSpPr>
          <p:cNvPr id="463894" name="Rectangle 22"/>
          <p:cNvSpPr>
            <a:spLocks noChangeArrowheads="1"/>
          </p:cNvSpPr>
          <p:nvPr/>
        </p:nvSpPr>
        <p:spPr bwMode="auto">
          <a:xfrm>
            <a:off x="3886200" y="4953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2/36 = 1/18</a:t>
            </a:r>
          </a:p>
        </p:txBody>
      </p:sp>
      <p:sp>
        <p:nvSpPr>
          <p:cNvPr id="463895" name="Rectangle 23"/>
          <p:cNvSpPr>
            <a:spLocks noChangeArrowheads="1"/>
          </p:cNvSpPr>
          <p:nvPr/>
        </p:nvSpPr>
        <p:spPr bwMode="auto">
          <a:xfrm>
            <a:off x="1752600" y="5410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P(X = 12) = </a:t>
            </a: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>
            <a:off x="3886200" y="5410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/>
              <a:t>1/36</a:t>
            </a:r>
          </a:p>
        </p:txBody>
      </p:sp>
    </p:spTree>
    <p:extLst>
      <p:ext uri="{BB962C8B-B14F-4D97-AF65-F5344CB8AC3E}">
        <p14:creationId xmlns:p14="http://schemas.microsoft.com/office/powerpoint/2010/main" val="1734885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F592AC3-5EC9-41FB-BAF1-6DF4BA28169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Expected Values</a:t>
            </a:r>
            <a:endParaRPr lang="en-CA" sz="3600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896600" cy="4953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E(X) = 2(1/36) + 3(1/18) + 4(1/12) + 5(1/9) +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6(5/36) + 7(1/6) + 8(5/36) + 9(1/9) +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10(1/12) + 11(1/18) + 12(1/36)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E(X) = 7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This means that if we roll the dice many times, sum all the numbers that appear and divide the sum by the number of trials, we expect to find a value of 7.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0867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55ED0FF-F7B9-4F62-9DF5-00F6B261F08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Expected Values</a:t>
            </a:r>
            <a:endParaRPr lang="en-CA" sz="36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049000" cy="5105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Theorem: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If X and Y are random variables on a sample space S, then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	E(X </a:t>
            </a:r>
            <a:r>
              <a:rPr lang="en-US" dirty="0">
                <a:sym typeface="Symbol" pitchFamily="18" charset="2"/>
              </a:rPr>
              <a:t>+ Y) = E(X) + E(Y).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Furthermore, if X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1, 2, …, n with a positive integer n, are random variables on S, then</a:t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	E(X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+ … +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 = E(X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+ E(X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+ … + E(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US" dirty="0">
                <a:sym typeface="Symbol" pitchFamily="18" charset="2"/>
              </a:rPr>
              <a:t>Moreover, if a and b are real numbers, then </a:t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	E(</a:t>
            </a:r>
            <a:r>
              <a:rPr lang="en-US" dirty="0" err="1" smtClean="0">
                <a:sym typeface="Symbol" pitchFamily="18" charset="2"/>
              </a:rPr>
              <a:t>aX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b) = </a:t>
            </a:r>
            <a:r>
              <a:rPr lang="en-US" dirty="0" err="1">
                <a:sym typeface="Symbol" pitchFamily="18" charset="2"/>
              </a:rPr>
              <a:t>aE</a:t>
            </a:r>
            <a:r>
              <a:rPr lang="en-US" dirty="0">
                <a:sym typeface="Symbol" pitchFamily="18" charset="2"/>
              </a:rPr>
              <a:t>(X) + b.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003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5F893B1-B804-4F1A-8C29-3FB5A244E3D3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Expected Values</a:t>
            </a:r>
            <a:endParaRPr lang="en-CA" sz="360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Knowing this theorem, we could now solve the previous example much more easily:</a:t>
            </a:r>
          </a:p>
          <a:p>
            <a:pPr marL="0" indent="0" eaLnBrk="1" hangingPunct="1">
              <a:defRPr/>
            </a:pPr>
            <a:endParaRPr lang="en-US" sz="1600" dirty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Let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and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be the numbers appearing on the first and the second die, respectively.</a:t>
            </a:r>
          </a:p>
          <a:p>
            <a:pPr marL="0" indent="0" eaLnBrk="1" hangingPunct="1">
              <a:defRPr/>
            </a:pPr>
            <a:endParaRPr lang="en-US" sz="1600" dirty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For each die, there is an equal probability for each of the six numbers to appear. Therefore, E(X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= E(X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= (1 + 2 + 3 + 4 + 5 + 6)/6 = 7/2.</a:t>
            </a:r>
          </a:p>
          <a:p>
            <a:pPr marL="0" indent="0" eaLnBrk="1" hangingPunct="1">
              <a:defRPr/>
            </a:pPr>
            <a:endParaRPr lang="en-US" sz="1600" dirty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We now know that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	E(X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= E(X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+ E(X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= 7.</a:t>
            </a:r>
            <a:endParaRPr lang="en-US" sz="2800" b="1" dirty="0">
              <a:solidFill>
                <a:srgbClr val="FF33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2143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5335798-F345-4778-8676-4EB514411B43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Expected Values</a:t>
            </a:r>
            <a:endParaRPr lang="en-CA" sz="360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834" y="838200"/>
            <a:ext cx="109728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We can use our knowledge about expected values to compute the average-case complexity of an algorithm.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Let the sample space be the set of all possible inputs 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a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 …, a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, and the random variable X assign to each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 the number of operations that the algorithm executes for that input.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For each input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, the probability that this input occurs is given by p(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The algorithm’s average-case complexity then is: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 smtClean="0">
                <a:sym typeface="Symbol" pitchFamily="18" charset="2"/>
              </a:rPr>
              <a:t> 	E(X</a:t>
            </a:r>
            <a:r>
              <a:rPr lang="en-US" dirty="0">
                <a:sym typeface="Symbol" pitchFamily="18" charset="2"/>
              </a:rPr>
              <a:t>) = </a:t>
            </a:r>
            <a:r>
              <a:rPr lang="en-US" baseline="-25000" dirty="0">
                <a:sym typeface="Symbol" pitchFamily="18" charset="2"/>
              </a:rPr>
              <a:t>j=1,…,n</a:t>
            </a:r>
            <a:r>
              <a:rPr lang="en-US" dirty="0">
                <a:sym typeface="Symbol" pitchFamily="18" charset="2"/>
              </a:rPr>
              <a:t>p(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)X(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226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991B08B-C4F6-4E24-A8D2-A59248DB5427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Expected Values</a:t>
            </a:r>
            <a:endParaRPr lang="en-CA" sz="360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However, in order to conduct such an average-case analysis, you would need to find out: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rgbClr val="0000FF"/>
                </a:solidFill>
                <a:sym typeface="Symbol" pitchFamily="18" charset="2"/>
              </a:rPr>
              <a:t>the </a:t>
            </a:r>
            <a:r>
              <a:rPr lang="en-US" sz="3200" b="1" dirty="0">
                <a:solidFill>
                  <a:srgbClr val="0000FF"/>
                </a:solidFill>
                <a:sym typeface="Symbol" pitchFamily="18" charset="2"/>
              </a:rPr>
              <a:t>number of steps that the algorithms takes </a:t>
            </a:r>
            <a:r>
              <a:rPr lang="en-US" sz="3200" b="1" dirty="0" smtClean="0">
                <a:solidFill>
                  <a:srgbClr val="0000FF"/>
                </a:solidFill>
                <a:sym typeface="Symbol" pitchFamily="18" charset="2"/>
              </a:rPr>
              <a:t>for </a:t>
            </a:r>
            <a:r>
              <a:rPr lang="en-US" sz="3200" b="1" dirty="0">
                <a:solidFill>
                  <a:srgbClr val="0000FF"/>
                </a:solidFill>
                <a:sym typeface="Symbol" pitchFamily="18" charset="2"/>
              </a:rPr>
              <a:t>any (!) possible input, and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rgbClr val="0000FF"/>
                </a:solidFill>
                <a:sym typeface="Symbol" pitchFamily="18" charset="2"/>
              </a:rPr>
              <a:t>the </a:t>
            </a:r>
            <a:r>
              <a:rPr lang="en-US" sz="3200" b="1" dirty="0">
                <a:solidFill>
                  <a:srgbClr val="0000FF"/>
                </a:solidFill>
                <a:sym typeface="Symbol" pitchFamily="18" charset="2"/>
              </a:rPr>
              <a:t>probability for each of these inputs to </a:t>
            </a:r>
            <a:r>
              <a:rPr lang="en-US" sz="3200" b="1" dirty="0" smtClean="0">
                <a:solidFill>
                  <a:srgbClr val="0000FF"/>
                </a:solidFill>
                <a:sym typeface="Symbol" pitchFamily="18" charset="2"/>
              </a:rPr>
              <a:t>occur</a:t>
            </a:r>
            <a:r>
              <a:rPr lang="en-US" sz="3200" dirty="0">
                <a:solidFill>
                  <a:srgbClr val="00FFFF"/>
                </a:solidFill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ym typeface="Symbol" pitchFamily="18" charset="2"/>
              </a:rPr>
              <a:t>For most algorithms, this would be a highly complex task, so we will stick with the worst-case analysis.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9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755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084E382-ADA1-40EC-9291-C2034301E76C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/>
              <a:t>If all outcomes in the sample space are equally likely, the following definition of probability applies: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dirty="0"/>
              <a:t>The probability of an event E, which is a subset of a finite sample space S of equally likely outcomes, is given by p(E) = |E|/|S|.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dirty="0"/>
              <a:t>Probability values range from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/>
              <a:t> (for an event that will </a:t>
            </a:r>
            <a:r>
              <a:rPr lang="en-US" b="1" dirty="0">
                <a:solidFill>
                  <a:srgbClr val="0000FF"/>
                </a:solidFill>
              </a:rPr>
              <a:t>never</a:t>
            </a:r>
            <a:r>
              <a:rPr lang="en-US" dirty="0"/>
              <a:t> happen) to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(for an event that will </a:t>
            </a:r>
            <a:r>
              <a:rPr lang="en-US" b="1" dirty="0">
                <a:solidFill>
                  <a:srgbClr val="0000FF"/>
                </a:solidFill>
              </a:rPr>
              <a:t>always</a:t>
            </a:r>
            <a:r>
              <a:rPr lang="en-US" dirty="0"/>
              <a:t> happen whenever the experiment is carried out).</a:t>
            </a:r>
          </a:p>
          <a:p>
            <a:pPr marL="0" indent="0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754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Material past this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AD279-8595-4597-B773-9B675C1F840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7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2B32759-FBCB-4FE3-8DBD-CDBD6FC410EB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Independent Random Variables</a:t>
            </a:r>
            <a:endParaRPr lang="en-CA" sz="360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800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Definition: </a:t>
            </a:r>
            <a:r>
              <a:rPr lang="en-US" dirty="0">
                <a:sym typeface="Symbol" pitchFamily="18" charset="2"/>
              </a:rPr>
              <a:t>The random variables X and Y on a sample space S are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dirty="0">
                <a:sym typeface="Symbol" pitchFamily="18" charset="2"/>
              </a:rPr>
              <a:t> if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p(X(s) = r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 Y(s) = r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= p(X(s) = r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 p(Y(s) = r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In other words, X and Y are independent if the probability that X(s) = r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 Y(s) = r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equals the product of the probability that X(s) = r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and the probability that Y(s) = r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for all real numbers r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and r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711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B6CA2CA-7082-430A-82AC-879E7FFB737D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Independent Random Variables</a:t>
            </a:r>
            <a:endParaRPr lang="en-CA" sz="360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896600" cy="4800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Are the random variables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and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from the “pair of dice” example independent?</a:t>
            </a:r>
          </a:p>
          <a:p>
            <a:pPr marL="0" indent="0" eaLnBrk="1" hangingPunct="1"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Solution: </a:t>
            </a:r>
          </a:p>
          <a:p>
            <a:pPr marL="400050" lvl="1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p(X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 = 1/6</a:t>
            </a:r>
          </a:p>
          <a:p>
            <a:pPr marL="400050" lvl="1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p(X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= j) = 1/6</a:t>
            </a:r>
          </a:p>
          <a:p>
            <a:pPr marL="400050" lvl="1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p(X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 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= j) = 1/36</a:t>
            </a:r>
          </a:p>
          <a:p>
            <a:pPr marL="0" indent="0" eaLnBrk="1" hangingPunct="1">
              <a:buNone/>
              <a:defRPr/>
            </a:pPr>
            <a:endParaRPr lang="en-US" sz="16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Since p(X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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= j) = p(X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)p(X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= j) </a:t>
            </a:r>
            <a:r>
              <a:rPr lang="en-US" sz="2800" dirty="0" smtClean="0">
                <a:sym typeface="Symbol" pitchFamily="18" charset="2"/>
              </a:rPr>
              <a:t>, the </a:t>
            </a:r>
            <a:r>
              <a:rPr lang="en-US" sz="2800" dirty="0">
                <a:sym typeface="Symbol" pitchFamily="18" charset="2"/>
              </a:rPr>
              <a:t>random variables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and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are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sz="28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756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9C0516C-3C7A-483B-9997-462D906FE172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Independent Random Variables</a:t>
            </a:r>
            <a:endParaRPr lang="en-CA" sz="360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4683"/>
            <a:ext cx="10972800" cy="4724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Theorem: </a:t>
            </a:r>
            <a:r>
              <a:rPr lang="en-US" dirty="0">
                <a:sym typeface="Symbol" pitchFamily="18" charset="2"/>
              </a:rPr>
              <a:t>If X and Y are independent random variables on a sample space S, </a:t>
            </a:r>
            <a:r>
              <a:rPr lang="en-US" dirty="0" smtClean="0">
                <a:sym typeface="Symbol" pitchFamily="18" charset="2"/>
              </a:rPr>
              <a:t>then  E(X∙Y</a:t>
            </a:r>
            <a:r>
              <a:rPr lang="en-US" dirty="0">
                <a:sym typeface="Symbol" pitchFamily="18" charset="2"/>
              </a:rPr>
              <a:t>) = E(X</a:t>
            </a:r>
            <a:r>
              <a:rPr lang="en-US" dirty="0" smtClean="0">
                <a:sym typeface="Symbol" pitchFamily="18" charset="2"/>
              </a:rPr>
              <a:t>)∙E(Y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Note: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E(X + Y) = E(X) + E(Y) is true for any X and Y, but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itchFamily="18" charset="2"/>
              </a:rPr>
              <a:t>E(X∙Y</a:t>
            </a:r>
            <a:r>
              <a:rPr lang="en-US" dirty="0">
                <a:sym typeface="Symbol" pitchFamily="18" charset="2"/>
              </a:rPr>
              <a:t>) = E(X</a:t>
            </a:r>
            <a:r>
              <a:rPr lang="en-US" dirty="0" smtClean="0">
                <a:sym typeface="Symbol" pitchFamily="18" charset="2"/>
              </a:rPr>
              <a:t>)∙E(Y</a:t>
            </a:r>
            <a:r>
              <a:rPr lang="en-US" dirty="0">
                <a:sym typeface="Symbol" pitchFamily="18" charset="2"/>
              </a:rPr>
              <a:t>) needs X and Y to be independent.</a:t>
            </a:r>
          </a:p>
          <a:p>
            <a:pPr marL="0" indent="0" eaLnBrk="1" hangingPunct="1">
              <a:buNone/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4746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E85AA39-73D3-4F5F-ABEA-F6D3B275EB2C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Independent Random Variables</a:t>
            </a:r>
            <a:endParaRPr lang="en-CA" sz="360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896600" cy="4724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Example: </a:t>
            </a:r>
            <a:r>
              <a:rPr lang="en-US" dirty="0">
                <a:sym typeface="Symbol" pitchFamily="18" charset="2"/>
              </a:rPr>
              <a:t>Let X and Y be random variables on some sample space, and each of them assumes the values 1 and 3 with equal probability.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Then E(X) = E(Y) = 2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If X and Y are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dirty="0">
                <a:sym typeface="Symbol" pitchFamily="18" charset="2"/>
              </a:rPr>
              <a:t>, we have: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E(X + Y) = 1/4·(1 + 1) + 1/4·(1 + 3) +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1/4·(3 + 1) + 1/4·(3 + 3) = 4 = E(X) + E(Y)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itchFamily="18" charset="2"/>
              </a:rPr>
              <a:t>E(X∙Y</a:t>
            </a:r>
            <a:r>
              <a:rPr lang="en-US" dirty="0">
                <a:sym typeface="Symbol" pitchFamily="18" charset="2"/>
              </a:rPr>
              <a:t>) = 1/4·(1·1) + 1/4·(1·3) +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1/4·(3·1) + 1/4·(3·3) = 4 = E(X)·E(Y)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631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0AB7925-B2D2-4D82-8B93-AF98F3BE7B6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Independent Random Variables</a:t>
            </a:r>
            <a:endParaRPr lang="en-CA" sz="360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972800" cy="4724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Let us now assume that X and Y are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correlated</a:t>
            </a:r>
            <a:r>
              <a:rPr lang="en-US" dirty="0">
                <a:sym typeface="Symbol" pitchFamily="18" charset="2"/>
              </a:rPr>
              <a:t> in such a way that Y = 1 whenever X = 1, and Y = 3 whenever X = 3.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itchFamily="18" charset="2"/>
              </a:rPr>
              <a:t>E(X + Y) = 1/2·(1 + 1) + 1/2·(3 + 3) 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= 4 = E(X) + E(Y)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itchFamily="18" charset="2"/>
              </a:rPr>
              <a:t>E(X∙Y</a:t>
            </a:r>
            <a:r>
              <a:rPr lang="en-US" dirty="0">
                <a:sym typeface="Symbol" pitchFamily="18" charset="2"/>
              </a:rPr>
              <a:t>) = 1/2·(1·1) + 1/2·(3·3) 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= 5  E(X)·E(Y)</a:t>
            </a:r>
          </a:p>
        </p:txBody>
      </p:sp>
    </p:spTree>
    <p:extLst>
      <p:ext uri="{BB962C8B-B14F-4D97-AF65-F5344CB8AC3E}">
        <p14:creationId xmlns:p14="http://schemas.microsoft.com/office/powerpoint/2010/main" val="2534074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899400" y="6397516"/>
            <a:ext cx="362523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143001" y="15766"/>
            <a:ext cx="45719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-1143001" y="15766"/>
            <a:ext cx="45719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EC67609-21EE-45C4-BDFF-FFE9B185138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168166"/>
            <a:ext cx="10390173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6366"/>
            <a:ext cx="10972800" cy="5105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Example I:</a:t>
            </a:r>
          </a:p>
          <a:p>
            <a:pPr marL="400050" lvl="1" indent="0" eaLnBrk="1" hangingPunct="1">
              <a:spcAft>
                <a:spcPct val="20000"/>
              </a:spcAft>
              <a:buNone/>
              <a:defRPr/>
            </a:pPr>
            <a:r>
              <a:rPr lang="en-US" sz="3600" dirty="0"/>
              <a:t>An urn contains four </a:t>
            </a:r>
            <a:r>
              <a:rPr lang="en-US" sz="3600" dirty="0">
                <a:solidFill>
                  <a:srgbClr val="0000FF"/>
                </a:solidFill>
              </a:rPr>
              <a:t>blue</a:t>
            </a:r>
            <a:r>
              <a:rPr lang="en-US" sz="3600" dirty="0"/>
              <a:t> balls and five </a:t>
            </a:r>
            <a:r>
              <a:rPr lang="en-US" sz="3600" dirty="0">
                <a:solidFill>
                  <a:srgbClr val="FF0000"/>
                </a:solidFill>
              </a:rPr>
              <a:t>red</a:t>
            </a:r>
            <a:r>
              <a:rPr lang="en-US" sz="3600" dirty="0"/>
              <a:t> balls. What is the probability that a ball chosen from the urn is </a:t>
            </a:r>
            <a:r>
              <a:rPr lang="en-US" sz="3600" dirty="0">
                <a:solidFill>
                  <a:srgbClr val="0000FF"/>
                </a:solidFill>
              </a:rPr>
              <a:t>blue</a:t>
            </a:r>
            <a:r>
              <a:rPr lang="en-US" sz="3600" dirty="0"/>
              <a:t>?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Solution:</a:t>
            </a:r>
          </a:p>
          <a:p>
            <a:pPr marL="400050" lvl="1" indent="0" eaLnBrk="1" hangingPunct="1">
              <a:spcAft>
                <a:spcPct val="20000"/>
              </a:spcAft>
              <a:buNone/>
              <a:defRPr/>
            </a:pPr>
            <a:r>
              <a:rPr lang="en-US" sz="3600" dirty="0"/>
              <a:t>There are nine possible outcomes, and the event “blue ball is chosen” comprises four of these outcomes. Therefore, the probability of this event is 4/9 or approximately 44.44%.</a:t>
            </a:r>
          </a:p>
          <a:p>
            <a:pPr marL="0" indent="0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647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F2BA16B-463C-4D10-B240-F816380AC662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Discrete Probability</a:t>
            </a:r>
            <a:endParaRPr lang="en-CA" dirty="0" smtClean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105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600" b="1" dirty="0">
                <a:solidFill>
                  <a:srgbClr val="0000FF"/>
                </a:solidFill>
              </a:rPr>
              <a:t>Example II: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600" dirty="0"/>
              <a:t>What is the probability of winning the lottery 6/49, that is, picking the correct set of six numbers out of 49?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600" b="1" dirty="0">
                <a:solidFill>
                  <a:srgbClr val="0000FF"/>
                </a:solidFill>
              </a:rPr>
              <a:t>Solution: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600" dirty="0"/>
              <a:t>There are C(49, 6) possible outcomes. Only one of these outcomes will actually make us win the lottery.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600" dirty="0"/>
              <a:t>p(E) = 1/C(49, 6) = 1/13,983,816 </a:t>
            </a:r>
          </a:p>
          <a:p>
            <a:pPr marL="0" indent="0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8007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54CAFED-BBF9-42BB-95F5-F67B20F10107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Complementary Events</a:t>
            </a:r>
            <a:endParaRPr lang="en-CA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90600"/>
                <a:ext cx="10972800" cy="5105400"/>
              </a:xfrm>
            </p:spPr>
            <p:txBody>
              <a:bodyPr/>
              <a:lstStyle/>
              <a:p>
                <a:pPr marL="0" indent="0" eaLnBrk="1" hangingPunct="1">
                  <a:spcAft>
                    <a:spcPct val="20000"/>
                  </a:spcAft>
                  <a:buNone/>
                  <a:defRPr/>
                </a:pPr>
                <a:r>
                  <a:rPr lang="en-US" sz="3400" dirty="0" smtClean="0"/>
                  <a:t>Let </a:t>
                </a:r>
                <a:r>
                  <a:rPr lang="en-US" sz="3400" i="1" dirty="0" smtClean="0"/>
                  <a:t>E</a:t>
                </a:r>
                <a:r>
                  <a:rPr lang="en-US" sz="3400" dirty="0" smtClean="0"/>
                  <a:t> be an event in a sample space </a:t>
                </a:r>
                <a:r>
                  <a:rPr lang="en-US" sz="3400" i="1" dirty="0" smtClean="0"/>
                  <a:t>S</a:t>
                </a:r>
                <a:r>
                  <a:rPr lang="en-US" sz="3400" dirty="0" smtClean="0"/>
                  <a:t>. </a:t>
                </a:r>
                <a:r>
                  <a:rPr lang="en-US" sz="3400" dirty="0"/>
                  <a:t>The probability of an event </a:t>
                </a:r>
                <a:r>
                  <a:rPr lang="en-US" sz="3400" i="1" dirty="0" smtClean="0"/>
                  <a:t>Ē</a:t>
                </a:r>
                <a:r>
                  <a:rPr lang="en-US" sz="3400" dirty="0" smtClean="0"/>
                  <a:t>, </a:t>
                </a:r>
                <a:r>
                  <a:rPr lang="en-US" sz="3400" dirty="0"/>
                  <a:t>the </a:t>
                </a:r>
                <a:r>
                  <a:rPr lang="en-US" sz="3400" b="1" dirty="0">
                    <a:solidFill>
                      <a:srgbClr val="0000FF"/>
                    </a:solidFill>
                  </a:rPr>
                  <a:t>complementary event</a:t>
                </a:r>
                <a:r>
                  <a:rPr lang="en-US" sz="3400" dirty="0">
                    <a:solidFill>
                      <a:srgbClr val="0000FF"/>
                    </a:solidFill>
                  </a:rPr>
                  <a:t> </a:t>
                </a:r>
                <a:r>
                  <a:rPr lang="en-US" sz="3400" dirty="0"/>
                  <a:t>of </a:t>
                </a:r>
                <a:r>
                  <a:rPr lang="en-US" sz="3400" i="1" dirty="0"/>
                  <a:t>E</a:t>
                </a:r>
                <a:r>
                  <a:rPr lang="en-US" sz="3400" dirty="0"/>
                  <a:t>, is given by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  <a:defRPr/>
                </a:pPr>
                <a:r>
                  <a:rPr lang="en-US" sz="3400" dirty="0" smtClean="0"/>
                  <a:t>p(</a:t>
                </a:r>
                <a:r>
                  <a:rPr lang="en-US" sz="3400" i="1" dirty="0"/>
                  <a:t>Ē</a:t>
                </a:r>
                <a:r>
                  <a:rPr lang="en-US" sz="3400" dirty="0" smtClean="0"/>
                  <a:t>) </a:t>
                </a:r>
                <a:r>
                  <a:rPr lang="en-US" sz="3400" dirty="0"/>
                  <a:t>= 1 – p(</a:t>
                </a:r>
                <a:r>
                  <a:rPr lang="en-US" sz="3400" i="1" dirty="0"/>
                  <a:t>E</a:t>
                </a:r>
                <a:r>
                  <a:rPr lang="en-US" sz="3400" dirty="0"/>
                  <a:t>).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  <a:defRPr/>
                </a:pPr>
                <a:r>
                  <a:rPr lang="en-US" sz="3400" dirty="0"/>
                  <a:t>This can easily be shown: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400" i="1" dirty="0"/>
                      <m:t>Ē</m:t>
                    </m:r>
                    <m:r>
                      <m:rPr>
                        <m:nor/>
                      </m:rPr>
                      <a:rPr lang="en-US" sz="3400" b="0" i="0" dirty="0" smtClean="0"/>
                      <m:t>)</m:t>
                    </m:r>
                  </m:oMath>
                </a14:m>
                <a:r>
                  <a:rPr lang="en-US" sz="34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400" dirty="0" smtClean="0"/>
                  <a:t> =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400" dirty="0" smtClean="0"/>
                  <a:t> = 1 – p(</a:t>
                </a:r>
                <a:r>
                  <a:rPr lang="en-US" sz="3400" i="1" dirty="0" smtClean="0"/>
                  <a:t>E</a:t>
                </a:r>
                <a:r>
                  <a:rPr lang="en-US" sz="3400" dirty="0" smtClean="0"/>
                  <a:t>)</a:t>
                </a:r>
                <a:endParaRPr lang="en-US" sz="3400" dirty="0"/>
              </a:p>
              <a:p>
                <a:pPr marL="0" indent="0" eaLnBrk="1" hangingPunct="1">
                  <a:spcAft>
                    <a:spcPct val="20000"/>
                  </a:spcAft>
                  <a:buNone/>
                  <a:defRPr/>
                </a:pPr>
                <a:r>
                  <a:rPr lang="en-US" dirty="0"/>
                  <a:t>This rule is useful if it is easier to determine the </a:t>
                </a:r>
                <a:r>
                  <a:rPr lang="en-US" dirty="0" smtClean="0"/>
                  <a:t>probability </a:t>
                </a:r>
                <a:r>
                  <a:rPr lang="en-US" dirty="0"/>
                  <a:t>of the complementary event than the probability of the event itself.  </a:t>
                </a:r>
              </a:p>
            </p:txBody>
          </p:sp>
        </mc:Choice>
        <mc:Fallback xmlns="">
          <p:sp>
            <p:nvSpPr>
              <p:cNvPr id="458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90600"/>
                <a:ext cx="10972800" cy="5105400"/>
              </a:xfrm>
              <a:blipFill>
                <a:blip r:embed="rId2"/>
                <a:stretch>
                  <a:fillRect l="-1556" t="-1912" r="-1389" b="-4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70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98FA2B1-C958-4495-82F3-A182F1BA60F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2471"/>
            <a:ext cx="9410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Complementary Events</a:t>
            </a:r>
            <a:endParaRPr lang="en-CA" smtClean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829800" cy="5105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000" b="1" dirty="0">
                <a:solidFill>
                  <a:srgbClr val="0000FF"/>
                </a:solidFill>
              </a:rPr>
              <a:t>Example I: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/>
              <a:t>A sequence of 10 bits is randomly generated. What is the probability that at least one of these bits is zero?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000" b="1" dirty="0">
                <a:solidFill>
                  <a:srgbClr val="0000FF"/>
                </a:solidFill>
              </a:rPr>
              <a:t>Solution:</a:t>
            </a:r>
            <a:r>
              <a:rPr lang="en-US" sz="3000" dirty="0"/>
              <a:t> There are 2</a:t>
            </a:r>
            <a:r>
              <a:rPr lang="en-US" sz="3000" baseline="30000" dirty="0"/>
              <a:t>10</a:t>
            </a:r>
            <a:r>
              <a:rPr lang="en-US" sz="3000" dirty="0"/>
              <a:t> = 1024 possible outcomes of generating such a sequence. The event –E, </a:t>
            </a:r>
            <a:r>
              <a:rPr lang="en-US" sz="3000" b="1" dirty="0">
                <a:solidFill>
                  <a:srgbClr val="0000FF"/>
                </a:solidFill>
              </a:rPr>
              <a:t>“none of the bits is zero”,</a:t>
            </a:r>
            <a:r>
              <a:rPr lang="en-US" sz="3000" dirty="0"/>
              <a:t> includes only one of these outcomes, namely the sequence 1111111111.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000" dirty="0"/>
              <a:t>Therefore, </a:t>
            </a:r>
            <a:r>
              <a:rPr lang="en-US" sz="3000" dirty="0" smtClean="0"/>
              <a:t>p(</a:t>
            </a:r>
            <a:r>
              <a:rPr lang="en-US" dirty="0"/>
              <a:t>Ē</a:t>
            </a:r>
            <a:r>
              <a:rPr lang="en-US" sz="3000" dirty="0" smtClean="0"/>
              <a:t>) </a:t>
            </a:r>
            <a:r>
              <a:rPr lang="en-US" sz="3000" dirty="0"/>
              <a:t>= 1/1024.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3000" dirty="0"/>
              <a:t>Now p(E) can easily be computed as </a:t>
            </a:r>
            <a:br>
              <a:rPr lang="en-US" sz="3000" dirty="0"/>
            </a:br>
            <a:r>
              <a:rPr lang="en-US" sz="3000" dirty="0"/>
              <a:t>p(E) = 1 – </a:t>
            </a:r>
            <a:r>
              <a:rPr lang="en-US" sz="3000" dirty="0" smtClean="0"/>
              <a:t>p(</a:t>
            </a:r>
            <a:r>
              <a:rPr lang="en-US" dirty="0"/>
              <a:t>Ē</a:t>
            </a:r>
            <a:r>
              <a:rPr lang="en-US" sz="3000" dirty="0" smtClean="0"/>
              <a:t>) </a:t>
            </a:r>
            <a:r>
              <a:rPr lang="en-US" sz="3000" dirty="0"/>
              <a:t>= 1 – 1/1024 = 1023/1024.  </a:t>
            </a:r>
          </a:p>
        </p:txBody>
      </p:sp>
    </p:spTree>
    <p:extLst>
      <p:ext uri="{BB962C8B-B14F-4D97-AF65-F5344CB8AC3E}">
        <p14:creationId xmlns:p14="http://schemas.microsoft.com/office/powerpoint/2010/main" val="336601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uiExpand="1" build="p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77720</TotalTime>
  <Words>4316</Words>
  <Application>Microsoft Office PowerPoint</Application>
  <PresentationFormat>Widescreen</PresentationFormat>
  <Paragraphs>478</Paragraphs>
  <Slides>55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1_Default Design</vt:lpstr>
      <vt:lpstr>Office Theme</vt:lpstr>
      <vt:lpstr>CSCE 222 Discrete Structures</vt:lpstr>
      <vt:lpstr>Based on Chapter 7 of Rosen  Discrete Mathematics and its Applications</vt:lpstr>
      <vt:lpstr>Now it’s time to look at…</vt:lpstr>
      <vt:lpstr>Discrete Probability</vt:lpstr>
      <vt:lpstr>Discrete Probability</vt:lpstr>
      <vt:lpstr>Discrete Probability</vt:lpstr>
      <vt:lpstr>Discrete Probability</vt:lpstr>
      <vt:lpstr>Complementary Events</vt:lpstr>
      <vt:lpstr>Complementary Events</vt:lpstr>
      <vt:lpstr>Complementary Events</vt:lpstr>
      <vt:lpstr>Discrete Probability</vt:lpstr>
      <vt:lpstr>Discrete Probability</vt:lpstr>
      <vt:lpstr>Discrete Probability</vt:lpstr>
      <vt:lpstr>Discrete Probability</vt:lpstr>
      <vt:lpstr>Discrete Probability</vt:lpstr>
      <vt:lpstr>Discrete Probability</vt:lpstr>
      <vt:lpstr>Discrete Probability</vt:lpstr>
      <vt:lpstr>Conditional Probability</vt:lpstr>
      <vt:lpstr>Conditional Probability</vt:lpstr>
      <vt:lpstr>Conditional Probability</vt:lpstr>
      <vt:lpstr>Independence</vt:lpstr>
      <vt:lpstr>Independence</vt:lpstr>
      <vt:lpstr>Independence</vt:lpstr>
      <vt:lpstr>Bernoulli Trials</vt:lpstr>
      <vt:lpstr>Bernoulli Trials</vt:lpstr>
      <vt:lpstr>Bernoulli Trials</vt:lpstr>
      <vt:lpstr>   Bernoulli Trials</vt:lpstr>
      <vt:lpstr>Bernoulli Trials and Binomial Distribution</vt:lpstr>
      <vt:lpstr>Bernoulli Trials</vt:lpstr>
      <vt:lpstr>Bernoulli Trials: flipping fair coin</vt:lpstr>
      <vt:lpstr>PowerPoint Presentation</vt:lpstr>
      <vt:lpstr>PowerPoint Presentation</vt:lpstr>
      <vt:lpstr> Bernoulli Trials</vt:lpstr>
      <vt:lpstr>PowerPoint Presentation</vt:lpstr>
      <vt:lpstr>Bernoulli Trials</vt:lpstr>
      <vt:lpstr>Bernoulli Trials</vt:lpstr>
      <vt:lpstr>Bernoulli Trials</vt:lpstr>
      <vt:lpstr>Random Variables</vt:lpstr>
      <vt:lpstr>Random Variables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Optional Material past this point</vt:lpstr>
      <vt:lpstr>Independent Random Variables</vt:lpstr>
      <vt:lpstr>Independent Random Variables</vt:lpstr>
      <vt:lpstr>Independent Random Variables</vt:lpstr>
      <vt:lpstr>Independent Random Variables</vt:lpstr>
      <vt:lpstr>Independent Random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1567</cp:revision>
  <cp:lastPrinted>2019-11-01T16:38:58Z</cp:lastPrinted>
  <dcterms:created xsi:type="dcterms:W3CDTF">1601-01-01T00:00:00Z</dcterms:created>
  <dcterms:modified xsi:type="dcterms:W3CDTF">2020-10-20T16:12:26Z</dcterms:modified>
</cp:coreProperties>
</file>