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32"/>
  </p:notesMasterIdLst>
  <p:handoutMasterIdLst>
    <p:handoutMasterId r:id="rId33"/>
  </p:handoutMasterIdLst>
  <p:sldIdLst>
    <p:sldId id="566" r:id="rId2"/>
    <p:sldId id="571" r:id="rId3"/>
    <p:sldId id="568" r:id="rId4"/>
    <p:sldId id="540" r:id="rId5"/>
    <p:sldId id="541" r:id="rId6"/>
    <p:sldId id="542" r:id="rId7"/>
    <p:sldId id="543" r:id="rId8"/>
    <p:sldId id="544" r:id="rId9"/>
    <p:sldId id="545" r:id="rId10"/>
    <p:sldId id="546" r:id="rId11"/>
    <p:sldId id="547" r:id="rId12"/>
    <p:sldId id="548" r:id="rId13"/>
    <p:sldId id="549" r:id="rId14"/>
    <p:sldId id="550" r:id="rId15"/>
    <p:sldId id="551" r:id="rId16"/>
    <p:sldId id="552" r:id="rId17"/>
    <p:sldId id="553" r:id="rId18"/>
    <p:sldId id="554" r:id="rId19"/>
    <p:sldId id="572" r:id="rId20"/>
    <p:sldId id="555" r:id="rId21"/>
    <p:sldId id="556" r:id="rId22"/>
    <p:sldId id="557" r:id="rId23"/>
    <p:sldId id="558" r:id="rId24"/>
    <p:sldId id="561" r:id="rId25"/>
    <p:sldId id="562" r:id="rId26"/>
    <p:sldId id="563" r:id="rId27"/>
    <p:sldId id="564" r:id="rId28"/>
    <p:sldId id="565" r:id="rId29"/>
    <p:sldId id="570" r:id="rId30"/>
    <p:sldId id="569" r:id="rId31"/>
  </p:sldIdLst>
  <p:sldSz cx="12192000" cy="6858000"/>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20C1A"/>
    <a:srgbClr val="00CC00"/>
    <a:srgbClr val="FF3300"/>
    <a:srgbClr val="66FF33"/>
    <a:srgbClr val="00FFFF"/>
    <a:srgbClr val="00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57" autoAdjust="0"/>
    <p:restoredTop sz="72647" autoAdjust="0"/>
  </p:normalViewPr>
  <p:slideViewPr>
    <p:cSldViewPr>
      <p:cViewPr varScale="1">
        <p:scale>
          <a:sx n="62" d="100"/>
          <a:sy n="62" d="100"/>
        </p:scale>
        <p:origin x="40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0FD621-9B20-4F91-8359-407DCD458A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AC10D74-B5F7-49E3-9826-B1771C1DB047}">
      <dgm:prSet custT="1"/>
      <dgm:spPr/>
      <dgm:t>
        <a:bodyPr/>
        <a:lstStyle/>
        <a:p>
          <a:pPr rtl="0"/>
          <a:r>
            <a:rPr lang="en-US" sz="2400" dirty="0" smtClean="0"/>
            <a:t>The Sum Rule</a:t>
          </a:r>
          <a:endParaRPr lang="en-US" sz="2400" dirty="0"/>
        </a:p>
      </dgm:t>
    </dgm:pt>
    <dgm:pt modelId="{A2A990DD-693D-4735-96F3-46BC9DE01AFA}" type="parTrans" cxnId="{716F27F6-CB26-4480-A29D-AD380E6826E8}">
      <dgm:prSet/>
      <dgm:spPr/>
      <dgm:t>
        <a:bodyPr/>
        <a:lstStyle/>
        <a:p>
          <a:endParaRPr lang="en-US"/>
        </a:p>
      </dgm:t>
    </dgm:pt>
    <dgm:pt modelId="{CE9A8F0B-A69D-4F2A-9822-46156DAE3D6A}" type="sibTrans" cxnId="{716F27F6-CB26-4480-A29D-AD380E6826E8}">
      <dgm:prSet/>
      <dgm:spPr/>
      <dgm:t>
        <a:bodyPr/>
        <a:lstStyle/>
        <a:p>
          <a:endParaRPr lang="en-US"/>
        </a:p>
      </dgm:t>
    </dgm:pt>
    <dgm:pt modelId="{1C1BCA6F-1D54-4A00-8BCA-E6C4E5AEAAF0}" type="pres">
      <dgm:prSet presAssocID="{A00FD621-9B20-4F91-8359-407DCD458AB3}" presName="linear" presStyleCnt="0">
        <dgm:presLayoutVars>
          <dgm:animLvl val="lvl"/>
          <dgm:resizeHandles val="exact"/>
        </dgm:presLayoutVars>
      </dgm:prSet>
      <dgm:spPr/>
    </dgm:pt>
    <dgm:pt modelId="{20455BFC-CE3A-4625-8205-9A24099E4C82}" type="pres">
      <dgm:prSet presAssocID="{8AC10D74-B5F7-49E3-9826-B1771C1DB047}" presName="parentText" presStyleLbl="node1" presStyleIdx="0" presStyleCnt="1">
        <dgm:presLayoutVars>
          <dgm:chMax val="0"/>
          <dgm:bulletEnabled val="1"/>
        </dgm:presLayoutVars>
      </dgm:prSet>
      <dgm:spPr/>
    </dgm:pt>
  </dgm:ptLst>
  <dgm:cxnLst>
    <dgm:cxn modelId="{499547CE-5C69-488B-BF35-ECC1F1FA508A}" type="presOf" srcId="{8AC10D74-B5F7-49E3-9826-B1771C1DB047}" destId="{20455BFC-CE3A-4625-8205-9A24099E4C82}" srcOrd="0" destOrd="0" presId="urn:microsoft.com/office/officeart/2005/8/layout/vList2"/>
    <dgm:cxn modelId="{8C1CE8FF-1BE5-415A-93F4-00F2BEE8BA49}" type="presOf" srcId="{A00FD621-9B20-4F91-8359-407DCD458AB3}" destId="{1C1BCA6F-1D54-4A00-8BCA-E6C4E5AEAAF0}" srcOrd="0" destOrd="0" presId="urn:microsoft.com/office/officeart/2005/8/layout/vList2"/>
    <dgm:cxn modelId="{716F27F6-CB26-4480-A29D-AD380E6826E8}" srcId="{A00FD621-9B20-4F91-8359-407DCD458AB3}" destId="{8AC10D74-B5F7-49E3-9826-B1771C1DB047}" srcOrd="0" destOrd="0" parTransId="{A2A990DD-693D-4735-96F3-46BC9DE01AFA}" sibTransId="{CE9A8F0B-A69D-4F2A-9822-46156DAE3D6A}"/>
    <dgm:cxn modelId="{AC7CE940-D1D8-4ADD-A29E-AF6A96CC9D04}" type="presParOf" srcId="{1C1BCA6F-1D54-4A00-8BCA-E6C4E5AEAAF0}" destId="{20455BFC-CE3A-4625-8205-9A24099E4C8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52597-D96C-4F5C-A3C8-6019D6FA29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EAE6A7-D65B-409B-A6A0-99CDF4E934A1}">
      <dgm:prSet/>
      <dgm:spPr/>
      <dgm:t>
        <a:bodyPr/>
        <a:lstStyle/>
        <a:p>
          <a:pPr rtl="0"/>
          <a:r>
            <a:rPr lang="en-US" dirty="0" smtClean="0"/>
            <a:t>Using the quadratic formula</a:t>
          </a:r>
          <a:endParaRPr lang="en-US" dirty="0"/>
        </a:p>
      </dgm:t>
    </dgm:pt>
    <dgm:pt modelId="{E5985A7C-91B1-4962-BB98-75C715BE9ECF}" type="parTrans" cxnId="{1178E8A1-8F8E-4AD2-8B39-7DBB8766C014}">
      <dgm:prSet/>
      <dgm:spPr/>
      <dgm:t>
        <a:bodyPr/>
        <a:lstStyle/>
        <a:p>
          <a:endParaRPr lang="en-US"/>
        </a:p>
      </dgm:t>
    </dgm:pt>
    <dgm:pt modelId="{B9192151-F8CA-407A-B5FD-DB00AB00765C}" type="sibTrans" cxnId="{1178E8A1-8F8E-4AD2-8B39-7DBB8766C014}">
      <dgm:prSet/>
      <dgm:spPr/>
      <dgm:t>
        <a:bodyPr/>
        <a:lstStyle/>
        <a:p>
          <a:endParaRPr lang="en-US"/>
        </a:p>
      </dgm:t>
    </dgm:pt>
    <dgm:pt modelId="{0B684A80-F431-4D6F-8487-2F7F94000282}" type="pres">
      <dgm:prSet presAssocID="{FB852597-D96C-4F5C-A3C8-6019D6FA29E1}" presName="linear" presStyleCnt="0">
        <dgm:presLayoutVars>
          <dgm:animLvl val="lvl"/>
          <dgm:resizeHandles val="exact"/>
        </dgm:presLayoutVars>
      </dgm:prSet>
      <dgm:spPr/>
    </dgm:pt>
    <dgm:pt modelId="{8299A246-0B6D-43A7-B537-631B3C361932}" type="pres">
      <dgm:prSet presAssocID="{29EAE6A7-D65B-409B-A6A0-99CDF4E934A1}" presName="parentText" presStyleLbl="node1" presStyleIdx="0" presStyleCnt="1">
        <dgm:presLayoutVars>
          <dgm:chMax val="0"/>
          <dgm:bulletEnabled val="1"/>
        </dgm:presLayoutVars>
      </dgm:prSet>
      <dgm:spPr/>
    </dgm:pt>
  </dgm:ptLst>
  <dgm:cxnLst>
    <dgm:cxn modelId="{1178E8A1-8F8E-4AD2-8B39-7DBB8766C014}" srcId="{FB852597-D96C-4F5C-A3C8-6019D6FA29E1}" destId="{29EAE6A7-D65B-409B-A6A0-99CDF4E934A1}" srcOrd="0" destOrd="0" parTransId="{E5985A7C-91B1-4962-BB98-75C715BE9ECF}" sibTransId="{B9192151-F8CA-407A-B5FD-DB00AB00765C}"/>
    <dgm:cxn modelId="{DA1733D7-A7C3-41E3-8C83-C309791467A1}" type="presOf" srcId="{29EAE6A7-D65B-409B-A6A0-99CDF4E934A1}" destId="{8299A246-0B6D-43A7-B537-631B3C361932}" srcOrd="0" destOrd="0" presId="urn:microsoft.com/office/officeart/2005/8/layout/vList2"/>
    <dgm:cxn modelId="{8F10A087-C4B7-42B2-8440-469E751351DC}" type="presOf" srcId="{FB852597-D96C-4F5C-A3C8-6019D6FA29E1}" destId="{0B684A80-F431-4D6F-8487-2F7F94000282}" srcOrd="0" destOrd="0" presId="urn:microsoft.com/office/officeart/2005/8/layout/vList2"/>
    <dgm:cxn modelId="{37B9C2F0-5C54-431D-8DE7-E6351CDED6C3}" type="presParOf" srcId="{0B684A80-F431-4D6F-8487-2F7F94000282}" destId="{8299A246-0B6D-43A7-B537-631B3C36193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5BFC-CE3A-4625-8205-9A24099E4C82}">
      <dsp:nvSpPr>
        <dsp:cNvPr id="0" name=""/>
        <dsp:cNvSpPr/>
      </dsp:nvSpPr>
      <dsp:spPr>
        <a:xfrm>
          <a:off x="0" y="90432"/>
          <a:ext cx="2209800" cy="28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The Sum Rule</a:t>
          </a:r>
          <a:endParaRPr lang="en-US" sz="2400" kern="1200" dirty="0"/>
        </a:p>
      </dsp:txBody>
      <dsp:txXfrm>
        <a:off x="13708" y="104140"/>
        <a:ext cx="2182384" cy="253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9A246-0B6D-43A7-B537-631B3C361932}">
      <dsp:nvSpPr>
        <dsp:cNvPr id="0" name=""/>
        <dsp:cNvSpPr/>
      </dsp:nvSpPr>
      <dsp:spPr>
        <a:xfrm>
          <a:off x="0" y="227910"/>
          <a:ext cx="2971800"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Using the quadratic formula</a:t>
          </a:r>
          <a:endParaRPr lang="en-US" sz="2800" kern="1200" dirty="0"/>
        </a:p>
      </dsp:txBody>
      <dsp:txXfrm>
        <a:off x="54373" y="282283"/>
        <a:ext cx="2863054" cy="10050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1C6111-8D34-46AC-9CEA-CF92BD013D2E}" type="datetimeFigureOut">
              <a:rPr lang="en-US" smtClean="0"/>
              <a:t>10/18/2020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A12DE7-7864-4326-8A36-EC86674C1798}" type="slidenum">
              <a:rPr lang="en-US" smtClean="0"/>
              <a:t>‹#›</a:t>
            </a:fld>
            <a:endParaRPr lang="en-US"/>
          </a:p>
        </p:txBody>
      </p:sp>
    </p:spTree>
    <p:extLst>
      <p:ext uri="{BB962C8B-B14F-4D97-AF65-F5344CB8AC3E}">
        <p14:creationId xmlns:p14="http://schemas.microsoft.com/office/powerpoint/2010/main" val="2312550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endParaRPr lang="en-CA"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endParaRPr lang="en-CA" alt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endParaRPr lang="en-CA" alt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fld id="{F043F693-1023-4DE1-9F04-6E3779116E99}"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BF48A117-EE04-4D64-A45E-FE6E5E776986}" type="slidenum">
              <a:rPr lang="en-US" altLang="en-US" sz="1300"/>
              <a:pPr/>
              <a:t>1</a:t>
            </a:fld>
            <a:endParaRPr lang="en-US" altLang="en-US" sz="1300"/>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Roger </a:t>
            </a:r>
            <a:r>
              <a:rPr lang="en-US" dirty="0" err="1" smtClean="0"/>
              <a:t>Creager</a:t>
            </a:r>
            <a:r>
              <a:rPr lang="en-US" dirty="0" smtClean="0"/>
              <a:t> - Sweet Home College Station, https://www.youtube.com/watch?v=K5Y1GmvAed0</a:t>
            </a:r>
          </a:p>
          <a:p>
            <a:r>
              <a:rPr lang="en-US" dirty="0" smtClean="0"/>
              <a:t>Start 5 minutes before classhttps://www.youtube.com/watch?v=K5Y1GmvAed0</a:t>
            </a:r>
          </a:p>
          <a:p>
            <a:endParaRPr lang="en-US" altLang="en-US" dirty="0" smtClean="0"/>
          </a:p>
        </p:txBody>
      </p:sp>
    </p:spTree>
    <p:extLst>
      <p:ext uri="{BB962C8B-B14F-4D97-AF65-F5344CB8AC3E}">
        <p14:creationId xmlns:p14="http://schemas.microsoft.com/office/powerpoint/2010/main" val="351314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anose="02020603050405020304" pitchFamily="18" charset="0"/>
                <a:ea typeface="+mn-ea"/>
                <a:cs typeface="+mn-cs"/>
              </a:rPr>
              <a:t>Theorem 1 does not apply when there is one characteristic root of multiplicity two. If this happens, then </a:t>
            </a:r>
            <a:r>
              <a:rPr lang="en-US" sz="1200" b="0" i="1" u="none" strike="noStrike" kern="1200" baseline="0" dirty="0" smtClean="0">
                <a:solidFill>
                  <a:schemeClr val="tx1"/>
                </a:solidFill>
                <a:latin typeface="Times New Roman" panose="02020603050405020304" pitchFamily="18" charset="0"/>
                <a:ea typeface="+mn-ea"/>
                <a:cs typeface="+mn-cs"/>
              </a:rPr>
              <a:t>a</a:t>
            </a:r>
            <a:r>
              <a:rPr lang="en-US" sz="1200" b="0" i="1" u="none" strike="noStrike" kern="1200" baseline="-25000" dirty="0" smtClean="0">
                <a:solidFill>
                  <a:schemeClr val="tx1"/>
                </a:solidFill>
                <a:latin typeface="Times New Roman" panose="02020603050405020304" pitchFamily="18" charset="0"/>
                <a:ea typeface="+mn-ea"/>
                <a:cs typeface="+mn-cs"/>
              </a:rPr>
              <a:t>n</a:t>
            </a:r>
            <a:r>
              <a:rPr lang="en-US" sz="1200" b="0" i="1" u="none" strike="noStrike" kern="1200" baseline="0" dirty="0" smtClean="0">
                <a:solidFill>
                  <a:schemeClr val="tx1"/>
                </a:solidFill>
                <a:latin typeface="Times New Roman" panose="02020603050405020304" pitchFamily="18" charset="0"/>
                <a:ea typeface="+mn-ea"/>
                <a:cs typeface="+mn-cs"/>
              </a:rPr>
              <a:t> </a:t>
            </a:r>
            <a:r>
              <a:rPr lang="en-US" sz="1200" b="0" i="0" u="none" strike="noStrike" kern="1200" baseline="0" dirty="0" smtClean="0">
                <a:solidFill>
                  <a:schemeClr val="tx1"/>
                </a:solidFill>
                <a:latin typeface="Times New Roman" panose="02020603050405020304" pitchFamily="18" charset="0"/>
                <a:ea typeface="+mn-ea"/>
                <a:cs typeface="+mn-cs"/>
              </a:rPr>
              <a:t>= </a:t>
            </a:r>
            <a:r>
              <a:rPr lang="en-US" sz="1200" b="0" i="1" u="none" strike="noStrike" kern="1200" baseline="0" dirty="0" smtClean="0">
                <a:solidFill>
                  <a:schemeClr val="tx1"/>
                </a:solidFill>
                <a:latin typeface="Times New Roman" panose="02020603050405020304" pitchFamily="18" charset="0"/>
                <a:ea typeface="+mn-ea"/>
                <a:cs typeface="+mn-cs"/>
              </a:rPr>
              <a:t>nr</a:t>
            </a:r>
            <a:r>
              <a:rPr lang="en-US" sz="1200" b="0" i="1" u="none" strike="noStrike" kern="1200" baseline="-25000" dirty="0" smtClean="0">
                <a:solidFill>
                  <a:schemeClr val="tx1"/>
                </a:solidFill>
                <a:latin typeface="Times New Roman" panose="02020603050405020304" pitchFamily="18" charset="0"/>
                <a:ea typeface="+mn-ea"/>
                <a:cs typeface="+mn-cs"/>
              </a:rPr>
              <a:t>0</a:t>
            </a:r>
            <a:r>
              <a:rPr lang="en-US" sz="1200" b="0" i="1" u="none" strike="noStrike" kern="1200" baseline="30000" dirty="0" smtClean="0">
                <a:solidFill>
                  <a:schemeClr val="tx1"/>
                </a:solidFill>
                <a:latin typeface="Times New Roman" panose="02020603050405020304" pitchFamily="18" charset="0"/>
                <a:ea typeface="+mn-ea"/>
                <a:cs typeface="+mn-cs"/>
              </a:rPr>
              <a:t>n</a:t>
            </a:r>
            <a:r>
              <a:rPr lang="en-US" sz="1200" b="0" i="0" u="none" strike="noStrike" kern="1200" baseline="0" dirty="0" smtClean="0">
                <a:solidFill>
                  <a:schemeClr val="tx1"/>
                </a:solidFill>
                <a:latin typeface="Times New Roman" panose="02020603050405020304" pitchFamily="18" charset="0"/>
                <a:ea typeface="+mn-ea"/>
                <a:cs typeface="+mn-cs"/>
              </a:rPr>
              <a:t> is another solution of the recurrence relation when </a:t>
            </a:r>
            <a:r>
              <a:rPr lang="en-US" sz="1200" b="0" i="1" u="none" strike="noStrike" kern="1200" baseline="0" dirty="0" smtClean="0">
                <a:solidFill>
                  <a:schemeClr val="tx1"/>
                </a:solidFill>
                <a:latin typeface="Times New Roman" panose="02020603050405020304" pitchFamily="18" charset="0"/>
                <a:ea typeface="+mn-ea"/>
                <a:cs typeface="+mn-cs"/>
              </a:rPr>
              <a:t>r</a:t>
            </a:r>
            <a:r>
              <a:rPr lang="en-US" sz="1200" b="0" i="0" u="none" strike="noStrike" kern="1200" baseline="-25000" dirty="0" smtClean="0">
                <a:solidFill>
                  <a:schemeClr val="tx1"/>
                </a:solidFill>
                <a:latin typeface="Times New Roman" panose="02020603050405020304" pitchFamily="18" charset="0"/>
                <a:ea typeface="+mn-ea"/>
                <a:cs typeface="+mn-cs"/>
              </a:rPr>
              <a:t>0</a:t>
            </a:r>
            <a:r>
              <a:rPr lang="en-US" sz="1200" b="0" i="0" u="none" strike="noStrike" kern="1200" baseline="0" dirty="0" smtClean="0">
                <a:solidFill>
                  <a:schemeClr val="tx1"/>
                </a:solidFill>
                <a:latin typeface="Times New Roman" panose="02020603050405020304" pitchFamily="18" charset="0"/>
                <a:ea typeface="+mn-ea"/>
                <a:cs typeface="+mn-cs"/>
              </a:rPr>
              <a:t> is a root of multiplicity two of the characteristic equation. Theorem 2 shows how to handle this case.</a:t>
            </a:r>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27</a:t>
            </a:fld>
            <a:endParaRPr lang="en-CA" altLang="en-US"/>
          </a:p>
        </p:txBody>
      </p:sp>
    </p:spTree>
    <p:extLst>
      <p:ext uri="{BB962C8B-B14F-4D97-AF65-F5344CB8AC3E}">
        <p14:creationId xmlns:p14="http://schemas.microsoft.com/office/powerpoint/2010/main" val="277244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anose="02020603050405020304" pitchFamily="18" charset="0"/>
                <a:ea typeface="+mn-ea"/>
                <a:cs typeface="+mn-cs"/>
              </a:rPr>
              <a:t>In a previous module, we specified sequences by providing explicit formulas for their terms. There are many other ways to specify a sequence. For example, another way to specify a sequence is to provide one or more initial terms together with a rule for determining subsequent terms from those that precede them.</a:t>
            </a:r>
            <a:br>
              <a:rPr lang="en-US" sz="1200" b="0" i="0" u="none" strike="noStrike" kern="1200" baseline="0" dirty="0" smtClean="0">
                <a:solidFill>
                  <a:schemeClr val="tx1"/>
                </a:solidFill>
                <a:latin typeface="Times New Roman" panose="02020603050405020304" pitchFamily="18" charset="0"/>
                <a:ea typeface="+mn-ea"/>
                <a:cs typeface="+mn-cs"/>
              </a:rPr>
            </a:br>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4</a:t>
            </a:fld>
            <a:endParaRPr lang="en-CA" altLang="en-US"/>
          </a:p>
        </p:txBody>
      </p:sp>
    </p:spTree>
    <p:extLst>
      <p:ext uri="{BB962C8B-B14F-4D97-AF65-F5344CB8AC3E}">
        <p14:creationId xmlns:p14="http://schemas.microsoft.com/office/powerpoint/2010/main" val="215064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7</a:t>
            </a:fld>
            <a:endParaRPr lang="en-CA" altLang="en-US"/>
          </a:p>
        </p:txBody>
      </p:sp>
    </p:spTree>
    <p:extLst>
      <p:ext uri="{BB962C8B-B14F-4D97-AF65-F5344CB8AC3E}">
        <p14:creationId xmlns:p14="http://schemas.microsoft.com/office/powerpoint/2010/main" val="154744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anose="02020603050405020304" pitchFamily="18" charset="0"/>
                <a:ea typeface="+mn-ea"/>
                <a:cs typeface="+mn-cs"/>
              </a:rPr>
              <a:t>We can use recurrence relations to model a wide variety of problems, such as finding compound interest counting rabbits on an island, determining the number of moves in the Tower of Hanoi puzzle, and counting bit strings with certain properties</a:t>
            </a:r>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8</a:t>
            </a:fld>
            <a:endParaRPr lang="en-CA" altLang="en-US"/>
          </a:p>
        </p:txBody>
      </p:sp>
    </p:spTree>
    <p:extLst>
      <p:ext uri="{BB962C8B-B14F-4D97-AF65-F5344CB8AC3E}">
        <p14:creationId xmlns:p14="http://schemas.microsoft.com/office/powerpoint/2010/main" val="101676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anose="02020603050405020304" pitchFamily="18" charset="0"/>
                <a:ea typeface="+mn-ea"/>
                <a:cs typeface="+mn-cs"/>
              </a:rPr>
              <a:t>A wide variety of recurrence relations occur in models. Some of these recurrence relations can be solved using iteration or some other ad hoc technique. </a:t>
            </a:r>
            <a:r>
              <a:rPr lang="en-US" altLang="en-US" sz="1200" dirty="0" smtClean="0">
                <a:sym typeface="Symbol" panose="05050102010706020507" pitchFamily="18" charset="2"/>
              </a:rPr>
              <a:t>In general, we would prefer to have an </a:t>
            </a:r>
            <a:r>
              <a:rPr lang="en-US" altLang="en-US" sz="1200" b="1" dirty="0" smtClean="0">
                <a:solidFill>
                  <a:srgbClr val="00FFFF"/>
                </a:solidFill>
                <a:sym typeface="Symbol" panose="05050102010706020507" pitchFamily="18" charset="2"/>
              </a:rPr>
              <a:t>explicit  formula</a:t>
            </a:r>
            <a:r>
              <a:rPr lang="en-US" altLang="en-US" sz="1200" dirty="0" smtClean="0">
                <a:sym typeface="Symbol" panose="05050102010706020507" pitchFamily="18" charset="2"/>
              </a:rPr>
              <a:t> to compute the value of a</a:t>
            </a:r>
            <a:r>
              <a:rPr lang="en-US" altLang="en-US" sz="1200" baseline="-25000" dirty="0" smtClean="0">
                <a:sym typeface="Symbol" panose="05050102010706020507" pitchFamily="18" charset="2"/>
              </a:rPr>
              <a:t>n</a:t>
            </a:r>
            <a:r>
              <a:rPr lang="en-US" altLang="en-US" sz="1200" dirty="0" smtClean="0">
                <a:sym typeface="Symbol" panose="05050102010706020507" pitchFamily="18" charset="2"/>
              </a:rPr>
              <a:t> rather than conducting n iterations.</a:t>
            </a:r>
          </a:p>
          <a:p>
            <a:endParaRPr lang="en-US" sz="1200" b="0" i="0" u="none" strike="noStrike" kern="1200" baseline="0" dirty="0" smtClean="0">
              <a:solidFill>
                <a:schemeClr val="tx1"/>
              </a:solidFill>
              <a:latin typeface="Times New Roman" panose="02020603050405020304" pitchFamily="18" charset="0"/>
              <a:ea typeface="+mn-ea"/>
              <a:cs typeface="+mn-cs"/>
            </a:endParaRPr>
          </a:p>
          <a:p>
            <a:r>
              <a:rPr lang="en-US" sz="1200" b="0" i="0" u="none" strike="noStrike" kern="1200" baseline="0" dirty="0" smtClean="0">
                <a:solidFill>
                  <a:schemeClr val="tx1"/>
                </a:solidFill>
                <a:latin typeface="Times New Roman" panose="02020603050405020304" pitchFamily="18" charset="0"/>
                <a:ea typeface="+mn-ea"/>
                <a:cs typeface="+mn-cs"/>
              </a:rPr>
              <a:t>However, one important class of recurrence relations can be explicitly solved in a systematic way. These are recurrence relations</a:t>
            </a:r>
          </a:p>
          <a:p>
            <a:r>
              <a:rPr lang="en-US" sz="1200" b="0" i="0" u="none" strike="noStrike" kern="1200" baseline="0" dirty="0" smtClean="0">
                <a:solidFill>
                  <a:schemeClr val="tx1"/>
                </a:solidFill>
                <a:latin typeface="Times New Roman" panose="02020603050405020304" pitchFamily="18" charset="0"/>
                <a:ea typeface="+mn-ea"/>
                <a:cs typeface="+mn-cs"/>
              </a:rPr>
              <a:t>that express the terms of a sequence as linear combinations of previous terms.</a:t>
            </a:r>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16</a:t>
            </a:fld>
            <a:endParaRPr lang="en-CA" altLang="en-US"/>
          </a:p>
        </p:txBody>
      </p:sp>
    </p:spTree>
    <p:extLst>
      <p:ext uri="{BB962C8B-B14F-4D97-AF65-F5344CB8AC3E}">
        <p14:creationId xmlns:p14="http://schemas.microsoft.com/office/powerpoint/2010/main" val="236467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anose="02020603050405020304" pitchFamily="18" charset="0"/>
                <a:ea typeface="+mn-ea"/>
                <a:cs typeface="+mn-cs"/>
              </a:rPr>
              <a:t>The recurrence relation in the definition is </a:t>
            </a:r>
            <a:r>
              <a:rPr lang="en-US" sz="1200" b="1" i="0" u="none" strike="noStrike" kern="1200" baseline="0" dirty="0" smtClean="0">
                <a:solidFill>
                  <a:schemeClr val="tx1"/>
                </a:solidFill>
                <a:latin typeface="Times New Roman" panose="02020603050405020304" pitchFamily="18" charset="0"/>
                <a:ea typeface="+mn-ea"/>
                <a:cs typeface="+mn-cs"/>
              </a:rPr>
              <a:t>linear </a:t>
            </a:r>
            <a:r>
              <a:rPr lang="en-US" sz="1200" b="0" i="0" u="none" strike="noStrike" kern="1200" baseline="0" dirty="0" smtClean="0">
                <a:solidFill>
                  <a:schemeClr val="tx1"/>
                </a:solidFill>
                <a:latin typeface="Times New Roman" panose="02020603050405020304" pitchFamily="18" charset="0"/>
                <a:ea typeface="+mn-ea"/>
                <a:cs typeface="+mn-cs"/>
              </a:rPr>
              <a:t>because the right-hand side is a sum of previous terms of the sequence each multiplied by a function of </a:t>
            </a:r>
            <a:r>
              <a:rPr lang="en-US" sz="1200" b="0" i="1" u="none" strike="noStrike" kern="1200" baseline="0" dirty="0" smtClean="0">
                <a:solidFill>
                  <a:schemeClr val="tx1"/>
                </a:solidFill>
                <a:latin typeface="Times New Roman" panose="02020603050405020304" pitchFamily="18" charset="0"/>
                <a:ea typeface="+mn-ea"/>
                <a:cs typeface="+mn-cs"/>
              </a:rPr>
              <a:t>n</a:t>
            </a:r>
            <a:r>
              <a:rPr lang="en-US" sz="1200" b="0" i="0" u="none" strike="noStrike" kern="1200" baseline="0" dirty="0" smtClean="0">
                <a:solidFill>
                  <a:schemeClr val="tx1"/>
                </a:solidFill>
                <a:latin typeface="Times New Roman" panose="02020603050405020304" pitchFamily="18" charset="0"/>
                <a:ea typeface="+mn-ea"/>
                <a:cs typeface="+mn-cs"/>
              </a:rPr>
              <a:t>. The recurrence relation is </a:t>
            </a:r>
            <a:r>
              <a:rPr lang="en-US" sz="1200" b="1" i="0" u="none" strike="noStrike" kern="1200" baseline="0" dirty="0" smtClean="0">
                <a:solidFill>
                  <a:schemeClr val="tx1"/>
                </a:solidFill>
                <a:latin typeface="Times New Roman" panose="02020603050405020304" pitchFamily="18" charset="0"/>
                <a:ea typeface="+mn-ea"/>
                <a:cs typeface="+mn-cs"/>
              </a:rPr>
              <a:t>homogeneous </a:t>
            </a:r>
            <a:r>
              <a:rPr lang="en-US" sz="1200" b="0" i="0" u="none" strike="noStrike" kern="1200" baseline="0" dirty="0" smtClean="0">
                <a:solidFill>
                  <a:schemeClr val="tx1"/>
                </a:solidFill>
                <a:latin typeface="Times New Roman" panose="02020603050405020304" pitchFamily="18" charset="0"/>
                <a:ea typeface="+mn-ea"/>
                <a:cs typeface="+mn-cs"/>
              </a:rPr>
              <a:t>because no terms occur that are not multiples of the </a:t>
            </a:r>
            <a:r>
              <a:rPr lang="en-US" sz="1200" b="0" i="1" u="none" strike="noStrike" kern="1200" baseline="0" dirty="0" err="1" smtClean="0">
                <a:solidFill>
                  <a:schemeClr val="tx1"/>
                </a:solidFill>
                <a:latin typeface="Times New Roman" panose="02020603050405020304" pitchFamily="18" charset="0"/>
                <a:ea typeface="+mn-ea"/>
                <a:cs typeface="+mn-cs"/>
              </a:rPr>
              <a:t>a</a:t>
            </a:r>
            <a:r>
              <a:rPr lang="en-US" sz="1200" b="0" i="1" u="none" strike="noStrike" kern="1200" baseline="-25000" dirty="0" err="1" smtClean="0">
                <a:solidFill>
                  <a:schemeClr val="tx1"/>
                </a:solidFill>
                <a:latin typeface="Times New Roman" panose="02020603050405020304" pitchFamily="18" charset="0"/>
                <a:ea typeface="+mn-ea"/>
                <a:cs typeface="+mn-cs"/>
              </a:rPr>
              <a:t>i</a:t>
            </a:r>
            <a:r>
              <a:rPr lang="en-US" sz="1200" b="0" i="1" u="none" strike="noStrike" kern="1200" baseline="0" dirty="0" smtClean="0">
                <a:solidFill>
                  <a:schemeClr val="tx1"/>
                </a:solidFill>
                <a:latin typeface="Times New Roman" panose="02020603050405020304" pitchFamily="18" charset="0"/>
                <a:ea typeface="+mn-ea"/>
                <a:cs typeface="+mn-cs"/>
              </a:rPr>
              <a:t> </a:t>
            </a:r>
            <a:r>
              <a:rPr lang="en-US" sz="1200" b="0" i="0" u="none" strike="noStrike" kern="1200" baseline="0" dirty="0" smtClean="0">
                <a:solidFill>
                  <a:schemeClr val="tx1"/>
                </a:solidFill>
                <a:latin typeface="Times New Roman" panose="02020603050405020304" pitchFamily="18" charset="0"/>
                <a:ea typeface="+mn-ea"/>
                <a:cs typeface="+mn-cs"/>
              </a:rPr>
              <a:t>s. The coefficients of the</a:t>
            </a:r>
          </a:p>
          <a:p>
            <a:r>
              <a:rPr lang="en-US" sz="1200" b="0" i="0" u="none" strike="noStrike" kern="1200" baseline="0" dirty="0" smtClean="0">
                <a:solidFill>
                  <a:schemeClr val="tx1"/>
                </a:solidFill>
                <a:latin typeface="Times New Roman" panose="02020603050405020304" pitchFamily="18" charset="0"/>
                <a:ea typeface="+mn-ea"/>
                <a:cs typeface="+mn-cs"/>
              </a:rPr>
              <a:t>terms of the sequence are all </a:t>
            </a:r>
            <a:r>
              <a:rPr lang="en-US" sz="1200" b="1" i="0" u="none" strike="noStrike" kern="1200" baseline="0" dirty="0" smtClean="0">
                <a:solidFill>
                  <a:schemeClr val="tx1"/>
                </a:solidFill>
                <a:latin typeface="Times New Roman" panose="02020603050405020304" pitchFamily="18" charset="0"/>
                <a:ea typeface="+mn-ea"/>
                <a:cs typeface="+mn-cs"/>
              </a:rPr>
              <a:t>constants</a:t>
            </a:r>
            <a:r>
              <a:rPr lang="en-US" sz="1200" b="0" i="0" u="none" strike="noStrike" kern="1200" baseline="0" dirty="0" smtClean="0">
                <a:solidFill>
                  <a:schemeClr val="tx1"/>
                </a:solidFill>
                <a:latin typeface="Times New Roman" panose="02020603050405020304" pitchFamily="18" charset="0"/>
                <a:ea typeface="+mn-ea"/>
                <a:cs typeface="+mn-cs"/>
              </a:rPr>
              <a:t>, rather than functions that depend on </a:t>
            </a:r>
            <a:r>
              <a:rPr lang="en-US" sz="1200" b="0" i="1" u="none" strike="noStrike" kern="1200" baseline="0" dirty="0" smtClean="0">
                <a:solidFill>
                  <a:schemeClr val="tx1"/>
                </a:solidFill>
                <a:latin typeface="Times New Roman" panose="02020603050405020304" pitchFamily="18" charset="0"/>
                <a:ea typeface="+mn-ea"/>
                <a:cs typeface="+mn-cs"/>
              </a:rPr>
              <a:t>n</a:t>
            </a:r>
            <a:r>
              <a:rPr lang="en-US" sz="1200" b="0" i="0" u="none" strike="noStrike" kern="1200" baseline="0" dirty="0" smtClean="0">
                <a:solidFill>
                  <a:schemeClr val="tx1"/>
                </a:solidFill>
                <a:latin typeface="Times New Roman" panose="02020603050405020304" pitchFamily="18" charset="0"/>
                <a:ea typeface="+mn-ea"/>
                <a:cs typeface="+mn-cs"/>
              </a:rPr>
              <a:t>. The </a:t>
            </a:r>
            <a:r>
              <a:rPr lang="en-US" sz="1200" b="1" i="0" u="none" strike="noStrike" kern="1200" baseline="0" dirty="0" smtClean="0">
                <a:solidFill>
                  <a:schemeClr val="tx1"/>
                </a:solidFill>
                <a:latin typeface="Times New Roman" panose="02020603050405020304" pitchFamily="18" charset="0"/>
                <a:ea typeface="+mn-ea"/>
                <a:cs typeface="+mn-cs"/>
              </a:rPr>
              <a:t>degree </a:t>
            </a:r>
            <a:r>
              <a:rPr lang="en-US" sz="1200" b="0" i="0" u="none" strike="noStrike" kern="1200" baseline="0" dirty="0" smtClean="0">
                <a:solidFill>
                  <a:schemeClr val="tx1"/>
                </a:solidFill>
                <a:latin typeface="Times New Roman" panose="02020603050405020304" pitchFamily="18" charset="0"/>
                <a:ea typeface="+mn-ea"/>
                <a:cs typeface="+mn-cs"/>
              </a:rPr>
              <a:t>is </a:t>
            </a:r>
            <a:r>
              <a:rPr lang="en-US" sz="1200" b="0" i="1" u="none" strike="noStrike" kern="1200" baseline="0" dirty="0" smtClean="0">
                <a:solidFill>
                  <a:schemeClr val="tx1"/>
                </a:solidFill>
                <a:latin typeface="Times New Roman" panose="02020603050405020304" pitchFamily="18" charset="0"/>
                <a:ea typeface="+mn-ea"/>
                <a:cs typeface="+mn-cs"/>
              </a:rPr>
              <a:t>k </a:t>
            </a:r>
            <a:r>
              <a:rPr lang="en-US" sz="1200" b="0" i="0" u="none" strike="noStrike" kern="1200" baseline="0" dirty="0" smtClean="0">
                <a:solidFill>
                  <a:schemeClr val="tx1"/>
                </a:solidFill>
                <a:latin typeface="Times New Roman" panose="02020603050405020304" pitchFamily="18" charset="0"/>
                <a:ea typeface="+mn-ea"/>
                <a:cs typeface="+mn-cs"/>
              </a:rPr>
              <a:t>because </a:t>
            </a:r>
            <a:r>
              <a:rPr lang="en-US" sz="1200" b="0" i="1" u="none" strike="noStrike" kern="1200" baseline="0" dirty="0" smtClean="0">
                <a:solidFill>
                  <a:schemeClr val="tx1"/>
                </a:solidFill>
                <a:latin typeface="Times New Roman" panose="02020603050405020304" pitchFamily="18" charset="0"/>
                <a:ea typeface="+mn-ea"/>
                <a:cs typeface="+mn-cs"/>
              </a:rPr>
              <a:t>an </a:t>
            </a:r>
            <a:r>
              <a:rPr lang="en-US" sz="1200" b="0" i="0" u="none" strike="noStrike" kern="1200" baseline="0" dirty="0" smtClean="0">
                <a:solidFill>
                  <a:schemeClr val="tx1"/>
                </a:solidFill>
                <a:latin typeface="Times New Roman" panose="02020603050405020304" pitchFamily="18" charset="0"/>
                <a:ea typeface="+mn-ea"/>
                <a:cs typeface="+mn-cs"/>
              </a:rPr>
              <a:t>is expressed in terms of the previous </a:t>
            </a:r>
            <a:r>
              <a:rPr lang="en-US" sz="1200" b="0" i="1" u="none" strike="noStrike" kern="1200" baseline="0" dirty="0" smtClean="0">
                <a:solidFill>
                  <a:schemeClr val="tx1"/>
                </a:solidFill>
                <a:latin typeface="Times New Roman" panose="02020603050405020304" pitchFamily="18" charset="0"/>
                <a:ea typeface="+mn-ea"/>
                <a:cs typeface="+mn-cs"/>
              </a:rPr>
              <a:t>k </a:t>
            </a:r>
            <a:r>
              <a:rPr lang="en-US" sz="1200" b="0" i="0" u="none" strike="noStrike" kern="1200" baseline="0" dirty="0" smtClean="0">
                <a:solidFill>
                  <a:schemeClr val="tx1"/>
                </a:solidFill>
                <a:latin typeface="Times New Roman" panose="02020603050405020304" pitchFamily="18" charset="0"/>
                <a:ea typeface="+mn-ea"/>
                <a:cs typeface="+mn-cs"/>
              </a:rPr>
              <a:t>terms of the sequence.</a:t>
            </a:r>
          </a:p>
          <a:p>
            <a:r>
              <a:rPr lang="en-US" sz="1200" b="0" i="0" u="none" strike="noStrike" kern="1200" baseline="0" dirty="0" smtClean="0">
                <a:solidFill>
                  <a:schemeClr val="tx1"/>
                </a:solidFill>
                <a:latin typeface="Times New Roman" panose="02020603050405020304" pitchFamily="18" charset="0"/>
                <a:ea typeface="+mn-ea"/>
                <a:cs typeface="+mn-cs"/>
              </a:rPr>
              <a:t>A consequence of the principle of mathematical induction is that a sequence satisfying the recurrence relation in the definition is uniquely determined by this recurrence relation and the </a:t>
            </a:r>
            <a:r>
              <a:rPr lang="en-US" sz="1200" b="0" i="1" u="none" strike="noStrike" kern="1200" baseline="0" dirty="0" smtClean="0">
                <a:solidFill>
                  <a:schemeClr val="tx1"/>
                </a:solidFill>
                <a:latin typeface="Times New Roman" panose="02020603050405020304" pitchFamily="18" charset="0"/>
                <a:ea typeface="+mn-ea"/>
                <a:cs typeface="+mn-cs"/>
              </a:rPr>
              <a:t>k </a:t>
            </a:r>
            <a:r>
              <a:rPr lang="en-US" sz="1200" b="0" i="0" u="none" strike="noStrike" kern="1200" baseline="0" dirty="0" smtClean="0">
                <a:solidFill>
                  <a:schemeClr val="tx1"/>
                </a:solidFill>
                <a:latin typeface="Times New Roman" panose="02020603050405020304" pitchFamily="18" charset="0"/>
                <a:ea typeface="+mn-ea"/>
                <a:cs typeface="+mn-cs"/>
              </a:rPr>
              <a:t>initial conditions</a:t>
            </a:r>
          </a:p>
          <a:p>
            <a:pPr marL="0" indent="0">
              <a:buNone/>
            </a:pPr>
            <a:r>
              <a:rPr lang="en-US" altLang="en-US" sz="1200" dirty="0" smtClean="0">
                <a:sym typeface="Symbol" panose="05050102010706020507" pitchFamily="18" charset="2"/>
              </a:rPr>
              <a:t>a</a:t>
            </a:r>
            <a:r>
              <a:rPr lang="en-US" altLang="en-US" sz="1200" baseline="-25000" dirty="0" smtClean="0">
                <a:sym typeface="Symbol" panose="05050102010706020507" pitchFamily="18" charset="2"/>
              </a:rPr>
              <a:t>0</a:t>
            </a:r>
            <a:r>
              <a:rPr lang="en-US" altLang="en-US" sz="1200" dirty="0" smtClean="0">
                <a:sym typeface="Symbol" panose="05050102010706020507" pitchFamily="18" charset="2"/>
              </a:rPr>
              <a:t> = C</a:t>
            </a:r>
            <a:r>
              <a:rPr lang="en-US" altLang="en-US" sz="1200" baseline="-25000" dirty="0" smtClean="0">
                <a:sym typeface="Symbol" panose="05050102010706020507" pitchFamily="18" charset="2"/>
              </a:rPr>
              <a:t>0</a:t>
            </a:r>
            <a:r>
              <a:rPr lang="en-US" altLang="en-US" sz="1200" dirty="0" smtClean="0">
                <a:sym typeface="Symbol" panose="05050102010706020507" pitchFamily="18" charset="2"/>
              </a:rPr>
              <a:t>, a</a:t>
            </a:r>
            <a:r>
              <a:rPr lang="en-US" altLang="en-US" sz="1200" baseline="-25000" dirty="0" smtClean="0">
                <a:sym typeface="Symbol" panose="05050102010706020507" pitchFamily="18" charset="2"/>
              </a:rPr>
              <a:t>1</a:t>
            </a:r>
            <a:r>
              <a:rPr lang="en-US" altLang="en-US" sz="1200" dirty="0" smtClean="0">
                <a:sym typeface="Symbol" panose="05050102010706020507" pitchFamily="18" charset="2"/>
              </a:rPr>
              <a:t> = C</a:t>
            </a:r>
            <a:r>
              <a:rPr lang="en-US" altLang="en-US" sz="1200" baseline="-25000" dirty="0" smtClean="0">
                <a:sym typeface="Symbol" panose="05050102010706020507" pitchFamily="18" charset="2"/>
              </a:rPr>
              <a:t>1</a:t>
            </a:r>
            <a:r>
              <a:rPr lang="en-US" altLang="en-US" sz="1200" dirty="0" smtClean="0">
                <a:sym typeface="Symbol" panose="05050102010706020507" pitchFamily="18" charset="2"/>
              </a:rPr>
              <a:t>, a</a:t>
            </a:r>
            <a:r>
              <a:rPr lang="en-US" altLang="en-US" sz="1200" baseline="-25000" dirty="0" smtClean="0">
                <a:sym typeface="Symbol" panose="05050102010706020507" pitchFamily="18" charset="2"/>
              </a:rPr>
              <a:t>2</a:t>
            </a:r>
            <a:r>
              <a:rPr lang="en-US" altLang="en-US" sz="1200" dirty="0" smtClean="0">
                <a:sym typeface="Symbol" panose="05050102010706020507" pitchFamily="18" charset="2"/>
              </a:rPr>
              <a:t> = C</a:t>
            </a:r>
            <a:r>
              <a:rPr lang="en-US" altLang="en-US" sz="1200" baseline="-25000" dirty="0" smtClean="0">
                <a:sym typeface="Symbol" panose="05050102010706020507" pitchFamily="18" charset="2"/>
              </a:rPr>
              <a:t>2</a:t>
            </a:r>
            <a:r>
              <a:rPr lang="en-US" altLang="en-US" sz="1200" dirty="0" smtClean="0">
                <a:sym typeface="Symbol" panose="05050102010706020507" pitchFamily="18" charset="2"/>
              </a:rPr>
              <a:t>, …, a</a:t>
            </a:r>
            <a:r>
              <a:rPr lang="en-US" altLang="en-US" sz="1200" baseline="-25000" dirty="0" smtClean="0">
                <a:sym typeface="Symbol" panose="05050102010706020507" pitchFamily="18" charset="2"/>
              </a:rPr>
              <a:t>k-1</a:t>
            </a:r>
            <a:r>
              <a:rPr lang="en-US" altLang="en-US" sz="1200" dirty="0" smtClean="0">
                <a:sym typeface="Symbol" panose="05050102010706020507" pitchFamily="18" charset="2"/>
              </a:rPr>
              <a:t> = C</a:t>
            </a:r>
            <a:r>
              <a:rPr lang="en-US" altLang="en-US" sz="1200" baseline="-25000" dirty="0" smtClean="0">
                <a:sym typeface="Symbol" panose="05050102010706020507" pitchFamily="18" charset="2"/>
              </a:rPr>
              <a:t>k-1</a:t>
            </a:r>
            <a:r>
              <a:rPr lang="en-US" altLang="en-US" sz="1200" dirty="0" smtClean="0">
                <a:sym typeface="Symbol" panose="05050102010706020507" pitchFamily="18" charset="2"/>
              </a:rPr>
              <a:t>.  (Note the</a:t>
            </a:r>
            <a:r>
              <a:rPr lang="en-US" altLang="en-US" sz="1200" baseline="0" dirty="0" smtClean="0">
                <a:sym typeface="Symbol" panose="05050102010706020507" pitchFamily="18" charset="2"/>
              </a:rPr>
              <a:t> C’s != c’s)</a:t>
            </a:r>
            <a:endParaRPr lang="en-US" altLang="en-US" sz="1200" dirty="0">
              <a:sym typeface="Symbol" panose="05050102010706020507" pitchFamily="18" charset="2"/>
            </a:endParaRPr>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17</a:t>
            </a:fld>
            <a:endParaRPr lang="en-CA" altLang="en-US"/>
          </a:p>
        </p:txBody>
      </p:sp>
    </p:spTree>
    <p:extLst>
      <p:ext uri="{BB962C8B-B14F-4D97-AF65-F5344CB8AC3E}">
        <p14:creationId xmlns:p14="http://schemas.microsoft.com/office/powerpoint/2010/main" val="305932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anose="02020603050405020304" pitchFamily="18" charset="0"/>
                <a:ea typeface="+mn-ea"/>
                <a:cs typeface="+mn-cs"/>
              </a:rPr>
              <a:t>Linear homogeneous recurrence relations are studied for two reasons. First, they often occur in modeling of problems. Second, they can be systematically solved.</a:t>
            </a:r>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19</a:t>
            </a:fld>
            <a:endParaRPr lang="en-CA" altLang="en-US"/>
          </a:p>
        </p:txBody>
      </p:sp>
    </p:spTree>
    <p:extLst>
      <p:ext uri="{BB962C8B-B14F-4D97-AF65-F5344CB8AC3E}">
        <p14:creationId xmlns:p14="http://schemas.microsoft.com/office/powerpoint/2010/main" val="1558436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sym typeface="Symbol" panose="05050102010706020507" pitchFamily="18" charset="2"/>
              </a:rPr>
              <a:t></a:t>
            </a:r>
            <a:r>
              <a:rPr lang="en-US" altLang="en-US" baseline="-25000" dirty="0" smtClean="0">
                <a:sym typeface="Symbol" panose="05050102010706020507" pitchFamily="18" charset="2"/>
              </a:rPr>
              <a:t>1 </a:t>
            </a:r>
            <a:r>
              <a:rPr lang="en-US" baseline="0" dirty="0" smtClean="0"/>
              <a:t>= </a:t>
            </a:r>
            <a:r>
              <a:rPr lang="en-US" baseline="0" dirty="0" smtClean="0"/>
              <a:t>2 – </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endParaRPr lang="en-US" altLang="en-US" dirty="0" smtClean="0">
              <a:sym typeface="Symbol" panose="05050102010706020507" pitchFamily="18" charset="2"/>
            </a:endParaRPr>
          </a:p>
          <a:p>
            <a:pPr marL="0" indent="0">
              <a:buNone/>
            </a:pPr>
            <a:r>
              <a:rPr lang="en-US" baseline="0" dirty="0" smtClean="0"/>
              <a:t>7 </a:t>
            </a:r>
            <a:r>
              <a:rPr lang="en-US" baseline="0" dirty="0" smtClean="0"/>
              <a:t>= </a:t>
            </a:r>
            <a:r>
              <a:rPr lang="en-US" baseline="0" dirty="0" smtClean="0"/>
              <a:t>2(2-</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r>
              <a:rPr lang="en-US" baseline="0" dirty="0" smtClean="0"/>
              <a:t>) – </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r>
              <a:rPr lang="en-US" baseline="0" dirty="0" smtClean="0"/>
              <a:t>= </a:t>
            </a:r>
            <a:r>
              <a:rPr lang="en-US" baseline="0" dirty="0" smtClean="0"/>
              <a:t>4 – </a:t>
            </a:r>
            <a:r>
              <a:rPr lang="en-US" baseline="0" dirty="0" smtClean="0"/>
              <a:t>2</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r>
              <a:rPr lang="en-US" baseline="0" dirty="0" smtClean="0"/>
              <a:t> –</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r>
              <a:rPr lang="en-US" baseline="0" dirty="0" smtClean="0"/>
              <a:t> </a:t>
            </a:r>
            <a:r>
              <a:rPr lang="en-US" baseline="0" dirty="0" smtClean="0"/>
              <a:t>= 4 – </a:t>
            </a:r>
            <a:r>
              <a:rPr lang="en-US" baseline="0" dirty="0" smtClean="0"/>
              <a:t>3</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endParaRPr lang="en-US" altLang="en-US" dirty="0" smtClean="0">
              <a:sym typeface="Symbol" panose="05050102010706020507" pitchFamily="18" charset="2"/>
            </a:endParaRPr>
          </a:p>
          <a:p>
            <a:r>
              <a:rPr lang="en-US" baseline="0" dirty="0" smtClean="0"/>
              <a:t>3 </a:t>
            </a:r>
            <a:r>
              <a:rPr lang="en-US" baseline="0" dirty="0" smtClean="0"/>
              <a:t>= -</a:t>
            </a:r>
            <a:r>
              <a:rPr lang="en-US" baseline="0" dirty="0" smtClean="0"/>
              <a:t>3</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r>
              <a:rPr lang="en-US" baseline="0" dirty="0" smtClean="0"/>
              <a:t>  </a:t>
            </a:r>
            <a:r>
              <a:rPr lang="en-US" baseline="0" dirty="0" smtClean="0"/>
              <a:t>so </a:t>
            </a:r>
            <a:r>
              <a:rPr lang="en-US" altLang="en-US" dirty="0" smtClean="0">
                <a:sym typeface="Symbol" panose="05050102010706020507" pitchFamily="18" charset="2"/>
              </a:rPr>
              <a:t></a:t>
            </a:r>
            <a:r>
              <a:rPr lang="en-US" altLang="en-US" baseline="-25000" dirty="0" smtClean="0">
                <a:sym typeface="Symbol" panose="05050102010706020507" pitchFamily="18" charset="2"/>
              </a:rPr>
              <a:t>2</a:t>
            </a:r>
            <a:r>
              <a:rPr lang="en-US" baseline="0" dirty="0" smtClean="0"/>
              <a:t> </a:t>
            </a:r>
            <a:r>
              <a:rPr lang="en-US" baseline="0" dirty="0" smtClean="0"/>
              <a:t>= -1 and  </a:t>
            </a:r>
            <a:r>
              <a:rPr lang="en-US" altLang="en-US" dirty="0" smtClean="0">
                <a:sym typeface="Symbol" panose="05050102010706020507" pitchFamily="18" charset="2"/>
              </a:rPr>
              <a:t></a:t>
            </a:r>
            <a:r>
              <a:rPr lang="en-US" altLang="en-US" baseline="-25000" dirty="0" smtClean="0">
                <a:sym typeface="Symbol" panose="05050102010706020507" pitchFamily="18" charset="2"/>
              </a:rPr>
              <a:t>1</a:t>
            </a:r>
            <a:r>
              <a:rPr lang="en-US" baseline="-25000" dirty="0" smtClean="0"/>
              <a:t> </a:t>
            </a:r>
            <a:r>
              <a:rPr lang="en-US" baseline="0" dirty="0" smtClean="0"/>
              <a:t>= 2 – (-1) = 3</a:t>
            </a:r>
            <a:br>
              <a:rPr lang="en-US" baseline="0" dirty="0" smtClean="0"/>
            </a:br>
            <a:r>
              <a:rPr lang="en-US" baseline="0" dirty="0" smtClean="0"/>
              <a:t/>
            </a:r>
            <a:br>
              <a:rPr lang="en-US" baseline="0" dirty="0" smtClean="0"/>
            </a:br>
            <a:r>
              <a:rPr lang="en-US" baseline="0" dirty="0" smtClean="0"/>
              <a:t>or </a:t>
            </a:r>
            <a:br>
              <a:rPr lang="en-US" baseline="0" dirty="0" smtClean="0"/>
            </a:br>
            <a:r>
              <a:rPr lang="en-US" baseline="0" dirty="0" smtClean="0"/>
              <a:t/>
            </a:r>
            <a:br>
              <a:rPr lang="en-US" baseline="0" dirty="0" smtClean="0"/>
            </a:br>
            <a:r>
              <a:rPr lang="en-US" baseline="0" dirty="0" smtClean="0"/>
              <a:t>a2 = 2 – a1</a:t>
            </a:r>
            <a:br>
              <a:rPr lang="en-US" baseline="0" dirty="0" smtClean="0"/>
            </a:br>
            <a:r>
              <a:rPr lang="en-US" baseline="0" dirty="0" smtClean="0"/>
              <a:t>7 = 2a1 – (2 – a1)</a:t>
            </a:r>
            <a:br>
              <a:rPr lang="en-US" baseline="0" dirty="0" smtClean="0"/>
            </a:br>
            <a:r>
              <a:rPr lang="en-US" baseline="0" dirty="0" smtClean="0"/>
              <a:t>9 = 3a1</a:t>
            </a:r>
            <a:br>
              <a:rPr lang="en-US" baseline="0" dirty="0" smtClean="0"/>
            </a:br>
            <a:r>
              <a:rPr lang="en-US" baseline="0" dirty="0" smtClean="0"/>
              <a:t>a1 = 3   a2 = 2 – a1 = -1</a:t>
            </a:r>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23</a:t>
            </a:fld>
            <a:endParaRPr lang="en-CA" altLang="en-US"/>
          </a:p>
        </p:txBody>
      </p:sp>
    </p:spTree>
    <p:extLst>
      <p:ext uri="{BB962C8B-B14F-4D97-AF65-F5344CB8AC3E}">
        <p14:creationId xmlns:p14="http://schemas.microsoft.com/office/powerpoint/2010/main" val="1085590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3F693-1023-4DE1-9F04-6E3779116E99}" type="slidenum">
              <a:rPr lang="en-CA" altLang="en-US" smtClean="0"/>
              <a:pPr/>
              <a:t>26</a:t>
            </a:fld>
            <a:endParaRPr lang="en-CA" altLang="en-US"/>
          </a:p>
        </p:txBody>
      </p:sp>
    </p:spTree>
    <p:extLst>
      <p:ext uri="{BB962C8B-B14F-4D97-AF65-F5344CB8AC3E}">
        <p14:creationId xmlns:p14="http://schemas.microsoft.com/office/powerpoint/2010/main" val="65376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EA088603-F57E-46E1-A109-8FCB47CEEAED}" type="slidenum">
              <a:rPr lang="en-CA" altLang="en-US" smtClean="0"/>
              <a:pPr/>
              <a:t>‹#›</a:t>
            </a:fld>
            <a:endParaRPr lang="en-CA" altLang="en-US"/>
          </a:p>
        </p:txBody>
      </p:sp>
    </p:spTree>
    <p:extLst>
      <p:ext uri="{BB962C8B-B14F-4D97-AF65-F5344CB8AC3E}">
        <p14:creationId xmlns:p14="http://schemas.microsoft.com/office/powerpoint/2010/main" val="358767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C3E7D5AE-2255-4FC6-8D09-B41BFC32689F}" type="slidenum">
              <a:rPr lang="en-CA" altLang="en-US" smtClean="0"/>
              <a:pPr/>
              <a:t>‹#›</a:t>
            </a:fld>
            <a:endParaRPr lang="en-CA" altLang="en-US"/>
          </a:p>
        </p:txBody>
      </p:sp>
    </p:spTree>
    <p:extLst>
      <p:ext uri="{BB962C8B-B14F-4D97-AF65-F5344CB8AC3E}">
        <p14:creationId xmlns:p14="http://schemas.microsoft.com/office/powerpoint/2010/main" val="19926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1B17B13F-EDBC-432B-A1C9-52A613FFFC29}" type="slidenum">
              <a:rPr lang="en-CA" altLang="en-US" smtClean="0"/>
              <a:pPr/>
              <a:t>‹#›</a:t>
            </a:fld>
            <a:endParaRPr lang="en-CA" altLang="en-US"/>
          </a:p>
        </p:txBody>
      </p:sp>
    </p:spTree>
    <p:extLst>
      <p:ext uri="{BB962C8B-B14F-4D97-AF65-F5344CB8AC3E}">
        <p14:creationId xmlns:p14="http://schemas.microsoft.com/office/powerpoint/2010/main" val="94599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73138D9-616D-43FE-8C7C-EA76DB4276B4}" type="slidenum">
              <a:rPr lang="en-CA" altLang="en-US" smtClean="0"/>
              <a:pPr/>
              <a:t>‹#›</a:t>
            </a:fld>
            <a:endParaRPr lang="en-CA" altLang="en-US"/>
          </a:p>
        </p:txBody>
      </p:sp>
    </p:spTree>
    <p:extLst>
      <p:ext uri="{BB962C8B-B14F-4D97-AF65-F5344CB8AC3E}">
        <p14:creationId xmlns:p14="http://schemas.microsoft.com/office/powerpoint/2010/main" val="275367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6B0DA89B-F561-4CBB-903F-8FBAEC769FE8}" type="slidenum">
              <a:rPr lang="en-CA" altLang="en-US" smtClean="0"/>
              <a:pPr/>
              <a:t>‹#›</a:t>
            </a:fld>
            <a:endParaRPr lang="en-CA" altLang="en-US"/>
          </a:p>
        </p:txBody>
      </p:sp>
    </p:spTree>
    <p:extLst>
      <p:ext uri="{BB962C8B-B14F-4D97-AF65-F5344CB8AC3E}">
        <p14:creationId xmlns:p14="http://schemas.microsoft.com/office/powerpoint/2010/main" val="141045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CA"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770B374C-FC35-47D8-BD38-2F26D52E5994}" type="slidenum">
              <a:rPr lang="en-CA" altLang="en-US" smtClean="0"/>
              <a:pPr/>
              <a:t>‹#›</a:t>
            </a:fld>
            <a:endParaRPr lang="en-CA" altLang="en-US"/>
          </a:p>
        </p:txBody>
      </p:sp>
    </p:spTree>
    <p:extLst>
      <p:ext uri="{BB962C8B-B14F-4D97-AF65-F5344CB8AC3E}">
        <p14:creationId xmlns:p14="http://schemas.microsoft.com/office/powerpoint/2010/main" val="156235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CA" altLang="en-US" dirty="0"/>
          </a:p>
        </p:txBody>
      </p:sp>
      <p:sp>
        <p:nvSpPr>
          <p:cNvPr id="8" name="Footer Placeholder 7"/>
          <p:cNvSpPr>
            <a:spLocks noGrp="1"/>
          </p:cNvSpPr>
          <p:nvPr>
            <p:ph type="ftr" sz="quarter" idx="11"/>
          </p:nvPr>
        </p:nvSpPr>
        <p:spPr/>
        <p:txBody>
          <a:bodyPr/>
          <a:lstStyle/>
          <a:p>
            <a:endParaRPr lang="en-US" altLang="en-US" dirty="0"/>
          </a:p>
        </p:txBody>
      </p:sp>
      <p:sp>
        <p:nvSpPr>
          <p:cNvPr id="9" name="Slide Number Placeholder 8"/>
          <p:cNvSpPr>
            <a:spLocks noGrp="1"/>
          </p:cNvSpPr>
          <p:nvPr>
            <p:ph type="sldNum" sz="quarter" idx="12"/>
          </p:nvPr>
        </p:nvSpPr>
        <p:spPr/>
        <p:txBody>
          <a:bodyPr/>
          <a:lstStyle/>
          <a:p>
            <a:fld id="{056D9FF1-4FAE-4C60-8787-D8387D81C276}" type="slidenum">
              <a:rPr lang="en-CA" altLang="en-US" smtClean="0"/>
              <a:pPr/>
              <a:t>‹#›</a:t>
            </a:fld>
            <a:endParaRPr lang="en-CA" altLang="en-US"/>
          </a:p>
        </p:txBody>
      </p:sp>
    </p:spTree>
    <p:extLst>
      <p:ext uri="{BB962C8B-B14F-4D97-AF65-F5344CB8AC3E}">
        <p14:creationId xmlns:p14="http://schemas.microsoft.com/office/powerpoint/2010/main" val="357632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CA" altLang="en-US" dirty="0"/>
          </a:p>
        </p:txBody>
      </p:sp>
      <p:sp>
        <p:nvSpPr>
          <p:cNvPr id="4" name="Footer Placeholder 3"/>
          <p:cNvSpPr>
            <a:spLocks noGrp="1"/>
          </p:cNvSpPr>
          <p:nvPr>
            <p:ph type="ftr" sz="quarter" idx="11"/>
          </p:nvPr>
        </p:nvSpPr>
        <p:spPr/>
        <p:txBody>
          <a:bodyPr/>
          <a:lstStyle/>
          <a:p>
            <a:endParaRPr lang="en-US" altLang="en-US" dirty="0"/>
          </a:p>
        </p:txBody>
      </p:sp>
      <p:sp>
        <p:nvSpPr>
          <p:cNvPr id="5" name="Slide Number Placeholder 4"/>
          <p:cNvSpPr>
            <a:spLocks noGrp="1"/>
          </p:cNvSpPr>
          <p:nvPr>
            <p:ph type="sldNum" sz="quarter" idx="12"/>
          </p:nvPr>
        </p:nvSpPr>
        <p:spPr/>
        <p:txBody>
          <a:bodyPr/>
          <a:lstStyle/>
          <a:p>
            <a:fld id="{BACD77C5-40A1-4B8B-8D69-26724C331DDB}" type="slidenum">
              <a:rPr lang="en-CA" altLang="en-US" smtClean="0"/>
              <a:pPr/>
              <a:t>‹#›</a:t>
            </a:fld>
            <a:endParaRPr lang="en-CA" altLang="en-US"/>
          </a:p>
        </p:txBody>
      </p:sp>
    </p:spTree>
    <p:extLst>
      <p:ext uri="{BB962C8B-B14F-4D97-AF65-F5344CB8AC3E}">
        <p14:creationId xmlns:p14="http://schemas.microsoft.com/office/powerpoint/2010/main" val="221128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ltLang="en-US" dirty="0"/>
          </a:p>
        </p:txBody>
      </p:sp>
      <p:sp>
        <p:nvSpPr>
          <p:cNvPr id="3" name="Footer Placeholder 2"/>
          <p:cNvSpPr>
            <a:spLocks noGrp="1"/>
          </p:cNvSpPr>
          <p:nvPr>
            <p:ph type="ftr" sz="quarter" idx="11"/>
          </p:nvPr>
        </p:nvSpPr>
        <p:spPr/>
        <p:txBody>
          <a:bodyPr/>
          <a:lstStyle/>
          <a:p>
            <a:endParaRPr lang="en-US" altLang="en-US" dirty="0"/>
          </a:p>
        </p:txBody>
      </p:sp>
      <p:sp>
        <p:nvSpPr>
          <p:cNvPr id="4" name="Slide Number Placeholder 3"/>
          <p:cNvSpPr>
            <a:spLocks noGrp="1"/>
          </p:cNvSpPr>
          <p:nvPr>
            <p:ph type="sldNum" sz="quarter" idx="12"/>
          </p:nvPr>
        </p:nvSpPr>
        <p:spPr/>
        <p:txBody>
          <a:bodyPr/>
          <a:lstStyle/>
          <a:p>
            <a:fld id="{B019857F-A1D7-4F5A-9621-28A3C7D5A93F}" type="slidenum">
              <a:rPr lang="en-CA" altLang="en-US" smtClean="0"/>
              <a:pPr/>
              <a:t>‹#›</a:t>
            </a:fld>
            <a:endParaRPr lang="en-CA" altLang="en-US"/>
          </a:p>
        </p:txBody>
      </p:sp>
    </p:spTree>
    <p:extLst>
      <p:ext uri="{BB962C8B-B14F-4D97-AF65-F5344CB8AC3E}">
        <p14:creationId xmlns:p14="http://schemas.microsoft.com/office/powerpoint/2010/main" val="22336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CA"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3B873AD0-379B-4D8C-A9B7-350BE0EF57C0}" type="slidenum">
              <a:rPr lang="en-CA" altLang="en-US" smtClean="0"/>
              <a:pPr/>
              <a:t>‹#›</a:t>
            </a:fld>
            <a:endParaRPr lang="en-CA" altLang="en-US"/>
          </a:p>
        </p:txBody>
      </p:sp>
    </p:spTree>
    <p:extLst>
      <p:ext uri="{BB962C8B-B14F-4D97-AF65-F5344CB8AC3E}">
        <p14:creationId xmlns:p14="http://schemas.microsoft.com/office/powerpoint/2010/main" val="235463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CA"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43A54540-2241-4CDA-9D8E-B7793CFA4530}" type="slidenum">
              <a:rPr lang="en-CA" altLang="en-US" smtClean="0"/>
              <a:pPr/>
              <a:t>‹#›</a:t>
            </a:fld>
            <a:endParaRPr lang="en-CA" altLang="en-US"/>
          </a:p>
        </p:txBody>
      </p:sp>
    </p:spTree>
    <p:extLst>
      <p:ext uri="{BB962C8B-B14F-4D97-AF65-F5344CB8AC3E}">
        <p14:creationId xmlns:p14="http://schemas.microsoft.com/office/powerpoint/2010/main" val="217598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E63D6-9B57-4D66-AFE5-96808EA6018A}" type="slidenum">
              <a:rPr lang="en-CA" altLang="en-US" smtClean="0"/>
              <a:pPr/>
              <a:t>‹#›</a:t>
            </a:fld>
            <a:endParaRPr lang="en-CA" altLang="en-US"/>
          </a:p>
        </p:txBody>
      </p:sp>
    </p:spTree>
    <p:extLst>
      <p:ext uri="{BB962C8B-B14F-4D97-AF65-F5344CB8AC3E}">
        <p14:creationId xmlns:p14="http://schemas.microsoft.com/office/powerpoint/2010/main" val="1602755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1.bin"/><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emf"/><Relationship Id="rId9" Type="http://schemas.microsoft.com/office/2007/relationships/diagramDrawing" Target="../diagrams/drawing2.xml"/></Relationships>
</file>

<file path=ppt/slides/_rels/slide2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8915" name="Rectangle 4"/>
          <p:cNvSpPr>
            <a:spLocks noGrp="1" noChangeArrowheads="1"/>
          </p:cNvSpPr>
          <p:nvPr>
            <p:ph type="ctrTitle"/>
          </p:nvPr>
        </p:nvSpPr>
        <p:spPr/>
        <p:txBody>
          <a:bodyPr/>
          <a:lstStyle/>
          <a:p>
            <a:pPr algn="ctr" eaLnBrk="1" hangingPunct="1"/>
            <a:r>
              <a:rPr lang="en-US" altLang="en-US" dirty="0" smtClean="0">
                <a:solidFill>
                  <a:srgbClr val="500000"/>
                </a:solidFill>
              </a:rPr>
              <a:t>CSCE 222</a:t>
            </a:r>
            <a:br>
              <a:rPr lang="en-US" altLang="en-US" dirty="0" smtClean="0">
                <a:solidFill>
                  <a:srgbClr val="500000"/>
                </a:solidFill>
              </a:rPr>
            </a:br>
            <a:r>
              <a:rPr lang="en-US" altLang="en-US" dirty="0" smtClean="0">
                <a:solidFill>
                  <a:srgbClr val="500000"/>
                </a:solidFill>
              </a:rPr>
              <a:t>Discrete Structures</a:t>
            </a:r>
          </a:p>
        </p:txBody>
      </p:sp>
      <p:sp>
        <p:nvSpPr>
          <p:cNvPr id="38916" name="Rectangle 5"/>
          <p:cNvSpPr>
            <a:spLocks noGrp="1" noChangeArrowheads="1"/>
          </p:cNvSpPr>
          <p:nvPr>
            <p:ph type="subTitle" idx="1"/>
          </p:nvPr>
        </p:nvSpPr>
        <p:spPr>
          <a:xfrm>
            <a:off x="838200" y="3636663"/>
            <a:ext cx="10058400" cy="1241822"/>
          </a:xfrm>
        </p:spPr>
        <p:txBody>
          <a:bodyPr>
            <a:normAutofit fontScale="70000" lnSpcReduction="20000"/>
          </a:bodyPr>
          <a:lstStyle/>
          <a:p>
            <a:pPr eaLnBrk="1" hangingPunct="1">
              <a:lnSpc>
                <a:spcPct val="90000"/>
              </a:lnSpc>
            </a:pPr>
            <a:r>
              <a:rPr lang="en-US" altLang="en-US" sz="4400" dirty="0">
                <a:solidFill>
                  <a:schemeClr val="bg1"/>
                </a:solidFill>
              </a:rPr>
              <a:t>Recurrence </a:t>
            </a:r>
            <a:r>
              <a:rPr lang="en-US" altLang="en-US" sz="4400" dirty="0" smtClean="0">
                <a:solidFill>
                  <a:schemeClr val="bg1"/>
                </a:solidFill>
              </a:rPr>
              <a:t>Relations and </a:t>
            </a:r>
          </a:p>
          <a:p>
            <a:pPr eaLnBrk="1" hangingPunct="1">
              <a:lnSpc>
                <a:spcPct val="90000"/>
              </a:lnSpc>
            </a:pPr>
            <a:r>
              <a:rPr lang="en-US" altLang="en-US" sz="4400" dirty="0" smtClean="0">
                <a:solidFill>
                  <a:schemeClr val="bg1"/>
                </a:solidFill>
              </a:rPr>
              <a:t>Advanced Counting Techniques</a:t>
            </a:r>
            <a:endParaRPr lang="en-US" altLang="en-US" sz="4400" dirty="0">
              <a:solidFill>
                <a:schemeClr val="bg1"/>
              </a:solidFill>
            </a:endParaRPr>
          </a:p>
          <a:p>
            <a:pPr eaLnBrk="1" hangingPunct="1">
              <a:lnSpc>
                <a:spcPct val="90000"/>
              </a:lnSpc>
            </a:pPr>
            <a:r>
              <a:rPr lang="en-US" altLang="en-US" dirty="0" smtClean="0">
                <a:solidFill>
                  <a:schemeClr val="bg1"/>
                </a:solidFill>
              </a:rPr>
              <a:t>Dr</a:t>
            </a:r>
            <a:r>
              <a:rPr lang="en-US" altLang="en-US" dirty="0" smtClean="0">
                <a:solidFill>
                  <a:schemeClr val="bg1"/>
                </a:solidFill>
              </a:rPr>
              <a:t>. Tim McGuire</a:t>
            </a:r>
            <a:endParaRPr lang="en-US" altLang="en-US" dirty="0">
              <a:solidFill>
                <a:schemeClr val="bg1"/>
              </a:solidFill>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73ECC-80E3-4756-9090-4CD932DEA9EF}" type="slidenum">
              <a:rPr lang="en-US" altLang="en-US" smtClean="0"/>
              <a:pPr/>
              <a:t>1</a:t>
            </a:fld>
            <a:endParaRPr lang="en-US" altLang="en-US"/>
          </a:p>
        </p:txBody>
      </p:sp>
      <p:sp>
        <p:nvSpPr>
          <p:cNvPr id="2" name="TextBox 1"/>
          <p:cNvSpPr txBox="1"/>
          <p:nvPr/>
        </p:nvSpPr>
        <p:spPr>
          <a:xfrm>
            <a:off x="685800" y="5042996"/>
            <a:ext cx="10439400" cy="507831"/>
          </a:xfrm>
          <a:prstGeom prst="rect">
            <a:avLst/>
          </a:prstGeom>
          <a:noFill/>
        </p:spPr>
        <p:txBody>
          <a:bodyPr wrap="square" rtlCol="0">
            <a:spAutoFit/>
          </a:bodyPr>
          <a:lstStyle/>
          <a:p>
            <a:pPr algn="ctr"/>
            <a:r>
              <a:rPr lang="en-US" sz="1350" i="1" dirty="0">
                <a:solidFill>
                  <a:srgbClr val="320C1A"/>
                </a:solidFill>
              </a:rPr>
              <a:t>Grateful acknowledgement to Professor Bart Selman, Cornell University, and Prof. Johnnie Baker, Kent State,  for some of the material upon which these notes are adapted.</a:t>
            </a:r>
          </a:p>
        </p:txBody>
      </p:sp>
      <p:pic>
        <p:nvPicPr>
          <p:cNvPr id="3" name="Picture 2"/>
          <p:cNvPicPr>
            <a:picLocks noChangeAspect="1"/>
          </p:cNvPicPr>
          <p:nvPr/>
        </p:nvPicPr>
        <p:blipFill>
          <a:blip r:embed="rId3"/>
          <a:stretch>
            <a:fillRect/>
          </a:stretch>
        </p:blipFill>
        <p:spPr>
          <a:xfrm>
            <a:off x="533400" y="426777"/>
            <a:ext cx="1833785" cy="178302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3062" y="706438"/>
            <a:ext cx="2809875" cy="3219450"/>
          </a:xfrm>
          <a:prstGeom prst="rect">
            <a:avLst/>
          </a:prstGeom>
        </p:spPr>
      </p:pic>
      <p:sp>
        <p:nvSpPr>
          <p:cNvPr id="9" name="TextBox 8"/>
          <p:cNvSpPr txBox="1"/>
          <p:nvPr/>
        </p:nvSpPr>
        <p:spPr>
          <a:xfrm>
            <a:off x="9100427" y="3925888"/>
            <a:ext cx="3081337" cy="430887"/>
          </a:xfrm>
          <a:prstGeom prst="rect">
            <a:avLst/>
          </a:prstGeom>
          <a:noFill/>
        </p:spPr>
        <p:txBody>
          <a:bodyPr wrap="square" rtlCol="0">
            <a:spAutoFit/>
          </a:bodyPr>
          <a:lstStyle/>
          <a:p>
            <a:r>
              <a:rPr lang="en-US" sz="1100" dirty="0" smtClean="0">
                <a:solidFill>
                  <a:schemeClr val="bg1"/>
                </a:solidFill>
              </a:rPr>
              <a:t>Source: </a:t>
            </a:r>
            <a:br>
              <a:rPr lang="en-US" sz="1100" dirty="0" smtClean="0">
                <a:solidFill>
                  <a:schemeClr val="bg1"/>
                </a:solidFill>
              </a:rPr>
            </a:br>
            <a:r>
              <a:rPr lang="en-US" sz="1100" dirty="0" smtClean="0">
                <a:solidFill>
                  <a:schemeClr val="bg1"/>
                </a:solidFill>
              </a:rPr>
              <a:t>https</a:t>
            </a:r>
            <a:r>
              <a:rPr lang="en-US" sz="1100" dirty="0">
                <a:solidFill>
                  <a:schemeClr val="bg1"/>
                </a:solidFill>
              </a:rPr>
              <a:t>://en.wikipedia.org/wiki/Count_von_Count</a:t>
            </a:r>
          </a:p>
        </p:txBody>
      </p:sp>
    </p:spTree>
    <p:extLst>
      <p:ext uri="{BB962C8B-B14F-4D97-AF65-F5344CB8AC3E}">
        <p14:creationId xmlns:p14="http://schemas.microsoft.com/office/powerpoint/2010/main" val="1653312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981200" y="0"/>
            <a:ext cx="8153400" cy="914400"/>
          </a:xfrm>
        </p:spPr>
        <p:txBody>
          <a:bodyPr/>
          <a:lstStyle/>
          <a:p>
            <a:r>
              <a:rPr lang="en-US" altLang="en-US" sz="3600" dirty="0"/>
              <a:t>Modeling with Recurrence Relations</a:t>
            </a:r>
            <a:endParaRPr lang="en-CA" altLang="en-US" sz="3600" dirty="0"/>
          </a:p>
        </p:txBody>
      </p:sp>
      <p:sp>
        <p:nvSpPr>
          <p:cNvPr id="356355" name="Rectangle 3"/>
          <p:cNvSpPr>
            <a:spLocks noGrp="1" noChangeArrowheads="1"/>
          </p:cNvSpPr>
          <p:nvPr>
            <p:ph idx="1"/>
          </p:nvPr>
        </p:nvSpPr>
        <p:spPr>
          <a:xfrm>
            <a:off x="609600" y="1600200"/>
            <a:ext cx="10972800" cy="4648200"/>
          </a:xfrm>
        </p:spPr>
        <p:txBody>
          <a:bodyPr>
            <a:normAutofit/>
          </a:bodyPr>
          <a:lstStyle/>
          <a:p>
            <a:pPr marL="0" indent="0">
              <a:buNone/>
            </a:pPr>
            <a:r>
              <a:rPr lang="en-US" altLang="en-US" sz="3600" dirty="0">
                <a:sym typeface="Symbol" panose="05050102010706020507" pitchFamily="18" charset="2"/>
              </a:rPr>
              <a:t>Let us use this formula to find P</a:t>
            </a:r>
            <a:r>
              <a:rPr lang="en-US" altLang="en-US" sz="3600" baseline="-25000" dirty="0">
                <a:sym typeface="Symbol" panose="05050102010706020507" pitchFamily="18" charset="2"/>
              </a:rPr>
              <a:t>30</a:t>
            </a:r>
            <a:r>
              <a:rPr lang="en-US" altLang="en-US" sz="3600" dirty="0">
                <a:sym typeface="Symbol" panose="05050102010706020507" pitchFamily="18" charset="2"/>
              </a:rPr>
              <a:t> under </a:t>
            </a:r>
            <a:r>
              <a:rPr lang="en-US" altLang="en-US" sz="3600" dirty="0" smtClean="0">
                <a:sym typeface="Symbol" panose="05050102010706020507" pitchFamily="18" charset="2"/>
              </a:rPr>
              <a:t>the initial </a:t>
            </a:r>
            <a:r>
              <a:rPr lang="en-US" altLang="en-US" sz="3600" dirty="0">
                <a:sym typeface="Symbol" panose="05050102010706020507" pitchFamily="18" charset="2"/>
              </a:rPr>
              <a:t>condition P</a:t>
            </a:r>
            <a:r>
              <a:rPr lang="en-US" altLang="en-US" sz="3600" baseline="-25000" dirty="0">
                <a:sym typeface="Symbol" panose="05050102010706020507" pitchFamily="18" charset="2"/>
              </a:rPr>
              <a:t>0</a:t>
            </a:r>
            <a:r>
              <a:rPr lang="en-US" altLang="en-US" sz="3600" dirty="0">
                <a:sym typeface="Symbol" panose="05050102010706020507" pitchFamily="18" charset="2"/>
              </a:rPr>
              <a:t> = 10,000:</a:t>
            </a:r>
          </a:p>
          <a:p>
            <a:pPr marL="0" indent="0">
              <a:buNone/>
            </a:pPr>
            <a:endParaRPr lang="en-US" altLang="en-US" sz="3600" dirty="0">
              <a:sym typeface="Symbol" panose="05050102010706020507" pitchFamily="18" charset="2"/>
            </a:endParaRPr>
          </a:p>
          <a:p>
            <a:pPr marL="0" indent="0">
              <a:buNone/>
            </a:pPr>
            <a:r>
              <a:rPr lang="en-US" altLang="en-US" sz="3600" dirty="0">
                <a:sym typeface="Symbol" panose="05050102010706020507" pitchFamily="18" charset="2"/>
              </a:rPr>
              <a:t>P</a:t>
            </a:r>
            <a:r>
              <a:rPr lang="en-US" altLang="en-US" sz="3600" baseline="-25000" dirty="0">
                <a:sym typeface="Symbol" panose="05050102010706020507" pitchFamily="18" charset="2"/>
              </a:rPr>
              <a:t>30</a:t>
            </a:r>
            <a:r>
              <a:rPr lang="en-US" altLang="en-US" sz="3600" dirty="0">
                <a:sym typeface="Symbol" panose="05050102010706020507" pitchFamily="18" charset="2"/>
              </a:rPr>
              <a:t> = (1.05)</a:t>
            </a:r>
            <a:r>
              <a:rPr lang="en-US" altLang="en-US" sz="3600" baseline="30000" dirty="0">
                <a:sym typeface="Symbol" panose="05050102010706020507" pitchFamily="18" charset="2"/>
              </a:rPr>
              <a:t>30</a:t>
            </a:r>
            <a:r>
              <a:rPr lang="en-US" altLang="en-US" sz="3600" dirty="0">
                <a:sym typeface="Symbol" panose="05050102010706020507" pitchFamily="18" charset="2"/>
              </a:rPr>
              <a:t></a:t>
            </a:r>
            <a:r>
              <a:rPr lang="en-US" altLang="en-US" sz="3600" dirty="0" smtClean="0">
                <a:sym typeface="Symbol" panose="05050102010706020507" pitchFamily="18" charset="2"/>
              </a:rPr>
              <a:t>10,000</a:t>
            </a:r>
            <a:endParaRPr lang="en-US" altLang="en-US" sz="3600" baseline="-25000" dirty="0">
              <a:sym typeface="Symbol" panose="05050102010706020507" pitchFamily="18" charset="2"/>
            </a:endParaRPr>
          </a:p>
          <a:p>
            <a:pPr marL="0" indent="0">
              <a:buNone/>
            </a:pPr>
            <a:r>
              <a:rPr lang="en-US" altLang="en-US" sz="3600" baseline="-25000" dirty="0">
                <a:sym typeface="Symbol" panose="05050102010706020507" pitchFamily="18" charset="2"/>
              </a:rPr>
              <a:t/>
            </a:r>
            <a:br>
              <a:rPr lang="en-US" altLang="en-US" sz="3600" baseline="-25000" dirty="0">
                <a:sym typeface="Symbol" panose="05050102010706020507" pitchFamily="18" charset="2"/>
              </a:rPr>
            </a:br>
            <a:r>
              <a:rPr lang="en-US" altLang="en-US" sz="3600" dirty="0">
                <a:sym typeface="Symbol" panose="05050102010706020507" pitchFamily="18" charset="2"/>
              </a:rPr>
              <a:t>After 30 years, the account contains $43,219.42.</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667EDBE0-95C5-4697-BA2D-45D260A1780A}" type="slidenum">
              <a:rPr lang="en-CA" altLang="en-US"/>
              <a:pPr/>
              <a:t>10</a:t>
            </a:fld>
            <a:endParaRPr lang="en-CA" altLang="en-US"/>
          </a:p>
        </p:txBody>
      </p:sp>
      <p:sp>
        <p:nvSpPr>
          <p:cNvPr id="2" name="TextBox 1"/>
          <p:cNvSpPr txBox="1"/>
          <p:nvPr/>
        </p:nvSpPr>
        <p:spPr>
          <a:xfrm>
            <a:off x="4648200" y="3284238"/>
            <a:ext cx="2438400" cy="954107"/>
          </a:xfrm>
          <a:prstGeom prst="rect">
            <a:avLst/>
          </a:prstGeom>
          <a:noFill/>
        </p:spPr>
        <p:txBody>
          <a:bodyPr wrap="square" rtlCol="0">
            <a:spAutoFit/>
          </a:bodyPr>
          <a:lstStyle/>
          <a:p>
            <a:r>
              <a:rPr lang="en-US" altLang="en-US" sz="3600" dirty="0">
                <a:sym typeface="Symbol" panose="05050102010706020507" pitchFamily="18" charset="2"/>
              </a:rPr>
              <a:t>= 43,219.42</a:t>
            </a:r>
          </a:p>
          <a:p>
            <a:endParaRPr lang="en-US" sz="2000" dirty="0"/>
          </a:p>
        </p:txBody>
      </p:sp>
      <p:sp>
        <p:nvSpPr>
          <p:cNvPr id="3" name="TextBox 2"/>
          <p:cNvSpPr txBox="1"/>
          <p:nvPr/>
        </p:nvSpPr>
        <p:spPr>
          <a:xfrm>
            <a:off x="8153400" y="2743200"/>
            <a:ext cx="2819400" cy="369332"/>
          </a:xfrm>
          <a:prstGeom prst="rect">
            <a:avLst/>
          </a:prstGeom>
          <a:noFill/>
        </p:spPr>
        <p:txBody>
          <a:bodyPr wrap="square" rtlCol="0">
            <a:spAutoFit/>
          </a:bodyPr>
          <a:lstStyle/>
          <a:p>
            <a:r>
              <a:rPr lang="en-US" dirty="0" smtClean="0"/>
              <a:t>1.05</a:t>
            </a:r>
            <a:r>
              <a:rPr lang="en-US" baseline="30000" dirty="0" smtClean="0"/>
              <a:t>30 </a:t>
            </a:r>
            <a:r>
              <a:rPr lang="en-US" dirty="0" smtClean="0"/>
              <a:t>=</a:t>
            </a:r>
            <a:r>
              <a:rPr lang="en-US" b="1" dirty="0" smtClean="0"/>
              <a:t>4.32194237515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6355">
                                            <p:txEl>
                                              <p:pRg st="2" end="2"/>
                                            </p:txEl>
                                          </p:spTgt>
                                        </p:tgtEl>
                                        <p:attrNameLst>
                                          <p:attrName>style.visibility</p:attrName>
                                        </p:attrNameLst>
                                      </p:cBhvr>
                                      <p:to>
                                        <p:strVal val="visible"/>
                                      </p:to>
                                    </p:set>
                                    <p:animEffect transition="in" filter="fade">
                                      <p:cBhvr>
                                        <p:cTn id="7" dur="500"/>
                                        <p:tgtEl>
                                          <p:spTgt spid="35635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6355">
                                            <p:txEl>
                                              <p:pRg st="3" end="3"/>
                                            </p:txEl>
                                          </p:spTgt>
                                        </p:tgtEl>
                                        <p:attrNameLst>
                                          <p:attrName>style.visibility</p:attrName>
                                        </p:attrNameLst>
                                      </p:cBhvr>
                                      <p:to>
                                        <p:strVal val="visible"/>
                                      </p:to>
                                    </p:set>
                                    <p:animEffect transition="in" filter="fade">
                                      <p:cBhvr>
                                        <p:cTn id="23" dur="500"/>
                                        <p:tgtEl>
                                          <p:spTgt spid="356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uiExpand="1" build="p"/>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981200" y="0"/>
            <a:ext cx="8153400" cy="914400"/>
          </a:xfrm>
        </p:spPr>
        <p:txBody>
          <a:bodyPr/>
          <a:lstStyle/>
          <a:p>
            <a:r>
              <a:rPr lang="en-US" altLang="en-US" sz="3600"/>
              <a:t>Modeling with Recurrence Relations</a:t>
            </a:r>
            <a:endParaRPr lang="en-CA" altLang="en-US" sz="3600"/>
          </a:p>
        </p:txBody>
      </p:sp>
      <p:sp>
        <p:nvSpPr>
          <p:cNvPr id="357379" name="Rectangle 3"/>
          <p:cNvSpPr>
            <a:spLocks noGrp="1" noChangeArrowheads="1"/>
          </p:cNvSpPr>
          <p:nvPr>
            <p:ph idx="1"/>
          </p:nvPr>
        </p:nvSpPr>
        <p:spPr>
          <a:xfrm>
            <a:off x="685800" y="1066800"/>
            <a:ext cx="10896600" cy="5410200"/>
          </a:xfrm>
        </p:spPr>
        <p:txBody>
          <a:bodyPr>
            <a:normAutofit/>
          </a:bodyPr>
          <a:lstStyle/>
          <a:p>
            <a:pPr marL="0" indent="0">
              <a:buNone/>
            </a:pPr>
            <a:r>
              <a:rPr lang="en-US" altLang="en-US" sz="3600" b="1" dirty="0">
                <a:solidFill>
                  <a:srgbClr val="00FFFF"/>
                </a:solidFill>
                <a:sym typeface="Symbol" panose="05050102010706020507" pitchFamily="18" charset="2"/>
              </a:rPr>
              <a:t>Another example:</a:t>
            </a:r>
            <a:r>
              <a:rPr lang="en-US" altLang="en-US" sz="3600" dirty="0">
                <a:sym typeface="Symbol" panose="05050102010706020507" pitchFamily="18" charset="2"/>
              </a:rPr>
              <a:t> </a:t>
            </a:r>
          </a:p>
          <a:p>
            <a:pPr marL="0" indent="0">
              <a:buNone/>
            </a:pPr>
            <a:r>
              <a:rPr lang="en-US" altLang="en-US" sz="3600" dirty="0">
                <a:sym typeface="Symbol" panose="05050102010706020507" pitchFamily="18" charset="2"/>
              </a:rPr>
              <a:t>Let a</a:t>
            </a:r>
            <a:r>
              <a:rPr lang="en-US" altLang="en-US" sz="3600" baseline="-25000" dirty="0">
                <a:sym typeface="Symbol" panose="05050102010706020507" pitchFamily="18" charset="2"/>
              </a:rPr>
              <a:t>n</a:t>
            </a:r>
            <a:r>
              <a:rPr lang="en-US" altLang="en-US" sz="3600" dirty="0">
                <a:sym typeface="Symbol" panose="05050102010706020507" pitchFamily="18" charset="2"/>
              </a:rPr>
              <a:t> denote the number of bit strings of length n that do not have two consecutive 0s (“valid strings”). Find a recurrence relation and give initial conditions for the sequence {a</a:t>
            </a:r>
            <a:r>
              <a:rPr lang="en-US" altLang="en-US" sz="3600" baseline="-25000" dirty="0">
                <a:sym typeface="Symbol" panose="05050102010706020507" pitchFamily="18" charset="2"/>
              </a:rPr>
              <a:t>n</a:t>
            </a:r>
            <a:r>
              <a:rPr lang="en-US" altLang="en-US" sz="3600" dirty="0">
                <a:sym typeface="Symbol" panose="05050102010706020507" pitchFamily="18" charset="2"/>
              </a:rPr>
              <a:t>}.</a:t>
            </a:r>
          </a:p>
          <a:p>
            <a:pPr marL="0" indent="0">
              <a:buNone/>
            </a:pPr>
            <a:endParaRPr lang="en-US" altLang="en-US" sz="2000" dirty="0">
              <a:sym typeface="Symbol" panose="05050102010706020507" pitchFamily="18" charset="2"/>
            </a:endParaRPr>
          </a:p>
          <a:p>
            <a:pPr marL="0" indent="0">
              <a:buNone/>
            </a:pPr>
            <a:r>
              <a:rPr lang="en-US" altLang="en-US" sz="3600" b="1" dirty="0">
                <a:solidFill>
                  <a:srgbClr val="00FFFF"/>
                </a:solidFill>
                <a:sym typeface="Symbol" panose="05050102010706020507" pitchFamily="18" charset="2"/>
              </a:rPr>
              <a:t>Solution:</a:t>
            </a:r>
          </a:p>
          <a:p>
            <a:pPr marL="0" indent="0">
              <a:buNone/>
            </a:pPr>
            <a:r>
              <a:rPr lang="en-US" altLang="en-US" sz="3600" dirty="0">
                <a:sym typeface="Symbol" panose="05050102010706020507" pitchFamily="18" charset="2"/>
              </a:rPr>
              <a:t>Idea: The number of valid strings equals the number of valid strings ending with a 0 plus the number of valid strings ending with a 1.</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1DEC16EC-A786-4833-8F07-F022C661CD17}" type="slidenum">
              <a:rPr lang="en-CA" altLang="en-US"/>
              <a:pPr/>
              <a:t>11</a:t>
            </a:fld>
            <a:endParaRPr lang="en-CA" altLang="en-US"/>
          </a:p>
        </p:txBody>
      </p:sp>
      <p:graphicFrame>
        <p:nvGraphicFramePr>
          <p:cNvPr id="3" name="Diagram 2"/>
          <p:cNvGraphicFramePr/>
          <p:nvPr>
            <p:extLst>
              <p:ext uri="{D42A27DB-BD31-4B8C-83A1-F6EECF244321}">
                <p14:modId xmlns:p14="http://schemas.microsoft.com/office/powerpoint/2010/main" val="3405730654"/>
              </p:ext>
            </p:extLst>
          </p:nvPr>
        </p:nvGraphicFramePr>
        <p:xfrm>
          <a:off x="8190931" y="5737736"/>
          <a:ext cx="22098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79">
                                            <p:txEl>
                                              <p:pRg st="3" end="3"/>
                                            </p:txEl>
                                          </p:spTgt>
                                        </p:tgtEl>
                                        <p:attrNameLst>
                                          <p:attrName>style.visibility</p:attrName>
                                        </p:attrNameLst>
                                      </p:cBhvr>
                                      <p:to>
                                        <p:strVal val="visible"/>
                                      </p:to>
                                    </p:set>
                                    <p:anim calcmode="lin" valueType="num">
                                      <p:cBhvr additive="base">
                                        <p:cTn id="7"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7379">
                                            <p:txEl>
                                              <p:pRg st="4" end="4"/>
                                            </p:txEl>
                                          </p:spTgt>
                                        </p:tgtEl>
                                        <p:attrNameLst>
                                          <p:attrName>style.visibility</p:attrName>
                                        </p:attrNameLst>
                                      </p:cBhvr>
                                      <p:to>
                                        <p:strVal val="visible"/>
                                      </p:to>
                                    </p:set>
                                    <p:anim calcmode="lin" valueType="num">
                                      <p:cBhvr additive="base">
                                        <p:cTn id="13"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uiExpand="1" build="p"/>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981200" y="0"/>
            <a:ext cx="8153400" cy="914400"/>
          </a:xfrm>
        </p:spPr>
        <p:txBody>
          <a:bodyPr/>
          <a:lstStyle/>
          <a:p>
            <a:r>
              <a:rPr lang="en-US" altLang="en-US" sz="3600"/>
              <a:t>Modeling with Recurrence Relations</a:t>
            </a:r>
            <a:endParaRPr lang="en-CA" altLang="en-US" sz="3600"/>
          </a:p>
        </p:txBody>
      </p:sp>
      <p:sp>
        <p:nvSpPr>
          <p:cNvPr id="358403" name="Rectangle 3"/>
          <p:cNvSpPr>
            <a:spLocks noGrp="1" noChangeArrowheads="1"/>
          </p:cNvSpPr>
          <p:nvPr>
            <p:ph idx="1"/>
          </p:nvPr>
        </p:nvSpPr>
        <p:spPr>
          <a:xfrm>
            <a:off x="609600" y="914400"/>
            <a:ext cx="10972800" cy="5334000"/>
          </a:xfrm>
        </p:spPr>
        <p:txBody>
          <a:bodyPr>
            <a:normAutofit/>
          </a:bodyPr>
          <a:lstStyle/>
          <a:p>
            <a:pPr marL="0" indent="0">
              <a:buNone/>
            </a:pPr>
            <a:r>
              <a:rPr lang="en-US" altLang="en-US" sz="3200" dirty="0">
                <a:sym typeface="Symbol" panose="05050102010706020507" pitchFamily="18" charset="2"/>
              </a:rPr>
              <a:t>Let us assume that n  3, so that the string contains at least 3 bits.</a:t>
            </a:r>
          </a:p>
          <a:p>
            <a:pPr marL="0" indent="0">
              <a:buNone/>
            </a:pPr>
            <a:r>
              <a:rPr lang="en-US" altLang="en-US" sz="3200" dirty="0">
                <a:sym typeface="Symbol" panose="05050102010706020507" pitchFamily="18" charset="2"/>
              </a:rPr>
              <a:t>Let us further assume that we know the number a</a:t>
            </a:r>
            <a:r>
              <a:rPr lang="en-US" altLang="en-US" sz="3200" baseline="-25000" dirty="0">
                <a:sym typeface="Symbol" panose="05050102010706020507" pitchFamily="18" charset="2"/>
              </a:rPr>
              <a:t>n-1</a:t>
            </a:r>
            <a:r>
              <a:rPr lang="en-US" altLang="en-US" sz="3200" dirty="0">
                <a:sym typeface="Symbol" panose="05050102010706020507" pitchFamily="18" charset="2"/>
              </a:rPr>
              <a:t> of valid strings of length (n – 1). </a:t>
            </a:r>
          </a:p>
          <a:p>
            <a:pPr marL="0" indent="0">
              <a:buNone/>
            </a:pPr>
            <a:r>
              <a:rPr lang="en-US" altLang="en-US" sz="3200" dirty="0">
                <a:sym typeface="Symbol" panose="05050102010706020507" pitchFamily="18" charset="2"/>
              </a:rPr>
              <a:t>Then how many valid strings of length n are there, if the string ends with a 1?</a:t>
            </a:r>
          </a:p>
          <a:p>
            <a:pPr marL="0" indent="0">
              <a:buNone/>
            </a:pPr>
            <a:r>
              <a:rPr lang="en-US" altLang="en-US" sz="3200" dirty="0">
                <a:sym typeface="Symbol" panose="05050102010706020507" pitchFamily="18" charset="2"/>
              </a:rPr>
              <a:t>There are a</a:t>
            </a:r>
            <a:r>
              <a:rPr lang="en-US" altLang="en-US" sz="3200" baseline="-25000" dirty="0">
                <a:sym typeface="Symbol" panose="05050102010706020507" pitchFamily="18" charset="2"/>
              </a:rPr>
              <a:t>n-1</a:t>
            </a:r>
            <a:r>
              <a:rPr lang="en-US" altLang="en-US" sz="3200" dirty="0">
                <a:sym typeface="Symbol" panose="05050102010706020507" pitchFamily="18" charset="2"/>
              </a:rPr>
              <a:t> such strings, namely the set of valid strings of length (n – 1) with a 1 appended to them.</a:t>
            </a:r>
          </a:p>
          <a:p>
            <a:pPr marL="0" indent="0">
              <a:buNone/>
            </a:pPr>
            <a:r>
              <a:rPr lang="en-US" altLang="en-US" sz="3200" b="1" dirty="0">
                <a:solidFill>
                  <a:srgbClr val="FF3300"/>
                </a:solidFill>
                <a:sym typeface="Symbol" panose="05050102010706020507" pitchFamily="18" charset="2"/>
              </a:rPr>
              <a:t>Note:</a:t>
            </a:r>
            <a:r>
              <a:rPr lang="en-US" altLang="en-US" sz="3200" dirty="0">
                <a:sym typeface="Symbol" panose="05050102010706020507" pitchFamily="18" charset="2"/>
              </a:rPr>
              <a:t> Whenever we append a 1 to a valid string, that string remains valid.</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C1845209-3D38-437E-8BEC-5FD0F740C68C}" type="slidenum">
              <a:rPr lang="en-CA" altLang="en-US"/>
              <a:pPr/>
              <a:t>12</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58403">
                                            <p:txEl>
                                              <p:pRg st="4" end="4"/>
                                            </p:txEl>
                                          </p:spTgt>
                                        </p:tgtEl>
                                        <p:attrNameLst>
                                          <p:attrName>style.visibility</p:attrName>
                                        </p:attrNameLst>
                                      </p:cBhvr>
                                      <p:to>
                                        <p:strVal val="visible"/>
                                      </p:to>
                                    </p:set>
                                    <p:animEffect transition="in" filter="fade">
                                      <p:cBhvr>
                                        <p:cTn id="23" dur="1000"/>
                                        <p:tgtEl>
                                          <p:spTgt spid="358403">
                                            <p:txEl>
                                              <p:pRg st="4" end="4"/>
                                            </p:txEl>
                                          </p:spTgt>
                                        </p:tgtEl>
                                      </p:cBhvr>
                                    </p:animEffect>
                                    <p:anim calcmode="lin" valueType="num">
                                      <p:cBhvr>
                                        <p:cTn id="24" dur="1000" fill="hold"/>
                                        <p:tgtEl>
                                          <p:spTgt spid="35840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5840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981200" y="0"/>
            <a:ext cx="8153400" cy="914400"/>
          </a:xfrm>
        </p:spPr>
        <p:txBody>
          <a:bodyPr/>
          <a:lstStyle/>
          <a:p>
            <a:r>
              <a:rPr lang="en-US" altLang="en-US" sz="3600"/>
              <a:t>Modeling with Recurrence Relations</a:t>
            </a:r>
            <a:endParaRPr lang="en-CA" altLang="en-US" sz="3600"/>
          </a:p>
        </p:txBody>
      </p:sp>
      <p:sp>
        <p:nvSpPr>
          <p:cNvPr id="359427" name="Rectangle 3"/>
          <p:cNvSpPr>
            <a:spLocks noGrp="1" noChangeArrowheads="1"/>
          </p:cNvSpPr>
          <p:nvPr>
            <p:ph idx="1"/>
          </p:nvPr>
        </p:nvSpPr>
        <p:spPr>
          <a:xfrm>
            <a:off x="685800" y="990600"/>
            <a:ext cx="10896600" cy="5410200"/>
          </a:xfrm>
        </p:spPr>
        <p:txBody>
          <a:bodyPr>
            <a:noAutofit/>
          </a:bodyPr>
          <a:lstStyle/>
          <a:p>
            <a:pPr marL="0" indent="0">
              <a:buNone/>
            </a:pPr>
            <a:r>
              <a:rPr lang="en-US" altLang="en-US" sz="3100" dirty="0">
                <a:sym typeface="Symbol" panose="05050102010706020507" pitchFamily="18" charset="2"/>
              </a:rPr>
              <a:t>Now we need to know: How many valid strings of length n are there, if the string ends with a </a:t>
            </a:r>
            <a:r>
              <a:rPr lang="en-US" altLang="en-US" sz="3100" b="1" dirty="0">
                <a:solidFill>
                  <a:srgbClr val="00FFFF"/>
                </a:solidFill>
                <a:sym typeface="Symbol" panose="05050102010706020507" pitchFamily="18" charset="2"/>
              </a:rPr>
              <a:t>0</a:t>
            </a:r>
            <a:r>
              <a:rPr lang="en-US" altLang="en-US" sz="3100" dirty="0">
                <a:sym typeface="Symbol" panose="05050102010706020507" pitchFamily="18" charset="2"/>
              </a:rPr>
              <a:t>?</a:t>
            </a:r>
          </a:p>
          <a:p>
            <a:pPr marL="0" indent="0">
              <a:buNone/>
            </a:pPr>
            <a:r>
              <a:rPr lang="en-US" altLang="en-US" sz="3100" dirty="0">
                <a:sym typeface="Symbol" panose="05050102010706020507" pitchFamily="18" charset="2"/>
              </a:rPr>
              <a:t>Valid strings of length n ending with a 0 </a:t>
            </a:r>
            <a:r>
              <a:rPr lang="en-US" altLang="en-US" sz="3100" b="1" dirty="0">
                <a:solidFill>
                  <a:srgbClr val="00FFFF"/>
                </a:solidFill>
                <a:sym typeface="Symbol" panose="05050102010706020507" pitchFamily="18" charset="2"/>
              </a:rPr>
              <a:t>must have a 1 as their </a:t>
            </a:r>
            <a:r>
              <a:rPr lang="en-US" altLang="en-US" sz="3100" b="1" dirty="0" smtClean="0">
                <a:solidFill>
                  <a:srgbClr val="00FFFF"/>
                </a:solidFill>
                <a:sym typeface="Symbol" panose="05050102010706020507" pitchFamily="18" charset="2"/>
              </a:rPr>
              <a:t/>
            </a:r>
            <a:br>
              <a:rPr lang="en-US" altLang="en-US" sz="3100" b="1" dirty="0" smtClean="0">
                <a:solidFill>
                  <a:srgbClr val="00FFFF"/>
                </a:solidFill>
                <a:sym typeface="Symbol" panose="05050102010706020507" pitchFamily="18" charset="2"/>
              </a:rPr>
            </a:br>
            <a:r>
              <a:rPr lang="en-US" altLang="en-US" sz="3100" b="1" dirty="0" smtClean="0">
                <a:solidFill>
                  <a:srgbClr val="00FFFF"/>
                </a:solidFill>
                <a:sym typeface="Symbol" panose="05050102010706020507" pitchFamily="18" charset="2"/>
              </a:rPr>
              <a:t>(</a:t>
            </a:r>
            <a:r>
              <a:rPr lang="en-US" altLang="en-US" sz="3100" b="1" dirty="0">
                <a:solidFill>
                  <a:srgbClr val="00FFFF"/>
                </a:solidFill>
                <a:sym typeface="Symbol" panose="05050102010706020507" pitchFamily="18" charset="2"/>
              </a:rPr>
              <a:t>n – 1)</a:t>
            </a:r>
            <a:r>
              <a:rPr lang="en-US" altLang="en-US" sz="3100" b="1" dirty="0" err="1">
                <a:solidFill>
                  <a:srgbClr val="00FFFF"/>
                </a:solidFill>
                <a:sym typeface="Symbol" panose="05050102010706020507" pitchFamily="18" charset="2"/>
              </a:rPr>
              <a:t>st</a:t>
            </a:r>
            <a:r>
              <a:rPr lang="en-US" altLang="en-US" sz="3100" b="1" dirty="0">
                <a:solidFill>
                  <a:srgbClr val="00FFFF"/>
                </a:solidFill>
                <a:sym typeface="Symbol" panose="05050102010706020507" pitchFamily="18" charset="2"/>
              </a:rPr>
              <a:t> bit</a:t>
            </a:r>
            <a:r>
              <a:rPr lang="en-US" altLang="en-US" sz="3100" dirty="0">
                <a:sym typeface="Symbol" panose="05050102010706020507" pitchFamily="18" charset="2"/>
              </a:rPr>
              <a:t> (otherwise they would end with 00 and would not be valid).</a:t>
            </a:r>
          </a:p>
          <a:p>
            <a:pPr marL="0" indent="0">
              <a:buNone/>
            </a:pPr>
            <a:r>
              <a:rPr lang="en-US" altLang="en-US" sz="3100" dirty="0">
                <a:sym typeface="Symbol" panose="05050102010706020507" pitchFamily="18" charset="2"/>
              </a:rPr>
              <a:t>And what is the number of valid strings of length (n – 1) that end with a 1?</a:t>
            </a:r>
          </a:p>
          <a:p>
            <a:pPr marL="0" indent="0">
              <a:buNone/>
            </a:pPr>
            <a:r>
              <a:rPr lang="en-US" altLang="en-US" sz="3100" dirty="0">
                <a:sym typeface="Symbol" panose="05050102010706020507" pitchFamily="18" charset="2"/>
              </a:rPr>
              <a:t>We already know that there are a</a:t>
            </a:r>
            <a:r>
              <a:rPr lang="en-US" altLang="en-US" sz="3100" baseline="-25000" dirty="0">
                <a:sym typeface="Symbol" panose="05050102010706020507" pitchFamily="18" charset="2"/>
              </a:rPr>
              <a:t>n-1</a:t>
            </a:r>
            <a:r>
              <a:rPr lang="en-US" altLang="en-US" sz="3100" dirty="0">
                <a:sym typeface="Symbol" panose="05050102010706020507" pitchFamily="18" charset="2"/>
              </a:rPr>
              <a:t> </a:t>
            </a:r>
            <a:r>
              <a:rPr lang="en-US" altLang="en-US" sz="3100" dirty="0" smtClean="0">
                <a:sym typeface="Symbol" panose="05050102010706020507" pitchFamily="18" charset="2"/>
              </a:rPr>
              <a:t>valid strings </a:t>
            </a:r>
            <a:r>
              <a:rPr lang="en-US" altLang="en-US" sz="3100" dirty="0">
                <a:sym typeface="Symbol" panose="05050102010706020507" pitchFamily="18" charset="2"/>
              </a:rPr>
              <a:t>of length n that end with a 1.</a:t>
            </a:r>
          </a:p>
          <a:p>
            <a:pPr marL="0" indent="0">
              <a:buNone/>
            </a:pPr>
            <a:r>
              <a:rPr lang="en-US" altLang="en-US" sz="3100" dirty="0">
                <a:sym typeface="Symbol" panose="05050102010706020507" pitchFamily="18" charset="2"/>
              </a:rPr>
              <a:t>Therefore, there are a</a:t>
            </a:r>
            <a:r>
              <a:rPr lang="en-US" altLang="en-US" sz="3100" baseline="-25000" dirty="0">
                <a:sym typeface="Symbol" panose="05050102010706020507" pitchFamily="18" charset="2"/>
              </a:rPr>
              <a:t>n-2</a:t>
            </a:r>
            <a:r>
              <a:rPr lang="en-US" altLang="en-US" sz="3100" dirty="0">
                <a:sym typeface="Symbol" panose="05050102010706020507" pitchFamily="18" charset="2"/>
              </a:rPr>
              <a:t> strings of length (n – 1) that end </a:t>
            </a:r>
            <a:r>
              <a:rPr lang="en-US" altLang="en-US" sz="3100" dirty="0" smtClean="0">
                <a:sym typeface="Symbol" panose="05050102010706020507" pitchFamily="18" charset="2"/>
              </a:rPr>
              <a:t>with a </a:t>
            </a:r>
            <a:r>
              <a:rPr lang="en-US" altLang="en-US" sz="3100" dirty="0">
                <a:sym typeface="Symbol" panose="05050102010706020507" pitchFamily="18" charset="2"/>
              </a:rPr>
              <a:t>1.</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B4E200C7-F675-4D92-921D-91D2DFCF6992}" type="slidenum">
              <a:rPr lang="en-CA" altLang="en-US"/>
              <a:pPr/>
              <a:t>13</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9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981200" y="0"/>
            <a:ext cx="8153400" cy="914400"/>
          </a:xfrm>
        </p:spPr>
        <p:txBody>
          <a:bodyPr/>
          <a:lstStyle/>
          <a:p>
            <a:r>
              <a:rPr lang="en-US" altLang="en-US" sz="3600"/>
              <a:t>Modeling with Recurrence Relations</a:t>
            </a:r>
            <a:endParaRPr lang="en-CA" altLang="en-US" sz="3600"/>
          </a:p>
        </p:txBody>
      </p:sp>
      <p:sp>
        <p:nvSpPr>
          <p:cNvPr id="360451" name="Rectangle 3"/>
          <p:cNvSpPr>
            <a:spLocks noGrp="1" noChangeArrowheads="1"/>
          </p:cNvSpPr>
          <p:nvPr>
            <p:ph idx="1"/>
          </p:nvPr>
        </p:nvSpPr>
        <p:spPr>
          <a:xfrm>
            <a:off x="609600" y="1219200"/>
            <a:ext cx="10896600" cy="5257800"/>
          </a:xfrm>
        </p:spPr>
        <p:txBody>
          <a:bodyPr>
            <a:normAutofit/>
          </a:bodyPr>
          <a:lstStyle/>
          <a:p>
            <a:pPr marL="0" indent="0">
              <a:buNone/>
            </a:pPr>
            <a:r>
              <a:rPr lang="en-US" altLang="en-US" sz="3200" dirty="0">
                <a:sym typeface="Symbol" panose="05050102010706020507" pitchFamily="18" charset="2"/>
              </a:rPr>
              <a:t>So there are a</a:t>
            </a:r>
            <a:r>
              <a:rPr lang="en-US" altLang="en-US" sz="3200" baseline="-25000" dirty="0">
                <a:sym typeface="Symbol" panose="05050102010706020507" pitchFamily="18" charset="2"/>
              </a:rPr>
              <a:t>n-2</a:t>
            </a:r>
            <a:r>
              <a:rPr lang="en-US" altLang="en-US" sz="3200" dirty="0">
                <a:sym typeface="Symbol" panose="05050102010706020507" pitchFamily="18" charset="2"/>
              </a:rPr>
              <a:t> valid strings of length n that end with a 0 (all valid strings of length (n – 2) with 10 appended to them).</a:t>
            </a:r>
          </a:p>
          <a:p>
            <a:pPr marL="0" indent="0">
              <a:buNone/>
            </a:pPr>
            <a:endParaRPr lang="en-US" altLang="en-US" sz="1800" dirty="0">
              <a:sym typeface="Symbol" panose="05050102010706020507" pitchFamily="18" charset="2"/>
            </a:endParaRPr>
          </a:p>
          <a:p>
            <a:pPr marL="0" indent="0">
              <a:buNone/>
            </a:pPr>
            <a:r>
              <a:rPr lang="en-US" altLang="en-US" sz="3200" dirty="0">
                <a:sym typeface="Symbol" panose="05050102010706020507" pitchFamily="18" charset="2"/>
              </a:rPr>
              <a:t>As we said before, the number of valid strings is the number of valid strings ending with a 0 plus the number of valid strings ending with a 1.</a:t>
            </a:r>
          </a:p>
          <a:p>
            <a:pPr marL="0" indent="0">
              <a:buNone/>
            </a:pPr>
            <a:endParaRPr lang="en-US" altLang="en-US" sz="1800" dirty="0">
              <a:sym typeface="Symbol" panose="05050102010706020507" pitchFamily="18" charset="2"/>
            </a:endParaRPr>
          </a:p>
          <a:p>
            <a:pPr marL="0" indent="0">
              <a:buNone/>
            </a:pPr>
            <a:r>
              <a:rPr lang="en-US" altLang="en-US" sz="3200" dirty="0">
                <a:sym typeface="Symbol" panose="05050102010706020507" pitchFamily="18" charset="2"/>
              </a:rPr>
              <a:t>That gives us the following </a:t>
            </a:r>
            <a:r>
              <a:rPr lang="en-US" altLang="en-US" sz="3200" b="1" dirty="0">
                <a:solidFill>
                  <a:srgbClr val="00FFFF"/>
                </a:solidFill>
                <a:sym typeface="Symbol" panose="05050102010706020507" pitchFamily="18" charset="2"/>
              </a:rPr>
              <a:t>recurrence relation</a:t>
            </a:r>
            <a:r>
              <a:rPr lang="en-US" altLang="en-US" sz="3200" dirty="0">
                <a:sym typeface="Symbol" panose="05050102010706020507" pitchFamily="18" charset="2"/>
              </a:rPr>
              <a:t>:</a:t>
            </a: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n</a:t>
            </a:r>
            <a:r>
              <a:rPr lang="en-US" altLang="en-US" sz="3200" dirty="0">
                <a:sym typeface="Symbol" panose="05050102010706020507" pitchFamily="18" charset="2"/>
              </a:rPr>
              <a:t> = a</a:t>
            </a:r>
            <a:r>
              <a:rPr lang="en-US" altLang="en-US" sz="3200" baseline="-25000" dirty="0">
                <a:sym typeface="Symbol" panose="05050102010706020507" pitchFamily="18" charset="2"/>
              </a:rPr>
              <a:t>n-1</a:t>
            </a:r>
            <a:r>
              <a:rPr lang="en-US" altLang="en-US" sz="3200" dirty="0">
                <a:sym typeface="Symbol" panose="05050102010706020507" pitchFamily="18" charset="2"/>
              </a:rPr>
              <a:t> + a</a:t>
            </a:r>
            <a:r>
              <a:rPr lang="en-US" altLang="en-US" sz="3200" baseline="-25000" dirty="0">
                <a:sym typeface="Symbol" panose="05050102010706020507" pitchFamily="18" charset="2"/>
              </a:rPr>
              <a:t>n-2</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039EC86A-3554-4199-B34F-AB1DEF410250}" type="slidenum">
              <a:rPr lang="en-CA" altLang="en-US"/>
              <a:pPr/>
              <a:t>14</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0451">
                                            <p:txEl>
                                              <p:pRg st="2" end="2"/>
                                            </p:txEl>
                                          </p:spTgt>
                                        </p:tgtEl>
                                        <p:attrNameLst>
                                          <p:attrName>style.visibility</p:attrName>
                                        </p:attrNameLst>
                                      </p:cBhvr>
                                      <p:to>
                                        <p:strVal val="visible"/>
                                      </p:to>
                                    </p:set>
                                    <p:animEffect transition="in" filter="fade">
                                      <p:cBhvr>
                                        <p:cTn id="7" dur="500"/>
                                        <p:tgtEl>
                                          <p:spTgt spid="3604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0451">
                                            <p:txEl>
                                              <p:pRg st="4" end="4"/>
                                            </p:txEl>
                                          </p:spTgt>
                                        </p:tgtEl>
                                        <p:attrNameLst>
                                          <p:attrName>style.visibility</p:attrName>
                                        </p:attrNameLst>
                                      </p:cBhvr>
                                      <p:to>
                                        <p:strVal val="visible"/>
                                      </p:to>
                                    </p:set>
                                    <p:animEffect transition="in" filter="fade">
                                      <p:cBhvr>
                                        <p:cTn id="12" dur="500"/>
                                        <p:tgtEl>
                                          <p:spTgt spid="3604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0451">
                                            <p:txEl>
                                              <p:pRg st="5" end="5"/>
                                            </p:txEl>
                                          </p:spTgt>
                                        </p:tgtEl>
                                        <p:attrNameLst>
                                          <p:attrName>style.visibility</p:attrName>
                                        </p:attrNameLst>
                                      </p:cBhvr>
                                      <p:to>
                                        <p:strVal val="visible"/>
                                      </p:to>
                                    </p:set>
                                    <p:animEffect transition="in" filter="fade">
                                      <p:cBhvr>
                                        <p:cTn id="17" dur="500"/>
                                        <p:tgtEl>
                                          <p:spTgt spid="360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1981200" y="0"/>
            <a:ext cx="8153400" cy="914400"/>
          </a:xfrm>
        </p:spPr>
        <p:txBody>
          <a:bodyPr/>
          <a:lstStyle/>
          <a:p>
            <a:r>
              <a:rPr lang="en-US" altLang="en-US" sz="3600"/>
              <a:t>Modeling with Recurrence Relations</a:t>
            </a:r>
            <a:endParaRPr lang="en-CA" altLang="en-US" sz="3600"/>
          </a:p>
        </p:txBody>
      </p:sp>
      <p:sp>
        <p:nvSpPr>
          <p:cNvPr id="361475" name="Rectangle 3"/>
          <p:cNvSpPr>
            <a:spLocks noGrp="1" noChangeArrowheads="1"/>
          </p:cNvSpPr>
          <p:nvPr>
            <p:ph idx="1"/>
          </p:nvPr>
        </p:nvSpPr>
        <p:spPr>
          <a:xfrm>
            <a:off x="685800" y="838200"/>
            <a:ext cx="10972800" cy="5562600"/>
          </a:xfrm>
        </p:spPr>
        <p:txBody>
          <a:bodyPr>
            <a:normAutofit lnSpcReduction="10000"/>
          </a:bodyPr>
          <a:lstStyle/>
          <a:p>
            <a:pPr marL="0" indent="0">
              <a:buNone/>
            </a:pPr>
            <a:r>
              <a:rPr lang="en-US" altLang="en-US" dirty="0">
                <a:sym typeface="Symbol" panose="05050102010706020507" pitchFamily="18" charset="2"/>
              </a:rPr>
              <a:t>What are the </a:t>
            </a:r>
            <a:r>
              <a:rPr lang="en-US" altLang="en-US" b="1" dirty="0">
                <a:solidFill>
                  <a:srgbClr val="00FFFF"/>
                </a:solidFill>
                <a:sym typeface="Symbol" panose="05050102010706020507" pitchFamily="18" charset="2"/>
              </a:rPr>
              <a:t>initial conditions</a:t>
            </a:r>
            <a:r>
              <a:rPr lang="en-US" altLang="en-US" dirty="0">
                <a:sym typeface="Symbol" panose="05050102010706020507" pitchFamily="18" charset="2"/>
              </a:rPr>
              <a:t>?</a:t>
            </a:r>
          </a:p>
          <a:p>
            <a:pPr marL="0" indent="0">
              <a:buNone/>
            </a:pPr>
            <a:endParaRPr lang="en-US" altLang="en-US" sz="900" dirty="0">
              <a:sym typeface="Symbol" panose="05050102010706020507" pitchFamily="18" charset="2"/>
            </a:endParaRP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1</a:t>
            </a:r>
            <a:r>
              <a:rPr lang="en-US" altLang="en-US" sz="3200" dirty="0">
                <a:sym typeface="Symbol" panose="05050102010706020507" pitchFamily="18" charset="2"/>
              </a:rPr>
              <a:t> = 2 (0 and 1)</a:t>
            </a: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2</a:t>
            </a:r>
            <a:r>
              <a:rPr lang="en-US" altLang="en-US" sz="3200" dirty="0">
                <a:sym typeface="Symbol" panose="05050102010706020507" pitchFamily="18" charset="2"/>
              </a:rPr>
              <a:t> = 3 (01, 10, and 11)</a:t>
            </a: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3</a:t>
            </a:r>
            <a:r>
              <a:rPr lang="en-US" altLang="en-US" sz="3200" dirty="0">
                <a:sym typeface="Symbol" panose="05050102010706020507" pitchFamily="18" charset="2"/>
              </a:rPr>
              <a:t> = a</a:t>
            </a:r>
            <a:r>
              <a:rPr lang="en-US" altLang="en-US" sz="3200" baseline="-25000" dirty="0">
                <a:sym typeface="Symbol" panose="05050102010706020507" pitchFamily="18" charset="2"/>
              </a:rPr>
              <a:t>2</a:t>
            </a:r>
            <a:r>
              <a:rPr lang="en-US" altLang="en-US" sz="3200" dirty="0">
                <a:sym typeface="Symbol" panose="05050102010706020507" pitchFamily="18" charset="2"/>
              </a:rPr>
              <a:t> + a</a:t>
            </a:r>
            <a:r>
              <a:rPr lang="en-US" altLang="en-US" sz="3200" baseline="-25000" dirty="0">
                <a:sym typeface="Symbol" panose="05050102010706020507" pitchFamily="18" charset="2"/>
              </a:rPr>
              <a:t>1</a:t>
            </a:r>
            <a:r>
              <a:rPr lang="en-US" altLang="en-US" sz="3200" dirty="0">
                <a:sym typeface="Symbol" panose="05050102010706020507" pitchFamily="18" charset="2"/>
              </a:rPr>
              <a:t> = 3 + 2 = 5</a:t>
            </a: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4</a:t>
            </a:r>
            <a:r>
              <a:rPr lang="en-US" altLang="en-US" sz="3200" dirty="0">
                <a:sym typeface="Symbol" panose="05050102010706020507" pitchFamily="18" charset="2"/>
              </a:rPr>
              <a:t> = a</a:t>
            </a:r>
            <a:r>
              <a:rPr lang="en-US" altLang="en-US" sz="3200" baseline="-25000" dirty="0">
                <a:sym typeface="Symbol" panose="05050102010706020507" pitchFamily="18" charset="2"/>
              </a:rPr>
              <a:t>3</a:t>
            </a:r>
            <a:r>
              <a:rPr lang="en-US" altLang="en-US" sz="3200" dirty="0">
                <a:sym typeface="Symbol" panose="05050102010706020507" pitchFamily="18" charset="2"/>
              </a:rPr>
              <a:t> + a</a:t>
            </a:r>
            <a:r>
              <a:rPr lang="en-US" altLang="en-US" sz="3200" baseline="-25000" dirty="0">
                <a:sym typeface="Symbol" panose="05050102010706020507" pitchFamily="18" charset="2"/>
              </a:rPr>
              <a:t>2</a:t>
            </a:r>
            <a:r>
              <a:rPr lang="en-US" altLang="en-US" sz="3200" dirty="0">
                <a:sym typeface="Symbol" panose="05050102010706020507" pitchFamily="18" charset="2"/>
              </a:rPr>
              <a:t> = 5 + 3 = 8</a:t>
            </a: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5</a:t>
            </a:r>
            <a:r>
              <a:rPr lang="en-US" altLang="en-US" sz="3200" dirty="0">
                <a:sym typeface="Symbol" panose="05050102010706020507" pitchFamily="18" charset="2"/>
              </a:rPr>
              <a:t> = a</a:t>
            </a:r>
            <a:r>
              <a:rPr lang="en-US" altLang="en-US" sz="3200" baseline="-25000" dirty="0">
                <a:sym typeface="Symbol" panose="05050102010706020507" pitchFamily="18" charset="2"/>
              </a:rPr>
              <a:t>4</a:t>
            </a:r>
            <a:r>
              <a:rPr lang="en-US" altLang="en-US" sz="3200" dirty="0">
                <a:sym typeface="Symbol" panose="05050102010706020507" pitchFamily="18" charset="2"/>
              </a:rPr>
              <a:t> + a</a:t>
            </a:r>
            <a:r>
              <a:rPr lang="en-US" altLang="en-US" sz="3200" baseline="-25000" dirty="0">
                <a:sym typeface="Symbol" panose="05050102010706020507" pitchFamily="18" charset="2"/>
              </a:rPr>
              <a:t>3</a:t>
            </a:r>
            <a:r>
              <a:rPr lang="en-US" altLang="en-US" sz="3200" dirty="0">
                <a:sym typeface="Symbol" panose="05050102010706020507" pitchFamily="18" charset="2"/>
              </a:rPr>
              <a:t> = 8 + 5 = 13</a:t>
            </a:r>
          </a:p>
          <a:p>
            <a:pPr marL="0" indent="0">
              <a:buNone/>
            </a:pPr>
            <a:r>
              <a:rPr lang="en-US" altLang="en-US" sz="3200" dirty="0">
                <a:sym typeface="Symbol" panose="05050102010706020507" pitchFamily="18" charset="2"/>
              </a:rPr>
              <a:t>…</a:t>
            </a:r>
          </a:p>
          <a:p>
            <a:pPr marL="0" indent="0">
              <a:buNone/>
            </a:pPr>
            <a:endParaRPr lang="en-US" altLang="en-US" sz="900" dirty="0">
              <a:sym typeface="Symbol" panose="05050102010706020507" pitchFamily="18" charset="2"/>
            </a:endParaRPr>
          </a:p>
          <a:p>
            <a:pPr marL="0" indent="0">
              <a:buNone/>
            </a:pPr>
            <a:r>
              <a:rPr lang="en-US" altLang="en-US" sz="3200" dirty="0">
                <a:sym typeface="Symbol" panose="05050102010706020507" pitchFamily="18" charset="2"/>
              </a:rPr>
              <a:t>This sequence satisfies the same recurrence relation as  the </a:t>
            </a:r>
            <a:r>
              <a:rPr lang="en-US" altLang="en-US" sz="3200" b="1" dirty="0">
                <a:solidFill>
                  <a:srgbClr val="00FFFF"/>
                </a:solidFill>
                <a:sym typeface="Symbol" panose="05050102010706020507" pitchFamily="18" charset="2"/>
              </a:rPr>
              <a:t>Fibonacci sequence</a:t>
            </a:r>
            <a:r>
              <a:rPr lang="en-US" altLang="en-US" sz="3200" dirty="0">
                <a:sym typeface="Symbol" panose="05050102010706020507" pitchFamily="18" charset="2"/>
              </a:rPr>
              <a:t>.</a:t>
            </a:r>
          </a:p>
          <a:p>
            <a:pPr marL="0" indent="0">
              <a:buNone/>
            </a:pPr>
            <a:r>
              <a:rPr lang="en-US" altLang="en-US" sz="3200" dirty="0">
                <a:sym typeface="Symbol" panose="05050102010706020507" pitchFamily="18" charset="2"/>
              </a:rPr>
              <a:t>Since a</a:t>
            </a:r>
            <a:r>
              <a:rPr lang="en-US" altLang="en-US" sz="3200" baseline="-25000" dirty="0">
                <a:sym typeface="Symbol" panose="05050102010706020507" pitchFamily="18" charset="2"/>
              </a:rPr>
              <a:t>1</a:t>
            </a:r>
            <a:r>
              <a:rPr lang="en-US" altLang="en-US" sz="3200" dirty="0">
                <a:sym typeface="Symbol" panose="05050102010706020507" pitchFamily="18" charset="2"/>
              </a:rPr>
              <a:t> = </a:t>
            </a:r>
            <a:r>
              <a:rPr lang="en-US" altLang="en-US" sz="3200" dirty="0" smtClean="0">
                <a:sym typeface="Symbol" panose="05050102010706020507" pitchFamily="18" charset="2"/>
              </a:rPr>
              <a:t>fib</a:t>
            </a:r>
            <a:r>
              <a:rPr lang="en-US" altLang="en-US" sz="3200" baseline="-25000" dirty="0" smtClean="0">
                <a:sym typeface="Symbol" panose="05050102010706020507" pitchFamily="18" charset="2"/>
              </a:rPr>
              <a:t>3</a:t>
            </a:r>
            <a:r>
              <a:rPr lang="en-US" altLang="en-US" sz="3200" dirty="0" smtClean="0">
                <a:sym typeface="Symbol" panose="05050102010706020507" pitchFamily="18" charset="2"/>
              </a:rPr>
              <a:t> </a:t>
            </a:r>
            <a:r>
              <a:rPr lang="en-US" altLang="en-US" sz="3200" dirty="0">
                <a:sym typeface="Symbol" panose="05050102010706020507" pitchFamily="18" charset="2"/>
              </a:rPr>
              <a:t>and a</a:t>
            </a:r>
            <a:r>
              <a:rPr lang="en-US" altLang="en-US" sz="3200" baseline="-25000" dirty="0">
                <a:sym typeface="Symbol" panose="05050102010706020507" pitchFamily="18" charset="2"/>
              </a:rPr>
              <a:t>2</a:t>
            </a:r>
            <a:r>
              <a:rPr lang="en-US" altLang="en-US" sz="3200" dirty="0">
                <a:sym typeface="Symbol" panose="05050102010706020507" pitchFamily="18" charset="2"/>
              </a:rPr>
              <a:t> = </a:t>
            </a:r>
            <a:r>
              <a:rPr lang="en-US" altLang="en-US" sz="3200" dirty="0" smtClean="0">
                <a:sym typeface="Symbol" panose="05050102010706020507" pitchFamily="18" charset="2"/>
              </a:rPr>
              <a:t>fib</a:t>
            </a:r>
            <a:r>
              <a:rPr lang="en-US" altLang="en-US" sz="3200" baseline="-25000" dirty="0" smtClean="0">
                <a:sym typeface="Symbol" panose="05050102010706020507" pitchFamily="18" charset="2"/>
              </a:rPr>
              <a:t>4</a:t>
            </a:r>
            <a:r>
              <a:rPr lang="en-US" altLang="en-US" sz="3200" dirty="0">
                <a:sym typeface="Symbol" panose="05050102010706020507" pitchFamily="18" charset="2"/>
              </a:rPr>
              <a:t>, we have a</a:t>
            </a:r>
            <a:r>
              <a:rPr lang="en-US" altLang="en-US" sz="3200" baseline="-25000" dirty="0">
                <a:sym typeface="Symbol" panose="05050102010706020507" pitchFamily="18" charset="2"/>
              </a:rPr>
              <a:t>n</a:t>
            </a:r>
            <a:r>
              <a:rPr lang="en-US" altLang="en-US" sz="3200" dirty="0">
                <a:sym typeface="Symbol" panose="05050102010706020507" pitchFamily="18" charset="2"/>
              </a:rPr>
              <a:t> = </a:t>
            </a:r>
            <a:r>
              <a:rPr lang="en-US" altLang="en-US" sz="3200" dirty="0" smtClean="0">
                <a:sym typeface="Symbol" panose="05050102010706020507" pitchFamily="18" charset="2"/>
              </a:rPr>
              <a:t>fib</a:t>
            </a:r>
            <a:r>
              <a:rPr lang="en-US" altLang="en-US" sz="3200" baseline="-25000" dirty="0" smtClean="0">
                <a:sym typeface="Symbol" panose="05050102010706020507" pitchFamily="18" charset="2"/>
              </a:rPr>
              <a:t>n+2</a:t>
            </a:r>
            <a:r>
              <a:rPr lang="en-US" altLang="en-US" sz="3200" dirty="0">
                <a:sym typeface="Symbol" panose="05050102010706020507" pitchFamily="18" charset="2"/>
              </a:rPr>
              <a:t>.</a:t>
            </a:r>
          </a:p>
          <a:p>
            <a:pPr marL="0" indent="0">
              <a:buNone/>
            </a:pPr>
            <a:endParaRPr lang="en-US" altLang="en-US" baseline="-250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A754DEF-7E32-4534-A5E3-EEB1EA995523}" type="slidenum">
              <a:rPr lang="en-CA" altLang="en-US"/>
              <a:pPr/>
              <a:t>15</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4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4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4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14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14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147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14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62499" name="Rectangle 3"/>
          <p:cNvSpPr>
            <a:spLocks noGrp="1" noChangeArrowheads="1"/>
          </p:cNvSpPr>
          <p:nvPr>
            <p:ph idx="1"/>
          </p:nvPr>
        </p:nvSpPr>
        <p:spPr>
          <a:xfrm>
            <a:off x="609600" y="1219200"/>
            <a:ext cx="10972800" cy="4267200"/>
          </a:xfrm>
        </p:spPr>
        <p:txBody>
          <a:bodyPr>
            <a:noAutofit/>
          </a:bodyPr>
          <a:lstStyle/>
          <a:p>
            <a:pPr marL="0" indent="0">
              <a:buNone/>
            </a:pPr>
            <a:r>
              <a:rPr lang="en-US" altLang="en-US" sz="3600" dirty="0">
                <a:sym typeface="Symbol" panose="05050102010706020507" pitchFamily="18" charset="2"/>
              </a:rPr>
              <a:t>In general, we would prefer to have an </a:t>
            </a:r>
            <a:r>
              <a:rPr lang="en-US" altLang="en-US" sz="3600" b="1" dirty="0">
                <a:solidFill>
                  <a:srgbClr val="00FFFF"/>
                </a:solidFill>
                <a:sym typeface="Symbol" panose="05050102010706020507" pitchFamily="18" charset="2"/>
              </a:rPr>
              <a:t>explicit  formula</a:t>
            </a:r>
            <a:r>
              <a:rPr lang="en-US" altLang="en-US" sz="3600" dirty="0">
                <a:sym typeface="Symbol" panose="05050102010706020507" pitchFamily="18" charset="2"/>
              </a:rPr>
              <a:t> to compute the value of a</a:t>
            </a:r>
            <a:r>
              <a:rPr lang="en-US" altLang="en-US" sz="3600" baseline="-25000" dirty="0">
                <a:sym typeface="Symbol" panose="05050102010706020507" pitchFamily="18" charset="2"/>
              </a:rPr>
              <a:t>n</a:t>
            </a:r>
            <a:r>
              <a:rPr lang="en-US" altLang="en-US" sz="3600" dirty="0">
                <a:sym typeface="Symbol" panose="05050102010706020507" pitchFamily="18" charset="2"/>
              </a:rPr>
              <a:t> rather than conducting n iterations.</a:t>
            </a:r>
          </a:p>
          <a:p>
            <a:pPr marL="0" indent="0">
              <a:buNone/>
            </a:pPr>
            <a:endParaRPr lang="en-US" altLang="en-US" sz="1000" dirty="0">
              <a:sym typeface="Symbol" panose="05050102010706020507" pitchFamily="18" charset="2"/>
            </a:endParaRPr>
          </a:p>
          <a:p>
            <a:pPr marL="0" indent="0">
              <a:buNone/>
            </a:pPr>
            <a:r>
              <a:rPr lang="en-US" altLang="en-US" sz="3600" dirty="0">
                <a:sym typeface="Symbol" panose="05050102010706020507" pitchFamily="18" charset="2"/>
              </a:rPr>
              <a:t>For one class of recurrence relations, we can obtain such formulas in a systematic way.</a:t>
            </a:r>
          </a:p>
          <a:p>
            <a:pPr marL="0" indent="0">
              <a:buNone/>
            </a:pPr>
            <a:endParaRPr lang="en-US" altLang="en-US" sz="1000" dirty="0">
              <a:sym typeface="Symbol" panose="05050102010706020507" pitchFamily="18" charset="2"/>
            </a:endParaRPr>
          </a:p>
          <a:p>
            <a:pPr marL="0" indent="0">
              <a:buNone/>
            </a:pPr>
            <a:r>
              <a:rPr lang="en-US" altLang="en-US" sz="3600" dirty="0">
                <a:sym typeface="Symbol" panose="05050102010706020507" pitchFamily="18" charset="2"/>
              </a:rPr>
              <a:t>Those are the recurrence relations that express the terms of a sequence as </a:t>
            </a:r>
            <a:r>
              <a:rPr lang="en-US" altLang="en-US" sz="3600" b="1" dirty="0">
                <a:solidFill>
                  <a:srgbClr val="00FFFF"/>
                </a:solidFill>
                <a:sym typeface="Symbol" panose="05050102010706020507" pitchFamily="18" charset="2"/>
              </a:rPr>
              <a:t>linear combinations</a:t>
            </a:r>
            <a:r>
              <a:rPr lang="en-US" altLang="en-US" sz="3600" dirty="0">
                <a:sym typeface="Symbol" panose="05050102010706020507" pitchFamily="18" charset="2"/>
              </a:rPr>
              <a:t> of previous terms.</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19C07CF7-ABC3-4298-98F4-DE5AE0C6E716}" type="slidenum">
              <a:rPr lang="en-CA" altLang="en-US"/>
              <a:pPr/>
              <a:t>16</a:t>
            </a:fld>
            <a:endParaRPr lang="en-CA"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1981200" y="0"/>
            <a:ext cx="8153400" cy="914400"/>
          </a:xfrm>
        </p:spPr>
        <p:txBody>
          <a:bodyPr/>
          <a:lstStyle/>
          <a:p>
            <a:r>
              <a:rPr lang="en-US" altLang="en-US" sz="3600" dirty="0" smtClean="0"/>
              <a:t>Solving Linear </a:t>
            </a:r>
            <a:r>
              <a:rPr lang="en-US" altLang="en-US" sz="3600" dirty="0"/>
              <a:t>Recurrence Relations</a:t>
            </a:r>
            <a:endParaRPr lang="en-CA" altLang="en-US" sz="3600" dirty="0"/>
          </a:p>
        </p:txBody>
      </p:sp>
      <p:sp>
        <p:nvSpPr>
          <p:cNvPr id="363523" name="Rectangle 3"/>
          <p:cNvSpPr>
            <a:spLocks noGrp="1" noChangeArrowheads="1"/>
          </p:cNvSpPr>
          <p:nvPr>
            <p:ph idx="1"/>
          </p:nvPr>
        </p:nvSpPr>
        <p:spPr>
          <a:xfrm>
            <a:off x="685800" y="1066800"/>
            <a:ext cx="10896600" cy="4876800"/>
          </a:xfrm>
        </p:spPr>
        <p:txBody>
          <a:bodyPr>
            <a:noAutofit/>
          </a:bodyPr>
          <a:lstStyle/>
          <a:p>
            <a:pPr marL="0" indent="0">
              <a:buNone/>
            </a:pPr>
            <a:r>
              <a:rPr lang="en-US" altLang="en-US" sz="3200" b="1" dirty="0">
                <a:solidFill>
                  <a:srgbClr val="00FFFF"/>
                </a:solidFill>
                <a:sym typeface="Symbol" panose="05050102010706020507" pitchFamily="18" charset="2"/>
              </a:rPr>
              <a:t>Definition:</a:t>
            </a:r>
            <a:r>
              <a:rPr lang="en-US" altLang="en-US" sz="3200" dirty="0">
                <a:sym typeface="Symbol" panose="05050102010706020507" pitchFamily="18" charset="2"/>
              </a:rPr>
              <a:t> A </a:t>
            </a:r>
            <a:r>
              <a:rPr lang="en-US" altLang="en-US" sz="3200" b="1" dirty="0">
                <a:solidFill>
                  <a:srgbClr val="00FFFF"/>
                </a:solidFill>
                <a:sym typeface="Symbol" panose="05050102010706020507" pitchFamily="18" charset="2"/>
              </a:rPr>
              <a:t>linear homogeneous recurrence relation of degree k with constant coefficients </a:t>
            </a:r>
            <a:r>
              <a:rPr lang="en-US" altLang="en-US" sz="3200" dirty="0">
                <a:sym typeface="Symbol" panose="05050102010706020507" pitchFamily="18" charset="2"/>
              </a:rPr>
              <a:t>is a recurrence relation of the form:</a:t>
            </a: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n</a:t>
            </a:r>
            <a:r>
              <a:rPr lang="en-US" altLang="en-US" sz="3200" dirty="0">
                <a:sym typeface="Symbol" panose="05050102010706020507" pitchFamily="18" charset="2"/>
              </a:rPr>
              <a:t> = c</a:t>
            </a:r>
            <a:r>
              <a:rPr lang="en-US" altLang="en-US" sz="3200" baseline="-25000" dirty="0">
                <a:sym typeface="Symbol" panose="05050102010706020507" pitchFamily="18" charset="2"/>
              </a:rPr>
              <a:t>1</a:t>
            </a:r>
            <a:r>
              <a:rPr lang="en-US" altLang="en-US" sz="3200" dirty="0">
                <a:sym typeface="Symbol" panose="05050102010706020507" pitchFamily="18" charset="2"/>
              </a:rPr>
              <a:t>a</a:t>
            </a:r>
            <a:r>
              <a:rPr lang="en-US" altLang="en-US" sz="3200" baseline="-25000" dirty="0">
                <a:sym typeface="Symbol" panose="05050102010706020507" pitchFamily="18" charset="2"/>
              </a:rPr>
              <a:t>n-1</a:t>
            </a:r>
            <a:r>
              <a:rPr lang="en-US" altLang="en-US" sz="3200" dirty="0">
                <a:sym typeface="Symbol" panose="05050102010706020507" pitchFamily="18" charset="2"/>
              </a:rPr>
              <a:t> + c</a:t>
            </a:r>
            <a:r>
              <a:rPr lang="en-US" altLang="en-US" sz="3200" baseline="-25000" dirty="0">
                <a:sym typeface="Symbol" panose="05050102010706020507" pitchFamily="18" charset="2"/>
              </a:rPr>
              <a:t>2</a:t>
            </a:r>
            <a:r>
              <a:rPr lang="en-US" altLang="en-US" sz="3200" dirty="0">
                <a:sym typeface="Symbol" panose="05050102010706020507" pitchFamily="18" charset="2"/>
              </a:rPr>
              <a:t>a</a:t>
            </a:r>
            <a:r>
              <a:rPr lang="en-US" altLang="en-US" sz="3200" baseline="-25000" dirty="0">
                <a:sym typeface="Symbol" panose="05050102010706020507" pitchFamily="18" charset="2"/>
              </a:rPr>
              <a:t>n-2</a:t>
            </a:r>
            <a:r>
              <a:rPr lang="en-US" altLang="en-US" sz="3200" dirty="0">
                <a:sym typeface="Symbol" panose="05050102010706020507" pitchFamily="18" charset="2"/>
              </a:rPr>
              <a:t> + … + </a:t>
            </a:r>
            <a:r>
              <a:rPr lang="en-US" altLang="en-US" sz="3200" dirty="0" err="1">
                <a:sym typeface="Symbol" panose="05050102010706020507" pitchFamily="18" charset="2"/>
              </a:rPr>
              <a:t>c</a:t>
            </a:r>
            <a:r>
              <a:rPr lang="en-US" altLang="en-US" sz="3200" baseline="-25000" dirty="0" err="1">
                <a:sym typeface="Symbol" panose="05050102010706020507" pitchFamily="18" charset="2"/>
              </a:rPr>
              <a:t>k</a:t>
            </a:r>
            <a:r>
              <a:rPr lang="en-US" altLang="en-US" sz="3200" dirty="0" err="1">
                <a:sym typeface="Symbol" panose="05050102010706020507" pitchFamily="18" charset="2"/>
              </a:rPr>
              <a:t>a</a:t>
            </a:r>
            <a:r>
              <a:rPr lang="en-US" altLang="en-US" sz="3200" baseline="-25000" dirty="0" err="1">
                <a:sym typeface="Symbol" panose="05050102010706020507" pitchFamily="18" charset="2"/>
              </a:rPr>
              <a:t>n</a:t>
            </a:r>
            <a:r>
              <a:rPr lang="en-US" altLang="en-US" sz="3200" baseline="-25000" dirty="0">
                <a:sym typeface="Symbol" panose="05050102010706020507" pitchFamily="18" charset="2"/>
              </a:rPr>
              <a:t>-k</a:t>
            </a:r>
            <a:r>
              <a:rPr lang="en-US" altLang="en-US" sz="3200" dirty="0">
                <a:sym typeface="Symbol" panose="05050102010706020507" pitchFamily="18" charset="2"/>
              </a:rPr>
              <a:t>,</a:t>
            </a:r>
          </a:p>
          <a:p>
            <a:pPr marL="0" indent="0">
              <a:buNone/>
            </a:pPr>
            <a:r>
              <a:rPr lang="en-US" altLang="en-US" sz="3200" dirty="0">
                <a:sym typeface="Symbol" panose="05050102010706020507" pitchFamily="18" charset="2"/>
              </a:rPr>
              <a:t>Where c</a:t>
            </a:r>
            <a:r>
              <a:rPr lang="en-US" altLang="en-US" sz="3200" baseline="-25000" dirty="0">
                <a:sym typeface="Symbol" panose="05050102010706020507" pitchFamily="18" charset="2"/>
              </a:rPr>
              <a:t>1</a:t>
            </a:r>
            <a:r>
              <a:rPr lang="en-US" altLang="en-US" sz="3200" dirty="0">
                <a:sym typeface="Symbol" panose="05050102010706020507" pitchFamily="18" charset="2"/>
              </a:rPr>
              <a:t>, c</a:t>
            </a:r>
            <a:r>
              <a:rPr lang="en-US" altLang="en-US" sz="3200" baseline="-25000" dirty="0">
                <a:sym typeface="Symbol" panose="05050102010706020507" pitchFamily="18" charset="2"/>
              </a:rPr>
              <a:t>2</a:t>
            </a:r>
            <a:r>
              <a:rPr lang="en-US" altLang="en-US" sz="3200" dirty="0">
                <a:sym typeface="Symbol" panose="05050102010706020507" pitchFamily="18" charset="2"/>
              </a:rPr>
              <a:t>, …, </a:t>
            </a:r>
            <a:r>
              <a:rPr lang="en-US" altLang="en-US" sz="3200" dirty="0" err="1">
                <a:sym typeface="Symbol" panose="05050102010706020507" pitchFamily="18" charset="2"/>
              </a:rPr>
              <a:t>c</a:t>
            </a:r>
            <a:r>
              <a:rPr lang="en-US" altLang="en-US" sz="3200" baseline="-25000" dirty="0" err="1">
                <a:sym typeface="Symbol" panose="05050102010706020507" pitchFamily="18" charset="2"/>
              </a:rPr>
              <a:t>k</a:t>
            </a:r>
            <a:r>
              <a:rPr lang="en-US" altLang="en-US" sz="3200" dirty="0">
                <a:sym typeface="Symbol" panose="05050102010706020507" pitchFamily="18" charset="2"/>
              </a:rPr>
              <a:t> are real numbers, and </a:t>
            </a:r>
            <a:r>
              <a:rPr lang="en-US" altLang="en-US" sz="3200" dirty="0" err="1">
                <a:sym typeface="Symbol" panose="05050102010706020507" pitchFamily="18" charset="2"/>
              </a:rPr>
              <a:t>c</a:t>
            </a:r>
            <a:r>
              <a:rPr lang="en-US" altLang="en-US" sz="3200" baseline="-25000" dirty="0" err="1">
                <a:sym typeface="Symbol" panose="05050102010706020507" pitchFamily="18" charset="2"/>
              </a:rPr>
              <a:t>k</a:t>
            </a:r>
            <a:r>
              <a:rPr lang="en-US" altLang="en-US" sz="3200" dirty="0">
                <a:sym typeface="Symbol" panose="05050102010706020507" pitchFamily="18" charset="2"/>
              </a:rPr>
              <a:t>  0. </a:t>
            </a:r>
          </a:p>
          <a:p>
            <a:pPr marL="0" indent="0">
              <a:buNone/>
            </a:pPr>
            <a:endParaRPr lang="en-US" altLang="en-US" sz="3200" dirty="0">
              <a:sym typeface="Symbol" panose="05050102010706020507" pitchFamily="18" charset="2"/>
            </a:endParaRPr>
          </a:p>
          <a:p>
            <a:pPr marL="0" indent="0">
              <a:buNone/>
            </a:pPr>
            <a:r>
              <a:rPr lang="en-US" altLang="en-US" sz="3200" dirty="0">
                <a:sym typeface="Symbol" panose="05050102010706020507" pitchFamily="18" charset="2"/>
              </a:rPr>
              <a:t>A sequence satisfying such a recurrence relation is uniquely determined by the recurrence relation and the k initial conditions</a:t>
            </a:r>
          </a:p>
          <a:p>
            <a:pPr marL="0" indent="0">
              <a:buNone/>
            </a:pPr>
            <a:endParaRPr lang="en-US" altLang="en-US" sz="1000" dirty="0">
              <a:sym typeface="Symbol" panose="05050102010706020507" pitchFamily="18" charset="2"/>
            </a:endParaRP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0</a:t>
            </a:r>
            <a:r>
              <a:rPr lang="en-US" altLang="en-US" sz="3200" dirty="0">
                <a:sym typeface="Symbol" panose="05050102010706020507" pitchFamily="18" charset="2"/>
              </a:rPr>
              <a:t> = C</a:t>
            </a:r>
            <a:r>
              <a:rPr lang="en-US" altLang="en-US" sz="3200" baseline="-25000" dirty="0">
                <a:sym typeface="Symbol" panose="05050102010706020507" pitchFamily="18" charset="2"/>
              </a:rPr>
              <a:t>0</a:t>
            </a:r>
            <a:r>
              <a:rPr lang="en-US" altLang="en-US" sz="3200" dirty="0">
                <a:sym typeface="Symbol" panose="05050102010706020507" pitchFamily="18" charset="2"/>
              </a:rPr>
              <a:t>, a</a:t>
            </a:r>
            <a:r>
              <a:rPr lang="en-US" altLang="en-US" sz="3200" baseline="-25000" dirty="0">
                <a:sym typeface="Symbol" panose="05050102010706020507" pitchFamily="18" charset="2"/>
              </a:rPr>
              <a:t>1</a:t>
            </a:r>
            <a:r>
              <a:rPr lang="en-US" altLang="en-US" sz="3200" dirty="0">
                <a:sym typeface="Symbol" panose="05050102010706020507" pitchFamily="18" charset="2"/>
              </a:rPr>
              <a:t> = C</a:t>
            </a:r>
            <a:r>
              <a:rPr lang="en-US" altLang="en-US" sz="3200" baseline="-25000" dirty="0">
                <a:sym typeface="Symbol" panose="05050102010706020507" pitchFamily="18" charset="2"/>
              </a:rPr>
              <a:t>1</a:t>
            </a:r>
            <a:r>
              <a:rPr lang="en-US" altLang="en-US" sz="3200" dirty="0">
                <a:sym typeface="Symbol" panose="05050102010706020507" pitchFamily="18" charset="2"/>
              </a:rPr>
              <a:t>, a</a:t>
            </a:r>
            <a:r>
              <a:rPr lang="en-US" altLang="en-US" sz="3200" baseline="-25000" dirty="0">
                <a:sym typeface="Symbol" panose="05050102010706020507" pitchFamily="18" charset="2"/>
              </a:rPr>
              <a:t>2</a:t>
            </a:r>
            <a:r>
              <a:rPr lang="en-US" altLang="en-US" sz="3200" dirty="0">
                <a:sym typeface="Symbol" panose="05050102010706020507" pitchFamily="18" charset="2"/>
              </a:rPr>
              <a:t> = C</a:t>
            </a:r>
            <a:r>
              <a:rPr lang="en-US" altLang="en-US" sz="3200" baseline="-25000" dirty="0">
                <a:sym typeface="Symbol" panose="05050102010706020507" pitchFamily="18" charset="2"/>
              </a:rPr>
              <a:t>2</a:t>
            </a:r>
            <a:r>
              <a:rPr lang="en-US" altLang="en-US" sz="3200" dirty="0">
                <a:sym typeface="Symbol" panose="05050102010706020507" pitchFamily="18" charset="2"/>
              </a:rPr>
              <a:t>, …, a</a:t>
            </a:r>
            <a:r>
              <a:rPr lang="en-US" altLang="en-US" sz="3200" baseline="-25000" dirty="0">
                <a:sym typeface="Symbol" panose="05050102010706020507" pitchFamily="18" charset="2"/>
              </a:rPr>
              <a:t>k-1</a:t>
            </a:r>
            <a:r>
              <a:rPr lang="en-US" altLang="en-US" sz="3200" dirty="0">
                <a:sym typeface="Symbol" panose="05050102010706020507" pitchFamily="18" charset="2"/>
              </a:rPr>
              <a:t> = C</a:t>
            </a:r>
            <a:r>
              <a:rPr lang="en-US" altLang="en-US" sz="3200" baseline="-25000" dirty="0">
                <a:sym typeface="Symbol" panose="05050102010706020507" pitchFamily="18" charset="2"/>
              </a:rPr>
              <a:t>k-1</a:t>
            </a:r>
            <a:r>
              <a:rPr lang="en-US" altLang="en-US" sz="3200"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C07E40BD-5DB4-4E00-A911-52947CB6435B}" type="slidenum">
              <a:rPr lang="en-CA" altLang="en-US"/>
              <a:pPr/>
              <a:t>17</a:t>
            </a:fld>
            <a:endParaRPr lang="en-CA"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981200" y="0"/>
            <a:ext cx="8153400" cy="914400"/>
          </a:xfrm>
        </p:spPr>
        <p:txBody>
          <a:bodyPr/>
          <a:lstStyle/>
          <a:p>
            <a:r>
              <a:rPr lang="en-US" altLang="en-US" sz="3600" dirty="0"/>
              <a:t>Solving </a:t>
            </a:r>
            <a:r>
              <a:rPr lang="en-US" altLang="en-US" sz="3600" dirty="0" smtClean="0"/>
              <a:t>Linear </a:t>
            </a:r>
            <a:r>
              <a:rPr lang="en-US" altLang="en-US" sz="3600" dirty="0" smtClean="0"/>
              <a:t>Recurrence </a:t>
            </a:r>
            <a:r>
              <a:rPr lang="en-US" altLang="en-US" sz="3600" dirty="0"/>
              <a:t>Relations</a:t>
            </a:r>
            <a:endParaRPr lang="en-CA" altLang="en-US" sz="3600" dirty="0"/>
          </a:p>
        </p:txBody>
      </p:sp>
      <p:sp>
        <p:nvSpPr>
          <p:cNvPr id="364547" name="Rectangle 3"/>
          <p:cNvSpPr>
            <a:spLocks noGrp="1" noChangeArrowheads="1"/>
          </p:cNvSpPr>
          <p:nvPr>
            <p:ph idx="1"/>
          </p:nvPr>
        </p:nvSpPr>
        <p:spPr>
          <a:xfrm>
            <a:off x="609600" y="1066800"/>
            <a:ext cx="11049000" cy="4876800"/>
          </a:xfrm>
        </p:spPr>
        <p:txBody>
          <a:bodyPr>
            <a:noAutofit/>
          </a:bodyPr>
          <a:lstStyle/>
          <a:p>
            <a:pPr marL="0" indent="0">
              <a:buNone/>
            </a:pPr>
            <a:r>
              <a:rPr lang="en-US" altLang="en-US" sz="3600" b="1" dirty="0">
                <a:solidFill>
                  <a:srgbClr val="00FFFF"/>
                </a:solidFill>
                <a:sym typeface="Symbol" panose="05050102010706020507" pitchFamily="18" charset="2"/>
              </a:rPr>
              <a:t>Examples:</a:t>
            </a:r>
          </a:p>
          <a:p>
            <a:pPr marL="0" indent="0">
              <a:buNone/>
            </a:pPr>
            <a:endParaRPr lang="en-US" altLang="en-US" sz="900" b="1" dirty="0">
              <a:solidFill>
                <a:srgbClr val="00FFFF"/>
              </a:solidFill>
              <a:sym typeface="Symbol" panose="05050102010706020507" pitchFamily="18" charset="2"/>
            </a:endParaRPr>
          </a:p>
          <a:p>
            <a:pPr marL="0" indent="0">
              <a:spcBef>
                <a:spcPct val="0"/>
              </a:spcBef>
              <a:buNone/>
            </a:pPr>
            <a:r>
              <a:rPr lang="en-US" altLang="en-US" sz="3200" dirty="0">
                <a:sym typeface="Symbol" panose="05050102010706020507" pitchFamily="18" charset="2"/>
              </a:rPr>
              <a:t>The recurrence relation </a:t>
            </a:r>
            <a:r>
              <a:rPr lang="en-US" altLang="en-US" sz="3200" dirty="0" err="1">
                <a:sym typeface="Symbol" panose="05050102010706020507" pitchFamily="18" charset="2"/>
              </a:rPr>
              <a:t>P</a:t>
            </a:r>
            <a:r>
              <a:rPr lang="en-US" altLang="en-US" sz="3200" baseline="-25000" dirty="0" err="1">
                <a:sym typeface="Symbol" panose="05050102010706020507" pitchFamily="18" charset="2"/>
              </a:rPr>
              <a:t>n</a:t>
            </a:r>
            <a:r>
              <a:rPr lang="en-US" altLang="en-US" sz="3200" dirty="0">
                <a:sym typeface="Symbol" panose="05050102010706020507" pitchFamily="18" charset="2"/>
              </a:rPr>
              <a:t> = (1.05)P</a:t>
            </a:r>
            <a:r>
              <a:rPr lang="en-US" altLang="en-US" sz="3200" baseline="-25000" dirty="0">
                <a:sym typeface="Symbol" panose="05050102010706020507" pitchFamily="18" charset="2"/>
              </a:rPr>
              <a:t>n-1</a:t>
            </a:r>
          </a:p>
          <a:p>
            <a:pPr marL="0" indent="0">
              <a:spcBef>
                <a:spcPct val="0"/>
              </a:spcBef>
              <a:buNone/>
            </a:pPr>
            <a:r>
              <a:rPr lang="en-US" altLang="en-US" sz="3200" dirty="0">
                <a:sym typeface="Symbol" panose="05050102010706020507" pitchFamily="18" charset="2"/>
              </a:rPr>
              <a:t>is a linear homogeneous recurrence relation of </a:t>
            </a:r>
            <a:r>
              <a:rPr lang="en-US" altLang="en-US" sz="3200" b="1" dirty="0">
                <a:solidFill>
                  <a:srgbClr val="00FFFF"/>
                </a:solidFill>
                <a:sym typeface="Symbol" panose="05050102010706020507" pitchFamily="18" charset="2"/>
              </a:rPr>
              <a:t>degree one</a:t>
            </a:r>
            <a:r>
              <a:rPr lang="en-US" altLang="en-US" sz="3200" dirty="0">
                <a:sym typeface="Symbol" panose="05050102010706020507" pitchFamily="18" charset="2"/>
              </a:rPr>
              <a:t>.</a:t>
            </a:r>
          </a:p>
          <a:p>
            <a:pPr marL="0" indent="0">
              <a:spcBef>
                <a:spcPct val="0"/>
              </a:spcBef>
              <a:buNone/>
            </a:pPr>
            <a:endParaRPr lang="en-US" altLang="en-US" sz="1800" dirty="0">
              <a:sym typeface="Symbol" panose="05050102010706020507" pitchFamily="18" charset="2"/>
            </a:endParaRPr>
          </a:p>
          <a:p>
            <a:pPr marL="0" indent="0">
              <a:spcBef>
                <a:spcPct val="0"/>
              </a:spcBef>
              <a:buNone/>
            </a:pPr>
            <a:r>
              <a:rPr lang="en-US" altLang="en-US" sz="3200" dirty="0">
                <a:sym typeface="Symbol" panose="05050102010706020507" pitchFamily="18" charset="2"/>
              </a:rPr>
              <a:t>The recurrence relation </a:t>
            </a:r>
            <a:r>
              <a:rPr lang="en-US" altLang="en-US" sz="3200" dirty="0" err="1">
                <a:sym typeface="Symbol" panose="05050102010706020507" pitchFamily="18" charset="2"/>
              </a:rPr>
              <a:t>f</a:t>
            </a:r>
            <a:r>
              <a:rPr lang="en-US" altLang="en-US" sz="3200" baseline="-25000" dirty="0" err="1">
                <a:sym typeface="Symbol" panose="05050102010706020507" pitchFamily="18" charset="2"/>
              </a:rPr>
              <a:t>n</a:t>
            </a:r>
            <a:r>
              <a:rPr lang="en-US" altLang="en-US" sz="3200" dirty="0">
                <a:sym typeface="Symbol" panose="05050102010706020507" pitchFamily="18" charset="2"/>
              </a:rPr>
              <a:t> = f</a:t>
            </a:r>
            <a:r>
              <a:rPr lang="en-US" altLang="en-US" sz="3200" baseline="-25000" dirty="0">
                <a:sym typeface="Symbol" panose="05050102010706020507" pitchFamily="18" charset="2"/>
              </a:rPr>
              <a:t>n-1</a:t>
            </a:r>
            <a:r>
              <a:rPr lang="en-US" altLang="en-US" sz="3200" dirty="0">
                <a:sym typeface="Symbol" panose="05050102010706020507" pitchFamily="18" charset="2"/>
              </a:rPr>
              <a:t> + f</a:t>
            </a:r>
            <a:r>
              <a:rPr lang="en-US" altLang="en-US" sz="3200" baseline="-25000" dirty="0">
                <a:sym typeface="Symbol" panose="05050102010706020507" pitchFamily="18" charset="2"/>
              </a:rPr>
              <a:t>n-2</a:t>
            </a:r>
          </a:p>
          <a:p>
            <a:pPr marL="0" indent="0">
              <a:spcBef>
                <a:spcPct val="0"/>
              </a:spcBef>
              <a:buNone/>
            </a:pPr>
            <a:r>
              <a:rPr lang="en-US" altLang="en-US" sz="3200" dirty="0">
                <a:sym typeface="Symbol" panose="05050102010706020507" pitchFamily="18" charset="2"/>
              </a:rPr>
              <a:t>is a linear homogeneous recurrence relation of </a:t>
            </a:r>
            <a:r>
              <a:rPr lang="en-US" altLang="en-US" sz="3200" b="1" dirty="0">
                <a:solidFill>
                  <a:srgbClr val="00FFFF"/>
                </a:solidFill>
                <a:sym typeface="Symbol" panose="05050102010706020507" pitchFamily="18" charset="2"/>
              </a:rPr>
              <a:t>degree two</a:t>
            </a:r>
            <a:r>
              <a:rPr lang="en-US" altLang="en-US" sz="3200" dirty="0">
                <a:sym typeface="Symbol" panose="05050102010706020507" pitchFamily="18" charset="2"/>
              </a:rPr>
              <a:t>.</a:t>
            </a:r>
          </a:p>
          <a:p>
            <a:pPr marL="0" indent="0">
              <a:spcBef>
                <a:spcPct val="0"/>
              </a:spcBef>
              <a:buNone/>
            </a:pPr>
            <a:endParaRPr lang="en-US" altLang="en-US" sz="1800" dirty="0">
              <a:sym typeface="Symbol" panose="05050102010706020507" pitchFamily="18" charset="2"/>
            </a:endParaRPr>
          </a:p>
          <a:p>
            <a:pPr marL="0" indent="0">
              <a:spcBef>
                <a:spcPct val="0"/>
              </a:spcBef>
              <a:buNone/>
            </a:pPr>
            <a:r>
              <a:rPr lang="en-US" altLang="en-US" sz="3200" dirty="0">
                <a:sym typeface="Symbol" panose="05050102010706020507" pitchFamily="18" charset="2"/>
              </a:rPr>
              <a:t>The recurrence relation a</a:t>
            </a:r>
            <a:r>
              <a:rPr lang="en-US" altLang="en-US" sz="3200" baseline="-25000" dirty="0">
                <a:sym typeface="Symbol" panose="05050102010706020507" pitchFamily="18" charset="2"/>
              </a:rPr>
              <a:t>n</a:t>
            </a:r>
            <a:r>
              <a:rPr lang="en-US" altLang="en-US" sz="3200" dirty="0">
                <a:sym typeface="Symbol" panose="05050102010706020507" pitchFamily="18" charset="2"/>
              </a:rPr>
              <a:t> = a</a:t>
            </a:r>
            <a:r>
              <a:rPr lang="en-US" altLang="en-US" sz="3200" baseline="-25000" dirty="0">
                <a:sym typeface="Symbol" panose="05050102010706020507" pitchFamily="18" charset="2"/>
              </a:rPr>
              <a:t>n-5</a:t>
            </a:r>
          </a:p>
          <a:p>
            <a:pPr marL="0" indent="0">
              <a:spcBef>
                <a:spcPct val="0"/>
              </a:spcBef>
              <a:buNone/>
            </a:pPr>
            <a:r>
              <a:rPr lang="en-US" altLang="en-US" sz="3200" dirty="0">
                <a:sym typeface="Symbol" panose="05050102010706020507" pitchFamily="18" charset="2"/>
              </a:rPr>
              <a:t>is a linear homogeneous recurrence relation of </a:t>
            </a:r>
            <a:r>
              <a:rPr lang="en-US" altLang="en-US" sz="3200" b="1" dirty="0">
                <a:solidFill>
                  <a:srgbClr val="00FFFF"/>
                </a:solidFill>
                <a:sym typeface="Symbol" panose="05050102010706020507" pitchFamily="18" charset="2"/>
              </a:rPr>
              <a:t>degree five</a:t>
            </a:r>
            <a:r>
              <a:rPr lang="en-US" altLang="en-US" sz="3200"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6C5B3EE-9111-497A-9565-AEBD02DF2B97}" type="slidenum">
              <a:rPr lang="en-CA" altLang="en-US"/>
              <a:pPr/>
              <a:t>18</a:t>
            </a:fld>
            <a:endParaRPr lang="en-CA"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609600" y="-77492"/>
            <a:ext cx="10591800" cy="914400"/>
          </a:xfrm>
        </p:spPr>
        <p:txBody>
          <a:bodyPr>
            <a:noAutofit/>
          </a:bodyPr>
          <a:lstStyle/>
          <a:p>
            <a:r>
              <a:rPr lang="en-US" altLang="en-US" sz="3300" dirty="0" smtClean="0"/>
              <a:t>Recurrence Relations which ar</a:t>
            </a:r>
            <a:r>
              <a:rPr lang="en-US" altLang="en-US" sz="3300" dirty="0" smtClean="0"/>
              <a:t>e not linear and homogeneous</a:t>
            </a:r>
            <a:endParaRPr lang="en-CA" altLang="en-US" sz="3300" dirty="0"/>
          </a:p>
        </p:txBody>
      </p:sp>
      <p:sp>
        <p:nvSpPr>
          <p:cNvPr id="364547" name="Rectangle 3"/>
          <p:cNvSpPr>
            <a:spLocks noGrp="1" noChangeArrowheads="1"/>
          </p:cNvSpPr>
          <p:nvPr>
            <p:ph idx="1"/>
          </p:nvPr>
        </p:nvSpPr>
        <p:spPr>
          <a:xfrm>
            <a:off x="609600" y="1066800"/>
            <a:ext cx="11049000" cy="4876800"/>
          </a:xfrm>
        </p:spPr>
        <p:txBody>
          <a:bodyPr>
            <a:noAutofit/>
          </a:bodyPr>
          <a:lstStyle/>
          <a:p>
            <a:pPr marL="0" indent="0">
              <a:buNone/>
            </a:pPr>
            <a:r>
              <a:rPr lang="en-US" altLang="en-US" sz="3600" b="1" dirty="0">
                <a:solidFill>
                  <a:srgbClr val="00FFFF"/>
                </a:solidFill>
                <a:sym typeface="Symbol" panose="05050102010706020507" pitchFamily="18" charset="2"/>
              </a:rPr>
              <a:t>Examples:</a:t>
            </a:r>
          </a:p>
          <a:p>
            <a:r>
              <a:rPr lang="en-US" sz="4400" i="1" dirty="0" smtClean="0"/>
              <a:t>a</a:t>
            </a:r>
            <a:r>
              <a:rPr lang="en-US" sz="4400" i="1" baseline="-25000" dirty="0" smtClean="0"/>
              <a:t>n</a:t>
            </a:r>
            <a:r>
              <a:rPr lang="en-US" sz="4400" i="1" dirty="0" smtClean="0"/>
              <a:t> </a:t>
            </a:r>
            <a:r>
              <a:rPr lang="en-US" sz="4400" dirty="0"/>
              <a:t>= </a:t>
            </a:r>
            <a:r>
              <a:rPr lang="en-US" sz="4400" i="1" dirty="0"/>
              <a:t>a</a:t>
            </a:r>
            <a:r>
              <a:rPr lang="en-US" sz="4400" i="1" baseline="-25000" dirty="0"/>
              <a:t>n−1 </a:t>
            </a:r>
            <a:r>
              <a:rPr lang="en-US" sz="4400" dirty="0"/>
              <a:t>+ </a:t>
            </a:r>
            <a:r>
              <a:rPr lang="en-US" sz="4400" i="1" dirty="0" smtClean="0"/>
              <a:t>a</a:t>
            </a:r>
            <a:r>
              <a:rPr lang="en-US" sz="4400" baseline="30000" dirty="0" smtClean="0"/>
              <a:t>2</a:t>
            </a:r>
            <a:endParaRPr lang="en-US" sz="4400" dirty="0" smtClean="0"/>
          </a:p>
          <a:p>
            <a:r>
              <a:rPr lang="en-US" sz="4400" i="1" dirty="0" err="1" smtClean="0"/>
              <a:t>H</a:t>
            </a:r>
            <a:r>
              <a:rPr lang="en-US" sz="4400" i="1" baseline="-25000" dirty="0" err="1" smtClean="0"/>
              <a:t>n</a:t>
            </a:r>
            <a:r>
              <a:rPr lang="en-US" sz="4400" i="1" dirty="0" smtClean="0"/>
              <a:t> </a:t>
            </a:r>
            <a:r>
              <a:rPr lang="en-US" sz="4400" dirty="0" smtClean="0"/>
              <a:t>= 2</a:t>
            </a:r>
            <a:r>
              <a:rPr lang="en-US" sz="4400" i="1" dirty="0" smtClean="0"/>
              <a:t>H</a:t>
            </a:r>
            <a:r>
              <a:rPr lang="en-US" sz="4400" i="1" baseline="-25000" dirty="0" smtClean="0"/>
              <a:t>n</a:t>
            </a:r>
            <a:r>
              <a:rPr lang="en-US" sz="4400" i="1" baseline="-25000" dirty="0"/>
              <a:t>−1 </a:t>
            </a:r>
            <a:r>
              <a:rPr lang="en-US" sz="4400" dirty="0"/>
              <a:t>+</a:t>
            </a:r>
            <a:r>
              <a:rPr lang="en-US" sz="4400" dirty="0" smtClean="0"/>
              <a:t>1</a:t>
            </a:r>
          </a:p>
          <a:p>
            <a:r>
              <a:rPr lang="en-US" sz="4400" i="1" dirty="0" err="1" smtClean="0"/>
              <a:t>B</a:t>
            </a:r>
            <a:r>
              <a:rPr lang="en-US" sz="4400" i="1" baseline="-25000" dirty="0" err="1" smtClean="0"/>
              <a:t>n</a:t>
            </a:r>
            <a:r>
              <a:rPr lang="en-US" sz="4400" i="1" dirty="0" smtClean="0"/>
              <a:t> </a:t>
            </a:r>
            <a:r>
              <a:rPr lang="en-US" sz="4400" dirty="0"/>
              <a:t>= </a:t>
            </a:r>
            <a:r>
              <a:rPr lang="en-US" sz="4400" i="1" dirty="0"/>
              <a:t>nB</a:t>
            </a:r>
            <a:r>
              <a:rPr lang="en-US" sz="4400" i="1" baseline="-25000" dirty="0"/>
              <a:t>n−</a:t>
            </a:r>
            <a:r>
              <a:rPr lang="en-US" sz="4400" i="1" baseline="-25000" dirty="0" smtClean="0"/>
              <a:t>1</a:t>
            </a:r>
            <a:endParaRPr lang="en-US" altLang="en-US" sz="1200" b="1" dirty="0">
              <a:solidFill>
                <a:srgbClr val="00FFFF"/>
              </a:solidFill>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6C5B3EE-9111-497A-9565-AEBD02DF2B97}" type="slidenum">
              <a:rPr lang="en-CA" altLang="en-US"/>
              <a:pPr/>
              <a:t>19</a:t>
            </a:fld>
            <a:endParaRPr lang="en-CA" altLang="en-US"/>
          </a:p>
        </p:txBody>
      </p:sp>
      <p:sp>
        <p:nvSpPr>
          <p:cNvPr id="2" name="TextBox 1"/>
          <p:cNvSpPr txBox="1"/>
          <p:nvPr/>
        </p:nvSpPr>
        <p:spPr>
          <a:xfrm>
            <a:off x="3429000" y="1744276"/>
            <a:ext cx="838200" cy="646331"/>
          </a:xfrm>
          <a:prstGeom prst="rect">
            <a:avLst/>
          </a:prstGeom>
          <a:noFill/>
        </p:spPr>
        <p:txBody>
          <a:bodyPr wrap="square" rtlCol="0">
            <a:spAutoFit/>
          </a:bodyPr>
          <a:lstStyle/>
          <a:p>
            <a:r>
              <a:rPr lang="en-US" sz="3600" i="1" baseline="-25000" dirty="0"/>
              <a:t>n−2</a:t>
            </a:r>
            <a:endParaRPr lang="en-US" sz="3600" dirty="0"/>
          </a:p>
        </p:txBody>
      </p:sp>
      <p:sp>
        <p:nvSpPr>
          <p:cNvPr id="3" name="TextBox 2"/>
          <p:cNvSpPr txBox="1"/>
          <p:nvPr/>
        </p:nvSpPr>
        <p:spPr>
          <a:xfrm>
            <a:off x="4267200" y="1775053"/>
            <a:ext cx="2247900" cy="584775"/>
          </a:xfrm>
          <a:prstGeom prst="rect">
            <a:avLst/>
          </a:prstGeom>
          <a:noFill/>
        </p:spPr>
        <p:txBody>
          <a:bodyPr wrap="square" rtlCol="0">
            <a:spAutoFit/>
          </a:bodyPr>
          <a:lstStyle/>
          <a:p>
            <a:r>
              <a:rPr lang="en-US" sz="3200" dirty="0" smtClean="0">
                <a:solidFill>
                  <a:srgbClr val="FFFF00"/>
                </a:solidFill>
                <a:latin typeface="Comic Sans MS" panose="030F0702030302020204" pitchFamily="66" charset="0"/>
              </a:rPr>
              <a:t>Not linear</a:t>
            </a:r>
            <a:endParaRPr lang="en-US" sz="3200" dirty="0">
              <a:solidFill>
                <a:srgbClr val="FFFF00"/>
              </a:solidFill>
              <a:latin typeface="Comic Sans MS" panose="030F0702030302020204" pitchFamily="66" charset="0"/>
            </a:endParaRPr>
          </a:p>
        </p:txBody>
      </p:sp>
      <p:sp>
        <p:nvSpPr>
          <p:cNvPr id="9" name="TextBox 8"/>
          <p:cNvSpPr txBox="1"/>
          <p:nvPr/>
        </p:nvSpPr>
        <p:spPr>
          <a:xfrm>
            <a:off x="4038600" y="2500671"/>
            <a:ext cx="3771900" cy="584775"/>
          </a:xfrm>
          <a:prstGeom prst="rect">
            <a:avLst/>
          </a:prstGeom>
          <a:noFill/>
        </p:spPr>
        <p:txBody>
          <a:bodyPr wrap="square" rtlCol="0">
            <a:spAutoFit/>
          </a:bodyPr>
          <a:lstStyle/>
          <a:p>
            <a:r>
              <a:rPr lang="en-US" sz="3200" dirty="0" smtClean="0">
                <a:solidFill>
                  <a:srgbClr val="FFFF00"/>
                </a:solidFill>
                <a:latin typeface="Comic Sans MS" panose="030F0702030302020204" pitchFamily="66" charset="0"/>
              </a:rPr>
              <a:t>Not homogeneous</a:t>
            </a:r>
            <a:endParaRPr lang="en-US" sz="3200" dirty="0">
              <a:solidFill>
                <a:srgbClr val="FFFF00"/>
              </a:solidFill>
              <a:latin typeface="Comic Sans MS" panose="030F0702030302020204" pitchFamily="66" charset="0"/>
            </a:endParaRPr>
          </a:p>
        </p:txBody>
      </p:sp>
      <p:sp>
        <p:nvSpPr>
          <p:cNvPr id="10" name="TextBox 9"/>
          <p:cNvSpPr txBox="1"/>
          <p:nvPr/>
        </p:nvSpPr>
        <p:spPr>
          <a:xfrm>
            <a:off x="3352800" y="3315338"/>
            <a:ext cx="7398503" cy="584775"/>
          </a:xfrm>
          <a:prstGeom prst="rect">
            <a:avLst/>
          </a:prstGeom>
          <a:noFill/>
        </p:spPr>
        <p:txBody>
          <a:bodyPr wrap="square" rtlCol="0">
            <a:spAutoFit/>
          </a:bodyPr>
          <a:lstStyle/>
          <a:p>
            <a:r>
              <a:rPr lang="en-US" sz="3200" dirty="0" smtClean="0">
                <a:solidFill>
                  <a:srgbClr val="FFFF00"/>
                </a:solidFill>
                <a:latin typeface="Comic Sans MS" panose="030F0702030302020204" pitchFamily="66" charset="0"/>
              </a:rPr>
              <a:t>Does not have constant coefficients</a:t>
            </a:r>
            <a:endParaRPr lang="en-US" sz="3200" dirty="0">
              <a:solidFill>
                <a:srgbClr val="FFFF00"/>
              </a:solidFill>
              <a:latin typeface="Comic Sans MS" panose="030F0702030302020204" pitchFamily="66" charset="0"/>
            </a:endParaRPr>
          </a:p>
        </p:txBody>
      </p:sp>
    </p:spTree>
    <p:extLst>
      <p:ext uri="{BB962C8B-B14F-4D97-AF65-F5344CB8AC3E}">
        <p14:creationId xmlns:p14="http://schemas.microsoft.com/office/powerpoint/2010/main" val="1862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Based on Chapter 8 of the text</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73138D9-616D-43FE-8C7C-EA76DB4276B4}" type="slidenum">
              <a:rPr lang="en-CA" altLang="en-US" smtClean="0"/>
              <a:pPr/>
              <a:t>2</a:t>
            </a:fld>
            <a:endParaRPr lang="en-CA" altLang="en-US"/>
          </a:p>
        </p:txBody>
      </p:sp>
    </p:spTree>
    <p:extLst>
      <p:ext uri="{BB962C8B-B14F-4D97-AF65-F5344CB8AC3E}">
        <p14:creationId xmlns:p14="http://schemas.microsoft.com/office/powerpoint/2010/main" val="554289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65571" name="Rectangle 3"/>
          <p:cNvSpPr>
            <a:spLocks noGrp="1" noChangeArrowheads="1"/>
          </p:cNvSpPr>
          <p:nvPr>
            <p:ph idx="1"/>
          </p:nvPr>
        </p:nvSpPr>
        <p:spPr>
          <a:xfrm>
            <a:off x="609600" y="838200"/>
            <a:ext cx="10972800" cy="5410200"/>
          </a:xfrm>
        </p:spPr>
        <p:txBody>
          <a:bodyPr>
            <a:normAutofit/>
          </a:bodyPr>
          <a:lstStyle/>
          <a:p>
            <a:pPr marL="0" indent="0">
              <a:buNone/>
            </a:pPr>
            <a:r>
              <a:rPr lang="en-US" altLang="en-US" sz="3200" dirty="0">
                <a:sym typeface="Symbol" panose="05050102010706020507" pitchFamily="18" charset="2"/>
              </a:rPr>
              <a:t>Basically, when solving such recurrence relations, we try to find solutions of the form </a:t>
            </a:r>
            <a:r>
              <a:rPr lang="en-US" altLang="en-US" sz="3200" b="1" dirty="0">
                <a:sym typeface="Symbol" panose="05050102010706020507" pitchFamily="18" charset="2"/>
              </a:rPr>
              <a:t>a</a:t>
            </a:r>
            <a:r>
              <a:rPr lang="en-US" altLang="en-US" sz="3200" b="1" baseline="-25000" dirty="0">
                <a:sym typeface="Symbol" panose="05050102010706020507" pitchFamily="18" charset="2"/>
              </a:rPr>
              <a:t>n</a:t>
            </a:r>
            <a:r>
              <a:rPr lang="en-US" altLang="en-US" sz="3200" b="1" dirty="0">
                <a:sym typeface="Symbol" panose="05050102010706020507" pitchFamily="18" charset="2"/>
              </a:rPr>
              <a:t> = </a:t>
            </a:r>
            <a:r>
              <a:rPr lang="en-US" altLang="en-US" sz="3200" b="1" dirty="0" err="1">
                <a:sym typeface="Symbol" panose="05050102010706020507" pitchFamily="18" charset="2"/>
              </a:rPr>
              <a:t>r</a:t>
            </a:r>
            <a:r>
              <a:rPr lang="en-US" altLang="en-US" sz="3200" b="1" baseline="30000" dirty="0" err="1">
                <a:sym typeface="Symbol" panose="05050102010706020507" pitchFamily="18" charset="2"/>
              </a:rPr>
              <a:t>n</a:t>
            </a:r>
            <a:r>
              <a:rPr lang="en-US" altLang="en-US" sz="3200" dirty="0">
                <a:sym typeface="Symbol" panose="05050102010706020507" pitchFamily="18" charset="2"/>
              </a:rPr>
              <a:t>, where r is a constant.</a:t>
            </a:r>
            <a:endParaRPr lang="en-US" altLang="en-US" sz="900" dirty="0">
              <a:sym typeface="Symbol" panose="05050102010706020507" pitchFamily="18" charset="2"/>
            </a:endParaRPr>
          </a:p>
          <a:p>
            <a:pPr marL="0" indent="0">
              <a:buNone/>
            </a:pPr>
            <a:r>
              <a:rPr lang="en-US" altLang="en-US" sz="3200" dirty="0">
                <a:sym typeface="Symbol" panose="05050102010706020507" pitchFamily="18" charset="2"/>
              </a:rPr>
              <a:t>a</a:t>
            </a:r>
            <a:r>
              <a:rPr lang="en-US" altLang="en-US" sz="3200" baseline="-25000" dirty="0">
                <a:sym typeface="Symbol" panose="05050102010706020507" pitchFamily="18" charset="2"/>
              </a:rPr>
              <a:t>n</a:t>
            </a:r>
            <a:r>
              <a:rPr lang="en-US" altLang="en-US" sz="3200" dirty="0">
                <a:sym typeface="Symbol" panose="05050102010706020507" pitchFamily="18" charset="2"/>
              </a:rPr>
              <a:t> = </a:t>
            </a:r>
            <a:r>
              <a:rPr lang="en-US" altLang="en-US" sz="3200" dirty="0" err="1">
                <a:sym typeface="Symbol" panose="05050102010706020507" pitchFamily="18" charset="2"/>
              </a:rPr>
              <a:t>r</a:t>
            </a:r>
            <a:r>
              <a:rPr lang="en-US" altLang="en-US" sz="3200" baseline="30000" dirty="0" err="1">
                <a:sym typeface="Symbol" panose="05050102010706020507" pitchFamily="18" charset="2"/>
              </a:rPr>
              <a:t>n</a:t>
            </a:r>
            <a:r>
              <a:rPr lang="en-US" altLang="en-US" sz="3200" dirty="0">
                <a:sym typeface="Symbol" panose="05050102010706020507" pitchFamily="18" charset="2"/>
              </a:rPr>
              <a:t> is a solution of the recurrence relation</a:t>
            </a:r>
            <a:br>
              <a:rPr lang="en-US" altLang="en-US" sz="3200" dirty="0">
                <a:sym typeface="Symbol" panose="05050102010706020507" pitchFamily="18" charset="2"/>
              </a:rPr>
            </a:br>
            <a:r>
              <a:rPr lang="en-US" altLang="en-US" sz="3200" dirty="0">
                <a:sym typeface="Symbol" panose="05050102010706020507" pitchFamily="18" charset="2"/>
              </a:rPr>
              <a:t>a</a:t>
            </a:r>
            <a:r>
              <a:rPr lang="en-US" altLang="en-US" sz="3200" baseline="-25000" dirty="0">
                <a:sym typeface="Symbol" panose="05050102010706020507" pitchFamily="18" charset="2"/>
              </a:rPr>
              <a:t>n</a:t>
            </a:r>
            <a:r>
              <a:rPr lang="en-US" altLang="en-US" sz="3200" dirty="0">
                <a:sym typeface="Symbol" panose="05050102010706020507" pitchFamily="18" charset="2"/>
              </a:rPr>
              <a:t> = c</a:t>
            </a:r>
            <a:r>
              <a:rPr lang="en-US" altLang="en-US" sz="3200" baseline="-25000" dirty="0">
                <a:sym typeface="Symbol" panose="05050102010706020507" pitchFamily="18" charset="2"/>
              </a:rPr>
              <a:t>1</a:t>
            </a:r>
            <a:r>
              <a:rPr lang="en-US" altLang="en-US" sz="3200" dirty="0">
                <a:sym typeface="Symbol" panose="05050102010706020507" pitchFamily="18" charset="2"/>
              </a:rPr>
              <a:t>a</a:t>
            </a:r>
            <a:r>
              <a:rPr lang="en-US" altLang="en-US" sz="3200" baseline="-25000" dirty="0">
                <a:sym typeface="Symbol" panose="05050102010706020507" pitchFamily="18" charset="2"/>
              </a:rPr>
              <a:t>n-1</a:t>
            </a:r>
            <a:r>
              <a:rPr lang="en-US" altLang="en-US" sz="3200" dirty="0">
                <a:sym typeface="Symbol" panose="05050102010706020507" pitchFamily="18" charset="2"/>
              </a:rPr>
              <a:t> + c</a:t>
            </a:r>
            <a:r>
              <a:rPr lang="en-US" altLang="en-US" sz="3200" baseline="-25000" dirty="0">
                <a:sym typeface="Symbol" panose="05050102010706020507" pitchFamily="18" charset="2"/>
              </a:rPr>
              <a:t>2</a:t>
            </a:r>
            <a:r>
              <a:rPr lang="en-US" altLang="en-US" sz="3200" dirty="0">
                <a:sym typeface="Symbol" panose="05050102010706020507" pitchFamily="18" charset="2"/>
              </a:rPr>
              <a:t>a</a:t>
            </a:r>
            <a:r>
              <a:rPr lang="en-US" altLang="en-US" sz="3200" baseline="-25000" dirty="0">
                <a:sym typeface="Symbol" panose="05050102010706020507" pitchFamily="18" charset="2"/>
              </a:rPr>
              <a:t>n-2</a:t>
            </a:r>
            <a:r>
              <a:rPr lang="en-US" altLang="en-US" sz="3200" dirty="0">
                <a:sym typeface="Symbol" panose="05050102010706020507" pitchFamily="18" charset="2"/>
              </a:rPr>
              <a:t> + … + </a:t>
            </a:r>
            <a:r>
              <a:rPr lang="en-US" altLang="en-US" sz="3200" dirty="0" err="1">
                <a:sym typeface="Symbol" panose="05050102010706020507" pitchFamily="18" charset="2"/>
              </a:rPr>
              <a:t>c</a:t>
            </a:r>
            <a:r>
              <a:rPr lang="en-US" altLang="en-US" sz="3200" baseline="-25000" dirty="0" err="1">
                <a:sym typeface="Symbol" panose="05050102010706020507" pitchFamily="18" charset="2"/>
              </a:rPr>
              <a:t>k</a:t>
            </a:r>
            <a:r>
              <a:rPr lang="en-US" altLang="en-US" sz="3200" dirty="0" err="1">
                <a:sym typeface="Symbol" panose="05050102010706020507" pitchFamily="18" charset="2"/>
              </a:rPr>
              <a:t>a</a:t>
            </a:r>
            <a:r>
              <a:rPr lang="en-US" altLang="en-US" sz="3200" baseline="-25000" dirty="0" err="1">
                <a:sym typeface="Symbol" panose="05050102010706020507" pitchFamily="18" charset="2"/>
              </a:rPr>
              <a:t>n</a:t>
            </a:r>
            <a:r>
              <a:rPr lang="en-US" altLang="en-US" sz="3200" baseline="-25000" dirty="0">
                <a:sym typeface="Symbol" panose="05050102010706020507" pitchFamily="18" charset="2"/>
              </a:rPr>
              <a:t>-k</a:t>
            </a:r>
            <a:r>
              <a:rPr lang="en-US" altLang="en-US" sz="3200" dirty="0">
                <a:sym typeface="Symbol" panose="05050102010706020507" pitchFamily="18" charset="2"/>
              </a:rPr>
              <a:t> if and only if</a:t>
            </a:r>
          </a:p>
          <a:p>
            <a:pPr marL="0" indent="0">
              <a:buNone/>
            </a:pPr>
            <a:r>
              <a:rPr lang="en-US" altLang="en-US" sz="3200" dirty="0" err="1">
                <a:sym typeface="Symbol" panose="05050102010706020507" pitchFamily="18" charset="2"/>
              </a:rPr>
              <a:t>r</a:t>
            </a:r>
            <a:r>
              <a:rPr lang="en-US" altLang="en-US" sz="3200" baseline="30000" dirty="0" err="1">
                <a:sym typeface="Symbol" panose="05050102010706020507" pitchFamily="18" charset="2"/>
              </a:rPr>
              <a:t>n</a:t>
            </a:r>
            <a:r>
              <a:rPr lang="en-US" altLang="en-US" sz="3200" dirty="0">
                <a:sym typeface="Symbol" panose="05050102010706020507" pitchFamily="18" charset="2"/>
              </a:rPr>
              <a:t> = c</a:t>
            </a:r>
            <a:r>
              <a:rPr lang="en-US" altLang="en-US" sz="3200" baseline="-25000" dirty="0">
                <a:sym typeface="Symbol" panose="05050102010706020507" pitchFamily="18" charset="2"/>
              </a:rPr>
              <a:t>1</a:t>
            </a:r>
            <a:r>
              <a:rPr lang="en-US" altLang="en-US" sz="3200" dirty="0">
                <a:sym typeface="Symbol" panose="05050102010706020507" pitchFamily="18" charset="2"/>
              </a:rPr>
              <a:t>r</a:t>
            </a:r>
            <a:r>
              <a:rPr lang="en-US" altLang="en-US" sz="3200" baseline="30000" dirty="0">
                <a:sym typeface="Symbol" panose="05050102010706020507" pitchFamily="18" charset="2"/>
              </a:rPr>
              <a:t>n-1 </a:t>
            </a:r>
            <a:r>
              <a:rPr lang="en-US" altLang="en-US" sz="3200" dirty="0">
                <a:sym typeface="Symbol" panose="05050102010706020507" pitchFamily="18" charset="2"/>
              </a:rPr>
              <a:t>+ c</a:t>
            </a:r>
            <a:r>
              <a:rPr lang="en-US" altLang="en-US" sz="3200" baseline="-25000" dirty="0">
                <a:sym typeface="Symbol" panose="05050102010706020507" pitchFamily="18" charset="2"/>
              </a:rPr>
              <a:t>2</a:t>
            </a:r>
            <a:r>
              <a:rPr lang="en-US" altLang="en-US" sz="3200" dirty="0">
                <a:sym typeface="Symbol" panose="05050102010706020507" pitchFamily="18" charset="2"/>
              </a:rPr>
              <a:t>r</a:t>
            </a:r>
            <a:r>
              <a:rPr lang="en-US" altLang="en-US" sz="3200" baseline="30000" dirty="0">
                <a:sym typeface="Symbol" panose="05050102010706020507" pitchFamily="18" charset="2"/>
              </a:rPr>
              <a:t>n-2 </a:t>
            </a:r>
            <a:r>
              <a:rPr lang="en-US" altLang="en-US" sz="3200" dirty="0">
                <a:sym typeface="Symbol" panose="05050102010706020507" pitchFamily="18" charset="2"/>
              </a:rPr>
              <a:t>+ … + </a:t>
            </a:r>
            <a:r>
              <a:rPr lang="en-US" altLang="en-US" sz="3200" dirty="0" err="1">
                <a:sym typeface="Symbol" panose="05050102010706020507" pitchFamily="18" charset="2"/>
              </a:rPr>
              <a:t>c</a:t>
            </a:r>
            <a:r>
              <a:rPr lang="en-US" altLang="en-US" sz="3200" baseline="-25000" dirty="0" err="1">
                <a:sym typeface="Symbol" panose="05050102010706020507" pitchFamily="18" charset="2"/>
              </a:rPr>
              <a:t>k</a:t>
            </a:r>
            <a:r>
              <a:rPr lang="en-US" altLang="en-US" sz="3200" dirty="0" err="1">
                <a:sym typeface="Symbol" panose="05050102010706020507" pitchFamily="18" charset="2"/>
              </a:rPr>
              <a:t>r</a:t>
            </a:r>
            <a:r>
              <a:rPr lang="en-US" altLang="en-US" sz="3200" baseline="30000" dirty="0" err="1">
                <a:sym typeface="Symbol" panose="05050102010706020507" pitchFamily="18" charset="2"/>
              </a:rPr>
              <a:t>n</a:t>
            </a:r>
            <a:r>
              <a:rPr lang="en-US" altLang="en-US" sz="3200" baseline="30000" dirty="0">
                <a:sym typeface="Symbol" panose="05050102010706020507" pitchFamily="18" charset="2"/>
              </a:rPr>
              <a:t>-k</a:t>
            </a:r>
            <a:r>
              <a:rPr lang="en-US" altLang="en-US" sz="3200" dirty="0">
                <a:sym typeface="Symbol" panose="05050102010706020507" pitchFamily="18" charset="2"/>
              </a:rPr>
              <a:t>.</a:t>
            </a:r>
          </a:p>
          <a:p>
            <a:pPr marL="0" indent="0">
              <a:buNone/>
            </a:pPr>
            <a:r>
              <a:rPr lang="en-US" altLang="en-US" sz="3200" dirty="0">
                <a:sym typeface="Symbol" panose="05050102010706020507" pitchFamily="18" charset="2"/>
              </a:rPr>
              <a:t>Divide this equation by </a:t>
            </a:r>
            <a:r>
              <a:rPr lang="en-US" altLang="en-US" sz="3200" dirty="0" err="1">
                <a:sym typeface="Symbol" panose="05050102010706020507" pitchFamily="18" charset="2"/>
              </a:rPr>
              <a:t>r</a:t>
            </a:r>
            <a:r>
              <a:rPr lang="en-US" altLang="en-US" sz="3200" baseline="30000" dirty="0" err="1">
                <a:sym typeface="Symbol" panose="05050102010706020507" pitchFamily="18" charset="2"/>
              </a:rPr>
              <a:t>n</a:t>
            </a:r>
            <a:r>
              <a:rPr lang="en-US" altLang="en-US" sz="3200" baseline="30000" dirty="0">
                <a:sym typeface="Symbol" panose="05050102010706020507" pitchFamily="18" charset="2"/>
              </a:rPr>
              <a:t>-k</a:t>
            </a:r>
            <a:r>
              <a:rPr lang="en-US" altLang="en-US" sz="3200" dirty="0">
                <a:sym typeface="Symbol" panose="05050102010706020507" pitchFamily="18" charset="2"/>
              </a:rPr>
              <a:t> and subtract the right-hand side from the left:</a:t>
            </a:r>
          </a:p>
          <a:p>
            <a:pPr marL="0" indent="0">
              <a:buNone/>
            </a:pPr>
            <a:r>
              <a:rPr lang="en-US" altLang="en-US" sz="3200" dirty="0" err="1">
                <a:sym typeface="Symbol" panose="05050102010706020507" pitchFamily="18" charset="2"/>
              </a:rPr>
              <a:t>r</a:t>
            </a:r>
            <a:r>
              <a:rPr lang="en-US" altLang="en-US" sz="3200" baseline="30000" dirty="0" err="1">
                <a:sym typeface="Symbol" panose="05050102010706020507" pitchFamily="18" charset="2"/>
              </a:rPr>
              <a:t>k</a:t>
            </a:r>
            <a:r>
              <a:rPr lang="en-US" altLang="en-US" sz="3200" dirty="0">
                <a:sym typeface="Symbol" panose="05050102010706020507" pitchFamily="18" charset="2"/>
              </a:rPr>
              <a:t> - c</a:t>
            </a:r>
            <a:r>
              <a:rPr lang="en-US" altLang="en-US" sz="3200" baseline="-25000" dirty="0">
                <a:sym typeface="Symbol" panose="05050102010706020507" pitchFamily="18" charset="2"/>
              </a:rPr>
              <a:t>1</a:t>
            </a:r>
            <a:r>
              <a:rPr lang="en-US" altLang="en-US" sz="3200" dirty="0">
                <a:sym typeface="Symbol" panose="05050102010706020507" pitchFamily="18" charset="2"/>
              </a:rPr>
              <a:t>r</a:t>
            </a:r>
            <a:r>
              <a:rPr lang="en-US" altLang="en-US" sz="3200" baseline="30000" dirty="0">
                <a:sym typeface="Symbol" panose="05050102010706020507" pitchFamily="18" charset="2"/>
              </a:rPr>
              <a:t>k-1 </a:t>
            </a:r>
            <a:r>
              <a:rPr lang="en-US" altLang="en-US" sz="3200" dirty="0">
                <a:sym typeface="Symbol" panose="05050102010706020507" pitchFamily="18" charset="2"/>
              </a:rPr>
              <a:t>- c</a:t>
            </a:r>
            <a:r>
              <a:rPr lang="en-US" altLang="en-US" sz="3200" baseline="-25000" dirty="0">
                <a:sym typeface="Symbol" panose="05050102010706020507" pitchFamily="18" charset="2"/>
              </a:rPr>
              <a:t>2</a:t>
            </a:r>
            <a:r>
              <a:rPr lang="en-US" altLang="en-US" sz="3200" dirty="0">
                <a:sym typeface="Symbol" panose="05050102010706020507" pitchFamily="18" charset="2"/>
              </a:rPr>
              <a:t>r</a:t>
            </a:r>
            <a:r>
              <a:rPr lang="en-US" altLang="en-US" sz="3200" baseline="30000" dirty="0">
                <a:sym typeface="Symbol" panose="05050102010706020507" pitchFamily="18" charset="2"/>
              </a:rPr>
              <a:t>k-2 </a:t>
            </a:r>
            <a:r>
              <a:rPr lang="en-US" altLang="en-US" sz="3200" dirty="0">
                <a:sym typeface="Symbol" panose="05050102010706020507" pitchFamily="18" charset="2"/>
              </a:rPr>
              <a:t>- … - c</a:t>
            </a:r>
            <a:r>
              <a:rPr lang="en-US" altLang="en-US" sz="3200" baseline="-25000" dirty="0">
                <a:sym typeface="Symbol" panose="05050102010706020507" pitchFamily="18" charset="2"/>
              </a:rPr>
              <a:t>k-1</a:t>
            </a:r>
            <a:r>
              <a:rPr lang="en-US" altLang="en-US" sz="3200" dirty="0">
                <a:sym typeface="Symbol" panose="05050102010706020507" pitchFamily="18" charset="2"/>
              </a:rPr>
              <a:t>r - </a:t>
            </a:r>
            <a:r>
              <a:rPr lang="en-US" altLang="en-US" sz="3200" dirty="0" err="1">
                <a:sym typeface="Symbol" panose="05050102010706020507" pitchFamily="18" charset="2"/>
              </a:rPr>
              <a:t>c</a:t>
            </a:r>
            <a:r>
              <a:rPr lang="en-US" altLang="en-US" sz="3200" baseline="-25000" dirty="0" err="1">
                <a:sym typeface="Symbol" panose="05050102010706020507" pitchFamily="18" charset="2"/>
              </a:rPr>
              <a:t>k</a:t>
            </a:r>
            <a:r>
              <a:rPr lang="en-US" altLang="en-US" sz="3200" dirty="0">
                <a:sym typeface="Symbol" panose="05050102010706020507" pitchFamily="18" charset="2"/>
              </a:rPr>
              <a:t> = 0</a:t>
            </a:r>
          </a:p>
          <a:p>
            <a:pPr marL="0" indent="0">
              <a:buNone/>
            </a:pPr>
            <a:r>
              <a:rPr lang="en-US" altLang="en-US" sz="3200" dirty="0">
                <a:sym typeface="Symbol" panose="05050102010706020507" pitchFamily="18" charset="2"/>
              </a:rPr>
              <a:t>This is called the </a:t>
            </a:r>
            <a:r>
              <a:rPr lang="en-US" altLang="en-US" sz="3200" b="1" dirty="0">
                <a:solidFill>
                  <a:srgbClr val="00FFFF"/>
                </a:solidFill>
                <a:sym typeface="Symbol" panose="05050102010706020507" pitchFamily="18" charset="2"/>
              </a:rPr>
              <a:t>characteristic equation</a:t>
            </a:r>
            <a:r>
              <a:rPr lang="en-US" altLang="en-US" sz="3200" dirty="0">
                <a:sym typeface="Symbol" panose="05050102010706020507" pitchFamily="18" charset="2"/>
              </a:rPr>
              <a:t> of the recurrence relation.</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6F09AC5A-9CE0-4EBE-8E6F-B744F3A6C9B1}" type="slidenum">
              <a:rPr lang="en-CA" altLang="en-US"/>
              <a:pPr/>
              <a:t>20</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1">
                                            <p:txEl>
                                              <p:pRg st="1" end="1"/>
                                            </p:txEl>
                                          </p:spTgt>
                                        </p:tgtEl>
                                        <p:attrNameLst>
                                          <p:attrName>style.visibility</p:attrName>
                                        </p:attrNameLst>
                                      </p:cBhvr>
                                      <p:to>
                                        <p:strVal val="visible"/>
                                      </p:to>
                                    </p:set>
                                    <p:anim calcmode="lin" valueType="num">
                                      <p:cBhvr additive="base">
                                        <p:cTn id="7" dur="500" fill="hold"/>
                                        <p:tgtEl>
                                          <p:spTgt spid="3655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5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1">
                                            <p:txEl>
                                              <p:pRg st="2" end="2"/>
                                            </p:txEl>
                                          </p:spTgt>
                                        </p:tgtEl>
                                        <p:attrNameLst>
                                          <p:attrName>style.visibility</p:attrName>
                                        </p:attrNameLst>
                                      </p:cBhvr>
                                      <p:to>
                                        <p:strVal val="visible"/>
                                      </p:to>
                                    </p:set>
                                    <p:anim calcmode="lin" valueType="num">
                                      <p:cBhvr additive="base">
                                        <p:cTn id="13" dur="500" fill="hold"/>
                                        <p:tgtEl>
                                          <p:spTgt spid="3655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5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5571">
                                            <p:txEl>
                                              <p:pRg st="3" end="3"/>
                                            </p:txEl>
                                          </p:spTgt>
                                        </p:tgtEl>
                                        <p:attrNameLst>
                                          <p:attrName>style.visibility</p:attrName>
                                        </p:attrNameLst>
                                      </p:cBhvr>
                                      <p:to>
                                        <p:strVal val="visible"/>
                                      </p:to>
                                    </p:set>
                                    <p:anim calcmode="lin" valueType="num">
                                      <p:cBhvr additive="base">
                                        <p:cTn id="19" dur="500" fill="hold"/>
                                        <p:tgtEl>
                                          <p:spTgt spid="3655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5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5571">
                                            <p:txEl>
                                              <p:pRg st="4" end="4"/>
                                            </p:txEl>
                                          </p:spTgt>
                                        </p:tgtEl>
                                        <p:attrNameLst>
                                          <p:attrName>style.visibility</p:attrName>
                                        </p:attrNameLst>
                                      </p:cBhvr>
                                      <p:to>
                                        <p:strVal val="visible"/>
                                      </p:to>
                                    </p:set>
                                    <p:anim calcmode="lin" valueType="num">
                                      <p:cBhvr additive="base">
                                        <p:cTn id="25" dur="500" fill="hold"/>
                                        <p:tgtEl>
                                          <p:spTgt spid="3655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55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5571">
                                            <p:txEl>
                                              <p:pRg st="5" end="5"/>
                                            </p:txEl>
                                          </p:spTgt>
                                        </p:tgtEl>
                                        <p:attrNameLst>
                                          <p:attrName>style.visibility</p:attrName>
                                        </p:attrNameLst>
                                      </p:cBhvr>
                                      <p:to>
                                        <p:strVal val="visible"/>
                                      </p:to>
                                    </p:set>
                                    <p:anim calcmode="lin" valueType="num">
                                      <p:cBhvr additive="base">
                                        <p:cTn id="31" dur="500" fill="hold"/>
                                        <p:tgtEl>
                                          <p:spTgt spid="36557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55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66595" name="Rectangle 3"/>
          <p:cNvSpPr>
            <a:spLocks noGrp="1" noChangeArrowheads="1"/>
          </p:cNvSpPr>
          <p:nvPr>
            <p:ph idx="1"/>
          </p:nvPr>
        </p:nvSpPr>
        <p:spPr>
          <a:xfrm>
            <a:off x="609600" y="838200"/>
            <a:ext cx="10972800" cy="5410200"/>
          </a:xfrm>
        </p:spPr>
        <p:txBody>
          <a:bodyPr>
            <a:noAutofit/>
          </a:bodyPr>
          <a:lstStyle/>
          <a:p>
            <a:pPr marL="0" indent="0">
              <a:buNone/>
            </a:pPr>
            <a:r>
              <a:rPr lang="en-US" altLang="en-US" dirty="0">
                <a:sym typeface="Symbol" panose="05050102010706020507" pitchFamily="18" charset="2"/>
              </a:rPr>
              <a:t>The solutions of this equation are called the </a:t>
            </a:r>
            <a:r>
              <a:rPr lang="en-US" altLang="en-US" b="1" dirty="0">
                <a:solidFill>
                  <a:srgbClr val="00FFFF"/>
                </a:solidFill>
                <a:sym typeface="Symbol" panose="05050102010706020507" pitchFamily="18" charset="2"/>
              </a:rPr>
              <a:t>characteristic roots</a:t>
            </a:r>
            <a:r>
              <a:rPr lang="en-US" altLang="en-US" dirty="0">
                <a:sym typeface="Symbol" panose="05050102010706020507" pitchFamily="18" charset="2"/>
              </a:rPr>
              <a:t> of the recurrence relation</a:t>
            </a:r>
            <a:r>
              <a:rPr lang="en-US" altLang="en-US" dirty="0" smtClean="0">
                <a:sym typeface="Symbol" panose="05050102010706020507" pitchFamily="18" charset="2"/>
              </a:rPr>
              <a:t>. (They yield an explicit formula for the sequence.)</a:t>
            </a:r>
            <a:endParaRPr lang="en-US" altLang="en-US" dirty="0">
              <a:sym typeface="Symbol" panose="05050102010706020507" pitchFamily="18" charset="2"/>
            </a:endParaRPr>
          </a:p>
          <a:p>
            <a:pPr marL="0" indent="0">
              <a:buNone/>
            </a:pPr>
            <a:endParaRPr lang="en-US" altLang="en-US" sz="900" dirty="0">
              <a:sym typeface="Symbol" panose="05050102010706020507" pitchFamily="18" charset="2"/>
            </a:endParaRPr>
          </a:p>
          <a:p>
            <a:pPr marL="0" indent="0">
              <a:buNone/>
            </a:pPr>
            <a:r>
              <a:rPr lang="en-US" altLang="en-US" dirty="0">
                <a:sym typeface="Symbol" panose="05050102010706020507" pitchFamily="18" charset="2"/>
              </a:rPr>
              <a:t>Let us consider linear homogeneous recurrence relations of </a:t>
            </a:r>
            <a:r>
              <a:rPr lang="en-US" altLang="en-US" b="1" dirty="0">
                <a:solidFill>
                  <a:srgbClr val="00FFFF"/>
                </a:solidFill>
                <a:sym typeface="Symbol" panose="05050102010706020507" pitchFamily="18" charset="2"/>
              </a:rPr>
              <a:t>degree two</a:t>
            </a:r>
            <a:r>
              <a:rPr lang="en-US" altLang="en-US" dirty="0">
                <a:sym typeface="Symbol" panose="05050102010706020507" pitchFamily="18" charset="2"/>
              </a:rPr>
              <a:t>.</a:t>
            </a:r>
          </a:p>
          <a:p>
            <a:pPr marL="0" indent="0">
              <a:buNone/>
            </a:pPr>
            <a:endParaRPr lang="en-US" altLang="en-US" sz="900" dirty="0">
              <a:sym typeface="Symbol" panose="05050102010706020507" pitchFamily="18" charset="2"/>
            </a:endParaRPr>
          </a:p>
          <a:p>
            <a:pPr marL="0" indent="0">
              <a:buNone/>
            </a:pPr>
            <a:r>
              <a:rPr lang="en-US" altLang="en-US" b="1" dirty="0" smtClean="0">
                <a:solidFill>
                  <a:srgbClr val="00FFFF"/>
                </a:solidFill>
                <a:sym typeface="Symbol" panose="05050102010706020507" pitchFamily="18" charset="2"/>
              </a:rPr>
              <a:t>Theorem 1:</a:t>
            </a:r>
            <a:r>
              <a:rPr lang="en-US" altLang="en-US" dirty="0" smtClean="0">
                <a:sym typeface="Symbol" panose="05050102010706020507" pitchFamily="18" charset="2"/>
              </a:rPr>
              <a:t> </a:t>
            </a:r>
            <a:r>
              <a:rPr lang="en-US" altLang="en-US" dirty="0">
                <a:sym typeface="Symbol" panose="05050102010706020507" pitchFamily="18" charset="2"/>
              </a:rPr>
              <a:t>Let c</a:t>
            </a:r>
            <a:r>
              <a:rPr lang="en-US" altLang="en-US" baseline="-25000" dirty="0">
                <a:sym typeface="Symbol" panose="05050102010706020507" pitchFamily="18" charset="2"/>
              </a:rPr>
              <a:t>1</a:t>
            </a:r>
            <a:r>
              <a:rPr lang="en-US" altLang="en-US" dirty="0">
                <a:sym typeface="Symbol" panose="05050102010706020507" pitchFamily="18" charset="2"/>
              </a:rPr>
              <a:t> and c</a:t>
            </a:r>
            <a:r>
              <a:rPr lang="en-US" altLang="en-US" baseline="-25000" dirty="0">
                <a:sym typeface="Symbol" panose="05050102010706020507" pitchFamily="18" charset="2"/>
              </a:rPr>
              <a:t>2</a:t>
            </a:r>
            <a:r>
              <a:rPr lang="en-US" altLang="en-US" dirty="0">
                <a:sym typeface="Symbol" panose="05050102010706020507" pitchFamily="18" charset="2"/>
              </a:rPr>
              <a:t> be real numbers. Suppose that r</a:t>
            </a:r>
            <a:r>
              <a:rPr lang="en-US" altLang="en-US" baseline="30000" dirty="0">
                <a:sym typeface="Symbol" panose="05050102010706020507" pitchFamily="18" charset="2"/>
              </a:rPr>
              <a:t>2</a:t>
            </a:r>
            <a:r>
              <a:rPr lang="en-US" altLang="en-US" dirty="0">
                <a:sym typeface="Symbol" panose="05050102010706020507" pitchFamily="18" charset="2"/>
              </a:rPr>
              <a:t> – c</a:t>
            </a:r>
            <a:r>
              <a:rPr lang="en-US" altLang="en-US" baseline="-25000" dirty="0">
                <a:sym typeface="Symbol" panose="05050102010706020507" pitchFamily="18" charset="2"/>
              </a:rPr>
              <a:t>1</a:t>
            </a:r>
            <a:r>
              <a:rPr lang="en-US" altLang="en-US" dirty="0">
                <a:sym typeface="Symbol" panose="05050102010706020507" pitchFamily="18" charset="2"/>
              </a:rPr>
              <a:t>r – c</a:t>
            </a:r>
            <a:r>
              <a:rPr lang="en-US" altLang="en-US" baseline="-25000" dirty="0">
                <a:sym typeface="Symbol" panose="05050102010706020507" pitchFamily="18" charset="2"/>
              </a:rPr>
              <a:t>2</a:t>
            </a:r>
            <a:r>
              <a:rPr lang="en-US" altLang="en-US" dirty="0">
                <a:sym typeface="Symbol" panose="05050102010706020507" pitchFamily="18" charset="2"/>
              </a:rPr>
              <a:t> = 0 has two distinct roots r</a:t>
            </a:r>
            <a:r>
              <a:rPr lang="en-US" altLang="en-US" baseline="-25000" dirty="0">
                <a:sym typeface="Symbol" panose="05050102010706020507" pitchFamily="18" charset="2"/>
              </a:rPr>
              <a:t>1</a:t>
            </a:r>
            <a:r>
              <a:rPr lang="en-US" altLang="en-US" dirty="0">
                <a:sym typeface="Symbol" panose="05050102010706020507" pitchFamily="18" charset="2"/>
              </a:rPr>
              <a:t> and r</a:t>
            </a:r>
            <a:r>
              <a:rPr lang="en-US" altLang="en-US" baseline="-25000" dirty="0">
                <a:sym typeface="Symbol" panose="05050102010706020507" pitchFamily="18" charset="2"/>
              </a:rPr>
              <a:t>2</a:t>
            </a:r>
            <a:r>
              <a:rPr lang="en-US" altLang="en-US" dirty="0">
                <a:sym typeface="Symbol" panose="05050102010706020507" pitchFamily="18" charset="2"/>
              </a:rPr>
              <a:t>.</a:t>
            </a:r>
          </a:p>
          <a:p>
            <a:pPr marL="0" indent="0">
              <a:buNone/>
            </a:pPr>
            <a:r>
              <a:rPr lang="en-US" altLang="en-US" dirty="0">
                <a:sym typeface="Symbol" panose="05050102010706020507" pitchFamily="18" charset="2"/>
              </a:rPr>
              <a:t>Then the sequence {a</a:t>
            </a:r>
            <a:r>
              <a:rPr lang="en-US" altLang="en-US" baseline="-25000" dirty="0">
                <a:sym typeface="Symbol" panose="05050102010706020507" pitchFamily="18" charset="2"/>
              </a:rPr>
              <a:t>n</a:t>
            </a:r>
            <a:r>
              <a:rPr lang="en-US" altLang="en-US" dirty="0">
                <a:sym typeface="Symbol" panose="05050102010706020507" pitchFamily="18" charset="2"/>
              </a:rPr>
              <a:t>} is a solution of the recurrence relation a</a:t>
            </a:r>
            <a:r>
              <a:rPr lang="en-US" altLang="en-US" baseline="-25000" dirty="0">
                <a:sym typeface="Symbol" panose="05050102010706020507" pitchFamily="18" charset="2"/>
              </a:rPr>
              <a:t>n</a:t>
            </a:r>
            <a:r>
              <a:rPr lang="en-US" altLang="en-US" dirty="0">
                <a:sym typeface="Symbol" panose="05050102010706020507" pitchFamily="18" charset="2"/>
              </a:rPr>
              <a:t> = c</a:t>
            </a:r>
            <a:r>
              <a:rPr lang="en-US" altLang="en-US" baseline="-25000" dirty="0">
                <a:sym typeface="Symbol" panose="05050102010706020507" pitchFamily="18" charset="2"/>
              </a:rPr>
              <a:t>1</a:t>
            </a:r>
            <a:r>
              <a:rPr lang="en-US" altLang="en-US" dirty="0">
                <a:sym typeface="Symbol" panose="05050102010706020507" pitchFamily="18" charset="2"/>
              </a:rPr>
              <a:t>a</a:t>
            </a:r>
            <a:r>
              <a:rPr lang="en-US" altLang="en-US" baseline="-25000" dirty="0">
                <a:sym typeface="Symbol" panose="05050102010706020507" pitchFamily="18" charset="2"/>
              </a:rPr>
              <a:t>n-1</a:t>
            </a:r>
            <a:r>
              <a:rPr lang="en-US" altLang="en-US" dirty="0">
                <a:sym typeface="Symbol" panose="05050102010706020507" pitchFamily="18" charset="2"/>
              </a:rPr>
              <a:t> + c</a:t>
            </a:r>
            <a:r>
              <a:rPr lang="en-US" altLang="en-US" baseline="-25000" dirty="0">
                <a:sym typeface="Symbol" panose="05050102010706020507" pitchFamily="18" charset="2"/>
              </a:rPr>
              <a:t>2</a:t>
            </a:r>
            <a:r>
              <a:rPr lang="en-US" altLang="en-US" dirty="0">
                <a:sym typeface="Symbol" panose="05050102010706020507" pitchFamily="18" charset="2"/>
              </a:rPr>
              <a:t>a</a:t>
            </a:r>
            <a:r>
              <a:rPr lang="en-US" altLang="en-US" baseline="-25000" dirty="0">
                <a:sym typeface="Symbol" panose="05050102010706020507" pitchFamily="18" charset="2"/>
              </a:rPr>
              <a:t>n-2</a:t>
            </a:r>
            <a:r>
              <a:rPr lang="en-US" altLang="en-US" dirty="0">
                <a:sym typeface="Symbol" panose="05050102010706020507" pitchFamily="18" charset="2"/>
              </a:rPr>
              <a:t> if and only if a</a:t>
            </a:r>
            <a:r>
              <a:rPr lang="en-US" altLang="en-US" baseline="-25000" dirty="0">
                <a:sym typeface="Symbol" panose="05050102010706020507" pitchFamily="18" charset="2"/>
              </a:rPr>
              <a:t>n</a:t>
            </a:r>
            <a:r>
              <a:rPr lang="en-US" altLang="en-US" dirty="0">
                <a:sym typeface="Symbol" panose="05050102010706020507" pitchFamily="18" charset="2"/>
              </a:rPr>
              <a:t> = </a:t>
            </a:r>
            <a:r>
              <a:rPr lang="en-US" altLang="en-US" baseline="-25000" dirty="0">
                <a:sym typeface="Symbol" panose="05050102010706020507" pitchFamily="18" charset="2"/>
              </a:rPr>
              <a:t>1</a:t>
            </a:r>
            <a:r>
              <a:rPr lang="en-US" altLang="en-US" dirty="0">
                <a:sym typeface="Symbol" panose="05050102010706020507" pitchFamily="18" charset="2"/>
              </a:rPr>
              <a:t>r</a:t>
            </a:r>
            <a:r>
              <a:rPr lang="en-US" altLang="en-US" baseline="-25000" dirty="0">
                <a:sym typeface="Symbol" panose="05050102010706020507" pitchFamily="18" charset="2"/>
              </a:rPr>
              <a:t>1</a:t>
            </a:r>
            <a:r>
              <a:rPr lang="en-US" altLang="en-US" baseline="30000" dirty="0">
                <a:sym typeface="Symbol" panose="05050102010706020507" pitchFamily="18" charset="2"/>
              </a:rPr>
              <a:t>n</a:t>
            </a:r>
            <a:r>
              <a:rPr lang="en-US" altLang="en-US" dirty="0">
                <a:sym typeface="Symbol" panose="05050102010706020507" pitchFamily="18" charset="2"/>
              </a:rPr>
              <a:t> + </a:t>
            </a:r>
            <a:r>
              <a:rPr lang="en-US" altLang="en-US" baseline="-25000" dirty="0">
                <a:sym typeface="Symbol" panose="05050102010706020507" pitchFamily="18" charset="2"/>
              </a:rPr>
              <a:t>2</a:t>
            </a:r>
            <a:r>
              <a:rPr lang="en-US" altLang="en-US" dirty="0">
                <a:sym typeface="Symbol" panose="05050102010706020507" pitchFamily="18" charset="2"/>
              </a:rPr>
              <a:t>r</a:t>
            </a:r>
            <a:r>
              <a:rPr lang="en-US" altLang="en-US" baseline="-25000" dirty="0">
                <a:sym typeface="Symbol" panose="05050102010706020507" pitchFamily="18" charset="2"/>
              </a:rPr>
              <a:t>2</a:t>
            </a:r>
            <a:r>
              <a:rPr lang="en-US" altLang="en-US" baseline="30000" dirty="0">
                <a:sym typeface="Symbol" panose="05050102010706020507" pitchFamily="18" charset="2"/>
              </a:rPr>
              <a:t>n</a:t>
            </a:r>
            <a:r>
              <a:rPr lang="en-US" altLang="en-US" dirty="0">
                <a:sym typeface="Symbol" panose="05050102010706020507" pitchFamily="18" charset="2"/>
              </a:rPr>
              <a:t> for n = 0, 1, 2, …, where </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baseline="-25000" dirty="0">
                <a:sym typeface="Symbol" panose="05050102010706020507" pitchFamily="18" charset="2"/>
              </a:rPr>
              <a:t>2</a:t>
            </a:r>
            <a:r>
              <a:rPr lang="en-US" altLang="en-US" dirty="0">
                <a:sym typeface="Symbol" panose="05050102010706020507" pitchFamily="18" charset="2"/>
              </a:rPr>
              <a:t> are constants.</a:t>
            </a:r>
          </a:p>
          <a:p>
            <a:pPr marL="0" indent="0">
              <a:buNone/>
            </a:pPr>
            <a:endParaRPr lang="en-US" altLang="en-US" sz="900" dirty="0">
              <a:sym typeface="Symbol" panose="05050102010706020507" pitchFamily="18" charset="2"/>
            </a:endParaRPr>
          </a:p>
          <a:p>
            <a:pPr marL="0" indent="0">
              <a:buNone/>
            </a:pPr>
            <a:r>
              <a:rPr lang="en-US" altLang="en-US" dirty="0">
                <a:solidFill>
                  <a:srgbClr val="66FF33"/>
                </a:solidFill>
                <a:sym typeface="Symbol" panose="05050102010706020507" pitchFamily="18" charset="2"/>
              </a:rPr>
              <a:t>See </a:t>
            </a:r>
            <a:r>
              <a:rPr lang="en-US" altLang="en-US" dirty="0" smtClean="0">
                <a:solidFill>
                  <a:srgbClr val="66FF33"/>
                </a:solidFill>
                <a:sym typeface="Symbol" panose="05050102010706020507" pitchFamily="18" charset="2"/>
              </a:rPr>
              <a:t>section 2 of chapter 8 in the text for the proof</a:t>
            </a:r>
            <a:endParaRPr lang="en-US" altLang="en-US" dirty="0">
              <a:solidFill>
                <a:srgbClr val="66FF33"/>
              </a:solidFill>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3EAFEFB-80A8-4A73-A95A-E7B1116AF70B}" type="slidenum">
              <a:rPr lang="en-CA" altLang="en-US"/>
              <a:pPr/>
              <a:t>21</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anim calcmode="lin" valueType="num">
                                      <p:cBhvr additive="base">
                                        <p:cTn id="7" dur="500" fill="hold"/>
                                        <p:tgtEl>
                                          <p:spTgt spid="36659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6595">
                                            <p:txEl>
                                              <p:pRg st="4" end="4"/>
                                            </p:txEl>
                                          </p:spTgt>
                                        </p:tgtEl>
                                        <p:attrNameLst>
                                          <p:attrName>style.visibility</p:attrName>
                                        </p:attrNameLst>
                                      </p:cBhvr>
                                      <p:to>
                                        <p:strVal val="visible"/>
                                      </p:to>
                                    </p:set>
                                    <p:anim calcmode="lin" valueType="num">
                                      <p:cBhvr additive="base">
                                        <p:cTn id="13" dur="500" fill="hold"/>
                                        <p:tgtEl>
                                          <p:spTgt spid="36659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6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6595">
                                            <p:txEl>
                                              <p:pRg st="5" end="5"/>
                                            </p:txEl>
                                          </p:spTgt>
                                        </p:tgtEl>
                                        <p:attrNameLst>
                                          <p:attrName>style.visibility</p:attrName>
                                        </p:attrNameLst>
                                      </p:cBhvr>
                                      <p:to>
                                        <p:strVal val="visible"/>
                                      </p:to>
                                    </p:set>
                                    <p:anim calcmode="lin" valueType="num">
                                      <p:cBhvr additive="base">
                                        <p:cTn id="19" dur="500" fill="hold"/>
                                        <p:tgtEl>
                                          <p:spTgt spid="36659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6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6595">
                                            <p:txEl>
                                              <p:pRg st="7" end="7"/>
                                            </p:txEl>
                                          </p:spTgt>
                                        </p:tgtEl>
                                        <p:attrNameLst>
                                          <p:attrName>style.visibility</p:attrName>
                                        </p:attrNameLst>
                                      </p:cBhvr>
                                      <p:to>
                                        <p:strVal val="visible"/>
                                      </p:to>
                                    </p:set>
                                    <p:anim calcmode="lin" valueType="num">
                                      <p:cBhvr additive="base">
                                        <p:cTn id="25" dur="500" fill="hold"/>
                                        <p:tgtEl>
                                          <p:spTgt spid="36659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659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67619" name="Rectangle 3"/>
          <p:cNvSpPr>
            <a:spLocks noGrp="1" noChangeArrowheads="1"/>
          </p:cNvSpPr>
          <p:nvPr>
            <p:ph idx="1"/>
          </p:nvPr>
        </p:nvSpPr>
        <p:spPr>
          <a:xfrm>
            <a:off x="609600" y="1219200"/>
            <a:ext cx="10972800" cy="5029200"/>
          </a:xfrm>
        </p:spPr>
        <p:txBody>
          <a:bodyPr/>
          <a:lstStyle/>
          <a:p>
            <a:pPr marL="0" indent="0">
              <a:buNone/>
            </a:pPr>
            <a:r>
              <a:rPr lang="en-US" altLang="en-US" b="1" dirty="0">
                <a:solidFill>
                  <a:srgbClr val="00FFFF"/>
                </a:solidFill>
                <a:sym typeface="Symbol" panose="05050102010706020507" pitchFamily="18" charset="2"/>
              </a:rPr>
              <a:t>Example:</a:t>
            </a:r>
            <a:r>
              <a:rPr lang="en-US" altLang="en-US" dirty="0">
                <a:sym typeface="Symbol" panose="05050102010706020507" pitchFamily="18" charset="2"/>
              </a:rPr>
              <a:t> What is the solution of the recurrence relation </a:t>
            </a:r>
            <a:r>
              <a:rPr lang="en-US" altLang="en-US" dirty="0" smtClean="0">
                <a:sym typeface="Symbol" panose="05050102010706020507" pitchFamily="18" charset="2"/>
              </a:rPr>
              <a:t/>
            </a:r>
            <a:br>
              <a:rPr lang="en-US" altLang="en-US" dirty="0" smtClean="0">
                <a:sym typeface="Symbol" panose="05050102010706020507" pitchFamily="18" charset="2"/>
              </a:rPr>
            </a:br>
            <a:r>
              <a:rPr lang="en-US" altLang="en-US" dirty="0" smtClean="0">
                <a:sym typeface="Symbol" panose="05050102010706020507" pitchFamily="18" charset="2"/>
              </a:rPr>
              <a:t>   	a</a:t>
            </a:r>
            <a:r>
              <a:rPr lang="en-US" altLang="en-US" baseline="-25000" dirty="0" smtClean="0">
                <a:sym typeface="Symbol" panose="05050102010706020507" pitchFamily="18" charset="2"/>
              </a:rPr>
              <a:t>n</a:t>
            </a:r>
            <a:r>
              <a:rPr lang="en-US" altLang="en-US" dirty="0" smtClean="0">
                <a:sym typeface="Symbol" panose="05050102010706020507" pitchFamily="18" charset="2"/>
              </a:rPr>
              <a:t> </a:t>
            </a:r>
            <a:r>
              <a:rPr lang="en-US" altLang="en-US" dirty="0">
                <a:sym typeface="Symbol" panose="05050102010706020507" pitchFamily="18" charset="2"/>
              </a:rPr>
              <a:t>= a</a:t>
            </a:r>
            <a:r>
              <a:rPr lang="en-US" altLang="en-US" baseline="-25000" dirty="0">
                <a:sym typeface="Symbol" panose="05050102010706020507" pitchFamily="18" charset="2"/>
              </a:rPr>
              <a:t>n-1</a:t>
            </a:r>
            <a:r>
              <a:rPr lang="en-US" altLang="en-US" dirty="0">
                <a:sym typeface="Symbol" panose="05050102010706020507" pitchFamily="18" charset="2"/>
              </a:rPr>
              <a:t> + 2a</a:t>
            </a:r>
            <a:r>
              <a:rPr lang="en-US" altLang="en-US" baseline="-25000" dirty="0">
                <a:sym typeface="Symbol" panose="05050102010706020507" pitchFamily="18" charset="2"/>
              </a:rPr>
              <a:t>n-2</a:t>
            </a:r>
            <a:r>
              <a:rPr lang="en-US" altLang="en-US" dirty="0">
                <a:sym typeface="Symbol" panose="05050102010706020507" pitchFamily="18" charset="2"/>
              </a:rPr>
              <a:t> with a</a:t>
            </a:r>
            <a:r>
              <a:rPr lang="en-US" altLang="en-US" baseline="-25000" dirty="0">
                <a:sym typeface="Symbol" panose="05050102010706020507" pitchFamily="18" charset="2"/>
              </a:rPr>
              <a:t>0</a:t>
            </a:r>
            <a:r>
              <a:rPr lang="en-US" altLang="en-US" dirty="0">
                <a:sym typeface="Symbol" panose="05050102010706020507" pitchFamily="18" charset="2"/>
              </a:rPr>
              <a:t> = 2 and a</a:t>
            </a:r>
            <a:r>
              <a:rPr lang="en-US" altLang="en-US" baseline="-25000" dirty="0">
                <a:sym typeface="Symbol" panose="05050102010706020507" pitchFamily="18" charset="2"/>
              </a:rPr>
              <a:t>1</a:t>
            </a:r>
            <a:r>
              <a:rPr lang="en-US" altLang="en-US" dirty="0">
                <a:sym typeface="Symbol" panose="05050102010706020507" pitchFamily="18" charset="2"/>
              </a:rPr>
              <a:t> = 7 ?</a:t>
            </a:r>
          </a:p>
          <a:p>
            <a:pPr marL="0" indent="0">
              <a:buNone/>
            </a:pPr>
            <a:endParaRPr lang="en-US" altLang="en-US" dirty="0">
              <a:sym typeface="Symbol" panose="05050102010706020507" pitchFamily="18" charset="2"/>
            </a:endParaRPr>
          </a:p>
          <a:p>
            <a:pPr marL="0" indent="0">
              <a:buNone/>
            </a:pPr>
            <a:r>
              <a:rPr lang="en-US" altLang="en-US" b="1" dirty="0">
                <a:solidFill>
                  <a:srgbClr val="00FFFF"/>
                </a:solidFill>
                <a:sym typeface="Symbol" panose="05050102010706020507" pitchFamily="18" charset="2"/>
              </a:rPr>
              <a:t>Solution:</a:t>
            </a:r>
            <a:r>
              <a:rPr lang="en-US" altLang="en-US" dirty="0">
                <a:sym typeface="Symbol" panose="05050102010706020507" pitchFamily="18" charset="2"/>
              </a:rPr>
              <a:t> The characteristic equation of the recurrence relation is r</a:t>
            </a:r>
            <a:r>
              <a:rPr lang="en-US" altLang="en-US" baseline="30000" dirty="0">
                <a:sym typeface="Symbol" panose="05050102010706020507" pitchFamily="18" charset="2"/>
              </a:rPr>
              <a:t>2</a:t>
            </a:r>
            <a:r>
              <a:rPr lang="en-US" altLang="en-US" dirty="0">
                <a:sym typeface="Symbol" panose="05050102010706020507" pitchFamily="18" charset="2"/>
              </a:rPr>
              <a:t> – r – 2 = </a:t>
            </a:r>
            <a:r>
              <a:rPr lang="en-US" altLang="en-US" dirty="0" smtClean="0">
                <a:sym typeface="Symbol" panose="05050102010706020507" pitchFamily="18" charset="2"/>
              </a:rPr>
              <a:t>0, which is equivalent to </a:t>
            </a:r>
          </a:p>
          <a:p>
            <a:pPr marL="0" indent="0">
              <a:buNone/>
            </a:pPr>
            <a:r>
              <a:rPr lang="en-US" altLang="en-US" dirty="0">
                <a:sym typeface="Symbol" panose="05050102010706020507" pitchFamily="18" charset="2"/>
              </a:rPr>
              <a:t> </a:t>
            </a:r>
            <a:r>
              <a:rPr lang="en-US" altLang="en-US" dirty="0" smtClean="0">
                <a:sym typeface="Symbol" panose="05050102010706020507" pitchFamily="18" charset="2"/>
              </a:rPr>
              <a:t> 	      (r – 2)(r+1) = 0</a:t>
            </a:r>
            <a:endParaRPr lang="en-US" altLang="en-US" dirty="0">
              <a:sym typeface="Symbol" panose="05050102010706020507" pitchFamily="18" charset="2"/>
            </a:endParaRPr>
          </a:p>
          <a:p>
            <a:pPr marL="0" indent="0">
              <a:buNone/>
            </a:pPr>
            <a:r>
              <a:rPr lang="en-US" altLang="en-US" dirty="0">
                <a:sym typeface="Symbol" panose="05050102010706020507" pitchFamily="18" charset="2"/>
              </a:rPr>
              <a:t>Its roots are r = 2 and r = -1.</a:t>
            </a:r>
          </a:p>
          <a:p>
            <a:pPr marL="0" indent="0">
              <a:buNone/>
            </a:pPr>
            <a:r>
              <a:rPr lang="en-US" altLang="en-US" dirty="0">
                <a:sym typeface="Symbol" panose="05050102010706020507" pitchFamily="18" charset="2"/>
              </a:rPr>
              <a:t>Hence, the sequence {a</a:t>
            </a:r>
            <a:r>
              <a:rPr lang="en-US" altLang="en-US" baseline="-25000" dirty="0">
                <a:sym typeface="Symbol" panose="05050102010706020507" pitchFamily="18" charset="2"/>
              </a:rPr>
              <a:t>n</a:t>
            </a:r>
            <a:r>
              <a:rPr lang="en-US" altLang="en-US" dirty="0">
                <a:sym typeface="Symbol" panose="05050102010706020507" pitchFamily="18" charset="2"/>
              </a:rPr>
              <a:t>} is a solution to the recurrence relation if and only if:</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a:t>
            </a:r>
            <a:r>
              <a:rPr lang="en-US" altLang="en-US" baseline="-25000" dirty="0">
                <a:sym typeface="Symbol" panose="05050102010706020507" pitchFamily="18" charset="2"/>
              </a:rPr>
              <a:t>1</a:t>
            </a:r>
            <a:r>
              <a:rPr lang="en-US" altLang="en-US" dirty="0">
                <a:sym typeface="Symbol" panose="05050102010706020507" pitchFamily="18" charset="2"/>
              </a:rPr>
              <a:t>2</a:t>
            </a:r>
            <a:r>
              <a:rPr lang="en-US" altLang="en-US" baseline="30000" dirty="0">
                <a:sym typeface="Symbol" panose="05050102010706020507" pitchFamily="18" charset="2"/>
              </a:rPr>
              <a:t>n </a:t>
            </a:r>
            <a:r>
              <a:rPr lang="en-US" altLang="en-US" dirty="0">
                <a:sym typeface="Symbol" panose="05050102010706020507" pitchFamily="18" charset="2"/>
              </a:rPr>
              <a:t>+ </a:t>
            </a:r>
            <a:r>
              <a:rPr lang="en-US" altLang="en-US" baseline="-25000" dirty="0">
                <a:sym typeface="Symbol" panose="05050102010706020507" pitchFamily="18" charset="2"/>
              </a:rPr>
              <a:t>2</a:t>
            </a:r>
            <a:r>
              <a:rPr lang="en-US" altLang="en-US" dirty="0">
                <a:sym typeface="Symbol" panose="05050102010706020507" pitchFamily="18" charset="2"/>
              </a:rPr>
              <a:t>(-1)</a:t>
            </a:r>
            <a:r>
              <a:rPr lang="en-US" altLang="en-US" baseline="30000" dirty="0">
                <a:sym typeface="Symbol" panose="05050102010706020507" pitchFamily="18" charset="2"/>
              </a:rPr>
              <a:t>n</a:t>
            </a:r>
            <a:r>
              <a:rPr lang="en-US" altLang="en-US" dirty="0">
                <a:sym typeface="Symbol" panose="05050102010706020507" pitchFamily="18" charset="2"/>
              </a:rPr>
              <a:t>   for some constants </a:t>
            </a:r>
            <a:r>
              <a:rPr lang="en-US" altLang="en-US" baseline="-25000" dirty="0">
                <a:sym typeface="Symbol" panose="05050102010706020507" pitchFamily="18" charset="2"/>
              </a:rPr>
              <a:t>1 </a:t>
            </a:r>
            <a:r>
              <a:rPr lang="en-US" altLang="en-US" dirty="0">
                <a:sym typeface="Symbol" panose="05050102010706020507" pitchFamily="18" charset="2"/>
              </a:rPr>
              <a:t>and </a:t>
            </a:r>
            <a:r>
              <a:rPr lang="en-US" altLang="en-US" baseline="-25000" dirty="0">
                <a:sym typeface="Symbol" panose="05050102010706020507" pitchFamily="18" charset="2"/>
              </a:rPr>
              <a:t>2</a:t>
            </a:r>
            <a:r>
              <a:rPr lang="en-US" altLang="en-US"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752DBDAF-79CA-47D2-AB09-65E24D9DD0DB}" type="slidenum">
              <a:rPr lang="en-CA" altLang="en-US"/>
              <a:pPr/>
              <a:t>22</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7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76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7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981200" y="0"/>
            <a:ext cx="8153400" cy="914400"/>
          </a:xfrm>
        </p:spPr>
        <p:txBody>
          <a:bodyPr/>
          <a:lstStyle/>
          <a:p>
            <a:r>
              <a:rPr lang="en-US" altLang="en-US" sz="3600" dirty="0"/>
              <a:t>Solving Recurrence Relations</a:t>
            </a:r>
            <a:endParaRPr lang="en-CA" altLang="en-US" sz="3600" dirty="0"/>
          </a:p>
        </p:txBody>
      </p:sp>
      <p:sp>
        <p:nvSpPr>
          <p:cNvPr id="368643" name="Rectangle 3"/>
          <p:cNvSpPr>
            <a:spLocks noGrp="1" noChangeArrowheads="1"/>
          </p:cNvSpPr>
          <p:nvPr>
            <p:ph idx="1"/>
          </p:nvPr>
        </p:nvSpPr>
        <p:spPr>
          <a:xfrm>
            <a:off x="685800" y="990600"/>
            <a:ext cx="10896600" cy="5029200"/>
          </a:xfrm>
        </p:spPr>
        <p:txBody>
          <a:bodyPr/>
          <a:lstStyle/>
          <a:p>
            <a:pPr marL="0" indent="0">
              <a:buNone/>
            </a:pPr>
            <a:r>
              <a:rPr lang="en-US" altLang="en-US" dirty="0">
                <a:sym typeface="Symbol" panose="05050102010706020507" pitchFamily="18" charset="2"/>
              </a:rPr>
              <a:t>Given the equation a</a:t>
            </a:r>
            <a:r>
              <a:rPr lang="en-US" altLang="en-US" baseline="-25000" dirty="0">
                <a:sym typeface="Symbol" panose="05050102010706020507" pitchFamily="18" charset="2"/>
              </a:rPr>
              <a:t>n</a:t>
            </a:r>
            <a:r>
              <a:rPr lang="en-US" altLang="en-US" dirty="0">
                <a:sym typeface="Symbol" panose="05050102010706020507" pitchFamily="18" charset="2"/>
              </a:rPr>
              <a:t> = </a:t>
            </a:r>
            <a:r>
              <a:rPr lang="en-US" altLang="en-US" baseline="-25000" dirty="0">
                <a:sym typeface="Symbol" panose="05050102010706020507" pitchFamily="18" charset="2"/>
              </a:rPr>
              <a:t>1</a:t>
            </a:r>
            <a:r>
              <a:rPr lang="en-US" altLang="en-US" dirty="0">
                <a:sym typeface="Symbol" panose="05050102010706020507" pitchFamily="18" charset="2"/>
              </a:rPr>
              <a:t>2</a:t>
            </a:r>
            <a:r>
              <a:rPr lang="en-US" altLang="en-US" baseline="30000" dirty="0">
                <a:sym typeface="Symbol" panose="05050102010706020507" pitchFamily="18" charset="2"/>
              </a:rPr>
              <a:t>n </a:t>
            </a:r>
            <a:r>
              <a:rPr lang="en-US" altLang="en-US" dirty="0">
                <a:sym typeface="Symbol" panose="05050102010706020507" pitchFamily="18" charset="2"/>
              </a:rPr>
              <a:t>+ </a:t>
            </a:r>
            <a:r>
              <a:rPr lang="en-US" altLang="en-US" baseline="-25000" dirty="0">
                <a:sym typeface="Symbol" panose="05050102010706020507" pitchFamily="18" charset="2"/>
              </a:rPr>
              <a:t>2</a:t>
            </a:r>
            <a:r>
              <a:rPr lang="en-US" altLang="en-US" dirty="0">
                <a:sym typeface="Symbol" panose="05050102010706020507" pitchFamily="18" charset="2"/>
              </a:rPr>
              <a:t>(-1)</a:t>
            </a:r>
            <a:r>
              <a:rPr lang="en-US" altLang="en-US" baseline="30000" dirty="0">
                <a:sym typeface="Symbol" panose="05050102010706020507" pitchFamily="18" charset="2"/>
              </a:rPr>
              <a:t>n</a:t>
            </a:r>
            <a:r>
              <a:rPr lang="en-US" altLang="en-US" dirty="0">
                <a:sym typeface="Symbol" panose="05050102010706020507" pitchFamily="18" charset="2"/>
              </a:rPr>
              <a:t> and the initial conditions a</a:t>
            </a:r>
            <a:r>
              <a:rPr lang="en-US" altLang="en-US" baseline="-25000" dirty="0">
                <a:sym typeface="Symbol" panose="05050102010706020507" pitchFamily="18" charset="2"/>
              </a:rPr>
              <a:t>0</a:t>
            </a:r>
            <a:r>
              <a:rPr lang="en-US" altLang="en-US" dirty="0">
                <a:sym typeface="Symbol" panose="05050102010706020507" pitchFamily="18" charset="2"/>
              </a:rPr>
              <a:t> = 2 and a</a:t>
            </a:r>
            <a:r>
              <a:rPr lang="en-US" altLang="en-US" baseline="-25000" dirty="0">
                <a:sym typeface="Symbol" panose="05050102010706020507" pitchFamily="18" charset="2"/>
              </a:rPr>
              <a:t>1</a:t>
            </a:r>
            <a:r>
              <a:rPr lang="en-US" altLang="en-US" dirty="0">
                <a:sym typeface="Symbol" panose="05050102010706020507" pitchFamily="18" charset="2"/>
              </a:rPr>
              <a:t> = 7, it follows that</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0</a:t>
            </a:r>
            <a:r>
              <a:rPr lang="en-US" altLang="en-US" dirty="0">
                <a:sym typeface="Symbol" panose="05050102010706020507" pitchFamily="18" charset="2"/>
              </a:rPr>
              <a:t> = 2 = </a:t>
            </a:r>
            <a:r>
              <a:rPr lang="en-US" altLang="en-US" baseline="-25000" dirty="0">
                <a:sym typeface="Symbol" panose="05050102010706020507" pitchFamily="18" charset="2"/>
              </a:rPr>
              <a:t>1 </a:t>
            </a:r>
            <a:r>
              <a:rPr lang="en-US" altLang="en-US" dirty="0">
                <a:sym typeface="Symbol" panose="05050102010706020507" pitchFamily="18" charset="2"/>
              </a:rPr>
              <a:t>+ </a:t>
            </a:r>
            <a:r>
              <a:rPr lang="en-US" altLang="en-US" baseline="-25000" dirty="0">
                <a:sym typeface="Symbol" panose="05050102010706020507" pitchFamily="18" charset="2"/>
              </a:rPr>
              <a:t>2</a:t>
            </a:r>
            <a:endParaRPr lang="en-US" altLang="en-US" dirty="0">
              <a:sym typeface="Symbol" panose="05050102010706020507" pitchFamily="18" charset="2"/>
            </a:endParaRP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1</a:t>
            </a:r>
            <a:r>
              <a:rPr lang="en-US" altLang="en-US" dirty="0">
                <a:sym typeface="Symbol" panose="05050102010706020507" pitchFamily="18" charset="2"/>
              </a:rPr>
              <a:t> = 7 = </a:t>
            </a:r>
            <a:r>
              <a:rPr lang="en-US" altLang="en-US" baseline="-25000" dirty="0">
                <a:sym typeface="Symbol" panose="05050102010706020507" pitchFamily="18" charset="2"/>
              </a:rPr>
              <a:t>1</a:t>
            </a:r>
            <a:r>
              <a:rPr lang="en-US" altLang="en-US" dirty="0">
                <a:sym typeface="Symbol" panose="05050102010706020507" pitchFamily="18" charset="2"/>
              </a:rPr>
              <a:t>2 + </a:t>
            </a:r>
            <a:r>
              <a:rPr lang="en-US" altLang="en-US" baseline="-25000" dirty="0">
                <a:sym typeface="Symbol" panose="05050102010706020507" pitchFamily="18" charset="2"/>
              </a:rPr>
              <a:t>2 </a:t>
            </a:r>
            <a:r>
              <a:rPr lang="en-US" altLang="en-US" dirty="0">
                <a:sym typeface="Symbol" panose="05050102010706020507" pitchFamily="18" charset="2"/>
              </a:rPr>
              <a:t>(-1)</a:t>
            </a:r>
          </a:p>
          <a:p>
            <a:pPr marL="0" indent="0">
              <a:buNone/>
            </a:pPr>
            <a:endParaRPr lang="en-US" altLang="en-US" sz="1600" dirty="0">
              <a:sym typeface="Symbol" panose="05050102010706020507" pitchFamily="18" charset="2"/>
            </a:endParaRPr>
          </a:p>
          <a:p>
            <a:pPr marL="0" indent="0">
              <a:buNone/>
            </a:pPr>
            <a:r>
              <a:rPr lang="en-US" altLang="en-US" dirty="0">
                <a:sym typeface="Symbol" panose="05050102010706020507" pitchFamily="18" charset="2"/>
              </a:rPr>
              <a:t>Solving these two equations gives us</a:t>
            </a:r>
            <a:br>
              <a:rPr lang="en-US" altLang="en-US" dirty="0">
                <a:sym typeface="Symbol" panose="05050102010706020507" pitchFamily="18" charset="2"/>
              </a:rPr>
            </a:b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 3 and </a:t>
            </a:r>
            <a:r>
              <a:rPr lang="en-US" altLang="en-US" baseline="-25000" dirty="0">
                <a:sym typeface="Symbol" panose="05050102010706020507" pitchFamily="18" charset="2"/>
              </a:rPr>
              <a:t>2</a:t>
            </a:r>
            <a:r>
              <a:rPr lang="en-US" altLang="en-US" dirty="0">
                <a:sym typeface="Symbol" panose="05050102010706020507" pitchFamily="18" charset="2"/>
              </a:rPr>
              <a:t> = -1.</a:t>
            </a:r>
          </a:p>
          <a:p>
            <a:pPr marL="0" indent="0">
              <a:buNone/>
            </a:pPr>
            <a:endParaRPr lang="en-US" altLang="en-US" sz="1600" dirty="0">
              <a:sym typeface="Symbol" panose="05050102010706020507" pitchFamily="18" charset="2"/>
            </a:endParaRPr>
          </a:p>
          <a:p>
            <a:pPr marL="0" indent="0">
              <a:buNone/>
            </a:pPr>
            <a:r>
              <a:rPr lang="en-US" altLang="en-US" dirty="0">
                <a:sym typeface="Symbol" panose="05050102010706020507" pitchFamily="18" charset="2"/>
              </a:rPr>
              <a:t>Therefore, the solution to the recurrence relation and initial conditions is the sequence {a</a:t>
            </a:r>
            <a:r>
              <a:rPr lang="en-US" altLang="en-US" baseline="-25000" dirty="0">
                <a:sym typeface="Symbol" panose="05050102010706020507" pitchFamily="18" charset="2"/>
              </a:rPr>
              <a:t>n</a:t>
            </a:r>
            <a:r>
              <a:rPr lang="en-US" altLang="en-US" dirty="0">
                <a:sym typeface="Symbol" panose="05050102010706020507" pitchFamily="18" charset="2"/>
              </a:rPr>
              <a:t>} with</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32</a:t>
            </a:r>
            <a:r>
              <a:rPr lang="en-US" altLang="en-US" baseline="30000" dirty="0">
                <a:sym typeface="Symbol" panose="05050102010706020507" pitchFamily="18" charset="2"/>
              </a:rPr>
              <a:t>n</a:t>
            </a:r>
            <a:r>
              <a:rPr lang="en-US" altLang="en-US" dirty="0">
                <a:sym typeface="Symbol" panose="05050102010706020507" pitchFamily="18" charset="2"/>
              </a:rPr>
              <a:t> – (-1)</a:t>
            </a:r>
            <a:r>
              <a:rPr lang="en-US" altLang="en-US" baseline="30000" dirty="0">
                <a:sym typeface="Symbol" panose="05050102010706020507" pitchFamily="18" charset="2"/>
              </a:rPr>
              <a:t>n</a:t>
            </a:r>
            <a:r>
              <a:rPr lang="en-US" altLang="en-US" dirty="0">
                <a:sym typeface="Symbol" panose="05050102010706020507" pitchFamily="18" charset="2"/>
              </a:rPr>
              <a:t>. </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29BFADFC-3A4C-4542-8059-11C391F9F261}" type="slidenum">
              <a:rPr lang="en-CA" altLang="en-US"/>
              <a:pPr/>
              <a:t>23</a:t>
            </a:fld>
            <a:endParaRPr lang="en-CA" altLang="en-US"/>
          </a:p>
        </p:txBody>
      </p:sp>
      <p:sp>
        <p:nvSpPr>
          <p:cNvPr id="3" name="TextBox 2"/>
          <p:cNvSpPr txBox="1"/>
          <p:nvPr/>
        </p:nvSpPr>
        <p:spPr>
          <a:xfrm>
            <a:off x="6200614" y="3124200"/>
            <a:ext cx="5410200" cy="1200329"/>
          </a:xfrm>
          <a:prstGeom prst="rect">
            <a:avLst/>
          </a:prstGeom>
          <a:noFill/>
          <a:ln w="28575">
            <a:solidFill>
              <a:srgbClr val="FFFF00"/>
            </a:solidFill>
          </a:ln>
        </p:spPr>
        <p:txBody>
          <a:bodyPr wrap="square" rtlCol="0">
            <a:spAutoFit/>
          </a:bodyPr>
          <a:lstStyle/>
          <a:p>
            <a:pPr lvl="0" defTabSz="914400" fontAlgn="base">
              <a:spcBef>
                <a:spcPct val="30000"/>
              </a:spcBef>
              <a:spcAft>
                <a:spcPct val="0"/>
              </a:spcAft>
              <a:defRPr/>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1 </a:t>
            </a:r>
            <a:r>
              <a:rPr lang="en-US" sz="2400" dirty="0">
                <a:latin typeface="Times New Roman" panose="02020603050405020304" pitchFamily="18" charset="0"/>
                <a:cs typeface="Times New Roman" panose="02020603050405020304" pitchFamily="18" charset="0"/>
              </a:rPr>
              <a:t>= 2 –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r>
              <a:rPr lang="en-US" sz="2400" dirty="0">
                <a:latin typeface="Times New Roman" panose="02020603050405020304" pitchFamily="18" charset="0"/>
                <a:cs typeface="Times New Roman" panose="02020603050405020304" pitchFamily="18" charset="0"/>
              </a:rPr>
              <a:t>7 = 2(2-</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rPr>
              <a:t>= 4 – 2</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rPr>
              <a:t> = 4 – 3</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r>
              <a:rPr lang="en-US" sz="2400" dirty="0">
                <a:latin typeface="Times New Roman" panose="02020603050405020304" pitchFamily="18" charset="0"/>
                <a:cs typeface="Times New Roman" panose="02020603050405020304" pitchFamily="18" charset="0"/>
              </a:rPr>
              <a:t>3 = -3</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rPr>
              <a:t>  so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rPr>
              <a:t> = -1 and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 – (-1) =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864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686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uiExpand="1" build="p"/>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1981200" y="0"/>
            <a:ext cx="8153400" cy="914400"/>
          </a:xfrm>
        </p:spPr>
        <p:txBody>
          <a:bodyPr/>
          <a:lstStyle/>
          <a:p>
            <a:r>
              <a:rPr lang="en-US" altLang="en-US" sz="3600" dirty="0"/>
              <a:t>Solving Recurrence Relations</a:t>
            </a:r>
            <a:endParaRPr lang="en-CA" altLang="en-US" sz="3600" dirty="0"/>
          </a:p>
        </p:txBody>
      </p:sp>
      <p:sp>
        <p:nvSpPr>
          <p:cNvPr id="371715" name="Rectangle 3"/>
          <p:cNvSpPr>
            <a:spLocks noGrp="1" noChangeArrowheads="1"/>
          </p:cNvSpPr>
          <p:nvPr>
            <p:ph idx="1"/>
          </p:nvPr>
        </p:nvSpPr>
        <p:spPr>
          <a:xfrm>
            <a:off x="609600" y="1219200"/>
            <a:ext cx="10972800" cy="3352800"/>
          </a:xfrm>
        </p:spPr>
        <p:txBody>
          <a:bodyPr>
            <a:noAutofit/>
          </a:bodyPr>
          <a:lstStyle/>
          <a:p>
            <a:pPr marL="0" indent="0">
              <a:buNone/>
            </a:pPr>
            <a:r>
              <a:rPr lang="en-US" altLang="en-US" sz="3400" b="1" dirty="0">
                <a:solidFill>
                  <a:srgbClr val="00FFFF"/>
                </a:solidFill>
                <a:sym typeface="Symbol" panose="05050102010706020507" pitchFamily="18" charset="2"/>
              </a:rPr>
              <a:t>Example:</a:t>
            </a:r>
            <a:r>
              <a:rPr lang="en-US" altLang="en-US" sz="3400" dirty="0">
                <a:sym typeface="Symbol" panose="05050102010706020507" pitchFamily="18" charset="2"/>
              </a:rPr>
              <a:t> Give an explicit formula for the Fibonacci numbers.</a:t>
            </a:r>
          </a:p>
          <a:p>
            <a:pPr marL="0" indent="0">
              <a:buNone/>
            </a:pPr>
            <a:r>
              <a:rPr lang="en-US" altLang="en-US" sz="3400" b="1" dirty="0">
                <a:solidFill>
                  <a:srgbClr val="00FFFF"/>
                </a:solidFill>
                <a:sym typeface="Symbol" panose="05050102010706020507" pitchFamily="18" charset="2"/>
              </a:rPr>
              <a:t>Solution:</a:t>
            </a:r>
            <a:r>
              <a:rPr lang="en-US" altLang="en-US" sz="3400" dirty="0">
                <a:sym typeface="Symbol" panose="05050102010706020507" pitchFamily="18" charset="2"/>
              </a:rPr>
              <a:t> The Fibonacci numbers satisfy the recurrence relation </a:t>
            </a:r>
            <a:r>
              <a:rPr lang="en-US" altLang="en-US" sz="3400" dirty="0" smtClean="0">
                <a:sym typeface="Symbol" panose="05050102010706020507" pitchFamily="18" charset="2"/>
              </a:rPr>
              <a:t/>
            </a:r>
            <a:br>
              <a:rPr lang="en-US" altLang="en-US" sz="3400" dirty="0" smtClean="0">
                <a:sym typeface="Symbol" panose="05050102010706020507" pitchFamily="18" charset="2"/>
              </a:rPr>
            </a:br>
            <a:r>
              <a:rPr lang="en-US" altLang="en-US" sz="3400" dirty="0" err="1" smtClean="0">
                <a:sym typeface="Symbol" panose="05050102010706020507" pitchFamily="18" charset="2"/>
              </a:rPr>
              <a:t>f</a:t>
            </a:r>
            <a:r>
              <a:rPr lang="en-US" altLang="en-US" sz="3400" baseline="-25000" dirty="0" err="1" smtClean="0">
                <a:sym typeface="Symbol" panose="05050102010706020507" pitchFamily="18" charset="2"/>
              </a:rPr>
              <a:t>n</a:t>
            </a:r>
            <a:r>
              <a:rPr lang="en-US" altLang="en-US" sz="3400" dirty="0" smtClean="0">
                <a:sym typeface="Symbol" panose="05050102010706020507" pitchFamily="18" charset="2"/>
              </a:rPr>
              <a:t> </a:t>
            </a:r>
            <a:r>
              <a:rPr lang="en-US" altLang="en-US" sz="3400" dirty="0">
                <a:sym typeface="Symbol" panose="05050102010706020507" pitchFamily="18" charset="2"/>
              </a:rPr>
              <a:t>= f</a:t>
            </a:r>
            <a:r>
              <a:rPr lang="en-US" altLang="en-US" sz="3400" baseline="-25000" dirty="0">
                <a:sym typeface="Symbol" panose="05050102010706020507" pitchFamily="18" charset="2"/>
              </a:rPr>
              <a:t>n-1</a:t>
            </a:r>
            <a:r>
              <a:rPr lang="en-US" altLang="en-US" sz="3400" dirty="0">
                <a:sym typeface="Symbol" panose="05050102010706020507" pitchFamily="18" charset="2"/>
              </a:rPr>
              <a:t> + f</a:t>
            </a:r>
            <a:r>
              <a:rPr lang="en-US" altLang="en-US" sz="3400" baseline="-25000" dirty="0">
                <a:sym typeface="Symbol" panose="05050102010706020507" pitchFamily="18" charset="2"/>
              </a:rPr>
              <a:t>n-2</a:t>
            </a:r>
            <a:r>
              <a:rPr lang="en-US" altLang="en-US" sz="3400" dirty="0">
                <a:sym typeface="Symbol" panose="05050102010706020507" pitchFamily="18" charset="2"/>
              </a:rPr>
              <a:t> with initial conditions f</a:t>
            </a:r>
            <a:r>
              <a:rPr lang="en-US" altLang="en-US" sz="3400" baseline="-25000" dirty="0">
                <a:sym typeface="Symbol" panose="05050102010706020507" pitchFamily="18" charset="2"/>
              </a:rPr>
              <a:t>0</a:t>
            </a:r>
            <a:r>
              <a:rPr lang="en-US" altLang="en-US" sz="3400" dirty="0">
                <a:sym typeface="Symbol" panose="05050102010706020507" pitchFamily="18" charset="2"/>
              </a:rPr>
              <a:t> = 0 and f</a:t>
            </a:r>
            <a:r>
              <a:rPr lang="en-US" altLang="en-US" sz="3400" baseline="-25000" dirty="0">
                <a:sym typeface="Symbol" panose="05050102010706020507" pitchFamily="18" charset="2"/>
              </a:rPr>
              <a:t>1</a:t>
            </a:r>
            <a:r>
              <a:rPr lang="en-US" altLang="en-US" sz="3400" dirty="0">
                <a:sym typeface="Symbol" panose="05050102010706020507" pitchFamily="18" charset="2"/>
              </a:rPr>
              <a:t> = 1.</a:t>
            </a:r>
          </a:p>
          <a:p>
            <a:pPr marL="0" indent="0">
              <a:buNone/>
            </a:pPr>
            <a:r>
              <a:rPr lang="en-US" altLang="en-US" sz="3400" dirty="0">
                <a:sym typeface="Symbol" panose="05050102010706020507" pitchFamily="18" charset="2"/>
              </a:rPr>
              <a:t>The characteristic equation is r</a:t>
            </a:r>
            <a:r>
              <a:rPr lang="en-US" altLang="en-US" sz="3400" baseline="30000" dirty="0">
                <a:sym typeface="Symbol" panose="05050102010706020507" pitchFamily="18" charset="2"/>
              </a:rPr>
              <a:t>2</a:t>
            </a:r>
            <a:r>
              <a:rPr lang="en-US" altLang="en-US" sz="3400" dirty="0">
                <a:sym typeface="Symbol" panose="05050102010706020507" pitchFamily="18" charset="2"/>
              </a:rPr>
              <a:t> – r – 1 = 0.</a:t>
            </a:r>
          </a:p>
          <a:p>
            <a:pPr marL="0" indent="0">
              <a:buNone/>
            </a:pPr>
            <a:r>
              <a:rPr lang="en-US" altLang="en-US" sz="3400" dirty="0">
                <a:sym typeface="Symbol" panose="05050102010706020507" pitchFamily="18" charset="2"/>
              </a:rPr>
              <a:t>Its roots are</a:t>
            </a:r>
          </a:p>
        </p:txBody>
      </p:sp>
      <p:sp>
        <p:nvSpPr>
          <p:cNvPr id="5" name="Date Placeholder 3"/>
          <p:cNvSpPr>
            <a:spLocks noGrp="1"/>
          </p:cNvSpPr>
          <p:nvPr>
            <p:ph type="dt" sz="half" idx="10"/>
          </p:nvPr>
        </p:nvSpPr>
        <p:spPr/>
        <p:txBody>
          <a:bodyPr/>
          <a:lstStyle/>
          <a:p>
            <a:endParaRPr lang="en-CA" altLang="en-US" dirty="0"/>
          </a:p>
        </p:txBody>
      </p:sp>
      <p:sp>
        <p:nvSpPr>
          <p:cNvPr id="6" name="Footer Placeholder 4"/>
          <p:cNvSpPr>
            <a:spLocks noGrp="1"/>
          </p:cNvSpPr>
          <p:nvPr>
            <p:ph type="ftr" sz="quarter" idx="11"/>
          </p:nvPr>
        </p:nvSpPr>
        <p:spPr/>
        <p:txBody>
          <a:bodyPr/>
          <a:lstStyle/>
          <a:p>
            <a:endParaRPr lang="en-US" altLang="en-US" dirty="0"/>
          </a:p>
        </p:txBody>
      </p:sp>
      <p:sp>
        <p:nvSpPr>
          <p:cNvPr id="7" name="Slide Number Placeholder 5"/>
          <p:cNvSpPr>
            <a:spLocks noGrp="1"/>
          </p:cNvSpPr>
          <p:nvPr>
            <p:ph type="sldNum" sz="quarter" idx="12"/>
          </p:nvPr>
        </p:nvSpPr>
        <p:spPr/>
        <p:txBody>
          <a:bodyPr/>
          <a:lstStyle/>
          <a:p>
            <a:fld id="{19A3B73E-4FF9-46F1-9551-FD1FB1631E32}" type="slidenum">
              <a:rPr lang="en-CA" altLang="en-US"/>
              <a:pPr/>
              <a:t>24</a:t>
            </a:fld>
            <a:endParaRPr lang="en-CA" altLang="en-US"/>
          </a:p>
        </p:txBody>
      </p:sp>
      <p:graphicFrame>
        <p:nvGraphicFramePr>
          <p:cNvPr id="371716" name="Object 4"/>
          <p:cNvGraphicFramePr>
            <a:graphicFrameLocks noChangeAspect="1"/>
          </p:cNvGraphicFramePr>
          <p:nvPr>
            <p:extLst>
              <p:ext uri="{D42A27DB-BD31-4B8C-83A1-F6EECF244321}">
                <p14:modId xmlns:p14="http://schemas.microsoft.com/office/powerpoint/2010/main" val="3176749320"/>
              </p:ext>
            </p:extLst>
          </p:nvPr>
        </p:nvGraphicFramePr>
        <p:xfrm>
          <a:off x="1828799" y="4648207"/>
          <a:ext cx="5197927" cy="1447793"/>
        </p:xfrm>
        <a:graphic>
          <a:graphicData uri="http://schemas.openxmlformats.org/presentationml/2006/ole">
            <mc:AlternateContent xmlns:mc="http://schemas.openxmlformats.org/markup-compatibility/2006">
              <mc:Choice xmlns:v="urn:schemas-microsoft-com:vml" Requires="v">
                <p:oleObj spid="_x0000_s371744" name="Microsoft Equation 3.0" r:id="rId3" imgW="1549080" imgH="431640" progId="Equation.3">
                  <p:embed/>
                </p:oleObj>
              </mc:Choice>
              <mc:Fallback>
                <p:oleObj name="Microsoft Equation 3.0" r:id="rId3" imgW="15490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799" y="4648207"/>
                        <a:ext cx="5197927" cy="1447793"/>
                      </a:xfrm>
                      <a:prstGeom prst="rect">
                        <a:avLst/>
                      </a:prstGeom>
                      <a:noFill/>
                      <a:ln>
                        <a:noFill/>
                      </a:ln>
                      <a:effectLst/>
                      <a:extLst/>
                    </p:spPr>
                  </p:pic>
                </p:oleObj>
              </mc:Fallback>
            </mc:AlternateContent>
          </a:graphicData>
        </a:graphic>
      </p:graphicFrame>
      <p:graphicFrame>
        <p:nvGraphicFramePr>
          <p:cNvPr id="3" name="Diagram 2"/>
          <p:cNvGraphicFramePr/>
          <p:nvPr>
            <p:extLst>
              <p:ext uri="{D42A27DB-BD31-4B8C-83A1-F6EECF244321}">
                <p14:modId xmlns:p14="http://schemas.microsoft.com/office/powerpoint/2010/main" val="3157828061"/>
              </p:ext>
            </p:extLst>
          </p:nvPr>
        </p:nvGraphicFramePr>
        <p:xfrm>
          <a:off x="7543800" y="4091970"/>
          <a:ext cx="2971800" cy="15696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1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71716"/>
                                        </p:tgtEl>
                                        <p:attrNameLst>
                                          <p:attrName>style.visibility</p:attrName>
                                        </p:attrNameLst>
                                      </p:cBhvr>
                                      <p:to>
                                        <p:strVal val="visible"/>
                                      </p:to>
                                    </p:set>
                                    <p:anim calcmode="lin" valueType="num">
                                      <p:cBhvr additive="base">
                                        <p:cTn id="24" dur="500" fill="hold"/>
                                        <p:tgtEl>
                                          <p:spTgt spid="371716"/>
                                        </p:tgtEl>
                                        <p:attrNameLst>
                                          <p:attrName>ppt_x</p:attrName>
                                        </p:attrNameLst>
                                      </p:cBhvr>
                                      <p:tavLst>
                                        <p:tav tm="0">
                                          <p:val>
                                            <p:strVal val="1+#ppt_w/2"/>
                                          </p:val>
                                        </p:tav>
                                        <p:tav tm="100000">
                                          <p:val>
                                            <p:strVal val="#ppt_x"/>
                                          </p:val>
                                        </p:tav>
                                      </p:tavLst>
                                    </p:anim>
                                    <p:anim calcmode="lin" valueType="num">
                                      <p:cBhvr additive="base">
                                        <p:cTn id="25" dur="500" fill="hold"/>
                                        <p:tgtEl>
                                          <p:spTgt spid="371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uiExpand="1" build="p"/>
      <p:bldGraphic spid="3"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879389" y="0"/>
            <a:ext cx="10871200" cy="914400"/>
          </a:xfrm>
        </p:spPr>
        <p:txBody>
          <a:bodyPr/>
          <a:lstStyle/>
          <a:p>
            <a:r>
              <a:rPr lang="en-US" altLang="en-US" sz="3600"/>
              <a:t>Solving Recurrence Relations</a:t>
            </a:r>
            <a:endParaRPr lang="en-CA" altLang="en-US" sz="3600"/>
          </a:p>
        </p:txBody>
      </p:sp>
      <p:sp>
        <p:nvSpPr>
          <p:cNvPr id="372739" name="Rectangle 3"/>
          <p:cNvSpPr>
            <a:spLocks noGrp="1" noChangeArrowheads="1"/>
          </p:cNvSpPr>
          <p:nvPr>
            <p:ph idx="1"/>
          </p:nvPr>
        </p:nvSpPr>
        <p:spPr>
          <a:xfrm>
            <a:off x="599303" y="762000"/>
            <a:ext cx="11379200" cy="609600"/>
          </a:xfrm>
        </p:spPr>
        <p:txBody>
          <a:bodyPr>
            <a:normAutofit/>
          </a:bodyPr>
          <a:lstStyle/>
          <a:p>
            <a:pPr marL="0" indent="0">
              <a:buNone/>
            </a:pPr>
            <a:r>
              <a:rPr lang="en-US" altLang="en-US" sz="3200" dirty="0">
                <a:sym typeface="Symbol" panose="05050102010706020507" pitchFamily="18" charset="2"/>
              </a:rPr>
              <a:t>Therefore, the Fibonacci numbers are given by</a:t>
            </a:r>
            <a:r>
              <a:rPr lang="en-US" altLang="en-US" sz="3600" dirty="0">
                <a:sym typeface="Symbol" panose="05050102010706020507" pitchFamily="18" charset="2"/>
              </a:rPr>
              <a:t> </a:t>
            </a:r>
          </a:p>
        </p:txBody>
      </p:sp>
      <p:sp>
        <p:nvSpPr>
          <p:cNvPr id="8" name="Date Placeholder 3"/>
          <p:cNvSpPr>
            <a:spLocks noGrp="1"/>
          </p:cNvSpPr>
          <p:nvPr>
            <p:ph type="dt" sz="half" idx="10"/>
          </p:nvPr>
        </p:nvSpPr>
        <p:spPr>
          <a:xfrm>
            <a:off x="467497" y="6356350"/>
            <a:ext cx="3657600" cy="365125"/>
          </a:xfrm>
        </p:spPr>
        <p:txBody>
          <a:bodyPr/>
          <a:lstStyle/>
          <a:p>
            <a:endParaRPr lang="en-CA" altLang="en-US" dirty="0"/>
          </a:p>
        </p:txBody>
      </p:sp>
      <p:sp>
        <p:nvSpPr>
          <p:cNvPr id="9" name="Footer Placeholder 4"/>
          <p:cNvSpPr>
            <a:spLocks noGrp="1"/>
          </p:cNvSpPr>
          <p:nvPr>
            <p:ph type="ftr" sz="quarter" idx="11"/>
          </p:nvPr>
        </p:nvSpPr>
        <p:spPr>
          <a:xfrm>
            <a:off x="3482546" y="6356350"/>
            <a:ext cx="5486400" cy="365125"/>
          </a:xfrm>
        </p:spPr>
        <p:txBody>
          <a:bodyPr/>
          <a:lstStyle/>
          <a:p>
            <a:endParaRPr lang="en-US" altLang="en-US" dirty="0"/>
          </a:p>
        </p:txBody>
      </p:sp>
      <p:sp>
        <p:nvSpPr>
          <p:cNvPr id="10" name="Slide Number Placeholder 5"/>
          <p:cNvSpPr>
            <a:spLocks noGrp="1"/>
          </p:cNvSpPr>
          <p:nvPr>
            <p:ph type="sldNum" sz="quarter" idx="12"/>
          </p:nvPr>
        </p:nvSpPr>
        <p:spPr>
          <a:xfrm>
            <a:off x="8239897" y="6356350"/>
            <a:ext cx="3657600" cy="365125"/>
          </a:xfrm>
        </p:spPr>
        <p:txBody>
          <a:bodyPr/>
          <a:lstStyle/>
          <a:p>
            <a:fld id="{BA719F6D-6AB4-4CD9-88CF-99A68B1AD5EE}" type="slidenum">
              <a:rPr lang="en-CA" altLang="en-US"/>
              <a:pPr/>
              <a:t>25</a:t>
            </a:fld>
            <a:endParaRPr lang="en-CA" altLang="en-US"/>
          </a:p>
        </p:txBody>
      </p:sp>
      <p:graphicFrame>
        <p:nvGraphicFramePr>
          <p:cNvPr id="372740" name="Object 4"/>
          <p:cNvGraphicFramePr>
            <a:graphicFrameLocks noChangeAspect="1"/>
          </p:cNvGraphicFramePr>
          <p:nvPr>
            <p:extLst>
              <p:ext uri="{D42A27DB-BD31-4B8C-83A1-F6EECF244321}">
                <p14:modId xmlns:p14="http://schemas.microsoft.com/office/powerpoint/2010/main" val="3332097327"/>
              </p:ext>
            </p:extLst>
          </p:nvPr>
        </p:nvGraphicFramePr>
        <p:xfrm>
          <a:off x="1169780" y="1371600"/>
          <a:ext cx="6502392" cy="1530350"/>
        </p:xfrm>
        <a:graphic>
          <a:graphicData uri="http://schemas.openxmlformats.org/presentationml/2006/ole">
            <mc:AlternateContent xmlns:mc="http://schemas.openxmlformats.org/markup-compatibility/2006">
              <mc:Choice xmlns:v="urn:schemas-microsoft-com:vml" Requires="v">
                <p:oleObj spid="_x0000_s372831" name="Microsoft Equation 3.0" r:id="rId3" imgW="1981080" imgH="533160" progId="Equation.3">
                  <p:embed/>
                </p:oleObj>
              </mc:Choice>
              <mc:Fallback>
                <p:oleObj name="Microsoft Equation 3.0" r:id="rId3" imgW="1981080" imgH="533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780" y="1371600"/>
                        <a:ext cx="6502392" cy="1530350"/>
                      </a:xfrm>
                      <a:prstGeom prst="rect">
                        <a:avLst/>
                      </a:prstGeom>
                      <a:noFill/>
                      <a:ln>
                        <a:noFill/>
                      </a:ln>
                      <a:effectLst/>
                    </p:spPr>
                  </p:pic>
                </p:oleObj>
              </mc:Fallback>
            </mc:AlternateContent>
          </a:graphicData>
        </a:graphic>
      </p:graphicFrame>
      <p:sp>
        <p:nvSpPr>
          <p:cNvPr id="372741" name="Rectangle 5"/>
          <p:cNvSpPr>
            <a:spLocks noChangeArrowheads="1"/>
          </p:cNvSpPr>
          <p:nvPr/>
        </p:nvSpPr>
        <p:spPr bwMode="auto">
          <a:xfrm>
            <a:off x="609600" y="2755900"/>
            <a:ext cx="112776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lnSpc>
                <a:spcPct val="90000"/>
              </a:lnSpc>
            </a:pPr>
            <a:r>
              <a:rPr lang="en-US" altLang="en-US" sz="3200" dirty="0">
                <a:latin typeface="+mn-lt"/>
              </a:rPr>
              <a:t>for some constants </a:t>
            </a:r>
            <a:r>
              <a:rPr lang="el-GR" altLang="en-US" dirty="0">
                <a:latin typeface="+mn-lt"/>
                <a:cs typeface="Times New Roman" panose="02020603050405020304" pitchFamily="18" charset="0"/>
              </a:rPr>
              <a:t>α</a:t>
            </a:r>
            <a:r>
              <a:rPr lang="en-US" altLang="en-US" sz="3200" baseline="-25000" dirty="0">
                <a:latin typeface="+mn-lt"/>
              </a:rPr>
              <a:t>1</a:t>
            </a:r>
            <a:r>
              <a:rPr lang="en-US" altLang="en-US" sz="3200" dirty="0">
                <a:latin typeface="+mn-lt"/>
              </a:rPr>
              <a:t> and </a:t>
            </a:r>
            <a:r>
              <a:rPr lang="el-GR" altLang="en-US" sz="3200" dirty="0">
                <a:latin typeface="+mn-lt"/>
                <a:cs typeface="Times New Roman" panose="02020603050405020304" pitchFamily="18" charset="0"/>
              </a:rPr>
              <a:t>α</a:t>
            </a:r>
            <a:r>
              <a:rPr lang="en-US" altLang="en-US" sz="3200" baseline="-25000" dirty="0">
                <a:latin typeface="+mn-lt"/>
              </a:rPr>
              <a:t>2</a:t>
            </a:r>
            <a:r>
              <a:rPr lang="en-US" altLang="en-US" sz="3200" dirty="0">
                <a:latin typeface="+mn-lt"/>
              </a:rPr>
              <a:t>.</a:t>
            </a:r>
          </a:p>
          <a:p>
            <a:pPr>
              <a:lnSpc>
                <a:spcPct val="90000"/>
              </a:lnSpc>
            </a:pPr>
            <a:r>
              <a:rPr lang="en-US" altLang="en-US" sz="3200" dirty="0">
                <a:latin typeface="+mn-lt"/>
              </a:rPr>
              <a:t>We can determine values for these constants so that the sequence meets the conditions f</a:t>
            </a:r>
            <a:r>
              <a:rPr lang="en-US" altLang="en-US" sz="3200" baseline="-25000" dirty="0">
                <a:latin typeface="+mn-lt"/>
              </a:rPr>
              <a:t>0</a:t>
            </a:r>
            <a:r>
              <a:rPr lang="en-US" altLang="en-US" sz="3200" dirty="0">
                <a:latin typeface="+mn-lt"/>
              </a:rPr>
              <a:t> = 0 and f</a:t>
            </a:r>
            <a:r>
              <a:rPr lang="en-US" altLang="en-US" sz="3200" baseline="-25000" dirty="0">
                <a:latin typeface="+mn-lt"/>
              </a:rPr>
              <a:t>1</a:t>
            </a:r>
            <a:r>
              <a:rPr lang="en-US" altLang="en-US" sz="3200" dirty="0">
                <a:latin typeface="+mn-lt"/>
              </a:rPr>
              <a:t> = 1:</a:t>
            </a:r>
            <a:r>
              <a:rPr lang="en-US" altLang="en-US" dirty="0">
                <a:latin typeface="+mn-lt"/>
              </a:rPr>
              <a:t> </a:t>
            </a:r>
          </a:p>
        </p:txBody>
      </p:sp>
      <p:graphicFrame>
        <p:nvGraphicFramePr>
          <p:cNvPr id="372742" name="Object 6"/>
          <p:cNvGraphicFramePr>
            <a:graphicFrameLocks noChangeAspect="1"/>
          </p:cNvGraphicFramePr>
          <p:nvPr>
            <p:extLst>
              <p:ext uri="{D42A27DB-BD31-4B8C-83A1-F6EECF244321}">
                <p14:modId xmlns:p14="http://schemas.microsoft.com/office/powerpoint/2010/main" val="2136141025"/>
              </p:ext>
            </p:extLst>
          </p:nvPr>
        </p:nvGraphicFramePr>
        <p:xfrm>
          <a:off x="1295400" y="4286250"/>
          <a:ext cx="3352792" cy="669932"/>
        </p:xfrm>
        <a:graphic>
          <a:graphicData uri="http://schemas.openxmlformats.org/presentationml/2006/ole">
            <mc:AlternateContent xmlns:mc="http://schemas.openxmlformats.org/markup-compatibility/2006">
              <mc:Choice xmlns:v="urn:schemas-microsoft-com:vml" Requires="v">
                <p:oleObj spid="_x0000_s372832" name="Microsoft Equation 3.0" r:id="rId5" imgW="1002960" imgH="228600" progId="Equation.3">
                  <p:embed/>
                </p:oleObj>
              </mc:Choice>
              <mc:Fallback>
                <p:oleObj name="Microsoft Equation 3.0" r:id="rId5" imgW="10029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286250"/>
                        <a:ext cx="3352792" cy="669932"/>
                      </a:xfrm>
                      <a:prstGeom prst="rect">
                        <a:avLst/>
                      </a:prstGeom>
                      <a:noFill/>
                      <a:ln>
                        <a:noFill/>
                      </a:ln>
                      <a:effectLst/>
                    </p:spPr>
                  </p:pic>
                </p:oleObj>
              </mc:Fallback>
            </mc:AlternateContent>
          </a:graphicData>
        </a:graphic>
      </p:graphicFrame>
      <p:graphicFrame>
        <p:nvGraphicFramePr>
          <p:cNvPr id="372743" name="Object 7"/>
          <p:cNvGraphicFramePr>
            <a:graphicFrameLocks noChangeAspect="1"/>
          </p:cNvGraphicFramePr>
          <p:nvPr>
            <p:extLst>
              <p:ext uri="{D42A27DB-BD31-4B8C-83A1-F6EECF244321}">
                <p14:modId xmlns:p14="http://schemas.microsoft.com/office/powerpoint/2010/main" val="196420138"/>
              </p:ext>
            </p:extLst>
          </p:nvPr>
        </p:nvGraphicFramePr>
        <p:xfrm>
          <a:off x="1149185" y="4800600"/>
          <a:ext cx="6705592" cy="1377950"/>
        </p:xfrm>
        <a:graphic>
          <a:graphicData uri="http://schemas.openxmlformats.org/presentationml/2006/ole">
            <mc:AlternateContent xmlns:mc="http://schemas.openxmlformats.org/markup-compatibility/2006">
              <mc:Choice xmlns:v="urn:schemas-microsoft-com:vml" Requires="v">
                <p:oleObj spid="_x0000_s372833" name="Microsoft Equation 3.0" r:id="rId7" imgW="2031840" imgH="507960" progId="Equation.3">
                  <p:embed/>
                </p:oleObj>
              </mc:Choice>
              <mc:Fallback>
                <p:oleObj name="Microsoft Equation 3.0" r:id="rId7" imgW="2031840" imgH="5079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9185" y="4800600"/>
                        <a:ext cx="6705592" cy="137795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27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27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2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73763" name="Rectangle 3"/>
          <p:cNvSpPr>
            <a:spLocks noGrp="1" noChangeArrowheads="1"/>
          </p:cNvSpPr>
          <p:nvPr>
            <p:ph idx="1"/>
          </p:nvPr>
        </p:nvSpPr>
        <p:spPr>
          <a:xfrm>
            <a:off x="685800" y="1143000"/>
            <a:ext cx="10896600" cy="1066800"/>
          </a:xfrm>
        </p:spPr>
        <p:txBody>
          <a:bodyPr>
            <a:normAutofit/>
          </a:bodyPr>
          <a:lstStyle/>
          <a:p>
            <a:pPr marL="0" indent="0">
              <a:buNone/>
            </a:pPr>
            <a:r>
              <a:rPr lang="en-US" altLang="en-US" sz="3200" dirty="0">
                <a:sym typeface="Symbol" panose="05050102010706020507" pitchFamily="18" charset="2"/>
              </a:rPr>
              <a:t>The unique solution to this system of two equations and two variables is</a:t>
            </a:r>
            <a:endParaRPr lang="en-US" altLang="en-US" sz="3600" dirty="0">
              <a:sym typeface="Symbol" panose="05050102010706020507" pitchFamily="18" charset="2"/>
            </a:endParaRPr>
          </a:p>
        </p:txBody>
      </p:sp>
      <p:sp>
        <p:nvSpPr>
          <p:cNvPr id="7" name="Date Placeholder 3"/>
          <p:cNvSpPr>
            <a:spLocks noGrp="1"/>
          </p:cNvSpPr>
          <p:nvPr>
            <p:ph type="dt" sz="half" idx="10"/>
          </p:nvPr>
        </p:nvSpPr>
        <p:spPr/>
        <p:txBody>
          <a:bodyPr/>
          <a:lstStyle/>
          <a:p>
            <a:endParaRPr lang="en-CA" altLang="en-US" dirty="0"/>
          </a:p>
        </p:txBody>
      </p:sp>
      <p:sp>
        <p:nvSpPr>
          <p:cNvPr id="8" name="Footer Placeholder 4"/>
          <p:cNvSpPr>
            <a:spLocks noGrp="1"/>
          </p:cNvSpPr>
          <p:nvPr>
            <p:ph type="ftr" sz="quarter" idx="11"/>
          </p:nvPr>
        </p:nvSpPr>
        <p:spPr/>
        <p:txBody>
          <a:bodyPr/>
          <a:lstStyle/>
          <a:p>
            <a:endParaRPr lang="en-US" altLang="en-US" dirty="0"/>
          </a:p>
        </p:txBody>
      </p:sp>
      <p:sp>
        <p:nvSpPr>
          <p:cNvPr id="9" name="Slide Number Placeholder 5"/>
          <p:cNvSpPr>
            <a:spLocks noGrp="1"/>
          </p:cNvSpPr>
          <p:nvPr>
            <p:ph type="sldNum" sz="quarter" idx="12"/>
          </p:nvPr>
        </p:nvSpPr>
        <p:spPr/>
        <p:txBody>
          <a:bodyPr/>
          <a:lstStyle/>
          <a:p>
            <a:fld id="{11C9539F-7614-41BF-B0FB-D77C1A288AAE}" type="slidenum">
              <a:rPr lang="en-CA" altLang="en-US"/>
              <a:pPr/>
              <a:t>26</a:t>
            </a:fld>
            <a:endParaRPr lang="en-CA" altLang="en-US"/>
          </a:p>
        </p:txBody>
      </p:sp>
      <p:graphicFrame>
        <p:nvGraphicFramePr>
          <p:cNvPr id="373764" name="Object 4"/>
          <p:cNvGraphicFramePr>
            <a:graphicFrameLocks noChangeAspect="1"/>
          </p:cNvGraphicFramePr>
          <p:nvPr>
            <p:extLst>
              <p:ext uri="{D42A27DB-BD31-4B8C-83A1-F6EECF244321}">
                <p14:modId xmlns:p14="http://schemas.microsoft.com/office/powerpoint/2010/main" val="6856797"/>
              </p:ext>
            </p:extLst>
          </p:nvPr>
        </p:nvGraphicFramePr>
        <p:xfrm>
          <a:off x="1828800" y="1828800"/>
          <a:ext cx="4411174" cy="1447800"/>
        </p:xfrm>
        <a:graphic>
          <a:graphicData uri="http://schemas.openxmlformats.org/presentationml/2006/ole">
            <mc:AlternateContent xmlns:mc="http://schemas.openxmlformats.org/markup-compatibility/2006">
              <mc:Choice xmlns:v="urn:schemas-microsoft-com:vml" Requires="v">
                <p:oleObj spid="_x0000_s373823" name="Microsoft Equation 3.0" r:id="rId4" imgW="1333440" imgH="419040" progId="Equation.3">
                  <p:embed/>
                </p:oleObj>
              </mc:Choice>
              <mc:Fallback>
                <p:oleObj name="Microsoft Equation 3.0" r:id="rId4" imgW="133344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828800"/>
                        <a:ext cx="4411174" cy="1447800"/>
                      </a:xfrm>
                      <a:prstGeom prst="rect">
                        <a:avLst/>
                      </a:prstGeom>
                      <a:noFill/>
                      <a:ln>
                        <a:noFill/>
                      </a:ln>
                      <a:effectLst/>
                    </p:spPr>
                  </p:pic>
                </p:oleObj>
              </mc:Fallback>
            </mc:AlternateContent>
          </a:graphicData>
        </a:graphic>
      </p:graphicFrame>
      <p:sp>
        <p:nvSpPr>
          <p:cNvPr id="373765" name="Rectangle 5"/>
          <p:cNvSpPr>
            <a:spLocks noChangeArrowheads="1"/>
          </p:cNvSpPr>
          <p:nvPr/>
        </p:nvSpPr>
        <p:spPr bwMode="auto">
          <a:xfrm>
            <a:off x="685800" y="3352800"/>
            <a:ext cx="1089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lnSpc>
                <a:spcPct val="90000"/>
              </a:lnSpc>
            </a:pPr>
            <a:r>
              <a:rPr lang="en-US" altLang="en-US" sz="3200" dirty="0">
                <a:latin typeface="+mn-lt"/>
              </a:rPr>
              <a:t>So finally we obtained an explicit formula for the Fibonacci numbers:</a:t>
            </a:r>
            <a:r>
              <a:rPr lang="en-US" altLang="en-US" dirty="0">
                <a:latin typeface="+mn-lt"/>
              </a:rPr>
              <a:t> </a:t>
            </a:r>
          </a:p>
        </p:txBody>
      </p:sp>
      <p:graphicFrame>
        <p:nvGraphicFramePr>
          <p:cNvPr id="373766" name="Object 6"/>
          <p:cNvGraphicFramePr>
            <a:graphicFrameLocks noChangeAspect="1"/>
          </p:cNvGraphicFramePr>
          <p:nvPr>
            <p:extLst>
              <p:ext uri="{D42A27DB-BD31-4B8C-83A1-F6EECF244321}">
                <p14:modId xmlns:p14="http://schemas.microsoft.com/office/powerpoint/2010/main" val="394845114"/>
              </p:ext>
            </p:extLst>
          </p:nvPr>
        </p:nvGraphicFramePr>
        <p:xfrm>
          <a:off x="1828800" y="4419600"/>
          <a:ext cx="6098006" cy="1524000"/>
        </p:xfrm>
        <a:graphic>
          <a:graphicData uri="http://schemas.openxmlformats.org/presentationml/2006/ole">
            <mc:AlternateContent xmlns:mc="http://schemas.openxmlformats.org/markup-compatibility/2006">
              <mc:Choice xmlns:v="urn:schemas-microsoft-com:vml" Requires="v">
                <p:oleObj spid="_x0000_s373824" name="Microsoft Equation 3.0" r:id="rId6" imgW="2133360" imgH="533160" progId="Equation.3">
                  <p:embed/>
                </p:oleObj>
              </mc:Choice>
              <mc:Fallback>
                <p:oleObj name="Microsoft Equation 3.0" r:id="rId6" imgW="2133360" imgH="5331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419600"/>
                        <a:ext cx="6098006" cy="15240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3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74787" name="Rectangle 3"/>
          <p:cNvSpPr>
            <a:spLocks noGrp="1" noChangeArrowheads="1"/>
          </p:cNvSpPr>
          <p:nvPr>
            <p:ph idx="1"/>
          </p:nvPr>
        </p:nvSpPr>
        <p:spPr>
          <a:xfrm>
            <a:off x="609600" y="1219200"/>
            <a:ext cx="11049000" cy="5029200"/>
          </a:xfrm>
        </p:spPr>
        <p:txBody>
          <a:bodyPr>
            <a:normAutofit/>
          </a:bodyPr>
          <a:lstStyle/>
          <a:p>
            <a:pPr marL="0" indent="0">
              <a:lnSpc>
                <a:spcPct val="100000"/>
              </a:lnSpc>
              <a:buNone/>
            </a:pPr>
            <a:r>
              <a:rPr lang="en-US" altLang="en-US" sz="3100" dirty="0">
                <a:sym typeface="Symbol" panose="05050102010706020507" pitchFamily="18" charset="2"/>
              </a:rPr>
              <a:t>But what happens if the characteristic equation has only one root?</a:t>
            </a:r>
          </a:p>
          <a:p>
            <a:pPr marL="0" indent="0">
              <a:lnSpc>
                <a:spcPct val="100000"/>
              </a:lnSpc>
              <a:buNone/>
            </a:pPr>
            <a:r>
              <a:rPr lang="en-US" altLang="en-US" sz="3100" dirty="0">
                <a:sym typeface="Symbol" panose="05050102010706020507" pitchFamily="18" charset="2"/>
              </a:rPr>
              <a:t>How can we then match our equation with the initial conditions a</a:t>
            </a:r>
            <a:r>
              <a:rPr lang="en-US" altLang="en-US" sz="3100" baseline="-25000" dirty="0">
                <a:sym typeface="Symbol" panose="05050102010706020507" pitchFamily="18" charset="2"/>
              </a:rPr>
              <a:t>0</a:t>
            </a:r>
            <a:r>
              <a:rPr lang="en-US" altLang="en-US" sz="3100" dirty="0">
                <a:sym typeface="Symbol" panose="05050102010706020507" pitchFamily="18" charset="2"/>
              </a:rPr>
              <a:t> and a</a:t>
            </a:r>
            <a:r>
              <a:rPr lang="en-US" altLang="en-US" sz="3100" baseline="-25000" dirty="0">
                <a:sym typeface="Symbol" panose="05050102010706020507" pitchFamily="18" charset="2"/>
              </a:rPr>
              <a:t>1 </a:t>
            </a:r>
            <a:r>
              <a:rPr lang="en-US" altLang="en-US" sz="3100" dirty="0">
                <a:sym typeface="Symbol" panose="05050102010706020507" pitchFamily="18" charset="2"/>
              </a:rPr>
              <a:t>?</a:t>
            </a:r>
          </a:p>
          <a:p>
            <a:pPr marL="0" indent="0">
              <a:lnSpc>
                <a:spcPct val="110000"/>
              </a:lnSpc>
              <a:spcBef>
                <a:spcPts val="600"/>
              </a:spcBef>
              <a:buNone/>
            </a:pPr>
            <a:r>
              <a:rPr lang="en-US" altLang="en-US" sz="3100" b="1" dirty="0" smtClean="0">
                <a:solidFill>
                  <a:srgbClr val="00FFFF"/>
                </a:solidFill>
                <a:sym typeface="Symbol" panose="05050102010706020507" pitchFamily="18" charset="2"/>
              </a:rPr>
              <a:t>Theorem 2:</a:t>
            </a:r>
            <a:r>
              <a:rPr lang="en-US" altLang="en-US" sz="3100" dirty="0" smtClean="0">
                <a:sym typeface="Symbol" panose="05050102010706020507" pitchFamily="18" charset="2"/>
              </a:rPr>
              <a:t> </a:t>
            </a:r>
            <a:r>
              <a:rPr lang="en-US" altLang="en-US" sz="3100" dirty="0">
                <a:sym typeface="Symbol" panose="05050102010706020507" pitchFamily="18" charset="2"/>
              </a:rPr>
              <a:t>Let c</a:t>
            </a:r>
            <a:r>
              <a:rPr lang="en-US" altLang="en-US" sz="3100" baseline="-25000" dirty="0">
                <a:sym typeface="Symbol" panose="05050102010706020507" pitchFamily="18" charset="2"/>
              </a:rPr>
              <a:t>1</a:t>
            </a:r>
            <a:r>
              <a:rPr lang="en-US" altLang="en-US" sz="3100" dirty="0">
                <a:sym typeface="Symbol" panose="05050102010706020507" pitchFamily="18" charset="2"/>
              </a:rPr>
              <a:t> and c</a:t>
            </a:r>
            <a:r>
              <a:rPr lang="en-US" altLang="en-US" sz="3100" baseline="-25000" dirty="0">
                <a:sym typeface="Symbol" panose="05050102010706020507" pitchFamily="18" charset="2"/>
              </a:rPr>
              <a:t>2</a:t>
            </a:r>
            <a:r>
              <a:rPr lang="en-US" altLang="en-US" sz="3100" dirty="0">
                <a:sym typeface="Symbol" panose="05050102010706020507" pitchFamily="18" charset="2"/>
              </a:rPr>
              <a:t> be real numbers with c</a:t>
            </a:r>
            <a:r>
              <a:rPr lang="en-US" altLang="en-US" sz="3100" baseline="-25000" dirty="0">
                <a:sym typeface="Symbol" panose="05050102010706020507" pitchFamily="18" charset="2"/>
              </a:rPr>
              <a:t>2</a:t>
            </a:r>
            <a:r>
              <a:rPr lang="en-US" altLang="en-US" sz="3100" dirty="0">
                <a:sym typeface="Symbol" panose="05050102010706020507" pitchFamily="18" charset="2"/>
              </a:rPr>
              <a:t> 0. Suppose that r</a:t>
            </a:r>
            <a:r>
              <a:rPr lang="en-US" altLang="en-US" sz="3100" baseline="30000" dirty="0">
                <a:sym typeface="Symbol" panose="05050102010706020507" pitchFamily="18" charset="2"/>
              </a:rPr>
              <a:t>2</a:t>
            </a:r>
            <a:r>
              <a:rPr lang="en-US" altLang="en-US" sz="3100" dirty="0">
                <a:sym typeface="Symbol" panose="05050102010706020507" pitchFamily="18" charset="2"/>
              </a:rPr>
              <a:t> – c</a:t>
            </a:r>
            <a:r>
              <a:rPr lang="en-US" altLang="en-US" sz="3100" baseline="-25000" dirty="0">
                <a:sym typeface="Symbol" panose="05050102010706020507" pitchFamily="18" charset="2"/>
              </a:rPr>
              <a:t>1</a:t>
            </a:r>
            <a:r>
              <a:rPr lang="en-US" altLang="en-US" sz="3100" dirty="0">
                <a:sym typeface="Symbol" panose="05050102010706020507" pitchFamily="18" charset="2"/>
              </a:rPr>
              <a:t>r – c</a:t>
            </a:r>
            <a:r>
              <a:rPr lang="en-US" altLang="en-US" sz="3100" baseline="-25000" dirty="0">
                <a:sym typeface="Symbol" panose="05050102010706020507" pitchFamily="18" charset="2"/>
              </a:rPr>
              <a:t>2</a:t>
            </a:r>
            <a:r>
              <a:rPr lang="en-US" altLang="en-US" sz="3100" dirty="0">
                <a:sym typeface="Symbol" panose="05050102010706020507" pitchFamily="18" charset="2"/>
              </a:rPr>
              <a:t> = 0 has only one root r</a:t>
            </a:r>
            <a:r>
              <a:rPr lang="en-US" altLang="en-US" sz="3100" baseline="-25000" dirty="0">
                <a:sym typeface="Symbol" panose="05050102010706020507" pitchFamily="18" charset="2"/>
              </a:rPr>
              <a:t>0</a:t>
            </a:r>
            <a:r>
              <a:rPr lang="en-US" altLang="en-US" sz="3100" dirty="0">
                <a:sym typeface="Symbol" panose="05050102010706020507" pitchFamily="18" charset="2"/>
              </a:rPr>
              <a:t>. </a:t>
            </a:r>
            <a:br>
              <a:rPr lang="en-US" altLang="en-US" sz="3100" dirty="0">
                <a:sym typeface="Symbol" panose="05050102010706020507" pitchFamily="18" charset="2"/>
              </a:rPr>
            </a:br>
            <a:r>
              <a:rPr lang="en-US" altLang="en-US" sz="3100" dirty="0">
                <a:sym typeface="Symbol" panose="05050102010706020507" pitchFamily="18" charset="2"/>
              </a:rPr>
              <a:t>A sequence {a</a:t>
            </a:r>
            <a:r>
              <a:rPr lang="en-US" altLang="en-US" sz="3100" baseline="-25000" dirty="0">
                <a:sym typeface="Symbol" panose="05050102010706020507" pitchFamily="18" charset="2"/>
              </a:rPr>
              <a:t>n</a:t>
            </a:r>
            <a:r>
              <a:rPr lang="en-US" altLang="en-US" sz="3100" dirty="0">
                <a:sym typeface="Symbol" panose="05050102010706020507" pitchFamily="18" charset="2"/>
              </a:rPr>
              <a:t>} is a solution of the recurrence relation </a:t>
            </a:r>
            <a:r>
              <a:rPr lang="en-US" altLang="en-US" sz="3100" dirty="0" smtClean="0">
                <a:sym typeface="Symbol" panose="05050102010706020507" pitchFamily="18" charset="2"/>
              </a:rPr>
              <a:t/>
            </a:r>
            <a:br>
              <a:rPr lang="en-US" altLang="en-US" sz="3100" dirty="0" smtClean="0">
                <a:sym typeface="Symbol" panose="05050102010706020507" pitchFamily="18" charset="2"/>
              </a:rPr>
            </a:br>
            <a:r>
              <a:rPr lang="en-US" altLang="en-US" sz="3100" dirty="0" smtClean="0">
                <a:sym typeface="Symbol" panose="05050102010706020507" pitchFamily="18" charset="2"/>
              </a:rPr>
              <a:t>   a</a:t>
            </a:r>
            <a:r>
              <a:rPr lang="en-US" altLang="en-US" sz="3100" baseline="-25000" dirty="0" smtClean="0">
                <a:sym typeface="Symbol" panose="05050102010706020507" pitchFamily="18" charset="2"/>
              </a:rPr>
              <a:t>n</a:t>
            </a:r>
            <a:r>
              <a:rPr lang="en-US" altLang="en-US" sz="3100" dirty="0" smtClean="0">
                <a:sym typeface="Symbol" panose="05050102010706020507" pitchFamily="18" charset="2"/>
              </a:rPr>
              <a:t> </a:t>
            </a:r>
            <a:r>
              <a:rPr lang="en-US" altLang="en-US" sz="3100" dirty="0">
                <a:sym typeface="Symbol" panose="05050102010706020507" pitchFamily="18" charset="2"/>
              </a:rPr>
              <a:t>= c</a:t>
            </a:r>
            <a:r>
              <a:rPr lang="en-US" altLang="en-US" sz="3100" baseline="-25000" dirty="0">
                <a:sym typeface="Symbol" panose="05050102010706020507" pitchFamily="18" charset="2"/>
              </a:rPr>
              <a:t>1</a:t>
            </a:r>
            <a:r>
              <a:rPr lang="en-US" altLang="en-US" sz="3100" dirty="0">
                <a:sym typeface="Symbol" panose="05050102010706020507" pitchFamily="18" charset="2"/>
              </a:rPr>
              <a:t>a</a:t>
            </a:r>
            <a:r>
              <a:rPr lang="en-US" altLang="en-US" sz="3100" baseline="-25000" dirty="0">
                <a:sym typeface="Symbol" panose="05050102010706020507" pitchFamily="18" charset="2"/>
              </a:rPr>
              <a:t>n-1</a:t>
            </a:r>
            <a:r>
              <a:rPr lang="en-US" altLang="en-US" sz="3100" dirty="0">
                <a:sym typeface="Symbol" panose="05050102010706020507" pitchFamily="18" charset="2"/>
              </a:rPr>
              <a:t> + c</a:t>
            </a:r>
            <a:r>
              <a:rPr lang="en-US" altLang="en-US" sz="3100" baseline="-25000" dirty="0">
                <a:sym typeface="Symbol" panose="05050102010706020507" pitchFamily="18" charset="2"/>
              </a:rPr>
              <a:t>2</a:t>
            </a:r>
            <a:r>
              <a:rPr lang="en-US" altLang="en-US" sz="3100" dirty="0">
                <a:sym typeface="Symbol" panose="05050102010706020507" pitchFamily="18" charset="2"/>
              </a:rPr>
              <a:t>a</a:t>
            </a:r>
            <a:r>
              <a:rPr lang="en-US" altLang="en-US" sz="3100" baseline="-25000" dirty="0">
                <a:sym typeface="Symbol" panose="05050102010706020507" pitchFamily="18" charset="2"/>
              </a:rPr>
              <a:t>n-2</a:t>
            </a:r>
            <a:r>
              <a:rPr lang="en-US" altLang="en-US" sz="3100" dirty="0">
                <a:sym typeface="Symbol" panose="05050102010706020507" pitchFamily="18" charset="2"/>
              </a:rPr>
              <a:t> if and only if </a:t>
            </a:r>
            <a:r>
              <a:rPr lang="en-US" altLang="en-US" sz="3100" dirty="0" smtClean="0">
                <a:sym typeface="Symbol" panose="05050102010706020507" pitchFamily="18" charset="2"/>
              </a:rPr>
              <a:t> a</a:t>
            </a:r>
            <a:r>
              <a:rPr lang="en-US" altLang="en-US" sz="3100" baseline="-25000" dirty="0" smtClean="0">
                <a:sym typeface="Symbol" panose="05050102010706020507" pitchFamily="18" charset="2"/>
              </a:rPr>
              <a:t>n</a:t>
            </a:r>
            <a:r>
              <a:rPr lang="en-US" altLang="en-US" sz="3100" dirty="0" smtClean="0">
                <a:sym typeface="Symbol" panose="05050102010706020507" pitchFamily="18" charset="2"/>
              </a:rPr>
              <a:t> </a:t>
            </a:r>
            <a:r>
              <a:rPr lang="en-US" altLang="en-US" sz="3100" dirty="0">
                <a:sym typeface="Symbol" panose="05050102010706020507" pitchFamily="18" charset="2"/>
              </a:rPr>
              <a:t>= </a:t>
            </a:r>
            <a:r>
              <a:rPr lang="en-US" altLang="en-US" sz="3100" baseline="-25000" dirty="0">
                <a:sym typeface="Symbol" panose="05050102010706020507" pitchFamily="18" charset="2"/>
              </a:rPr>
              <a:t>1</a:t>
            </a:r>
            <a:r>
              <a:rPr lang="en-US" altLang="en-US" sz="3100" dirty="0">
                <a:sym typeface="Symbol" panose="05050102010706020507" pitchFamily="18" charset="2"/>
              </a:rPr>
              <a:t>r</a:t>
            </a:r>
            <a:r>
              <a:rPr lang="en-US" altLang="en-US" sz="3100" baseline="-25000" dirty="0">
                <a:sym typeface="Symbol" panose="05050102010706020507" pitchFamily="18" charset="2"/>
              </a:rPr>
              <a:t>0</a:t>
            </a:r>
            <a:r>
              <a:rPr lang="en-US" altLang="en-US" sz="3100" baseline="30000" dirty="0">
                <a:sym typeface="Symbol" panose="05050102010706020507" pitchFamily="18" charset="2"/>
              </a:rPr>
              <a:t>n</a:t>
            </a:r>
            <a:r>
              <a:rPr lang="en-US" altLang="en-US" sz="3100" dirty="0">
                <a:sym typeface="Symbol" panose="05050102010706020507" pitchFamily="18" charset="2"/>
              </a:rPr>
              <a:t> + </a:t>
            </a:r>
            <a:r>
              <a:rPr lang="en-US" altLang="en-US" sz="3100" baseline="-25000" dirty="0">
                <a:sym typeface="Symbol" panose="05050102010706020507" pitchFamily="18" charset="2"/>
              </a:rPr>
              <a:t>2</a:t>
            </a:r>
            <a:r>
              <a:rPr lang="en-US" altLang="en-US" sz="3100" dirty="0">
                <a:sym typeface="Symbol" panose="05050102010706020507" pitchFamily="18" charset="2"/>
              </a:rPr>
              <a:t>nr</a:t>
            </a:r>
            <a:r>
              <a:rPr lang="en-US" altLang="en-US" sz="3100" baseline="-25000" dirty="0">
                <a:sym typeface="Symbol" panose="05050102010706020507" pitchFamily="18" charset="2"/>
              </a:rPr>
              <a:t>0</a:t>
            </a:r>
            <a:r>
              <a:rPr lang="en-US" altLang="en-US" sz="3100" baseline="30000" dirty="0">
                <a:sym typeface="Symbol" panose="05050102010706020507" pitchFamily="18" charset="2"/>
              </a:rPr>
              <a:t>n</a:t>
            </a:r>
            <a:r>
              <a:rPr lang="en-US" altLang="en-US" sz="3100" dirty="0">
                <a:sym typeface="Symbol" panose="05050102010706020507" pitchFamily="18" charset="2"/>
              </a:rPr>
              <a:t>, for </a:t>
            </a:r>
            <a:r>
              <a:rPr lang="en-US" altLang="en-US" sz="3100" dirty="0" smtClean="0">
                <a:sym typeface="Symbol" panose="05050102010706020507" pitchFamily="18" charset="2"/>
              </a:rPr>
              <a:t/>
            </a:r>
            <a:br>
              <a:rPr lang="en-US" altLang="en-US" sz="3100" dirty="0" smtClean="0">
                <a:sym typeface="Symbol" panose="05050102010706020507" pitchFamily="18" charset="2"/>
              </a:rPr>
            </a:br>
            <a:r>
              <a:rPr lang="en-US" altLang="en-US" sz="3100" dirty="0" smtClean="0">
                <a:sym typeface="Symbol" panose="05050102010706020507" pitchFamily="18" charset="2"/>
              </a:rPr>
              <a:t>    n </a:t>
            </a:r>
            <a:r>
              <a:rPr lang="en-US" altLang="en-US" sz="3100" dirty="0">
                <a:sym typeface="Symbol" panose="05050102010706020507" pitchFamily="18" charset="2"/>
              </a:rPr>
              <a:t>= 0, 1, 2, …, where </a:t>
            </a:r>
            <a:r>
              <a:rPr lang="en-US" altLang="en-US" sz="3100" baseline="-25000" dirty="0">
                <a:sym typeface="Symbol" panose="05050102010706020507" pitchFamily="18" charset="2"/>
              </a:rPr>
              <a:t>1</a:t>
            </a:r>
            <a:r>
              <a:rPr lang="en-US" altLang="en-US" sz="3100" dirty="0">
                <a:sym typeface="Symbol" panose="05050102010706020507" pitchFamily="18" charset="2"/>
              </a:rPr>
              <a:t> and </a:t>
            </a:r>
            <a:r>
              <a:rPr lang="en-US" altLang="en-US" sz="3100" baseline="-25000" dirty="0">
                <a:sym typeface="Symbol" panose="05050102010706020507" pitchFamily="18" charset="2"/>
              </a:rPr>
              <a:t>2</a:t>
            </a:r>
            <a:r>
              <a:rPr lang="en-US" altLang="en-US" sz="3100" dirty="0">
                <a:sym typeface="Symbol" panose="05050102010706020507" pitchFamily="18" charset="2"/>
              </a:rPr>
              <a:t> are constants.</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DB890846-B54B-409C-86A0-8EC7974680EA}" type="slidenum">
              <a:rPr lang="en-CA" altLang="en-US"/>
              <a:pPr/>
              <a:t>27</a:t>
            </a:fld>
            <a:endParaRPr lang="en-CA"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75811" name="Rectangle 3"/>
          <p:cNvSpPr>
            <a:spLocks noGrp="1" noChangeArrowheads="1"/>
          </p:cNvSpPr>
          <p:nvPr>
            <p:ph idx="1"/>
          </p:nvPr>
        </p:nvSpPr>
        <p:spPr>
          <a:xfrm>
            <a:off x="685800" y="914400"/>
            <a:ext cx="10972800" cy="5562600"/>
          </a:xfrm>
        </p:spPr>
        <p:txBody>
          <a:bodyPr/>
          <a:lstStyle/>
          <a:p>
            <a:pPr marL="0" indent="0">
              <a:buNone/>
            </a:pPr>
            <a:r>
              <a:rPr lang="en-US" altLang="en-US" b="1" dirty="0">
                <a:solidFill>
                  <a:srgbClr val="00FFFF"/>
                </a:solidFill>
                <a:sym typeface="Symbol" panose="05050102010706020507" pitchFamily="18" charset="2"/>
              </a:rPr>
              <a:t>Example:</a:t>
            </a:r>
            <a:r>
              <a:rPr lang="en-US" altLang="en-US" dirty="0">
                <a:sym typeface="Symbol" panose="05050102010706020507" pitchFamily="18" charset="2"/>
              </a:rPr>
              <a:t> What is the solution of the recurrence relation a</a:t>
            </a:r>
            <a:r>
              <a:rPr lang="en-US" altLang="en-US" baseline="-25000" dirty="0">
                <a:sym typeface="Symbol" panose="05050102010706020507" pitchFamily="18" charset="2"/>
              </a:rPr>
              <a:t>n</a:t>
            </a:r>
            <a:r>
              <a:rPr lang="en-US" altLang="en-US" dirty="0">
                <a:sym typeface="Symbol" panose="05050102010706020507" pitchFamily="18" charset="2"/>
              </a:rPr>
              <a:t> = 6a</a:t>
            </a:r>
            <a:r>
              <a:rPr lang="en-US" altLang="en-US" baseline="-25000" dirty="0">
                <a:sym typeface="Symbol" panose="05050102010706020507" pitchFamily="18" charset="2"/>
              </a:rPr>
              <a:t>n-1</a:t>
            </a:r>
            <a:r>
              <a:rPr lang="en-US" altLang="en-US" dirty="0">
                <a:sym typeface="Symbol" panose="05050102010706020507" pitchFamily="18" charset="2"/>
              </a:rPr>
              <a:t> – 9a</a:t>
            </a:r>
            <a:r>
              <a:rPr lang="en-US" altLang="en-US" baseline="-25000" dirty="0">
                <a:sym typeface="Symbol" panose="05050102010706020507" pitchFamily="18" charset="2"/>
              </a:rPr>
              <a:t>n-2</a:t>
            </a:r>
            <a:r>
              <a:rPr lang="en-US" altLang="en-US" dirty="0">
                <a:sym typeface="Symbol" panose="05050102010706020507" pitchFamily="18" charset="2"/>
              </a:rPr>
              <a:t> with a</a:t>
            </a:r>
            <a:r>
              <a:rPr lang="en-US" altLang="en-US" baseline="-25000" dirty="0">
                <a:sym typeface="Symbol" panose="05050102010706020507" pitchFamily="18" charset="2"/>
              </a:rPr>
              <a:t>0</a:t>
            </a:r>
            <a:r>
              <a:rPr lang="en-US" altLang="en-US" dirty="0">
                <a:sym typeface="Symbol" panose="05050102010706020507" pitchFamily="18" charset="2"/>
              </a:rPr>
              <a:t> = 1 and a</a:t>
            </a:r>
            <a:r>
              <a:rPr lang="en-US" altLang="en-US" baseline="-25000" dirty="0">
                <a:sym typeface="Symbol" panose="05050102010706020507" pitchFamily="18" charset="2"/>
              </a:rPr>
              <a:t>1</a:t>
            </a:r>
            <a:r>
              <a:rPr lang="en-US" altLang="en-US" dirty="0">
                <a:sym typeface="Symbol" panose="05050102010706020507" pitchFamily="18" charset="2"/>
              </a:rPr>
              <a:t> = 6?</a:t>
            </a:r>
          </a:p>
          <a:p>
            <a:pPr marL="0" indent="0">
              <a:buNone/>
            </a:pPr>
            <a:r>
              <a:rPr lang="en-US" altLang="en-US" b="1" dirty="0">
                <a:solidFill>
                  <a:srgbClr val="00FFFF"/>
                </a:solidFill>
                <a:sym typeface="Symbol" panose="05050102010706020507" pitchFamily="18" charset="2"/>
              </a:rPr>
              <a:t>Solution:</a:t>
            </a:r>
            <a:r>
              <a:rPr lang="en-US" altLang="en-US" dirty="0">
                <a:sym typeface="Symbol" panose="05050102010706020507" pitchFamily="18" charset="2"/>
              </a:rPr>
              <a:t> The only root of r</a:t>
            </a:r>
            <a:r>
              <a:rPr lang="en-US" altLang="en-US" baseline="30000" dirty="0">
                <a:sym typeface="Symbol" panose="05050102010706020507" pitchFamily="18" charset="2"/>
              </a:rPr>
              <a:t>2</a:t>
            </a:r>
            <a:r>
              <a:rPr lang="en-US" altLang="en-US" dirty="0">
                <a:sym typeface="Symbol" panose="05050102010706020507" pitchFamily="18" charset="2"/>
              </a:rPr>
              <a:t> – 6r + 9 = 0 is r</a:t>
            </a:r>
            <a:r>
              <a:rPr lang="en-US" altLang="en-US" baseline="-25000" dirty="0">
                <a:sym typeface="Symbol" panose="05050102010706020507" pitchFamily="18" charset="2"/>
              </a:rPr>
              <a:t>0</a:t>
            </a:r>
            <a:r>
              <a:rPr lang="en-US" altLang="en-US" dirty="0">
                <a:sym typeface="Symbol" panose="05050102010706020507" pitchFamily="18" charset="2"/>
              </a:rPr>
              <a:t> = 3.</a:t>
            </a:r>
            <a:br>
              <a:rPr lang="en-US" altLang="en-US" dirty="0">
                <a:sym typeface="Symbol" panose="05050102010706020507" pitchFamily="18" charset="2"/>
              </a:rPr>
            </a:br>
            <a:r>
              <a:rPr lang="en-US" altLang="en-US" dirty="0">
                <a:sym typeface="Symbol" panose="05050102010706020507" pitchFamily="18" charset="2"/>
              </a:rPr>
              <a:t>Hence, the solution to the recurrence relation is</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a:t>
            </a:r>
            <a:r>
              <a:rPr lang="en-US" altLang="en-US" baseline="-25000" dirty="0">
                <a:sym typeface="Symbol" panose="05050102010706020507" pitchFamily="18" charset="2"/>
              </a:rPr>
              <a:t>1</a:t>
            </a:r>
            <a:r>
              <a:rPr lang="en-US" altLang="en-US" dirty="0">
                <a:sym typeface="Symbol" panose="05050102010706020507" pitchFamily="18" charset="2"/>
              </a:rPr>
              <a:t>3</a:t>
            </a:r>
            <a:r>
              <a:rPr lang="en-US" altLang="en-US" baseline="30000" dirty="0">
                <a:sym typeface="Symbol" panose="05050102010706020507" pitchFamily="18" charset="2"/>
              </a:rPr>
              <a:t>n</a:t>
            </a:r>
            <a:r>
              <a:rPr lang="en-US" altLang="en-US" dirty="0">
                <a:sym typeface="Symbol" panose="05050102010706020507" pitchFamily="18" charset="2"/>
              </a:rPr>
              <a:t> + </a:t>
            </a:r>
            <a:r>
              <a:rPr lang="en-US" altLang="en-US" baseline="-25000" dirty="0">
                <a:sym typeface="Symbol" panose="05050102010706020507" pitchFamily="18" charset="2"/>
              </a:rPr>
              <a:t>2</a:t>
            </a:r>
            <a:r>
              <a:rPr lang="en-US" altLang="en-US" dirty="0">
                <a:sym typeface="Symbol" panose="05050102010706020507" pitchFamily="18" charset="2"/>
              </a:rPr>
              <a:t>n3</a:t>
            </a:r>
            <a:r>
              <a:rPr lang="en-US" altLang="en-US" baseline="30000" dirty="0">
                <a:sym typeface="Symbol" panose="05050102010706020507" pitchFamily="18" charset="2"/>
              </a:rPr>
              <a:t>n</a:t>
            </a:r>
            <a:r>
              <a:rPr lang="en-US" altLang="en-US" dirty="0">
                <a:sym typeface="Symbol" panose="05050102010706020507" pitchFamily="18" charset="2"/>
              </a:rPr>
              <a:t>  for some constants </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baseline="-25000" dirty="0">
                <a:sym typeface="Symbol" panose="05050102010706020507" pitchFamily="18" charset="2"/>
              </a:rPr>
              <a:t>2</a:t>
            </a:r>
            <a:r>
              <a:rPr lang="en-US" altLang="en-US" dirty="0">
                <a:sym typeface="Symbol" panose="05050102010706020507" pitchFamily="18" charset="2"/>
              </a:rPr>
              <a:t>.</a:t>
            </a:r>
          </a:p>
          <a:p>
            <a:pPr marL="0" indent="0">
              <a:buNone/>
            </a:pPr>
            <a:r>
              <a:rPr lang="en-US" altLang="en-US" dirty="0">
                <a:sym typeface="Symbol" panose="05050102010706020507" pitchFamily="18" charset="2"/>
              </a:rPr>
              <a:t>To match the initial condition, we need</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0</a:t>
            </a:r>
            <a:r>
              <a:rPr lang="en-US" altLang="en-US" dirty="0">
                <a:sym typeface="Symbol" panose="05050102010706020507" pitchFamily="18" charset="2"/>
              </a:rPr>
              <a:t> = 1 = </a:t>
            </a:r>
            <a:r>
              <a:rPr lang="en-US" altLang="en-US" baseline="-25000" dirty="0">
                <a:sym typeface="Symbol" panose="05050102010706020507" pitchFamily="18" charset="2"/>
              </a:rPr>
              <a:t>1</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a</a:t>
            </a:r>
            <a:r>
              <a:rPr lang="en-US" altLang="en-US" baseline="-25000" dirty="0">
                <a:sym typeface="Symbol" panose="05050102010706020507" pitchFamily="18" charset="2"/>
              </a:rPr>
              <a:t>1</a:t>
            </a:r>
            <a:r>
              <a:rPr lang="en-US" altLang="en-US" dirty="0">
                <a:sym typeface="Symbol" panose="05050102010706020507" pitchFamily="18" charset="2"/>
              </a:rPr>
              <a:t> = 6 = </a:t>
            </a:r>
            <a:r>
              <a:rPr lang="en-US" altLang="en-US" baseline="-25000" dirty="0">
                <a:sym typeface="Symbol" panose="05050102010706020507" pitchFamily="18" charset="2"/>
              </a:rPr>
              <a:t>1</a:t>
            </a:r>
            <a:r>
              <a:rPr lang="en-US" altLang="en-US" dirty="0">
                <a:sym typeface="Symbol" panose="05050102010706020507" pitchFamily="18" charset="2"/>
              </a:rPr>
              <a:t>3 + </a:t>
            </a:r>
            <a:r>
              <a:rPr lang="en-US" altLang="en-US" baseline="-25000" dirty="0">
                <a:sym typeface="Symbol" panose="05050102010706020507" pitchFamily="18" charset="2"/>
              </a:rPr>
              <a:t>2</a:t>
            </a:r>
            <a:r>
              <a:rPr lang="en-US" altLang="en-US" dirty="0">
                <a:sym typeface="Symbol" panose="05050102010706020507" pitchFamily="18" charset="2"/>
              </a:rPr>
              <a:t>3</a:t>
            </a:r>
          </a:p>
          <a:p>
            <a:pPr marL="0" indent="0">
              <a:buNone/>
            </a:pPr>
            <a:r>
              <a:rPr lang="en-US" altLang="en-US" dirty="0">
                <a:sym typeface="Symbol" panose="05050102010706020507" pitchFamily="18" charset="2"/>
              </a:rPr>
              <a:t>Solving these equations yields </a:t>
            </a:r>
            <a:r>
              <a:rPr lang="en-US" altLang="en-US" baseline="-25000" dirty="0">
                <a:sym typeface="Symbol" panose="05050102010706020507" pitchFamily="18" charset="2"/>
              </a:rPr>
              <a:t>1</a:t>
            </a:r>
            <a:r>
              <a:rPr lang="en-US" altLang="en-US" dirty="0">
                <a:sym typeface="Symbol" panose="05050102010706020507" pitchFamily="18" charset="2"/>
              </a:rPr>
              <a:t> = 1 and </a:t>
            </a:r>
            <a:r>
              <a:rPr lang="en-US" altLang="en-US" baseline="-25000" dirty="0">
                <a:sym typeface="Symbol" panose="05050102010706020507" pitchFamily="18" charset="2"/>
              </a:rPr>
              <a:t>2</a:t>
            </a:r>
            <a:r>
              <a:rPr lang="en-US" altLang="en-US" dirty="0">
                <a:sym typeface="Symbol" panose="05050102010706020507" pitchFamily="18" charset="2"/>
              </a:rPr>
              <a:t> = 1.</a:t>
            </a:r>
          </a:p>
          <a:p>
            <a:pPr marL="0" indent="0">
              <a:buNone/>
            </a:pPr>
            <a:r>
              <a:rPr lang="en-US" altLang="en-US" dirty="0">
                <a:sym typeface="Symbol" panose="05050102010706020507" pitchFamily="18" charset="2"/>
              </a:rPr>
              <a:t>Consequently, the overall solution is given by</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3</a:t>
            </a:r>
            <a:r>
              <a:rPr lang="en-US" altLang="en-US" baseline="30000" dirty="0">
                <a:sym typeface="Symbol" panose="05050102010706020507" pitchFamily="18" charset="2"/>
              </a:rPr>
              <a:t>n</a:t>
            </a:r>
            <a:r>
              <a:rPr lang="en-US" altLang="en-US" dirty="0">
                <a:sym typeface="Symbol" panose="05050102010706020507" pitchFamily="18" charset="2"/>
              </a:rPr>
              <a:t> + n3</a:t>
            </a:r>
            <a:r>
              <a:rPr lang="en-US" altLang="en-US" baseline="30000" dirty="0">
                <a:sym typeface="Symbol" panose="05050102010706020507" pitchFamily="18" charset="2"/>
              </a:rPr>
              <a:t>n</a:t>
            </a:r>
            <a:r>
              <a:rPr lang="en-US" altLang="en-US"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BCC5B3E9-01B2-454B-8951-4C7188277A56}" type="slidenum">
              <a:rPr lang="en-CA" altLang="en-US"/>
              <a:pPr/>
              <a:t>28</a:t>
            </a:fld>
            <a:endParaRPr lang="en-CA"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1981200" y="0"/>
            <a:ext cx="8153400" cy="914400"/>
          </a:xfrm>
        </p:spPr>
        <p:txBody>
          <a:bodyPr/>
          <a:lstStyle/>
          <a:p>
            <a:r>
              <a:rPr lang="en-US" altLang="en-US" sz="3600"/>
              <a:t>Solving Recurrence Relations</a:t>
            </a:r>
            <a:endParaRPr lang="en-CA" altLang="en-US" sz="3600"/>
          </a:p>
        </p:txBody>
      </p:sp>
      <p:sp>
        <p:nvSpPr>
          <p:cNvPr id="375811" name="Rectangle 3"/>
          <p:cNvSpPr>
            <a:spLocks noGrp="1" noChangeArrowheads="1"/>
          </p:cNvSpPr>
          <p:nvPr>
            <p:ph idx="1"/>
          </p:nvPr>
        </p:nvSpPr>
        <p:spPr>
          <a:xfrm>
            <a:off x="685800" y="914400"/>
            <a:ext cx="10972800" cy="5562600"/>
          </a:xfrm>
        </p:spPr>
        <p:txBody>
          <a:bodyPr>
            <a:normAutofit/>
          </a:bodyPr>
          <a:lstStyle/>
          <a:p>
            <a:pPr marL="0" indent="0">
              <a:buNone/>
            </a:pPr>
            <a:r>
              <a:rPr lang="en-US" altLang="en-US" b="1" dirty="0">
                <a:solidFill>
                  <a:srgbClr val="00FFFF"/>
                </a:solidFill>
                <a:sym typeface="Symbol" panose="05050102010706020507" pitchFamily="18" charset="2"/>
              </a:rPr>
              <a:t>Example:</a:t>
            </a:r>
            <a:r>
              <a:rPr lang="en-US" altLang="en-US" dirty="0">
                <a:sym typeface="Symbol" panose="05050102010706020507" pitchFamily="18" charset="2"/>
              </a:rPr>
              <a:t> What is the solution of the recurrence relation </a:t>
            </a:r>
            <a:r>
              <a:rPr lang="en-US" altLang="en-US" dirty="0" smtClean="0">
                <a:sym typeface="Symbol" panose="05050102010706020507" pitchFamily="18" charset="2"/>
              </a:rPr>
              <a:t/>
            </a:r>
            <a:br>
              <a:rPr lang="en-US" altLang="en-US" dirty="0" smtClean="0">
                <a:sym typeface="Symbol" panose="05050102010706020507" pitchFamily="18" charset="2"/>
              </a:rPr>
            </a:br>
            <a:r>
              <a:rPr lang="en-US" altLang="en-US" dirty="0" smtClean="0">
                <a:sym typeface="Symbol" panose="05050102010706020507" pitchFamily="18" charset="2"/>
              </a:rPr>
              <a:t>         a</a:t>
            </a:r>
            <a:r>
              <a:rPr lang="en-US" altLang="en-US" baseline="-25000" dirty="0" smtClean="0">
                <a:sym typeface="Symbol" panose="05050102010706020507" pitchFamily="18" charset="2"/>
              </a:rPr>
              <a:t>n</a:t>
            </a:r>
            <a:r>
              <a:rPr lang="en-US" altLang="en-US" dirty="0" smtClean="0">
                <a:sym typeface="Symbol" panose="05050102010706020507" pitchFamily="18" charset="2"/>
              </a:rPr>
              <a:t> </a:t>
            </a:r>
            <a:r>
              <a:rPr lang="en-US" altLang="en-US" dirty="0">
                <a:sym typeface="Symbol" panose="05050102010706020507" pitchFamily="18" charset="2"/>
              </a:rPr>
              <a:t>= </a:t>
            </a:r>
            <a:r>
              <a:rPr lang="en-US" altLang="en-US" dirty="0" smtClean="0">
                <a:sym typeface="Symbol" panose="05050102010706020507" pitchFamily="18" charset="2"/>
              </a:rPr>
              <a:t>2a</a:t>
            </a:r>
            <a:r>
              <a:rPr lang="en-US" altLang="en-US" baseline="-25000" dirty="0" smtClean="0">
                <a:sym typeface="Symbol" panose="05050102010706020507" pitchFamily="18" charset="2"/>
              </a:rPr>
              <a:t>n-1</a:t>
            </a:r>
            <a:r>
              <a:rPr lang="en-US" altLang="en-US" dirty="0" smtClean="0">
                <a:sym typeface="Symbol" panose="05050102010706020507" pitchFamily="18" charset="2"/>
              </a:rPr>
              <a:t> </a:t>
            </a:r>
            <a:r>
              <a:rPr lang="en-US" altLang="en-US" dirty="0">
                <a:sym typeface="Symbol" panose="05050102010706020507" pitchFamily="18" charset="2"/>
              </a:rPr>
              <a:t>with a</a:t>
            </a:r>
            <a:r>
              <a:rPr lang="en-US" altLang="en-US" baseline="-25000" dirty="0">
                <a:sym typeface="Symbol" panose="05050102010706020507" pitchFamily="18" charset="2"/>
              </a:rPr>
              <a:t>0</a:t>
            </a:r>
            <a:r>
              <a:rPr lang="en-US" altLang="en-US" dirty="0">
                <a:sym typeface="Symbol" panose="05050102010706020507" pitchFamily="18" charset="2"/>
              </a:rPr>
              <a:t> = </a:t>
            </a:r>
            <a:r>
              <a:rPr lang="en-US" altLang="en-US" dirty="0" smtClean="0">
                <a:sym typeface="Symbol" panose="05050102010706020507" pitchFamily="18" charset="2"/>
              </a:rPr>
              <a:t>5?</a:t>
            </a:r>
            <a:endParaRPr lang="en-US" altLang="en-US" dirty="0">
              <a:sym typeface="Symbol" panose="05050102010706020507" pitchFamily="18" charset="2"/>
            </a:endParaRPr>
          </a:p>
          <a:p>
            <a:pPr marL="0" indent="0">
              <a:buNone/>
            </a:pPr>
            <a:r>
              <a:rPr lang="en-US" altLang="en-US" b="1" dirty="0">
                <a:solidFill>
                  <a:srgbClr val="00FFFF"/>
                </a:solidFill>
                <a:sym typeface="Symbol" panose="05050102010706020507" pitchFamily="18" charset="2"/>
              </a:rPr>
              <a:t>Solution:</a:t>
            </a:r>
            <a:r>
              <a:rPr lang="en-US" altLang="en-US" dirty="0">
                <a:sym typeface="Symbol" panose="05050102010706020507" pitchFamily="18" charset="2"/>
              </a:rPr>
              <a:t> </a:t>
            </a:r>
            <a:r>
              <a:rPr lang="en-US" altLang="en-US" dirty="0" smtClean="0">
                <a:sym typeface="Symbol" panose="05050102010706020507" pitchFamily="18" charset="2"/>
              </a:rPr>
              <a:t>This is a linear homogeneous recurrence relation of order 1.  The characteristic equation is   r </a:t>
            </a:r>
            <a:r>
              <a:rPr lang="en-US" altLang="en-US" dirty="0">
                <a:sym typeface="Symbol" panose="05050102010706020507" pitchFamily="18" charset="2"/>
              </a:rPr>
              <a:t>– </a:t>
            </a:r>
            <a:r>
              <a:rPr lang="en-US" altLang="en-US" dirty="0" smtClean="0">
                <a:sym typeface="Symbol" panose="05050102010706020507" pitchFamily="18" charset="2"/>
              </a:rPr>
              <a:t>2 </a:t>
            </a:r>
            <a:r>
              <a:rPr lang="en-US" altLang="en-US" dirty="0">
                <a:sym typeface="Symbol" panose="05050102010706020507" pitchFamily="18" charset="2"/>
              </a:rPr>
              <a:t>= 0 </a:t>
            </a:r>
            <a:r>
              <a:rPr lang="en-US" altLang="en-US" dirty="0" smtClean="0">
                <a:sym typeface="Symbol" panose="05050102010706020507" pitchFamily="18" charset="2"/>
              </a:rPr>
              <a:t> with a root of 2.</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Hence, the solution to the recurrence relation is</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a:t>
            </a:r>
            <a:r>
              <a:rPr lang="en-US" altLang="en-US" dirty="0" smtClean="0">
                <a:sym typeface="Symbol" panose="05050102010706020507" pitchFamily="18" charset="2"/>
              </a:rPr>
              <a:t>2</a:t>
            </a:r>
            <a:r>
              <a:rPr lang="en-US" altLang="en-US" baseline="30000" dirty="0" smtClean="0">
                <a:sym typeface="Symbol" panose="05050102010706020507" pitchFamily="18" charset="2"/>
              </a:rPr>
              <a:t>n</a:t>
            </a:r>
            <a:r>
              <a:rPr lang="en-US" altLang="en-US" dirty="0" smtClean="0">
                <a:sym typeface="Symbol" panose="05050102010706020507" pitchFamily="18" charset="2"/>
              </a:rPr>
              <a:t>   </a:t>
            </a:r>
            <a:r>
              <a:rPr lang="en-US" altLang="en-US" dirty="0">
                <a:sym typeface="Symbol" panose="05050102010706020507" pitchFamily="18" charset="2"/>
              </a:rPr>
              <a:t>for some </a:t>
            </a:r>
            <a:r>
              <a:rPr lang="en-US" altLang="en-US" dirty="0" smtClean="0">
                <a:sym typeface="Symbol" panose="05050102010706020507" pitchFamily="18" charset="2"/>
              </a:rPr>
              <a:t>constant .</a:t>
            </a:r>
            <a:endParaRPr lang="en-US" altLang="en-US" dirty="0">
              <a:sym typeface="Symbol" panose="05050102010706020507" pitchFamily="18" charset="2"/>
            </a:endParaRPr>
          </a:p>
          <a:p>
            <a:pPr marL="0" indent="0">
              <a:buNone/>
            </a:pPr>
            <a:r>
              <a:rPr lang="en-US" altLang="en-US" dirty="0">
                <a:sym typeface="Symbol" panose="05050102010706020507" pitchFamily="18" charset="2"/>
              </a:rPr>
              <a:t>To match the initial condition, we need</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0</a:t>
            </a:r>
            <a:r>
              <a:rPr lang="en-US" altLang="en-US" dirty="0">
                <a:sym typeface="Symbol" panose="05050102010706020507" pitchFamily="18" charset="2"/>
              </a:rPr>
              <a:t> = </a:t>
            </a:r>
            <a:r>
              <a:rPr lang="en-US" altLang="en-US" dirty="0" smtClean="0">
                <a:sym typeface="Symbol" panose="05050102010706020507" pitchFamily="18" charset="2"/>
              </a:rPr>
              <a:t>5 </a:t>
            </a:r>
            <a:r>
              <a:rPr lang="en-US" altLang="en-US" dirty="0">
                <a:sym typeface="Symbol" panose="05050102010706020507" pitchFamily="18" charset="2"/>
              </a:rPr>
              <a:t>= </a:t>
            </a:r>
            <a:r>
              <a:rPr lang="en-US" altLang="en-US" dirty="0" smtClean="0">
                <a:sym typeface="Symbol" panose="05050102010706020507" pitchFamily="18" charset="2"/>
              </a:rPr>
              <a:t></a:t>
            </a:r>
            <a:r>
              <a:rPr lang="en-US" altLang="en-US" dirty="0">
                <a:sym typeface="Symbol" panose="05050102010706020507" pitchFamily="18" charset="2"/>
              </a:rPr>
              <a:t/>
            </a:r>
            <a:br>
              <a:rPr lang="en-US" altLang="en-US" dirty="0">
                <a:sym typeface="Symbol" panose="05050102010706020507" pitchFamily="18" charset="2"/>
              </a:rPr>
            </a:br>
            <a:r>
              <a:rPr lang="en-US" altLang="en-US" dirty="0" smtClean="0">
                <a:sym typeface="Symbol" panose="05050102010706020507" pitchFamily="18" charset="2"/>
              </a:rPr>
              <a:t>Consequently</a:t>
            </a:r>
            <a:r>
              <a:rPr lang="en-US" altLang="en-US" dirty="0">
                <a:sym typeface="Symbol" panose="05050102010706020507" pitchFamily="18" charset="2"/>
              </a:rPr>
              <a:t>, the overall solution is given by</a:t>
            </a:r>
          </a:p>
          <a:p>
            <a:pPr marL="0" indent="0">
              <a:buNone/>
            </a:pP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a:t>
            </a:r>
            <a:r>
              <a:rPr lang="en-US" altLang="en-US" dirty="0" smtClean="0">
                <a:sym typeface="Symbol" panose="05050102010706020507" pitchFamily="18" charset="2"/>
              </a:rPr>
              <a:t>5∙2</a:t>
            </a:r>
            <a:r>
              <a:rPr lang="en-US" altLang="en-US" baseline="30000" dirty="0" smtClean="0">
                <a:sym typeface="Symbol" panose="05050102010706020507" pitchFamily="18" charset="2"/>
              </a:rPr>
              <a:t>n</a:t>
            </a:r>
            <a:r>
              <a:rPr lang="en-US" altLang="en-US" dirty="0" smtClean="0">
                <a:sym typeface="Symbol" panose="05050102010706020507" pitchFamily="18" charset="2"/>
              </a:rPr>
              <a:t> </a:t>
            </a:r>
            <a:endParaRPr lang="en-US" altLang="en-US"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BCC5B3E9-01B2-454B-8951-4C7188277A56}" type="slidenum">
              <a:rPr lang="en-CA" altLang="en-US"/>
              <a:pPr/>
              <a:t>29</a:t>
            </a:fld>
            <a:endParaRPr lang="en-CA" altLang="en-US"/>
          </a:p>
        </p:txBody>
      </p:sp>
    </p:spTree>
    <p:extLst>
      <p:ext uri="{BB962C8B-B14F-4D97-AF65-F5344CB8AC3E}">
        <p14:creationId xmlns:p14="http://schemas.microsoft.com/office/powerpoint/2010/main" val="842701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ACD76C8-6545-4A25-8793-A4A810FF791A}" type="slidenum">
              <a:rPr lang="en-US" altLang="en-US"/>
              <a:pPr/>
              <a:t>3</a:t>
            </a:fld>
            <a:endParaRPr lang="en-US" altLang="en-US"/>
          </a:p>
        </p:txBody>
      </p:sp>
      <p:sp>
        <p:nvSpPr>
          <p:cNvPr id="681986" name="Rectangle 2"/>
          <p:cNvSpPr>
            <a:spLocks noGrp="1" noChangeArrowheads="1"/>
          </p:cNvSpPr>
          <p:nvPr>
            <p:ph type="title"/>
          </p:nvPr>
        </p:nvSpPr>
        <p:spPr/>
        <p:txBody>
          <a:bodyPr/>
          <a:lstStyle/>
          <a:p>
            <a:r>
              <a:rPr lang="en-US" altLang="en-US"/>
              <a:t>Learning Objectives</a:t>
            </a:r>
          </a:p>
        </p:txBody>
      </p:sp>
      <p:sp>
        <p:nvSpPr>
          <p:cNvPr id="681987" name="Rectangle 3"/>
          <p:cNvSpPr>
            <a:spLocks noGrp="1" noChangeArrowheads="1"/>
          </p:cNvSpPr>
          <p:nvPr>
            <p:ph type="body" idx="1"/>
          </p:nvPr>
        </p:nvSpPr>
        <p:spPr/>
        <p:txBody>
          <a:bodyPr>
            <a:normAutofit/>
          </a:bodyPr>
          <a:lstStyle/>
          <a:p>
            <a:r>
              <a:rPr lang="en-US" altLang="en-US" sz="3200" dirty="0"/>
              <a:t>Learn about recurrence relations</a:t>
            </a:r>
          </a:p>
          <a:p>
            <a:r>
              <a:rPr lang="en-US" altLang="en-US" sz="3200" dirty="0"/>
              <a:t>Learn the relationship between sequences and recurrence relations</a:t>
            </a:r>
          </a:p>
          <a:p>
            <a:r>
              <a:rPr lang="en-US" altLang="en-US" sz="3200" dirty="0"/>
              <a:t>Explore how to solve recurrence relations by iteration</a:t>
            </a:r>
          </a:p>
          <a:p>
            <a:r>
              <a:rPr lang="en-US" altLang="en-US" sz="3200" dirty="0"/>
              <a:t>Learn about linear homogeneous recurrence relations and how to solve them</a:t>
            </a:r>
          </a:p>
          <a:p>
            <a:r>
              <a:rPr lang="en-US" altLang="en-US" sz="3200" dirty="0"/>
              <a:t>Become familiar with linear nonhomogeneous recurrence relations</a:t>
            </a:r>
          </a:p>
        </p:txBody>
      </p:sp>
    </p:spTree>
    <p:extLst>
      <p:ext uri="{BB962C8B-B14F-4D97-AF65-F5344CB8AC3E}">
        <p14:creationId xmlns:p14="http://schemas.microsoft.com/office/powerpoint/2010/main" val="4205845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nonlinear recurrences?	</a:t>
            </a:r>
            <a:endParaRPr lang="en-US" dirty="0"/>
          </a:p>
        </p:txBody>
      </p:sp>
      <p:sp>
        <p:nvSpPr>
          <p:cNvPr id="3" name="Content Placeholder 2"/>
          <p:cNvSpPr>
            <a:spLocks noGrp="1"/>
          </p:cNvSpPr>
          <p:nvPr>
            <p:ph idx="1"/>
          </p:nvPr>
        </p:nvSpPr>
        <p:spPr/>
        <p:txBody>
          <a:bodyPr/>
          <a:lstStyle/>
          <a:p>
            <a:r>
              <a:rPr lang="en-US" dirty="0" smtClean="0"/>
              <a:t>These require different techniques, and the general solution is beyond the scope of this course.  But we can solve some using forward substitution.  For example:</a:t>
            </a:r>
          </a:p>
          <a:p>
            <a:pPr marL="457200" lvl="1" indent="0">
              <a:buNone/>
            </a:pP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a:t>
            </a:r>
            <a:r>
              <a:rPr lang="en-US" altLang="en-US" dirty="0" smtClean="0">
                <a:sym typeface="Symbol" panose="05050102010706020507" pitchFamily="18" charset="2"/>
              </a:rPr>
              <a:t>na</a:t>
            </a:r>
            <a:r>
              <a:rPr lang="en-US" altLang="en-US" baseline="-25000" dirty="0" smtClean="0">
                <a:sym typeface="Symbol" panose="05050102010706020507" pitchFamily="18" charset="2"/>
              </a:rPr>
              <a:t>n-1   </a:t>
            </a:r>
            <a:r>
              <a:rPr lang="en-US" altLang="en-US" dirty="0" smtClean="0">
                <a:sym typeface="Symbol" panose="05050102010706020507" pitchFamily="18" charset="2"/>
              </a:rPr>
              <a:t>with a</a:t>
            </a:r>
            <a:r>
              <a:rPr lang="en-US" altLang="en-US" baseline="-25000" dirty="0" smtClean="0">
                <a:sym typeface="Symbol" panose="05050102010706020507" pitchFamily="18" charset="2"/>
              </a:rPr>
              <a:t>0</a:t>
            </a:r>
            <a:r>
              <a:rPr lang="en-US" altLang="en-US" dirty="0" smtClean="0">
                <a:sym typeface="Symbol" panose="05050102010706020507" pitchFamily="18" charset="2"/>
              </a:rPr>
              <a:t> = 2</a:t>
            </a:r>
          </a:p>
          <a:p>
            <a:pPr marL="457200" lvl="1" indent="0">
              <a:buNone/>
            </a:pPr>
            <a:r>
              <a:rPr lang="en-US" altLang="en-US" dirty="0" smtClean="0">
                <a:sym typeface="Symbol" panose="05050102010706020507" pitchFamily="18" charset="2"/>
              </a:rPr>
              <a:t>a</a:t>
            </a:r>
            <a:r>
              <a:rPr lang="en-US" altLang="en-US" baseline="-25000" dirty="0">
                <a:sym typeface="Symbol" panose="05050102010706020507" pitchFamily="18" charset="2"/>
              </a:rPr>
              <a:t>1</a:t>
            </a:r>
            <a:r>
              <a:rPr lang="en-US" altLang="en-US" dirty="0" smtClean="0">
                <a:sym typeface="Symbol" panose="05050102010706020507" pitchFamily="18" charset="2"/>
              </a:rPr>
              <a:t> </a:t>
            </a:r>
            <a:r>
              <a:rPr lang="en-US" altLang="en-US" dirty="0">
                <a:sym typeface="Symbol" panose="05050102010706020507" pitchFamily="18" charset="2"/>
              </a:rPr>
              <a:t>= </a:t>
            </a:r>
            <a:r>
              <a:rPr lang="en-US" altLang="en-US" dirty="0" smtClean="0">
                <a:sym typeface="Symbol" panose="05050102010706020507" pitchFamily="18" charset="2"/>
              </a:rPr>
              <a:t>1∙2 = 2 </a:t>
            </a:r>
          </a:p>
          <a:p>
            <a:pPr marL="457200" lvl="1" indent="0">
              <a:buNone/>
            </a:pPr>
            <a:r>
              <a:rPr lang="en-US" altLang="en-US" dirty="0" smtClean="0">
                <a:sym typeface="Symbol" panose="05050102010706020507" pitchFamily="18" charset="2"/>
              </a:rPr>
              <a:t>a</a:t>
            </a:r>
            <a:r>
              <a:rPr lang="en-US" altLang="en-US" baseline="-25000" dirty="0" smtClean="0">
                <a:sym typeface="Symbol" panose="05050102010706020507" pitchFamily="18" charset="2"/>
              </a:rPr>
              <a:t>2</a:t>
            </a:r>
            <a:r>
              <a:rPr lang="en-US" altLang="en-US" dirty="0" smtClean="0">
                <a:sym typeface="Symbol" panose="05050102010706020507" pitchFamily="18" charset="2"/>
              </a:rPr>
              <a:t> </a:t>
            </a:r>
            <a:r>
              <a:rPr lang="en-US" altLang="en-US" dirty="0">
                <a:sym typeface="Symbol" panose="05050102010706020507" pitchFamily="18" charset="2"/>
              </a:rPr>
              <a:t>= </a:t>
            </a:r>
            <a:r>
              <a:rPr lang="en-US" altLang="en-US" dirty="0" smtClean="0">
                <a:sym typeface="Symbol" panose="05050102010706020507" pitchFamily="18" charset="2"/>
              </a:rPr>
              <a:t>2∙</a:t>
            </a:r>
            <a:r>
              <a:rPr lang="en-US" altLang="en-US" dirty="0">
                <a:sym typeface="Symbol" panose="05050102010706020507" pitchFamily="18" charset="2"/>
              </a:rPr>
              <a:t>2 = </a:t>
            </a:r>
            <a:r>
              <a:rPr lang="en-US" altLang="en-US" dirty="0" smtClean="0">
                <a:sym typeface="Symbol" panose="05050102010706020507" pitchFamily="18" charset="2"/>
              </a:rPr>
              <a:t>4 = </a:t>
            </a:r>
            <a:r>
              <a:rPr lang="en-US" altLang="en-US" dirty="0">
                <a:sym typeface="Symbol" panose="05050102010706020507" pitchFamily="18" charset="2"/>
              </a:rPr>
              <a:t>2∙</a:t>
            </a:r>
            <a:r>
              <a:rPr lang="en-US" altLang="en-US" dirty="0" smtClean="0">
                <a:sym typeface="Symbol" panose="05050102010706020507" pitchFamily="18" charset="2"/>
              </a:rPr>
              <a:t>2! </a:t>
            </a:r>
          </a:p>
          <a:p>
            <a:pPr marL="457200" lvl="1" indent="0">
              <a:buNone/>
            </a:pPr>
            <a:r>
              <a:rPr lang="en-US" altLang="en-US" dirty="0" smtClean="0">
                <a:sym typeface="Symbol" panose="05050102010706020507" pitchFamily="18" charset="2"/>
              </a:rPr>
              <a:t>a</a:t>
            </a:r>
            <a:r>
              <a:rPr lang="en-US" altLang="en-US" baseline="-25000" dirty="0" smtClean="0">
                <a:sym typeface="Symbol" panose="05050102010706020507" pitchFamily="18" charset="2"/>
              </a:rPr>
              <a:t>3</a:t>
            </a:r>
            <a:r>
              <a:rPr lang="en-US" altLang="en-US" dirty="0" smtClean="0">
                <a:sym typeface="Symbol" panose="05050102010706020507" pitchFamily="18" charset="2"/>
              </a:rPr>
              <a:t> </a:t>
            </a:r>
            <a:r>
              <a:rPr lang="en-US" altLang="en-US" dirty="0">
                <a:sym typeface="Symbol" panose="05050102010706020507" pitchFamily="18" charset="2"/>
              </a:rPr>
              <a:t>= 3</a:t>
            </a:r>
            <a:r>
              <a:rPr lang="en-US" altLang="en-US" dirty="0" smtClean="0">
                <a:sym typeface="Symbol" panose="05050102010706020507" pitchFamily="18" charset="2"/>
              </a:rPr>
              <a:t>∙</a:t>
            </a:r>
            <a:r>
              <a:rPr lang="en-US" altLang="en-US" dirty="0">
                <a:sym typeface="Symbol" panose="05050102010706020507" pitchFamily="18" charset="2"/>
              </a:rPr>
              <a:t>4</a:t>
            </a:r>
            <a:r>
              <a:rPr lang="en-US" altLang="en-US" dirty="0" smtClean="0">
                <a:sym typeface="Symbol" panose="05050102010706020507" pitchFamily="18" charset="2"/>
              </a:rPr>
              <a:t> </a:t>
            </a:r>
            <a:r>
              <a:rPr lang="en-US" altLang="en-US" dirty="0">
                <a:sym typeface="Symbol" panose="05050102010706020507" pitchFamily="18" charset="2"/>
              </a:rPr>
              <a:t>= </a:t>
            </a:r>
            <a:r>
              <a:rPr lang="en-US" altLang="en-US" dirty="0" smtClean="0">
                <a:sym typeface="Symbol" panose="05050102010706020507" pitchFamily="18" charset="2"/>
              </a:rPr>
              <a:t>12 = </a:t>
            </a:r>
            <a:r>
              <a:rPr lang="en-US" altLang="en-US" dirty="0">
                <a:sym typeface="Symbol" panose="05050102010706020507" pitchFamily="18" charset="2"/>
              </a:rPr>
              <a:t>2</a:t>
            </a:r>
            <a:r>
              <a:rPr lang="en-US" altLang="en-US" dirty="0" smtClean="0">
                <a:sym typeface="Symbol" panose="05050102010706020507" pitchFamily="18" charset="2"/>
              </a:rPr>
              <a:t>∙3! </a:t>
            </a:r>
          </a:p>
          <a:p>
            <a:pPr marL="457200" lvl="1" indent="0">
              <a:buNone/>
            </a:pPr>
            <a:r>
              <a:rPr lang="en-US" altLang="en-US" dirty="0" smtClean="0">
                <a:sym typeface="Symbol" panose="05050102010706020507" pitchFamily="18" charset="2"/>
              </a:rPr>
              <a:t>a</a:t>
            </a:r>
            <a:r>
              <a:rPr lang="en-US" altLang="en-US" baseline="-25000" dirty="0" smtClean="0">
                <a:sym typeface="Symbol" panose="05050102010706020507" pitchFamily="18" charset="2"/>
              </a:rPr>
              <a:t>4</a:t>
            </a:r>
            <a:r>
              <a:rPr lang="en-US" altLang="en-US" dirty="0" smtClean="0">
                <a:sym typeface="Symbol" panose="05050102010706020507" pitchFamily="18" charset="2"/>
              </a:rPr>
              <a:t> </a:t>
            </a:r>
            <a:r>
              <a:rPr lang="en-US" altLang="en-US" dirty="0">
                <a:sym typeface="Symbol" panose="05050102010706020507" pitchFamily="18" charset="2"/>
              </a:rPr>
              <a:t>= </a:t>
            </a:r>
            <a:r>
              <a:rPr lang="en-US" altLang="en-US" dirty="0" smtClean="0">
                <a:sym typeface="Symbol" panose="05050102010706020507" pitchFamily="18" charset="2"/>
              </a:rPr>
              <a:t>4∙12 </a:t>
            </a:r>
            <a:r>
              <a:rPr lang="en-US" altLang="en-US" dirty="0">
                <a:sym typeface="Symbol" panose="05050102010706020507" pitchFamily="18" charset="2"/>
              </a:rPr>
              <a:t>= </a:t>
            </a:r>
            <a:r>
              <a:rPr lang="en-US" altLang="en-US" dirty="0" smtClean="0">
                <a:sym typeface="Symbol" panose="05050102010706020507" pitchFamily="18" charset="2"/>
              </a:rPr>
              <a:t>48 = </a:t>
            </a:r>
            <a:r>
              <a:rPr lang="en-US" altLang="en-US" dirty="0">
                <a:sym typeface="Symbol" panose="05050102010706020507" pitchFamily="18" charset="2"/>
              </a:rPr>
              <a:t>2</a:t>
            </a:r>
            <a:r>
              <a:rPr lang="en-US" altLang="en-US" dirty="0" smtClean="0">
                <a:sym typeface="Symbol" panose="05050102010706020507" pitchFamily="18" charset="2"/>
              </a:rPr>
              <a:t>∙4!</a:t>
            </a:r>
          </a:p>
          <a:p>
            <a:pPr marL="457200" lvl="1" indent="0">
              <a:buNone/>
            </a:pPr>
            <a:endParaRPr lang="en-US" altLang="en-US" dirty="0">
              <a:sym typeface="Symbol" panose="05050102010706020507" pitchFamily="18" charset="2"/>
            </a:endParaRPr>
          </a:p>
          <a:p>
            <a:pPr marL="457200" lvl="1" indent="0">
              <a:buNone/>
            </a:pPr>
            <a:r>
              <a:rPr lang="en-US" altLang="en-US" dirty="0" smtClean="0">
                <a:sym typeface="Symbol" panose="05050102010706020507" pitchFamily="18" charset="2"/>
              </a:rPr>
              <a:t>So the general solution to </a:t>
            </a:r>
            <a:r>
              <a:rPr lang="en-US" altLang="en-US" dirty="0">
                <a:sym typeface="Symbol" panose="05050102010706020507" pitchFamily="18" charset="2"/>
              </a:rPr>
              <a:t>a</a:t>
            </a:r>
            <a:r>
              <a:rPr lang="en-US" altLang="en-US" baseline="-25000" dirty="0">
                <a:sym typeface="Symbol" panose="05050102010706020507" pitchFamily="18" charset="2"/>
              </a:rPr>
              <a:t>n</a:t>
            </a:r>
            <a:r>
              <a:rPr lang="en-US" altLang="en-US" dirty="0">
                <a:sym typeface="Symbol" panose="05050102010706020507" pitchFamily="18" charset="2"/>
              </a:rPr>
              <a:t> = na</a:t>
            </a:r>
            <a:r>
              <a:rPr lang="en-US" altLang="en-US" baseline="-25000" dirty="0">
                <a:sym typeface="Symbol" panose="05050102010706020507" pitchFamily="18" charset="2"/>
              </a:rPr>
              <a:t>n-1 </a:t>
            </a:r>
            <a:r>
              <a:rPr lang="en-US" altLang="en-US" baseline="-25000" dirty="0" smtClean="0">
                <a:sym typeface="Symbol" panose="05050102010706020507" pitchFamily="18" charset="2"/>
              </a:rPr>
              <a:t>  </a:t>
            </a:r>
            <a:r>
              <a:rPr lang="en-US" altLang="en-US" dirty="0" smtClean="0">
                <a:sym typeface="Symbol" panose="05050102010706020507" pitchFamily="18" charset="2"/>
              </a:rPr>
              <a:t>is a</a:t>
            </a:r>
            <a:r>
              <a:rPr lang="en-US" altLang="en-US" baseline="-25000" dirty="0" smtClean="0">
                <a:sym typeface="Symbol" panose="05050102010706020507" pitchFamily="18" charset="2"/>
              </a:rPr>
              <a:t>n</a:t>
            </a:r>
            <a:r>
              <a:rPr lang="en-US" altLang="en-US" dirty="0" smtClean="0">
                <a:sym typeface="Symbol" panose="05050102010706020507" pitchFamily="18" charset="2"/>
              </a:rPr>
              <a:t> </a:t>
            </a:r>
            <a:r>
              <a:rPr lang="en-US" altLang="en-US" dirty="0">
                <a:sym typeface="Symbol" panose="05050102010706020507" pitchFamily="18" charset="2"/>
              </a:rPr>
              <a:t>= </a:t>
            </a:r>
            <a:r>
              <a:rPr lang="en-US" altLang="en-US" dirty="0" smtClean="0">
                <a:sym typeface="Symbol" panose="05050102010706020507" pitchFamily="18" charset="2"/>
              </a:rPr>
              <a:t>a</a:t>
            </a:r>
            <a:r>
              <a:rPr lang="en-US" altLang="en-US" baseline="-25000" dirty="0" smtClean="0">
                <a:sym typeface="Symbol" panose="05050102010706020507" pitchFamily="18" charset="2"/>
              </a:rPr>
              <a:t>0</a:t>
            </a:r>
            <a:r>
              <a:rPr lang="en-US" altLang="en-US" dirty="0" smtClean="0">
                <a:sym typeface="Symbol" panose="05050102010706020507" pitchFamily="18" charset="2"/>
              </a:rPr>
              <a:t>∙n!</a:t>
            </a:r>
            <a:endParaRPr lang="en-US" altLang="en-US" dirty="0">
              <a:sym typeface="Symbol" panose="05050102010706020507" pitchFamily="18" charset="2"/>
            </a:endParaRPr>
          </a:p>
          <a:p>
            <a:pPr marL="457200" lvl="1" indent="0">
              <a:buNone/>
            </a:pPr>
            <a:endParaRPr lang="en-US" altLang="en-US" dirty="0">
              <a:sym typeface="Symbol" panose="05050102010706020507" pitchFamily="18" charset="2"/>
            </a:endParaRPr>
          </a:p>
          <a:p>
            <a:pPr marL="457200" lvl="1" indent="0">
              <a:buNone/>
            </a:pPr>
            <a:endParaRPr lang="en-US" altLang="en-US" dirty="0">
              <a:sym typeface="Symbol" panose="05050102010706020507" pitchFamily="18" charset="2"/>
            </a:endParaRPr>
          </a:p>
          <a:p>
            <a:pPr marL="457200" lvl="1" indent="0">
              <a:buNone/>
            </a:pPr>
            <a:endParaRPr lang="en-US" altLang="en-US" dirty="0">
              <a:sym typeface="Symbol" panose="05050102010706020507" pitchFamily="18" charset="2"/>
            </a:endParaRPr>
          </a:p>
          <a:p>
            <a:pPr marL="457200" lvl="1" indent="0">
              <a:buNone/>
            </a:pPr>
            <a:endParaRPr lang="en-US" altLang="en-US" dirty="0">
              <a:sym typeface="Symbol" panose="05050102010706020507" pitchFamily="18" charset="2"/>
            </a:endParaRPr>
          </a:p>
          <a:p>
            <a:pPr marL="457200" lvl="1" indent="0">
              <a:buNone/>
            </a:pPr>
            <a:endParaRPr lang="en-US" altLang="en-US" dirty="0">
              <a:sym typeface="Symbol" panose="05050102010706020507" pitchFamily="18" charset="2"/>
            </a:endParaRPr>
          </a:p>
          <a:p>
            <a:pPr marL="457200" lvl="1" indent="0">
              <a:buNone/>
            </a:pPr>
            <a:endParaRPr lang="en-US" altLang="en-US" dirty="0" smtClean="0">
              <a:sym typeface="Symbol" panose="05050102010706020507" pitchFamily="18" charset="2"/>
            </a:endParaRPr>
          </a:p>
          <a:p>
            <a:pPr marL="457200" lvl="1" indent="0">
              <a:buNone/>
            </a:pPr>
            <a:endParaRPr lang="en-US" altLang="en-US" dirty="0">
              <a:sym typeface="Symbol" panose="05050102010706020507" pitchFamily="18" charset="2"/>
            </a:endParaRPr>
          </a:p>
          <a:p>
            <a:pPr marL="457200" lvl="1" indent="0">
              <a:buNone/>
            </a:pPr>
            <a:endParaRPr lang="en-US" altLang="en-US" dirty="0" smtClean="0">
              <a:sym typeface="Symbol" panose="05050102010706020507" pitchFamily="18" charset="2"/>
            </a:endParaRPr>
          </a:p>
          <a:p>
            <a:pPr marL="457200" lvl="1" indent="0">
              <a:buNone/>
            </a:pPr>
            <a:endParaRPr lang="en-US" dirty="0">
              <a:sym typeface="Symbol" panose="05050102010706020507" pitchFamily="18" charset="2"/>
            </a:endParaRPr>
          </a:p>
          <a:p>
            <a:pPr marL="457200" lvl="1" indent="0">
              <a:buNone/>
            </a:pPr>
            <a:endParaRPr lang="en-US" dirty="0" smtClean="0"/>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73138D9-616D-43FE-8C7C-EA76DB4276B4}" type="slidenum">
              <a:rPr lang="en-CA" altLang="en-US" smtClean="0"/>
              <a:pPr/>
              <a:t>30</a:t>
            </a:fld>
            <a:endParaRPr lang="en-CA" altLang="en-US"/>
          </a:p>
        </p:txBody>
      </p:sp>
    </p:spTree>
    <p:extLst>
      <p:ext uri="{BB962C8B-B14F-4D97-AF65-F5344CB8AC3E}">
        <p14:creationId xmlns:p14="http://schemas.microsoft.com/office/powerpoint/2010/main" val="3507350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2209800" y="0"/>
            <a:ext cx="7772400" cy="1066800"/>
          </a:xfrm>
        </p:spPr>
        <p:txBody>
          <a:bodyPr/>
          <a:lstStyle/>
          <a:p>
            <a:r>
              <a:rPr lang="en-US" altLang="en-US" sz="3600"/>
              <a:t>Recurrence Relations</a:t>
            </a:r>
            <a:endParaRPr lang="en-CA" altLang="en-US" sz="3600"/>
          </a:p>
        </p:txBody>
      </p:sp>
      <p:sp>
        <p:nvSpPr>
          <p:cNvPr id="350211" name="Rectangle 3"/>
          <p:cNvSpPr>
            <a:spLocks noGrp="1" noChangeArrowheads="1"/>
          </p:cNvSpPr>
          <p:nvPr>
            <p:ph idx="1"/>
          </p:nvPr>
        </p:nvSpPr>
        <p:spPr>
          <a:xfrm>
            <a:off x="609600" y="1219200"/>
            <a:ext cx="10972800" cy="4953000"/>
          </a:xfrm>
        </p:spPr>
        <p:txBody>
          <a:bodyPr>
            <a:normAutofit/>
          </a:bodyPr>
          <a:lstStyle/>
          <a:p>
            <a:pPr marL="0" indent="0">
              <a:buNone/>
            </a:pPr>
            <a:r>
              <a:rPr lang="en-US" altLang="en-US" sz="4000" dirty="0">
                <a:sym typeface="Symbol" panose="05050102010706020507" pitchFamily="18" charset="2"/>
              </a:rPr>
              <a:t>A </a:t>
            </a:r>
            <a:r>
              <a:rPr lang="en-US" altLang="en-US" sz="4000" b="1" dirty="0">
                <a:solidFill>
                  <a:srgbClr val="00FFFF"/>
                </a:solidFill>
                <a:sym typeface="Symbol" panose="05050102010706020507" pitchFamily="18" charset="2"/>
              </a:rPr>
              <a:t>recurrence relation</a:t>
            </a:r>
            <a:r>
              <a:rPr lang="en-US" altLang="en-US" sz="4000" dirty="0">
                <a:sym typeface="Symbol" panose="05050102010706020507" pitchFamily="18" charset="2"/>
              </a:rPr>
              <a:t> for the sequence {a</a:t>
            </a:r>
            <a:r>
              <a:rPr lang="en-US" altLang="en-US" sz="4000" baseline="-25000" dirty="0">
                <a:sym typeface="Symbol" panose="05050102010706020507" pitchFamily="18" charset="2"/>
              </a:rPr>
              <a:t>n</a:t>
            </a:r>
            <a:r>
              <a:rPr lang="en-US" altLang="en-US" sz="4000" dirty="0">
                <a:sym typeface="Symbol" panose="05050102010706020507" pitchFamily="18" charset="2"/>
              </a:rPr>
              <a:t>} is an equation that expresses a</a:t>
            </a:r>
            <a:r>
              <a:rPr lang="en-US" altLang="en-US" sz="4000" baseline="-25000" dirty="0">
                <a:sym typeface="Symbol" panose="05050102010706020507" pitchFamily="18" charset="2"/>
              </a:rPr>
              <a:t>n</a:t>
            </a:r>
            <a:r>
              <a:rPr lang="en-US" altLang="en-US" sz="4000" dirty="0">
                <a:sym typeface="Symbol" panose="05050102010706020507" pitchFamily="18" charset="2"/>
              </a:rPr>
              <a:t> is terms of one or more of the previous terms of the sequence, namely, a</a:t>
            </a:r>
            <a:r>
              <a:rPr lang="en-US" altLang="en-US" sz="4000" baseline="-25000" dirty="0">
                <a:sym typeface="Symbol" panose="05050102010706020507" pitchFamily="18" charset="2"/>
              </a:rPr>
              <a:t>0</a:t>
            </a:r>
            <a:r>
              <a:rPr lang="en-US" altLang="en-US" sz="4000" dirty="0">
                <a:sym typeface="Symbol" panose="05050102010706020507" pitchFamily="18" charset="2"/>
              </a:rPr>
              <a:t>, a</a:t>
            </a:r>
            <a:r>
              <a:rPr lang="en-US" altLang="en-US" sz="4000" baseline="-25000" dirty="0">
                <a:sym typeface="Symbol" panose="05050102010706020507" pitchFamily="18" charset="2"/>
              </a:rPr>
              <a:t>1</a:t>
            </a:r>
            <a:r>
              <a:rPr lang="en-US" altLang="en-US" sz="4000" dirty="0">
                <a:sym typeface="Symbol" panose="05050102010706020507" pitchFamily="18" charset="2"/>
              </a:rPr>
              <a:t>, …, a</a:t>
            </a:r>
            <a:r>
              <a:rPr lang="en-US" altLang="en-US" sz="4000" baseline="-25000" dirty="0">
                <a:sym typeface="Symbol" panose="05050102010706020507" pitchFamily="18" charset="2"/>
              </a:rPr>
              <a:t>n-1</a:t>
            </a:r>
            <a:r>
              <a:rPr lang="en-US" altLang="en-US" sz="4000" dirty="0">
                <a:sym typeface="Symbol" panose="05050102010706020507" pitchFamily="18" charset="2"/>
              </a:rPr>
              <a:t>, for all integers n with </a:t>
            </a:r>
            <a:r>
              <a:rPr lang="en-US" altLang="en-US" sz="4000" dirty="0" smtClean="0">
                <a:sym typeface="Symbol" panose="05050102010706020507" pitchFamily="18" charset="2"/>
              </a:rPr>
              <a:t>n </a:t>
            </a:r>
            <a:r>
              <a:rPr lang="en-US" altLang="en-US" sz="4000" dirty="0">
                <a:sym typeface="Symbol" panose="05050102010706020507" pitchFamily="18" charset="2"/>
              </a:rPr>
              <a:t> n</a:t>
            </a:r>
            <a:r>
              <a:rPr lang="en-US" altLang="en-US" sz="4000" baseline="-25000" dirty="0">
                <a:sym typeface="Symbol" panose="05050102010706020507" pitchFamily="18" charset="2"/>
              </a:rPr>
              <a:t>0</a:t>
            </a:r>
            <a:r>
              <a:rPr lang="en-US" altLang="en-US" sz="4000" dirty="0">
                <a:sym typeface="Symbol" panose="05050102010706020507" pitchFamily="18" charset="2"/>
              </a:rPr>
              <a:t>, where n</a:t>
            </a:r>
            <a:r>
              <a:rPr lang="en-US" altLang="en-US" sz="4000" baseline="-25000" dirty="0">
                <a:sym typeface="Symbol" panose="05050102010706020507" pitchFamily="18" charset="2"/>
              </a:rPr>
              <a:t>0</a:t>
            </a:r>
            <a:r>
              <a:rPr lang="en-US" altLang="en-US" sz="4000" dirty="0">
                <a:sym typeface="Symbol" panose="05050102010706020507" pitchFamily="18" charset="2"/>
              </a:rPr>
              <a:t> is a nonnegative integer.</a:t>
            </a:r>
          </a:p>
          <a:p>
            <a:pPr marL="0" indent="0">
              <a:buNone/>
            </a:pPr>
            <a:endParaRPr lang="en-US" altLang="en-US" sz="4000" dirty="0">
              <a:sym typeface="Symbol" panose="05050102010706020507" pitchFamily="18" charset="2"/>
            </a:endParaRPr>
          </a:p>
          <a:p>
            <a:pPr marL="0" indent="0">
              <a:buNone/>
            </a:pPr>
            <a:r>
              <a:rPr lang="en-US" altLang="en-US" sz="4000" dirty="0">
                <a:sym typeface="Symbol" panose="05050102010706020507" pitchFamily="18" charset="2"/>
              </a:rPr>
              <a:t>A sequence is called a </a:t>
            </a:r>
            <a:r>
              <a:rPr lang="en-US" altLang="en-US" sz="4000" b="1" dirty="0">
                <a:solidFill>
                  <a:srgbClr val="00FFFF"/>
                </a:solidFill>
                <a:sym typeface="Symbol" panose="05050102010706020507" pitchFamily="18" charset="2"/>
              </a:rPr>
              <a:t>solution</a:t>
            </a:r>
            <a:r>
              <a:rPr lang="en-US" altLang="en-US" sz="4000" dirty="0">
                <a:sym typeface="Symbol" panose="05050102010706020507" pitchFamily="18" charset="2"/>
              </a:rPr>
              <a:t> of a recurrence relation if it terms satisfy the recurrence relation.</a:t>
            </a:r>
          </a:p>
          <a:p>
            <a:pPr marL="0" indent="0">
              <a:buNone/>
            </a:pPr>
            <a:endParaRPr lang="en-US" altLang="en-US" sz="3600" dirty="0">
              <a:sym typeface="Symbol" panose="05050102010706020507" pitchFamily="18" charset="2"/>
            </a:endParaRP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54AF1FC-443A-45DF-AE09-689E23564140}" type="slidenum">
              <a:rPr lang="en-CA" altLang="en-US"/>
              <a:pPr/>
              <a:t>4</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2" end="2"/>
                                            </p:txEl>
                                          </p:spTgt>
                                        </p:tgtEl>
                                        <p:attrNameLst>
                                          <p:attrName>style.visibility</p:attrName>
                                        </p:attrNameLst>
                                      </p:cBhvr>
                                      <p:to>
                                        <p:strVal val="visible"/>
                                      </p:to>
                                    </p:set>
                                    <p:anim calcmode="lin" valueType="num">
                                      <p:cBhvr additive="base">
                                        <p:cTn id="7"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2209800" y="0"/>
            <a:ext cx="7772400" cy="1066800"/>
          </a:xfrm>
        </p:spPr>
        <p:txBody>
          <a:bodyPr/>
          <a:lstStyle/>
          <a:p>
            <a:r>
              <a:rPr lang="en-US" altLang="en-US" sz="3600"/>
              <a:t>Recurrence Relations</a:t>
            </a:r>
            <a:endParaRPr lang="en-CA" altLang="en-US" sz="3600"/>
          </a:p>
        </p:txBody>
      </p:sp>
      <p:sp>
        <p:nvSpPr>
          <p:cNvPr id="351235" name="Rectangle 3"/>
          <p:cNvSpPr>
            <a:spLocks noGrp="1" noChangeArrowheads="1"/>
          </p:cNvSpPr>
          <p:nvPr>
            <p:ph idx="1"/>
          </p:nvPr>
        </p:nvSpPr>
        <p:spPr>
          <a:xfrm>
            <a:off x="609600" y="1371600"/>
            <a:ext cx="10972800" cy="4572000"/>
          </a:xfrm>
        </p:spPr>
        <p:txBody>
          <a:bodyPr>
            <a:normAutofit/>
          </a:bodyPr>
          <a:lstStyle/>
          <a:p>
            <a:pPr marL="0" indent="0">
              <a:buNone/>
            </a:pPr>
            <a:r>
              <a:rPr lang="en-US" altLang="en-US" sz="3200" dirty="0">
                <a:sym typeface="Symbol" panose="05050102010706020507" pitchFamily="18" charset="2"/>
              </a:rPr>
              <a:t>In other words, a recurrence relation is like a recursively defined sequence, but </a:t>
            </a:r>
            <a:r>
              <a:rPr lang="en-US" altLang="en-US" sz="3200" b="1" dirty="0">
                <a:solidFill>
                  <a:srgbClr val="00FFFF"/>
                </a:solidFill>
                <a:sym typeface="Symbol" panose="05050102010706020507" pitchFamily="18" charset="2"/>
              </a:rPr>
              <a:t>without specifying any initial values (initial conditions)</a:t>
            </a:r>
            <a:r>
              <a:rPr lang="en-US" altLang="en-US" sz="3200" dirty="0">
                <a:sym typeface="Symbol" panose="05050102010706020507" pitchFamily="18" charset="2"/>
              </a:rPr>
              <a:t>.</a:t>
            </a:r>
          </a:p>
          <a:p>
            <a:pPr marL="0" indent="0">
              <a:buNone/>
            </a:pPr>
            <a:endParaRPr lang="en-US" altLang="en-US" sz="3200" dirty="0">
              <a:sym typeface="Symbol" panose="05050102010706020507" pitchFamily="18" charset="2"/>
            </a:endParaRPr>
          </a:p>
          <a:p>
            <a:pPr marL="0" indent="0">
              <a:buNone/>
            </a:pPr>
            <a:r>
              <a:rPr lang="en-US" altLang="en-US" sz="3200" dirty="0">
                <a:sym typeface="Symbol" panose="05050102010706020507" pitchFamily="18" charset="2"/>
              </a:rPr>
              <a:t>Therefore, the same recurrence relation can have (and usually has) </a:t>
            </a:r>
            <a:r>
              <a:rPr lang="en-US" altLang="en-US" sz="3200" b="1" dirty="0">
                <a:solidFill>
                  <a:srgbClr val="00FFFF"/>
                </a:solidFill>
                <a:sym typeface="Symbol" panose="05050102010706020507" pitchFamily="18" charset="2"/>
              </a:rPr>
              <a:t>multiple solutions</a:t>
            </a:r>
            <a:r>
              <a:rPr lang="en-US" altLang="en-US" sz="3200" dirty="0">
                <a:sym typeface="Symbol" panose="05050102010706020507" pitchFamily="18" charset="2"/>
              </a:rPr>
              <a:t>.</a:t>
            </a:r>
          </a:p>
          <a:p>
            <a:pPr marL="0" indent="0">
              <a:buNone/>
            </a:pPr>
            <a:endParaRPr lang="en-US" altLang="en-US" sz="3200" dirty="0">
              <a:sym typeface="Symbol" panose="05050102010706020507" pitchFamily="18" charset="2"/>
            </a:endParaRPr>
          </a:p>
          <a:p>
            <a:pPr marL="0" indent="0">
              <a:buNone/>
            </a:pPr>
            <a:r>
              <a:rPr lang="en-US" altLang="en-US" sz="3200" dirty="0">
                <a:sym typeface="Symbol" panose="05050102010706020507" pitchFamily="18" charset="2"/>
              </a:rPr>
              <a:t>If </a:t>
            </a:r>
            <a:r>
              <a:rPr lang="en-US" altLang="en-US" sz="3200" b="1" dirty="0">
                <a:solidFill>
                  <a:srgbClr val="00FFFF"/>
                </a:solidFill>
                <a:sym typeface="Symbol" panose="05050102010706020507" pitchFamily="18" charset="2"/>
              </a:rPr>
              <a:t>both</a:t>
            </a:r>
            <a:r>
              <a:rPr lang="en-US" altLang="en-US" sz="3200" dirty="0">
                <a:sym typeface="Symbol" panose="05050102010706020507" pitchFamily="18" charset="2"/>
              </a:rPr>
              <a:t> the initial conditions and the recurrence relation are specified, then the sequence is </a:t>
            </a:r>
            <a:r>
              <a:rPr lang="en-US" altLang="en-US" sz="3200" b="1" dirty="0">
                <a:solidFill>
                  <a:srgbClr val="00FFFF"/>
                </a:solidFill>
                <a:sym typeface="Symbol" panose="05050102010706020507" pitchFamily="18" charset="2"/>
              </a:rPr>
              <a:t>uniquely </a:t>
            </a:r>
            <a:r>
              <a:rPr lang="en-US" altLang="en-US" sz="3200" dirty="0">
                <a:sym typeface="Symbol" panose="05050102010706020507" pitchFamily="18" charset="2"/>
              </a:rPr>
              <a:t>determined.</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381203C2-40AF-49E1-BBC0-168F86E4DDAF}" type="slidenum">
              <a:rPr lang="en-CA" altLang="en-US"/>
              <a:pPr/>
              <a:t>5</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fade">
                                      <p:cBhvr>
                                        <p:cTn id="7" dur="500"/>
                                        <p:tgtEl>
                                          <p:spTgt spid="351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1235">
                                            <p:txEl>
                                              <p:pRg st="4" end="4"/>
                                            </p:txEl>
                                          </p:spTgt>
                                        </p:tgtEl>
                                        <p:attrNameLst>
                                          <p:attrName>style.visibility</p:attrName>
                                        </p:attrNameLst>
                                      </p:cBhvr>
                                      <p:to>
                                        <p:strVal val="visible"/>
                                      </p:to>
                                    </p:set>
                                    <p:animEffect transition="in" filter="fade">
                                      <p:cBhvr>
                                        <p:cTn id="12" dur="500"/>
                                        <p:tgtEl>
                                          <p:spTgt spid="351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2209800" y="0"/>
            <a:ext cx="7772400" cy="1066800"/>
          </a:xfrm>
        </p:spPr>
        <p:txBody>
          <a:bodyPr/>
          <a:lstStyle/>
          <a:p>
            <a:r>
              <a:rPr lang="en-US" altLang="en-US" sz="3600"/>
              <a:t>Recurrence Relations</a:t>
            </a:r>
            <a:endParaRPr lang="en-CA" altLang="en-US" sz="3600"/>
          </a:p>
        </p:txBody>
      </p:sp>
      <p:sp>
        <p:nvSpPr>
          <p:cNvPr id="352259" name="Rectangle 3"/>
          <p:cNvSpPr>
            <a:spLocks noGrp="1" noChangeArrowheads="1"/>
          </p:cNvSpPr>
          <p:nvPr>
            <p:ph idx="1"/>
          </p:nvPr>
        </p:nvSpPr>
        <p:spPr>
          <a:xfrm>
            <a:off x="609600" y="1066800"/>
            <a:ext cx="10972800" cy="5105400"/>
          </a:xfrm>
        </p:spPr>
        <p:txBody>
          <a:bodyPr>
            <a:normAutofit/>
          </a:bodyPr>
          <a:lstStyle/>
          <a:p>
            <a:pPr marL="0" indent="0">
              <a:buNone/>
            </a:pPr>
            <a:r>
              <a:rPr lang="en-US" altLang="en-US" sz="3200" b="1" dirty="0">
                <a:solidFill>
                  <a:srgbClr val="00FFFF"/>
                </a:solidFill>
                <a:sym typeface="Symbol" panose="05050102010706020507" pitchFamily="18" charset="2"/>
              </a:rPr>
              <a:t>Example:</a:t>
            </a:r>
            <a:r>
              <a:rPr lang="en-US" altLang="en-US" sz="3200" dirty="0">
                <a:sym typeface="Symbol" panose="05050102010706020507" pitchFamily="18" charset="2"/>
              </a:rPr>
              <a:t> </a:t>
            </a:r>
            <a:br>
              <a:rPr lang="en-US" altLang="en-US" sz="3200" dirty="0">
                <a:sym typeface="Symbol" panose="05050102010706020507" pitchFamily="18" charset="2"/>
              </a:rPr>
            </a:br>
            <a:r>
              <a:rPr lang="en-US" altLang="en-US" sz="3200" dirty="0">
                <a:sym typeface="Symbol" panose="05050102010706020507" pitchFamily="18" charset="2"/>
              </a:rPr>
              <a:t>Consider the recurrence relation </a:t>
            </a:r>
            <a:br>
              <a:rPr lang="en-US" altLang="en-US" sz="3200" dirty="0">
                <a:sym typeface="Symbol" panose="05050102010706020507" pitchFamily="18" charset="2"/>
              </a:rPr>
            </a:br>
            <a:r>
              <a:rPr lang="en-US" altLang="en-US" sz="3200" dirty="0">
                <a:sym typeface="Symbol" panose="05050102010706020507" pitchFamily="18" charset="2"/>
              </a:rPr>
              <a:t>a</a:t>
            </a:r>
            <a:r>
              <a:rPr lang="en-US" altLang="en-US" sz="3200" baseline="-25000" dirty="0">
                <a:sym typeface="Symbol" panose="05050102010706020507" pitchFamily="18" charset="2"/>
              </a:rPr>
              <a:t>n</a:t>
            </a:r>
            <a:r>
              <a:rPr lang="en-US" altLang="en-US" sz="3200" dirty="0">
                <a:sym typeface="Symbol" panose="05050102010706020507" pitchFamily="18" charset="2"/>
              </a:rPr>
              <a:t> = 2a</a:t>
            </a:r>
            <a:r>
              <a:rPr lang="en-US" altLang="en-US" sz="3200" baseline="-25000" dirty="0">
                <a:sym typeface="Symbol" panose="05050102010706020507" pitchFamily="18" charset="2"/>
              </a:rPr>
              <a:t>n-1</a:t>
            </a:r>
            <a:r>
              <a:rPr lang="en-US" altLang="en-US" sz="3200" dirty="0">
                <a:sym typeface="Symbol" panose="05050102010706020507" pitchFamily="18" charset="2"/>
              </a:rPr>
              <a:t> – a</a:t>
            </a:r>
            <a:r>
              <a:rPr lang="en-US" altLang="en-US" sz="3200" baseline="-25000" dirty="0">
                <a:sym typeface="Symbol" panose="05050102010706020507" pitchFamily="18" charset="2"/>
              </a:rPr>
              <a:t>n-2</a:t>
            </a:r>
            <a:r>
              <a:rPr lang="en-US" altLang="en-US" sz="3200" dirty="0">
                <a:sym typeface="Symbol" panose="05050102010706020507" pitchFamily="18" charset="2"/>
              </a:rPr>
              <a:t> for n = 2, 3, 4, …</a:t>
            </a:r>
          </a:p>
          <a:p>
            <a:pPr marL="0" indent="0">
              <a:buNone/>
            </a:pPr>
            <a:endParaRPr lang="en-US" altLang="en-US" sz="1800" dirty="0">
              <a:sym typeface="Symbol" panose="05050102010706020507" pitchFamily="18" charset="2"/>
            </a:endParaRPr>
          </a:p>
          <a:p>
            <a:pPr marL="0" indent="0">
              <a:buNone/>
            </a:pPr>
            <a:r>
              <a:rPr lang="en-US" altLang="en-US" sz="3200" dirty="0">
                <a:sym typeface="Symbol" panose="05050102010706020507" pitchFamily="18" charset="2"/>
              </a:rPr>
              <a:t>Is the sequence {a</a:t>
            </a:r>
            <a:r>
              <a:rPr lang="en-US" altLang="en-US" sz="3200" baseline="-25000" dirty="0">
                <a:sym typeface="Symbol" panose="05050102010706020507" pitchFamily="18" charset="2"/>
              </a:rPr>
              <a:t>n</a:t>
            </a:r>
            <a:r>
              <a:rPr lang="en-US" altLang="en-US" sz="3200" dirty="0">
                <a:sym typeface="Symbol" panose="05050102010706020507" pitchFamily="18" charset="2"/>
              </a:rPr>
              <a:t>} with a</a:t>
            </a:r>
            <a:r>
              <a:rPr lang="en-US" altLang="en-US" sz="3200" baseline="-25000" dirty="0">
                <a:sym typeface="Symbol" panose="05050102010706020507" pitchFamily="18" charset="2"/>
              </a:rPr>
              <a:t>n</a:t>
            </a:r>
            <a:r>
              <a:rPr lang="en-US" altLang="en-US" sz="3200" dirty="0">
                <a:sym typeface="Symbol" panose="05050102010706020507" pitchFamily="18" charset="2"/>
              </a:rPr>
              <a:t>=3n a solution of this recurrence relation?</a:t>
            </a:r>
          </a:p>
          <a:p>
            <a:pPr marL="0" indent="0">
              <a:buNone/>
            </a:pPr>
            <a:r>
              <a:rPr lang="en-US" altLang="en-US" sz="3200" dirty="0">
                <a:sym typeface="Symbol" panose="05050102010706020507" pitchFamily="18" charset="2"/>
              </a:rPr>
              <a:t>For n  2 we see that </a:t>
            </a:r>
            <a:br>
              <a:rPr lang="en-US" altLang="en-US" sz="3200" dirty="0">
                <a:sym typeface="Symbol" panose="05050102010706020507" pitchFamily="18" charset="2"/>
              </a:rPr>
            </a:br>
            <a:r>
              <a:rPr lang="en-US" altLang="en-US" sz="3200" dirty="0">
                <a:sym typeface="Symbol" panose="05050102010706020507" pitchFamily="18" charset="2"/>
              </a:rPr>
              <a:t>2a</a:t>
            </a:r>
            <a:r>
              <a:rPr lang="en-US" altLang="en-US" sz="3200" baseline="-25000" dirty="0">
                <a:sym typeface="Symbol" panose="05050102010706020507" pitchFamily="18" charset="2"/>
              </a:rPr>
              <a:t>n-1</a:t>
            </a:r>
            <a:r>
              <a:rPr lang="en-US" altLang="en-US" sz="3200" dirty="0">
                <a:sym typeface="Symbol" panose="05050102010706020507" pitchFamily="18" charset="2"/>
              </a:rPr>
              <a:t> – a</a:t>
            </a:r>
            <a:r>
              <a:rPr lang="en-US" altLang="en-US" sz="3200" baseline="-25000" dirty="0">
                <a:sym typeface="Symbol" panose="05050102010706020507" pitchFamily="18" charset="2"/>
              </a:rPr>
              <a:t>n-2</a:t>
            </a:r>
            <a:r>
              <a:rPr lang="en-US" altLang="en-US" sz="3200" dirty="0">
                <a:sym typeface="Symbol" panose="05050102010706020507" pitchFamily="18" charset="2"/>
              </a:rPr>
              <a:t> = 2(3(n – 1)) – 3(n – 2) = </a:t>
            </a:r>
            <a:r>
              <a:rPr lang="en-US" altLang="en-US" sz="3200" dirty="0" smtClean="0">
                <a:sym typeface="Symbol" panose="05050102010706020507" pitchFamily="18" charset="2"/>
              </a:rPr>
              <a:t>6n – 6  - 3n + 6 =  3n </a:t>
            </a:r>
            <a:r>
              <a:rPr lang="en-US" altLang="en-US" sz="3200" dirty="0">
                <a:sym typeface="Symbol" panose="05050102010706020507" pitchFamily="18" charset="2"/>
              </a:rPr>
              <a:t>= a</a:t>
            </a:r>
            <a:r>
              <a:rPr lang="en-US" altLang="en-US" sz="3200" baseline="-25000" dirty="0">
                <a:sym typeface="Symbol" panose="05050102010706020507" pitchFamily="18" charset="2"/>
              </a:rPr>
              <a:t>n</a:t>
            </a:r>
            <a:r>
              <a:rPr lang="en-US" altLang="en-US" sz="3200" dirty="0">
                <a:sym typeface="Symbol" panose="05050102010706020507" pitchFamily="18" charset="2"/>
              </a:rPr>
              <a:t>.</a:t>
            </a:r>
          </a:p>
          <a:p>
            <a:pPr marL="0" indent="0">
              <a:buNone/>
            </a:pPr>
            <a:r>
              <a:rPr lang="en-US" altLang="en-US" sz="3200" dirty="0">
                <a:solidFill>
                  <a:srgbClr val="66FF33"/>
                </a:solidFill>
                <a:sym typeface="Symbol" panose="05050102010706020507" pitchFamily="18" charset="2"/>
              </a:rPr>
              <a:t>Therefore, {a</a:t>
            </a:r>
            <a:r>
              <a:rPr lang="en-US" altLang="en-US" sz="3200" baseline="-25000" dirty="0">
                <a:solidFill>
                  <a:srgbClr val="66FF33"/>
                </a:solidFill>
                <a:sym typeface="Symbol" panose="05050102010706020507" pitchFamily="18" charset="2"/>
              </a:rPr>
              <a:t>n</a:t>
            </a:r>
            <a:r>
              <a:rPr lang="en-US" altLang="en-US" sz="3200" dirty="0">
                <a:solidFill>
                  <a:srgbClr val="66FF33"/>
                </a:solidFill>
                <a:sym typeface="Symbol" panose="05050102010706020507" pitchFamily="18" charset="2"/>
              </a:rPr>
              <a:t>} with a</a:t>
            </a:r>
            <a:r>
              <a:rPr lang="en-US" altLang="en-US" sz="3200" baseline="-25000" dirty="0">
                <a:solidFill>
                  <a:srgbClr val="66FF33"/>
                </a:solidFill>
                <a:sym typeface="Symbol" panose="05050102010706020507" pitchFamily="18" charset="2"/>
              </a:rPr>
              <a:t>n</a:t>
            </a:r>
            <a:r>
              <a:rPr lang="en-US" altLang="en-US" sz="3200" dirty="0">
                <a:solidFill>
                  <a:srgbClr val="66FF33"/>
                </a:solidFill>
                <a:sym typeface="Symbol" panose="05050102010706020507" pitchFamily="18" charset="2"/>
              </a:rPr>
              <a:t>=3n is a solution of the recurrence relation.</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9F76E854-5270-4067-8A03-6EF64A8567B3}" type="slidenum">
              <a:rPr lang="en-CA" altLang="en-US"/>
              <a:pPr/>
              <a:t>6</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2259">
                                            <p:txEl>
                                              <p:pRg st="3" end="3"/>
                                            </p:txEl>
                                          </p:spTgt>
                                        </p:tgtEl>
                                        <p:attrNameLst>
                                          <p:attrName>style.visibility</p:attrName>
                                        </p:attrNameLst>
                                      </p:cBhvr>
                                      <p:to>
                                        <p:strVal val="visible"/>
                                      </p:to>
                                    </p:set>
                                    <p:animEffect transition="in" filter="fade">
                                      <p:cBhvr>
                                        <p:cTn id="7" dur="500"/>
                                        <p:tgtEl>
                                          <p:spTgt spid="35225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2259">
                                            <p:txEl>
                                              <p:pRg st="4" end="4"/>
                                            </p:txEl>
                                          </p:spTgt>
                                        </p:tgtEl>
                                        <p:attrNameLst>
                                          <p:attrName>style.visibility</p:attrName>
                                        </p:attrNameLst>
                                      </p:cBhvr>
                                      <p:to>
                                        <p:strVal val="visible"/>
                                      </p:to>
                                    </p:set>
                                    <p:animEffect transition="in" filter="fade">
                                      <p:cBhvr>
                                        <p:cTn id="12" dur="500"/>
                                        <p:tgtEl>
                                          <p:spTgt spid="352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2209800" y="0"/>
            <a:ext cx="7772400" cy="1066800"/>
          </a:xfrm>
        </p:spPr>
        <p:txBody>
          <a:bodyPr/>
          <a:lstStyle/>
          <a:p>
            <a:r>
              <a:rPr lang="en-US" altLang="en-US" sz="3600"/>
              <a:t>Recurrence Relations</a:t>
            </a:r>
            <a:endParaRPr lang="en-CA" altLang="en-US" sz="3600"/>
          </a:p>
        </p:txBody>
      </p:sp>
      <p:sp>
        <p:nvSpPr>
          <p:cNvPr id="353283" name="Rectangle 3"/>
          <p:cNvSpPr>
            <a:spLocks noGrp="1" noChangeArrowheads="1"/>
          </p:cNvSpPr>
          <p:nvPr>
            <p:ph idx="1"/>
          </p:nvPr>
        </p:nvSpPr>
        <p:spPr>
          <a:xfrm>
            <a:off x="685800" y="1371600"/>
            <a:ext cx="10896600" cy="4800600"/>
          </a:xfrm>
        </p:spPr>
        <p:txBody>
          <a:bodyPr>
            <a:normAutofit/>
          </a:bodyPr>
          <a:lstStyle/>
          <a:p>
            <a:pPr marL="0" indent="0">
              <a:buNone/>
            </a:pPr>
            <a:r>
              <a:rPr lang="en-US" altLang="en-US" sz="3600" dirty="0">
                <a:sym typeface="Symbol" panose="05050102010706020507" pitchFamily="18" charset="2"/>
              </a:rPr>
              <a:t>Is the sequence {a</a:t>
            </a:r>
            <a:r>
              <a:rPr lang="en-US" altLang="en-US" sz="3600" baseline="-25000" dirty="0">
                <a:sym typeface="Symbol" panose="05050102010706020507" pitchFamily="18" charset="2"/>
              </a:rPr>
              <a:t>n</a:t>
            </a:r>
            <a:r>
              <a:rPr lang="en-US" altLang="en-US" sz="3600" dirty="0">
                <a:sym typeface="Symbol" panose="05050102010706020507" pitchFamily="18" charset="2"/>
              </a:rPr>
              <a:t>} with a</a:t>
            </a:r>
            <a:r>
              <a:rPr lang="en-US" altLang="en-US" sz="3600" baseline="-25000" dirty="0">
                <a:sym typeface="Symbol" panose="05050102010706020507" pitchFamily="18" charset="2"/>
              </a:rPr>
              <a:t>n</a:t>
            </a:r>
            <a:r>
              <a:rPr lang="en-US" altLang="en-US" sz="3600" dirty="0">
                <a:sym typeface="Symbol" panose="05050102010706020507" pitchFamily="18" charset="2"/>
              </a:rPr>
              <a:t>=5 a solution of the same recurrence relation?</a:t>
            </a:r>
          </a:p>
          <a:p>
            <a:pPr marL="0" indent="0">
              <a:buNone/>
            </a:pPr>
            <a:r>
              <a:rPr lang="en-US" altLang="en-US" sz="3600" dirty="0">
                <a:sym typeface="Symbol" panose="05050102010706020507" pitchFamily="18" charset="2"/>
              </a:rPr>
              <a:t>For n  2 we see that </a:t>
            </a:r>
            <a:br>
              <a:rPr lang="en-US" altLang="en-US" sz="3600" dirty="0">
                <a:sym typeface="Symbol" panose="05050102010706020507" pitchFamily="18" charset="2"/>
              </a:rPr>
            </a:br>
            <a:r>
              <a:rPr lang="en-US" altLang="en-US" sz="3600" dirty="0">
                <a:sym typeface="Symbol" panose="05050102010706020507" pitchFamily="18" charset="2"/>
              </a:rPr>
              <a:t>2a</a:t>
            </a:r>
            <a:r>
              <a:rPr lang="en-US" altLang="en-US" sz="3600" baseline="-25000" dirty="0">
                <a:sym typeface="Symbol" panose="05050102010706020507" pitchFamily="18" charset="2"/>
              </a:rPr>
              <a:t>n-1</a:t>
            </a:r>
            <a:r>
              <a:rPr lang="en-US" altLang="en-US" sz="3600" dirty="0">
                <a:sym typeface="Symbol" panose="05050102010706020507" pitchFamily="18" charset="2"/>
              </a:rPr>
              <a:t> – a</a:t>
            </a:r>
            <a:r>
              <a:rPr lang="en-US" altLang="en-US" sz="3600" baseline="-25000" dirty="0">
                <a:sym typeface="Symbol" panose="05050102010706020507" pitchFamily="18" charset="2"/>
              </a:rPr>
              <a:t>n-2</a:t>
            </a:r>
            <a:r>
              <a:rPr lang="en-US" altLang="en-US" sz="3600" dirty="0">
                <a:sym typeface="Symbol" panose="05050102010706020507" pitchFamily="18" charset="2"/>
              </a:rPr>
              <a:t> = 25 - 5 = 5 = a</a:t>
            </a:r>
            <a:r>
              <a:rPr lang="en-US" altLang="en-US" sz="3600" baseline="-25000" dirty="0">
                <a:sym typeface="Symbol" panose="05050102010706020507" pitchFamily="18" charset="2"/>
              </a:rPr>
              <a:t>n</a:t>
            </a:r>
            <a:r>
              <a:rPr lang="en-US" altLang="en-US" sz="3600" dirty="0">
                <a:sym typeface="Symbol" panose="05050102010706020507" pitchFamily="18" charset="2"/>
              </a:rPr>
              <a:t>.</a:t>
            </a:r>
          </a:p>
          <a:p>
            <a:pPr marL="0" indent="0">
              <a:buNone/>
            </a:pPr>
            <a:endParaRPr lang="en-US" altLang="en-US" sz="1000" dirty="0">
              <a:sym typeface="Symbol" panose="05050102010706020507" pitchFamily="18" charset="2"/>
            </a:endParaRPr>
          </a:p>
          <a:p>
            <a:pPr marL="0" indent="0">
              <a:buNone/>
            </a:pPr>
            <a:r>
              <a:rPr lang="en-US" altLang="en-US" sz="3600" dirty="0">
                <a:solidFill>
                  <a:srgbClr val="66FF33"/>
                </a:solidFill>
                <a:sym typeface="Symbol" panose="05050102010706020507" pitchFamily="18" charset="2"/>
              </a:rPr>
              <a:t>Therefore, {a</a:t>
            </a:r>
            <a:r>
              <a:rPr lang="en-US" altLang="en-US" sz="3600" baseline="-25000" dirty="0">
                <a:solidFill>
                  <a:srgbClr val="66FF33"/>
                </a:solidFill>
                <a:sym typeface="Symbol" panose="05050102010706020507" pitchFamily="18" charset="2"/>
              </a:rPr>
              <a:t>n</a:t>
            </a:r>
            <a:r>
              <a:rPr lang="en-US" altLang="en-US" sz="3600" dirty="0">
                <a:solidFill>
                  <a:srgbClr val="66FF33"/>
                </a:solidFill>
                <a:sym typeface="Symbol" panose="05050102010706020507" pitchFamily="18" charset="2"/>
              </a:rPr>
              <a:t>} with a</a:t>
            </a:r>
            <a:r>
              <a:rPr lang="en-US" altLang="en-US" sz="3600" baseline="-25000" dirty="0">
                <a:solidFill>
                  <a:srgbClr val="66FF33"/>
                </a:solidFill>
                <a:sym typeface="Symbol" panose="05050102010706020507" pitchFamily="18" charset="2"/>
              </a:rPr>
              <a:t>n</a:t>
            </a:r>
            <a:r>
              <a:rPr lang="en-US" altLang="en-US" sz="3600" dirty="0">
                <a:solidFill>
                  <a:srgbClr val="66FF33"/>
                </a:solidFill>
                <a:sym typeface="Symbol" panose="05050102010706020507" pitchFamily="18" charset="2"/>
              </a:rPr>
              <a:t>=5 is </a:t>
            </a:r>
            <a:r>
              <a:rPr lang="en-US" altLang="en-US" sz="3600" b="1" i="1" dirty="0">
                <a:solidFill>
                  <a:srgbClr val="66FF33"/>
                </a:solidFill>
                <a:sym typeface="Symbol" panose="05050102010706020507" pitchFamily="18" charset="2"/>
              </a:rPr>
              <a:t>also</a:t>
            </a:r>
            <a:r>
              <a:rPr lang="en-US" altLang="en-US" sz="3600" dirty="0">
                <a:solidFill>
                  <a:srgbClr val="66FF33"/>
                </a:solidFill>
                <a:sym typeface="Symbol" panose="05050102010706020507" pitchFamily="18" charset="2"/>
              </a:rPr>
              <a:t> a solution of the recurrence relation.</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65D57474-92C5-4D16-BDDF-63E6CD6E99A7}" type="slidenum">
              <a:rPr lang="en-CA" altLang="en-US"/>
              <a:pPr/>
              <a:t>7</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3283">
                                            <p:txEl>
                                              <p:pRg st="1" end="1"/>
                                            </p:txEl>
                                          </p:spTgt>
                                        </p:tgtEl>
                                        <p:attrNameLst>
                                          <p:attrName>style.visibility</p:attrName>
                                        </p:attrNameLst>
                                      </p:cBhvr>
                                      <p:to>
                                        <p:strVal val="visible"/>
                                      </p:to>
                                    </p:set>
                                    <p:animEffect transition="in" filter="fade">
                                      <p:cBhvr>
                                        <p:cTn id="7" dur="1000"/>
                                        <p:tgtEl>
                                          <p:spTgt spid="353283">
                                            <p:txEl>
                                              <p:pRg st="1" end="1"/>
                                            </p:txEl>
                                          </p:spTgt>
                                        </p:tgtEl>
                                      </p:cBhvr>
                                    </p:animEffect>
                                    <p:anim calcmode="lin" valueType="num">
                                      <p:cBhvr>
                                        <p:cTn id="8" dur="1000" fill="hold"/>
                                        <p:tgtEl>
                                          <p:spTgt spid="35328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532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3283">
                                            <p:txEl>
                                              <p:pRg st="3" end="3"/>
                                            </p:txEl>
                                          </p:spTgt>
                                        </p:tgtEl>
                                        <p:attrNameLst>
                                          <p:attrName>style.visibility</p:attrName>
                                        </p:attrNameLst>
                                      </p:cBhvr>
                                      <p:to>
                                        <p:strVal val="visible"/>
                                      </p:to>
                                    </p:set>
                                    <p:animEffect transition="in" filter="fade">
                                      <p:cBhvr>
                                        <p:cTn id="14" dur="1000"/>
                                        <p:tgtEl>
                                          <p:spTgt spid="353283">
                                            <p:txEl>
                                              <p:pRg st="3" end="3"/>
                                            </p:txEl>
                                          </p:spTgt>
                                        </p:tgtEl>
                                      </p:cBhvr>
                                    </p:animEffect>
                                    <p:anim calcmode="lin" valueType="num">
                                      <p:cBhvr>
                                        <p:cTn id="15" dur="1000" fill="hold"/>
                                        <p:tgtEl>
                                          <p:spTgt spid="35328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5328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981200" y="0"/>
            <a:ext cx="8153400" cy="1066800"/>
          </a:xfrm>
        </p:spPr>
        <p:txBody>
          <a:bodyPr/>
          <a:lstStyle/>
          <a:p>
            <a:r>
              <a:rPr lang="en-US" altLang="en-US" sz="3600"/>
              <a:t>Modeling with Recurrence Relations</a:t>
            </a:r>
            <a:endParaRPr lang="en-CA" altLang="en-US" sz="3600"/>
          </a:p>
        </p:txBody>
      </p:sp>
      <p:sp>
        <p:nvSpPr>
          <p:cNvPr id="354307" name="Rectangle 3"/>
          <p:cNvSpPr>
            <a:spLocks noGrp="1" noChangeArrowheads="1"/>
          </p:cNvSpPr>
          <p:nvPr>
            <p:ph idx="1"/>
          </p:nvPr>
        </p:nvSpPr>
        <p:spPr>
          <a:xfrm>
            <a:off x="685800" y="1143000"/>
            <a:ext cx="10896600" cy="5029200"/>
          </a:xfrm>
        </p:spPr>
        <p:txBody>
          <a:bodyPr>
            <a:normAutofit/>
          </a:bodyPr>
          <a:lstStyle/>
          <a:p>
            <a:pPr marL="0" indent="0">
              <a:buNone/>
            </a:pPr>
            <a:r>
              <a:rPr lang="en-US" altLang="en-US" sz="3600" b="1" dirty="0">
                <a:solidFill>
                  <a:srgbClr val="00FFFF"/>
                </a:solidFill>
                <a:sym typeface="Symbol" panose="05050102010706020507" pitchFamily="18" charset="2"/>
              </a:rPr>
              <a:t>Example:</a:t>
            </a:r>
            <a:r>
              <a:rPr lang="en-US" altLang="en-US" sz="3600" dirty="0">
                <a:sym typeface="Symbol" panose="05050102010706020507" pitchFamily="18" charset="2"/>
              </a:rPr>
              <a:t> </a:t>
            </a:r>
          </a:p>
          <a:p>
            <a:pPr marL="0" indent="0">
              <a:buNone/>
            </a:pPr>
            <a:r>
              <a:rPr lang="en-US" altLang="en-US" sz="3600" dirty="0">
                <a:sym typeface="Symbol" panose="05050102010706020507" pitchFamily="18" charset="2"/>
              </a:rPr>
              <a:t>Someone deposits $10,000 in a savings account at a bank yielding 5% per year with interest compounded annually. How much money will be in the account after 30 years?</a:t>
            </a:r>
          </a:p>
          <a:p>
            <a:pPr marL="0" indent="0">
              <a:buNone/>
            </a:pPr>
            <a:endParaRPr lang="en-US" altLang="en-US" sz="1000" dirty="0">
              <a:sym typeface="Symbol" panose="05050102010706020507" pitchFamily="18" charset="2"/>
            </a:endParaRPr>
          </a:p>
          <a:p>
            <a:pPr marL="0" indent="0">
              <a:buNone/>
            </a:pPr>
            <a:r>
              <a:rPr lang="en-US" altLang="en-US" sz="3600" b="1" dirty="0">
                <a:solidFill>
                  <a:srgbClr val="00FFFF"/>
                </a:solidFill>
                <a:sym typeface="Symbol" panose="05050102010706020507" pitchFamily="18" charset="2"/>
              </a:rPr>
              <a:t>Solution:</a:t>
            </a:r>
          </a:p>
          <a:p>
            <a:pPr marL="0" indent="0">
              <a:buNone/>
            </a:pPr>
            <a:r>
              <a:rPr lang="en-US" altLang="en-US" sz="3600" dirty="0">
                <a:sym typeface="Symbol" panose="05050102010706020507" pitchFamily="18" charset="2"/>
              </a:rPr>
              <a:t>Let </a:t>
            </a:r>
            <a:r>
              <a:rPr lang="en-US" altLang="en-US" sz="3600" dirty="0" err="1">
                <a:sym typeface="Symbol" panose="05050102010706020507" pitchFamily="18" charset="2"/>
              </a:rPr>
              <a:t>P</a:t>
            </a:r>
            <a:r>
              <a:rPr lang="en-US" altLang="en-US" sz="3600" baseline="-25000" dirty="0" err="1">
                <a:sym typeface="Symbol" panose="05050102010706020507" pitchFamily="18" charset="2"/>
              </a:rPr>
              <a:t>n</a:t>
            </a:r>
            <a:r>
              <a:rPr lang="en-US" altLang="en-US" sz="3600" dirty="0">
                <a:sym typeface="Symbol" panose="05050102010706020507" pitchFamily="18" charset="2"/>
              </a:rPr>
              <a:t> denote the amount in the account after n years.</a:t>
            </a:r>
          </a:p>
          <a:p>
            <a:pPr marL="0" indent="0">
              <a:buNone/>
            </a:pPr>
            <a:r>
              <a:rPr lang="en-US" altLang="en-US" sz="3600" dirty="0">
                <a:sym typeface="Symbol" panose="05050102010706020507" pitchFamily="18" charset="2"/>
              </a:rPr>
              <a:t>How can we determine </a:t>
            </a:r>
            <a:r>
              <a:rPr lang="en-US" altLang="en-US" sz="3600" dirty="0" err="1">
                <a:sym typeface="Symbol" panose="05050102010706020507" pitchFamily="18" charset="2"/>
              </a:rPr>
              <a:t>P</a:t>
            </a:r>
            <a:r>
              <a:rPr lang="en-US" altLang="en-US" sz="3600" baseline="-25000" dirty="0" err="1">
                <a:sym typeface="Symbol" panose="05050102010706020507" pitchFamily="18" charset="2"/>
              </a:rPr>
              <a:t>n</a:t>
            </a:r>
            <a:r>
              <a:rPr lang="en-US" altLang="en-US" sz="3600" dirty="0">
                <a:sym typeface="Symbol" panose="05050102010706020507" pitchFamily="18" charset="2"/>
              </a:rPr>
              <a:t> on the basis of P</a:t>
            </a:r>
            <a:r>
              <a:rPr lang="en-US" altLang="en-US" sz="3600" baseline="-25000" dirty="0">
                <a:sym typeface="Symbol" panose="05050102010706020507" pitchFamily="18" charset="2"/>
              </a:rPr>
              <a:t>n-1</a:t>
            </a:r>
            <a:r>
              <a:rPr lang="en-US" altLang="en-US" sz="3600" dirty="0">
                <a:sym typeface="Symbol" panose="05050102010706020507" pitchFamily="18" charset="2"/>
              </a:rPr>
              <a:t>?</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DEA84DEA-77AC-435F-97E0-A5749341E1D0}" type="slidenum">
              <a:rPr lang="en-CA" altLang="en-US"/>
              <a:pPr/>
              <a:t>8</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4307">
                                            <p:txEl>
                                              <p:pRg st="5" end="5"/>
                                            </p:txEl>
                                          </p:spTgt>
                                        </p:tgtEl>
                                        <p:attrNameLst>
                                          <p:attrName>style.visibility</p:attrName>
                                        </p:attrNameLst>
                                      </p:cBhvr>
                                      <p:to>
                                        <p:strVal val="visible"/>
                                      </p:to>
                                    </p:set>
                                    <p:animEffect transition="in" filter="fade">
                                      <p:cBhvr>
                                        <p:cTn id="13" dur="500"/>
                                        <p:tgtEl>
                                          <p:spTgt spid="35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1981200" y="0"/>
            <a:ext cx="8153400" cy="914400"/>
          </a:xfrm>
        </p:spPr>
        <p:txBody>
          <a:bodyPr/>
          <a:lstStyle/>
          <a:p>
            <a:r>
              <a:rPr lang="en-US" altLang="en-US" sz="3600"/>
              <a:t>Modeling with Recurrence Relations</a:t>
            </a:r>
            <a:endParaRPr lang="en-CA" altLang="en-US" sz="3600"/>
          </a:p>
        </p:txBody>
      </p:sp>
      <p:sp>
        <p:nvSpPr>
          <p:cNvPr id="355331" name="Rectangle 3"/>
          <p:cNvSpPr>
            <a:spLocks noGrp="1" noChangeArrowheads="1"/>
          </p:cNvSpPr>
          <p:nvPr>
            <p:ph idx="1"/>
          </p:nvPr>
        </p:nvSpPr>
        <p:spPr>
          <a:xfrm>
            <a:off x="609600" y="685800"/>
            <a:ext cx="10972800" cy="5410200"/>
          </a:xfrm>
        </p:spPr>
        <p:txBody>
          <a:bodyPr>
            <a:normAutofit lnSpcReduction="10000"/>
          </a:bodyPr>
          <a:lstStyle/>
          <a:p>
            <a:pPr marL="0" indent="0">
              <a:buNone/>
            </a:pPr>
            <a:r>
              <a:rPr lang="en-US" altLang="en-US" dirty="0">
                <a:sym typeface="Symbol" panose="05050102010706020507" pitchFamily="18" charset="2"/>
              </a:rPr>
              <a:t>We can derive the following </a:t>
            </a:r>
            <a:r>
              <a:rPr lang="en-US" altLang="en-US" b="1" dirty="0">
                <a:solidFill>
                  <a:srgbClr val="00FFFF"/>
                </a:solidFill>
                <a:sym typeface="Symbol" panose="05050102010706020507" pitchFamily="18" charset="2"/>
              </a:rPr>
              <a:t>recurrence relation</a:t>
            </a:r>
            <a:r>
              <a:rPr lang="en-US" altLang="en-US" dirty="0">
                <a:sym typeface="Symbol" panose="05050102010706020507" pitchFamily="18" charset="2"/>
              </a:rPr>
              <a:t>:</a:t>
            </a:r>
          </a:p>
          <a:p>
            <a:pPr marL="0" indent="0">
              <a:buNone/>
            </a:pPr>
            <a:r>
              <a:rPr lang="en-US" altLang="en-US" dirty="0" err="1">
                <a:sym typeface="Symbol" panose="05050102010706020507" pitchFamily="18" charset="2"/>
              </a:rPr>
              <a:t>P</a:t>
            </a:r>
            <a:r>
              <a:rPr lang="en-US" altLang="en-US" baseline="-25000" dirty="0" err="1">
                <a:sym typeface="Symbol" panose="05050102010706020507" pitchFamily="18" charset="2"/>
              </a:rPr>
              <a:t>n</a:t>
            </a:r>
            <a:r>
              <a:rPr lang="en-US" altLang="en-US" dirty="0">
                <a:sym typeface="Symbol" panose="05050102010706020507" pitchFamily="18" charset="2"/>
              </a:rPr>
              <a:t> = P</a:t>
            </a:r>
            <a:r>
              <a:rPr lang="en-US" altLang="en-US" baseline="-25000" dirty="0">
                <a:sym typeface="Symbol" panose="05050102010706020507" pitchFamily="18" charset="2"/>
              </a:rPr>
              <a:t>n-1</a:t>
            </a:r>
            <a:r>
              <a:rPr lang="en-US" altLang="en-US" dirty="0">
                <a:sym typeface="Symbol" panose="05050102010706020507" pitchFamily="18" charset="2"/>
              </a:rPr>
              <a:t> + 0.05P</a:t>
            </a:r>
            <a:r>
              <a:rPr lang="en-US" altLang="en-US" baseline="-25000" dirty="0">
                <a:sym typeface="Symbol" panose="05050102010706020507" pitchFamily="18" charset="2"/>
              </a:rPr>
              <a:t>n-1</a:t>
            </a:r>
            <a:r>
              <a:rPr lang="en-US" altLang="en-US" dirty="0">
                <a:sym typeface="Symbol" panose="05050102010706020507" pitchFamily="18" charset="2"/>
              </a:rPr>
              <a:t> = 1.05P</a:t>
            </a:r>
            <a:r>
              <a:rPr lang="en-US" altLang="en-US" baseline="-25000" dirty="0">
                <a:sym typeface="Symbol" panose="05050102010706020507" pitchFamily="18" charset="2"/>
              </a:rPr>
              <a:t>n-1</a:t>
            </a:r>
            <a:r>
              <a:rPr lang="en-US" altLang="en-US" dirty="0">
                <a:sym typeface="Symbol" panose="05050102010706020507" pitchFamily="18" charset="2"/>
              </a:rPr>
              <a:t>.</a:t>
            </a:r>
          </a:p>
          <a:p>
            <a:pPr marL="0" indent="0">
              <a:buNone/>
            </a:pPr>
            <a:r>
              <a:rPr lang="en-US" altLang="en-US" dirty="0">
                <a:sym typeface="Symbol" panose="05050102010706020507" pitchFamily="18" charset="2"/>
              </a:rPr>
              <a:t>The initial condition is P</a:t>
            </a:r>
            <a:r>
              <a:rPr lang="en-US" altLang="en-US" baseline="-25000" dirty="0">
                <a:sym typeface="Symbol" panose="05050102010706020507" pitchFamily="18" charset="2"/>
              </a:rPr>
              <a:t>0</a:t>
            </a:r>
            <a:r>
              <a:rPr lang="en-US" altLang="en-US" dirty="0">
                <a:sym typeface="Symbol" panose="05050102010706020507" pitchFamily="18" charset="2"/>
              </a:rPr>
              <a:t> = 10,000.</a:t>
            </a:r>
          </a:p>
          <a:p>
            <a:pPr marL="0" indent="0">
              <a:buNone/>
            </a:pPr>
            <a:r>
              <a:rPr lang="en-US" altLang="en-US" dirty="0">
                <a:sym typeface="Symbol" panose="05050102010706020507" pitchFamily="18" charset="2"/>
              </a:rPr>
              <a:t>Then we have:</a:t>
            </a:r>
          </a:p>
          <a:p>
            <a:pPr marL="0" indent="0">
              <a:buNone/>
            </a:pPr>
            <a:r>
              <a:rPr lang="en-US" altLang="en-US" dirty="0">
                <a:sym typeface="Symbol" panose="05050102010706020507" pitchFamily="18" charset="2"/>
              </a:rPr>
              <a:t>P</a:t>
            </a:r>
            <a:r>
              <a:rPr lang="en-US" altLang="en-US" baseline="-25000" dirty="0">
                <a:sym typeface="Symbol" panose="05050102010706020507" pitchFamily="18" charset="2"/>
              </a:rPr>
              <a:t>1</a:t>
            </a:r>
            <a:r>
              <a:rPr lang="en-US" altLang="en-US" dirty="0">
                <a:sym typeface="Symbol" panose="05050102010706020507" pitchFamily="18" charset="2"/>
              </a:rPr>
              <a:t> = 1.05P</a:t>
            </a:r>
            <a:r>
              <a:rPr lang="en-US" altLang="en-US" baseline="-25000" dirty="0">
                <a:sym typeface="Symbol" panose="05050102010706020507" pitchFamily="18" charset="2"/>
              </a:rPr>
              <a:t>0</a:t>
            </a:r>
            <a:r>
              <a:rPr lang="en-US" altLang="en-US" dirty="0">
                <a:sym typeface="Symbol" panose="05050102010706020507" pitchFamily="18" charset="2"/>
              </a:rPr>
              <a:t> </a:t>
            </a:r>
          </a:p>
          <a:p>
            <a:pPr marL="0" indent="0">
              <a:buNone/>
            </a:pPr>
            <a:r>
              <a:rPr lang="en-US" altLang="en-US" dirty="0">
                <a:sym typeface="Symbol" panose="05050102010706020507" pitchFamily="18" charset="2"/>
              </a:rPr>
              <a:t>P</a:t>
            </a:r>
            <a:r>
              <a:rPr lang="en-US" altLang="en-US" baseline="-25000" dirty="0">
                <a:sym typeface="Symbol" panose="05050102010706020507" pitchFamily="18" charset="2"/>
              </a:rPr>
              <a:t>2</a:t>
            </a:r>
            <a:r>
              <a:rPr lang="en-US" altLang="en-US" dirty="0">
                <a:sym typeface="Symbol" panose="05050102010706020507" pitchFamily="18" charset="2"/>
              </a:rPr>
              <a:t> = 1.05P</a:t>
            </a:r>
            <a:r>
              <a:rPr lang="en-US" altLang="en-US" baseline="-25000" dirty="0">
                <a:sym typeface="Symbol" panose="05050102010706020507" pitchFamily="18" charset="2"/>
              </a:rPr>
              <a:t>1</a:t>
            </a:r>
            <a:r>
              <a:rPr lang="en-US" altLang="en-US" dirty="0">
                <a:sym typeface="Symbol" panose="05050102010706020507" pitchFamily="18" charset="2"/>
              </a:rPr>
              <a:t> = (1.05)</a:t>
            </a:r>
            <a:r>
              <a:rPr lang="en-US" altLang="en-US" baseline="30000" dirty="0">
                <a:sym typeface="Symbol" panose="05050102010706020507" pitchFamily="18" charset="2"/>
              </a:rPr>
              <a:t>2</a:t>
            </a:r>
            <a:r>
              <a:rPr lang="en-US" altLang="en-US" dirty="0">
                <a:sym typeface="Symbol" panose="05050102010706020507" pitchFamily="18" charset="2"/>
              </a:rPr>
              <a:t>P</a:t>
            </a:r>
            <a:r>
              <a:rPr lang="en-US" altLang="en-US" baseline="-25000" dirty="0">
                <a:sym typeface="Symbol" panose="05050102010706020507" pitchFamily="18" charset="2"/>
              </a:rPr>
              <a:t>0</a:t>
            </a:r>
          </a:p>
          <a:p>
            <a:pPr marL="0" indent="0">
              <a:buNone/>
            </a:pPr>
            <a:r>
              <a:rPr lang="en-US" altLang="en-US" dirty="0">
                <a:sym typeface="Symbol" panose="05050102010706020507" pitchFamily="18" charset="2"/>
              </a:rPr>
              <a:t>P</a:t>
            </a:r>
            <a:r>
              <a:rPr lang="en-US" altLang="en-US" baseline="-25000" dirty="0">
                <a:sym typeface="Symbol" panose="05050102010706020507" pitchFamily="18" charset="2"/>
              </a:rPr>
              <a:t>3</a:t>
            </a:r>
            <a:r>
              <a:rPr lang="en-US" altLang="en-US" dirty="0">
                <a:sym typeface="Symbol" panose="05050102010706020507" pitchFamily="18" charset="2"/>
              </a:rPr>
              <a:t> = 1.05P</a:t>
            </a:r>
            <a:r>
              <a:rPr lang="en-US" altLang="en-US" baseline="-25000" dirty="0">
                <a:sym typeface="Symbol" panose="05050102010706020507" pitchFamily="18" charset="2"/>
              </a:rPr>
              <a:t>2</a:t>
            </a:r>
            <a:r>
              <a:rPr lang="en-US" altLang="en-US" dirty="0">
                <a:sym typeface="Symbol" panose="05050102010706020507" pitchFamily="18" charset="2"/>
              </a:rPr>
              <a:t> = (1.05)</a:t>
            </a:r>
            <a:r>
              <a:rPr lang="en-US" altLang="en-US" baseline="30000" dirty="0">
                <a:sym typeface="Symbol" panose="05050102010706020507" pitchFamily="18" charset="2"/>
              </a:rPr>
              <a:t>3</a:t>
            </a:r>
            <a:r>
              <a:rPr lang="en-US" altLang="en-US" dirty="0">
                <a:sym typeface="Symbol" panose="05050102010706020507" pitchFamily="18" charset="2"/>
              </a:rPr>
              <a:t>P</a:t>
            </a:r>
            <a:r>
              <a:rPr lang="en-US" altLang="en-US" baseline="-25000" dirty="0">
                <a:sym typeface="Symbol" panose="05050102010706020507" pitchFamily="18" charset="2"/>
              </a:rPr>
              <a:t>0</a:t>
            </a:r>
          </a:p>
          <a:p>
            <a:pPr marL="0" indent="0">
              <a:buNone/>
            </a:pPr>
            <a:r>
              <a:rPr lang="en-US" altLang="en-US" dirty="0">
                <a:sym typeface="Symbol" panose="05050102010706020507" pitchFamily="18" charset="2"/>
              </a:rPr>
              <a:t>…</a:t>
            </a:r>
          </a:p>
          <a:p>
            <a:pPr marL="0" indent="0">
              <a:buNone/>
            </a:pPr>
            <a:r>
              <a:rPr lang="en-US" altLang="en-US" dirty="0" err="1">
                <a:sym typeface="Symbol" panose="05050102010706020507" pitchFamily="18" charset="2"/>
              </a:rPr>
              <a:t>P</a:t>
            </a:r>
            <a:r>
              <a:rPr lang="en-US" altLang="en-US" baseline="-25000" dirty="0" err="1">
                <a:sym typeface="Symbol" panose="05050102010706020507" pitchFamily="18" charset="2"/>
              </a:rPr>
              <a:t>n</a:t>
            </a:r>
            <a:r>
              <a:rPr lang="en-US" altLang="en-US" dirty="0">
                <a:sym typeface="Symbol" panose="05050102010706020507" pitchFamily="18" charset="2"/>
              </a:rPr>
              <a:t> = 1.05P</a:t>
            </a:r>
            <a:r>
              <a:rPr lang="en-US" altLang="en-US" baseline="-25000" dirty="0">
                <a:sym typeface="Symbol" panose="05050102010706020507" pitchFamily="18" charset="2"/>
              </a:rPr>
              <a:t>n-1</a:t>
            </a:r>
            <a:r>
              <a:rPr lang="en-US" altLang="en-US" dirty="0">
                <a:sym typeface="Symbol" panose="05050102010706020507" pitchFamily="18" charset="2"/>
              </a:rPr>
              <a:t> = (1.05)</a:t>
            </a:r>
            <a:r>
              <a:rPr lang="en-US" altLang="en-US" baseline="30000" dirty="0">
                <a:sym typeface="Symbol" panose="05050102010706020507" pitchFamily="18" charset="2"/>
              </a:rPr>
              <a:t>n</a:t>
            </a:r>
            <a:r>
              <a:rPr lang="en-US" altLang="en-US" dirty="0">
                <a:sym typeface="Symbol" panose="05050102010706020507" pitchFamily="18" charset="2"/>
              </a:rPr>
              <a:t>P</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marL="0" indent="0">
              <a:buNone/>
            </a:pPr>
            <a:r>
              <a:rPr lang="en-US" altLang="en-US" dirty="0">
                <a:sym typeface="Symbol" panose="05050102010706020507" pitchFamily="18" charset="2"/>
              </a:rPr>
              <a:t>We now have a </a:t>
            </a:r>
            <a:r>
              <a:rPr lang="en-US" altLang="en-US" b="1" dirty="0">
                <a:solidFill>
                  <a:srgbClr val="00FFFF"/>
                </a:solidFill>
                <a:sym typeface="Symbol" panose="05050102010706020507" pitchFamily="18" charset="2"/>
              </a:rPr>
              <a:t>formula</a:t>
            </a:r>
            <a:r>
              <a:rPr lang="en-US" altLang="en-US" dirty="0">
                <a:sym typeface="Symbol" panose="05050102010706020507" pitchFamily="18" charset="2"/>
              </a:rPr>
              <a:t> to calculate </a:t>
            </a:r>
            <a:r>
              <a:rPr lang="en-US" altLang="en-US" dirty="0" err="1">
                <a:sym typeface="Symbol" panose="05050102010706020507" pitchFamily="18" charset="2"/>
              </a:rPr>
              <a:t>P</a:t>
            </a:r>
            <a:r>
              <a:rPr lang="en-US" altLang="en-US" baseline="-25000" dirty="0" err="1">
                <a:sym typeface="Symbol" panose="05050102010706020507" pitchFamily="18" charset="2"/>
              </a:rPr>
              <a:t>n</a:t>
            </a:r>
            <a:r>
              <a:rPr lang="en-US" altLang="en-US" dirty="0">
                <a:sym typeface="Symbol" panose="05050102010706020507" pitchFamily="18" charset="2"/>
              </a:rPr>
              <a:t> for any natural number n and can avoid the iteration.</a:t>
            </a:r>
          </a:p>
        </p:txBody>
      </p:sp>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F379FD3-931C-42AB-A8C1-5AAD1407D19D}" type="slidenum">
              <a:rPr lang="en-CA" altLang="en-US"/>
              <a:pPr/>
              <a:t>9</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533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533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533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533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533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53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2890</Words>
  <Application>Microsoft Office PowerPoint</Application>
  <PresentationFormat>Widescreen</PresentationFormat>
  <Paragraphs>274</Paragraphs>
  <Slides>30</Slides>
  <Notes>10</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ariant>
        <vt:lpstr>Custom Shows</vt:lpstr>
      </vt:variant>
      <vt:variant>
        <vt:i4>1</vt:i4>
      </vt:variant>
    </vt:vector>
  </HeadingPairs>
  <TitlesOfParts>
    <vt:vector size="39" baseType="lpstr">
      <vt:lpstr>Arial</vt:lpstr>
      <vt:lpstr>Calibri</vt:lpstr>
      <vt:lpstr>Calibri Light</vt:lpstr>
      <vt:lpstr>Comic Sans MS</vt:lpstr>
      <vt:lpstr>Symbol</vt:lpstr>
      <vt:lpstr>Times New Roman</vt:lpstr>
      <vt:lpstr>Office Theme</vt:lpstr>
      <vt:lpstr>Microsoft Equation 3.0</vt:lpstr>
      <vt:lpstr>CSCE 222 Discrete Structures</vt:lpstr>
      <vt:lpstr>Based on Chapter 8 of the text</vt:lpstr>
      <vt:lpstr>Learning Objectives</vt:lpstr>
      <vt:lpstr>Recurrence Relations</vt:lpstr>
      <vt:lpstr>Recurrence Relations</vt:lpstr>
      <vt:lpstr>Recurrence Relations</vt:lpstr>
      <vt:lpstr>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Solving Recurrence Relations</vt:lpstr>
      <vt:lpstr>Solving Linear Recurrence Relations</vt:lpstr>
      <vt:lpstr>Solving Linear Recurrence Relations</vt:lpstr>
      <vt:lpstr>Recurrence Relations which are not linear and homogeneous</vt:lpstr>
      <vt:lpstr>Solving Recurrence Relations</vt:lpstr>
      <vt:lpstr>Solving Recurrence Relations</vt:lpstr>
      <vt:lpstr>Solving Recurrence Relations</vt:lpstr>
      <vt:lpstr>Solving Recurrence Relations</vt:lpstr>
      <vt:lpstr>Solving Recurrence Relations</vt:lpstr>
      <vt:lpstr>Solving Recurrence Relations</vt:lpstr>
      <vt:lpstr>Solving Recurrence Relations</vt:lpstr>
      <vt:lpstr>Solving Recurrence Relations</vt:lpstr>
      <vt:lpstr>Solving Recurrence Relations</vt:lpstr>
      <vt:lpstr>Solving Recurrence Relations</vt:lpstr>
      <vt:lpstr>What about nonlinear recurrences? </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2019-11-21T17:22:40Z</dcterms:created>
  <dcterms:modified xsi:type="dcterms:W3CDTF">2020-10-19T22:48:01Z</dcterms:modified>
</cp:coreProperties>
</file>