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58"/>
  </p:notesMasterIdLst>
  <p:sldIdLst>
    <p:sldId id="623" r:id="rId2"/>
    <p:sldId id="624" r:id="rId3"/>
    <p:sldId id="567" r:id="rId4"/>
    <p:sldId id="568" r:id="rId5"/>
    <p:sldId id="569" r:id="rId6"/>
    <p:sldId id="570" r:id="rId7"/>
    <p:sldId id="571" r:id="rId8"/>
    <p:sldId id="572" r:id="rId9"/>
    <p:sldId id="573" r:id="rId10"/>
    <p:sldId id="574" r:id="rId11"/>
    <p:sldId id="575" r:id="rId12"/>
    <p:sldId id="576" r:id="rId13"/>
    <p:sldId id="577" r:id="rId14"/>
    <p:sldId id="578" r:id="rId15"/>
    <p:sldId id="579" r:id="rId16"/>
    <p:sldId id="580" r:id="rId17"/>
    <p:sldId id="625" r:id="rId18"/>
    <p:sldId id="582" r:id="rId19"/>
    <p:sldId id="583" r:id="rId20"/>
    <p:sldId id="584" r:id="rId21"/>
    <p:sldId id="585" r:id="rId22"/>
    <p:sldId id="586" r:id="rId23"/>
    <p:sldId id="587" r:id="rId24"/>
    <p:sldId id="588" r:id="rId25"/>
    <p:sldId id="589" r:id="rId26"/>
    <p:sldId id="590" r:id="rId27"/>
    <p:sldId id="591" r:id="rId28"/>
    <p:sldId id="592" r:id="rId29"/>
    <p:sldId id="593" r:id="rId30"/>
    <p:sldId id="594" r:id="rId31"/>
    <p:sldId id="595" r:id="rId32"/>
    <p:sldId id="596" r:id="rId33"/>
    <p:sldId id="597" r:id="rId34"/>
    <p:sldId id="598" r:id="rId35"/>
    <p:sldId id="599" r:id="rId36"/>
    <p:sldId id="600" r:id="rId37"/>
    <p:sldId id="601" r:id="rId38"/>
    <p:sldId id="602" r:id="rId39"/>
    <p:sldId id="605" r:id="rId40"/>
    <p:sldId id="606" r:id="rId41"/>
    <p:sldId id="607" r:id="rId42"/>
    <p:sldId id="608" r:id="rId43"/>
    <p:sldId id="609" r:id="rId44"/>
    <p:sldId id="610" r:id="rId45"/>
    <p:sldId id="611" r:id="rId46"/>
    <p:sldId id="612" r:id="rId47"/>
    <p:sldId id="613" r:id="rId48"/>
    <p:sldId id="614" r:id="rId49"/>
    <p:sldId id="615" r:id="rId50"/>
    <p:sldId id="616" r:id="rId51"/>
    <p:sldId id="617" r:id="rId52"/>
    <p:sldId id="618" r:id="rId53"/>
    <p:sldId id="619" r:id="rId54"/>
    <p:sldId id="620" r:id="rId55"/>
    <p:sldId id="621" r:id="rId56"/>
    <p:sldId id="622" r:id="rId57"/>
  </p:sldIdLst>
  <p:sldSz cx="12192000" cy="6858000"/>
  <p:notesSz cx="6858000" cy="9144000"/>
  <p:custShowLst>
    <p:custShow name="Custom Show 1" id="0">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FF"/>
    <a:srgbClr val="0000FF"/>
    <a:srgbClr val="FF3300"/>
    <a:srgbClr val="00CC00"/>
    <a:srgbClr val="66FF33"/>
    <a:srgbClr val="00CC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906" autoAdjust="0"/>
    <p:restoredTop sz="90929"/>
  </p:normalViewPr>
  <p:slideViewPr>
    <p:cSldViewPr showGuides="1">
      <p:cViewPr varScale="1">
        <p:scale>
          <a:sx n="64" d="100"/>
          <a:sy n="64" d="100"/>
        </p:scale>
        <p:origin x="90" y="3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4"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defRPr sz="1200" smtClean="0">
                <a:solidFill>
                  <a:schemeClr val="tx1"/>
                </a:solidFill>
                <a:latin typeface="Times New Roman" panose="02020603050405020304" pitchFamily="18" charset="0"/>
              </a:defRPr>
            </a:lvl1pPr>
          </a:lstStyle>
          <a:p>
            <a:pPr>
              <a:defRPr/>
            </a:pPr>
            <a:endParaRPr lang="en-CA" altLang="en-US"/>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defRPr sz="1200" smtClean="0">
                <a:solidFill>
                  <a:schemeClr val="tx1"/>
                </a:solidFill>
                <a:latin typeface="Times New Roman" panose="02020603050405020304" pitchFamily="18" charset="0"/>
              </a:defRPr>
            </a:lvl1pPr>
          </a:lstStyle>
          <a:p>
            <a:pPr>
              <a:defRPr/>
            </a:pPr>
            <a:endParaRPr lang="en-CA" altLang="en-US"/>
          </a:p>
        </p:txBody>
      </p:sp>
      <p:sp>
        <p:nvSpPr>
          <p:cNvPr id="205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noProof="0" smtClean="0"/>
              <a:t>Click to edit Master text styles</a:t>
            </a:r>
          </a:p>
          <a:p>
            <a:pPr lvl="1"/>
            <a:r>
              <a:rPr lang="en-CA" altLang="en-US" noProof="0" smtClean="0"/>
              <a:t>Second level</a:t>
            </a:r>
          </a:p>
          <a:p>
            <a:pPr lvl="2"/>
            <a:r>
              <a:rPr lang="en-CA" altLang="en-US" noProof="0" smtClean="0"/>
              <a:t>Third level</a:t>
            </a:r>
          </a:p>
          <a:p>
            <a:pPr lvl="3"/>
            <a:r>
              <a:rPr lang="en-CA" altLang="en-US" noProof="0" smtClean="0"/>
              <a:t>Fourth level</a:t>
            </a:r>
          </a:p>
          <a:p>
            <a:pPr lvl="4"/>
            <a:r>
              <a:rPr lang="en-CA" alt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spcBef>
                <a:spcPct val="0"/>
              </a:spcBef>
              <a:defRPr sz="1200" smtClean="0">
                <a:solidFill>
                  <a:schemeClr val="tx1"/>
                </a:solidFill>
                <a:latin typeface="Times New Roman" panose="02020603050405020304" pitchFamily="18" charset="0"/>
              </a:defRPr>
            </a:lvl1pPr>
          </a:lstStyle>
          <a:p>
            <a:pPr>
              <a:defRPr/>
            </a:pPr>
            <a:endParaRPr lang="en-CA" alt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0"/>
              </a:spcBef>
              <a:defRPr sz="1200" smtClean="0">
                <a:solidFill>
                  <a:schemeClr val="tx1"/>
                </a:solidFill>
                <a:latin typeface="Times New Roman" panose="02020603050405020304" pitchFamily="18" charset="0"/>
              </a:defRPr>
            </a:lvl1pPr>
          </a:lstStyle>
          <a:p>
            <a:pPr>
              <a:defRPr/>
            </a:pPr>
            <a:fld id="{4F8F4BA5-D44B-43C6-A29F-C6B1C31A56BA}" type="slidenum">
              <a:rPr lang="en-CA" altLang="en-US"/>
              <a:pPr>
                <a:defRPr/>
              </a:pPr>
              <a:t>‹#›</a:t>
            </a:fld>
            <a:endParaRPr lang="en-CA"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84225" indent="-301625">
              <a:spcBef>
                <a:spcPct val="20000"/>
              </a:spcBef>
              <a:defRPr sz="2800">
                <a:solidFill>
                  <a:srgbClr val="FFFF00"/>
                </a:solidFill>
                <a:latin typeface="Comic Sans MS" panose="030F0702030302020204" pitchFamily="66" charset="0"/>
                <a:sym typeface="Symbol" panose="05050102010706020507" pitchFamily="18" charset="2"/>
              </a:defRPr>
            </a:lvl2pPr>
            <a:lvl3pPr marL="1208088" indent="-241300">
              <a:spcBef>
                <a:spcPct val="20000"/>
              </a:spcBef>
              <a:defRPr sz="2800">
                <a:solidFill>
                  <a:srgbClr val="FFFF00"/>
                </a:solidFill>
                <a:latin typeface="Comic Sans MS" panose="030F0702030302020204" pitchFamily="66" charset="0"/>
                <a:sym typeface="Symbol" panose="05050102010706020507" pitchFamily="18" charset="2"/>
              </a:defRPr>
            </a:lvl3pPr>
            <a:lvl4pPr marL="1690688" indent="-241300">
              <a:spcBef>
                <a:spcPct val="20000"/>
              </a:spcBef>
              <a:defRPr sz="2800">
                <a:solidFill>
                  <a:srgbClr val="FFFF00"/>
                </a:solidFill>
                <a:latin typeface="Comic Sans MS" panose="030F0702030302020204" pitchFamily="66" charset="0"/>
                <a:sym typeface="Symbol" panose="05050102010706020507" pitchFamily="18" charset="2"/>
              </a:defRPr>
            </a:lvl4pPr>
            <a:lvl5pPr marL="2174875" indent="-241300">
              <a:spcBef>
                <a:spcPct val="20000"/>
              </a:spcBef>
              <a:defRPr sz="2800">
                <a:solidFill>
                  <a:srgbClr val="FFFF00"/>
                </a:solidFill>
                <a:latin typeface="Comic Sans MS" panose="030F0702030302020204" pitchFamily="66" charset="0"/>
                <a:sym typeface="Symbol" panose="05050102010706020507" pitchFamily="18" charset="2"/>
              </a:defRPr>
            </a:lvl5pPr>
            <a:lvl6pPr marL="2632075" indent="-2413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3089275" indent="-2413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546475" indent="-2413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4003675" indent="-2413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eaLnBrk="0" hangingPunct="0">
              <a:spcBef>
                <a:spcPct val="0"/>
              </a:spcBef>
            </a:pPr>
            <a:fld id="{A226C861-2A3D-4531-8E90-D4B3EDE67C93}" type="slidenum">
              <a:rPr lang="en-US" altLang="en-US" sz="1300">
                <a:solidFill>
                  <a:schemeClr val="tx1"/>
                </a:solidFill>
                <a:latin typeface="Times New Roman" panose="02020603050405020304" pitchFamily="18" charset="0"/>
              </a:rPr>
              <a:pPr eaLnBrk="0" hangingPunct="0">
                <a:spcBef>
                  <a:spcPct val="0"/>
                </a:spcBef>
              </a:pPr>
              <a:t>1</a:t>
            </a:fld>
            <a:endParaRPr lang="en-US" altLang="en-US" sz="1300">
              <a:solidFill>
                <a:schemeClr val="tx1"/>
              </a:solidFill>
              <a:latin typeface="Times New Roman" panose="02020603050405020304" pitchFamily="18" charset="0"/>
            </a:endParaRPr>
          </a:p>
        </p:txBody>
      </p:sp>
      <p:sp>
        <p:nvSpPr>
          <p:cNvPr id="4099" name="Rectangle 2"/>
          <p:cNvSpPr>
            <a:spLocks noGrp="1" noRot="1" noChangeAspect="1" noChangeArrowheads="1" noTextEdit="1"/>
          </p:cNvSpPr>
          <p:nvPr>
            <p:ph type="sldImg"/>
          </p:nvPr>
        </p:nvSpPr>
        <p:spPr>
          <a:xfrm>
            <a:off x="457200" y="720725"/>
            <a:ext cx="6400800" cy="3600450"/>
          </a:xfrm>
          <a:ln/>
        </p:spPr>
      </p:sp>
      <p:sp>
        <p:nvSpPr>
          <p:cNvPr id="4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Roger Creager - Sweet Home College Station, https://www.youtube.com/watch?v=K5Y1GmvAed0</a:t>
            </a:r>
          </a:p>
          <a:p>
            <a:pPr eaLnBrk="1" hangingPunct="1"/>
            <a:r>
              <a:rPr lang="en-US" altLang="en-US" smtClean="0"/>
              <a:t>Start 5 minutes before classhttps://www.youtube.com/watch?v=K5Y1GmvAed0</a:t>
            </a:r>
          </a:p>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84225" indent="-301625">
              <a:spcBef>
                <a:spcPct val="20000"/>
              </a:spcBef>
              <a:defRPr sz="2800">
                <a:solidFill>
                  <a:srgbClr val="FFFF00"/>
                </a:solidFill>
                <a:latin typeface="Comic Sans MS" panose="030F0702030302020204" pitchFamily="66" charset="0"/>
                <a:sym typeface="Symbol" panose="05050102010706020507" pitchFamily="18" charset="2"/>
              </a:defRPr>
            </a:lvl2pPr>
            <a:lvl3pPr marL="1208088" indent="-241300">
              <a:spcBef>
                <a:spcPct val="20000"/>
              </a:spcBef>
              <a:defRPr sz="2800">
                <a:solidFill>
                  <a:srgbClr val="FFFF00"/>
                </a:solidFill>
                <a:latin typeface="Comic Sans MS" panose="030F0702030302020204" pitchFamily="66" charset="0"/>
                <a:sym typeface="Symbol" panose="05050102010706020507" pitchFamily="18" charset="2"/>
              </a:defRPr>
            </a:lvl3pPr>
            <a:lvl4pPr marL="1690688" indent="-241300">
              <a:spcBef>
                <a:spcPct val="20000"/>
              </a:spcBef>
              <a:defRPr sz="2800">
                <a:solidFill>
                  <a:srgbClr val="FFFF00"/>
                </a:solidFill>
                <a:latin typeface="Comic Sans MS" panose="030F0702030302020204" pitchFamily="66" charset="0"/>
                <a:sym typeface="Symbol" panose="05050102010706020507" pitchFamily="18" charset="2"/>
              </a:defRPr>
            </a:lvl4pPr>
            <a:lvl5pPr marL="2174875" indent="-241300">
              <a:spcBef>
                <a:spcPct val="20000"/>
              </a:spcBef>
              <a:defRPr sz="2800">
                <a:solidFill>
                  <a:srgbClr val="FFFF00"/>
                </a:solidFill>
                <a:latin typeface="Comic Sans MS" panose="030F0702030302020204" pitchFamily="66" charset="0"/>
                <a:sym typeface="Symbol" panose="05050102010706020507" pitchFamily="18" charset="2"/>
              </a:defRPr>
            </a:lvl5pPr>
            <a:lvl6pPr marL="2632075" indent="-2413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3089275" indent="-2413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546475" indent="-2413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4003675" indent="-2413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eaLnBrk="0" hangingPunct="0">
              <a:spcBef>
                <a:spcPct val="0"/>
              </a:spcBef>
            </a:pPr>
            <a:fld id="{288517B1-CC7A-4EC5-B678-301C41A8C581}" type="slidenum">
              <a:rPr lang="en-US" altLang="en-US" sz="1300">
                <a:solidFill>
                  <a:schemeClr val="tx1"/>
                </a:solidFill>
                <a:latin typeface="Times New Roman" panose="02020603050405020304" pitchFamily="18" charset="0"/>
              </a:rPr>
              <a:pPr eaLnBrk="0" hangingPunct="0">
                <a:spcBef>
                  <a:spcPct val="0"/>
                </a:spcBef>
              </a:pPr>
              <a:t>2</a:t>
            </a:fld>
            <a:endParaRPr lang="en-US" altLang="en-US" sz="1300">
              <a:solidFill>
                <a:schemeClr val="tx1"/>
              </a:solidFill>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xfrm>
            <a:off x="457200" y="720725"/>
            <a:ext cx="6400800" cy="3600450"/>
          </a:xfrm>
          <a:ln/>
        </p:spPr>
      </p:sp>
      <p:sp>
        <p:nvSpPr>
          <p:cNvPr id="61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CA"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3A0286D8-C5D5-4852-B980-95C77840AE65}" type="slidenum">
              <a:rPr lang="en-CA" altLang="en-US" smtClean="0"/>
              <a:pPr>
                <a:defRPr/>
              </a:pPr>
              <a:t>‹#›</a:t>
            </a:fld>
            <a:endParaRPr lang="en-CA" altLang="en-US"/>
          </a:p>
        </p:txBody>
      </p:sp>
    </p:spTree>
    <p:extLst>
      <p:ext uri="{BB962C8B-B14F-4D97-AF65-F5344CB8AC3E}">
        <p14:creationId xmlns:p14="http://schemas.microsoft.com/office/powerpoint/2010/main" val="3352253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endParaRPr lang="en-CA"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1EB32E2C-C6D8-4FC4-9023-90793496250C}" type="slidenum">
              <a:rPr lang="en-CA" altLang="en-US" smtClean="0"/>
              <a:pPr>
                <a:defRPr/>
              </a:pPr>
              <a:t>‹#›</a:t>
            </a:fld>
            <a:endParaRPr lang="en-CA" altLang="en-US"/>
          </a:p>
        </p:txBody>
      </p:sp>
    </p:spTree>
    <p:extLst>
      <p:ext uri="{BB962C8B-B14F-4D97-AF65-F5344CB8AC3E}">
        <p14:creationId xmlns:p14="http://schemas.microsoft.com/office/powerpoint/2010/main" val="246010137"/>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endParaRPr lang="en-CA"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1EB32E2C-C6D8-4FC4-9023-90793496250C}" type="slidenum">
              <a:rPr lang="en-CA" altLang="en-US" smtClean="0"/>
              <a:pPr>
                <a:defRPr/>
              </a:pPr>
              <a:t>‹#›</a:t>
            </a:fld>
            <a:endParaRPr lang="en-CA" altLang="en-US"/>
          </a:p>
        </p:txBody>
      </p:sp>
    </p:spTree>
    <p:extLst>
      <p:ext uri="{BB962C8B-B14F-4D97-AF65-F5344CB8AC3E}">
        <p14:creationId xmlns:p14="http://schemas.microsoft.com/office/powerpoint/2010/main" val="96499116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endParaRPr lang="en-CA"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1EB32E2C-C6D8-4FC4-9023-90793496250C}" type="slidenum">
              <a:rPr lang="en-CA" altLang="en-US" smtClean="0"/>
              <a:pPr>
                <a:defRPr/>
              </a:pPr>
              <a:t>‹#›</a:t>
            </a:fld>
            <a:endParaRPr lang="en-CA" alt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75763698"/>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endParaRPr lang="en-CA"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1EB32E2C-C6D8-4FC4-9023-90793496250C}" type="slidenum">
              <a:rPr lang="en-CA" altLang="en-US" smtClean="0"/>
              <a:pPr>
                <a:defRPr/>
              </a:pPr>
              <a:t>‹#›</a:t>
            </a:fld>
            <a:endParaRPr lang="en-CA" altLang="en-US"/>
          </a:p>
        </p:txBody>
      </p:sp>
    </p:spTree>
    <p:extLst>
      <p:ext uri="{BB962C8B-B14F-4D97-AF65-F5344CB8AC3E}">
        <p14:creationId xmlns:p14="http://schemas.microsoft.com/office/powerpoint/2010/main" val="3291734225"/>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pPr>
              <a:defRPr/>
            </a:pPr>
            <a:endParaRPr lang="en-CA"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1EB32E2C-C6D8-4FC4-9023-90793496250C}" type="slidenum">
              <a:rPr lang="en-CA" altLang="en-US" smtClean="0"/>
              <a:pPr>
                <a:defRPr/>
              </a:pPr>
              <a:t>‹#›</a:t>
            </a:fld>
            <a:endParaRPr lang="en-CA" altLang="en-US"/>
          </a:p>
        </p:txBody>
      </p:sp>
    </p:spTree>
    <p:extLst>
      <p:ext uri="{BB962C8B-B14F-4D97-AF65-F5344CB8AC3E}">
        <p14:creationId xmlns:p14="http://schemas.microsoft.com/office/powerpoint/2010/main" val="185691670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pPr>
              <a:defRPr/>
            </a:pPr>
            <a:endParaRPr lang="en-CA"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1EB32E2C-C6D8-4FC4-9023-90793496250C}" type="slidenum">
              <a:rPr lang="en-CA" altLang="en-US" smtClean="0"/>
              <a:pPr>
                <a:defRPr/>
              </a:pPr>
              <a:t>‹#›</a:t>
            </a:fld>
            <a:endParaRPr lang="en-CA" altLang="en-US"/>
          </a:p>
        </p:txBody>
      </p:sp>
    </p:spTree>
    <p:extLst>
      <p:ext uri="{BB962C8B-B14F-4D97-AF65-F5344CB8AC3E}">
        <p14:creationId xmlns:p14="http://schemas.microsoft.com/office/powerpoint/2010/main" val="776061723"/>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CA"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A053E478-9ECB-4822-8C74-A58E39148397}" type="slidenum">
              <a:rPr lang="en-CA" altLang="en-US" smtClean="0"/>
              <a:pPr>
                <a:defRPr/>
              </a:pPr>
              <a:t>‹#›</a:t>
            </a:fld>
            <a:endParaRPr lang="en-CA" altLang="en-US"/>
          </a:p>
        </p:txBody>
      </p:sp>
    </p:spTree>
    <p:extLst>
      <p:ext uri="{BB962C8B-B14F-4D97-AF65-F5344CB8AC3E}">
        <p14:creationId xmlns:p14="http://schemas.microsoft.com/office/powerpoint/2010/main" val="22875784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CA"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24F15998-0D8D-43E3-A703-01817ED9600B}" type="slidenum">
              <a:rPr lang="en-CA" altLang="en-US" smtClean="0"/>
              <a:pPr>
                <a:defRPr/>
              </a:pPr>
              <a:t>‹#›</a:t>
            </a:fld>
            <a:endParaRPr lang="en-CA" altLang="en-US"/>
          </a:p>
        </p:txBody>
      </p:sp>
    </p:spTree>
    <p:extLst>
      <p:ext uri="{BB962C8B-B14F-4D97-AF65-F5344CB8AC3E}">
        <p14:creationId xmlns:p14="http://schemas.microsoft.com/office/powerpoint/2010/main" val="3271283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CA"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39AEEEE5-E71B-481D-B787-20E585D63255}" type="slidenum">
              <a:rPr lang="en-CA" altLang="en-US" smtClean="0"/>
              <a:pPr>
                <a:defRPr/>
              </a:pPr>
              <a:t>‹#›</a:t>
            </a:fld>
            <a:endParaRPr lang="en-CA" altLang="en-US"/>
          </a:p>
        </p:txBody>
      </p:sp>
    </p:spTree>
    <p:extLst>
      <p:ext uri="{BB962C8B-B14F-4D97-AF65-F5344CB8AC3E}">
        <p14:creationId xmlns:p14="http://schemas.microsoft.com/office/powerpoint/2010/main" val="1152105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endParaRPr lang="en-CA"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8CAB5916-E0AF-495C-B3D7-40205C237B9A}" type="slidenum">
              <a:rPr lang="en-CA" altLang="en-US" smtClean="0"/>
              <a:pPr>
                <a:defRPr/>
              </a:pPr>
              <a:t>‹#›</a:t>
            </a:fld>
            <a:endParaRPr lang="en-CA" altLang="en-US"/>
          </a:p>
        </p:txBody>
      </p:sp>
    </p:spTree>
    <p:extLst>
      <p:ext uri="{BB962C8B-B14F-4D97-AF65-F5344CB8AC3E}">
        <p14:creationId xmlns:p14="http://schemas.microsoft.com/office/powerpoint/2010/main" val="2630819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CA"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B25E5B7C-E708-4682-97E4-F9899BB78C48}" type="slidenum">
              <a:rPr lang="en-CA" altLang="en-US" smtClean="0"/>
              <a:pPr>
                <a:defRPr/>
              </a:pPr>
              <a:t>‹#›</a:t>
            </a:fld>
            <a:endParaRPr lang="en-CA" altLang="en-US"/>
          </a:p>
        </p:txBody>
      </p:sp>
    </p:spTree>
    <p:extLst>
      <p:ext uri="{BB962C8B-B14F-4D97-AF65-F5344CB8AC3E}">
        <p14:creationId xmlns:p14="http://schemas.microsoft.com/office/powerpoint/2010/main" val="3404375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CA"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pPr>
              <a:defRPr/>
            </a:pPr>
            <a:fld id="{7D399E60-BB91-4E04-8933-A38E70F04296}" type="slidenum">
              <a:rPr lang="en-CA" altLang="en-US" smtClean="0"/>
              <a:pPr>
                <a:defRPr/>
              </a:pPr>
              <a:t>‹#›</a:t>
            </a:fld>
            <a:endParaRPr lang="en-CA" altLang="en-US"/>
          </a:p>
        </p:txBody>
      </p:sp>
    </p:spTree>
    <p:extLst>
      <p:ext uri="{BB962C8B-B14F-4D97-AF65-F5344CB8AC3E}">
        <p14:creationId xmlns:p14="http://schemas.microsoft.com/office/powerpoint/2010/main" val="741592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CA"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B4E87B7B-9D14-4826-B51A-49006F5B85AF}" type="slidenum">
              <a:rPr lang="en-CA" altLang="en-US" smtClean="0"/>
              <a:pPr>
                <a:defRPr/>
              </a:pPr>
              <a:t>‹#›</a:t>
            </a:fld>
            <a:endParaRPr lang="en-CA" altLang="en-US"/>
          </a:p>
        </p:txBody>
      </p:sp>
    </p:spTree>
    <p:extLst>
      <p:ext uri="{BB962C8B-B14F-4D97-AF65-F5344CB8AC3E}">
        <p14:creationId xmlns:p14="http://schemas.microsoft.com/office/powerpoint/2010/main" val="1303349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CA" altLang="en-US"/>
          </a:p>
        </p:txBody>
      </p:sp>
      <p:sp>
        <p:nvSpPr>
          <p:cNvPr id="3" name="Footer Placeholder 2"/>
          <p:cNvSpPr>
            <a:spLocks noGrp="1"/>
          </p:cNvSpPr>
          <p:nvPr>
            <p:ph type="ftr" sz="quarter" idx="11"/>
          </p:nvPr>
        </p:nvSpPr>
        <p:spPr/>
        <p:txBody>
          <a:bodyPr/>
          <a:lstStyle/>
          <a:p>
            <a:pPr>
              <a:defRPr/>
            </a:pPr>
            <a:endParaRPr lang="en-US" altLang="en-US"/>
          </a:p>
        </p:txBody>
      </p:sp>
      <p:sp>
        <p:nvSpPr>
          <p:cNvPr id="4" name="Slide Number Placeholder 3"/>
          <p:cNvSpPr>
            <a:spLocks noGrp="1"/>
          </p:cNvSpPr>
          <p:nvPr>
            <p:ph type="sldNum" sz="quarter" idx="12"/>
          </p:nvPr>
        </p:nvSpPr>
        <p:spPr/>
        <p:txBody>
          <a:bodyPr/>
          <a:lstStyle/>
          <a:p>
            <a:pPr>
              <a:defRPr/>
            </a:pPr>
            <a:fld id="{AB208703-86AF-4131-8C49-8DCE782ADD75}" type="slidenum">
              <a:rPr lang="en-CA" altLang="en-US" smtClean="0"/>
              <a:pPr>
                <a:defRPr/>
              </a:pPr>
              <a:t>‹#›</a:t>
            </a:fld>
            <a:endParaRPr lang="en-CA" altLang="en-US"/>
          </a:p>
        </p:txBody>
      </p:sp>
    </p:spTree>
    <p:extLst>
      <p:ext uri="{BB962C8B-B14F-4D97-AF65-F5344CB8AC3E}">
        <p14:creationId xmlns:p14="http://schemas.microsoft.com/office/powerpoint/2010/main" val="3112759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endParaRPr lang="en-CA"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FEFCCE53-0F01-451A-846B-326164A77625}" type="slidenum">
              <a:rPr lang="en-CA" altLang="en-US" smtClean="0"/>
              <a:pPr>
                <a:defRPr/>
              </a:pPr>
              <a:t>‹#›</a:t>
            </a:fld>
            <a:endParaRPr lang="en-CA" altLang="en-US"/>
          </a:p>
        </p:txBody>
      </p:sp>
    </p:spTree>
    <p:extLst>
      <p:ext uri="{BB962C8B-B14F-4D97-AF65-F5344CB8AC3E}">
        <p14:creationId xmlns:p14="http://schemas.microsoft.com/office/powerpoint/2010/main" val="1122838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endParaRPr lang="en-CA"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9290F237-5A62-4F79-820B-889652E39096}" type="slidenum">
              <a:rPr lang="en-CA" altLang="en-US" smtClean="0"/>
              <a:pPr>
                <a:defRPr/>
              </a:pPr>
              <a:t>‹#›</a:t>
            </a:fld>
            <a:endParaRPr lang="en-CA" altLang="en-US"/>
          </a:p>
        </p:txBody>
      </p:sp>
    </p:spTree>
    <p:extLst>
      <p:ext uri="{BB962C8B-B14F-4D97-AF65-F5344CB8AC3E}">
        <p14:creationId xmlns:p14="http://schemas.microsoft.com/office/powerpoint/2010/main" val="1182288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endParaRPr lang="en-CA" alt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pPr>
              <a:defRPr/>
            </a:pPr>
            <a:endParaRPr lang="en-US"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fld id="{1EB32E2C-C6D8-4FC4-9023-90793496250C}" type="slidenum">
              <a:rPr lang="en-CA" altLang="en-US" smtClean="0"/>
              <a:pPr>
                <a:defRPr/>
              </a:pPr>
              <a:t>‹#›</a:t>
            </a:fld>
            <a:endParaRPr lang="en-CA" altLang="en-US"/>
          </a:p>
        </p:txBody>
      </p:sp>
    </p:spTree>
    <p:extLst>
      <p:ext uri="{BB962C8B-B14F-4D97-AF65-F5344CB8AC3E}">
        <p14:creationId xmlns:p14="http://schemas.microsoft.com/office/powerpoint/2010/main" val="3596483634"/>
      </p:ext>
    </p:extLst>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 id="2147483893" r:id="rId17"/>
  </p:sldLayoutIdLst>
  <p:hf hdr="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emf"/><Relationship Id="rId5" Type="http://schemas.openxmlformats.org/officeDocument/2006/relationships/oleObject" Target="../embeddings/oleObject4.bin"/><Relationship Id="rId4" Type="http://schemas.openxmlformats.org/officeDocument/2006/relationships/image" Target="../media/image5.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emf"/><Relationship Id="rId5" Type="http://schemas.openxmlformats.org/officeDocument/2006/relationships/oleObject" Target="../embeddings/oleObject6.bin"/><Relationship Id="rId10" Type="http://schemas.openxmlformats.org/officeDocument/2006/relationships/image" Target="../media/image10.emf"/><Relationship Id="rId4" Type="http://schemas.openxmlformats.org/officeDocument/2006/relationships/image" Target="../media/image7.emf"/><Relationship Id="rId9" Type="http://schemas.openxmlformats.org/officeDocument/2006/relationships/oleObject" Target="../embeddings/oleObject8.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2.emf"/><Relationship Id="rId5" Type="http://schemas.openxmlformats.org/officeDocument/2006/relationships/oleObject" Target="../embeddings/oleObject10.bin"/><Relationship Id="rId4" Type="http://schemas.openxmlformats.org/officeDocument/2006/relationships/image" Target="../media/image11.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30000">
              <a:srgbClr val="FFFFFF"/>
            </a:gs>
            <a:gs pos="100000">
              <a:srgbClr val="1C1C6F"/>
            </a:gs>
          </a:gsLst>
          <a:lin ang="5400000" scaled="1"/>
        </a:gradFill>
        <a:effectLst/>
      </p:bgPr>
    </p:bg>
    <p:spTree>
      <p:nvGrpSpPr>
        <p:cNvPr id="1" name=""/>
        <p:cNvGrpSpPr/>
        <p:nvPr/>
      </p:nvGrpSpPr>
      <p:grpSpPr>
        <a:xfrm>
          <a:off x="0" y="0"/>
          <a:ext cx="0" cy="0"/>
          <a:chOff x="0" y="0"/>
          <a:chExt cx="0" cy="0"/>
        </a:xfrm>
      </p:grpSpPr>
      <p:sp>
        <p:nvSpPr>
          <p:cNvPr id="38915" name="Rectangle 4"/>
          <p:cNvSpPr>
            <a:spLocks noGrp="1" noChangeArrowheads="1"/>
          </p:cNvSpPr>
          <p:nvPr>
            <p:ph type="ctrTitle"/>
          </p:nvPr>
        </p:nvSpPr>
        <p:spPr/>
        <p:txBody>
          <a:bodyPr/>
          <a:lstStyle/>
          <a:p>
            <a:pPr eaLnBrk="1" hangingPunct="1">
              <a:defRPr/>
            </a:pPr>
            <a:r>
              <a:rPr lang="en-US" altLang="en-US" dirty="0" smtClean="0">
                <a:solidFill>
                  <a:srgbClr val="500000"/>
                </a:solidFill>
              </a:rPr>
              <a:t>CSCE 222</a:t>
            </a:r>
            <a:br>
              <a:rPr lang="en-US" altLang="en-US" dirty="0" smtClean="0">
                <a:solidFill>
                  <a:srgbClr val="500000"/>
                </a:solidFill>
              </a:rPr>
            </a:br>
            <a:r>
              <a:rPr lang="en-US" altLang="en-US" dirty="0" smtClean="0">
                <a:solidFill>
                  <a:srgbClr val="500000"/>
                </a:solidFill>
              </a:rPr>
              <a:t>Discrete Structures</a:t>
            </a:r>
          </a:p>
        </p:txBody>
      </p:sp>
      <p:sp>
        <p:nvSpPr>
          <p:cNvPr id="38916" name="Rectangle 5"/>
          <p:cNvSpPr>
            <a:spLocks noGrp="1" noChangeArrowheads="1"/>
          </p:cNvSpPr>
          <p:nvPr>
            <p:ph type="subTitle" idx="1"/>
          </p:nvPr>
        </p:nvSpPr>
        <p:spPr>
          <a:xfrm>
            <a:off x="1508125" y="3705230"/>
            <a:ext cx="9144000" cy="1655763"/>
          </a:xfrm>
        </p:spPr>
        <p:txBody>
          <a:bodyPr>
            <a:normAutofit lnSpcReduction="10000"/>
          </a:bodyPr>
          <a:lstStyle/>
          <a:p>
            <a:pPr eaLnBrk="1" hangingPunct="1">
              <a:lnSpc>
                <a:spcPct val="90000"/>
              </a:lnSpc>
              <a:defRPr/>
            </a:pPr>
            <a:r>
              <a:rPr lang="en-US" altLang="en-US" sz="5400" dirty="0"/>
              <a:t>Relations</a:t>
            </a:r>
          </a:p>
          <a:p>
            <a:pPr eaLnBrk="1" hangingPunct="1">
              <a:lnSpc>
                <a:spcPct val="90000"/>
              </a:lnSpc>
              <a:defRPr/>
            </a:pPr>
            <a:endParaRPr lang="en-US" altLang="en-US" dirty="0"/>
          </a:p>
          <a:p>
            <a:pPr eaLnBrk="1" hangingPunct="1">
              <a:lnSpc>
                <a:spcPct val="90000"/>
              </a:lnSpc>
              <a:defRPr/>
            </a:pPr>
            <a:r>
              <a:rPr lang="en-US" altLang="en-US" dirty="0" smtClean="0"/>
              <a:t>Dr. Tim McGuire</a:t>
            </a:r>
            <a:endParaRPr lang="en-US" altLang="en-US" dirty="0"/>
          </a:p>
        </p:txBody>
      </p:sp>
      <p:sp>
        <p:nvSpPr>
          <p:cNvPr id="3076" name="TextBox 1"/>
          <p:cNvSpPr txBox="1">
            <a:spLocks noChangeArrowheads="1"/>
          </p:cNvSpPr>
          <p:nvPr/>
        </p:nvSpPr>
        <p:spPr bwMode="auto">
          <a:xfrm>
            <a:off x="685800" y="5581655"/>
            <a:ext cx="10896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lgn="ctr" eaLnBrk="1" hangingPunct="1"/>
            <a:r>
              <a:rPr lang="en-US" altLang="en-US" sz="1400" i="1" dirty="0"/>
              <a:t>Grateful acknowledgement to Professor Bart Selman, Cornell University, and Prof. Johnnie Baker, Kent State,  for some of the material upon which these notes are adapted.</a:t>
            </a:r>
          </a:p>
        </p:txBody>
      </p:sp>
      <p:pic>
        <p:nvPicPr>
          <p:cNvPr id="3077"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17473"/>
            <a:ext cx="1866900"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1981200" y="0"/>
            <a:ext cx="8153400" cy="838200"/>
          </a:xfrm>
        </p:spPr>
        <p:txBody>
          <a:bodyPr/>
          <a:lstStyle/>
          <a:p>
            <a:pPr eaLnBrk="1" hangingPunct="1">
              <a:defRPr/>
            </a:pPr>
            <a:r>
              <a:rPr lang="en-US" altLang="en-US" sz="3600"/>
              <a:t>Properties of Relations</a:t>
            </a:r>
            <a:endParaRPr lang="en-CA" altLang="en-US" sz="3600"/>
          </a:p>
        </p:txBody>
      </p:sp>
      <p:sp>
        <p:nvSpPr>
          <p:cNvPr id="385027" name="Rectangle 3"/>
          <p:cNvSpPr>
            <a:spLocks noGrp="1" noChangeArrowheads="1"/>
          </p:cNvSpPr>
          <p:nvPr>
            <p:ph idx="1"/>
          </p:nvPr>
        </p:nvSpPr>
        <p:spPr>
          <a:xfrm>
            <a:off x="609600" y="685800"/>
            <a:ext cx="10972800" cy="2743200"/>
          </a:xfrm>
        </p:spPr>
        <p:txBody>
          <a:bodyPr>
            <a:normAutofit/>
          </a:bodyPr>
          <a:lstStyle/>
          <a:p>
            <a:pPr>
              <a:defRPr/>
            </a:pPr>
            <a:r>
              <a:rPr lang="en-US" altLang="en-US" sz="2800" dirty="0">
                <a:sym typeface="Symbol" panose="05050102010706020507" pitchFamily="18" charset="2"/>
              </a:rPr>
              <a:t>We will now look at some useful ways to classify relations.</a:t>
            </a:r>
            <a:endParaRPr lang="en-US" altLang="en-US" sz="800" dirty="0">
              <a:sym typeface="Symbol" panose="05050102010706020507" pitchFamily="18" charset="2"/>
            </a:endParaRPr>
          </a:p>
          <a:p>
            <a:pPr>
              <a:defRPr/>
            </a:pPr>
            <a:r>
              <a:rPr lang="en-US" altLang="en-US" sz="2800" b="1" dirty="0">
                <a:solidFill>
                  <a:srgbClr val="00FFFF"/>
                </a:solidFill>
                <a:sym typeface="Symbol" panose="05050102010706020507" pitchFamily="18" charset="2"/>
              </a:rPr>
              <a:t>Definition:</a:t>
            </a:r>
            <a:r>
              <a:rPr lang="en-US" altLang="en-US" sz="2800" dirty="0">
                <a:sym typeface="Symbol" panose="05050102010706020507" pitchFamily="18" charset="2"/>
              </a:rPr>
              <a:t> A relation R on a set A is called </a:t>
            </a:r>
            <a:r>
              <a:rPr lang="en-US" altLang="en-US" sz="2800" b="1" dirty="0">
                <a:solidFill>
                  <a:srgbClr val="00FFFF"/>
                </a:solidFill>
                <a:sym typeface="Symbol" panose="05050102010706020507" pitchFamily="18" charset="2"/>
              </a:rPr>
              <a:t>reflexive</a:t>
            </a:r>
            <a:r>
              <a:rPr lang="en-US" altLang="en-US" sz="2800" dirty="0">
                <a:sym typeface="Symbol" panose="05050102010706020507" pitchFamily="18" charset="2"/>
              </a:rPr>
              <a:t> if (a, a)R for every element </a:t>
            </a:r>
            <a:r>
              <a:rPr lang="en-US" altLang="en-US" sz="2800" dirty="0" err="1">
                <a:sym typeface="Symbol" panose="05050102010706020507" pitchFamily="18" charset="2"/>
              </a:rPr>
              <a:t>aA</a:t>
            </a:r>
            <a:r>
              <a:rPr lang="en-US" altLang="en-US" sz="2800" dirty="0">
                <a:sym typeface="Symbol" panose="05050102010706020507" pitchFamily="18" charset="2"/>
              </a:rPr>
              <a:t>.</a:t>
            </a:r>
            <a:endParaRPr lang="en-US" altLang="en-US" sz="800" dirty="0">
              <a:sym typeface="Symbol" panose="05050102010706020507" pitchFamily="18" charset="2"/>
            </a:endParaRPr>
          </a:p>
          <a:p>
            <a:pPr>
              <a:defRPr/>
            </a:pPr>
            <a:r>
              <a:rPr lang="en-US" altLang="en-US" sz="2800" dirty="0">
                <a:sym typeface="Symbol" panose="05050102010706020507" pitchFamily="18" charset="2"/>
              </a:rPr>
              <a:t>Are the following relations on {1, 2, 3, 4} reflexive?</a:t>
            </a:r>
          </a:p>
        </p:txBody>
      </p:sp>
      <p:sp>
        <p:nvSpPr>
          <p:cNvPr id="14338" name="Date Placeholder 3"/>
          <p:cNvSpPr>
            <a:spLocks noGrp="1"/>
          </p:cNvSpPr>
          <p:nvPr>
            <p:ph type="dt" sz="half" idx="10"/>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14339" name="Footer Placeholder 4"/>
          <p:cNvSpPr>
            <a:spLocks noGrp="1"/>
          </p:cNvSpPr>
          <p:nvPr>
            <p:ph type="ftr" sz="quarter" idx="11"/>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a:solidFill>
                <a:srgbClr val="00CCFF"/>
              </a:solidFill>
              <a:latin typeface="Times New Roman" panose="02020603050405020304" pitchFamily="18" charset="0"/>
            </a:endParaRPr>
          </a:p>
        </p:txBody>
      </p:sp>
      <p:sp>
        <p:nvSpPr>
          <p:cNvPr id="14340" name="Slide Number Placeholder 5"/>
          <p:cNvSpPr>
            <a:spLocks noGrp="1"/>
          </p:cNvSpPr>
          <p:nvPr>
            <p:ph type="sldNum" sz="quarter" idx="12"/>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DF7CAFAF-C92C-498C-AF58-EB583EEF601B}" type="slidenum">
              <a:rPr lang="en-CA" altLang="en-US" sz="1400">
                <a:solidFill>
                  <a:srgbClr val="00CCFF"/>
                </a:solidFill>
                <a:latin typeface="Times New Roman" panose="02020603050405020304" pitchFamily="18" charset="0"/>
              </a:rPr>
              <a:pPr>
                <a:spcBef>
                  <a:spcPct val="0"/>
                </a:spcBef>
              </a:pPr>
              <a:t>10</a:t>
            </a:fld>
            <a:endParaRPr lang="en-CA" altLang="en-US" sz="1400">
              <a:solidFill>
                <a:srgbClr val="00CCFF"/>
              </a:solidFill>
              <a:latin typeface="Times New Roman" panose="02020603050405020304" pitchFamily="18" charset="0"/>
            </a:endParaRPr>
          </a:p>
        </p:txBody>
      </p:sp>
      <p:sp>
        <p:nvSpPr>
          <p:cNvPr id="385028" name="Rectangle 4"/>
          <p:cNvSpPr>
            <a:spLocks noChangeArrowheads="1"/>
          </p:cNvSpPr>
          <p:nvPr/>
        </p:nvSpPr>
        <p:spPr bwMode="auto">
          <a:xfrm>
            <a:off x="1752600" y="3200400"/>
            <a:ext cx="6248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742950" indent="-2857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143000" indent="-2286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16002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20574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25146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29718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34290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38862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eaLnBrk="1" hangingPunct="1">
              <a:spcBef>
                <a:spcPct val="20000"/>
              </a:spcBef>
              <a:defRPr/>
            </a:pPr>
            <a:r>
              <a:rPr lang="en-US" altLang="en-US" sz="2800" dirty="0"/>
              <a:t>R = {(1, 1), (1, 2), (2, 3), (3, 3), (4, 4)}</a:t>
            </a:r>
          </a:p>
        </p:txBody>
      </p:sp>
      <p:sp>
        <p:nvSpPr>
          <p:cNvPr id="385029" name="Rectangle 5"/>
          <p:cNvSpPr>
            <a:spLocks noChangeArrowheads="1"/>
          </p:cNvSpPr>
          <p:nvPr/>
        </p:nvSpPr>
        <p:spPr bwMode="auto">
          <a:xfrm>
            <a:off x="9677400" y="3200400"/>
            <a:ext cx="762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742950" indent="-2857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143000" indent="-2286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16002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20574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25146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29718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34290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38862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eaLnBrk="1" hangingPunct="1">
              <a:spcBef>
                <a:spcPct val="20000"/>
              </a:spcBef>
              <a:defRPr/>
            </a:pPr>
            <a:r>
              <a:rPr lang="en-US" altLang="en-US" sz="2800">
                <a:solidFill>
                  <a:srgbClr val="FF3300"/>
                </a:solidFill>
              </a:rPr>
              <a:t>No.</a:t>
            </a:r>
          </a:p>
        </p:txBody>
      </p:sp>
      <p:sp>
        <p:nvSpPr>
          <p:cNvPr id="385030" name="Rectangle 6"/>
          <p:cNvSpPr>
            <a:spLocks noChangeArrowheads="1"/>
          </p:cNvSpPr>
          <p:nvPr/>
        </p:nvSpPr>
        <p:spPr bwMode="auto">
          <a:xfrm>
            <a:off x="1752600" y="3733800"/>
            <a:ext cx="640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742950" indent="-2857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143000" indent="-2286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16002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20574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25146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29718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34290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38862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eaLnBrk="1" hangingPunct="1">
              <a:spcBef>
                <a:spcPct val="20000"/>
              </a:spcBef>
              <a:defRPr/>
            </a:pPr>
            <a:r>
              <a:rPr lang="en-US" altLang="en-US" sz="2800"/>
              <a:t>R = {(1, 1), (2, 2), (2, 3), (3, 3), (4, 4)}</a:t>
            </a:r>
          </a:p>
        </p:txBody>
      </p:sp>
      <p:sp>
        <p:nvSpPr>
          <p:cNvPr id="385031" name="Rectangle 7"/>
          <p:cNvSpPr>
            <a:spLocks noChangeArrowheads="1"/>
          </p:cNvSpPr>
          <p:nvPr/>
        </p:nvSpPr>
        <p:spPr bwMode="auto">
          <a:xfrm>
            <a:off x="9639300" y="3733800"/>
            <a:ext cx="914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742950" indent="-2857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143000" indent="-2286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16002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20574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25146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29718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34290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38862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eaLnBrk="1" hangingPunct="1">
              <a:spcBef>
                <a:spcPct val="20000"/>
              </a:spcBef>
              <a:defRPr/>
            </a:pPr>
            <a:r>
              <a:rPr lang="en-US" altLang="en-US" sz="2800">
                <a:solidFill>
                  <a:srgbClr val="66FF33"/>
                </a:solidFill>
              </a:rPr>
              <a:t>Yes.</a:t>
            </a:r>
          </a:p>
        </p:txBody>
      </p:sp>
      <p:sp>
        <p:nvSpPr>
          <p:cNvPr id="385032" name="Rectangle 8"/>
          <p:cNvSpPr>
            <a:spLocks noChangeArrowheads="1"/>
          </p:cNvSpPr>
          <p:nvPr/>
        </p:nvSpPr>
        <p:spPr bwMode="auto">
          <a:xfrm>
            <a:off x="1752600" y="4267200"/>
            <a:ext cx="640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742950" indent="-2857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143000" indent="-2286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16002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20574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25146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29718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34290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38862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eaLnBrk="1" hangingPunct="1">
              <a:spcBef>
                <a:spcPct val="20000"/>
              </a:spcBef>
              <a:defRPr/>
            </a:pPr>
            <a:r>
              <a:rPr lang="en-US" altLang="en-US" sz="2800"/>
              <a:t>R = {(1, 1), (2, 2), (3, 3)}</a:t>
            </a:r>
          </a:p>
        </p:txBody>
      </p:sp>
      <p:sp>
        <p:nvSpPr>
          <p:cNvPr id="385033" name="Rectangle 9"/>
          <p:cNvSpPr>
            <a:spLocks noChangeArrowheads="1"/>
          </p:cNvSpPr>
          <p:nvPr/>
        </p:nvSpPr>
        <p:spPr bwMode="auto">
          <a:xfrm>
            <a:off x="9677400" y="4267200"/>
            <a:ext cx="762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742950" indent="-2857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143000" indent="-2286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16002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20574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25146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29718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34290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38862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eaLnBrk="1" hangingPunct="1">
              <a:spcBef>
                <a:spcPct val="20000"/>
              </a:spcBef>
              <a:defRPr/>
            </a:pPr>
            <a:r>
              <a:rPr lang="en-US" altLang="en-US" sz="2800">
                <a:solidFill>
                  <a:srgbClr val="FF3300"/>
                </a:solidFill>
              </a:rPr>
              <a:t>No.</a:t>
            </a:r>
          </a:p>
        </p:txBody>
      </p:sp>
      <p:sp>
        <p:nvSpPr>
          <p:cNvPr id="385034" name="Rectangle 10"/>
          <p:cNvSpPr>
            <a:spLocks noChangeArrowheads="1"/>
          </p:cNvSpPr>
          <p:nvPr/>
        </p:nvSpPr>
        <p:spPr bwMode="auto">
          <a:xfrm>
            <a:off x="609600" y="5029200"/>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742950" indent="-2857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143000" indent="-2286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16002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20574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25146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29718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34290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38862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eaLnBrk="1" hangingPunct="1">
              <a:spcBef>
                <a:spcPct val="20000"/>
              </a:spcBef>
              <a:defRPr/>
            </a:pPr>
            <a:r>
              <a:rPr lang="en-US" altLang="en-US" sz="2800" b="1" dirty="0">
                <a:solidFill>
                  <a:srgbClr val="00FFFF"/>
                </a:solidFill>
              </a:rPr>
              <a:t>Definition:</a:t>
            </a:r>
            <a:r>
              <a:rPr lang="en-US" altLang="en-US" sz="2800" dirty="0"/>
              <a:t> A relation on a set A is called </a:t>
            </a:r>
            <a:r>
              <a:rPr lang="en-US" altLang="en-US" sz="2800" b="1" dirty="0" err="1">
                <a:solidFill>
                  <a:srgbClr val="00FFFF"/>
                </a:solidFill>
              </a:rPr>
              <a:t>irreflexive</a:t>
            </a:r>
            <a:r>
              <a:rPr lang="en-US" altLang="en-US" sz="2800" dirty="0"/>
              <a:t> if (a, a</a:t>
            </a:r>
            <a:r>
              <a:rPr lang="en-US" altLang="en-US" sz="2800" dirty="0" smtClean="0"/>
              <a:t>)</a:t>
            </a:r>
            <a:r>
              <a:rPr lang="en-US" altLang="en-US" sz="2800" dirty="0" smtClean="0">
                <a:sym typeface="Symbol" panose="05050102010706020507" pitchFamily="18" charset="2"/>
              </a:rPr>
              <a:t></a:t>
            </a:r>
            <a:r>
              <a:rPr lang="en-US" altLang="en-US" sz="2800" dirty="0" smtClean="0"/>
              <a:t>R </a:t>
            </a:r>
            <a:r>
              <a:rPr lang="en-US" altLang="en-US" sz="2800" dirty="0"/>
              <a:t>for every element </a:t>
            </a:r>
            <a:r>
              <a:rPr lang="en-US" altLang="en-US" sz="2800" dirty="0" err="1" smtClean="0"/>
              <a:t>a</a:t>
            </a:r>
            <a:r>
              <a:rPr lang="en-US" altLang="en-US" sz="2800" dirty="0" err="1" smtClean="0">
                <a:latin typeface="Cambria Math" panose="02040503050406030204" pitchFamily="18" charset="0"/>
                <a:ea typeface="Cambria Math" panose="02040503050406030204" pitchFamily="18" charset="0"/>
              </a:rPr>
              <a:t>∈</a:t>
            </a:r>
            <a:r>
              <a:rPr lang="en-US" altLang="en-US" sz="2800" dirty="0" err="1" smtClean="0"/>
              <a:t>A</a:t>
            </a:r>
            <a:r>
              <a:rPr lang="en-US" altLang="en-US" sz="2800" dirty="0"/>
              <a:t>.</a:t>
            </a:r>
            <a:endParaRPr lang="en-US" altLang="en-US" sz="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5027">
                                            <p:txEl>
                                              <p:pRg st="1" end="1"/>
                                            </p:txEl>
                                          </p:spTgt>
                                        </p:tgtEl>
                                        <p:attrNameLst>
                                          <p:attrName>style.visibility</p:attrName>
                                        </p:attrNameLst>
                                      </p:cBhvr>
                                      <p:to>
                                        <p:strVal val="visible"/>
                                      </p:to>
                                    </p:set>
                                    <p:anim calcmode="lin" valueType="num">
                                      <p:cBhvr additive="base">
                                        <p:cTn id="7" dur="500" fill="hold"/>
                                        <p:tgtEl>
                                          <p:spTgt spid="385027">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850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5027">
                                            <p:txEl>
                                              <p:pRg st="2" end="2"/>
                                            </p:txEl>
                                          </p:spTgt>
                                        </p:tgtEl>
                                        <p:attrNameLst>
                                          <p:attrName>style.visibility</p:attrName>
                                        </p:attrNameLst>
                                      </p:cBhvr>
                                      <p:to>
                                        <p:strVal val="visible"/>
                                      </p:to>
                                    </p:set>
                                    <p:anim calcmode="lin" valueType="num">
                                      <p:cBhvr additive="base">
                                        <p:cTn id="13" dur="500" fill="hold"/>
                                        <p:tgtEl>
                                          <p:spTgt spid="38502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850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85028">
                                            <p:txEl>
                                              <p:pRg st="0" end="0"/>
                                            </p:txEl>
                                          </p:spTgt>
                                        </p:tgtEl>
                                        <p:attrNameLst>
                                          <p:attrName>style.visibility</p:attrName>
                                        </p:attrNameLst>
                                      </p:cBhvr>
                                      <p:to>
                                        <p:strVal val="visible"/>
                                      </p:to>
                                    </p:set>
                                    <p:anim calcmode="lin" valueType="num">
                                      <p:cBhvr additive="base">
                                        <p:cTn id="19" dur="500" fill="hold"/>
                                        <p:tgtEl>
                                          <p:spTgt spid="38502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8502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85029"/>
                                        </p:tgtEl>
                                        <p:attrNameLst>
                                          <p:attrName>style.visibility</p:attrName>
                                        </p:attrNameLst>
                                      </p:cBhvr>
                                      <p:to>
                                        <p:strVal val="visible"/>
                                      </p:to>
                                    </p:set>
                                    <p:anim calcmode="lin" valueType="num">
                                      <p:cBhvr additive="base">
                                        <p:cTn id="25" dur="500" fill="hold"/>
                                        <p:tgtEl>
                                          <p:spTgt spid="385029"/>
                                        </p:tgtEl>
                                        <p:attrNameLst>
                                          <p:attrName>ppt_x</p:attrName>
                                        </p:attrNameLst>
                                      </p:cBhvr>
                                      <p:tavLst>
                                        <p:tav tm="0">
                                          <p:val>
                                            <p:strVal val="1+#ppt_w/2"/>
                                          </p:val>
                                        </p:tav>
                                        <p:tav tm="100000">
                                          <p:val>
                                            <p:strVal val="#ppt_x"/>
                                          </p:val>
                                        </p:tav>
                                      </p:tavLst>
                                    </p:anim>
                                    <p:anim calcmode="lin" valueType="num">
                                      <p:cBhvr additive="base">
                                        <p:cTn id="26" dur="500" fill="hold"/>
                                        <p:tgtEl>
                                          <p:spTgt spid="38502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85030">
                                            <p:txEl>
                                              <p:pRg st="0" end="0"/>
                                            </p:txEl>
                                          </p:spTgt>
                                        </p:tgtEl>
                                        <p:attrNameLst>
                                          <p:attrName>style.visibility</p:attrName>
                                        </p:attrNameLst>
                                      </p:cBhvr>
                                      <p:to>
                                        <p:strVal val="visible"/>
                                      </p:to>
                                    </p:set>
                                    <p:anim calcmode="lin" valueType="num">
                                      <p:cBhvr additive="base">
                                        <p:cTn id="31" dur="500" fill="hold"/>
                                        <p:tgtEl>
                                          <p:spTgt spid="385030">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8503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85031"/>
                                        </p:tgtEl>
                                        <p:attrNameLst>
                                          <p:attrName>style.visibility</p:attrName>
                                        </p:attrNameLst>
                                      </p:cBhvr>
                                      <p:to>
                                        <p:strVal val="visible"/>
                                      </p:to>
                                    </p:set>
                                    <p:anim calcmode="lin" valueType="num">
                                      <p:cBhvr additive="base">
                                        <p:cTn id="37" dur="500" fill="hold"/>
                                        <p:tgtEl>
                                          <p:spTgt spid="385031"/>
                                        </p:tgtEl>
                                        <p:attrNameLst>
                                          <p:attrName>ppt_x</p:attrName>
                                        </p:attrNameLst>
                                      </p:cBhvr>
                                      <p:tavLst>
                                        <p:tav tm="0">
                                          <p:val>
                                            <p:strVal val="1+#ppt_w/2"/>
                                          </p:val>
                                        </p:tav>
                                        <p:tav tm="100000">
                                          <p:val>
                                            <p:strVal val="#ppt_x"/>
                                          </p:val>
                                        </p:tav>
                                      </p:tavLst>
                                    </p:anim>
                                    <p:anim calcmode="lin" valueType="num">
                                      <p:cBhvr additive="base">
                                        <p:cTn id="38" dur="500" fill="hold"/>
                                        <p:tgtEl>
                                          <p:spTgt spid="385031"/>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85032">
                                            <p:txEl>
                                              <p:pRg st="0" end="0"/>
                                            </p:txEl>
                                          </p:spTgt>
                                        </p:tgtEl>
                                        <p:attrNameLst>
                                          <p:attrName>style.visibility</p:attrName>
                                        </p:attrNameLst>
                                      </p:cBhvr>
                                      <p:to>
                                        <p:strVal val="visible"/>
                                      </p:to>
                                    </p:set>
                                    <p:anim calcmode="lin" valueType="num">
                                      <p:cBhvr additive="base">
                                        <p:cTn id="43" dur="500" fill="hold"/>
                                        <p:tgtEl>
                                          <p:spTgt spid="385032">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8503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385033"/>
                                        </p:tgtEl>
                                        <p:attrNameLst>
                                          <p:attrName>style.visibility</p:attrName>
                                        </p:attrNameLst>
                                      </p:cBhvr>
                                      <p:to>
                                        <p:strVal val="visible"/>
                                      </p:to>
                                    </p:set>
                                    <p:anim calcmode="lin" valueType="num">
                                      <p:cBhvr additive="base">
                                        <p:cTn id="49" dur="500" fill="hold"/>
                                        <p:tgtEl>
                                          <p:spTgt spid="385033"/>
                                        </p:tgtEl>
                                        <p:attrNameLst>
                                          <p:attrName>ppt_x</p:attrName>
                                        </p:attrNameLst>
                                      </p:cBhvr>
                                      <p:tavLst>
                                        <p:tav tm="0">
                                          <p:val>
                                            <p:strVal val="1+#ppt_w/2"/>
                                          </p:val>
                                        </p:tav>
                                        <p:tav tm="100000">
                                          <p:val>
                                            <p:strVal val="#ppt_x"/>
                                          </p:val>
                                        </p:tav>
                                      </p:tavLst>
                                    </p:anim>
                                    <p:anim calcmode="lin" valueType="num">
                                      <p:cBhvr additive="base">
                                        <p:cTn id="50" dur="500" fill="hold"/>
                                        <p:tgtEl>
                                          <p:spTgt spid="385033"/>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85034"/>
                                        </p:tgtEl>
                                        <p:attrNameLst>
                                          <p:attrName>style.visibility</p:attrName>
                                        </p:attrNameLst>
                                      </p:cBhvr>
                                      <p:to>
                                        <p:strVal val="visible"/>
                                      </p:to>
                                    </p:set>
                                    <p:anim calcmode="lin" valueType="num">
                                      <p:cBhvr additive="base">
                                        <p:cTn id="55" dur="500" fill="hold"/>
                                        <p:tgtEl>
                                          <p:spTgt spid="385034"/>
                                        </p:tgtEl>
                                        <p:attrNameLst>
                                          <p:attrName>ppt_x</p:attrName>
                                        </p:attrNameLst>
                                      </p:cBhvr>
                                      <p:tavLst>
                                        <p:tav tm="0">
                                          <p:val>
                                            <p:strVal val="0-#ppt_w/2"/>
                                          </p:val>
                                        </p:tav>
                                        <p:tav tm="100000">
                                          <p:val>
                                            <p:strVal val="#ppt_x"/>
                                          </p:val>
                                        </p:tav>
                                      </p:tavLst>
                                    </p:anim>
                                    <p:anim calcmode="lin" valueType="num">
                                      <p:cBhvr additive="base">
                                        <p:cTn id="56" dur="500" fill="hold"/>
                                        <p:tgtEl>
                                          <p:spTgt spid="3850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7" grpId="0" uiExpand="1" build="p" autoUpdateAnimBg="0"/>
      <p:bldP spid="385028" grpId="0" build="p" autoUpdateAnimBg="0"/>
      <p:bldP spid="385029" grpId="0" autoUpdateAnimBg="0"/>
      <p:bldP spid="385030" grpId="0" build="p" autoUpdateAnimBg="0"/>
      <p:bldP spid="385031" grpId="0" autoUpdateAnimBg="0"/>
      <p:bldP spid="385032" grpId="0" build="p" autoUpdateAnimBg="0"/>
      <p:bldP spid="385033" grpId="0" autoUpdateAnimBg="0"/>
      <p:bldP spid="385034"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a:xfrm>
            <a:off x="1981200" y="0"/>
            <a:ext cx="8153400" cy="838200"/>
          </a:xfrm>
        </p:spPr>
        <p:txBody>
          <a:bodyPr/>
          <a:lstStyle/>
          <a:p>
            <a:pPr eaLnBrk="1" hangingPunct="1">
              <a:defRPr/>
            </a:pPr>
            <a:r>
              <a:rPr lang="en-US" altLang="en-US" sz="3600"/>
              <a:t>Properties of Relations</a:t>
            </a:r>
            <a:endParaRPr lang="en-CA" altLang="en-US" sz="3600"/>
          </a:p>
        </p:txBody>
      </p:sp>
      <p:sp>
        <p:nvSpPr>
          <p:cNvPr id="386051" name="Rectangle 3"/>
          <p:cNvSpPr>
            <a:spLocks noGrp="1" noChangeArrowheads="1"/>
          </p:cNvSpPr>
          <p:nvPr>
            <p:ph idx="1"/>
          </p:nvPr>
        </p:nvSpPr>
        <p:spPr>
          <a:xfrm>
            <a:off x="609600" y="1066800"/>
            <a:ext cx="10972800" cy="4114800"/>
          </a:xfrm>
        </p:spPr>
        <p:txBody>
          <a:bodyPr>
            <a:normAutofit fontScale="92500" lnSpcReduction="20000"/>
          </a:bodyPr>
          <a:lstStyle/>
          <a:p>
            <a:pPr>
              <a:defRPr/>
            </a:pPr>
            <a:r>
              <a:rPr lang="en-US" altLang="en-US" sz="2800" b="1" dirty="0">
                <a:solidFill>
                  <a:srgbClr val="00FFFF"/>
                </a:solidFill>
                <a:sym typeface="Symbol" panose="05050102010706020507" pitchFamily="18" charset="2"/>
              </a:rPr>
              <a:t>Definitions:</a:t>
            </a:r>
            <a:r>
              <a:rPr lang="en-US" altLang="en-US" sz="2800" dirty="0">
                <a:sym typeface="Symbol" panose="05050102010706020507" pitchFamily="18" charset="2"/>
              </a:rPr>
              <a:t> </a:t>
            </a:r>
          </a:p>
          <a:p>
            <a:pPr>
              <a:defRPr/>
            </a:pPr>
            <a:endParaRPr lang="en-US" altLang="en-US" sz="900" dirty="0">
              <a:sym typeface="Symbol" panose="05050102010706020507" pitchFamily="18" charset="2"/>
            </a:endParaRPr>
          </a:p>
          <a:p>
            <a:pPr>
              <a:defRPr/>
            </a:pPr>
            <a:r>
              <a:rPr lang="en-US" altLang="en-US" sz="2800" dirty="0">
                <a:sym typeface="Symbol" panose="05050102010706020507" pitchFamily="18" charset="2"/>
              </a:rPr>
              <a:t>A relation R on a set A is called </a:t>
            </a:r>
            <a:r>
              <a:rPr lang="en-US" altLang="en-US" sz="2800" b="1" dirty="0">
                <a:solidFill>
                  <a:srgbClr val="00FFFF"/>
                </a:solidFill>
                <a:sym typeface="Symbol" panose="05050102010706020507" pitchFamily="18" charset="2"/>
              </a:rPr>
              <a:t>symmetric</a:t>
            </a:r>
            <a:r>
              <a:rPr lang="en-US" altLang="en-US" sz="2800" dirty="0">
                <a:sym typeface="Symbol" panose="05050102010706020507" pitchFamily="18" charset="2"/>
              </a:rPr>
              <a:t> if (b, a)R </a:t>
            </a:r>
            <a:r>
              <a:rPr lang="en-US" altLang="en-US" sz="2800" dirty="0" smtClean="0">
                <a:sym typeface="Symbol" panose="05050102010706020507" pitchFamily="18" charset="2"/>
              </a:rPr>
              <a:t/>
            </a:r>
            <a:br>
              <a:rPr lang="en-US" altLang="en-US" sz="2800" dirty="0" smtClean="0">
                <a:sym typeface="Symbol" panose="05050102010706020507" pitchFamily="18" charset="2"/>
              </a:rPr>
            </a:br>
            <a:r>
              <a:rPr lang="en-US" altLang="en-US" sz="2800" dirty="0" smtClean="0">
                <a:sym typeface="Symbol" panose="05050102010706020507" pitchFamily="18" charset="2"/>
              </a:rPr>
              <a:t>whenever </a:t>
            </a:r>
            <a:r>
              <a:rPr lang="en-US" altLang="en-US" sz="2800" dirty="0">
                <a:sym typeface="Symbol" panose="05050102010706020507" pitchFamily="18" charset="2"/>
              </a:rPr>
              <a:t>(a, b)R for all a, </a:t>
            </a:r>
            <a:r>
              <a:rPr lang="en-US" altLang="en-US" sz="2800" dirty="0" err="1">
                <a:sym typeface="Symbol" panose="05050102010706020507" pitchFamily="18" charset="2"/>
              </a:rPr>
              <a:t>bA</a:t>
            </a:r>
            <a:r>
              <a:rPr lang="en-US" altLang="en-US" sz="2800" dirty="0">
                <a:sym typeface="Symbol" panose="05050102010706020507" pitchFamily="18" charset="2"/>
              </a:rPr>
              <a:t>. </a:t>
            </a:r>
          </a:p>
          <a:p>
            <a:pPr>
              <a:defRPr/>
            </a:pPr>
            <a:endParaRPr lang="en-US" altLang="en-US" sz="900" dirty="0">
              <a:sym typeface="Symbol" panose="05050102010706020507" pitchFamily="18" charset="2"/>
            </a:endParaRPr>
          </a:p>
          <a:p>
            <a:pPr>
              <a:defRPr/>
            </a:pPr>
            <a:r>
              <a:rPr lang="en-US" altLang="en-US" sz="2800" dirty="0">
                <a:sym typeface="Symbol" panose="05050102010706020507" pitchFamily="18" charset="2"/>
              </a:rPr>
              <a:t>A relation R on a set A is called </a:t>
            </a:r>
            <a:r>
              <a:rPr lang="en-US" altLang="en-US" sz="2800" b="1" dirty="0">
                <a:solidFill>
                  <a:srgbClr val="00FFFF"/>
                </a:solidFill>
                <a:sym typeface="Symbol" panose="05050102010706020507" pitchFamily="18" charset="2"/>
              </a:rPr>
              <a:t>antisymmetric</a:t>
            </a:r>
            <a:r>
              <a:rPr lang="en-US" altLang="en-US" sz="2800" dirty="0">
                <a:sym typeface="Symbol" panose="05050102010706020507" pitchFamily="18" charset="2"/>
              </a:rPr>
              <a:t> if </a:t>
            </a:r>
            <a:br>
              <a:rPr lang="en-US" altLang="en-US" sz="2800" dirty="0">
                <a:sym typeface="Symbol" panose="05050102010706020507" pitchFamily="18" charset="2"/>
              </a:rPr>
            </a:br>
            <a:r>
              <a:rPr lang="en-US" altLang="en-US" sz="2800" dirty="0">
                <a:sym typeface="Symbol" panose="05050102010706020507" pitchFamily="18" charset="2"/>
              </a:rPr>
              <a:t>a = b whenever (a, b)R and (b, a)R.</a:t>
            </a:r>
          </a:p>
          <a:p>
            <a:pPr>
              <a:defRPr/>
            </a:pPr>
            <a:endParaRPr lang="en-US" altLang="en-US" sz="800" dirty="0">
              <a:sym typeface="Symbol" panose="05050102010706020507" pitchFamily="18" charset="2"/>
            </a:endParaRPr>
          </a:p>
          <a:p>
            <a:pPr>
              <a:defRPr/>
            </a:pPr>
            <a:r>
              <a:rPr lang="en-US" altLang="en-US" sz="2800" dirty="0">
                <a:sym typeface="Symbol" panose="05050102010706020507" pitchFamily="18" charset="2"/>
              </a:rPr>
              <a:t>A relation R on a set A is called </a:t>
            </a:r>
            <a:r>
              <a:rPr lang="en-US" altLang="en-US" sz="2800" b="1" dirty="0">
                <a:solidFill>
                  <a:srgbClr val="00FFFF"/>
                </a:solidFill>
                <a:sym typeface="Symbol" panose="05050102010706020507" pitchFamily="18" charset="2"/>
              </a:rPr>
              <a:t>asymmetric</a:t>
            </a:r>
            <a:r>
              <a:rPr lang="en-US" altLang="en-US" sz="2800" dirty="0">
                <a:sym typeface="Symbol" panose="05050102010706020507" pitchFamily="18" charset="2"/>
              </a:rPr>
              <a:t> if </a:t>
            </a:r>
            <a:br>
              <a:rPr lang="en-US" altLang="en-US" sz="2800" dirty="0">
                <a:sym typeface="Symbol" panose="05050102010706020507" pitchFamily="18" charset="2"/>
              </a:rPr>
            </a:br>
            <a:r>
              <a:rPr lang="en-US" altLang="en-US" sz="2800" dirty="0">
                <a:sym typeface="Symbol" panose="05050102010706020507" pitchFamily="18" charset="2"/>
              </a:rPr>
              <a:t>(a, b)R implies that (b, a)R for all a, </a:t>
            </a:r>
            <a:r>
              <a:rPr lang="en-US" altLang="en-US" sz="2800" dirty="0" err="1">
                <a:sym typeface="Symbol" panose="05050102010706020507" pitchFamily="18" charset="2"/>
              </a:rPr>
              <a:t>bA</a:t>
            </a:r>
            <a:r>
              <a:rPr lang="en-US" altLang="en-US" sz="2800" dirty="0">
                <a:sym typeface="Symbol" panose="05050102010706020507" pitchFamily="18" charset="2"/>
              </a:rPr>
              <a:t>. </a:t>
            </a:r>
          </a:p>
        </p:txBody>
      </p:sp>
      <p:sp>
        <p:nvSpPr>
          <p:cNvPr id="15362" name="Date Placeholder 3"/>
          <p:cNvSpPr>
            <a:spLocks noGrp="1"/>
          </p:cNvSpPr>
          <p:nvPr>
            <p:ph type="dt" sz="half" idx="10"/>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15363" name="Footer Placeholder 4"/>
          <p:cNvSpPr>
            <a:spLocks noGrp="1"/>
          </p:cNvSpPr>
          <p:nvPr>
            <p:ph type="ftr" sz="quarter" idx="11"/>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a:solidFill>
                <a:srgbClr val="00CCFF"/>
              </a:solidFill>
              <a:latin typeface="Times New Roman" panose="02020603050405020304" pitchFamily="18" charset="0"/>
            </a:endParaRPr>
          </a:p>
        </p:txBody>
      </p:sp>
      <p:sp>
        <p:nvSpPr>
          <p:cNvPr id="15364" name="Slide Number Placeholder 5"/>
          <p:cNvSpPr>
            <a:spLocks noGrp="1"/>
          </p:cNvSpPr>
          <p:nvPr>
            <p:ph type="sldNum" sz="quarter" idx="12"/>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936362F1-8FC1-4D20-92FF-6808E9C2A7EE}" type="slidenum">
              <a:rPr lang="en-CA" altLang="en-US" sz="1400">
                <a:solidFill>
                  <a:srgbClr val="00CCFF"/>
                </a:solidFill>
                <a:latin typeface="Times New Roman" panose="02020603050405020304" pitchFamily="18" charset="0"/>
              </a:rPr>
              <a:pPr>
                <a:spcBef>
                  <a:spcPct val="0"/>
                </a:spcBef>
              </a:pPr>
              <a:t>11</a:t>
            </a:fld>
            <a:endParaRPr lang="en-CA" altLang="en-US" sz="1400">
              <a:solidFill>
                <a:srgbClr val="00CC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6051">
                                            <p:txEl>
                                              <p:pRg st="2" end="2"/>
                                            </p:txEl>
                                          </p:spTgt>
                                        </p:tgtEl>
                                        <p:attrNameLst>
                                          <p:attrName>style.visibility</p:attrName>
                                        </p:attrNameLst>
                                      </p:cBhvr>
                                      <p:to>
                                        <p:strVal val="visible"/>
                                      </p:to>
                                    </p:set>
                                    <p:anim calcmode="lin" valueType="num">
                                      <p:cBhvr additive="base">
                                        <p:cTn id="7" dur="500" fill="hold"/>
                                        <p:tgtEl>
                                          <p:spTgt spid="386051">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860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6051">
                                            <p:txEl>
                                              <p:pRg st="4" end="4"/>
                                            </p:txEl>
                                          </p:spTgt>
                                        </p:tgtEl>
                                        <p:attrNameLst>
                                          <p:attrName>style.visibility</p:attrName>
                                        </p:attrNameLst>
                                      </p:cBhvr>
                                      <p:to>
                                        <p:strVal val="visible"/>
                                      </p:to>
                                    </p:set>
                                    <p:anim calcmode="lin" valueType="num">
                                      <p:cBhvr additive="base">
                                        <p:cTn id="13" dur="500" fill="hold"/>
                                        <p:tgtEl>
                                          <p:spTgt spid="386051">
                                            <p:txEl>
                                              <p:pRg st="4" end="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8605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86051">
                                            <p:txEl>
                                              <p:pRg st="6" end="6"/>
                                            </p:txEl>
                                          </p:spTgt>
                                        </p:tgtEl>
                                        <p:attrNameLst>
                                          <p:attrName>style.visibility</p:attrName>
                                        </p:attrNameLst>
                                      </p:cBhvr>
                                      <p:to>
                                        <p:strVal val="visible"/>
                                      </p:to>
                                    </p:set>
                                    <p:anim calcmode="lin" valueType="num">
                                      <p:cBhvr additive="base">
                                        <p:cTn id="19" dur="500" fill="hold"/>
                                        <p:tgtEl>
                                          <p:spTgt spid="386051">
                                            <p:txEl>
                                              <p:pRg st="6" end="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8605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1" grpId="0" uiExpand="1"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a:xfrm>
            <a:off x="1981200" y="0"/>
            <a:ext cx="8153400" cy="838200"/>
          </a:xfrm>
        </p:spPr>
        <p:txBody>
          <a:bodyPr/>
          <a:lstStyle/>
          <a:p>
            <a:pPr eaLnBrk="1" hangingPunct="1">
              <a:defRPr/>
            </a:pPr>
            <a:r>
              <a:rPr lang="en-US" altLang="en-US" sz="3600"/>
              <a:t>Properties of Relations</a:t>
            </a:r>
            <a:endParaRPr lang="en-CA" altLang="en-US" sz="3600"/>
          </a:p>
        </p:txBody>
      </p:sp>
      <p:sp>
        <p:nvSpPr>
          <p:cNvPr id="387075" name="Rectangle 3"/>
          <p:cNvSpPr>
            <a:spLocks noGrp="1" noChangeArrowheads="1"/>
          </p:cNvSpPr>
          <p:nvPr>
            <p:ph idx="1"/>
          </p:nvPr>
        </p:nvSpPr>
        <p:spPr>
          <a:xfrm>
            <a:off x="609600" y="838200"/>
            <a:ext cx="11049000" cy="1066800"/>
          </a:xfrm>
        </p:spPr>
        <p:txBody>
          <a:bodyPr>
            <a:noAutofit/>
          </a:bodyPr>
          <a:lstStyle/>
          <a:p>
            <a:pPr>
              <a:defRPr/>
            </a:pPr>
            <a:r>
              <a:rPr lang="en-US" altLang="en-US" sz="3200" dirty="0">
                <a:sym typeface="Symbol" panose="05050102010706020507" pitchFamily="18" charset="2"/>
              </a:rPr>
              <a:t>Are the following relations on {1, 2, 3, 4} </a:t>
            </a:r>
            <a:r>
              <a:rPr lang="en-US" altLang="en-US" sz="3200" dirty="0" smtClean="0">
                <a:sym typeface="Symbol" panose="05050102010706020507" pitchFamily="18" charset="2"/>
              </a:rPr>
              <a:t>symmetric</a:t>
            </a:r>
            <a:r>
              <a:rPr lang="en-US" altLang="en-US" sz="3200" dirty="0">
                <a:sym typeface="Symbol" panose="05050102010706020507" pitchFamily="18" charset="2"/>
              </a:rPr>
              <a:t>, antisymmetric, or asymmetric?</a:t>
            </a:r>
          </a:p>
        </p:txBody>
      </p:sp>
      <p:sp>
        <p:nvSpPr>
          <p:cNvPr id="16386" name="Date Placeholder 3"/>
          <p:cNvSpPr>
            <a:spLocks noGrp="1"/>
          </p:cNvSpPr>
          <p:nvPr>
            <p:ph type="dt" sz="half" idx="10"/>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16387" name="Footer Placeholder 4"/>
          <p:cNvSpPr>
            <a:spLocks noGrp="1"/>
          </p:cNvSpPr>
          <p:nvPr>
            <p:ph type="ftr" sz="quarter" idx="11"/>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a:solidFill>
                <a:srgbClr val="00CCFF"/>
              </a:solidFill>
              <a:latin typeface="Times New Roman" panose="02020603050405020304" pitchFamily="18" charset="0"/>
            </a:endParaRPr>
          </a:p>
        </p:txBody>
      </p:sp>
      <p:sp>
        <p:nvSpPr>
          <p:cNvPr id="16388" name="Slide Number Placeholder 5"/>
          <p:cNvSpPr>
            <a:spLocks noGrp="1"/>
          </p:cNvSpPr>
          <p:nvPr>
            <p:ph type="sldNum" sz="quarter" idx="12"/>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0993B49D-FBD5-4B2C-AC23-1EC56C671523}" type="slidenum">
              <a:rPr lang="en-CA" altLang="en-US" sz="1400">
                <a:solidFill>
                  <a:srgbClr val="00CCFF"/>
                </a:solidFill>
                <a:latin typeface="Times New Roman" panose="02020603050405020304" pitchFamily="18" charset="0"/>
              </a:rPr>
              <a:pPr>
                <a:spcBef>
                  <a:spcPct val="0"/>
                </a:spcBef>
              </a:pPr>
              <a:t>12</a:t>
            </a:fld>
            <a:endParaRPr lang="en-CA" altLang="en-US" sz="1400">
              <a:solidFill>
                <a:srgbClr val="00CCFF"/>
              </a:solidFill>
              <a:latin typeface="Times New Roman" panose="02020603050405020304" pitchFamily="18" charset="0"/>
            </a:endParaRPr>
          </a:p>
        </p:txBody>
      </p:sp>
      <p:sp>
        <p:nvSpPr>
          <p:cNvPr id="387076" name="Rectangle 4"/>
          <p:cNvSpPr>
            <a:spLocks noChangeArrowheads="1"/>
          </p:cNvSpPr>
          <p:nvPr/>
        </p:nvSpPr>
        <p:spPr bwMode="auto">
          <a:xfrm>
            <a:off x="1752600" y="2133600"/>
            <a:ext cx="6248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742950" indent="-2857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143000" indent="-2286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16002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20574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25146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29718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34290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38862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eaLnBrk="1" hangingPunct="1">
              <a:spcBef>
                <a:spcPct val="20000"/>
              </a:spcBef>
              <a:defRPr/>
            </a:pPr>
            <a:r>
              <a:rPr lang="en-US" altLang="en-US" sz="2800"/>
              <a:t>R = {(1, 1), (1, 2), (2, 1), (3, 3), (4, 4)}</a:t>
            </a:r>
          </a:p>
        </p:txBody>
      </p:sp>
      <p:sp>
        <p:nvSpPr>
          <p:cNvPr id="387077" name="Rectangle 5"/>
          <p:cNvSpPr>
            <a:spLocks noChangeArrowheads="1"/>
          </p:cNvSpPr>
          <p:nvPr/>
        </p:nvSpPr>
        <p:spPr bwMode="auto">
          <a:xfrm>
            <a:off x="8534400" y="2133600"/>
            <a:ext cx="1981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742950" indent="-2857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143000" indent="-2286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16002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20574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25146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29718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34290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38862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eaLnBrk="1" hangingPunct="1">
              <a:spcBef>
                <a:spcPct val="20000"/>
              </a:spcBef>
              <a:defRPr/>
            </a:pPr>
            <a:r>
              <a:rPr lang="en-US" altLang="en-US" sz="2800">
                <a:solidFill>
                  <a:srgbClr val="00FFFF"/>
                </a:solidFill>
              </a:rPr>
              <a:t>symmetric</a:t>
            </a:r>
          </a:p>
        </p:txBody>
      </p:sp>
      <p:sp>
        <p:nvSpPr>
          <p:cNvPr id="387078" name="Rectangle 6"/>
          <p:cNvSpPr>
            <a:spLocks noChangeArrowheads="1"/>
          </p:cNvSpPr>
          <p:nvPr/>
        </p:nvSpPr>
        <p:spPr bwMode="auto">
          <a:xfrm>
            <a:off x="1752600" y="2667000"/>
            <a:ext cx="640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742950" indent="-2857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143000" indent="-2286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16002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20574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25146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29718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34290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38862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eaLnBrk="1" hangingPunct="1">
              <a:spcBef>
                <a:spcPct val="20000"/>
              </a:spcBef>
              <a:defRPr/>
            </a:pPr>
            <a:r>
              <a:rPr lang="en-US" altLang="en-US" sz="2800"/>
              <a:t>R = {(1, 1)}</a:t>
            </a:r>
          </a:p>
        </p:txBody>
      </p:sp>
      <p:sp>
        <p:nvSpPr>
          <p:cNvPr id="387079" name="Rectangle 7"/>
          <p:cNvSpPr>
            <a:spLocks noChangeArrowheads="1"/>
          </p:cNvSpPr>
          <p:nvPr/>
        </p:nvSpPr>
        <p:spPr bwMode="auto">
          <a:xfrm>
            <a:off x="8534400" y="2667000"/>
            <a:ext cx="1676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742950" indent="-2857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143000" indent="-2286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16002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20574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25146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29718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34290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38862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eaLnBrk="1" hangingPunct="1">
              <a:spcBef>
                <a:spcPct val="20000"/>
              </a:spcBef>
              <a:defRPr/>
            </a:pPr>
            <a:r>
              <a:rPr lang="en-US" altLang="en-US" sz="2800" dirty="0">
                <a:solidFill>
                  <a:srgbClr val="00FFFF"/>
                </a:solidFill>
              </a:rPr>
              <a:t>sym. and </a:t>
            </a:r>
            <a:r>
              <a:rPr lang="en-US" altLang="en-US" sz="2800" dirty="0" err="1">
                <a:solidFill>
                  <a:srgbClr val="00FFFF"/>
                </a:solidFill>
              </a:rPr>
              <a:t>antisym</a:t>
            </a:r>
            <a:r>
              <a:rPr lang="en-US" altLang="en-US" sz="2800" dirty="0">
                <a:solidFill>
                  <a:srgbClr val="00FFFF"/>
                </a:solidFill>
              </a:rPr>
              <a:t>.</a:t>
            </a:r>
          </a:p>
        </p:txBody>
      </p:sp>
      <p:sp>
        <p:nvSpPr>
          <p:cNvPr id="387080" name="Rectangle 8"/>
          <p:cNvSpPr>
            <a:spLocks noChangeArrowheads="1"/>
          </p:cNvSpPr>
          <p:nvPr/>
        </p:nvSpPr>
        <p:spPr bwMode="auto">
          <a:xfrm>
            <a:off x="1752600" y="3810000"/>
            <a:ext cx="640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742950" indent="-2857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143000" indent="-2286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16002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20574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25146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29718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34290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38862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eaLnBrk="1" hangingPunct="1">
              <a:spcBef>
                <a:spcPct val="20000"/>
              </a:spcBef>
              <a:defRPr/>
            </a:pPr>
            <a:r>
              <a:rPr lang="en-US" altLang="en-US" sz="2800"/>
              <a:t>R = {(1, 3), (3, 2), (2, 1)}</a:t>
            </a:r>
          </a:p>
        </p:txBody>
      </p:sp>
      <p:sp>
        <p:nvSpPr>
          <p:cNvPr id="387081" name="Rectangle 9"/>
          <p:cNvSpPr>
            <a:spLocks noChangeArrowheads="1"/>
          </p:cNvSpPr>
          <p:nvPr/>
        </p:nvSpPr>
        <p:spPr bwMode="auto">
          <a:xfrm>
            <a:off x="8534400" y="3810000"/>
            <a:ext cx="19812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742950" indent="-2857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143000" indent="-2286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16002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20574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25146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29718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34290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38862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eaLnBrk="1" hangingPunct="1">
              <a:spcBef>
                <a:spcPct val="20000"/>
              </a:spcBef>
              <a:defRPr/>
            </a:pPr>
            <a:r>
              <a:rPr lang="en-US" altLang="en-US" sz="2800">
                <a:solidFill>
                  <a:srgbClr val="00FFFF"/>
                </a:solidFill>
              </a:rPr>
              <a:t>antisym. and asym.</a:t>
            </a:r>
          </a:p>
        </p:txBody>
      </p:sp>
      <p:sp>
        <p:nvSpPr>
          <p:cNvPr id="387082" name="Rectangle 10"/>
          <p:cNvSpPr>
            <a:spLocks noChangeArrowheads="1"/>
          </p:cNvSpPr>
          <p:nvPr/>
        </p:nvSpPr>
        <p:spPr bwMode="auto">
          <a:xfrm>
            <a:off x="1752600" y="4876800"/>
            <a:ext cx="640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742950" indent="-2857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143000" indent="-2286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16002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20574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25146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29718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34290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38862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eaLnBrk="1" hangingPunct="1">
              <a:spcBef>
                <a:spcPct val="20000"/>
              </a:spcBef>
              <a:defRPr/>
            </a:pPr>
            <a:r>
              <a:rPr lang="en-US" altLang="en-US" sz="2800"/>
              <a:t>R = {(4, 4), (3, 3), (1, 4)}</a:t>
            </a:r>
          </a:p>
        </p:txBody>
      </p:sp>
      <p:sp>
        <p:nvSpPr>
          <p:cNvPr id="387083" name="Rectangle 11"/>
          <p:cNvSpPr>
            <a:spLocks noChangeArrowheads="1"/>
          </p:cNvSpPr>
          <p:nvPr/>
        </p:nvSpPr>
        <p:spPr bwMode="auto">
          <a:xfrm>
            <a:off x="8534400" y="4876800"/>
            <a:ext cx="21336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742950" indent="-2857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143000" indent="-2286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16002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20574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25146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29718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34290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38862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eaLnBrk="1" hangingPunct="1">
              <a:spcBef>
                <a:spcPct val="20000"/>
              </a:spcBef>
              <a:defRPr/>
            </a:pPr>
            <a:r>
              <a:rPr lang="en-US" altLang="en-US" sz="2800">
                <a:solidFill>
                  <a:srgbClr val="00FFFF"/>
                </a:solidFill>
              </a:rPr>
              <a:t>antisym.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7076">
                                            <p:txEl>
                                              <p:pRg st="0" end="0"/>
                                            </p:txEl>
                                          </p:spTgt>
                                        </p:tgtEl>
                                        <p:attrNameLst>
                                          <p:attrName>style.visibility</p:attrName>
                                        </p:attrNameLst>
                                      </p:cBhvr>
                                      <p:to>
                                        <p:strVal val="visible"/>
                                      </p:to>
                                    </p:set>
                                    <p:anim calcmode="lin" valueType="num">
                                      <p:cBhvr additive="base">
                                        <p:cTn id="7" dur="500" fill="hold"/>
                                        <p:tgtEl>
                                          <p:spTgt spid="38707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8707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87077"/>
                                        </p:tgtEl>
                                        <p:attrNameLst>
                                          <p:attrName>style.visibility</p:attrName>
                                        </p:attrNameLst>
                                      </p:cBhvr>
                                      <p:to>
                                        <p:strVal val="visible"/>
                                      </p:to>
                                    </p:set>
                                    <p:anim calcmode="lin" valueType="num">
                                      <p:cBhvr additive="base">
                                        <p:cTn id="13" dur="500" fill="hold"/>
                                        <p:tgtEl>
                                          <p:spTgt spid="387077"/>
                                        </p:tgtEl>
                                        <p:attrNameLst>
                                          <p:attrName>ppt_x</p:attrName>
                                        </p:attrNameLst>
                                      </p:cBhvr>
                                      <p:tavLst>
                                        <p:tav tm="0">
                                          <p:val>
                                            <p:strVal val="1+#ppt_w/2"/>
                                          </p:val>
                                        </p:tav>
                                        <p:tav tm="100000">
                                          <p:val>
                                            <p:strVal val="#ppt_x"/>
                                          </p:val>
                                        </p:tav>
                                      </p:tavLst>
                                    </p:anim>
                                    <p:anim calcmode="lin" valueType="num">
                                      <p:cBhvr additive="base">
                                        <p:cTn id="14" dur="500" fill="hold"/>
                                        <p:tgtEl>
                                          <p:spTgt spid="38707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87078">
                                            <p:txEl>
                                              <p:pRg st="0" end="0"/>
                                            </p:txEl>
                                          </p:spTgt>
                                        </p:tgtEl>
                                        <p:attrNameLst>
                                          <p:attrName>style.visibility</p:attrName>
                                        </p:attrNameLst>
                                      </p:cBhvr>
                                      <p:to>
                                        <p:strVal val="visible"/>
                                      </p:to>
                                    </p:set>
                                    <p:anim calcmode="lin" valueType="num">
                                      <p:cBhvr additive="base">
                                        <p:cTn id="19" dur="500" fill="hold"/>
                                        <p:tgtEl>
                                          <p:spTgt spid="38707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8707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87079"/>
                                        </p:tgtEl>
                                        <p:attrNameLst>
                                          <p:attrName>style.visibility</p:attrName>
                                        </p:attrNameLst>
                                      </p:cBhvr>
                                      <p:to>
                                        <p:strVal val="visible"/>
                                      </p:to>
                                    </p:set>
                                    <p:anim calcmode="lin" valueType="num">
                                      <p:cBhvr additive="base">
                                        <p:cTn id="25" dur="500" fill="hold"/>
                                        <p:tgtEl>
                                          <p:spTgt spid="387079"/>
                                        </p:tgtEl>
                                        <p:attrNameLst>
                                          <p:attrName>ppt_x</p:attrName>
                                        </p:attrNameLst>
                                      </p:cBhvr>
                                      <p:tavLst>
                                        <p:tav tm="0">
                                          <p:val>
                                            <p:strVal val="1+#ppt_w/2"/>
                                          </p:val>
                                        </p:tav>
                                        <p:tav tm="100000">
                                          <p:val>
                                            <p:strVal val="#ppt_x"/>
                                          </p:val>
                                        </p:tav>
                                      </p:tavLst>
                                    </p:anim>
                                    <p:anim calcmode="lin" valueType="num">
                                      <p:cBhvr additive="base">
                                        <p:cTn id="26" dur="500" fill="hold"/>
                                        <p:tgtEl>
                                          <p:spTgt spid="38707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87080">
                                            <p:txEl>
                                              <p:pRg st="0" end="0"/>
                                            </p:txEl>
                                          </p:spTgt>
                                        </p:tgtEl>
                                        <p:attrNameLst>
                                          <p:attrName>style.visibility</p:attrName>
                                        </p:attrNameLst>
                                      </p:cBhvr>
                                      <p:to>
                                        <p:strVal val="visible"/>
                                      </p:to>
                                    </p:set>
                                    <p:anim calcmode="lin" valueType="num">
                                      <p:cBhvr additive="base">
                                        <p:cTn id="31" dur="500" fill="hold"/>
                                        <p:tgtEl>
                                          <p:spTgt spid="387080">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8708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87081"/>
                                        </p:tgtEl>
                                        <p:attrNameLst>
                                          <p:attrName>style.visibility</p:attrName>
                                        </p:attrNameLst>
                                      </p:cBhvr>
                                      <p:to>
                                        <p:strVal val="visible"/>
                                      </p:to>
                                    </p:set>
                                    <p:anim calcmode="lin" valueType="num">
                                      <p:cBhvr additive="base">
                                        <p:cTn id="37" dur="500" fill="hold"/>
                                        <p:tgtEl>
                                          <p:spTgt spid="387081"/>
                                        </p:tgtEl>
                                        <p:attrNameLst>
                                          <p:attrName>ppt_x</p:attrName>
                                        </p:attrNameLst>
                                      </p:cBhvr>
                                      <p:tavLst>
                                        <p:tav tm="0">
                                          <p:val>
                                            <p:strVal val="1+#ppt_w/2"/>
                                          </p:val>
                                        </p:tav>
                                        <p:tav tm="100000">
                                          <p:val>
                                            <p:strVal val="#ppt_x"/>
                                          </p:val>
                                        </p:tav>
                                      </p:tavLst>
                                    </p:anim>
                                    <p:anim calcmode="lin" valueType="num">
                                      <p:cBhvr additive="base">
                                        <p:cTn id="38" dur="500" fill="hold"/>
                                        <p:tgtEl>
                                          <p:spTgt spid="387081"/>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87082">
                                            <p:txEl>
                                              <p:pRg st="0" end="0"/>
                                            </p:txEl>
                                          </p:spTgt>
                                        </p:tgtEl>
                                        <p:attrNameLst>
                                          <p:attrName>style.visibility</p:attrName>
                                        </p:attrNameLst>
                                      </p:cBhvr>
                                      <p:to>
                                        <p:strVal val="visible"/>
                                      </p:to>
                                    </p:set>
                                    <p:anim calcmode="lin" valueType="num">
                                      <p:cBhvr additive="base">
                                        <p:cTn id="43" dur="500" fill="hold"/>
                                        <p:tgtEl>
                                          <p:spTgt spid="387082">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8708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387083"/>
                                        </p:tgtEl>
                                        <p:attrNameLst>
                                          <p:attrName>style.visibility</p:attrName>
                                        </p:attrNameLst>
                                      </p:cBhvr>
                                      <p:to>
                                        <p:strVal val="visible"/>
                                      </p:to>
                                    </p:set>
                                    <p:anim calcmode="lin" valueType="num">
                                      <p:cBhvr additive="base">
                                        <p:cTn id="49" dur="500" fill="hold"/>
                                        <p:tgtEl>
                                          <p:spTgt spid="387083"/>
                                        </p:tgtEl>
                                        <p:attrNameLst>
                                          <p:attrName>ppt_x</p:attrName>
                                        </p:attrNameLst>
                                      </p:cBhvr>
                                      <p:tavLst>
                                        <p:tav tm="0">
                                          <p:val>
                                            <p:strVal val="1+#ppt_w/2"/>
                                          </p:val>
                                        </p:tav>
                                        <p:tav tm="100000">
                                          <p:val>
                                            <p:strVal val="#ppt_x"/>
                                          </p:val>
                                        </p:tav>
                                      </p:tavLst>
                                    </p:anim>
                                    <p:anim calcmode="lin" valueType="num">
                                      <p:cBhvr additive="base">
                                        <p:cTn id="50" dur="500" fill="hold"/>
                                        <p:tgtEl>
                                          <p:spTgt spid="3870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6" grpId="0" build="p" autoUpdateAnimBg="0"/>
      <p:bldP spid="387077" grpId="0" autoUpdateAnimBg="0"/>
      <p:bldP spid="387078" grpId="0" build="p" autoUpdateAnimBg="0"/>
      <p:bldP spid="387079" grpId="0" autoUpdateAnimBg="0"/>
      <p:bldP spid="387080" grpId="0" build="p" autoUpdateAnimBg="0"/>
      <p:bldP spid="387081" grpId="0" autoUpdateAnimBg="0"/>
      <p:bldP spid="387082" grpId="0" build="p" autoUpdateAnimBg="0"/>
      <p:bldP spid="38708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a:xfrm>
            <a:off x="1981200" y="0"/>
            <a:ext cx="8153400" cy="838200"/>
          </a:xfrm>
        </p:spPr>
        <p:txBody>
          <a:bodyPr/>
          <a:lstStyle/>
          <a:p>
            <a:pPr eaLnBrk="1" hangingPunct="1">
              <a:defRPr/>
            </a:pPr>
            <a:r>
              <a:rPr lang="en-US" altLang="en-US" sz="3600"/>
              <a:t>Properties of Relations</a:t>
            </a:r>
            <a:endParaRPr lang="en-CA" altLang="en-US" sz="3600"/>
          </a:p>
        </p:txBody>
      </p:sp>
      <p:sp>
        <p:nvSpPr>
          <p:cNvPr id="388099" name="Rectangle 3"/>
          <p:cNvSpPr>
            <a:spLocks noGrp="1" noChangeArrowheads="1"/>
          </p:cNvSpPr>
          <p:nvPr>
            <p:ph idx="1"/>
          </p:nvPr>
        </p:nvSpPr>
        <p:spPr>
          <a:xfrm>
            <a:off x="685800" y="914400"/>
            <a:ext cx="10896600" cy="2362200"/>
          </a:xfrm>
        </p:spPr>
        <p:txBody>
          <a:bodyPr>
            <a:normAutofit/>
          </a:bodyPr>
          <a:lstStyle/>
          <a:p>
            <a:pPr>
              <a:lnSpc>
                <a:spcPct val="90000"/>
              </a:lnSpc>
              <a:defRPr/>
            </a:pPr>
            <a:r>
              <a:rPr lang="en-US" altLang="en-US" sz="3000" b="1" dirty="0">
                <a:solidFill>
                  <a:srgbClr val="00FFFF"/>
                </a:solidFill>
                <a:sym typeface="Symbol" panose="05050102010706020507" pitchFamily="18" charset="2"/>
              </a:rPr>
              <a:t>Definition:</a:t>
            </a:r>
            <a:r>
              <a:rPr lang="en-US" altLang="en-US" sz="3000" dirty="0">
                <a:sym typeface="Symbol" panose="05050102010706020507" pitchFamily="18" charset="2"/>
              </a:rPr>
              <a:t> A relation R on a set A is called </a:t>
            </a:r>
            <a:r>
              <a:rPr lang="en-US" altLang="en-US" sz="3000" b="1" dirty="0">
                <a:solidFill>
                  <a:srgbClr val="00FFFF"/>
                </a:solidFill>
                <a:sym typeface="Symbol" panose="05050102010706020507" pitchFamily="18" charset="2"/>
              </a:rPr>
              <a:t>transitive</a:t>
            </a:r>
            <a:r>
              <a:rPr lang="en-US" altLang="en-US" sz="3000" dirty="0">
                <a:sym typeface="Symbol" panose="05050102010706020507" pitchFamily="18" charset="2"/>
              </a:rPr>
              <a:t> </a:t>
            </a:r>
            <a:r>
              <a:rPr lang="en-US" altLang="en-US" sz="3000" dirty="0" smtClean="0">
                <a:sym typeface="Symbol" panose="05050102010706020507" pitchFamily="18" charset="2"/>
              </a:rPr>
              <a:t/>
            </a:r>
            <a:br>
              <a:rPr lang="en-US" altLang="en-US" sz="3000" dirty="0" smtClean="0">
                <a:sym typeface="Symbol" panose="05050102010706020507" pitchFamily="18" charset="2"/>
              </a:rPr>
            </a:br>
            <a:r>
              <a:rPr lang="en-US" altLang="en-US" sz="3000" dirty="0" smtClean="0">
                <a:sym typeface="Symbol" panose="05050102010706020507" pitchFamily="18" charset="2"/>
              </a:rPr>
              <a:t>if </a:t>
            </a:r>
            <a:r>
              <a:rPr lang="en-US" altLang="en-US" sz="3000" dirty="0">
                <a:sym typeface="Symbol" panose="05050102010706020507" pitchFamily="18" charset="2"/>
              </a:rPr>
              <a:t>whenever (a, b)R and (b, c)R, then (a, c)R for a, b, </a:t>
            </a:r>
            <a:r>
              <a:rPr lang="en-US" altLang="en-US" sz="3000" dirty="0" err="1">
                <a:sym typeface="Symbol" panose="05050102010706020507" pitchFamily="18" charset="2"/>
              </a:rPr>
              <a:t>cA</a:t>
            </a:r>
            <a:r>
              <a:rPr lang="en-US" altLang="en-US" sz="3000" dirty="0">
                <a:sym typeface="Symbol" panose="05050102010706020507" pitchFamily="18" charset="2"/>
              </a:rPr>
              <a:t>. </a:t>
            </a:r>
          </a:p>
          <a:p>
            <a:pPr>
              <a:lnSpc>
                <a:spcPct val="90000"/>
              </a:lnSpc>
              <a:defRPr/>
            </a:pPr>
            <a:endParaRPr lang="en-US" altLang="en-US" sz="3000" dirty="0">
              <a:sym typeface="Symbol" panose="05050102010706020507" pitchFamily="18" charset="2"/>
            </a:endParaRPr>
          </a:p>
          <a:p>
            <a:pPr>
              <a:lnSpc>
                <a:spcPct val="90000"/>
              </a:lnSpc>
              <a:defRPr/>
            </a:pPr>
            <a:r>
              <a:rPr lang="en-US" altLang="en-US" sz="3000" dirty="0">
                <a:sym typeface="Symbol" panose="05050102010706020507" pitchFamily="18" charset="2"/>
              </a:rPr>
              <a:t>Are the following relations on {1, 2, 3, 4} </a:t>
            </a:r>
            <a:r>
              <a:rPr lang="en-US" altLang="en-US" sz="3000" dirty="0" smtClean="0">
                <a:sym typeface="Symbol" panose="05050102010706020507" pitchFamily="18" charset="2"/>
              </a:rPr>
              <a:t>transitive</a:t>
            </a:r>
            <a:r>
              <a:rPr lang="en-US" altLang="en-US" sz="3000" dirty="0">
                <a:sym typeface="Symbol" panose="05050102010706020507" pitchFamily="18" charset="2"/>
              </a:rPr>
              <a:t>?</a:t>
            </a:r>
          </a:p>
        </p:txBody>
      </p:sp>
      <p:sp>
        <p:nvSpPr>
          <p:cNvPr id="17410" name="Date Placeholder 3"/>
          <p:cNvSpPr>
            <a:spLocks noGrp="1"/>
          </p:cNvSpPr>
          <p:nvPr>
            <p:ph type="dt" sz="half" idx="10"/>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17411" name="Footer Placeholder 4"/>
          <p:cNvSpPr>
            <a:spLocks noGrp="1"/>
          </p:cNvSpPr>
          <p:nvPr>
            <p:ph type="ftr" sz="quarter" idx="11"/>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a:solidFill>
                <a:srgbClr val="00CCFF"/>
              </a:solidFill>
              <a:latin typeface="Times New Roman" panose="02020603050405020304" pitchFamily="18" charset="0"/>
            </a:endParaRPr>
          </a:p>
        </p:txBody>
      </p:sp>
      <p:sp>
        <p:nvSpPr>
          <p:cNvPr id="17412" name="Slide Number Placeholder 5"/>
          <p:cNvSpPr>
            <a:spLocks noGrp="1"/>
          </p:cNvSpPr>
          <p:nvPr>
            <p:ph type="sldNum" sz="quarter" idx="12"/>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A92A99F5-3949-4DC8-A7D5-90CC6AD9FC1E}" type="slidenum">
              <a:rPr lang="en-CA" altLang="en-US" sz="1400">
                <a:solidFill>
                  <a:srgbClr val="00CCFF"/>
                </a:solidFill>
                <a:latin typeface="Times New Roman" panose="02020603050405020304" pitchFamily="18" charset="0"/>
              </a:rPr>
              <a:pPr>
                <a:spcBef>
                  <a:spcPct val="0"/>
                </a:spcBef>
              </a:pPr>
              <a:t>13</a:t>
            </a:fld>
            <a:endParaRPr lang="en-CA" altLang="en-US" sz="1400">
              <a:solidFill>
                <a:srgbClr val="00CCFF"/>
              </a:solidFill>
              <a:latin typeface="Times New Roman" panose="02020603050405020304" pitchFamily="18" charset="0"/>
            </a:endParaRPr>
          </a:p>
        </p:txBody>
      </p:sp>
      <p:sp>
        <p:nvSpPr>
          <p:cNvPr id="388100" name="Rectangle 4"/>
          <p:cNvSpPr>
            <a:spLocks noChangeArrowheads="1"/>
          </p:cNvSpPr>
          <p:nvPr/>
        </p:nvSpPr>
        <p:spPr bwMode="auto">
          <a:xfrm>
            <a:off x="1752600" y="3581400"/>
            <a:ext cx="640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742950" indent="-2857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143000" indent="-2286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16002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20574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25146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29718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34290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38862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eaLnBrk="1" hangingPunct="1">
              <a:spcBef>
                <a:spcPct val="20000"/>
              </a:spcBef>
              <a:defRPr/>
            </a:pPr>
            <a:r>
              <a:rPr lang="en-US" altLang="en-US" sz="2800"/>
              <a:t>R = {(1, 1), (1, 2), (2, 2), (2, 1), (3, 3)}</a:t>
            </a:r>
          </a:p>
        </p:txBody>
      </p:sp>
      <p:sp>
        <p:nvSpPr>
          <p:cNvPr id="388101" name="Rectangle 5"/>
          <p:cNvSpPr>
            <a:spLocks noChangeArrowheads="1"/>
          </p:cNvSpPr>
          <p:nvPr/>
        </p:nvSpPr>
        <p:spPr bwMode="auto">
          <a:xfrm>
            <a:off x="8534400" y="3581400"/>
            <a:ext cx="990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742950" indent="-2857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143000" indent="-2286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16002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20574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25146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29718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34290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38862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eaLnBrk="1" hangingPunct="1">
              <a:spcBef>
                <a:spcPct val="20000"/>
              </a:spcBef>
              <a:defRPr/>
            </a:pPr>
            <a:r>
              <a:rPr lang="en-US" altLang="en-US" sz="2800">
                <a:solidFill>
                  <a:srgbClr val="66FF33"/>
                </a:solidFill>
              </a:rPr>
              <a:t>Yes.</a:t>
            </a:r>
          </a:p>
        </p:txBody>
      </p:sp>
      <p:sp>
        <p:nvSpPr>
          <p:cNvPr id="388102" name="Rectangle 6"/>
          <p:cNvSpPr>
            <a:spLocks noChangeArrowheads="1"/>
          </p:cNvSpPr>
          <p:nvPr/>
        </p:nvSpPr>
        <p:spPr bwMode="auto">
          <a:xfrm>
            <a:off x="1752600" y="4267200"/>
            <a:ext cx="640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742950" indent="-2857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143000" indent="-2286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16002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20574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25146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29718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34290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38862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eaLnBrk="1" hangingPunct="1">
              <a:spcBef>
                <a:spcPct val="20000"/>
              </a:spcBef>
              <a:defRPr/>
            </a:pPr>
            <a:r>
              <a:rPr lang="en-US" altLang="en-US" sz="2800"/>
              <a:t>R = {(1, 3), (3, 2), (2, 1)}</a:t>
            </a:r>
          </a:p>
        </p:txBody>
      </p:sp>
      <p:sp>
        <p:nvSpPr>
          <p:cNvPr id="388103" name="Rectangle 7"/>
          <p:cNvSpPr>
            <a:spLocks noChangeArrowheads="1"/>
          </p:cNvSpPr>
          <p:nvPr/>
        </p:nvSpPr>
        <p:spPr bwMode="auto">
          <a:xfrm>
            <a:off x="8534400" y="4267200"/>
            <a:ext cx="19812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742950" indent="-2857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143000" indent="-2286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16002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20574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25146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29718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34290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38862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eaLnBrk="1" hangingPunct="1">
              <a:spcBef>
                <a:spcPct val="20000"/>
              </a:spcBef>
              <a:defRPr/>
            </a:pPr>
            <a:r>
              <a:rPr lang="en-US" altLang="en-US" sz="2800">
                <a:solidFill>
                  <a:srgbClr val="FF3300"/>
                </a:solidFill>
              </a:rPr>
              <a:t>No.</a:t>
            </a:r>
          </a:p>
        </p:txBody>
      </p:sp>
      <p:sp>
        <p:nvSpPr>
          <p:cNvPr id="388104" name="Rectangle 8"/>
          <p:cNvSpPr>
            <a:spLocks noChangeArrowheads="1"/>
          </p:cNvSpPr>
          <p:nvPr/>
        </p:nvSpPr>
        <p:spPr bwMode="auto">
          <a:xfrm>
            <a:off x="1752600" y="4953000"/>
            <a:ext cx="640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742950" indent="-2857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143000" indent="-2286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16002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20574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25146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29718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34290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38862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eaLnBrk="1" hangingPunct="1">
              <a:spcBef>
                <a:spcPct val="20000"/>
              </a:spcBef>
              <a:defRPr/>
            </a:pPr>
            <a:r>
              <a:rPr lang="en-US" altLang="en-US" sz="2800"/>
              <a:t>R = {(2, 4), (4, 3), (2, 3), (4, 1)}</a:t>
            </a:r>
          </a:p>
        </p:txBody>
      </p:sp>
      <p:sp>
        <p:nvSpPr>
          <p:cNvPr id="388105" name="Rectangle 9"/>
          <p:cNvSpPr>
            <a:spLocks noChangeArrowheads="1"/>
          </p:cNvSpPr>
          <p:nvPr/>
        </p:nvSpPr>
        <p:spPr bwMode="auto">
          <a:xfrm>
            <a:off x="8534400" y="4953000"/>
            <a:ext cx="21336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742950" indent="-2857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143000" indent="-2286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16002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20574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25146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29718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34290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38862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eaLnBrk="1" hangingPunct="1">
              <a:spcBef>
                <a:spcPct val="20000"/>
              </a:spcBef>
              <a:defRPr/>
            </a:pPr>
            <a:r>
              <a:rPr lang="en-US" altLang="en-US" sz="2800">
                <a:solidFill>
                  <a:srgbClr val="FF3300"/>
                </a:solidFill>
              </a:rPr>
              <a:t>No.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8099">
                                            <p:txEl>
                                              <p:pRg st="2" end="2"/>
                                            </p:txEl>
                                          </p:spTgt>
                                        </p:tgtEl>
                                        <p:attrNameLst>
                                          <p:attrName>style.visibility</p:attrName>
                                        </p:attrNameLst>
                                      </p:cBhvr>
                                      <p:to>
                                        <p:strVal val="visible"/>
                                      </p:to>
                                    </p:set>
                                    <p:anim calcmode="lin" valueType="num">
                                      <p:cBhvr additive="base">
                                        <p:cTn id="7" dur="500" fill="hold"/>
                                        <p:tgtEl>
                                          <p:spTgt spid="388099">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880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8100">
                                            <p:txEl>
                                              <p:pRg st="0" end="0"/>
                                            </p:txEl>
                                          </p:spTgt>
                                        </p:tgtEl>
                                        <p:attrNameLst>
                                          <p:attrName>style.visibility</p:attrName>
                                        </p:attrNameLst>
                                      </p:cBhvr>
                                      <p:to>
                                        <p:strVal val="visible"/>
                                      </p:to>
                                    </p:set>
                                    <p:anim calcmode="lin" valueType="num">
                                      <p:cBhvr additive="base">
                                        <p:cTn id="13" dur="500" fill="hold"/>
                                        <p:tgtEl>
                                          <p:spTgt spid="388100">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8810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88101"/>
                                        </p:tgtEl>
                                        <p:attrNameLst>
                                          <p:attrName>style.visibility</p:attrName>
                                        </p:attrNameLst>
                                      </p:cBhvr>
                                      <p:to>
                                        <p:strVal val="visible"/>
                                      </p:to>
                                    </p:set>
                                    <p:anim calcmode="lin" valueType="num">
                                      <p:cBhvr additive="base">
                                        <p:cTn id="19" dur="500" fill="hold"/>
                                        <p:tgtEl>
                                          <p:spTgt spid="388101"/>
                                        </p:tgtEl>
                                        <p:attrNameLst>
                                          <p:attrName>ppt_x</p:attrName>
                                        </p:attrNameLst>
                                      </p:cBhvr>
                                      <p:tavLst>
                                        <p:tav tm="0">
                                          <p:val>
                                            <p:strVal val="1+#ppt_w/2"/>
                                          </p:val>
                                        </p:tav>
                                        <p:tav tm="100000">
                                          <p:val>
                                            <p:strVal val="#ppt_x"/>
                                          </p:val>
                                        </p:tav>
                                      </p:tavLst>
                                    </p:anim>
                                    <p:anim calcmode="lin" valueType="num">
                                      <p:cBhvr additive="base">
                                        <p:cTn id="20" dur="500" fill="hold"/>
                                        <p:tgtEl>
                                          <p:spTgt spid="38810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88102">
                                            <p:txEl>
                                              <p:pRg st="0" end="0"/>
                                            </p:txEl>
                                          </p:spTgt>
                                        </p:tgtEl>
                                        <p:attrNameLst>
                                          <p:attrName>style.visibility</p:attrName>
                                        </p:attrNameLst>
                                      </p:cBhvr>
                                      <p:to>
                                        <p:strVal val="visible"/>
                                      </p:to>
                                    </p:set>
                                    <p:anim calcmode="lin" valueType="num">
                                      <p:cBhvr additive="base">
                                        <p:cTn id="25" dur="500" fill="hold"/>
                                        <p:tgtEl>
                                          <p:spTgt spid="388102">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8810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88103"/>
                                        </p:tgtEl>
                                        <p:attrNameLst>
                                          <p:attrName>style.visibility</p:attrName>
                                        </p:attrNameLst>
                                      </p:cBhvr>
                                      <p:to>
                                        <p:strVal val="visible"/>
                                      </p:to>
                                    </p:set>
                                    <p:anim calcmode="lin" valueType="num">
                                      <p:cBhvr additive="base">
                                        <p:cTn id="31" dur="500" fill="hold"/>
                                        <p:tgtEl>
                                          <p:spTgt spid="388103"/>
                                        </p:tgtEl>
                                        <p:attrNameLst>
                                          <p:attrName>ppt_x</p:attrName>
                                        </p:attrNameLst>
                                      </p:cBhvr>
                                      <p:tavLst>
                                        <p:tav tm="0">
                                          <p:val>
                                            <p:strVal val="1+#ppt_w/2"/>
                                          </p:val>
                                        </p:tav>
                                        <p:tav tm="100000">
                                          <p:val>
                                            <p:strVal val="#ppt_x"/>
                                          </p:val>
                                        </p:tav>
                                      </p:tavLst>
                                    </p:anim>
                                    <p:anim calcmode="lin" valueType="num">
                                      <p:cBhvr additive="base">
                                        <p:cTn id="32" dur="500" fill="hold"/>
                                        <p:tgtEl>
                                          <p:spTgt spid="388103"/>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88104">
                                            <p:txEl>
                                              <p:pRg st="0" end="0"/>
                                            </p:txEl>
                                          </p:spTgt>
                                        </p:tgtEl>
                                        <p:attrNameLst>
                                          <p:attrName>style.visibility</p:attrName>
                                        </p:attrNameLst>
                                      </p:cBhvr>
                                      <p:to>
                                        <p:strVal val="visible"/>
                                      </p:to>
                                    </p:set>
                                    <p:anim calcmode="lin" valueType="num">
                                      <p:cBhvr additive="base">
                                        <p:cTn id="37" dur="500" fill="hold"/>
                                        <p:tgtEl>
                                          <p:spTgt spid="388104">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8810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388105"/>
                                        </p:tgtEl>
                                        <p:attrNameLst>
                                          <p:attrName>style.visibility</p:attrName>
                                        </p:attrNameLst>
                                      </p:cBhvr>
                                      <p:to>
                                        <p:strVal val="visible"/>
                                      </p:to>
                                    </p:set>
                                    <p:anim calcmode="lin" valueType="num">
                                      <p:cBhvr additive="base">
                                        <p:cTn id="43" dur="500" fill="hold"/>
                                        <p:tgtEl>
                                          <p:spTgt spid="388105"/>
                                        </p:tgtEl>
                                        <p:attrNameLst>
                                          <p:attrName>ppt_x</p:attrName>
                                        </p:attrNameLst>
                                      </p:cBhvr>
                                      <p:tavLst>
                                        <p:tav tm="0">
                                          <p:val>
                                            <p:strVal val="1+#ppt_w/2"/>
                                          </p:val>
                                        </p:tav>
                                        <p:tav tm="100000">
                                          <p:val>
                                            <p:strVal val="#ppt_x"/>
                                          </p:val>
                                        </p:tav>
                                      </p:tavLst>
                                    </p:anim>
                                    <p:anim calcmode="lin" valueType="num">
                                      <p:cBhvr additive="base">
                                        <p:cTn id="44" dur="500" fill="hold"/>
                                        <p:tgtEl>
                                          <p:spTgt spid="3881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099" grpId="0" uiExpand="1" build="p" autoUpdateAnimBg="0"/>
      <p:bldP spid="388100" grpId="0" build="p" autoUpdateAnimBg="0"/>
      <p:bldP spid="388101" grpId="0" autoUpdateAnimBg="0"/>
      <p:bldP spid="388102" grpId="0" build="p" autoUpdateAnimBg="0"/>
      <p:bldP spid="388103" grpId="0" autoUpdateAnimBg="0"/>
      <p:bldP spid="388104" grpId="0" build="p" autoUpdateAnimBg="0"/>
      <p:bldP spid="388105"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a:xfrm>
            <a:off x="1981200" y="0"/>
            <a:ext cx="8153400" cy="838200"/>
          </a:xfrm>
        </p:spPr>
        <p:txBody>
          <a:bodyPr/>
          <a:lstStyle/>
          <a:p>
            <a:pPr eaLnBrk="1" hangingPunct="1">
              <a:defRPr/>
            </a:pPr>
            <a:r>
              <a:rPr lang="en-US" altLang="en-US" sz="3600"/>
              <a:t>Counting Relations</a:t>
            </a:r>
            <a:endParaRPr lang="en-CA" altLang="en-US" sz="3600"/>
          </a:p>
        </p:txBody>
      </p:sp>
      <p:sp>
        <p:nvSpPr>
          <p:cNvPr id="389123" name="Rectangle 3"/>
          <p:cNvSpPr>
            <a:spLocks noGrp="1" noChangeArrowheads="1"/>
          </p:cNvSpPr>
          <p:nvPr>
            <p:ph idx="1"/>
          </p:nvPr>
        </p:nvSpPr>
        <p:spPr>
          <a:xfrm>
            <a:off x="685800" y="838200"/>
            <a:ext cx="10896600" cy="5257800"/>
          </a:xfrm>
        </p:spPr>
        <p:txBody>
          <a:bodyPr>
            <a:normAutofit lnSpcReduction="10000"/>
          </a:bodyPr>
          <a:lstStyle/>
          <a:p>
            <a:pPr>
              <a:lnSpc>
                <a:spcPct val="90000"/>
              </a:lnSpc>
              <a:defRPr/>
            </a:pPr>
            <a:r>
              <a:rPr lang="en-US" altLang="en-US" sz="2800" b="1" dirty="0">
                <a:solidFill>
                  <a:srgbClr val="00FFFF"/>
                </a:solidFill>
                <a:sym typeface="Symbol" panose="05050102010706020507" pitchFamily="18" charset="2"/>
              </a:rPr>
              <a:t>Example:</a:t>
            </a:r>
            <a:r>
              <a:rPr lang="en-US" altLang="en-US" sz="2800" dirty="0">
                <a:sym typeface="Symbol" panose="05050102010706020507" pitchFamily="18" charset="2"/>
              </a:rPr>
              <a:t> How many different reflexive relations can be defined on a set A containing n elements?</a:t>
            </a:r>
          </a:p>
          <a:p>
            <a:pPr>
              <a:lnSpc>
                <a:spcPct val="90000"/>
              </a:lnSpc>
              <a:defRPr/>
            </a:pPr>
            <a:endParaRPr lang="en-US" altLang="en-US" sz="900" dirty="0">
              <a:sym typeface="Symbol" panose="05050102010706020507" pitchFamily="18" charset="2"/>
            </a:endParaRPr>
          </a:p>
          <a:p>
            <a:pPr>
              <a:lnSpc>
                <a:spcPct val="90000"/>
              </a:lnSpc>
              <a:defRPr/>
            </a:pPr>
            <a:r>
              <a:rPr lang="en-US" altLang="en-US" sz="2800" b="1" dirty="0">
                <a:solidFill>
                  <a:srgbClr val="00FFFF"/>
                </a:solidFill>
                <a:sym typeface="Symbol" panose="05050102010706020507" pitchFamily="18" charset="2"/>
              </a:rPr>
              <a:t>Solution:</a:t>
            </a:r>
            <a:r>
              <a:rPr lang="en-US" altLang="en-US" sz="2800" dirty="0">
                <a:sym typeface="Symbol" panose="05050102010706020507" pitchFamily="18" charset="2"/>
              </a:rPr>
              <a:t> Relations on R are subsets of AA, which contains n</a:t>
            </a:r>
            <a:r>
              <a:rPr lang="en-US" altLang="en-US" sz="2800" baseline="30000" dirty="0">
                <a:sym typeface="Symbol" panose="05050102010706020507" pitchFamily="18" charset="2"/>
              </a:rPr>
              <a:t>2</a:t>
            </a:r>
            <a:r>
              <a:rPr lang="en-US" altLang="en-US" sz="2800" dirty="0">
                <a:sym typeface="Symbol" panose="05050102010706020507" pitchFamily="18" charset="2"/>
              </a:rPr>
              <a:t> elements.</a:t>
            </a:r>
          </a:p>
          <a:p>
            <a:pPr>
              <a:lnSpc>
                <a:spcPct val="90000"/>
              </a:lnSpc>
              <a:defRPr/>
            </a:pPr>
            <a:r>
              <a:rPr lang="en-US" altLang="en-US" sz="2800" dirty="0">
                <a:sym typeface="Symbol" panose="05050102010706020507" pitchFamily="18" charset="2"/>
              </a:rPr>
              <a:t>Therefore, different relations on A can be generated by choosing different subsets out of these n</a:t>
            </a:r>
            <a:r>
              <a:rPr lang="en-US" altLang="en-US" sz="2800" baseline="30000" dirty="0">
                <a:sym typeface="Symbol" panose="05050102010706020507" pitchFamily="18" charset="2"/>
              </a:rPr>
              <a:t>2</a:t>
            </a:r>
            <a:r>
              <a:rPr lang="en-US" altLang="en-US" sz="2800" dirty="0">
                <a:sym typeface="Symbol" panose="05050102010706020507" pitchFamily="18" charset="2"/>
              </a:rPr>
              <a:t> elements, so there are 2</a:t>
            </a:r>
            <a:r>
              <a:rPr lang="en-US" altLang="en-US" sz="2800" baseline="30000" dirty="0">
                <a:sym typeface="Symbol" panose="05050102010706020507" pitchFamily="18" charset="2"/>
              </a:rPr>
              <a:t>n</a:t>
            </a:r>
            <a:r>
              <a:rPr lang="en-US" altLang="en-US" sz="2800" baseline="50000" dirty="0">
                <a:sym typeface="Symbol" panose="05050102010706020507" pitchFamily="18" charset="2"/>
              </a:rPr>
              <a:t>2</a:t>
            </a:r>
            <a:r>
              <a:rPr lang="en-US" altLang="en-US" sz="2800" dirty="0">
                <a:sym typeface="Symbol" panose="05050102010706020507" pitchFamily="18" charset="2"/>
              </a:rPr>
              <a:t> relations.</a:t>
            </a:r>
          </a:p>
          <a:p>
            <a:pPr>
              <a:lnSpc>
                <a:spcPct val="90000"/>
              </a:lnSpc>
              <a:defRPr/>
            </a:pPr>
            <a:r>
              <a:rPr lang="en-US" altLang="en-US" sz="2800" dirty="0">
                <a:sym typeface="Symbol" panose="05050102010706020507" pitchFamily="18" charset="2"/>
              </a:rPr>
              <a:t>A </a:t>
            </a:r>
            <a:r>
              <a:rPr lang="en-US" altLang="en-US" sz="2800" b="1" dirty="0">
                <a:solidFill>
                  <a:srgbClr val="00FFFF"/>
                </a:solidFill>
                <a:sym typeface="Symbol" panose="05050102010706020507" pitchFamily="18" charset="2"/>
              </a:rPr>
              <a:t>reflexive</a:t>
            </a:r>
            <a:r>
              <a:rPr lang="en-US" altLang="en-US" sz="2800" dirty="0">
                <a:sym typeface="Symbol" panose="05050102010706020507" pitchFamily="18" charset="2"/>
              </a:rPr>
              <a:t> relation, however, </a:t>
            </a:r>
            <a:r>
              <a:rPr lang="en-US" altLang="en-US" sz="2800" b="1" dirty="0">
                <a:solidFill>
                  <a:srgbClr val="00FFFF"/>
                </a:solidFill>
                <a:sym typeface="Symbol" panose="05050102010706020507" pitchFamily="18" charset="2"/>
              </a:rPr>
              <a:t>must</a:t>
            </a:r>
            <a:r>
              <a:rPr lang="en-US" altLang="en-US" sz="2800" dirty="0">
                <a:sym typeface="Symbol" panose="05050102010706020507" pitchFamily="18" charset="2"/>
              </a:rPr>
              <a:t> contain the n elements (a, a) for every </a:t>
            </a:r>
            <a:r>
              <a:rPr lang="en-US" altLang="en-US" sz="2800" dirty="0" err="1">
                <a:sym typeface="Symbol" panose="05050102010706020507" pitchFamily="18" charset="2"/>
              </a:rPr>
              <a:t>aA</a:t>
            </a:r>
            <a:r>
              <a:rPr lang="en-US" altLang="en-US" sz="2800" dirty="0">
                <a:sym typeface="Symbol" panose="05050102010706020507" pitchFamily="18" charset="2"/>
              </a:rPr>
              <a:t>.</a:t>
            </a:r>
          </a:p>
          <a:p>
            <a:pPr>
              <a:lnSpc>
                <a:spcPct val="90000"/>
              </a:lnSpc>
              <a:defRPr/>
            </a:pPr>
            <a:r>
              <a:rPr lang="en-US" altLang="en-US" sz="2800" dirty="0">
                <a:sym typeface="Symbol" panose="05050102010706020507" pitchFamily="18" charset="2"/>
              </a:rPr>
              <a:t>Consequently, we can only choose among n</a:t>
            </a:r>
            <a:r>
              <a:rPr lang="en-US" altLang="en-US" sz="2800" baseline="30000" dirty="0">
                <a:sym typeface="Symbol" panose="05050102010706020507" pitchFamily="18" charset="2"/>
              </a:rPr>
              <a:t>2</a:t>
            </a:r>
            <a:r>
              <a:rPr lang="en-US" altLang="en-US" sz="2800" dirty="0">
                <a:sym typeface="Symbol" panose="05050102010706020507" pitchFamily="18" charset="2"/>
              </a:rPr>
              <a:t> – n = </a:t>
            </a:r>
            <a:r>
              <a:rPr lang="en-US" altLang="en-US" sz="2800" dirty="0" smtClean="0">
                <a:sym typeface="Symbol" panose="05050102010706020507" pitchFamily="18" charset="2"/>
              </a:rPr>
              <a:t>n(n </a:t>
            </a:r>
            <a:r>
              <a:rPr lang="en-US" altLang="en-US" sz="2800" dirty="0">
                <a:sym typeface="Symbol" panose="05050102010706020507" pitchFamily="18" charset="2"/>
              </a:rPr>
              <a:t>– 1) elements to generate reflexive relations, so there are 2</a:t>
            </a:r>
            <a:r>
              <a:rPr lang="en-US" altLang="en-US" sz="2800" baseline="30000" dirty="0">
                <a:sym typeface="Symbol" panose="05050102010706020507" pitchFamily="18" charset="2"/>
              </a:rPr>
              <a:t>n(n – 1)</a:t>
            </a:r>
            <a:r>
              <a:rPr lang="en-US" altLang="en-US" sz="2800" dirty="0">
                <a:sym typeface="Symbol" panose="05050102010706020507" pitchFamily="18" charset="2"/>
              </a:rPr>
              <a:t> of them.</a:t>
            </a:r>
          </a:p>
        </p:txBody>
      </p:sp>
      <p:sp>
        <p:nvSpPr>
          <p:cNvPr id="18434" name="Date Placeholder 3"/>
          <p:cNvSpPr>
            <a:spLocks noGrp="1"/>
          </p:cNvSpPr>
          <p:nvPr>
            <p:ph type="dt" sz="half" idx="10"/>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18435" name="Footer Placeholder 4"/>
          <p:cNvSpPr>
            <a:spLocks noGrp="1"/>
          </p:cNvSpPr>
          <p:nvPr>
            <p:ph type="ftr" sz="quarter" idx="11"/>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a:solidFill>
                <a:srgbClr val="00CCFF"/>
              </a:solidFill>
              <a:latin typeface="Times New Roman" panose="02020603050405020304" pitchFamily="18" charset="0"/>
            </a:endParaRPr>
          </a:p>
        </p:txBody>
      </p:sp>
      <p:sp>
        <p:nvSpPr>
          <p:cNvPr id="18436" name="Slide Number Placeholder 5"/>
          <p:cNvSpPr>
            <a:spLocks noGrp="1"/>
          </p:cNvSpPr>
          <p:nvPr>
            <p:ph type="sldNum" sz="quarter" idx="12"/>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703F6703-021C-4828-BADF-5E69F3EED397}" type="slidenum">
              <a:rPr lang="en-CA" altLang="en-US" sz="1400">
                <a:solidFill>
                  <a:srgbClr val="00CCFF"/>
                </a:solidFill>
                <a:latin typeface="Times New Roman" panose="02020603050405020304" pitchFamily="18" charset="0"/>
              </a:rPr>
              <a:pPr>
                <a:spcBef>
                  <a:spcPct val="0"/>
                </a:spcBef>
              </a:pPr>
              <a:t>14</a:t>
            </a:fld>
            <a:endParaRPr lang="en-CA" altLang="en-US" sz="1400">
              <a:solidFill>
                <a:srgbClr val="00CC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9123">
                                            <p:txEl>
                                              <p:pRg st="2" end="2"/>
                                            </p:txEl>
                                          </p:spTgt>
                                        </p:tgtEl>
                                        <p:attrNameLst>
                                          <p:attrName>style.visibility</p:attrName>
                                        </p:attrNameLst>
                                      </p:cBhvr>
                                      <p:to>
                                        <p:strVal val="visible"/>
                                      </p:to>
                                    </p:set>
                                    <p:anim calcmode="lin" valueType="num">
                                      <p:cBhvr additive="base">
                                        <p:cTn id="7" dur="500" fill="hold"/>
                                        <p:tgtEl>
                                          <p:spTgt spid="389123">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891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9123">
                                            <p:txEl>
                                              <p:pRg st="3" end="3"/>
                                            </p:txEl>
                                          </p:spTgt>
                                        </p:tgtEl>
                                        <p:attrNameLst>
                                          <p:attrName>style.visibility</p:attrName>
                                        </p:attrNameLst>
                                      </p:cBhvr>
                                      <p:to>
                                        <p:strVal val="visible"/>
                                      </p:to>
                                    </p:set>
                                    <p:anim calcmode="lin" valueType="num">
                                      <p:cBhvr additive="base">
                                        <p:cTn id="13" dur="500" fill="hold"/>
                                        <p:tgtEl>
                                          <p:spTgt spid="389123">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891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89123">
                                            <p:txEl>
                                              <p:pRg st="4" end="4"/>
                                            </p:txEl>
                                          </p:spTgt>
                                        </p:tgtEl>
                                        <p:attrNameLst>
                                          <p:attrName>style.visibility</p:attrName>
                                        </p:attrNameLst>
                                      </p:cBhvr>
                                      <p:to>
                                        <p:strVal val="visible"/>
                                      </p:to>
                                    </p:set>
                                    <p:anim calcmode="lin" valueType="num">
                                      <p:cBhvr additive="base">
                                        <p:cTn id="19" dur="500" fill="hold"/>
                                        <p:tgtEl>
                                          <p:spTgt spid="38912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8912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89123">
                                            <p:txEl>
                                              <p:pRg st="5" end="5"/>
                                            </p:txEl>
                                          </p:spTgt>
                                        </p:tgtEl>
                                        <p:attrNameLst>
                                          <p:attrName>style.visibility</p:attrName>
                                        </p:attrNameLst>
                                      </p:cBhvr>
                                      <p:to>
                                        <p:strVal val="visible"/>
                                      </p:to>
                                    </p:set>
                                    <p:anim calcmode="lin" valueType="num">
                                      <p:cBhvr additive="base">
                                        <p:cTn id="25" dur="500" fill="hold"/>
                                        <p:tgtEl>
                                          <p:spTgt spid="389123">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8912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3" grpId="0" uiExpand="1"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1981200" y="0"/>
            <a:ext cx="8153400" cy="838200"/>
          </a:xfrm>
        </p:spPr>
        <p:txBody>
          <a:bodyPr/>
          <a:lstStyle/>
          <a:p>
            <a:pPr eaLnBrk="1" hangingPunct="1">
              <a:defRPr/>
            </a:pPr>
            <a:r>
              <a:rPr lang="en-US" altLang="en-US" sz="3600"/>
              <a:t>Combining Relations</a:t>
            </a:r>
            <a:endParaRPr lang="en-CA" altLang="en-US" sz="3600"/>
          </a:p>
        </p:txBody>
      </p:sp>
      <p:sp>
        <p:nvSpPr>
          <p:cNvPr id="390147" name="Rectangle 3"/>
          <p:cNvSpPr>
            <a:spLocks noGrp="1" noChangeArrowheads="1"/>
          </p:cNvSpPr>
          <p:nvPr>
            <p:ph idx="1"/>
          </p:nvPr>
        </p:nvSpPr>
        <p:spPr>
          <a:xfrm>
            <a:off x="685800" y="1143000"/>
            <a:ext cx="10896600" cy="4953000"/>
          </a:xfrm>
        </p:spPr>
        <p:txBody>
          <a:bodyPr>
            <a:noAutofit/>
          </a:bodyPr>
          <a:lstStyle/>
          <a:p>
            <a:pPr>
              <a:defRPr/>
            </a:pPr>
            <a:r>
              <a:rPr lang="en-US" altLang="en-US" sz="3200" dirty="0">
                <a:sym typeface="Symbol" panose="05050102010706020507" pitchFamily="18" charset="2"/>
              </a:rPr>
              <a:t>Relations are sets, and therefore, we can apply the usual </a:t>
            </a:r>
            <a:r>
              <a:rPr lang="en-US" altLang="en-US" sz="3200" b="1" dirty="0">
                <a:solidFill>
                  <a:srgbClr val="00FFFF"/>
                </a:solidFill>
                <a:sym typeface="Symbol" panose="05050102010706020507" pitchFamily="18" charset="2"/>
              </a:rPr>
              <a:t>set operations</a:t>
            </a:r>
            <a:r>
              <a:rPr lang="en-US" altLang="en-US" sz="3200" dirty="0">
                <a:sym typeface="Symbol" panose="05050102010706020507" pitchFamily="18" charset="2"/>
              </a:rPr>
              <a:t> to them.</a:t>
            </a:r>
          </a:p>
          <a:p>
            <a:pPr>
              <a:defRPr/>
            </a:pPr>
            <a:endParaRPr lang="en-US" altLang="en-US" sz="900" dirty="0">
              <a:sym typeface="Symbol" panose="05050102010706020507" pitchFamily="18" charset="2"/>
            </a:endParaRPr>
          </a:p>
          <a:p>
            <a:pPr>
              <a:defRPr/>
            </a:pPr>
            <a:r>
              <a:rPr lang="en-US" altLang="en-US" sz="3200" dirty="0">
                <a:sym typeface="Symbol" panose="05050102010706020507" pitchFamily="18" charset="2"/>
              </a:rPr>
              <a:t>If we have two relations R</a:t>
            </a:r>
            <a:r>
              <a:rPr lang="en-US" altLang="en-US" sz="3200" baseline="-25000" dirty="0">
                <a:sym typeface="Symbol" panose="05050102010706020507" pitchFamily="18" charset="2"/>
              </a:rPr>
              <a:t>1</a:t>
            </a:r>
            <a:r>
              <a:rPr lang="en-US" altLang="en-US" sz="3200" dirty="0">
                <a:sym typeface="Symbol" panose="05050102010706020507" pitchFamily="18" charset="2"/>
              </a:rPr>
              <a:t> and R</a:t>
            </a:r>
            <a:r>
              <a:rPr lang="en-US" altLang="en-US" sz="3200" baseline="-25000" dirty="0">
                <a:sym typeface="Symbol" panose="05050102010706020507" pitchFamily="18" charset="2"/>
              </a:rPr>
              <a:t>2</a:t>
            </a:r>
            <a:r>
              <a:rPr lang="en-US" altLang="en-US" sz="3200" dirty="0">
                <a:sym typeface="Symbol" panose="05050102010706020507" pitchFamily="18" charset="2"/>
              </a:rPr>
              <a:t>, and both of them are from a set A to a set B, then we can combine them to </a:t>
            </a:r>
            <a:r>
              <a:rPr lang="en-US" altLang="en-US" sz="3200" dirty="0" smtClean="0">
                <a:sym typeface="Symbol" panose="05050102010706020507" pitchFamily="18" charset="2"/>
              </a:rPr>
              <a:t>form R</a:t>
            </a:r>
            <a:r>
              <a:rPr lang="en-US" altLang="en-US" sz="3200" baseline="-25000" dirty="0" smtClean="0">
                <a:sym typeface="Symbol" panose="05050102010706020507" pitchFamily="18" charset="2"/>
              </a:rPr>
              <a:t>1</a:t>
            </a:r>
            <a:r>
              <a:rPr lang="en-US" altLang="en-US" sz="3200" dirty="0" smtClean="0">
                <a:sym typeface="Symbol" panose="05050102010706020507" pitchFamily="18" charset="2"/>
              </a:rPr>
              <a:t> </a:t>
            </a:r>
            <a:r>
              <a:rPr lang="en-US" altLang="en-US" sz="3200" dirty="0">
                <a:sym typeface="Symbol" panose="05050102010706020507" pitchFamily="18" charset="2"/>
              </a:rPr>
              <a:t> R</a:t>
            </a:r>
            <a:r>
              <a:rPr lang="en-US" altLang="en-US" sz="3200" baseline="-25000" dirty="0">
                <a:sym typeface="Symbol" panose="05050102010706020507" pitchFamily="18" charset="2"/>
              </a:rPr>
              <a:t>2</a:t>
            </a:r>
            <a:r>
              <a:rPr lang="en-US" altLang="en-US" sz="3200" dirty="0">
                <a:sym typeface="Symbol" panose="05050102010706020507" pitchFamily="18" charset="2"/>
              </a:rPr>
              <a:t>, R</a:t>
            </a:r>
            <a:r>
              <a:rPr lang="en-US" altLang="en-US" sz="3200" baseline="-25000" dirty="0">
                <a:sym typeface="Symbol" panose="05050102010706020507" pitchFamily="18" charset="2"/>
              </a:rPr>
              <a:t>1</a:t>
            </a:r>
            <a:r>
              <a:rPr lang="en-US" altLang="en-US" sz="3200" dirty="0">
                <a:sym typeface="Symbol" panose="05050102010706020507" pitchFamily="18" charset="2"/>
              </a:rPr>
              <a:t>  R</a:t>
            </a:r>
            <a:r>
              <a:rPr lang="en-US" altLang="en-US" sz="3200" baseline="-25000" dirty="0">
                <a:sym typeface="Symbol" panose="05050102010706020507" pitchFamily="18" charset="2"/>
              </a:rPr>
              <a:t>2</a:t>
            </a:r>
            <a:r>
              <a:rPr lang="en-US" altLang="en-US" sz="3200" dirty="0">
                <a:sym typeface="Symbol" panose="05050102010706020507" pitchFamily="18" charset="2"/>
              </a:rPr>
              <a:t>, or R</a:t>
            </a:r>
            <a:r>
              <a:rPr lang="en-US" altLang="en-US" sz="3200" baseline="-25000" dirty="0">
                <a:sym typeface="Symbol" panose="05050102010706020507" pitchFamily="18" charset="2"/>
              </a:rPr>
              <a:t>1</a:t>
            </a:r>
            <a:r>
              <a:rPr lang="en-US" altLang="en-US" sz="3200" dirty="0">
                <a:sym typeface="Symbol" panose="05050102010706020507" pitchFamily="18" charset="2"/>
              </a:rPr>
              <a:t> – R</a:t>
            </a:r>
            <a:r>
              <a:rPr lang="en-US" altLang="en-US" sz="3200" baseline="-25000" dirty="0">
                <a:sym typeface="Symbol" panose="05050102010706020507" pitchFamily="18" charset="2"/>
              </a:rPr>
              <a:t>2</a:t>
            </a:r>
            <a:r>
              <a:rPr lang="en-US" altLang="en-US" sz="3200" dirty="0">
                <a:sym typeface="Symbol" panose="05050102010706020507" pitchFamily="18" charset="2"/>
              </a:rPr>
              <a:t>.</a:t>
            </a:r>
          </a:p>
          <a:p>
            <a:pPr>
              <a:defRPr/>
            </a:pPr>
            <a:endParaRPr lang="en-US" altLang="en-US" sz="900" dirty="0">
              <a:sym typeface="Symbol" panose="05050102010706020507" pitchFamily="18" charset="2"/>
            </a:endParaRPr>
          </a:p>
          <a:p>
            <a:pPr>
              <a:defRPr/>
            </a:pPr>
            <a:r>
              <a:rPr lang="en-US" altLang="en-US" sz="3200" dirty="0">
                <a:sym typeface="Symbol" panose="05050102010706020507" pitchFamily="18" charset="2"/>
              </a:rPr>
              <a:t>In each case, the result will be </a:t>
            </a:r>
            <a:r>
              <a:rPr lang="en-US" altLang="en-US" sz="3200" b="1" dirty="0">
                <a:solidFill>
                  <a:srgbClr val="00FFFF"/>
                </a:solidFill>
                <a:sym typeface="Symbol" panose="05050102010706020507" pitchFamily="18" charset="2"/>
              </a:rPr>
              <a:t>another relation from A to B</a:t>
            </a:r>
            <a:r>
              <a:rPr lang="en-US" altLang="en-US" sz="3200" dirty="0">
                <a:sym typeface="Symbol" panose="05050102010706020507" pitchFamily="18" charset="2"/>
              </a:rPr>
              <a:t>.</a:t>
            </a:r>
          </a:p>
        </p:txBody>
      </p:sp>
      <p:sp>
        <p:nvSpPr>
          <p:cNvPr id="19458" name="Date Placeholder 3"/>
          <p:cNvSpPr>
            <a:spLocks noGrp="1"/>
          </p:cNvSpPr>
          <p:nvPr>
            <p:ph type="dt" sz="half" idx="10"/>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19459" name="Footer Placeholder 4"/>
          <p:cNvSpPr>
            <a:spLocks noGrp="1"/>
          </p:cNvSpPr>
          <p:nvPr>
            <p:ph type="ftr" sz="quarter" idx="11"/>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a:solidFill>
                <a:srgbClr val="00CCFF"/>
              </a:solidFill>
              <a:latin typeface="Times New Roman" panose="02020603050405020304" pitchFamily="18" charset="0"/>
            </a:endParaRPr>
          </a:p>
        </p:txBody>
      </p:sp>
      <p:sp>
        <p:nvSpPr>
          <p:cNvPr id="19460" name="Slide Number Placeholder 5"/>
          <p:cNvSpPr>
            <a:spLocks noGrp="1"/>
          </p:cNvSpPr>
          <p:nvPr>
            <p:ph type="sldNum" sz="quarter" idx="12"/>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E7F12442-7493-498E-B12D-1DBE497DF08D}" type="slidenum">
              <a:rPr lang="en-CA" altLang="en-US" sz="1400">
                <a:solidFill>
                  <a:srgbClr val="00CCFF"/>
                </a:solidFill>
                <a:latin typeface="Times New Roman" panose="02020603050405020304" pitchFamily="18" charset="0"/>
              </a:rPr>
              <a:pPr>
                <a:spcBef>
                  <a:spcPct val="0"/>
                </a:spcBef>
              </a:pPr>
              <a:t>15</a:t>
            </a:fld>
            <a:endParaRPr lang="en-CA" altLang="en-US" sz="1400">
              <a:solidFill>
                <a:srgbClr val="00CC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0147">
                                            <p:txEl>
                                              <p:pRg st="2" end="2"/>
                                            </p:txEl>
                                          </p:spTgt>
                                        </p:tgtEl>
                                        <p:attrNameLst>
                                          <p:attrName>style.visibility</p:attrName>
                                        </p:attrNameLst>
                                      </p:cBhvr>
                                      <p:to>
                                        <p:strVal val="visible"/>
                                      </p:to>
                                    </p:set>
                                    <p:anim calcmode="lin" valueType="num">
                                      <p:cBhvr additive="base">
                                        <p:cTn id="7" dur="500" fill="hold"/>
                                        <p:tgtEl>
                                          <p:spTgt spid="390147">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01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0147">
                                            <p:txEl>
                                              <p:pRg st="4" end="4"/>
                                            </p:txEl>
                                          </p:spTgt>
                                        </p:tgtEl>
                                        <p:attrNameLst>
                                          <p:attrName>style.visibility</p:attrName>
                                        </p:attrNameLst>
                                      </p:cBhvr>
                                      <p:to>
                                        <p:strVal val="visible"/>
                                      </p:to>
                                    </p:set>
                                    <p:anim calcmode="lin" valueType="num">
                                      <p:cBhvr additive="base">
                                        <p:cTn id="13" dur="500" fill="hold"/>
                                        <p:tgtEl>
                                          <p:spTgt spid="390147">
                                            <p:txEl>
                                              <p:pRg st="4" end="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014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7" grpId="0" uiExpand="1"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a:xfrm>
            <a:off x="1981200" y="0"/>
            <a:ext cx="8153400" cy="838200"/>
          </a:xfrm>
        </p:spPr>
        <p:txBody>
          <a:bodyPr/>
          <a:lstStyle/>
          <a:p>
            <a:pPr eaLnBrk="1" hangingPunct="1">
              <a:defRPr/>
            </a:pPr>
            <a:r>
              <a:rPr lang="en-US" altLang="en-US" sz="3600"/>
              <a:t>Combining Relations</a:t>
            </a:r>
            <a:endParaRPr lang="en-CA" altLang="en-US" sz="3600"/>
          </a:p>
        </p:txBody>
      </p:sp>
      <p:sp>
        <p:nvSpPr>
          <p:cNvPr id="391171" name="Rectangle 3"/>
          <p:cNvSpPr>
            <a:spLocks noGrp="1" noChangeArrowheads="1"/>
          </p:cNvSpPr>
          <p:nvPr>
            <p:ph idx="1"/>
          </p:nvPr>
        </p:nvSpPr>
        <p:spPr>
          <a:xfrm>
            <a:off x="609600" y="914400"/>
            <a:ext cx="10515600" cy="5181600"/>
          </a:xfrm>
        </p:spPr>
        <p:txBody>
          <a:bodyPr>
            <a:normAutofit/>
          </a:bodyPr>
          <a:lstStyle/>
          <a:p>
            <a:pPr marL="0" indent="0">
              <a:lnSpc>
                <a:spcPct val="90000"/>
              </a:lnSpc>
              <a:defRPr/>
            </a:pPr>
            <a:r>
              <a:rPr lang="en-US" altLang="en-US" sz="2800" dirty="0">
                <a:sym typeface="Symbol" panose="05050102010706020507" pitchFamily="18" charset="2"/>
              </a:rPr>
              <a:t>… and there is another important way to combine relations.</a:t>
            </a:r>
          </a:p>
          <a:p>
            <a:pPr marL="0" indent="0">
              <a:lnSpc>
                <a:spcPct val="90000"/>
              </a:lnSpc>
              <a:defRPr/>
            </a:pPr>
            <a:endParaRPr lang="en-US" altLang="en-US" sz="800" dirty="0">
              <a:sym typeface="Symbol" panose="05050102010706020507" pitchFamily="18" charset="2"/>
            </a:endParaRPr>
          </a:p>
          <a:p>
            <a:pPr marL="0" indent="0">
              <a:lnSpc>
                <a:spcPct val="90000"/>
              </a:lnSpc>
              <a:defRPr/>
            </a:pPr>
            <a:r>
              <a:rPr lang="en-US" altLang="en-US" sz="2800" b="1" dirty="0">
                <a:solidFill>
                  <a:srgbClr val="00FFFF"/>
                </a:solidFill>
                <a:sym typeface="Symbol" panose="05050102010706020507" pitchFamily="18" charset="2"/>
              </a:rPr>
              <a:t>Definition:</a:t>
            </a:r>
            <a:r>
              <a:rPr lang="en-US" altLang="en-US" sz="2800" dirty="0">
                <a:sym typeface="Symbol" panose="05050102010706020507" pitchFamily="18" charset="2"/>
              </a:rPr>
              <a:t> Let R be a relation from a set A to a set B and S a relation from B to a set C. The </a:t>
            </a:r>
            <a:r>
              <a:rPr lang="en-US" altLang="en-US" sz="2800" b="1" dirty="0">
                <a:solidFill>
                  <a:srgbClr val="00FFFF"/>
                </a:solidFill>
                <a:sym typeface="Symbol" panose="05050102010706020507" pitchFamily="18" charset="2"/>
              </a:rPr>
              <a:t>composite</a:t>
            </a:r>
            <a:r>
              <a:rPr lang="en-US" altLang="en-US" sz="2800" dirty="0">
                <a:sym typeface="Symbol" panose="05050102010706020507" pitchFamily="18" charset="2"/>
              </a:rPr>
              <a:t> of R and S is the relation consisting of ordered pairs (a, c), where </a:t>
            </a:r>
            <a:r>
              <a:rPr lang="en-US" altLang="en-US" sz="2800" dirty="0" err="1">
                <a:sym typeface="Symbol" panose="05050102010706020507" pitchFamily="18" charset="2"/>
              </a:rPr>
              <a:t>aA</a:t>
            </a:r>
            <a:r>
              <a:rPr lang="en-US" altLang="en-US" sz="2800" dirty="0">
                <a:sym typeface="Symbol" panose="05050102010706020507" pitchFamily="18" charset="2"/>
              </a:rPr>
              <a:t>, </a:t>
            </a:r>
            <a:r>
              <a:rPr lang="en-US" altLang="en-US" sz="2800" dirty="0" err="1">
                <a:sym typeface="Symbol" panose="05050102010706020507" pitchFamily="18" charset="2"/>
              </a:rPr>
              <a:t>cC</a:t>
            </a:r>
            <a:r>
              <a:rPr lang="en-US" altLang="en-US" sz="2800" dirty="0">
                <a:sym typeface="Symbol" panose="05050102010706020507" pitchFamily="18" charset="2"/>
              </a:rPr>
              <a:t>, and for which there exists an element </a:t>
            </a:r>
            <a:r>
              <a:rPr lang="en-US" altLang="en-US" sz="2800" dirty="0" err="1">
                <a:sym typeface="Symbol" panose="05050102010706020507" pitchFamily="18" charset="2"/>
              </a:rPr>
              <a:t>bB</a:t>
            </a:r>
            <a:r>
              <a:rPr lang="en-US" altLang="en-US" sz="2800" dirty="0">
                <a:sym typeface="Symbol" panose="05050102010706020507" pitchFamily="18" charset="2"/>
              </a:rPr>
              <a:t> such that (a, b)R and </a:t>
            </a:r>
            <a:br>
              <a:rPr lang="en-US" altLang="en-US" sz="2800" dirty="0">
                <a:sym typeface="Symbol" panose="05050102010706020507" pitchFamily="18" charset="2"/>
              </a:rPr>
            </a:br>
            <a:r>
              <a:rPr lang="en-US" altLang="en-US" sz="2800" dirty="0">
                <a:sym typeface="Symbol" panose="05050102010706020507" pitchFamily="18" charset="2"/>
              </a:rPr>
              <a:t>(b, c)S. We denote the composite of R and S by</a:t>
            </a:r>
            <a:br>
              <a:rPr lang="en-US" altLang="en-US" sz="2800" dirty="0">
                <a:sym typeface="Symbol" panose="05050102010706020507" pitchFamily="18" charset="2"/>
              </a:rPr>
            </a:br>
            <a:r>
              <a:rPr lang="en-US" altLang="en-US" sz="2800" b="1" dirty="0">
                <a:solidFill>
                  <a:srgbClr val="00FFFF"/>
                </a:solidFill>
                <a:sym typeface="Symbol" panose="05050102010706020507" pitchFamily="18" charset="2"/>
              </a:rPr>
              <a:t>S</a:t>
            </a:r>
            <a:r>
              <a:rPr lang="en-US" altLang="en-US" sz="2800" b="1" baseline="-1000" dirty="0">
                <a:solidFill>
                  <a:srgbClr val="00FFFF"/>
                </a:solidFill>
                <a:sym typeface="Symbol" panose="05050102010706020507" pitchFamily="18" charset="2"/>
              </a:rPr>
              <a:t></a:t>
            </a:r>
            <a:r>
              <a:rPr lang="en-US" altLang="en-US" sz="2800" b="1" dirty="0">
                <a:solidFill>
                  <a:srgbClr val="00FFFF"/>
                </a:solidFill>
                <a:sym typeface="Symbol" panose="05050102010706020507" pitchFamily="18" charset="2"/>
              </a:rPr>
              <a:t>R</a:t>
            </a:r>
            <a:r>
              <a:rPr lang="en-US" altLang="en-US" sz="2800" dirty="0">
                <a:sym typeface="Symbol" panose="05050102010706020507" pitchFamily="18" charset="2"/>
              </a:rPr>
              <a:t>.</a:t>
            </a:r>
          </a:p>
          <a:p>
            <a:pPr marL="0" indent="0">
              <a:lnSpc>
                <a:spcPct val="90000"/>
              </a:lnSpc>
              <a:defRPr/>
            </a:pPr>
            <a:endParaRPr lang="en-US" altLang="en-US" sz="900" dirty="0">
              <a:sym typeface="Symbol" panose="05050102010706020507" pitchFamily="18" charset="2"/>
            </a:endParaRPr>
          </a:p>
          <a:p>
            <a:pPr marL="0" indent="0">
              <a:lnSpc>
                <a:spcPct val="90000"/>
              </a:lnSpc>
              <a:defRPr/>
            </a:pPr>
            <a:r>
              <a:rPr lang="en-US" altLang="en-US" sz="2800" dirty="0">
                <a:sym typeface="Symbol" panose="05050102010706020507" pitchFamily="18" charset="2"/>
              </a:rPr>
              <a:t>In other words, if relation R contains a pair (a, b) and relation S contains a pair (b, c), then S</a:t>
            </a:r>
            <a:r>
              <a:rPr lang="en-US" altLang="en-US" sz="2800" b="1" baseline="-1000" dirty="0">
                <a:sym typeface="Symbol" panose="05050102010706020507" pitchFamily="18" charset="2"/>
              </a:rPr>
              <a:t></a:t>
            </a:r>
            <a:r>
              <a:rPr lang="en-US" altLang="en-US" sz="2800" dirty="0">
                <a:sym typeface="Symbol" panose="05050102010706020507" pitchFamily="18" charset="2"/>
              </a:rPr>
              <a:t>R contains a pair (a, c).</a:t>
            </a:r>
          </a:p>
        </p:txBody>
      </p:sp>
      <p:sp>
        <p:nvSpPr>
          <p:cNvPr id="20482" name="Date Placeholder 3"/>
          <p:cNvSpPr>
            <a:spLocks noGrp="1"/>
          </p:cNvSpPr>
          <p:nvPr>
            <p:ph type="dt" sz="half" idx="10"/>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20483" name="Footer Placeholder 4"/>
          <p:cNvSpPr>
            <a:spLocks noGrp="1"/>
          </p:cNvSpPr>
          <p:nvPr>
            <p:ph type="ftr" sz="quarter" idx="11"/>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a:solidFill>
                <a:srgbClr val="00CCFF"/>
              </a:solidFill>
              <a:latin typeface="Times New Roman" panose="02020603050405020304" pitchFamily="18" charset="0"/>
            </a:endParaRPr>
          </a:p>
        </p:txBody>
      </p:sp>
      <p:sp>
        <p:nvSpPr>
          <p:cNvPr id="20484" name="Slide Number Placeholder 5"/>
          <p:cNvSpPr>
            <a:spLocks noGrp="1"/>
          </p:cNvSpPr>
          <p:nvPr>
            <p:ph type="sldNum" sz="quarter" idx="12"/>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D43EEFF9-21CD-4263-A01E-6DA84ABD0C3B}" type="slidenum">
              <a:rPr lang="en-CA" altLang="en-US" sz="1400">
                <a:solidFill>
                  <a:srgbClr val="00CCFF"/>
                </a:solidFill>
                <a:latin typeface="Times New Roman" panose="02020603050405020304" pitchFamily="18" charset="0"/>
              </a:rPr>
              <a:pPr>
                <a:spcBef>
                  <a:spcPct val="0"/>
                </a:spcBef>
              </a:pPr>
              <a:t>16</a:t>
            </a:fld>
            <a:endParaRPr lang="en-CA" altLang="en-US" sz="1400">
              <a:solidFill>
                <a:srgbClr val="00CC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1171">
                                            <p:txEl>
                                              <p:pRg st="2" end="2"/>
                                            </p:txEl>
                                          </p:spTgt>
                                        </p:tgtEl>
                                        <p:attrNameLst>
                                          <p:attrName>style.visibility</p:attrName>
                                        </p:attrNameLst>
                                      </p:cBhvr>
                                      <p:to>
                                        <p:strVal val="visible"/>
                                      </p:to>
                                    </p:set>
                                    <p:anim calcmode="lin" valueType="num">
                                      <p:cBhvr additive="base">
                                        <p:cTn id="7" dur="500" fill="hold"/>
                                        <p:tgtEl>
                                          <p:spTgt spid="391171">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11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1171">
                                            <p:txEl>
                                              <p:pRg st="4" end="4"/>
                                            </p:txEl>
                                          </p:spTgt>
                                        </p:tgtEl>
                                        <p:attrNameLst>
                                          <p:attrName>style.visibility</p:attrName>
                                        </p:attrNameLst>
                                      </p:cBhvr>
                                      <p:to>
                                        <p:strVal val="visible"/>
                                      </p:to>
                                    </p:set>
                                    <p:anim calcmode="lin" valueType="num">
                                      <p:cBhvr additive="base">
                                        <p:cTn id="13" dur="500" fill="hold"/>
                                        <p:tgtEl>
                                          <p:spTgt spid="391171">
                                            <p:txEl>
                                              <p:pRg st="4" end="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117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1" grpId="0" uiExpand="1"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Footer Placeholder 4"/>
          <p:cNvSpPr>
            <a:spLocks noGrp="1"/>
          </p:cNvSpPr>
          <p:nvPr>
            <p:ph type="ftr" sz="quarter" idx="11"/>
          </p:nvPr>
        </p:nvSpPr>
        <p:spPr/>
        <p:txBody>
          <a:bodyPr/>
          <a:lstStyle/>
          <a:p>
            <a:endParaRPr lang="en-US" altLang="en-US" dirty="0"/>
          </a:p>
        </p:txBody>
      </p:sp>
      <p:sp>
        <p:nvSpPr>
          <p:cNvPr id="13" name="Slide Number Placeholder 5"/>
          <p:cNvSpPr>
            <a:spLocks noGrp="1"/>
          </p:cNvSpPr>
          <p:nvPr>
            <p:ph type="sldNum" sz="quarter" idx="12"/>
          </p:nvPr>
        </p:nvSpPr>
        <p:spPr/>
        <p:txBody>
          <a:bodyPr/>
          <a:lstStyle/>
          <a:p>
            <a:fld id="{10EE6017-3D47-439F-A067-DEEF6FA58161}" type="slidenum">
              <a:rPr lang="en-CA" altLang="en-US"/>
              <a:pPr/>
              <a:t>17</a:t>
            </a:fld>
            <a:endParaRPr lang="en-CA" altLang="en-US"/>
          </a:p>
        </p:txBody>
      </p:sp>
      <p:sp>
        <p:nvSpPr>
          <p:cNvPr id="392194" name="Rectangle 2"/>
          <p:cNvSpPr>
            <a:spLocks noGrp="1" noChangeArrowheads="1"/>
          </p:cNvSpPr>
          <p:nvPr>
            <p:ph type="title"/>
          </p:nvPr>
        </p:nvSpPr>
        <p:spPr>
          <a:xfrm>
            <a:off x="1981200" y="0"/>
            <a:ext cx="8153400" cy="838200"/>
          </a:xfrm>
        </p:spPr>
        <p:txBody>
          <a:bodyPr/>
          <a:lstStyle/>
          <a:p>
            <a:r>
              <a:rPr lang="en-US" altLang="en-US" sz="3600"/>
              <a:t>Combining Relations</a:t>
            </a:r>
            <a:endParaRPr lang="en-CA" altLang="en-US" sz="3600"/>
          </a:p>
        </p:txBody>
      </p:sp>
      <p:sp>
        <p:nvSpPr>
          <p:cNvPr id="392195" name="Rectangle 3"/>
          <p:cNvSpPr>
            <a:spLocks noGrp="1" noChangeArrowheads="1"/>
          </p:cNvSpPr>
          <p:nvPr>
            <p:ph type="body" idx="1"/>
          </p:nvPr>
        </p:nvSpPr>
        <p:spPr>
          <a:xfrm>
            <a:off x="676274" y="762000"/>
            <a:ext cx="10906125" cy="3733800"/>
          </a:xfrm>
        </p:spPr>
        <p:txBody>
          <a:bodyPr>
            <a:normAutofit fontScale="92500" lnSpcReduction="10000"/>
          </a:bodyPr>
          <a:lstStyle/>
          <a:p>
            <a:pPr marL="0" indent="0"/>
            <a:r>
              <a:rPr lang="en-US" altLang="en-US" sz="2800" b="1" dirty="0">
                <a:solidFill>
                  <a:srgbClr val="00FFFF"/>
                </a:solidFill>
                <a:sym typeface="Symbol" panose="05050102010706020507" pitchFamily="18" charset="2"/>
              </a:rPr>
              <a:t>Example:</a:t>
            </a:r>
            <a:r>
              <a:rPr lang="en-US" altLang="en-US" sz="2800" dirty="0">
                <a:sym typeface="Symbol" panose="05050102010706020507" pitchFamily="18" charset="2"/>
              </a:rPr>
              <a:t> Let D and S be relations on A = {1, 2, 3, 4}.</a:t>
            </a:r>
          </a:p>
          <a:p>
            <a:pPr marL="0" indent="0"/>
            <a:r>
              <a:rPr lang="en-US" altLang="en-US" sz="2800" dirty="0">
                <a:sym typeface="Symbol" panose="05050102010706020507" pitchFamily="18" charset="2"/>
              </a:rPr>
              <a:t>D = {(a, b) | b = 5 - a}     “b equals (5 – a)”</a:t>
            </a:r>
          </a:p>
          <a:p>
            <a:pPr marL="0" indent="0"/>
            <a:r>
              <a:rPr lang="en-US" altLang="en-US" sz="2800" dirty="0">
                <a:sym typeface="Symbol" panose="05050102010706020507" pitchFamily="18" charset="2"/>
              </a:rPr>
              <a:t>S = {(a, b) | a &lt; b}        “a is smaller than b”</a:t>
            </a:r>
          </a:p>
          <a:p>
            <a:pPr marL="0" indent="0"/>
            <a:endParaRPr lang="en-US" altLang="en-US" sz="800" dirty="0">
              <a:sym typeface="Symbol" panose="05050102010706020507" pitchFamily="18" charset="2"/>
            </a:endParaRPr>
          </a:p>
          <a:p>
            <a:pPr marL="0" indent="0"/>
            <a:r>
              <a:rPr lang="en-US" altLang="en-US" sz="2800" dirty="0">
                <a:sym typeface="Symbol" panose="05050102010706020507" pitchFamily="18" charset="2"/>
              </a:rPr>
              <a:t>D = {(1, 4), (2, 3), (3, 2), (4, 1)}</a:t>
            </a:r>
          </a:p>
          <a:p>
            <a:pPr marL="0" indent="0"/>
            <a:r>
              <a:rPr lang="en-US" altLang="en-US" sz="2800" dirty="0">
                <a:sym typeface="Symbol" panose="05050102010706020507" pitchFamily="18" charset="2"/>
              </a:rPr>
              <a:t>S = {(1, 2), (1, 3), (1, 4), (2, 3), (2, 4), (3, 4)}</a:t>
            </a:r>
          </a:p>
          <a:p>
            <a:pPr marL="0" indent="0"/>
            <a:r>
              <a:rPr lang="en-US" altLang="en-US" sz="2800" dirty="0">
                <a:sym typeface="Symbol" panose="05050102010706020507" pitchFamily="18" charset="2"/>
              </a:rPr>
              <a:t>S</a:t>
            </a:r>
            <a:r>
              <a:rPr lang="en-US" altLang="en-US" sz="2800" b="1" baseline="-1000" dirty="0">
                <a:sym typeface="Symbol" panose="05050102010706020507" pitchFamily="18" charset="2"/>
              </a:rPr>
              <a:t></a:t>
            </a:r>
            <a:r>
              <a:rPr lang="en-US" altLang="en-US" sz="2800" dirty="0">
                <a:sym typeface="Symbol" panose="05050102010706020507" pitchFamily="18" charset="2"/>
              </a:rPr>
              <a:t>D = {</a:t>
            </a:r>
          </a:p>
        </p:txBody>
      </p:sp>
      <p:sp>
        <p:nvSpPr>
          <p:cNvPr id="392196" name="Text Box 4"/>
          <p:cNvSpPr txBox="1">
            <a:spLocks noChangeArrowheads="1"/>
          </p:cNvSpPr>
          <p:nvPr/>
        </p:nvSpPr>
        <p:spPr bwMode="auto">
          <a:xfrm>
            <a:off x="1981719" y="3852959"/>
            <a:ext cx="12954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600" dirty="0">
                <a:effectLst>
                  <a:outerShdw blurRad="38100" dist="38100" dir="2700000" algn="tl">
                    <a:srgbClr val="000000"/>
                  </a:outerShdw>
                </a:effectLst>
              </a:rPr>
              <a:t>(2, 4),</a:t>
            </a:r>
          </a:p>
        </p:txBody>
      </p:sp>
      <p:sp>
        <p:nvSpPr>
          <p:cNvPr id="392197" name="Text Box 5"/>
          <p:cNvSpPr txBox="1">
            <a:spLocks noChangeArrowheads="1"/>
          </p:cNvSpPr>
          <p:nvPr/>
        </p:nvSpPr>
        <p:spPr bwMode="auto">
          <a:xfrm>
            <a:off x="2971957" y="3909454"/>
            <a:ext cx="12954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600" dirty="0">
                <a:effectLst>
                  <a:outerShdw blurRad="38100" dist="38100" dir="2700000" algn="tl">
                    <a:srgbClr val="000000"/>
                  </a:outerShdw>
                </a:effectLst>
              </a:rPr>
              <a:t>(3, 3),</a:t>
            </a:r>
          </a:p>
        </p:txBody>
      </p:sp>
      <p:sp>
        <p:nvSpPr>
          <p:cNvPr id="392198" name="Text Box 6"/>
          <p:cNvSpPr txBox="1">
            <a:spLocks noChangeArrowheads="1"/>
          </p:cNvSpPr>
          <p:nvPr/>
        </p:nvSpPr>
        <p:spPr bwMode="auto">
          <a:xfrm>
            <a:off x="3893901" y="3880206"/>
            <a:ext cx="12954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600" dirty="0">
                <a:effectLst>
                  <a:outerShdw blurRad="38100" dist="38100" dir="2700000" algn="tl">
                    <a:srgbClr val="000000"/>
                  </a:outerShdw>
                </a:effectLst>
              </a:rPr>
              <a:t>(3, 4),</a:t>
            </a:r>
          </a:p>
        </p:txBody>
      </p:sp>
      <p:sp>
        <p:nvSpPr>
          <p:cNvPr id="392199" name="Text Box 7"/>
          <p:cNvSpPr txBox="1">
            <a:spLocks noChangeArrowheads="1"/>
          </p:cNvSpPr>
          <p:nvPr/>
        </p:nvSpPr>
        <p:spPr bwMode="auto">
          <a:xfrm>
            <a:off x="4800600" y="3861035"/>
            <a:ext cx="12954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600" dirty="0">
                <a:effectLst>
                  <a:outerShdw blurRad="38100" dist="38100" dir="2700000" algn="tl">
                    <a:srgbClr val="000000"/>
                  </a:outerShdw>
                </a:effectLst>
              </a:rPr>
              <a:t>(4, 2),</a:t>
            </a:r>
          </a:p>
        </p:txBody>
      </p:sp>
      <p:sp>
        <p:nvSpPr>
          <p:cNvPr id="392200" name="Text Box 8"/>
          <p:cNvSpPr txBox="1">
            <a:spLocks noChangeArrowheads="1"/>
          </p:cNvSpPr>
          <p:nvPr/>
        </p:nvSpPr>
        <p:spPr bwMode="auto">
          <a:xfrm>
            <a:off x="5806083" y="3861035"/>
            <a:ext cx="15240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effectLst>
                  <a:outerShdw blurRad="38100" dist="38100" dir="2700000" algn="tl">
                    <a:srgbClr val="000000"/>
                  </a:outerShdw>
                </a:effectLst>
              </a:rPr>
              <a:t>(</a:t>
            </a:r>
            <a:r>
              <a:rPr lang="en-US" altLang="en-US" sz="2600" dirty="0">
                <a:effectLst>
                  <a:outerShdw blurRad="38100" dist="38100" dir="2700000" algn="tl">
                    <a:srgbClr val="000000"/>
                  </a:outerShdw>
                </a:effectLst>
              </a:rPr>
              <a:t>4, 3),</a:t>
            </a:r>
          </a:p>
        </p:txBody>
      </p:sp>
      <p:sp>
        <p:nvSpPr>
          <p:cNvPr id="392201" name="Rectangle 9"/>
          <p:cNvSpPr>
            <a:spLocks noChangeArrowheads="1"/>
          </p:cNvSpPr>
          <p:nvPr/>
        </p:nvSpPr>
        <p:spPr bwMode="auto">
          <a:xfrm>
            <a:off x="676274" y="4343400"/>
            <a:ext cx="10372726"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742950" indent="-2857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143000" indent="-2286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16002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20574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25146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29718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34290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38862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r>
              <a:rPr lang="en-US" altLang="en-US" sz="2800" dirty="0"/>
              <a:t>D maps an element a to the element (5 – a), and afterwards S maps (5 – a) to all elements larger than (5 – a), resulting in </a:t>
            </a:r>
            <a:r>
              <a:rPr lang="en-US" altLang="en-US" sz="2800" b="1" dirty="0" smtClean="0">
                <a:solidFill>
                  <a:srgbClr val="00FFFF"/>
                </a:solidFill>
              </a:rPr>
              <a:t>S</a:t>
            </a:r>
            <a:r>
              <a:rPr lang="en-US" altLang="en-US" sz="3200" b="1" baseline="-1000" dirty="0" smtClean="0">
                <a:solidFill>
                  <a:srgbClr val="00FFFF"/>
                </a:solidFill>
                <a:sym typeface="Symbol" panose="05050102010706020507" pitchFamily="18" charset="2"/>
              </a:rPr>
              <a:t></a:t>
            </a:r>
            <a:r>
              <a:rPr lang="en-US" altLang="en-US" sz="2800" b="1" dirty="0" smtClean="0">
                <a:solidFill>
                  <a:srgbClr val="00FFFF"/>
                </a:solidFill>
              </a:rPr>
              <a:t>D </a:t>
            </a:r>
            <a:r>
              <a:rPr lang="en-US" altLang="en-US" sz="2800" b="1" dirty="0">
                <a:solidFill>
                  <a:srgbClr val="00FFFF"/>
                </a:solidFill>
              </a:rPr>
              <a:t>= {(</a:t>
            </a:r>
            <a:r>
              <a:rPr lang="en-US" altLang="en-US" sz="2800" b="1" dirty="0" err="1">
                <a:solidFill>
                  <a:srgbClr val="00FFFF"/>
                </a:solidFill>
              </a:rPr>
              <a:t>a,b</a:t>
            </a:r>
            <a:r>
              <a:rPr lang="en-US" altLang="en-US" sz="2800" b="1" dirty="0">
                <a:solidFill>
                  <a:srgbClr val="00FFFF"/>
                </a:solidFill>
              </a:rPr>
              <a:t>) | b &gt; 5 – a}</a:t>
            </a:r>
            <a:r>
              <a:rPr lang="en-US" altLang="en-US" sz="2800" dirty="0"/>
              <a:t> or </a:t>
            </a:r>
            <a:r>
              <a:rPr lang="en-US" altLang="en-US" sz="2800" b="1" dirty="0" smtClean="0">
                <a:solidFill>
                  <a:srgbClr val="00FFFF"/>
                </a:solidFill>
              </a:rPr>
              <a:t>S</a:t>
            </a:r>
            <a:r>
              <a:rPr lang="en-US" altLang="en-US" sz="3200" b="1" baseline="-1000" dirty="0" smtClean="0">
                <a:solidFill>
                  <a:srgbClr val="00FFFF"/>
                </a:solidFill>
                <a:sym typeface="Symbol" panose="05050102010706020507" pitchFamily="18" charset="2"/>
              </a:rPr>
              <a:t></a:t>
            </a:r>
            <a:r>
              <a:rPr lang="en-US" altLang="en-US" sz="2800" b="1" dirty="0" smtClean="0">
                <a:solidFill>
                  <a:srgbClr val="00FFFF"/>
                </a:solidFill>
              </a:rPr>
              <a:t>D </a:t>
            </a:r>
            <a:r>
              <a:rPr lang="en-US" altLang="en-US" sz="2800" b="1" dirty="0">
                <a:solidFill>
                  <a:srgbClr val="00FFFF"/>
                </a:solidFill>
              </a:rPr>
              <a:t>= {(</a:t>
            </a:r>
            <a:r>
              <a:rPr lang="en-US" altLang="en-US" sz="2800" b="1" dirty="0" err="1">
                <a:solidFill>
                  <a:srgbClr val="00FFFF"/>
                </a:solidFill>
              </a:rPr>
              <a:t>a,b</a:t>
            </a:r>
            <a:r>
              <a:rPr lang="en-US" altLang="en-US" sz="2800" b="1" dirty="0">
                <a:solidFill>
                  <a:srgbClr val="00FFFF"/>
                </a:solidFill>
              </a:rPr>
              <a:t>) | a + b &gt; 5}.</a:t>
            </a:r>
          </a:p>
        </p:txBody>
      </p:sp>
      <p:sp>
        <p:nvSpPr>
          <p:cNvPr id="392202" name="Text Box 10"/>
          <p:cNvSpPr txBox="1">
            <a:spLocks noChangeArrowheads="1"/>
          </p:cNvSpPr>
          <p:nvPr/>
        </p:nvSpPr>
        <p:spPr bwMode="auto">
          <a:xfrm>
            <a:off x="6712782" y="3861035"/>
            <a:ext cx="15240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600" dirty="0">
                <a:effectLst>
                  <a:outerShdw blurRad="38100" dist="38100" dir="2700000" algn="tl">
                    <a:srgbClr val="000000"/>
                  </a:outerShdw>
                </a:effectLst>
              </a:rPr>
              <a:t>(4, 4)}</a:t>
            </a:r>
          </a:p>
        </p:txBody>
      </p:sp>
    </p:spTree>
    <p:extLst>
      <p:ext uri="{BB962C8B-B14F-4D97-AF65-F5344CB8AC3E}">
        <p14:creationId xmlns:p14="http://schemas.microsoft.com/office/powerpoint/2010/main" val="2544523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2195">
                                            <p:txEl>
                                              <p:pRg st="0" end="0"/>
                                            </p:txEl>
                                          </p:spTgt>
                                        </p:tgtEl>
                                        <p:attrNameLst>
                                          <p:attrName>style.visibility</p:attrName>
                                        </p:attrNameLst>
                                      </p:cBhvr>
                                      <p:to>
                                        <p:strVal val="visible"/>
                                      </p:to>
                                    </p:set>
                                    <p:anim calcmode="lin" valueType="num">
                                      <p:cBhvr additive="base">
                                        <p:cTn id="7" dur="500" fill="hold"/>
                                        <p:tgtEl>
                                          <p:spTgt spid="3921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21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2195">
                                            <p:txEl>
                                              <p:pRg st="1" end="1"/>
                                            </p:txEl>
                                          </p:spTgt>
                                        </p:tgtEl>
                                        <p:attrNameLst>
                                          <p:attrName>style.visibility</p:attrName>
                                        </p:attrNameLst>
                                      </p:cBhvr>
                                      <p:to>
                                        <p:strVal val="visible"/>
                                      </p:to>
                                    </p:set>
                                    <p:anim calcmode="lin" valueType="num">
                                      <p:cBhvr additive="base">
                                        <p:cTn id="13" dur="500" fill="hold"/>
                                        <p:tgtEl>
                                          <p:spTgt spid="3921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21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2195">
                                            <p:txEl>
                                              <p:pRg st="2" end="2"/>
                                            </p:txEl>
                                          </p:spTgt>
                                        </p:tgtEl>
                                        <p:attrNameLst>
                                          <p:attrName>style.visibility</p:attrName>
                                        </p:attrNameLst>
                                      </p:cBhvr>
                                      <p:to>
                                        <p:strVal val="visible"/>
                                      </p:to>
                                    </p:set>
                                    <p:anim calcmode="lin" valueType="num">
                                      <p:cBhvr additive="base">
                                        <p:cTn id="19" dur="500" fill="hold"/>
                                        <p:tgtEl>
                                          <p:spTgt spid="3921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21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92195">
                                            <p:txEl>
                                              <p:pRg st="4" end="4"/>
                                            </p:txEl>
                                          </p:spTgt>
                                        </p:tgtEl>
                                        <p:attrNameLst>
                                          <p:attrName>style.visibility</p:attrName>
                                        </p:attrNameLst>
                                      </p:cBhvr>
                                      <p:to>
                                        <p:strVal val="visible"/>
                                      </p:to>
                                    </p:set>
                                    <p:anim calcmode="lin" valueType="num">
                                      <p:cBhvr additive="base">
                                        <p:cTn id="25" dur="500" fill="hold"/>
                                        <p:tgtEl>
                                          <p:spTgt spid="39219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9219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92195">
                                            <p:txEl>
                                              <p:pRg st="5" end="5"/>
                                            </p:txEl>
                                          </p:spTgt>
                                        </p:tgtEl>
                                        <p:attrNameLst>
                                          <p:attrName>style.visibility</p:attrName>
                                        </p:attrNameLst>
                                      </p:cBhvr>
                                      <p:to>
                                        <p:strVal val="visible"/>
                                      </p:to>
                                    </p:set>
                                    <p:anim calcmode="lin" valueType="num">
                                      <p:cBhvr additive="base">
                                        <p:cTn id="31" dur="500" fill="hold"/>
                                        <p:tgtEl>
                                          <p:spTgt spid="392195">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9219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92195">
                                            <p:txEl>
                                              <p:pRg st="6" end="6"/>
                                            </p:txEl>
                                          </p:spTgt>
                                        </p:tgtEl>
                                        <p:attrNameLst>
                                          <p:attrName>style.visibility</p:attrName>
                                        </p:attrNameLst>
                                      </p:cBhvr>
                                      <p:to>
                                        <p:strVal val="visible"/>
                                      </p:to>
                                    </p:set>
                                    <p:anim calcmode="lin" valueType="num">
                                      <p:cBhvr additive="base">
                                        <p:cTn id="37" dur="500" fill="hold"/>
                                        <p:tgtEl>
                                          <p:spTgt spid="392195">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9219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392196"/>
                                        </p:tgtEl>
                                        <p:attrNameLst>
                                          <p:attrName>style.visibility</p:attrName>
                                        </p:attrNameLst>
                                      </p:cBhvr>
                                      <p:to>
                                        <p:strVal val="visible"/>
                                      </p:to>
                                    </p:set>
                                    <p:anim calcmode="lin" valueType="num">
                                      <p:cBhvr additive="base">
                                        <p:cTn id="43" dur="500" fill="hold"/>
                                        <p:tgtEl>
                                          <p:spTgt spid="392196"/>
                                        </p:tgtEl>
                                        <p:attrNameLst>
                                          <p:attrName>ppt_x</p:attrName>
                                        </p:attrNameLst>
                                      </p:cBhvr>
                                      <p:tavLst>
                                        <p:tav tm="0">
                                          <p:val>
                                            <p:strVal val="1+#ppt_w/2"/>
                                          </p:val>
                                        </p:tav>
                                        <p:tav tm="100000">
                                          <p:val>
                                            <p:strVal val="#ppt_x"/>
                                          </p:val>
                                        </p:tav>
                                      </p:tavLst>
                                    </p:anim>
                                    <p:anim calcmode="lin" valueType="num">
                                      <p:cBhvr additive="base">
                                        <p:cTn id="44" dur="500" fill="hold"/>
                                        <p:tgtEl>
                                          <p:spTgt spid="392196"/>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392197"/>
                                        </p:tgtEl>
                                        <p:attrNameLst>
                                          <p:attrName>style.visibility</p:attrName>
                                        </p:attrNameLst>
                                      </p:cBhvr>
                                      <p:to>
                                        <p:strVal val="visible"/>
                                      </p:to>
                                    </p:set>
                                    <p:anim calcmode="lin" valueType="num">
                                      <p:cBhvr additive="base">
                                        <p:cTn id="49" dur="500" fill="hold"/>
                                        <p:tgtEl>
                                          <p:spTgt spid="392197"/>
                                        </p:tgtEl>
                                        <p:attrNameLst>
                                          <p:attrName>ppt_x</p:attrName>
                                        </p:attrNameLst>
                                      </p:cBhvr>
                                      <p:tavLst>
                                        <p:tav tm="0">
                                          <p:val>
                                            <p:strVal val="1+#ppt_w/2"/>
                                          </p:val>
                                        </p:tav>
                                        <p:tav tm="100000">
                                          <p:val>
                                            <p:strVal val="#ppt_x"/>
                                          </p:val>
                                        </p:tav>
                                      </p:tavLst>
                                    </p:anim>
                                    <p:anim calcmode="lin" valueType="num">
                                      <p:cBhvr additive="base">
                                        <p:cTn id="50" dur="500" fill="hold"/>
                                        <p:tgtEl>
                                          <p:spTgt spid="392197"/>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392198"/>
                                        </p:tgtEl>
                                        <p:attrNameLst>
                                          <p:attrName>style.visibility</p:attrName>
                                        </p:attrNameLst>
                                      </p:cBhvr>
                                      <p:to>
                                        <p:strVal val="visible"/>
                                      </p:to>
                                    </p:set>
                                    <p:anim calcmode="lin" valueType="num">
                                      <p:cBhvr additive="base">
                                        <p:cTn id="55" dur="500" fill="hold"/>
                                        <p:tgtEl>
                                          <p:spTgt spid="392198"/>
                                        </p:tgtEl>
                                        <p:attrNameLst>
                                          <p:attrName>ppt_x</p:attrName>
                                        </p:attrNameLst>
                                      </p:cBhvr>
                                      <p:tavLst>
                                        <p:tav tm="0">
                                          <p:val>
                                            <p:strVal val="1+#ppt_w/2"/>
                                          </p:val>
                                        </p:tav>
                                        <p:tav tm="100000">
                                          <p:val>
                                            <p:strVal val="#ppt_x"/>
                                          </p:val>
                                        </p:tav>
                                      </p:tavLst>
                                    </p:anim>
                                    <p:anim calcmode="lin" valueType="num">
                                      <p:cBhvr additive="base">
                                        <p:cTn id="56" dur="500" fill="hold"/>
                                        <p:tgtEl>
                                          <p:spTgt spid="392198"/>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392199"/>
                                        </p:tgtEl>
                                        <p:attrNameLst>
                                          <p:attrName>style.visibility</p:attrName>
                                        </p:attrNameLst>
                                      </p:cBhvr>
                                      <p:to>
                                        <p:strVal val="visible"/>
                                      </p:to>
                                    </p:set>
                                    <p:anim calcmode="lin" valueType="num">
                                      <p:cBhvr additive="base">
                                        <p:cTn id="61" dur="500" fill="hold"/>
                                        <p:tgtEl>
                                          <p:spTgt spid="392199"/>
                                        </p:tgtEl>
                                        <p:attrNameLst>
                                          <p:attrName>ppt_x</p:attrName>
                                        </p:attrNameLst>
                                      </p:cBhvr>
                                      <p:tavLst>
                                        <p:tav tm="0">
                                          <p:val>
                                            <p:strVal val="1+#ppt_w/2"/>
                                          </p:val>
                                        </p:tav>
                                        <p:tav tm="100000">
                                          <p:val>
                                            <p:strVal val="#ppt_x"/>
                                          </p:val>
                                        </p:tav>
                                      </p:tavLst>
                                    </p:anim>
                                    <p:anim calcmode="lin" valueType="num">
                                      <p:cBhvr additive="base">
                                        <p:cTn id="62" dur="500" fill="hold"/>
                                        <p:tgtEl>
                                          <p:spTgt spid="392199"/>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392200"/>
                                        </p:tgtEl>
                                        <p:attrNameLst>
                                          <p:attrName>style.visibility</p:attrName>
                                        </p:attrNameLst>
                                      </p:cBhvr>
                                      <p:to>
                                        <p:strVal val="visible"/>
                                      </p:to>
                                    </p:set>
                                    <p:anim calcmode="lin" valueType="num">
                                      <p:cBhvr additive="base">
                                        <p:cTn id="67" dur="500" fill="hold"/>
                                        <p:tgtEl>
                                          <p:spTgt spid="392200"/>
                                        </p:tgtEl>
                                        <p:attrNameLst>
                                          <p:attrName>ppt_x</p:attrName>
                                        </p:attrNameLst>
                                      </p:cBhvr>
                                      <p:tavLst>
                                        <p:tav tm="0">
                                          <p:val>
                                            <p:strVal val="1+#ppt_w/2"/>
                                          </p:val>
                                        </p:tav>
                                        <p:tav tm="100000">
                                          <p:val>
                                            <p:strVal val="#ppt_x"/>
                                          </p:val>
                                        </p:tav>
                                      </p:tavLst>
                                    </p:anim>
                                    <p:anim calcmode="lin" valueType="num">
                                      <p:cBhvr additive="base">
                                        <p:cTn id="68" dur="500" fill="hold"/>
                                        <p:tgtEl>
                                          <p:spTgt spid="392200"/>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392202"/>
                                        </p:tgtEl>
                                        <p:attrNameLst>
                                          <p:attrName>style.visibility</p:attrName>
                                        </p:attrNameLst>
                                      </p:cBhvr>
                                      <p:to>
                                        <p:strVal val="visible"/>
                                      </p:to>
                                    </p:set>
                                    <p:anim calcmode="lin" valueType="num">
                                      <p:cBhvr additive="base">
                                        <p:cTn id="73" dur="500" fill="hold"/>
                                        <p:tgtEl>
                                          <p:spTgt spid="392202"/>
                                        </p:tgtEl>
                                        <p:attrNameLst>
                                          <p:attrName>ppt_x</p:attrName>
                                        </p:attrNameLst>
                                      </p:cBhvr>
                                      <p:tavLst>
                                        <p:tav tm="0">
                                          <p:val>
                                            <p:strVal val="1+#ppt_w/2"/>
                                          </p:val>
                                        </p:tav>
                                        <p:tav tm="100000">
                                          <p:val>
                                            <p:strVal val="#ppt_x"/>
                                          </p:val>
                                        </p:tav>
                                      </p:tavLst>
                                    </p:anim>
                                    <p:anim calcmode="lin" valueType="num">
                                      <p:cBhvr additive="base">
                                        <p:cTn id="74" dur="500" fill="hold"/>
                                        <p:tgtEl>
                                          <p:spTgt spid="392202"/>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92201"/>
                                        </p:tgtEl>
                                        <p:attrNameLst>
                                          <p:attrName>style.visibility</p:attrName>
                                        </p:attrNameLst>
                                      </p:cBhvr>
                                      <p:to>
                                        <p:strVal val="visible"/>
                                      </p:to>
                                    </p:set>
                                    <p:anim calcmode="lin" valueType="num">
                                      <p:cBhvr additive="base">
                                        <p:cTn id="79" dur="500" fill="hold"/>
                                        <p:tgtEl>
                                          <p:spTgt spid="392201"/>
                                        </p:tgtEl>
                                        <p:attrNameLst>
                                          <p:attrName>ppt_x</p:attrName>
                                        </p:attrNameLst>
                                      </p:cBhvr>
                                      <p:tavLst>
                                        <p:tav tm="0">
                                          <p:val>
                                            <p:strVal val="0-#ppt_w/2"/>
                                          </p:val>
                                        </p:tav>
                                        <p:tav tm="100000">
                                          <p:val>
                                            <p:strVal val="#ppt_x"/>
                                          </p:val>
                                        </p:tav>
                                      </p:tavLst>
                                    </p:anim>
                                    <p:anim calcmode="lin" valueType="num">
                                      <p:cBhvr additive="base">
                                        <p:cTn id="80" dur="500" fill="hold"/>
                                        <p:tgtEl>
                                          <p:spTgt spid="3922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5" grpId="0" build="p" autoUpdateAnimBg="0"/>
      <p:bldP spid="392196" grpId="0" autoUpdateAnimBg="0"/>
      <p:bldP spid="392197" grpId="0" autoUpdateAnimBg="0"/>
      <p:bldP spid="392198" grpId="0" autoUpdateAnimBg="0"/>
      <p:bldP spid="392199" grpId="0" autoUpdateAnimBg="0"/>
      <p:bldP spid="392200" grpId="0" autoUpdateAnimBg="0"/>
      <p:bldP spid="392201" grpId="0" autoUpdateAnimBg="0"/>
      <p:bldP spid="39220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a:xfrm>
            <a:off x="1981200" y="0"/>
            <a:ext cx="8153400" cy="838200"/>
          </a:xfrm>
        </p:spPr>
        <p:txBody>
          <a:bodyPr/>
          <a:lstStyle/>
          <a:p>
            <a:pPr eaLnBrk="1" hangingPunct="1">
              <a:defRPr/>
            </a:pPr>
            <a:r>
              <a:rPr lang="en-US" altLang="en-US" sz="3600"/>
              <a:t>Combining Relations</a:t>
            </a:r>
            <a:endParaRPr lang="en-CA" altLang="en-US" sz="3600"/>
          </a:p>
        </p:txBody>
      </p:sp>
      <p:sp>
        <p:nvSpPr>
          <p:cNvPr id="393219" name="Rectangle 3"/>
          <p:cNvSpPr>
            <a:spLocks noGrp="1" noChangeArrowheads="1"/>
          </p:cNvSpPr>
          <p:nvPr>
            <p:ph idx="1"/>
          </p:nvPr>
        </p:nvSpPr>
        <p:spPr>
          <a:xfrm>
            <a:off x="913794" y="1143000"/>
            <a:ext cx="10211406" cy="4953000"/>
          </a:xfrm>
        </p:spPr>
        <p:txBody>
          <a:bodyPr>
            <a:normAutofit/>
          </a:bodyPr>
          <a:lstStyle/>
          <a:p>
            <a:pPr marL="0" indent="0">
              <a:defRPr/>
            </a:pPr>
            <a:r>
              <a:rPr lang="en-US" altLang="en-US" sz="2800">
                <a:sym typeface="Symbol" panose="05050102010706020507" pitchFamily="18" charset="2"/>
              </a:rPr>
              <a:t>We already know that </a:t>
            </a:r>
            <a:r>
              <a:rPr lang="en-US" altLang="en-US" sz="2800" b="1">
                <a:solidFill>
                  <a:srgbClr val="00FFFF"/>
                </a:solidFill>
                <a:sym typeface="Symbol" panose="05050102010706020507" pitchFamily="18" charset="2"/>
              </a:rPr>
              <a:t>functions</a:t>
            </a:r>
            <a:r>
              <a:rPr lang="en-US" altLang="en-US" sz="2800">
                <a:sym typeface="Symbol" panose="05050102010706020507" pitchFamily="18" charset="2"/>
              </a:rPr>
              <a:t> are just </a:t>
            </a:r>
            <a:r>
              <a:rPr lang="en-US" altLang="en-US" sz="2800" b="1">
                <a:solidFill>
                  <a:srgbClr val="00FFFF"/>
                </a:solidFill>
                <a:sym typeface="Symbol" panose="05050102010706020507" pitchFamily="18" charset="2"/>
              </a:rPr>
              <a:t>special cases</a:t>
            </a:r>
            <a:r>
              <a:rPr lang="en-US" altLang="en-US" sz="2800">
                <a:sym typeface="Symbol" panose="05050102010706020507" pitchFamily="18" charset="2"/>
              </a:rPr>
              <a:t> of </a:t>
            </a:r>
            <a:r>
              <a:rPr lang="en-US" altLang="en-US" sz="2800" b="1">
                <a:solidFill>
                  <a:srgbClr val="00FFFF"/>
                </a:solidFill>
                <a:sym typeface="Symbol" panose="05050102010706020507" pitchFamily="18" charset="2"/>
              </a:rPr>
              <a:t>relations</a:t>
            </a:r>
            <a:r>
              <a:rPr lang="en-US" altLang="en-US" sz="2800">
                <a:sym typeface="Symbol" panose="05050102010706020507" pitchFamily="18" charset="2"/>
              </a:rPr>
              <a:t> (namely those that map each element in the domain onto exactly one element in the codomain).</a:t>
            </a:r>
          </a:p>
          <a:p>
            <a:pPr marL="0" indent="0">
              <a:defRPr/>
            </a:pPr>
            <a:endParaRPr lang="en-US" altLang="en-US" sz="2800">
              <a:sym typeface="Symbol" panose="05050102010706020507" pitchFamily="18" charset="2"/>
            </a:endParaRPr>
          </a:p>
          <a:p>
            <a:pPr marL="0" indent="0">
              <a:defRPr/>
            </a:pPr>
            <a:r>
              <a:rPr lang="en-US" altLang="en-US" sz="2800">
                <a:sym typeface="Symbol" panose="05050102010706020507" pitchFamily="18" charset="2"/>
              </a:rPr>
              <a:t>If we formally convert two functions into relations, that is, write them down as sets of ordered pairs, the composite of these relations will be exactly the same as the composite of the functions (as defined earlier).</a:t>
            </a:r>
          </a:p>
        </p:txBody>
      </p:sp>
      <p:sp>
        <p:nvSpPr>
          <p:cNvPr id="22530" name="Date Placeholder 3"/>
          <p:cNvSpPr>
            <a:spLocks noGrp="1"/>
          </p:cNvSpPr>
          <p:nvPr>
            <p:ph type="dt" sz="half" idx="10"/>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22531" name="Footer Placeholder 4"/>
          <p:cNvSpPr>
            <a:spLocks noGrp="1"/>
          </p:cNvSpPr>
          <p:nvPr>
            <p:ph type="ftr" sz="quarter" idx="11"/>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a:solidFill>
                <a:srgbClr val="00CCFF"/>
              </a:solidFill>
              <a:latin typeface="Times New Roman" panose="02020603050405020304" pitchFamily="18" charset="0"/>
            </a:endParaRPr>
          </a:p>
        </p:txBody>
      </p:sp>
      <p:sp>
        <p:nvSpPr>
          <p:cNvPr id="22532" name="Slide Number Placeholder 5"/>
          <p:cNvSpPr>
            <a:spLocks noGrp="1"/>
          </p:cNvSpPr>
          <p:nvPr>
            <p:ph type="sldNum" sz="quarter" idx="12"/>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5702F691-271C-403B-94FC-520F05E8C60E}" type="slidenum">
              <a:rPr lang="en-CA" altLang="en-US" sz="1400">
                <a:solidFill>
                  <a:srgbClr val="00CCFF"/>
                </a:solidFill>
                <a:latin typeface="Times New Roman" panose="02020603050405020304" pitchFamily="18" charset="0"/>
              </a:rPr>
              <a:pPr>
                <a:spcBef>
                  <a:spcPct val="0"/>
                </a:spcBef>
              </a:pPr>
              <a:t>18</a:t>
            </a:fld>
            <a:endParaRPr lang="en-CA" altLang="en-US" sz="1400">
              <a:solidFill>
                <a:srgbClr val="00CC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3219">
                                            <p:txEl>
                                              <p:pRg st="2" end="2"/>
                                            </p:txEl>
                                          </p:spTgt>
                                        </p:tgtEl>
                                        <p:attrNameLst>
                                          <p:attrName>style.visibility</p:attrName>
                                        </p:attrNameLst>
                                      </p:cBhvr>
                                      <p:to>
                                        <p:strVal val="visible"/>
                                      </p:to>
                                    </p:set>
                                    <p:anim calcmode="lin" valueType="num">
                                      <p:cBhvr additive="base">
                                        <p:cTn id="7" dur="500" fill="hold"/>
                                        <p:tgtEl>
                                          <p:spTgt spid="393219">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321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19" grpId="0" uiExpand="1"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a:xfrm>
            <a:off x="1981200" y="0"/>
            <a:ext cx="8153400" cy="838200"/>
          </a:xfrm>
        </p:spPr>
        <p:txBody>
          <a:bodyPr/>
          <a:lstStyle/>
          <a:p>
            <a:pPr eaLnBrk="1" hangingPunct="1">
              <a:defRPr/>
            </a:pPr>
            <a:r>
              <a:rPr lang="en-US" altLang="en-US" sz="3600"/>
              <a:t>Combining Relations</a:t>
            </a:r>
            <a:endParaRPr lang="en-CA" altLang="en-US" sz="3600"/>
          </a:p>
        </p:txBody>
      </p:sp>
      <p:sp>
        <p:nvSpPr>
          <p:cNvPr id="394243" name="Rectangle 3"/>
          <p:cNvSpPr>
            <a:spLocks noGrp="1" noChangeArrowheads="1"/>
          </p:cNvSpPr>
          <p:nvPr>
            <p:ph idx="1"/>
          </p:nvPr>
        </p:nvSpPr>
        <p:spPr>
          <a:xfrm>
            <a:off x="609600" y="1295400"/>
            <a:ext cx="11125200" cy="4800600"/>
          </a:xfrm>
        </p:spPr>
        <p:txBody>
          <a:bodyPr/>
          <a:lstStyle/>
          <a:p>
            <a:pPr>
              <a:defRPr/>
            </a:pPr>
            <a:r>
              <a:rPr lang="en-US" altLang="en-US" sz="3100" b="1" dirty="0">
                <a:solidFill>
                  <a:srgbClr val="00FFFF"/>
                </a:solidFill>
                <a:sym typeface="Symbol" panose="05050102010706020507" pitchFamily="18" charset="2"/>
              </a:rPr>
              <a:t>Definition:</a:t>
            </a:r>
            <a:r>
              <a:rPr lang="en-US" altLang="en-US" sz="3100" dirty="0">
                <a:sym typeface="Symbol" panose="05050102010706020507" pitchFamily="18" charset="2"/>
              </a:rPr>
              <a:t> Let R be a relation on the set A. The powers R</a:t>
            </a:r>
            <a:r>
              <a:rPr lang="en-US" altLang="en-US" sz="3100" baseline="30000" dirty="0">
                <a:sym typeface="Symbol" panose="05050102010706020507" pitchFamily="18" charset="2"/>
              </a:rPr>
              <a:t>n</a:t>
            </a:r>
            <a:r>
              <a:rPr lang="en-US" altLang="en-US" sz="3100" dirty="0">
                <a:sym typeface="Symbol" panose="05050102010706020507" pitchFamily="18" charset="2"/>
              </a:rPr>
              <a:t>, n = 1, 2, 3, …, are defined inductively by</a:t>
            </a:r>
          </a:p>
          <a:p>
            <a:pPr>
              <a:defRPr/>
            </a:pPr>
            <a:r>
              <a:rPr lang="en-US" altLang="en-US" sz="3100" dirty="0">
                <a:sym typeface="Symbol" panose="05050102010706020507" pitchFamily="18" charset="2"/>
              </a:rPr>
              <a:t>R</a:t>
            </a:r>
            <a:r>
              <a:rPr lang="en-US" altLang="en-US" sz="3100" baseline="30000" dirty="0">
                <a:sym typeface="Symbol" panose="05050102010706020507" pitchFamily="18" charset="2"/>
              </a:rPr>
              <a:t>1</a:t>
            </a:r>
            <a:r>
              <a:rPr lang="en-US" altLang="en-US" sz="3100" dirty="0">
                <a:sym typeface="Symbol" panose="05050102010706020507" pitchFamily="18" charset="2"/>
              </a:rPr>
              <a:t> = R</a:t>
            </a:r>
          </a:p>
          <a:p>
            <a:pPr>
              <a:defRPr/>
            </a:pPr>
            <a:r>
              <a:rPr lang="en-US" altLang="en-US" sz="3100" dirty="0">
                <a:sym typeface="Symbol" panose="05050102010706020507" pitchFamily="18" charset="2"/>
              </a:rPr>
              <a:t>R</a:t>
            </a:r>
            <a:r>
              <a:rPr lang="en-US" altLang="en-US" sz="3100" baseline="30000" dirty="0">
                <a:sym typeface="Symbol" panose="05050102010706020507" pitchFamily="18" charset="2"/>
              </a:rPr>
              <a:t>n+1</a:t>
            </a:r>
            <a:r>
              <a:rPr lang="en-US" altLang="en-US" sz="3100" dirty="0">
                <a:sym typeface="Symbol" panose="05050102010706020507" pitchFamily="18" charset="2"/>
              </a:rPr>
              <a:t> = </a:t>
            </a:r>
            <a:r>
              <a:rPr lang="en-US" altLang="en-US" sz="3100" dirty="0" err="1">
                <a:sym typeface="Symbol" panose="05050102010706020507" pitchFamily="18" charset="2"/>
              </a:rPr>
              <a:t>R</a:t>
            </a:r>
            <a:r>
              <a:rPr lang="en-US" altLang="en-US" sz="3100" baseline="30000" dirty="0" err="1">
                <a:sym typeface="Symbol" panose="05050102010706020507" pitchFamily="18" charset="2"/>
              </a:rPr>
              <a:t>n</a:t>
            </a:r>
            <a:r>
              <a:rPr lang="en-US" altLang="en-US" sz="3100" b="1" baseline="-1000" dirty="0" err="1">
                <a:sym typeface="Symbol" panose="05050102010706020507" pitchFamily="18" charset="2"/>
              </a:rPr>
              <a:t></a:t>
            </a:r>
            <a:r>
              <a:rPr lang="en-US" altLang="en-US" sz="3100" dirty="0" err="1">
                <a:sym typeface="Symbol" panose="05050102010706020507" pitchFamily="18" charset="2"/>
              </a:rPr>
              <a:t>R</a:t>
            </a:r>
            <a:endParaRPr lang="en-US" altLang="en-US" sz="3100" baseline="30000" dirty="0">
              <a:sym typeface="Symbol" panose="05050102010706020507" pitchFamily="18" charset="2"/>
            </a:endParaRPr>
          </a:p>
          <a:p>
            <a:pPr>
              <a:defRPr/>
            </a:pPr>
            <a:endParaRPr lang="en-US" altLang="en-US" sz="3100" b="1" baseline="-1000" dirty="0">
              <a:sym typeface="Symbol" panose="05050102010706020507" pitchFamily="18" charset="2"/>
            </a:endParaRPr>
          </a:p>
          <a:p>
            <a:pPr>
              <a:defRPr/>
            </a:pPr>
            <a:r>
              <a:rPr lang="en-US" altLang="en-US" sz="3100" dirty="0">
                <a:sym typeface="Symbol" panose="05050102010706020507" pitchFamily="18" charset="2"/>
              </a:rPr>
              <a:t>In other words:</a:t>
            </a:r>
          </a:p>
          <a:p>
            <a:pPr>
              <a:defRPr/>
            </a:pPr>
            <a:r>
              <a:rPr lang="en-US" altLang="en-US" sz="3100" dirty="0">
                <a:sym typeface="Symbol" panose="05050102010706020507" pitchFamily="18" charset="2"/>
              </a:rPr>
              <a:t>R</a:t>
            </a:r>
            <a:r>
              <a:rPr lang="en-US" altLang="en-US" sz="3100" baseline="30000" dirty="0">
                <a:sym typeface="Symbol" panose="05050102010706020507" pitchFamily="18" charset="2"/>
              </a:rPr>
              <a:t>n</a:t>
            </a:r>
            <a:r>
              <a:rPr lang="en-US" altLang="en-US" sz="3100" dirty="0">
                <a:sym typeface="Symbol" panose="05050102010706020507" pitchFamily="18" charset="2"/>
              </a:rPr>
              <a:t> = R</a:t>
            </a:r>
            <a:r>
              <a:rPr lang="en-US" altLang="en-US" sz="3100" b="1" baseline="-1000" dirty="0">
                <a:sym typeface="Symbol" panose="05050102010706020507" pitchFamily="18" charset="2"/>
              </a:rPr>
              <a:t></a:t>
            </a:r>
            <a:r>
              <a:rPr lang="en-US" altLang="en-US" sz="3100" dirty="0">
                <a:sym typeface="Symbol" panose="05050102010706020507" pitchFamily="18" charset="2"/>
              </a:rPr>
              <a:t>R</a:t>
            </a:r>
            <a:r>
              <a:rPr lang="en-US" altLang="en-US" sz="3100" b="1" baseline="-1000" dirty="0">
                <a:sym typeface="Symbol" panose="05050102010706020507" pitchFamily="18" charset="2"/>
              </a:rPr>
              <a:t> … </a:t>
            </a:r>
            <a:r>
              <a:rPr lang="en-US" altLang="en-US" sz="3100" dirty="0">
                <a:sym typeface="Symbol" panose="05050102010706020507" pitchFamily="18" charset="2"/>
              </a:rPr>
              <a:t>R  </a:t>
            </a:r>
            <a:r>
              <a:rPr lang="en-US" altLang="en-US" sz="3100" dirty="0" smtClean="0">
                <a:sym typeface="Symbol" panose="05050102010706020507" pitchFamily="18" charset="2"/>
              </a:rPr>
              <a:t>(the </a:t>
            </a:r>
            <a:r>
              <a:rPr lang="en-US" altLang="en-US" sz="3100" dirty="0">
                <a:sym typeface="Symbol" panose="05050102010706020507" pitchFamily="18" charset="2"/>
              </a:rPr>
              <a:t>letter </a:t>
            </a:r>
            <a:r>
              <a:rPr lang="en-US" altLang="en-US" sz="3100" dirty="0">
                <a:sym typeface="Symbol" panose="05050102010706020507" pitchFamily="18" charset="2"/>
              </a:rPr>
              <a:t>R n times )</a:t>
            </a:r>
            <a:endParaRPr lang="en-US" altLang="en-US" sz="3100" dirty="0">
              <a:sym typeface="Symbol" panose="05050102010706020507" pitchFamily="18" charset="2"/>
            </a:endParaRPr>
          </a:p>
          <a:p>
            <a:pPr marL="0" indent="0">
              <a:defRPr/>
            </a:pPr>
            <a:endParaRPr lang="en-US" altLang="en-US" sz="3200" b="1" baseline="-1000" dirty="0">
              <a:sym typeface="Symbol" panose="05050102010706020507" pitchFamily="18" charset="2"/>
            </a:endParaRPr>
          </a:p>
        </p:txBody>
      </p:sp>
      <p:sp>
        <p:nvSpPr>
          <p:cNvPr id="23554" name="Date Placeholder 3"/>
          <p:cNvSpPr>
            <a:spLocks noGrp="1"/>
          </p:cNvSpPr>
          <p:nvPr>
            <p:ph type="dt" sz="half" idx="10"/>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23555" name="Footer Placeholder 4"/>
          <p:cNvSpPr>
            <a:spLocks noGrp="1"/>
          </p:cNvSpPr>
          <p:nvPr>
            <p:ph type="ftr" sz="quarter" idx="11"/>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a:solidFill>
                <a:srgbClr val="00CCFF"/>
              </a:solidFill>
              <a:latin typeface="Times New Roman" panose="02020603050405020304" pitchFamily="18" charset="0"/>
            </a:endParaRPr>
          </a:p>
        </p:txBody>
      </p:sp>
      <p:sp>
        <p:nvSpPr>
          <p:cNvPr id="23556" name="Slide Number Placeholder 5"/>
          <p:cNvSpPr>
            <a:spLocks noGrp="1"/>
          </p:cNvSpPr>
          <p:nvPr>
            <p:ph type="sldNum" sz="quarter" idx="12"/>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8662F52B-B3B7-45E6-9B1E-DD2AA61DF2B5}" type="slidenum">
              <a:rPr lang="en-CA" altLang="en-US" sz="1400">
                <a:solidFill>
                  <a:srgbClr val="00CCFF"/>
                </a:solidFill>
                <a:latin typeface="Times New Roman" panose="02020603050405020304" pitchFamily="18" charset="0"/>
              </a:rPr>
              <a:pPr>
                <a:spcBef>
                  <a:spcPct val="0"/>
                </a:spcBef>
              </a:pPr>
              <a:t>19</a:t>
            </a:fld>
            <a:endParaRPr lang="en-CA" altLang="en-US" sz="1400">
              <a:solidFill>
                <a:srgbClr val="00CC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4243">
                                            <p:txEl>
                                              <p:pRg st="1" end="1"/>
                                            </p:txEl>
                                          </p:spTgt>
                                        </p:tgtEl>
                                        <p:attrNameLst>
                                          <p:attrName>style.visibility</p:attrName>
                                        </p:attrNameLst>
                                      </p:cBhvr>
                                      <p:to>
                                        <p:strVal val="visible"/>
                                      </p:to>
                                    </p:set>
                                    <p:anim calcmode="lin" valueType="num">
                                      <p:cBhvr additive="base">
                                        <p:cTn id="7" dur="500" fill="hold"/>
                                        <p:tgtEl>
                                          <p:spTgt spid="39424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4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4243">
                                            <p:txEl>
                                              <p:pRg st="2" end="2"/>
                                            </p:txEl>
                                          </p:spTgt>
                                        </p:tgtEl>
                                        <p:attrNameLst>
                                          <p:attrName>style.visibility</p:attrName>
                                        </p:attrNameLst>
                                      </p:cBhvr>
                                      <p:to>
                                        <p:strVal val="visible"/>
                                      </p:to>
                                    </p:set>
                                    <p:anim calcmode="lin" valueType="num">
                                      <p:cBhvr additive="base">
                                        <p:cTn id="13" dur="500" fill="hold"/>
                                        <p:tgtEl>
                                          <p:spTgt spid="39424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4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4243">
                                            <p:txEl>
                                              <p:pRg st="4" end="4"/>
                                            </p:txEl>
                                          </p:spTgt>
                                        </p:tgtEl>
                                        <p:attrNameLst>
                                          <p:attrName>style.visibility</p:attrName>
                                        </p:attrNameLst>
                                      </p:cBhvr>
                                      <p:to>
                                        <p:strVal val="visible"/>
                                      </p:to>
                                    </p:set>
                                    <p:anim calcmode="lin" valueType="num">
                                      <p:cBhvr additive="base">
                                        <p:cTn id="19" dur="500" fill="hold"/>
                                        <p:tgtEl>
                                          <p:spTgt spid="39424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42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94243">
                                            <p:txEl>
                                              <p:pRg st="5" end="5"/>
                                            </p:txEl>
                                          </p:spTgt>
                                        </p:tgtEl>
                                        <p:attrNameLst>
                                          <p:attrName>style.visibility</p:attrName>
                                        </p:attrNameLst>
                                      </p:cBhvr>
                                      <p:to>
                                        <p:strVal val="visible"/>
                                      </p:to>
                                    </p:set>
                                    <p:anim calcmode="lin" valueType="num">
                                      <p:cBhvr additive="base">
                                        <p:cTn id="25" dur="500" fill="hold"/>
                                        <p:tgtEl>
                                          <p:spTgt spid="394243">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9424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3" grpId="0" uiExpand="1"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1C1C6F"/>
            </a:gs>
          </a:gsLst>
          <a:lin ang="5400000" scaled="1"/>
        </a:gradFill>
        <a:effectLst/>
      </p:bgPr>
    </p:bg>
    <p:spTree>
      <p:nvGrpSpPr>
        <p:cNvPr id="1" name=""/>
        <p:cNvGrpSpPr/>
        <p:nvPr/>
      </p:nvGrpSpPr>
      <p:grpSpPr>
        <a:xfrm>
          <a:off x="0" y="0"/>
          <a:ext cx="0" cy="0"/>
          <a:chOff x="0" y="0"/>
          <a:chExt cx="0" cy="0"/>
        </a:xfrm>
      </p:grpSpPr>
      <p:sp>
        <p:nvSpPr>
          <p:cNvPr id="5123" name="Rectangle 2"/>
          <p:cNvSpPr>
            <a:spLocks noGrp="1" noChangeArrowheads="1"/>
          </p:cNvSpPr>
          <p:nvPr>
            <p:ph type="ctrTitle"/>
          </p:nvPr>
        </p:nvSpPr>
        <p:spPr>
          <a:xfrm>
            <a:off x="685800" y="3581400"/>
            <a:ext cx="10896600" cy="2387600"/>
          </a:xfrm>
        </p:spPr>
        <p:txBody>
          <a:bodyPr/>
          <a:lstStyle/>
          <a:p>
            <a:pPr eaLnBrk="1" hangingPunct="1">
              <a:defRPr/>
            </a:pPr>
            <a:r>
              <a:rPr lang="en-US" altLang="en-US" sz="3200" dirty="0"/>
              <a:t>Based on Chapter 9 of Rosen </a:t>
            </a:r>
            <a:br>
              <a:rPr lang="en-US" altLang="en-US" sz="3200" dirty="0"/>
            </a:br>
            <a:r>
              <a:rPr lang="en-US" altLang="en-US" sz="3200" i="1" dirty="0"/>
              <a:t>Discrete Mathematics and its Applications</a:t>
            </a:r>
          </a:p>
        </p:txBody>
      </p:sp>
      <p:sp>
        <p:nvSpPr>
          <p:cNvPr id="5124" name="Rectangle 3"/>
          <p:cNvSpPr>
            <a:spLocks noGrp="1" noChangeArrowheads="1"/>
          </p:cNvSpPr>
          <p:nvPr>
            <p:ph type="subTitle" idx="1"/>
          </p:nvPr>
        </p:nvSpPr>
        <p:spPr>
          <a:xfrm>
            <a:off x="2667000" y="762005"/>
            <a:ext cx="6858000" cy="1655763"/>
          </a:xfrm>
        </p:spPr>
        <p:txBody>
          <a:bodyPr/>
          <a:lstStyle/>
          <a:p>
            <a:pPr eaLnBrk="1" hangingPunct="1">
              <a:defRPr/>
            </a:pPr>
            <a:endParaRPr lang="en-US" altLang="en-US" dirty="0" smtClean="0"/>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a:xfrm>
            <a:off x="1981200" y="0"/>
            <a:ext cx="8153400" cy="762000"/>
          </a:xfrm>
        </p:spPr>
        <p:txBody>
          <a:bodyPr/>
          <a:lstStyle/>
          <a:p>
            <a:pPr eaLnBrk="1" hangingPunct="1">
              <a:defRPr/>
            </a:pPr>
            <a:r>
              <a:rPr lang="en-US" altLang="en-US" sz="3600"/>
              <a:t>Combining Relations</a:t>
            </a:r>
            <a:endParaRPr lang="en-CA" altLang="en-US" sz="3600"/>
          </a:p>
        </p:txBody>
      </p:sp>
      <p:sp>
        <p:nvSpPr>
          <p:cNvPr id="395267" name="Rectangle 3"/>
          <p:cNvSpPr>
            <a:spLocks noGrp="1" noChangeArrowheads="1"/>
          </p:cNvSpPr>
          <p:nvPr>
            <p:ph idx="1"/>
          </p:nvPr>
        </p:nvSpPr>
        <p:spPr>
          <a:xfrm>
            <a:off x="609600" y="762000"/>
            <a:ext cx="10972800" cy="5943600"/>
          </a:xfrm>
        </p:spPr>
        <p:txBody>
          <a:bodyPr>
            <a:noAutofit/>
          </a:bodyPr>
          <a:lstStyle/>
          <a:p>
            <a:pPr>
              <a:lnSpc>
                <a:spcPct val="90000"/>
              </a:lnSpc>
              <a:defRPr/>
            </a:pPr>
            <a:r>
              <a:rPr lang="en-US" altLang="en-US" sz="2900" b="1" dirty="0">
                <a:solidFill>
                  <a:srgbClr val="00FFFF"/>
                </a:solidFill>
                <a:sym typeface="Symbol" panose="05050102010706020507" pitchFamily="18" charset="2"/>
              </a:rPr>
              <a:t>Theorem:</a:t>
            </a:r>
            <a:r>
              <a:rPr lang="en-US" altLang="en-US" sz="2900" dirty="0">
                <a:sym typeface="Symbol" panose="05050102010706020507" pitchFamily="18" charset="2"/>
              </a:rPr>
              <a:t> The relation R on a set A is transitive if and only if </a:t>
            </a:r>
            <a:r>
              <a:rPr lang="en-US" altLang="en-US" sz="2900" dirty="0" smtClean="0">
                <a:sym typeface="Symbol" panose="05050102010706020507" pitchFamily="18" charset="2"/>
              </a:rPr>
              <a:t/>
            </a:r>
            <a:br>
              <a:rPr lang="en-US" altLang="en-US" sz="2900" dirty="0" smtClean="0">
                <a:sym typeface="Symbol" panose="05050102010706020507" pitchFamily="18" charset="2"/>
              </a:rPr>
            </a:br>
            <a:r>
              <a:rPr lang="en-US" altLang="en-US" sz="2900" dirty="0" smtClean="0">
                <a:sym typeface="Symbol" panose="05050102010706020507" pitchFamily="18" charset="2"/>
              </a:rPr>
              <a:t>R</a:t>
            </a:r>
            <a:r>
              <a:rPr lang="en-US" altLang="en-US" sz="2900" baseline="30000" dirty="0" smtClean="0">
                <a:sym typeface="Symbol" panose="05050102010706020507" pitchFamily="18" charset="2"/>
              </a:rPr>
              <a:t>n</a:t>
            </a:r>
            <a:r>
              <a:rPr lang="en-US" altLang="en-US" sz="2900" dirty="0" smtClean="0">
                <a:sym typeface="Symbol" panose="05050102010706020507" pitchFamily="18" charset="2"/>
              </a:rPr>
              <a:t> </a:t>
            </a:r>
            <a:r>
              <a:rPr lang="en-US" altLang="en-US" sz="2900" dirty="0">
                <a:sym typeface="Symbol" panose="05050102010706020507" pitchFamily="18" charset="2"/>
              </a:rPr>
              <a:t> R for all positive integers n. </a:t>
            </a:r>
          </a:p>
          <a:p>
            <a:pPr>
              <a:lnSpc>
                <a:spcPct val="90000"/>
              </a:lnSpc>
              <a:defRPr/>
            </a:pPr>
            <a:r>
              <a:rPr lang="en-US" altLang="en-US" sz="2900" dirty="0">
                <a:solidFill>
                  <a:srgbClr val="66FF33"/>
                </a:solidFill>
                <a:sym typeface="Symbol" panose="05050102010706020507" pitchFamily="18" charset="2"/>
              </a:rPr>
              <a:t>Remember the definition of transitivity:</a:t>
            </a:r>
          </a:p>
          <a:p>
            <a:pPr>
              <a:lnSpc>
                <a:spcPct val="90000"/>
              </a:lnSpc>
              <a:defRPr/>
            </a:pPr>
            <a:r>
              <a:rPr lang="en-US" altLang="en-US" sz="2900" b="1" dirty="0">
                <a:solidFill>
                  <a:srgbClr val="00FFFF"/>
                </a:solidFill>
                <a:sym typeface="Symbol" panose="05050102010706020507" pitchFamily="18" charset="2"/>
              </a:rPr>
              <a:t>Definition:</a:t>
            </a:r>
            <a:r>
              <a:rPr lang="en-US" altLang="en-US" sz="2900" dirty="0">
                <a:sym typeface="Symbol" panose="05050102010706020507" pitchFamily="18" charset="2"/>
              </a:rPr>
              <a:t> A relation R on a set A is called transitive if whenever (a, b)R and (b, c)R, then (a, c)R for a, b, </a:t>
            </a:r>
            <a:r>
              <a:rPr lang="en-US" altLang="en-US" sz="2900" dirty="0" err="1">
                <a:sym typeface="Symbol" panose="05050102010706020507" pitchFamily="18" charset="2"/>
              </a:rPr>
              <a:t>cA</a:t>
            </a:r>
            <a:r>
              <a:rPr lang="en-US" altLang="en-US" sz="2900" dirty="0">
                <a:sym typeface="Symbol" panose="05050102010706020507" pitchFamily="18" charset="2"/>
              </a:rPr>
              <a:t>. </a:t>
            </a:r>
          </a:p>
          <a:p>
            <a:pPr>
              <a:lnSpc>
                <a:spcPct val="90000"/>
              </a:lnSpc>
              <a:defRPr/>
            </a:pPr>
            <a:r>
              <a:rPr lang="en-US" altLang="en-US" sz="2900" dirty="0">
                <a:sym typeface="Symbol" panose="05050102010706020507" pitchFamily="18" charset="2"/>
              </a:rPr>
              <a:t>The composite of R with itself contains exactly these pairs </a:t>
            </a:r>
            <a:r>
              <a:rPr lang="en-US" altLang="en-US" sz="2900" dirty="0" smtClean="0">
                <a:sym typeface="Symbol" panose="05050102010706020507" pitchFamily="18" charset="2"/>
              </a:rPr>
              <a:t/>
            </a:r>
            <a:br>
              <a:rPr lang="en-US" altLang="en-US" sz="2900" dirty="0" smtClean="0">
                <a:sym typeface="Symbol" panose="05050102010706020507" pitchFamily="18" charset="2"/>
              </a:rPr>
            </a:br>
            <a:r>
              <a:rPr lang="en-US" altLang="en-US" sz="2900" dirty="0" smtClean="0">
                <a:sym typeface="Symbol" panose="05050102010706020507" pitchFamily="18" charset="2"/>
              </a:rPr>
              <a:t>(</a:t>
            </a:r>
            <a:r>
              <a:rPr lang="en-US" altLang="en-US" sz="2900" dirty="0">
                <a:sym typeface="Symbol" panose="05050102010706020507" pitchFamily="18" charset="2"/>
              </a:rPr>
              <a:t>a, c). </a:t>
            </a:r>
          </a:p>
          <a:p>
            <a:pPr>
              <a:lnSpc>
                <a:spcPct val="90000"/>
              </a:lnSpc>
              <a:defRPr/>
            </a:pPr>
            <a:r>
              <a:rPr lang="en-US" altLang="en-US" sz="2900" dirty="0">
                <a:sym typeface="Symbol" panose="05050102010706020507" pitchFamily="18" charset="2"/>
              </a:rPr>
              <a:t>Therefore, for a transitive relation R, R</a:t>
            </a:r>
            <a:r>
              <a:rPr lang="en-US" altLang="en-US" sz="2900" b="1" baseline="-1000" dirty="0">
                <a:sym typeface="Symbol" panose="05050102010706020507" pitchFamily="18" charset="2"/>
              </a:rPr>
              <a:t></a:t>
            </a:r>
            <a:r>
              <a:rPr lang="en-US" altLang="en-US" sz="2900" dirty="0">
                <a:sym typeface="Symbol" panose="05050102010706020507" pitchFamily="18" charset="2"/>
              </a:rPr>
              <a:t>R does not contain any pairs that are not in R, so R</a:t>
            </a:r>
            <a:r>
              <a:rPr lang="en-US" altLang="en-US" sz="2900" b="1" baseline="-1000" dirty="0">
                <a:sym typeface="Symbol" panose="05050102010706020507" pitchFamily="18" charset="2"/>
              </a:rPr>
              <a:t></a:t>
            </a:r>
            <a:r>
              <a:rPr lang="en-US" altLang="en-US" sz="2900" dirty="0">
                <a:sym typeface="Symbol" panose="05050102010706020507" pitchFamily="18" charset="2"/>
              </a:rPr>
              <a:t>R  R.</a:t>
            </a:r>
          </a:p>
          <a:p>
            <a:pPr>
              <a:lnSpc>
                <a:spcPct val="90000"/>
              </a:lnSpc>
              <a:defRPr/>
            </a:pPr>
            <a:r>
              <a:rPr lang="en-US" altLang="en-US" sz="2900" dirty="0">
                <a:sym typeface="Symbol" panose="05050102010706020507" pitchFamily="18" charset="2"/>
              </a:rPr>
              <a:t>Since R</a:t>
            </a:r>
            <a:r>
              <a:rPr lang="en-US" altLang="en-US" sz="2900" b="1" baseline="-1000" dirty="0">
                <a:sym typeface="Symbol" panose="05050102010706020507" pitchFamily="18" charset="2"/>
              </a:rPr>
              <a:t></a:t>
            </a:r>
            <a:r>
              <a:rPr lang="en-US" altLang="en-US" sz="2900" dirty="0">
                <a:sym typeface="Symbol" panose="05050102010706020507" pitchFamily="18" charset="2"/>
              </a:rPr>
              <a:t>R does not introduce any pairs that are not already in R, it must also be true that (R</a:t>
            </a:r>
            <a:r>
              <a:rPr lang="en-US" altLang="en-US" sz="2900" b="1" baseline="-1000" dirty="0">
                <a:sym typeface="Symbol" panose="05050102010706020507" pitchFamily="18" charset="2"/>
              </a:rPr>
              <a:t></a:t>
            </a:r>
            <a:r>
              <a:rPr lang="en-US" altLang="en-US" sz="2900" dirty="0">
                <a:sym typeface="Symbol" panose="05050102010706020507" pitchFamily="18" charset="2"/>
              </a:rPr>
              <a:t>R)</a:t>
            </a:r>
            <a:r>
              <a:rPr lang="en-US" altLang="en-US" sz="2900" b="1" baseline="-1000" dirty="0">
                <a:sym typeface="Symbol" panose="05050102010706020507" pitchFamily="18" charset="2"/>
              </a:rPr>
              <a:t></a:t>
            </a:r>
            <a:r>
              <a:rPr lang="en-US" altLang="en-US" sz="2900" dirty="0">
                <a:sym typeface="Symbol" panose="05050102010706020507" pitchFamily="18" charset="2"/>
              </a:rPr>
              <a:t>R  R, and so on, so that R</a:t>
            </a:r>
            <a:r>
              <a:rPr lang="en-US" altLang="en-US" sz="2900" baseline="30000" dirty="0">
                <a:sym typeface="Symbol" panose="05050102010706020507" pitchFamily="18" charset="2"/>
              </a:rPr>
              <a:t>n</a:t>
            </a:r>
            <a:r>
              <a:rPr lang="en-US" altLang="en-US" sz="2900" dirty="0">
                <a:sym typeface="Symbol" panose="05050102010706020507" pitchFamily="18" charset="2"/>
              </a:rPr>
              <a:t>  R.</a:t>
            </a:r>
          </a:p>
        </p:txBody>
      </p:sp>
      <p:sp>
        <p:nvSpPr>
          <p:cNvPr id="24578" name="Date Placeholder 3"/>
          <p:cNvSpPr>
            <a:spLocks noGrp="1"/>
          </p:cNvSpPr>
          <p:nvPr>
            <p:ph type="dt" sz="half" idx="10"/>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24579" name="Footer Placeholder 4"/>
          <p:cNvSpPr>
            <a:spLocks noGrp="1"/>
          </p:cNvSpPr>
          <p:nvPr>
            <p:ph type="ftr" sz="quarter" idx="11"/>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a:solidFill>
                <a:srgbClr val="00CCFF"/>
              </a:solidFill>
              <a:latin typeface="Times New Roman" panose="02020603050405020304" pitchFamily="18" charset="0"/>
            </a:endParaRPr>
          </a:p>
        </p:txBody>
      </p:sp>
      <p:sp>
        <p:nvSpPr>
          <p:cNvPr id="24580" name="Slide Number Placeholder 5"/>
          <p:cNvSpPr>
            <a:spLocks noGrp="1"/>
          </p:cNvSpPr>
          <p:nvPr>
            <p:ph type="sldNum" sz="quarter" idx="12"/>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416471CD-8685-4FBB-B098-D8A1F2AAC6D9}" type="slidenum">
              <a:rPr lang="en-CA" altLang="en-US" sz="1400">
                <a:solidFill>
                  <a:srgbClr val="00CCFF"/>
                </a:solidFill>
                <a:latin typeface="Times New Roman" panose="02020603050405020304" pitchFamily="18" charset="0"/>
              </a:rPr>
              <a:pPr>
                <a:spcBef>
                  <a:spcPct val="0"/>
                </a:spcBef>
              </a:pPr>
              <a:t>20</a:t>
            </a:fld>
            <a:endParaRPr lang="en-CA" altLang="en-US" sz="1400">
              <a:solidFill>
                <a:srgbClr val="00CC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5267">
                                            <p:txEl>
                                              <p:pRg st="1" end="1"/>
                                            </p:txEl>
                                          </p:spTgt>
                                        </p:tgtEl>
                                        <p:attrNameLst>
                                          <p:attrName>style.visibility</p:attrName>
                                        </p:attrNameLst>
                                      </p:cBhvr>
                                      <p:to>
                                        <p:strVal val="visible"/>
                                      </p:to>
                                    </p:set>
                                    <p:anim calcmode="lin" valueType="num">
                                      <p:cBhvr additive="base">
                                        <p:cTn id="7" dur="500" fill="hold"/>
                                        <p:tgtEl>
                                          <p:spTgt spid="395267">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52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5267">
                                            <p:txEl>
                                              <p:pRg st="2" end="2"/>
                                            </p:txEl>
                                          </p:spTgt>
                                        </p:tgtEl>
                                        <p:attrNameLst>
                                          <p:attrName>style.visibility</p:attrName>
                                        </p:attrNameLst>
                                      </p:cBhvr>
                                      <p:to>
                                        <p:strVal val="visible"/>
                                      </p:to>
                                    </p:set>
                                    <p:anim calcmode="lin" valueType="num">
                                      <p:cBhvr additive="base">
                                        <p:cTn id="13" dur="500" fill="hold"/>
                                        <p:tgtEl>
                                          <p:spTgt spid="39526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52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5267">
                                            <p:txEl>
                                              <p:pRg st="3" end="3"/>
                                            </p:txEl>
                                          </p:spTgt>
                                        </p:tgtEl>
                                        <p:attrNameLst>
                                          <p:attrName>style.visibility</p:attrName>
                                        </p:attrNameLst>
                                      </p:cBhvr>
                                      <p:to>
                                        <p:strVal val="visible"/>
                                      </p:to>
                                    </p:set>
                                    <p:anim calcmode="lin" valueType="num">
                                      <p:cBhvr additive="base">
                                        <p:cTn id="19" dur="500" fill="hold"/>
                                        <p:tgtEl>
                                          <p:spTgt spid="39526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52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95267">
                                            <p:txEl>
                                              <p:pRg st="4" end="4"/>
                                            </p:txEl>
                                          </p:spTgt>
                                        </p:tgtEl>
                                        <p:attrNameLst>
                                          <p:attrName>style.visibility</p:attrName>
                                        </p:attrNameLst>
                                      </p:cBhvr>
                                      <p:to>
                                        <p:strVal val="visible"/>
                                      </p:to>
                                    </p:set>
                                    <p:anim calcmode="lin" valueType="num">
                                      <p:cBhvr additive="base">
                                        <p:cTn id="25" dur="500" fill="hold"/>
                                        <p:tgtEl>
                                          <p:spTgt spid="395267">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952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95267">
                                            <p:txEl>
                                              <p:pRg st="5" end="5"/>
                                            </p:txEl>
                                          </p:spTgt>
                                        </p:tgtEl>
                                        <p:attrNameLst>
                                          <p:attrName>style.visibility</p:attrName>
                                        </p:attrNameLst>
                                      </p:cBhvr>
                                      <p:to>
                                        <p:strVal val="visible"/>
                                      </p:to>
                                    </p:set>
                                    <p:anim calcmode="lin" valueType="num">
                                      <p:cBhvr additive="base">
                                        <p:cTn id="31" dur="500" fill="hold"/>
                                        <p:tgtEl>
                                          <p:spTgt spid="395267">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9526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uiExpand="1"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a:xfrm>
            <a:off x="1981200" y="0"/>
            <a:ext cx="8153400" cy="762000"/>
          </a:xfrm>
        </p:spPr>
        <p:txBody>
          <a:bodyPr/>
          <a:lstStyle/>
          <a:p>
            <a:pPr eaLnBrk="1" hangingPunct="1">
              <a:defRPr/>
            </a:pPr>
            <a:r>
              <a:rPr lang="en-US" altLang="en-US" sz="3600"/>
              <a:t>n-ary Relations</a:t>
            </a:r>
            <a:endParaRPr lang="en-CA" altLang="en-US" sz="3600"/>
          </a:p>
        </p:txBody>
      </p:sp>
      <p:sp>
        <p:nvSpPr>
          <p:cNvPr id="396291" name="Rectangle 3"/>
          <p:cNvSpPr>
            <a:spLocks noGrp="1" noChangeArrowheads="1"/>
          </p:cNvSpPr>
          <p:nvPr>
            <p:ph idx="1"/>
          </p:nvPr>
        </p:nvSpPr>
        <p:spPr>
          <a:xfrm>
            <a:off x="685800" y="990600"/>
            <a:ext cx="10972800" cy="4724400"/>
          </a:xfrm>
        </p:spPr>
        <p:txBody>
          <a:bodyPr>
            <a:normAutofit/>
          </a:bodyPr>
          <a:lstStyle/>
          <a:p>
            <a:pPr>
              <a:defRPr/>
            </a:pPr>
            <a:r>
              <a:rPr lang="en-US" altLang="en-US" sz="2800" dirty="0">
                <a:sym typeface="Symbol" panose="05050102010706020507" pitchFamily="18" charset="2"/>
              </a:rPr>
              <a:t>In order to study an interesting application of relations, namely </a:t>
            </a:r>
            <a:r>
              <a:rPr lang="en-US" altLang="en-US" sz="2800" b="1" dirty="0">
                <a:solidFill>
                  <a:srgbClr val="00FFFF"/>
                </a:solidFill>
                <a:sym typeface="Symbol" panose="05050102010706020507" pitchFamily="18" charset="2"/>
              </a:rPr>
              <a:t>databases</a:t>
            </a:r>
            <a:r>
              <a:rPr lang="en-US" altLang="en-US" sz="2800" dirty="0">
                <a:sym typeface="Symbol" panose="05050102010706020507" pitchFamily="18" charset="2"/>
              </a:rPr>
              <a:t>, we first need to generalize the concept of binary relations to </a:t>
            </a:r>
            <a:r>
              <a:rPr lang="en-US" altLang="en-US" sz="2800" b="1" dirty="0">
                <a:solidFill>
                  <a:srgbClr val="00FFFF"/>
                </a:solidFill>
                <a:sym typeface="Symbol" panose="05050102010706020507" pitchFamily="18" charset="2"/>
              </a:rPr>
              <a:t>n-</a:t>
            </a:r>
            <a:r>
              <a:rPr lang="en-US" altLang="en-US" sz="2800" b="1" dirty="0" err="1">
                <a:solidFill>
                  <a:srgbClr val="00FFFF"/>
                </a:solidFill>
                <a:sym typeface="Symbol" panose="05050102010706020507" pitchFamily="18" charset="2"/>
              </a:rPr>
              <a:t>ary</a:t>
            </a:r>
            <a:r>
              <a:rPr lang="en-US" altLang="en-US" sz="2800" b="1" dirty="0">
                <a:solidFill>
                  <a:srgbClr val="00FFFF"/>
                </a:solidFill>
                <a:sym typeface="Symbol" panose="05050102010706020507" pitchFamily="18" charset="2"/>
              </a:rPr>
              <a:t> relations</a:t>
            </a:r>
            <a:r>
              <a:rPr lang="en-US" altLang="en-US" sz="2800" dirty="0">
                <a:sym typeface="Symbol" panose="05050102010706020507" pitchFamily="18" charset="2"/>
              </a:rPr>
              <a:t>.</a:t>
            </a:r>
          </a:p>
          <a:p>
            <a:pPr>
              <a:defRPr/>
            </a:pPr>
            <a:endParaRPr lang="en-US" altLang="en-US" sz="2800" dirty="0">
              <a:sym typeface="Symbol" panose="05050102010706020507" pitchFamily="18" charset="2"/>
            </a:endParaRPr>
          </a:p>
          <a:p>
            <a:pPr>
              <a:defRPr/>
            </a:pPr>
            <a:r>
              <a:rPr lang="en-US" altLang="en-US" sz="2800" b="1" dirty="0">
                <a:solidFill>
                  <a:srgbClr val="00FFFF"/>
                </a:solidFill>
                <a:sym typeface="Symbol" panose="05050102010706020507" pitchFamily="18" charset="2"/>
              </a:rPr>
              <a:t>Definition:</a:t>
            </a:r>
            <a:r>
              <a:rPr lang="en-US" altLang="en-US" sz="2800" dirty="0">
                <a:sym typeface="Symbol" panose="05050102010706020507" pitchFamily="18" charset="2"/>
              </a:rPr>
              <a:t> Let A</a:t>
            </a:r>
            <a:r>
              <a:rPr lang="en-US" altLang="en-US" sz="2800" baseline="-25000" dirty="0">
                <a:sym typeface="Symbol" panose="05050102010706020507" pitchFamily="18" charset="2"/>
              </a:rPr>
              <a:t>1</a:t>
            </a:r>
            <a:r>
              <a:rPr lang="en-US" altLang="en-US" sz="2800" dirty="0">
                <a:sym typeface="Symbol" panose="05050102010706020507" pitchFamily="18" charset="2"/>
              </a:rPr>
              <a:t>, A</a:t>
            </a:r>
            <a:r>
              <a:rPr lang="en-US" altLang="en-US" sz="2800" baseline="-25000" dirty="0">
                <a:sym typeface="Symbol" panose="05050102010706020507" pitchFamily="18" charset="2"/>
              </a:rPr>
              <a:t>2</a:t>
            </a:r>
            <a:r>
              <a:rPr lang="en-US" altLang="en-US" sz="2800" dirty="0">
                <a:sym typeface="Symbol" panose="05050102010706020507" pitchFamily="18" charset="2"/>
              </a:rPr>
              <a:t>, …, A</a:t>
            </a:r>
            <a:r>
              <a:rPr lang="en-US" altLang="en-US" sz="2800" baseline="-25000" dirty="0">
                <a:sym typeface="Symbol" panose="05050102010706020507" pitchFamily="18" charset="2"/>
              </a:rPr>
              <a:t>n</a:t>
            </a:r>
            <a:r>
              <a:rPr lang="en-US" altLang="en-US" sz="2800" dirty="0">
                <a:sym typeface="Symbol" panose="05050102010706020507" pitchFamily="18" charset="2"/>
              </a:rPr>
              <a:t> be sets. An </a:t>
            </a:r>
            <a:r>
              <a:rPr lang="en-US" altLang="en-US" sz="2800" b="1" dirty="0">
                <a:solidFill>
                  <a:srgbClr val="00FFFF"/>
                </a:solidFill>
                <a:sym typeface="Symbol" panose="05050102010706020507" pitchFamily="18" charset="2"/>
              </a:rPr>
              <a:t>n-</a:t>
            </a:r>
            <a:r>
              <a:rPr lang="en-US" altLang="en-US" sz="2800" b="1" dirty="0" err="1">
                <a:solidFill>
                  <a:srgbClr val="00FFFF"/>
                </a:solidFill>
                <a:sym typeface="Symbol" panose="05050102010706020507" pitchFamily="18" charset="2"/>
              </a:rPr>
              <a:t>ary</a:t>
            </a:r>
            <a:r>
              <a:rPr lang="en-US" altLang="en-US" sz="2800" b="1" dirty="0">
                <a:solidFill>
                  <a:srgbClr val="00FFFF"/>
                </a:solidFill>
                <a:sym typeface="Symbol" panose="05050102010706020507" pitchFamily="18" charset="2"/>
              </a:rPr>
              <a:t> relation</a:t>
            </a:r>
            <a:r>
              <a:rPr lang="en-US" altLang="en-US" sz="2800" dirty="0">
                <a:sym typeface="Symbol" panose="05050102010706020507" pitchFamily="18" charset="2"/>
              </a:rPr>
              <a:t> on these sets is a subset of A</a:t>
            </a:r>
            <a:r>
              <a:rPr lang="en-US" altLang="en-US" sz="2800" baseline="-25000" dirty="0">
                <a:sym typeface="Symbol" panose="05050102010706020507" pitchFamily="18" charset="2"/>
              </a:rPr>
              <a:t>1</a:t>
            </a:r>
            <a:r>
              <a:rPr lang="en-US" altLang="en-US" sz="2800" dirty="0">
                <a:sym typeface="Symbol" panose="05050102010706020507" pitchFamily="18" charset="2"/>
              </a:rPr>
              <a:t>A</a:t>
            </a:r>
            <a:r>
              <a:rPr lang="en-US" altLang="en-US" sz="2800" baseline="-25000" dirty="0">
                <a:sym typeface="Symbol" panose="05050102010706020507" pitchFamily="18" charset="2"/>
              </a:rPr>
              <a:t>2</a:t>
            </a:r>
            <a:r>
              <a:rPr lang="en-US" altLang="en-US" sz="2800" dirty="0">
                <a:sym typeface="Symbol" panose="05050102010706020507" pitchFamily="18" charset="2"/>
              </a:rPr>
              <a:t>…A</a:t>
            </a:r>
            <a:r>
              <a:rPr lang="en-US" altLang="en-US" sz="2800" baseline="-25000" dirty="0">
                <a:sym typeface="Symbol" panose="05050102010706020507" pitchFamily="18" charset="2"/>
              </a:rPr>
              <a:t>n</a:t>
            </a:r>
            <a:r>
              <a:rPr lang="en-US" altLang="en-US" sz="2800" dirty="0">
                <a:sym typeface="Symbol" panose="05050102010706020507" pitchFamily="18" charset="2"/>
              </a:rPr>
              <a:t>.</a:t>
            </a:r>
          </a:p>
          <a:p>
            <a:pPr>
              <a:defRPr/>
            </a:pPr>
            <a:r>
              <a:rPr lang="en-US" altLang="en-US" sz="2800" dirty="0">
                <a:sym typeface="Symbol" panose="05050102010706020507" pitchFamily="18" charset="2"/>
              </a:rPr>
              <a:t>The sets A</a:t>
            </a:r>
            <a:r>
              <a:rPr lang="en-US" altLang="en-US" sz="2800" baseline="-25000" dirty="0">
                <a:sym typeface="Symbol" panose="05050102010706020507" pitchFamily="18" charset="2"/>
              </a:rPr>
              <a:t>1</a:t>
            </a:r>
            <a:r>
              <a:rPr lang="en-US" altLang="en-US" sz="2800" dirty="0">
                <a:sym typeface="Symbol" panose="05050102010706020507" pitchFamily="18" charset="2"/>
              </a:rPr>
              <a:t>, A</a:t>
            </a:r>
            <a:r>
              <a:rPr lang="en-US" altLang="en-US" sz="2800" baseline="-25000" dirty="0">
                <a:sym typeface="Symbol" panose="05050102010706020507" pitchFamily="18" charset="2"/>
              </a:rPr>
              <a:t>2</a:t>
            </a:r>
            <a:r>
              <a:rPr lang="en-US" altLang="en-US" sz="2800" dirty="0">
                <a:sym typeface="Symbol" panose="05050102010706020507" pitchFamily="18" charset="2"/>
              </a:rPr>
              <a:t>, …, A</a:t>
            </a:r>
            <a:r>
              <a:rPr lang="en-US" altLang="en-US" sz="2800" baseline="-25000" dirty="0">
                <a:sym typeface="Symbol" panose="05050102010706020507" pitchFamily="18" charset="2"/>
              </a:rPr>
              <a:t>n</a:t>
            </a:r>
            <a:r>
              <a:rPr lang="en-US" altLang="en-US" sz="2800" dirty="0">
                <a:sym typeface="Symbol" panose="05050102010706020507" pitchFamily="18" charset="2"/>
              </a:rPr>
              <a:t> are called the </a:t>
            </a:r>
            <a:r>
              <a:rPr lang="en-US" altLang="en-US" sz="2800" b="1" dirty="0">
                <a:solidFill>
                  <a:srgbClr val="00FFFF"/>
                </a:solidFill>
                <a:sym typeface="Symbol" panose="05050102010706020507" pitchFamily="18" charset="2"/>
              </a:rPr>
              <a:t>domains</a:t>
            </a:r>
            <a:r>
              <a:rPr lang="en-US" altLang="en-US" sz="2800" dirty="0">
                <a:sym typeface="Symbol" panose="05050102010706020507" pitchFamily="18" charset="2"/>
              </a:rPr>
              <a:t> of the relation, and n is called its </a:t>
            </a:r>
            <a:r>
              <a:rPr lang="en-US" altLang="en-US" sz="2800" b="1" dirty="0">
                <a:solidFill>
                  <a:srgbClr val="00FFFF"/>
                </a:solidFill>
                <a:sym typeface="Symbol" panose="05050102010706020507" pitchFamily="18" charset="2"/>
              </a:rPr>
              <a:t>degree</a:t>
            </a:r>
            <a:r>
              <a:rPr lang="en-US" altLang="en-US" sz="2800" dirty="0">
                <a:sym typeface="Symbol" panose="05050102010706020507" pitchFamily="18" charset="2"/>
              </a:rPr>
              <a:t>.</a:t>
            </a:r>
          </a:p>
          <a:p>
            <a:pPr marL="0" indent="0">
              <a:defRPr/>
            </a:pPr>
            <a:endParaRPr lang="en-US" altLang="en-US" sz="2800" dirty="0">
              <a:sym typeface="Symbol" panose="05050102010706020507" pitchFamily="18" charset="2"/>
            </a:endParaRPr>
          </a:p>
        </p:txBody>
      </p:sp>
      <p:sp>
        <p:nvSpPr>
          <p:cNvPr id="25602" name="Date Placeholder 3"/>
          <p:cNvSpPr>
            <a:spLocks noGrp="1"/>
          </p:cNvSpPr>
          <p:nvPr>
            <p:ph type="dt" sz="half" idx="10"/>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25603" name="Footer Placeholder 4"/>
          <p:cNvSpPr>
            <a:spLocks noGrp="1"/>
          </p:cNvSpPr>
          <p:nvPr>
            <p:ph type="ftr" sz="quarter" idx="11"/>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a:solidFill>
                <a:srgbClr val="00CCFF"/>
              </a:solidFill>
              <a:latin typeface="Times New Roman" panose="02020603050405020304" pitchFamily="18" charset="0"/>
            </a:endParaRPr>
          </a:p>
        </p:txBody>
      </p:sp>
      <p:sp>
        <p:nvSpPr>
          <p:cNvPr id="25604" name="Slide Number Placeholder 5"/>
          <p:cNvSpPr>
            <a:spLocks noGrp="1"/>
          </p:cNvSpPr>
          <p:nvPr>
            <p:ph type="sldNum" sz="quarter" idx="12"/>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43388003-5A8C-497F-A628-FFA2A436AB4C}" type="slidenum">
              <a:rPr lang="en-CA" altLang="en-US" sz="1400">
                <a:solidFill>
                  <a:srgbClr val="00CCFF"/>
                </a:solidFill>
                <a:latin typeface="Times New Roman" panose="02020603050405020304" pitchFamily="18" charset="0"/>
              </a:rPr>
              <a:pPr>
                <a:spcBef>
                  <a:spcPct val="0"/>
                </a:spcBef>
              </a:pPr>
              <a:t>21</a:t>
            </a:fld>
            <a:endParaRPr lang="en-CA" altLang="en-US" sz="1400">
              <a:solidFill>
                <a:srgbClr val="00CC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6291">
                                            <p:txEl>
                                              <p:pRg st="2" end="2"/>
                                            </p:txEl>
                                          </p:spTgt>
                                        </p:tgtEl>
                                        <p:attrNameLst>
                                          <p:attrName>style.visibility</p:attrName>
                                        </p:attrNameLst>
                                      </p:cBhvr>
                                      <p:to>
                                        <p:strVal val="visible"/>
                                      </p:to>
                                    </p:set>
                                    <p:anim calcmode="lin" valueType="num">
                                      <p:cBhvr additive="base">
                                        <p:cTn id="7" dur="500" fill="hold"/>
                                        <p:tgtEl>
                                          <p:spTgt spid="396291">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62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6291">
                                            <p:txEl>
                                              <p:pRg st="3" end="3"/>
                                            </p:txEl>
                                          </p:spTgt>
                                        </p:tgtEl>
                                        <p:attrNameLst>
                                          <p:attrName>style.visibility</p:attrName>
                                        </p:attrNameLst>
                                      </p:cBhvr>
                                      <p:to>
                                        <p:strVal val="visible"/>
                                      </p:to>
                                    </p:set>
                                    <p:anim calcmode="lin" valueType="num">
                                      <p:cBhvr additive="base">
                                        <p:cTn id="13" dur="500" fill="hold"/>
                                        <p:tgtEl>
                                          <p:spTgt spid="396291">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629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1" grpId="0" uiExpand="1"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a:xfrm>
            <a:off x="1981200" y="0"/>
            <a:ext cx="8153400" cy="762000"/>
          </a:xfrm>
        </p:spPr>
        <p:txBody>
          <a:bodyPr/>
          <a:lstStyle/>
          <a:p>
            <a:pPr eaLnBrk="1" hangingPunct="1">
              <a:defRPr/>
            </a:pPr>
            <a:r>
              <a:rPr lang="en-US" altLang="en-US" sz="3600"/>
              <a:t>n-ary Relations</a:t>
            </a:r>
            <a:endParaRPr lang="en-CA" altLang="en-US" sz="3600"/>
          </a:p>
        </p:txBody>
      </p:sp>
      <p:sp>
        <p:nvSpPr>
          <p:cNvPr id="397315" name="Rectangle 3"/>
          <p:cNvSpPr>
            <a:spLocks noGrp="1" noChangeArrowheads="1"/>
          </p:cNvSpPr>
          <p:nvPr>
            <p:ph idx="1"/>
          </p:nvPr>
        </p:nvSpPr>
        <p:spPr>
          <a:xfrm>
            <a:off x="609600" y="838200"/>
            <a:ext cx="10896600" cy="5181600"/>
          </a:xfrm>
        </p:spPr>
        <p:txBody>
          <a:bodyPr>
            <a:normAutofit fontScale="92500" lnSpcReduction="10000"/>
          </a:bodyPr>
          <a:lstStyle/>
          <a:p>
            <a:pPr>
              <a:spcBef>
                <a:spcPct val="0"/>
              </a:spcBef>
              <a:spcAft>
                <a:spcPct val="20000"/>
              </a:spcAft>
              <a:defRPr/>
            </a:pPr>
            <a:r>
              <a:rPr lang="en-US" altLang="en-US" sz="2800" b="1" dirty="0">
                <a:solidFill>
                  <a:srgbClr val="00FFFF"/>
                </a:solidFill>
                <a:sym typeface="Symbol" panose="05050102010706020507" pitchFamily="18" charset="2"/>
              </a:rPr>
              <a:t>Example:</a:t>
            </a:r>
            <a:r>
              <a:rPr lang="en-US" altLang="en-US" sz="2800" dirty="0">
                <a:sym typeface="Symbol" panose="05050102010706020507" pitchFamily="18" charset="2"/>
              </a:rPr>
              <a:t> </a:t>
            </a:r>
          </a:p>
          <a:p>
            <a:pPr>
              <a:spcBef>
                <a:spcPct val="0"/>
              </a:spcBef>
              <a:spcAft>
                <a:spcPct val="20000"/>
              </a:spcAft>
              <a:defRPr/>
            </a:pPr>
            <a:r>
              <a:rPr lang="en-US" altLang="en-US" sz="2800" dirty="0">
                <a:sym typeface="Symbol" panose="05050102010706020507" pitchFamily="18" charset="2"/>
              </a:rPr>
              <a:t>Let R = {(a, b, c) | a = 2b  b = 2c with a, b, </a:t>
            </a:r>
            <a:r>
              <a:rPr lang="en-US" altLang="en-US" sz="2800" dirty="0" err="1">
                <a:sym typeface="Symbol" panose="05050102010706020507" pitchFamily="18" charset="2"/>
              </a:rPr>
              <a:t>c</a:t>
            </a:r>
            <a:r>
              <a:rPr lang="en-US" altLang="en-US" sz="2800" b="1" dirty="0" err="1">
                <a:sym typeface="Symbol" panose="05050102010706020507" pitchFamily="18" charset="2"/>
              </a:rPr>
              <a:t>N</a:t>
            </a:r>
            <a:r>
              <a:rPr lang="en-US" altLang="en-US" sz="2800" dirty="0">
                <a:sym typeface="Symbol" panose="05050102010706020507" pitchFamily="18" charset="2"/>
              </a:rPr>
              <a:t>}</a:t>
            </a:r>
          </a:p>
          <a:p>
            <a:pPr>
              <a:spcBef>
                <a:spcPct val="0"/>
              </a:spcBef>
              <a:spcAft>
                <a:spcPct val="20000"/>
              </a:spcAft>
              <a:defRPr/>
            </a:pPr>
            <a:r>
              <a:rPr lang="en-US" altLang="en-US" sz="2800" dirty="0">
                <a:solidFill>
                  <a:srgbClr val="00FFFF"/>
                </a:solidFill>
                <a:sym typeface="Symbol" panose="05050102010706020507" pitchFamily="18" charset="2"/>
              </a:rPr>
              <a:t>What is the degree of R?</a:t>
            </a:r>
          </a:p>
          <a:p>
            <a:pPr>
              <a:spcBef>
                <a:spcPct val="0"/>
              </a:spcBef>
              <a:spcAft>
                <a:spcPct val="20000"/>
              </a:spcAft>
              <a:defRPr/>
            </a:pPr>
            <a:r>
              <a:rPr lang="en-US" altLang="en-US" sz="2800" dirty="0">
                <a:sym typeface="Symbol" panose="05050102010706020507" pitchFamily="18" charset="2"/>
              </a:rPr>
              <a:t>The degree of R is 3, so its elements are triples.</a:t>
            </a:r>
          </a:p>
          <a:p>
            <a:pPr>
              <a:spcBef>
                <a:spcPct val="0"/>
              </a:spcBef>
              <a:spcAft>
                <a:spcPct val="20000"/>
              </a:spcAft>
              <a:defRPr/>
            </a:pPr>
            <a:r>
              <a:rPr lang="en-US" altLang="en-US" sz="2800" dirty="0">
                <a:solidFill>
                  <a:srgbClr val="00FFFF"/>
                </a:solidFill>
                <a:sym typeface="Symbol" panose="05050102010706020507" pitchFamily="18" charset="2"/>
              </a:rPr>
              <a:t>What are its domains?</a:t>
            </a:r>
          </a:p>
          <a:p>
            <a:pPr>
              <a:spcBef>
                <a:spcPct val="0"/>
              </a:spcBef>
              <a:spcAft>
                <a:spcPct val="20000"/>
              </a:spcAft>
              <a:defRPr/>
            </a:pPr>
            <a:r>
              <a:rPr lang="en-US" altLang="en-US" sz="2800" dirty="0">
                <a:sym typeface="Symbol" panose="05050102010706020507" pitchFamily="18" charset="2"/>
              </a:rPr>
              <a:t>Its domains are all equal to the set of integers.</a:t>
            </a:r>
          </a:p>
          <a:p>
            <a:pPr>
              <a:spcBef>
                <a:spcPct val="0"/>
              </a:spcBef>
              <a:spcAft>
                <a:spcPct val="20000"/>
              </a:spcAft>
              <a:defRPr/>
            </a:pPr>
            <a:r>
              <a:rPr lang="en-US" altLang="en-US" sz="2800" dirty="0">
                <a:solidFill>
                  <a:srgbClr val="00FFFF"/>
                </a:solidFill>
                <a:sym typeface="Symbol" panose="05050102010706020507" pitchFamily="18" charset="2"/>
              </a:rPr>
              <a:t>Is (2, 4, 8) in R?</a:t>
            </a:r>
          </a:p>
          <a:p>
            <a:pPr>
              <a:spcBef>
                <a:spcPct val="0"/>
              </a:spcBef>
              <a:spcAft>
                <a:spcPct val="20000"/>
              </a:spcAft>
              <a:defRPr/>
            </a:pPr>
            <a:r>
              <a:rPr lang="en-US" altLang="en-US" sz="2800" dirty="0">
                <a:solidFill>
                  <a:srgbClr val="FF3300"/>
                </a:solidFill>
                <a:sym typeface="Symbol" panose="05050102010706020507" pitchFamily="18" charset="2"/>
              </a:rPr>
              <a:t>No.</a:t>
            </a:r>
          </a:p>
          <a:p>
            <a:pPr>
              <a:spcBef>
                <a:spcPct val="0"/>
              </a:spcBef>
              <a:spcAft>
                <a:spcPct val="20000"/>
              </a:spcAft>
              <a:defRPr/>
            </a:pPr>
            <a:r>
              <a:rPr lang="en-US" altLang="en-US" sz="2800" dirty="0">
                <a:solidFill>
                  <a:srgbClr val="00FFFF"/>
                </a:solidFill>
                <a:sym typeface="Symbol" panose="05050102010706020507" pitchFamily="18" charset="2"/>
              </a:rPr>
              <a:t>Is (4, 2, 1) in R?</a:t>
            </a:r>
          </a:p>
          <a:p>
            <a:pPr>
              <a:spcBef>
                <a:spcPct val="0"/>
              </a:spcBef>
              <a:spcAft>
                <a:spcPct val="20000"/>
              </a:spcAft>
              <a:defRPr/>
            </a:pPr>
            <a:r>
              <a:rPr lang="en-US" altLang="en-US" sz="2800" dirty="0">
                <a:solidFill>
                  <a:srgbClr val="66FF33"/>
                </a:solidFill>
                <a:sym typeface="Symbol" panose="05050102010706020507" pitchFamily="18" charset="2"/>
              </a:rPr>
              <a:t>Yes.</a:t>
            </a:r>
          </a:p>
        </p:txBody>
      </p:sp>
      <p:sp>
        <p:nvSpPr>
          <p:cNvPr id="26626" name="Date Placeholder 3"/>
          <p:cNvSpPr>
            <a:spLocks noGrp="1"/>
          </p:cNvSpPr>
          <p:nvPr>
            <p:ph type="dt" sz="half" idx="10"/>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26627" name="Footer Placeholder 4"/>
          <p:cNvSpPr>
            <a:spLocks noGrp="1"/>
          </p:cNvSpPr>
          <p:nvPr>
            <p:ph type="ftr" sz="quarter" idx="11"/>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a:solidFill>
                <a:srgbClr val="00CCFF"/>
              </a:solidFill>
              <a:latin typeface="Times New Roman" panose="02020603050405020304" pitchFamily="18" charset="0"/>
            </a:endParaRPr>
          </a:p>
        </p:txBody>
      </p:sp>
      <p:sp>
        <p:nvSpPr>
          <p:cNvPr id="26628" name="Slide Number Placeholder 5"/>
          <p:cNvSpPr>
            <a:spLocks noGrp="1"/>
          </p:cNvSpPr>
          <p:nvPr>
            <p:ph type="sldNum" sz="quarter" idx="12"/>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660F7705-A7CF-4410-A128-FD91D7DA251C}" type="slidenum">
              <a:rPr lang="en-CA" altLang="en-US" sz="1400">
                <a:solidFill>
                  <a:srgbClr val="00CCFF"/>
                </a:solidFill>
                <a:latin typeface="Times New Roman" panose="02020603050405020304" pitchFamily="18" charset="0"/>
              </a:rPr>
              <a:pPr>
                <a:spcBef>
                  <a:spcPct val="0"/>
                </a:spcBef>
              </a:pPr>
              <a:t>22</a:t>
            </a:fld>
            <a:endParaRPr lang="en-CA" altLang="en-US" sz="1400">
              <a:solidFill>
                <a:srgbClr val="00CC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7315">
                                            <p:txEl>
                                              <p:pRg st="1" end="1"/>
                                            </p:txEl>
                                          </p:spTgt>
                                        </p:tgtEl>
                                        <p:attrNameLst>
                                          <p:attrName>style.visibility</p:attrName>
                                        </p:attrNameLst>
                                      </p:cBhvr>
                                      <p:to>
                                        <p:strVal val="visible"/>
                                      </p:to>
                                    </p:set>
                                    <p:anim calcmode="lin" valueType="num">
                                      <p:cBhvr additive="base">
                                        <p:cTn id="7" dur="500" fill="hold"/>
                                        <p:tgtEl>
                                          <p:spTgt spid="39731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73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7315">
                                            <p:txEl>
                                              <p:pRg st="2" end="2"/>
                                            </p:txEl>
                                          </p:spTgt>
                                        </p:tgtEl>
                                        <p:attrNameLst>
                                          <p:attrName>style.visibility</p:attrName>
                                        </p:attrNameLst>
                                      </p:cBhvr>
                                      <p:to>
                                        <p:strVal val="visible"/>
                                      </p:to>
                                    </p:set>
                                    <p:anim calcmode="lin" valueType="num">
                                      <p:cBhvr additive="base">
                                        <p:cTn id="13" dur="500" fill="hold"/>
                                        <p:tgtEl>
                                          <p:spTgt spid="39731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73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7315">
                                            <p:txEl>
                                              <p:pRg st="3" end="3"/>
                                            </p:txEl>
                                          </p:spTgt>
                                        </p:tgtEl>
                                        <p:attrNameLst>
                                          <p:attrName>style.visibility</p:attrName>
                                        </p:attrNameLst>
                                      </p:cBhvr>
                                      <p:to>
                                        <p:strVal val="visible"/>
                                      </p:to>
                                    </p:set>
                                    <p:anim calcmode="lin" valueType="num">
                                      <p:cBhvr additive="base">
                                        <p:cTn id="19" dur="500" fill="hold"/>
                                        <p:tgtEl>
                                          <p:spTgt spid="39731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73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97315">
                                            <p:txEl>
                                              <p:pRg st="4" end="4"/>
                                            </p:txEl>
                                          </p:spTgt>
                                        </p:tgtEl>
                                        <p:attrNameLst>
                                          <p:attrName>style.visibility</p:attrName>
                                        </p:attrNameLst>
                                      </p:cBhvr>
                                      <p:to>
                                        <p:strVal val="visible"/>
                                      </p:to>
                                    </p:set>
                                    <p:anim calcmode="lin" valueType="num">
                                      <p:cBhvr additive="base">
                                        <p:cTn id="25" dur="500" fill="hold"/>
                                        <p:tgtEl>
                                          <p:spTgt spid="39731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9731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97315">
                                            <p:txEl>
                                              <p:pRg st="5" end="5"/>
                                            </p:txEl>
                                          </p:spTgt>
                                        </p:tgtEl>
                                        <p:attrNameLst>
                                          <p:attrName>style.visibility</p:attrName>
                                        </p:attrNameLst>
                                      </p:cBhvr>
                                      <p:to>
                                        <p:strVal val="visible"/>
                                      </p:to>
                                    </p:set>
                                    <p:anim calcmode="lin" valueType="num">
                                      <p:cBhvr additive="base">
                                        <p:cTn id="31" dur="500" fill="hold"/>
                                        <p:tgtEl>
                                          <p:spTgt spid="397315">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9731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97315">
                                            <p:txEl>
                                              <p:pRg st="6" end="6"/>
                                            </p:txEl>
                                          </p:spTgt>
                                        </p:tgtEl>
                                        <p:attrNameLst>
                                          <p:attrName>style.visibility</p:attrName>
                                        </p:attrNameLst>
                                      </p:cBhvr>
                                      <p:to>
                                        <p:strVal val="visible"/>
                                      </p:to>
                                    </p:set>
                                    <p:anim calcmode="lin" valueType="num">
                                      <p:cBhvr additive="base">
                                        <p:cTn id="37" dur="500" fill="hold"/>
                                        <p:tgtEl>
                                          <p:spTgt spid="397315">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9731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97315">
                                            <p:txEl>
                                              <p:pRg st="7" end="7"/>
                                            </p:txEl>
                                          </p:spTgt>
                                        </p:tgtEl>
                                        <p:attrNameLst>
                                          <p:attrName>style.visibility</p:attrName>
                                        </p:attrNameLst>
                                      </p:cBhvr>
                                      <p:to>
                                        <p:strVal val="visible"/>
                                      </p:to>
                                    </p:set>
                                    <p:anim calcmode="lin" valueType="num">
                                      <p:cBhvr additive="base">
                                        <p:cTn id="43" dur="500" fill="hold"/>
                                        <p:tgtEl>
                                          <p:spTgt spid="397315">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9731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97315">
                                            <p:txEl>
                                              <p:pRg st="8" end="8"/>
                                            </p:txEl>
                                          </p:spTgt>
                                        </p:tgtEl>
                                        <p:attrNameLst>
                                          <p:attrName>style.visibility</p:attrName>
                                        </p:attrNameLst>
                                      </p:cBhvr>
                                      <p:to>
                                        <p:strVal val="visible"/>
                                      </p:to>
                                    </p:set>
                                    <p:anim calcmode="lin" valueType="num">
                                      <p:cBhvr additive="base">
                                        <p:cTn id="49" dur="500" fill="hold"/>
                                        <p:tgtEl>
                                          <p:spTgt spid="397315">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9731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97315">
                                            <p:txEl>
                                              <p:pRg st="9" end="9"/>
                                            </p:txEl>
                                          </p:spTgt>
                                        </p:tgtEl>
                                        <p:attrNameLst>
                                          <p:attrName>style.visibility</p:attrName>
                                        </p:attrNameLst>
                                      </p:cBhvr>
                                      <p:to>
                                        <p:strVal val="visible"/>
                                      </p:to>
                                    </p:set>
                                    <p:anim calcmode="lin" valueType="num">
                                      <p:cBhvr additive="base">
                                        <p:cTn id="55" dur="500" fill="hold"/>
                                        <p:tgtEl>
                                          <p:spTgt spid="397315">
                                            <p:txEl>
                                              <p:pRg st="9" end="9"/>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97315">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5" grpId="0" uiExpand="1"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a:xfrm>
            <a:off x="1981200" y="0"/>
            <a:ext cx="8153400" cy="762000"/>
          </a:xfrm>
        </p:spPr>
        <p:txBody>
          <a:bodyPr/>
          <a:lstStyle/>
          <a:p>
            <a:pPr eaLnBrk="1" hangingPunct="1">
              <a:defRPr/>
            </a:pPr>
            <a:r>
              <a:rPr lang="en-US" altLang="en-US" sz="3600"/>
              <a:t>Databases and Relations</a:t>
            </a:r>
            <a:endParaRPr lang="en-CA" altLang="en-US" sz="3600"/>
          </a:p>
        </p:txBody>
      </p:sp>
      <p:sp>
        <p:nvSpPr>
          <p:cNvPr id="398339" name="Rectangle 3"/>
          <p:cNvSpPr>
            <a:spLocks noGrp="1" noChangeArrowheads="1"/>
          </p:cNvSpPr>
          <p:nvPr>
            <p:ph idx="1"/>
          </p:nvPr>
        </p:nvSpPr>
        <p:spPr>
          <a:xfrm>
            <a:off x="609600" y="1066800"/>
            <a:ext cx="10972800" cy="4648200"/>
          </a:xfrm>
        </p:spPr>
        <p:txBody>
          <a:bodyPr>
            <a:normAutofit/>
          </a:bodyPr>
          <a:lstStyle/>
          <a:p>
            <a:pPr>
              <a:spcBef>
                <a:spcPct val="0"/>
              </a:spcBef>
              <a:spcAft>
                <a:spcPct val="20000"/>
              </a:spcAft>
              <a:defRPr/>
            </a:pPr>
            <a:r>
              <a:rPr lang="en-US" altLang="en-US" sz="2800" dirty="0">
                <a:sym typeface="Symbol" panose="05050102010706020507" pitchFamily="18" charset="2"/>
              </a:rPr>
              <a:t>Let us take a look at a type of database representation that is based on relations, namely the</a:t>
            </a:r>
            <a:r>
              <a:rPr lang="en-US" altLang="en-US" sz="2800" b="1" dirty="0">
                <a:solidFill>
                  <a:srgbClr val="00FFFF"/>
                </a:solidFill>
                <a:sym typeface="Symbol" panose="05050102010706020507" pitchFamily="18" charset="2"/>
              </a:rPr>
              <a:t> relational data model.</a:t>
            </a:r>
          </a:p>
          <a:p>
            <a:pPr>
              <a:spcBef>
                <a:spcPct val="0"/>
              </a:spcBef>
              <a:spcAft>
                <a:spcPct val="20000"/>
              </a:spcAft>
              <a:defRPr/>
            </a:pPr>
            <a:endParaRPr lang="en-US" altLang="en-US" sz="1600" b="1" dirty="0">
              <a:solidFill>
                <a:srgbClr val="00FFFF"/>
              </a:solidFill>
              <a:sym typeface="Symbol" panose="05050102010706020507" pitchFamily="18" charset="2"/>
            </a:endParaRPr>
          </a:p>
          <a:p>
            <a:pPr>
              <a:spcBef>
                <a:spcPct val="0"/>
              </a:spcBef>
              <a:spcAft>
                <a:spcPct val="20000"/>
              </a:spcAft>
              <a:defRPr/>
            </a:pPr>
            <a:r>
              <a:rPr lang="en-US" altLang="en-US" sz="2800" dirty="0">
                <a:sym typeface="Symbol" panose="05050102010706020507" pitchFamily="18" charset="2"/>
              </a:rPr>
              <a:t>A database consists of n-tuples called </a:t>
            </a:r>
            <a:r>
              <a:rPr lang="en-US" altLang="en-US" sz="2800" b="1" dirty="0">
                <a:solidFill>
                  <a:srgbClr val="00FFFF"/>
                </a:solidFill>
                <a:sym typeface="Symbol" panose="05050102010706020507" pitchFamily="18" charset="2"/>
              </a:rPr>
              <a:t>records</a:t>
            </a:r>
            <a:r>
              <a:rPr lang="en-US" altLang="en-US" sz="2800" dirty="0">
                <a:sym typeface="Symbol" panose="05050102010706020507" pitchFamily="18" charset="2"/>
              </a:rPr>
              <a:t>, which are made up of </a:t>
            </a:r>
            <a:r>
              <a:rPr lang="en-US" altLang="en-US" sz="2800" b="1" dirty="0">
                <a:solidFill>
                  <a:srgbClr val="00FFFF"/>
                </a:solidFill>
                <a:sym typeface="Symbol" panose="05050102010706020507" pitchFamily="18" charset="2"/>
              </a:rPr>
              <a:t>fields</a:t>
            </a:r>
            <a:r>
              <a:rPr lang="en-US" altLang="en-US" sz="2800" dirty="0">
                <a:sym typeface="Symbol" panose="05050102010706020507" pitchFamily="18" charset="2"/>
              </a:rPr>
              <a:t>.</a:t>
            </a:r>
          </a:p>
          <a:p>
            <a:pPr>
              <a:spcBef>
                <a:spcPct val="0"/>
              </a:spcBef>
              <a:spcAft>
                <a:spcPct val="20000"/>
              </a:spcAft>
              <a:defRPr/>
            </a:pPr>
            <a:r>
              <a:rPr lang="en-US" altLang="en-US" sz="2800" dirty="0">
                <a:sym typeface="Symbol" panose="05050102010706020507" pitchFamily="18" charset="2"/>
              </a:rPr>
              <a:t>These fields are the </a:t>
            </a:r>
            <a:r>
              <a:rPr lang="en-US" altLang="en-US" sz="2800" b="1" dirty="0">
                <a:solidFill>
                  <a:srgbClr val="00FFFF"/>
                </a:solidFill>
                <a:sym typeface="Symbol" panose="05050102010706020507" pitchFamily="18" charset="2"/>
              </a:rPr>
              <a:t>entries</a:t>
            </a:r>
            <a:r>
              <a:rPr lang="en-US" altLang="en-US" sz="2800" dirty="0">
                <a:sym typeface="Symbol" panose="05050102010706020507" pitchFamily="18" charset="2"/>
              </a:rPr>
              <a:t> of the n-tuples.</a:t>
            </a:r>
          </a:p>
          <a:p>
            <a:pPr>
              <a:spcBef>
                <a:spcPct val="0"/>
              </a:spcBef>
              <a:spcAft>
                <a:spcPct val="20000"/>
              </a:spcAft>
              <a:defRPr/>
            </a:pPr>
            <a:endParaRPr lang="en-US" altLang="en-US" sz="1600" dirty="0">
              <a:sym typeface="Symbol" panose="05050102010706020507" pitchFamily="18" charset="2"/>
            </a:endParaRPr>
          </a:p>
          <a:p>
            <a:pPr>
              <a:spcBef>
                <a:spcPct val="0"/>
              </a:spcBef>
              <a:spcAft>
                <a:spcPct val="20000"/>
              </a:spcAft>
              <a:defRPr/>
            </a:pPr>
            <a:r>
              <a:rPr lang="en-US" altLang="en-US" sz="2800" dirty="0">
                <a:sym typeface="Symbol" panose="05050102010706020507" pitchFamily="18" charset="2"/>
              </a:rPr>
              <a:t>The relational data model represents a database as an n-</a:t>
            </a:r>
            <a:r>
              <a:rPr lang="en-US" altLang="en-US" sz="2800" dirty="0" err="1">
                <a:sym typeface="Symbol" panose="05050102010706020507" pitchFamily="18" charset="2"/>
              </a:rPr>
              <a:t>ary</a:t>
            </a:r>
            <a:r>
              <a:rPr lang="en-US" altLang="en-US" sz="2800" dirty="0">
                <a:sym typeface="Symbol" panose="05050102010706020507" pitchFamily="18" charset="2"/>
              </a:rPr>
              <a:t> relation, that is, a set of records.</a:t>
            </a:r>
          </a:p>
        </p:txBody>
      </p:sp>
      <p:sp>
        <p:nvSpPr>
          <p:cNvPr id="27650" name="Date Placeholder 3"/>
          <p:cNvSpPr>
            <a:spLocks noGrp="1"/>
          </p:cNvSpPr>
          <p:nvPr>
            <p:ph type="dt" sz="half" idx="10"/>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27651" name="Footer Placeholder 4"/>
          <p:cNvSpPr>
            <a:spLocks noGrp="1"/>
          </p:cNvSpPr>
          <p:nvPr>
            <p:ph type="ftr" sz="quarter" idx="11"/>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a:solidFill>
                <a:srgbClr val="00CCFF"/>
              </a:solidFill>
              <a:latin typeface="Times New Roman" panose="02020603050405020304" pitchFamily="18" charset="0"/>
            </a:endParaRPr>
          </a:p>
        </p:txBody>
      </p:sp>
      <p:sp>
        <p:nvSpPr>
          <p:cNvPr id="27652" name="Slide Number Placeholder 5"/>
          <p:cNvSpPr>
            <a:spLocks noGrp="1"/>
          </p:cNvSpPr>
          <p:nvPr>
            <p:ph type="sldNum" sz="quarter" idx="12"/>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B3E37AD1-7DD4-4BCA-9078-ACCD5AD276F5}" type="slidenum">
              <a:rPr lang="en-CA" altLang="en-US" sz="1400">
                <a:solidFill>
                  <a:srgbClr val="00CCFF"/>
                </a:solidFill>
                <a:latin typeface="Times New Roman" panose="02020603050405020304" pitchFamily="18" charset="0"/>
              </a:rPr>
              <a:pPr>
                <a:spcBef>
                  <a:spcPct val="0"/>
                </a:spcBef>
              </a:pPr>
              <a:t>23</a:t>
            </a:fld>
            <a:endParaRPr lang="en-CA" altLang="en-US" sz="1400">
              <a:solidFill>
                <a:srgbClr val="00CC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8339">
                                            <p:txEl>
                                              <p:pRg st="2" end="2"/>
                                            </p:txEl>
                                          </p:spTgt>
                                        </p:tgtEl>
                                        <p:attrNameLst>
                                          <p:attrName>style.visibility</p:attrName>
                                        </p:attrNameLst>
                                      </p:cBhvr>
                                      <p:to>
                                        <p:strVal val="visible"/>
                                      </p:to>
                                    </p:set>
                                    <p:anim calcmode="lin" valueType="num">
                                      <p:cBhvr additive="base">
                                        <p:cTn id="7" dur="500" fill="hold"/>
                                        <p:tgtEl>
                                          <p:spTgt spid="398339">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83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8339">
                                            <p:txEl>
                                              <p:pRg st="3" end="3"/>
                                            </p:txEl>
                                          </p:spTgt>
                                        </p:tgtEl>
                                        <p:attrNameLst>
                                          <p:attrName>style.visibility</p:attrName>
                                        </p:attrNameLst>
                                      </p:cBhvr>
                                      <p:to>
                                        <p:strVal val="visible"/>
                                      </p:to>
                                    </p:set>
                                    <p:anim calcmode="lin" valueType="num">
                                      <p:cBhvr additive="base">
                                        <p:cTn id="13" dur="500" fill="hold"/>
                                        <p:tgtEl>
                                          <p:spTgt spid="398339">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83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8339">
                                            <p:txEl>
                                              <p:pRg st="5" end="5"/>
                                            </p:txEl>
                                          </p:spTgt>
                                        </p:tgtEl>
                                        <p:attrNameLst>
                                          <p:attrName>style.visibility</p:attrName>
                                        </p:attrNameLst>
                                      </p:cBhvr>
                                      <p:to>
                                        <p:strVal val="visible"/>
                                      </p:to>
                                    </p:set>
                                    <p:anim calcmode="lin" valueType="num">
                                      <p:cBhvr additive="base">
                                        <p:cTn id="19" dur="500" fill="hold"/>
                                        <p:tgtEl>
                                          <p:spTgt spid="398339">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833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9" grpId="0" uiExpand="1"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a:xfrm>
            <a:off x="1981200" y="0"/>
            <a:ext cx="8153400" cy="762000"/>
          </a:xfrm>
        </p:spPr>
        <p:txBody>
          <a:bodyPr/>
          <a:lstStyle/>
          <a:p>
            <a:pPr eaLnBrk="1" hangingPunct="1">
              <a:defRPr/>
            </a:pPr>
            <a:r>
              <a:rPr lang="en-US" altLang="en-US" sz="3600"/>
              <a:t>Databases and Relations</a:t>
            </a:r>
            <a:endParaRPr lang="en-CA" altLang="en-US" sz="3600"/>
          </a:p>
        </p:txBody>
      </p:sp>
      <p:sp>
        <p:nvSpPr>
          <p:cNvPr id="399363" name="Rectangle 3"/>
          <p:cNvSpPr>
            <a:spLocks noGrp="1" noChangeArrowheads="1"/>
          </p:cNvSpPr>
          <p:nvPr>
            <p:ph idx="1"/>
          </p:nvPr>
        </p:nvSpPr>
        <p:spPr>
          <a:xfrm>
            <a:off x="685800" y="762000"/>
            <a:ext cx="10896600" cy="5334000"/>
          </a:xfrm>
        </p:spPr>
        <p:txBody>
          <a:bodyPr>
            <a:normAutofit fontScale="92500" lnSpcReduction="10000"/>
          </a:bodyPr>
          <a:lstStyle/>
          <a:p>
            <a:pPr>
              <a:spcBef>
                <a:spcPct val="0"/>
              </a:spcBef>
              <a:spcAft>
                <a:spcPct val="20000"/>
              </a:spcAft>
              <a:defRPr/>
            </a:pPr>
            <a:r>
              <a:rPr lang="en-US" altLang="en-US" sz="2800" b="1" dirty="0">
                <a:solidFill>
                  <a:srgbClr val="00FFFF"/>
                </a:solidFill>
                <a:sym typeface="Symbol" panose="05050102010706020507" pitchFamily="18" charset="2"/>
              </a:rPr>
              <a:t>Example:</a:t>
            </a:r>
            <a:r>
              <a:rPr lang="en-US" altLang="en-US" sz="2800" dirty="0">
                <a:sym typeface="Symbol" panose="05050102010706020507" pitchFamily="18" charset="2"/>
              </a:rPr>
              <a:t> Consider a database of students, whose records are represented as 4-tuples with the fields </a:t>
            </a:r>
            <a:r>
              <a:rPr lang="en-US" altLang="en-US" sz="2800" b="1" dirty="0">
                <a:solidFill>
                  <a:srgbClr val="66FF33"/>
                </a:solidFill>
                <a:sym typeface="Symbol" panose="05050102010706020507" pitchFamily="18" charset="2"/>
              </a:rPr>
              <a:t>Student Name</a:t>
            </a:r>
            <a:r>
              <a:rPr lang="en-US" altLang="en-US" sz="2800" dirty="0">
                <a:sym typeface="Symbol" panose="05050102010706020507" pitchFamily="18" charset="2"/>
              </a:rPr>
              <a:t>, </a:t>
            </a:r>
            <a:r>
              <a:rPr lang="en-US" altLang="en-US" sz="2800" b="1" dirty="0">
                <a:solidFill>
                  <a:srgbClr val="66FF33"/>
                </a:solidFill>
                <a:sym typeface="Symbol" panose="05050102010706020507" pitchFamily="18" charset="2"/>
              </a:rPr>
              <a:t>ID Number</a:t>
            </a:r>
            <a:r>
              <a:rPr lang="en-US" altLang="en-US" sz="2800" dirty="0">
                <a:sym typeface="Symbol" panose="05050102010706020507" pitchFamily="18" charset="2"/>
              </a:rPr>
              <a:t>, </a:t>
            </a:r>
            <a:r>
              <a:rPr lang="en-US" altLang="en-US" sz="2800" b="1" dirty="0">
                <a:solidFill>
                  <a:srgbClr val="66FF33"/>
                </a:solidFill>
                <a:sym typeface="Symbol" panose="05050102010706020507" pitchFamily="18" charset="2"/>
              </a:rPr>
              <a:t>Major</a:t>
            </a:r>
            <a:r>
              <a:rPr lang="en-US" altLang="en-US" sz="2800" dirty="0">
                <a:sym typeface="Symbol" panose="05050102010706020507" pitchFamily="18" charset="2"/>
              </a:rPr>
              <a:t>, and </a:t>
            </a:r>
            <a:r>
              <a:rPr lang="en-US" altLang="en-US" sz="2800" b="1" dirty="0">
                <a:solidFill>
                  <a:srgbClr val="66FF33"/>
                </a:solidFill>
                <a:sym typeface="Symbol" panose="05050102010706020507" pitchFamily="18" charset="2"/>
              </a:rPr>
              <a:t>GPA</a:t>
            </a:r>
            <a:r>
              <a:rPr lang="en-US" altLang="en-US" sz="2800" dirty="0">
                <a:sym typeface="Symbol" panose="05050102010706020507" pitchFamily="18" charset="2"/>
              </a:rPr>
              <a:t>:</a:t>
            </a:r>
          </a:p>
          <a:p>
            <a:pPr>
              <a:spcBef>
                <a:spcPct val="0"/>
              </a:spcBef>
              <a:spcAft>
                <a:spcPct val="20000"/>
              </a:spcAft>
              <a:defRPr/>
            </a:pPr>
            <a:endParaRPr lang="en-US" altLang="en-US" sz="800" dirty="0">
              <a:sym typeface="Symbol" panose="05050102010706020507" pitchFamily="18" charset="2"/>
            </a:endParaRPr>
          </a:p>
          <a:p>
            <a:pPr>
              <a:spcBef>
                <a:spcPct val="0"/>
              </a:spcBef>
              <a:spcAft>
                <a:spcPct val="20000"/>
              </a:spcAft>
              <a:defRPr/>
            </a:pPr>
            <a:r>
              <a:rPr lang="en-US" altLang="en-US" sz="2800" dirty="0">
                <a:sym typeface="Symbol" panose="05050102010706020507" pitchFamily="18" charset="2"/>
              </a:rPr>
              <a:t>R = {(Ackermann, 231455, </a:t>
            </a:r>
            <a:r>
              <a:rPr lang="en-US" altLang="en-US" sz="2800" dirty="0" smtClean="0">
                <a:sym typeface="Symbol" panose="05050102010706020507" pitchFamily="18" charset="2"/>
              </a:rPr>
              <a:t>CSE, </a:t>
            </a:r>
            <a:r>
              <a:rPr lang="en-US" altLang="en-US" sz="2800" dirty="0">
                <a:sym typeface="Symbol" panose="05050102010706020507" pitchFamily="18" charset="2"/>
              </a:rPr>
              <a:t>3.88),</a:t>
            </a:r>
            <a:br>
              <a:rPr lang="en-US" altLang="en-US" sz="2800" dirty="0">
                <a:sym typeface="Symbol" panose="05050102010706020507" pitchFamily="18" charset="2"/>
              </a:rPr>
            </a:br>
            <a:r>
              <a:rPr lang="en-US" altLang="en-US" sz="2800" dirty="0">
                <a:sym typeface="Symbol" panose="05050102010706020507" pitchFamily="18" charset="2"/>
              </a:rPr>
              <a:t>       (Adams, 888323, Physics, 3.45),</a:t>
            </a:r>
            <a:br>
              <a:rPr lang="en-US" altLang="en-US" sz="2800" dirty="0">
                <a:sym typeface="Symbol" panose="05050102010706020507" pitchFamily="18" charset="2"/>
              </a:rPr>
            </a:br>
            <a:r>
              <a:rPr lang="en-US" altLang="en-US" sz="2800" dirty="0">
                <a:sym typeface="Symbol" panose="05050102010706020507" pitchFamily="18" charset="2"/>
              </a:rPr>
              <a:t>       (Chou, 102147, </a:t>
            </a:r>
            <a:r>
              <a:rPr lang="en-US" altLang="en-US" sz="2800" dirty="0" smtClean="0">
                <a:sym typeface="Symbol" panose="05050102010706020507" pitchFamily="18" charset="2"/>
              </a:rPr>
              <a:t>CSE, </a:t>
            </a:r>
            <a:r>
              <a:rPr lang="en-US" altLang="en-US" sz="2800" dirty="0">
                <a:sym typeface="Symbol" panose="05050102010706020507" pitchFamily="18" charset="2"/>
              </a:rPr>
              <a:t>3.79),</a:t>
            </a:r>
            <a:br>
              <a:rPr lang="en-US" altLang="en-US" sz="2800" dirty="0">
                <a:sym typeface="Symbol" panose="05050102010706020507" pitchFamily="18" charset="2"/>
              </a:rPr>
            </a:br>
            <a:r>
              <a:rPr lang="en-US" altLang="en-US" sz="2800" dirty="0">
                <a:sym typeface="Symbol" panose="05050102010706020507" pitchFamily="18" charset="2"/>
              </a:rPr>
              <a:t>       (</a:t>
            </a:r>
            <a:r>
              <a:rPr lang="en-US" altLang="en-US" sz="2800" dirty="0" err="1">
                <a:sym typeface="Symbol" panose="05050102010706020507" pitchFamily="18" charset="2"/>
              </a:rPr>
              <a:t>Goodfriend</a:t>
            </a:r>
            <a:r>
              <a:rPr lang="en-US" altLang="en-US" sz="2800" dirty="0">
                <a:sym typeface="Symbol" panose="05050102010706020507" pitchFamily="18" charset="2"/>
              </a:rPr>
              <a:t>, 453876, Math, 3.45),</a:t>
            </a:r>
            <a:br>
              <a:rPr lang="en-US" altLang="en-US" sz="2800" dirty="0">
                <a:sym typeface="Symbol" panose="05050102010706020507" pitchFamily="18" charset="2"/>
              </a:rPr>
            </a:br>
            <a:r>
              <a:rPr lang="en-US" altLang="en-US" sz="2800" dirty="0">
                <a:sym typeface="Symbol" panose="05050102010706020507" pitchFamily="18" charset="2"/>
              </a:rPr>
              <a:t>       (Rao, 678543, Math, 3.90),</a:t>
            </a:r>
            <a:br>
              <a:rPr lang="en-US" altLang="en-US" sz="2800" dirty="0">
                <a:sym typeface="Symbol" panose="05050102010706020507" pitchFamily="18" charset="2"/>
              </a:rPr>
            </a:br>
            <a:r>
              <a:rPr lang="en-US" altLang="en-US" sz="2800" dirty="0">
                <a:sym typeface="Symbol" panose="05050102010706020507" pitchFamily="18" charset="2"/>
              </a:rPr>
              <a:t>       (Stevens, 786576, Psych, 2.99)}</a:t>
            </a:r>
          </a:p>
          <a:p>
            <a:pPr>
              <a:spcBef>
                <a:spcPct val="0"/>
              </a:spcBef>
              <a:spcAft>
                <a:spcPct val="20000"/>
              </a:spcAft>
              <a:defRPr/>
            </a:pPr>
            <a:endParaRPr lang="en-US" altLang="en-US" sz="800" dirty="0">
              <a:sym typeface="Symbol" panose="05050102010706020507" pitchFamily="18" charset="2"/>
            </a:endParaRPr>
          </a:p>
          <a:p>
            <a:pPr>
              <a:spcBef>
                <a:spcPct val="0"/>
              </a:spcBef>
              <a:spcAft>
                <a:spcPct val="20000"/>
              </a:spcAft>
              <a:defRPr/>
            </a:pPr>
            <a:r>
              <a:rPr lang="en-US" altLang="en-US" sz="2800" dirty="0">
                <a:sym typeface="Symbol" panose="05050102010706020507" pitchFamily="18" charset="2"/>
              </a:rPr>
              <a:t>Relations that represent databases are also called </a:t>
            </a:r>
            <a:r>
              <a:rPr lang="en-US" altLang="en-US" sz="2800" b="1" dirty="0">
                <a:solidFill>
                  <a:srgbClr val="00FFFF"/>
                </a:solidFill>
                <a:sym typeface="Symbol" panose="05050102010706020507" pitchFamily="18" charset="2"/>
              </a:rPr>
              <a:t>tables</a:t>
            </a:r>
            <a:r>
              <a:rPr lang="en-US" altLang="en-US" sz="2800" dirty="0">
                <a:sym typeface="Symbol" panose="05050102010706020507" pitchFamily="18" charset="2"/>
              </a:rPr>
              <a:t>, since they are often displayed as tables.</a:t>
            </a:r>
          </a:p>
        </p:txBody>
      </p:sp>
      <p:sp>
        <p:nvSpPr>
          <p:cNvPr id="28674" name="Date Placeholder 3"/>
          <p:cNvSpPr>
            <a:spLocks noGrp="1"/>
          </p:cNvSpPr>
          <p:nvPr>
            <p:ph type="dt" sz="half" idx="10"/>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28675" name="Footer Placeholder 4"/>
          <p:cNvSpPr>
            <a:spLocks noGrp="1"/>
          </p:cNvSpPr>
          <p:nvPr>
            <p:ph type="ftr" sz="quarter" idx="11"/>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a:solidFill>
                <a:srgbClr val="00CCFF"/>
              </a:solidFill>
              <a:latin typeface="Times New Roman" panose="02020603050405020304" pitchFamily="18" charset="0"/>
            </a:endParaRPr>
          </a:p>
        </p:txBody>
      </p:sp>
      <p:sp>
        <p:nvSpPr>
          <p:cNvPr id="28676" name="Slide Number Placeholder 5"/>
          <p:cNvSpPr>
            <a:spLocks noGrp="1"/>
          </p:cNvSpPr>
          <p:nvPr>
            <p:ph type="sldNum" sz="quarter" idx="12"/>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AFF34A50-133B-439E-96BD-C503750C2B89}" type="slidenum">
              <a:rPr lang="en-CA" altLang="en-US" sz="1400">
                <a:solidFill>
                  <a:srgbClr val="00CCFF"/>
                </a:solidFill>
                <a:latin typeface="Times New Roman" panose="02020603050405020304" pitchFamily="18" charset="0"/>
              </a:rPr>
              <a:pPr>
                <a:spcBef>
                  <a:spcPct val="0"/>
                </a:spcBef>
              </a:pPr>
              <a:t>24</a:t>
            </a:fld>
            <a:endParaRPr lang="en-CA" altLang="en-US" sz="1400">
              <a:solidFill>
                <a:srgbClr val="00CC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363">
                                            <p:txEl>
                                              <p:pRg st="2" end="2"/>
                                            </p:txEl>
                                          </p:spTgt>
                                        </p:tgtEl>
                                        <p:attrNameLst>
                                          <p:attrName>style.visibility</p:attrName>
                                        </p:attrNameLst>
                                      </p:cBhvr>
                                      <p:to>
                                        <p:strVal val="visible"/>
                                      </p:to>
                                    </p:set>
                                    <p:anim calcmode="lin" valueType="num">
                                      <p:cBhvr additive="base">
                                        <p:cTn id="7" dur="500" fill="hold"/>
                                        <p:tgtEl>
                                          <p:spTgt spid="399363">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93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9363">
                                            <p:txEl>
                                              <p:pRg st="4" end="4"/>
                                            </p:txEl>
                                          </p:spTgt>
                                        </p:tgtEl>
                                        <p:attrNameLst>
                                          <p:attrName>style.visibility</p:attrName>
                                        </p:attrNameLst>
                                      </p:cBhvr>
                                      <p:to>
                                        <p:strVal val="visible"/>
                                      </p:to>
                                    </p:set>
                                    <p:anim calcmode="lin" valueType="num">
                                      <p:cBhvr additive="base">
                                        <p:cTn id="13" dur="500" fill="hold"/>
                                        <p:tgtEl>
                                          <p:spTgt spid="399363">
                                            <p:txEl>
                                              <p:pRg st="4" end="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936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uiExpand="1"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1981200" y="0"/>
            <a:ext cx="8153400" cy="762000"/>
          </a:xfrm>
        </p:spPr>
        <p:txBody>
          <a:bodyPr/>
          <a:lstStyle/>
          <a:p>
            <a:pPr eaLnBrk="1" hangingPunct="1">
              <a:defRPr/>
            </a:pPr>
            <a:r>
              <a:rPr lang="en-US" altLang="en-US" sz="3600"/>
              <a:t>Databases and Relations</a:t>
            </a:r>
            <a:endParaRPr lang="en-CA" altLang="en-US" sz="3600"/>
          </a:p>
        </p:txBody>
      </p:sp>
      <p:sp>
        <p:nvSpPr>
          <p:cNvPr id="400387" name="Rectangle 3"/>
          <p:cNvSpPr>
            <a:spLocks noGrp="1" noChangeArrowheads="1"/>
          </p:cNvSpPr>
          <p:nvPr>
            <p:ph idx="1"/>
          </p:nvPr>
        </p:nvSpPr>
        <p:spPr>
          <a:xfrm>
            <a:off x="685800" y="685800"/>
            <a:ext cx="10896600" cy="5791200"/>
          </a:xfrm>
        </p:spPr>
        <p:txBody>
          <a:bodyPr>
            <a:normAutofit/>
          </a:bodyPr>
          <a:lstStyle/>
          <a:p>
            <a:pPr>
              <a:lnSpc>
                <a:spcPct val="90000"/>
              </a:lnSpc>
              <a:spcBef>
                <a:spcPct val="0"/>
              </a:spcBef>
              <a:spcAft>
                <a:spcPct val="20000"/>
              </a:spcAft>
              <a:defRPr/>
            </a:pPr>
            <a:r>
              <a:rPr lang="en-US" altLang="en-US" sz="2800" dirty="0">
                <a:sym typeface="Symbol" panose="05050102010706020507" pitchFamily="18" charset="2"/>
              </a:rPr>
              <a:t>A domain of an n-</a:t>
            </a:r>
            <a:r>
              <a:rPr lang="en-US" altLang="en-US" sz="2800" dirty="0" err="1">
                <a:sym typeface="Symbol" panose="05050102010706020507" pitchFamily="18" charset="2"/>
              </a:rPr>
              <a:t>ary</a:t>
            </a:r>
            <a:r>
              <a:rPr lang="en-US" altLang="en-US" sz="2800" dirty="0">
                <a:sym typeface="Symbol" panose="05050102010706020507" pitchFamily="18" charset="2"/>
              </a:rPr>
              <a:t> relation is called a </a:t>
            </a:r>
            <a:r>
              <a:rPr lang="en-US" altLang="en-US" sz="2800" b="1" dirty="0">
                <a:solidFill>
                  <a:srgbClr val="00FFFF"/>
                </a:solidFill>
                <a:sym typeface="Symbol" panose="05050102010706020507" pitchFamily="18" charset="2"/>
              </a:rPr>
              <a:t>primary key</a:t>
            </a:r>
            <a:r>
              <a:rPr lang="en-US" altLang="en-US" sz="2800" dirty="0">
                <a:sym typeface="Symbol" panose="05050102010706020507" pitchFamily="18" charset="2"/>
              </a:rPr>
              <a:t> if the n-tuples are uniquely determined by their values from this domain.</a:t>
            </a:r>
          </a:p>
          <a:p>
            <a:pPr>
              <a:lnSpc>
                <a:spcPct val="90000"/>
              </a:lnSpc>
              <a:spcBef>
                <a:spcPct val="0"/>
              </a:spcBef>
              <a:spcAft>
                <a:spcPct val="20000"/>
              </a:spcAft>
              <a:defRPr/>
            </a:pPr>
            <a:r>
              <a:rPr lang="en-US" altLang="en-US" sz="2800" dirty="0">
                <a:sym typeface="Symbol" panose="05050102010706020507" pitchFamily="18" charset="2"/>
              </a:rPr>
              <a:t>This means that no two records have the same value from the same primary key.</a:t>
            </a:r>
          </a:p>
          <a:p>
            <a:pPr>
              <a:lnSpc>
                <a:spcPct val="90000"/>
              </a:lnSpc>
              <a:spcBef>
                <a:spcPct val="0"/>
              </a:spcBef>
              <a:spcAft>
                <a:spcPct val="20000"/>
              </a:spcAft>
              <a:defRPr/>
            </a:pPr>
            <a:endParaRPr lang="en-US" altLang="en-US" sz="900" dirty="0">
              <a:sym typeface="Symbol" panose="05050102010706020507" pitchFamily="18" charset="2"/>
            </a:endParaRPr>
          </a:p>
          <a:p>
            <a:pPr>
              <a:lnSpc>
                <a:spcPct val="90000"/>
              </a:lnSpc>
              <a:spcBef>
                <a:spcPct val="0"/>
              </a:spcBef>
              <a:spcAft>
                <a:spcPct val="20000"/>
              </a:spcAft>
              <a:defRPr/>
            </a:pPr>
            <a:r>
              <a:rPr lang="en-US" altLang="en-US" sz="2800" dirty="0">
                <a:sym typeface="Symbol" panose="05050102010706020507" pitchFamily="18" charset="2"/>
              </a:rPr>
              <a:t>In our example, which of the fields </a:t>
            </a:r>
            <a:r>
              <a:rPr lang="en-US" altLang="en-US" sz="2800" b="1" dirty="0">
                <a:solidFill>
                  <a:srgbClr val="66FF33"/>
                </a:solidFill>
                <a:sym typeface="Symbol" panose="05050102010706020507" pitchFamily="18" charset="2"/>
              </a:rPr>
              <a:t>Student Name</a:t>
            </a:r>
            <a:r>
              <a:rPr lang="en-US" altLang="en-US" sz="2800" dirty="0">
                <a:sym typeface="Symbol" panose="05050102010706020507" pitchFamily="18" charset="2"/>
              </a:rPr>
              <a:t>, </a:t>
            </a:r>
            <a:r>
              <a:rPr lang="en-US" altLang="en-US" sz="2800" b="1" dirty="0">
                <a:solidFill>
                  <a:srgbClr val="66FF33"/>
                </a:solidFill>
                <a:sym typeface="Symbol" panose="05050102010706020507" pitchFamily="18" charset="2"/>
              </a:rPr>
              <a:t>ID Number</a:t>
            </a:r>
            <a:r>
              <a:rPr lang="en-US" altLang="en-US" sz="2800" dirty="0">
                <a:sym typeface="Symbol" panose="05050102010706020507" pitchFamily="18" charset="2"/>
              </a:rPr>
              <a:t>, </a:t>
            </a:r>
            <a:r>
              <a:rPr lang="en-US" altLang="en-US" sz="2800" b="1" dirty="0">
                <a:solidFill>
                  <a:srgbClr val="66FF33"/>
                </a:solidFill>
                <a:sym typeface="Symbol" panose="05050102010706020507" pitchFamily="18" charset="2"/>
              </a:rPr>
              <a:t>Major</a:t>
            </a:r>
            <a:r>
              <a:rPr lang="en-US" altLang="en-US" sz="2800" dirty="0">
                <a:sym typeface="Symbol" panose="05050102010706020507" pitchFamily="18" charset="2"/>
              </a:rPr>
              <a:t>, and </a:t>
            </a:r>
            <a:r>
              <a:rPr lang="en-US" altLang="en-US" sz="2800" b="1" dirty="0">
                <a:solidFill>
                  <a:srgbClr val="66FF33"/>
                </a:solidFill>
                <a:sym typeface="Symbol" panose="05050102010706020507" pitchFamily="18" charset="2"/>
              </a:rPr>
              <a:t>GPA</a:t>
            </a:r>
            <a:r>
              <a:rPr lang="en-US" altLang="en-US" sz="2800" dirty="0">
                <a:sym typeface="Symbol" panose="05050102010706020507" pitchFamily="18" charset="2"/>
              </a:rPr>
              <a:t> are primary keys?</a:t>
            </a:r>
          </a:p>
          <a:p>
            <a:pPr>
              <a:lnSpc>
                <a:spcPct val="90000"/>
              </a:lnSpc>
              <a:spcBef>
                <a:spcPct val="0"/>
              </a:spcBef>
              <a:spcAft>
                <a:spcPct val="20000"/>
              </a:spcAft>
              <a:defRPr/>
            </a:pPr>
            <a:endParaRPr lang="en-US" altLang="en-US" sz="900" dirty="0">
              <a:sym typeface="Symbol" panose="05050102010706020507" pitchFamily="18" charset="2"/>
            </a:endParaRPr>
          </a:p>
          <a:p>
            <a:pPr>
              <a:lnSpc>
                <a:spcPct val="90000"/>
              </a:lnSpc>
              <a:spcBef>
                <a:spcPct val="0"/>
              </a:spcBef>
              <a:spcAft>
                <a:spcPct val="20000"/>
              </a:spcAft>
              <a:defRPr/>
            </a:pPr>
            <a:r>
              <a:rPr lang="en-US" altLang="en-US" sz="2800" b="1" dirty="0">
                <a:solidFill>
                  <a:srgbClr val="66FF33"/>
                </a:solidFill>
                <a:sym typeface="Symbol" panose="05050102010706020507" pitchFamily="18" charset="2"/>
              </a:rPr>
              <a:t>Student Name</a:t>
            </a:r>
            <a:r>
              <a:rPr lang="en-US" altLang="en-US" sz="2800" dirty="0">
                <a:sym typeface="Symbol" panose="05050102010706020507" pitchFamily="18" charset="2"/>
              </a:rPr>
              <a:t> and </a:t>
            </a:r>
            <a:r>
              <a:rPr lang="en-US" altLang="en-US" sz="2800" b="1" dirty="0">
                <a:solidFill>
                  <a:srgbClr val="66FF33"/>
                </a:solidFill>
                <a:sym typeface="Symbol" panose="05050102010706020507" pitchFamily="18" charset="2"/>
              </a:rPr>
              <a:t>ID Number</a:t>
            </a:r>
            <a:r>
              <a:rPr lang="en-US" altLang="en-US" sz="2800" dirty="0">
                <a:sym typeface="Symbol" panose="05050102010706020507" pitchFamily="18" charset="2"/>
              </a:rPr>
              <a:t> are primary keys, because no two students have identical values in these fields.</a:t>
            </a:r>
          </a:p>
          <a:p>
            <a:pPr>
              <a:lnSpc>
                <a:spcPct val="90000"/>
              </a:lnSpc>
              <a:spcBef>
                <a:spcPct val="0"/>
              </a:spcBef>
              <a:spcAft>
                <a:spcPct val="20000"/>
              </a:spcAft>
              <a:defRPr/>
            </a:pPr>
            <a:endParaRPr lang="en-US" altLang="en-US" sz="900" dirty="0">
              <a:sym typeface="Symbol" panose="05050102010706020507" pitchFamily="18" charset="2"/>
            </a:endParaRPr>
          </a:p>
          <a:p>
            <a:pPr>
              <a:lnSpc>
                <a:spcPct val="90000"/>
              </a:lnSpc>
              <a:spcBef>
                <a:spcPct val="0"/>
              </a:spcBef>
              <a:spcAft>
                <a:spcPct val="20000"/>
              </a:spcAft>
              <a:defRPr/>
            </a:pPr>
            <a:r>
              <a:rPr lang="en-US" altLang="en-US" sz="2800" dirty="0">
                <a:sym typeface="Symbol" panose="05050102010706020507" pitchFamily="18" charset="2"/>
              </a:rPr>
              <a:t>In a real student database, only </a:t>
            </a:r>
            <a:r>
              <a:rPr lang="en-US" altLang="en-US" sz="2800" b="1" dirty="0">
                <a:solidFill>
                  <a:srgbClr val="66FF33"/>
                </a:solidFill>
                <a:sym typeface="Symbol" panose="05050102010706020507" pitchFamily="18" charset="2"/>
              </a:rPr>
              <a:t>ID Number</a:t>
            </a:r>
            <a:r>
              <a:rPr lang="en-US" altLang="en-US" sz="2800" dirty="0">
                <a:sym typeface="Symbol" panose="05050102010706020507" pitchFamily="18" charset="2"/>
              </a:rPr>
              <a:t> would be a primary key.</a:t>
            </a:r>
          </a:p>
        </p:txBody>
      </p:sp>
      <p:sp>
        <p:nvSpPr>
          <p:cNvPr id="29698" name="Date Placeholder 3"/>
          <p:cNvSpPr>
            <a:spLocks noGrp="1"/>
          </p:cNvSpPr>
          <p:nvPr>
            <p:ph type="dt" sz="half" idx="10"/>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29699" name="Footer Placeholder 4"/>
          <p:cNvSpPr>
            <a:spLocks noGrp="1"/>
          </p:cNvSpPr>
          <p:nvPr>
            <p:ph type="ftr" sz="quarter" idx="11"/>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a:solidFill>
                <a:srgbClr val="00CCFF"/>
              </a:solidFill>
              <a:latin typeface="Times New Roman" panose="02020603050405020304" pitchFamily="18" charset="0"/>
            </a:endParaRPr>
          </a:p>
        </p:txBody>
      </p:sp>
      <p:sp>
        <p:nvSpPr>
          <p:cNvPr id="29700" name="Slide Number Placeholder 5"/>
          <p:cNvSpPr>
            <a:spLocks noGrp="1"/>
          </p:cNvSpPr>
          <p:nvPr>
            <p:ph type="sldNum" sz="quarter" idx="12"/>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F3EC0B6A-AF94-49AD-AE1D-286612BF5810}" type="slidenum">
              <a:rPr lang="en-CA" altLang="en-US" sz="1400">
                <a:solidFill>
                  <a:srgbClr val="00CCFF"/>
                </a:solidFill>
                <a:latin typeface="Times New Roman" panose="02020603050405020304" pitchFamily="18" charset="0"/>
              </a:rPr>
              <a:pPr>
                <a:spcBef>
                  <a:spcPct val="0"/>
                </a:spcBef>
              </a:pPr>
              <a:t>25</a:t>
            </a:fld>
            <a:endParaRPr lang="en-CA" altLang="en-US" sz="1400">
              <a:solidFill>
                <a:srgbClr val="00CC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0387">
                                            <p:txEl>
                                              <p:pRg st="1" end="1"/>
                                            </p:txEl>
                                          </p:spTgt>
                                        </p:tgtEl>
                                        <p:attrNameLst>
                                          <p:attrName>style.visibility</p:attrName>
                                        </p:attrNameLst>
                                      </p:cBhvr>
                                      <p:to>
                                        <p:strVal val="visible"/>
                                      </p:to>
                                    </p:set>
                                    <p:anim calcmode="lin" valueType="num">
                                      <p:cBhvr additive="base">
                                        <p:cTn id="7" dur="500" fill="hold"/>
                                        <p:tgtEl>
                                          <p:spTgt spid="400387">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03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0387">
                                            <p:txEl>
                                              <p:pRg st="3" end="3"/>
                                            </p:txEl>
                                          </p:spTgt>
                                        </p:tgtEl>
                                        <p:attrNameLst>
                                          <p:attrName>style.visibility</p:attrName>
                                        </p:attrNameLst>
                                      </p:cBhvr>
                                      <p:to>
                                        <p:strVal val="visible"/>
                                      </p:to>
                                    </p:set>
                                    <p:anim calcmode="lin" valueType="num">
                                      <p:cBhvr additive="base">
                                        <p:cTn id="13" dur="500" fill="hold"/>
                                        <p:tgtEl>
                                          <p:spTgt spid="400387">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03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0387">
                                            <p:txEl>
                                              <p:pRg st="5" end="5"/>
                                            </p:txEl>
                                          </p:spTgt>
                                        </p:tgtEl>
                                        <p:attrNameLst>
                                          <p:attrName>style.visibility</p:attrName>
                                        </p:attrNameLst>
                                      </p:cBhvr>
                                      <p:to>
                                        <p:strVal val="visible"/>
                                      </p:to>
                                    </p:set>
                                    <p:anim calcmode="lin" valueType="num">
                                      <p:cBhvr additive="base">
                                        <p:cTn id="19" dur="500" fill="hold"/>
                                        <p:tgtEl>
                                          <p:spTgt spid="400387">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038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00387">
                                            <p:txEl>
                                              <p:pRg st="7" end="7"/>
                                            </p:txEl>
                                          </p:spTgt>
                                        </p:tgtEl>
                                        <p:attrNameLst>
                                          <p:attrName>style.visibility</p:attrName>
                                        </p:attrNameLst>
                                      </p:cBhvr>
                                      <p:to>
                                        <p:strVal val="visible"/>
                                      </p:to>
                                    </p:set>
                                    <p:anim calcmode="lin" valueType="num">
                                      <p:cBhvr additive="base">
                                        <p:cTn id="25" dur="500" fill="hold"/>
                                        <p:tgtEl>
                                          <p:spTgt spid="400387">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0038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uiExpand="1"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a:xfrm>
            <a:off x="1981200" y="0"/>
            <a:ext cx="8153400" cy="762000"/>
          </a:xfrm>
        </p:spPr>
        <p:txBody>
          <a:bodyPr/>
          <a:lstStyle/>
          <a:p>
            <a:pPr eaLnBrk="1" hangingPunct="1">
              <a:defRPr/>
            </a:pPr>
            <a:r>
              <a:rPr lang="en-US" altLang="en-US" sz="3600"/>
              <a:t>Databases and Relations</a:t>
            </a:r>
            <a:endParaRPr lang="en-CA" altLang="en-US" sz="3600"/>
          </a:p>
        </p:txBody>
      </p:sp>
      <p:sp>
        <p:nvSpPr>
          <p:cNvPr id="401411" name="Rectangle 3"/>
          <p:cNvSpPr>
            <a:spLocks noGrp="1" noChangeArrowheads="1"/>
          </p:cNvSpPr>
          <p:nvPr>
            <p:ph idx="1"/>
          </p:nvPr>
        </p:nvSpPr>
        <p:spPr>
          <a:xfrm>
            <a:off x="609600" y="838200"/>
            <a:ext cx="10972800" cy="5791200"/>
          </a:xfrm>
        </p:spPr>
        <p:txBody>
          <a:bodyPr>
            <a:normAutofit lnSpcReduction="10000"/>
          </a:bodyPr>
          <a:lstStyle/>
          <a:p>
            <a:pPr>
              <a:spcBef>
                <a:spcPct val="0"/>
              </a:spcBef>
              <a:spcAft>
                <a:spcPct val="20000"/>
              </a:spcAft>
              <a:defRPr/>
            </a:pPr>
            <a:r>
              <a:rPr lang="en-US" altLang="en-US" sz="2800" dirty="0">
                <a:sym typeface="Symbol" panose="05050102010706020507" pitchFamily="18" charset="2"/>
              </a:rPr>
              <a:t>In a database, a primary key should remain one even if new records are added.</a:t>
            </a:r>
          </a:p>
          <a:p>
            <a:pPr>
              <a:spcBef>
                <a:spcPct val="0"/>
              </a:spcBef>
              <a:spcAft>
                <a:spcPct val="20000"/>
              </a:spcAft>
              <a:defRPr/>
            </a:pPr>
            <a:r>
              <a:rPr lang="en-US" altLang="en-US" sz="2800" dirty="0">
                <a:sym typeface="Symbol" panose="05050102010706020507" pitchFamily="18" charset="2"/>
              </a:rPr>
              <a:t>Therefore, we should use a primary key of the </a:t>
            </a:r>
            <a:r>
              <a:rPr lang="en-US" altLang="en-US" sz="2800" b="1" dirty="0">
                <a:solidFill>
                  <a:srgbClr val="00FFFF"/>
                </a:solidFill>
                <a:sym typeface="Symbol" panose="05050102010706020507" pitchFamily="18" charset="2"/>
              </a:rPr>
              <a:t>intension </a:t>
            </a:r>
            <a:r>
              <a:rPr lang="en-US" altLang="en-US" sz="2800" dirty="0">
                <a:sym typeface="Symbol" panose="05050102010706020507" pitchFamily="18" charset="2"/>
              </a:rPr>
              <a:t>of the database, containing all the n-tuples that can ever be included in our database.</a:t>
            </a:r>
          </a:p>
          <a:p>
            <a:pPr>
              <a:spcBef>
                <a:spcPct val="0"/>
              </a:spcBef>
              <a:spcAft>
                <a:spcPct val="20000"/>
              </a:spcAft>
              <a:defRPr/>
            </a:pPr>
            <a:endParaRPr lang="en-US" altLang="en-US" sz="2800" dirty="0">
              <a:sym typeface="Symbol" panose="05050102010706020507" pitchFamily="18" charset="2"/>
            </a:endParaRPr>
          </a:p>
          <a:p>
            <a:pPr>
              <a:spcBef>
                <a:spcPct val="0"/>
              </a:spcBef>
              <a:spcAft>
                <a:spcPct val="20000"/>
              </a:spcAft>
              <a:defRPr/>
            </a:pPr>
            <a:r>
              <a:rPr lang="en-US" altLang="en-US" sz="2800" b="1" dirty="0">
                <a:solidFill>
                  <a:srgbClr val="00FFFF"/>
                </a:solidFill>
                <a:sym typeface="Symbol" panose="05050102010706020507" pitchFamily="18" charset="2"/>
              </a:rPr>
              <a:t>Combinations of domains</a:t>
            </a:r>
            <a:r>
              <a:rPr lang="en-US" altLang="en-US" sz="2800" dirty="0">
                <a:sym typeface="Symbol" panose="05050102010706020507" pitchFamily="18" charset="2"/>
              </a:rPr>
              <a:t> can also uniquely identify n-tuples in an n-</a:t>
            </a:r>
            <a:r>
              <a:rPr lang="en-US" altLang="en-US" sz="2800" dirty="0" err="1">
                <a:sym typeface="Symbol" panose="05050102010706020507" pitchFamily="18" charset="2"/>
              </a:rPr>
              <a:t>ary</a:t>
            </a:r>
            <a:r>
              <a:rPr lang="en-US" altLang="en-US" sz="2800" dirty="0">
                <a:sym typeface="Symbol" panose="05050102010706020507" pitchFamily="18" charset="2"/>
              </a:rPr>
              <a:t> relation.</a:t>
            </a:r>
          </a:p>
          <a:p>
            <a:pPr>
              <a:spcBef>
                <a:spcPct val="0"/>
              </a:spcBef>
              <a:spcAft>
                <a:spcPct val="20000"/>
              </a:spcAft>
              <a:defRPr/>
            </a:pPr>
            <a:r>
              <a:rPr lang="en-US" altLang="en-US" sz="2800" dirty="0">
                <a:sym typeface="Symbol" panose="05050102010706020507" pitchFamily="18" charset="2"/>
              </a:rPr>
              <a:t>When the values of a </a:t>
            </a:r>
            <a:r>
              <a:rPr lang="en-US" altLang="en-US" sz="2800" b="1" dirty="0">
                <a:solidFill>
                  <a:srgbClr val="00FFFF"/>
                </a:solidFill>
                <a:sym typeface="Symbol" panose="05050102010706020507" pitchFamily="18" charset="2"/>
              </a:rPr>
              <a:t>set of domains</a:t>
            </a:r>
            <a:r>
              <a:rPr lang="en-US" altLang="en-US" sz="2800" dirty="0">
                <a:sym typeface="Symbol" panose="05050102010706020507" pitchFamily="18" charset="2"/>
              </a:rPr>
              <a:t> determine an n-tuple in a relation, the </a:t>
            </a:r>
            <a:r>
              <a:rPr lang="en-US" altLang="en-US" sz="2800" b="1" dirty="0">
                <a:solidFill>
                  <a:srgbClr val="00FFFF"/>
                </a:solidFill>
                <a:sym typeface="Symbol" panose="05050102010706020507" pitchFamily="18" charset="2"/>
              </a:rPr>
              <a:t>Cartesian product</a:t>
            </a:r>
            <a:r>
              <a:rPr lang="en-US" altLang="en-US" sz="2800" dirty="0">
                <a:sym typeface="Symbol" panose="05050102010706020507" pitchFamily="18" charset="2"/>
              </a:rPr>
              <a:t> of these domains is called a </a:t>
            </a:r>
            <a:r>
              <a:rPr lang="en-US" altLang="en-US" sz="2800" b="1" dirty="0">
                <a:solidFill>
                  <a:srgbClr val="00FFFF"/>
                </a:solidFill>
                <a:sym typeface="Symbol" panose="05050102010706020507" pitchFamily="18" charset="2"/>
              </a:rPr>
              <a:t>composite key</a:t>
            </a:r>
            <a:r>
              <a:rPr lang="en-US" altLang="en-US" sz="2800" dirty="0">
                <a:sym typeface="Symbol" panose="05050102010706020507" pitchFamily="18" charset="2"/>
              </a:rPr>
              <a:t>.</a:t>
            </a:r>
          </a:p>
          <a:p>
            <a:pPr>
              <a:spcBef>
                <a:spcPct val="0"/>
              </a:spcBef>
              <a:spcAft>
                <a:spcPct val="20000"/>
              </a:spcAft>
              <a:defRPr/>
            </a:pPr>
            <a:endParaRPr lang="en-US" altLang="en-US" sz="2800" dirty="0">
              <a:sym typeface="Symbol" panose="05050102010706020507" pitchFamily="18" charset="2"/>
            </a:endParaRPr>
          </a:p>
        </p:txBody>
      </p:sp>
      <p:sp>
        <p:nvSpPr>
          <p:cNvPr id="30722" name="Date Placeholder 3"/>
          <p:cNvSpPr>
            <a:spLocks noGrp="1"/>
          </p:cNvSpPr>
          <p:nvPr>
            <p:ph type="dt" sz="half" idx="10"/>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30723" name="Footer Placeholder 4"/>
          <p:cNvSpPr>
            <a:spLocks noGrp="1"/>
          </p:cNvSpPr>
          <p:nvPr>
            <p:ph type="ftr" sz="quarter" idx="11"/>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dirty="0">
              <a:solidFill>
                <a:srgbClr val="00CCFF"/>
              </a:solidFill>
              <a:latin typeface="Times New Roman" panose="02020603050405020304" pitchFamily="18" charset="0"/>
            </a:endParaRPr>
          </a:p>
        </p:txBody>
      </p:sp>
      <p:sp>
        <p:nvSpPr>
          <p:cNvPr id="30724" name="Slide Number Placeholder 5"/>
          <p:cNvSpPr>
            <a:spLocks noGrp="1"/>
          </p:cNvSpPr>
          <p:nvPr>
            <p:ph type="sldNum" sz="quarter" idx="12"/>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3598848F-3A2A-4E8A-9302-E5F2BE071A3E}" type="slidenum">
              <a:rPr lang="en-CA" altLang="en-US" sz="1400">
                <a:solidFill>
                  <a:srgbClr val="00CCFF"/>
                </a:solidFill>
                <a:latin typeface="Times New Roman" panose="02020603050405020304" pitchFamily="18" charset="0"/>
              </a:rPr>
              <a:pPr>
                <a:spcBef>
                  <a:spcPct val="0"/>
                </a:spcBef>
              </a:pPr>
              <a:t>26</a:t>
            </a:fld>
            <a:endParaRPr lang="en-CA" altLang="en-US" sz="1400">
              <a:solidFill>
                <a:srgbClr val="00CC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1411">
                                            <p:txEl>
                                              <p:pRg st="1" end="1"/>
                                            </p:txEl>
                                          </p:spTgt>
                                        </p:tgtEl>
                                        <p:attrNameLst>
                                          <p:attrName>style.visibility</p:attrName>
                                        </p:attrNameLst>
                                      </p:cBhvr>
                                      <p:to>
                                        <p:strVal val="visible"/>
                                      </p:to>
                                    </p:set>
                                    <p:anim calcmode="lin" valueType="num">
                                      <p:cBhvr additive="base">
                                        <p:cTn id="7" dur="500" fill="hold"/>
                                        <p:tgtEl>
                                          <p:spTgt spid="401411">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14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1411">
                                            <p:txEl>
                                              <p:pRg st="3" end="3"/>
                                            </p:txEl>
                                          </p:spTgt>
                                        </p:tgtEl>
                                        <p:attrNameLst>
                                          <p:attrName>style.visibility</p:attrName>
                                        </p:attrNameLst>
                                      </p:cBhvr>
                                      <p:to>
                                        <p:strVal val="visible"/>
                                      </p:to>
                                    </p:set>
                                    <p:anim calcmode="lin" valueType="num">
                                      <p:cBhvr additive="base">
                                        <p:cTn id="13" dur="500" fill="hold"/>
                                        <p:tgtEl>
                                          <p:spTgt spid="401411">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14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1411">
                                            <p:txEl>
                                              <p:pRg st="4" end="4"/>
                                            </p:txEl>
                                          </p:spTgt>
                                        </p:tgtEl>
                                        <p:attrNameLst>
                                          <p:attrName>style.visibility</p:attrName>
                                        </p:attrNameLst>
                                      </p:cBhvr>
                                      <p:to>
                                        <p:strVal val="visible"/>
                                      </p:to>
                                    </p:set>
                                    <p:anim calcmode="lin" valueType="num">
                                      <p:cBhvr additive="base">
                                        <p:cTn id="19" dur="500" fill="hold"/>
                                        <p:tgtEl>
                                          <p:spTgt spid="401411">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141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1" grpId="0" uiExpand="1"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1981200" y="0"/>
            <a:ext cx="8153400" cy="762000"/>
          </a:xfrm>
        </p:spPr>
        <p:txBody>
          <a:bodyPr/>
          <a:lstStyle/>
          <a:p>
            <a:pPr eaLnBrk="1" hangingPunct="1">
              <a:defRPr/>
            </a:pPr>
            <a:r>
              <a:rPr lang="en-US" altLang="en-US" sz="3600"/>
              <a:t>Databases and Relations</a:t>
            </a:r>
            <a:endParaRPr lang="en-CA" altLang="en-US" sz="3600"/>
          </a:p>
        </p:txBody>
      </p:sp>
      <p:sp>
        <p:nvSpPr>
          <p:cNvPr id="402435" name="Rectangle 3"/>
          <p:cNvSpPr>
            <a:spLocks noGrp="1" noChangeArrowheads="1"/>
          </p:cNvSpPr>
          <p:nvPr>
            <p:ph idx="1"/>
          </p:nvPr>
        </p:nvSpPr>
        <p:spPr>
          <a:xfrm>
            <a:off x="609600" y="685800"/>
            <a:ext cx="10896600" cy="5791200"/>
          </a:xfrm>
        </p:spPr>
        <p:txBody>
          <a:bodyPr>
            <a:noAutofit/>
          </a:bodyPr>
          <a:lstStyle/>
          <a:p>
            <a:pPr>
              <a:lnSpc>
                <a:spcPct val="90000"/>
              </a:lnSpc>
              <a:spcBef>
                <a:spcPct val="0"/>
              </a:spcBef>
              <a:spcAft>
                <a:spcPct val="20000"/>
              </a:spcAft>
              <a:defRPr/>
            </a:pPr>
            <a:r>
              <a:rPr lang="en-US" altLang="en-US" sz="3200" dirty="0">
                <a:sym typeface="Symbol" panose="05050102010706020507" pitchFamily="18" charset="2"/>
              </a:rPr>
              <a:t>We can apply a variety of </a:t>
            </a:r>
            <a:r>
              <a:rPr lang="en-US" altLang="en-US" sz="3200" b="1" dirty="0">
                <a:solidFill>
                  <a:srgbClr val="00FFFF"/>
                </a:solidFill>
                <a:sym typeface="Symbol" panose="05050102010706020507" pitchFamily="18" charset="2"/>
              </a:rPr>
              <a:t>operations</a:t>
            </a:r>
            <a:r>
              <a:rPr lang="en-US" altLang="en-US" sz="3200" dirty="0">
                <a:sym typeface="Symbol" panose="05050102010706020507" pitchFamily="18" charset="2"/>
              </a:rPr>
              <a:t> on n-</a:t>
            </a:r>
            <a:r>
              <a:rPr lang="en-US" altLang="en-US" sz="3200" dirty="0" err="1">
                <a:sym typeface="Symbol" panose="05050102010706020507" pitchFamily="18" charset="2"/>
              </a:rPr>
              <a:t>ary</a:t>
            </a:r>
            <a:r>
              <a:rPr lang="en-US" altLang="en-US" sz="3200" dirty="0">
                <a:sym typeface="Symbol" panose="05050102010706020507" pitchFamily="18" charset="2"/>
              </a:rPr>
              <a:t> relations to form new relations.</a:t>
            </a:r>
          </a:p>
          <a:p>
            <a:pPr>
              <a:lnSpc>
                <a:spcPct val="90000"/>
              </a:lnSpc>
              <a:spcBef>
                <a:spcPct val="0"/>
              </a:spcBef>
              <a:spcAft>
                <a:spcPct val="20000"/>
              </a:spcAft>
              <a:defRPr/>
            </a:pPr>
            <a:endParaRPr lang="en-US" altLang="en-US" sz="1000" dirty="0">
              <a:sym typeface="Symbol" panose="05050102010706020507" pitchFamily="18" charset="2"/>
            </a:endParaRPr>
          </a:p>
          <a:p>
            <a:pPr>
              <a:lnSpc>
                <a:spcPct val="90000"/>
              </a:lnSpc>
              <a:spcBef>
                <a:spcPct val="0"/>
              </a:spcBef>
              <a:spcAft>
                <a:spcPct val="20000"/>
              </a:spcAft>
              <a:defRPr/>
            </a:pPr>
            <a:r>
              <a:rPr lang="en-US" altLang="en-US" sz="3200" b="1" dirty="0">
                <a:solidFill>
                  <a:srgbClr val="00FFFF"/>
                </a:solidFill>
                <a:sym typeface="Symbol" panose="05050102010706020507" pitchFamily="18" charset="2"/>
              </a:rPr>
              <a:t>Definition:</a:t>
            </a:r>
            <a:r>
              <a:rPr lang="en-US" altLang="en-US" sz="3200" dirty="0">
                <a:sym typeface="Symbol" panose="05050102010706020507" pitchFamily="18" charset="2"/>
              </a:rPr>
              <a:t> The </a:t>
            </a:r>
            <a:r>
              <a:rPr lang="en-US" altLang="en-US" sz="3200" b="1" dirty="0">
                <a:solidFill>
                  <a:srgbClr val="00FFFF"/>
                </a:solidFill>
                <a:sym typeface="Symbol" panose="05050102010706020507" pitchFamily="18" charset="2"/>
              </a:rPr>
              <a:t>projection</a:t>
            </a:r>
            <a:r>
              <a:rPr lang="en-US" altLang="en-US" sz="3200" dirty="0">
                <a:sym typeface="Symbol" panose="05050102010706020507" pitchFamily="18" charset="2"/>
              </a:rPr>
              <a:t> P</a:t>
            </a:r>
            <a:r>
              <a:rPr lang="en-US" altLang="en-US" sz="3200" baseline="-25000" dirty="0">
                <a:sym typeface="Symbol" panose="05050102010706020507" pitchFamily="18" charset="2"/>
              </a:rPr>
              <a:t>i</a:t>
            </a:r>
            <a:r>
              <a:rPr lang="en-US" altLang="en-US" sz="3200" baseline="-50000" dirty="0">
                <a:sym typeface="Symbol" panose="05050102010706020507" pitchFamily="18" charset="2"/>
              </a:rPr>
              <a:t>1</a:t>
            </a:r>
            <a:r>
              <a:rPr lang="en-US" altLang="en-US" sz="3200" baseline="-25000" dirty="0">
                <a:sym typeface="Symbol" panose="05050102010706020507" pitchFamily="18" charset="2"/>
              </a:rPr>
              <a:t>, i</a:t>
            </a:r>
            <a:r>
              <a:rPr lang="en-US" altLang="en-US" sz="3200" baseline="-50000" dirty="0">
                <a:sym typeface="Symbol" panose="05050102010706020507" pitchFamily="18" charset="2"/>
              </a:rPr>
              <a:t>2</a:t>
            </a:r>
            <a:r>
              <a:rPr lang="en-US" altLang="en-US" sz="3200" baseline="-25000" dirty="0">
                <a:sym typeface="Symbol" panose="05050102010706020507" pitchFamily="18" charset="2"/>
              </a:rPr>
              <a:t>, …, </a:t>
            </a:r>
            <a:r>
              <a:rPr lang="en-US" altLang="en-US" sz="3200" baseline="-25000" dirty="0" err="1">
                <a:sym typeface="Symbol" panose="05050102010706020507" pitchFamily="18" charset="2"/>
              </a:rPr>
              <a:t>i</a:t>
            </a:r>
            <a:r>
              <a:rPr lang="en-US" altLang="en-US" sz="3200" baseline="-50000" dirty="0" err="1">
                <a:sym typeface="Symbol" panose="05050102010706020507" pitchFamily="18" charset="2"/>
              </a:rPr>
              <a:t>m</a:t>
            </a:r>
            <a:r>
              <a:rPr lang="en-US" altLang="en-US" sz="3200" dirty="0">
                <a:sym typeface="Symbol" panose="05050102010706020507" pitchFamily="18" charset="2"/>
              </a:rPr>
              <a:t> maps the n-tuple (a</a:t>
            </a:r>
            <a:r>
              <a:rPr lang="en-US" altLang="en-US" sz="3200" baseline="-25000" dirty="0">
                <a:sym typeface="Symbol" panose="05050102010706020507" pitchFamily="18" charset="2"/>
              </a:rPr>
              <a:t>1</a:t>
            </a:r>
            <a:r>
              <a:rPr lang="en-US" altLang="en-US" sz="3200" dirty="0">
                <a:sym typeface="Symbol" panose="05050102010706020507" pitchFamily="18" charset="2"/>
              </a:rPr>
              <a:t>, a</a:t>
            </a:r>
            <a:r>
              <a:rPr lang="en-US" altLang="en-US" sz="3200" baseline="-25000" dirty="0">
                <a:sym typeface="Symbol" panose="05050102010706020507" pitchFamily="18" charset="2"/>
              </a:rPr>
              <a:t>2</a:t>
            </a:r>
            <a:r>
              <a:rPr lang="en-US" altLang="en-US" sz="3200" dirty="0">
                <a:sym typeface="Symbol" panose="05050102010706020507" pitchFamily="18" charset="2"/>
              </a:rPr>
              <a:t>, …, a</a:t>
            </a:r>
            <a:r>
              <a:rPr lang="en-US" altLang="en-US" sz="3200" baseline="-25000" dirty="0">
                <a:sym typeface="Symbol" panose="05050102010706020507" pitchFamily="18" charset="2"/>
              </a:rPr>
              <a:t>n</a:t>
            </a:r>
            <a:r>
              <a:rPr lang="en-US" altLang="en-US" sz="3200" dirty="0">
                <a:sym typeface="Symbol" panose="05050102010706020507" pitchFamily="18" charset="2"/>
              </a:rPr>
              <a:t>) to the m-tuple (a</a:t>
            </a:r>
            <a:r>
              <a:rPr lang="en-US" altLang="en-US" sz="3200" baseline="-25000" dirty="0">
                <a:sym typeface="Symbol" panose="05050102010706020507" pitchFamily="18" charset="2"/>
              </a:rPr>
              <a:t>i</a:t>
            </a:r>
            <a:r>
              <a:rPr lang="en-US" altLang="en-US" sz="3200" baseline="-50000" dirty="0">
                <a:sym typeface="Symbol" panose="05050102010706020507" pitchFamily="18" charset="2"/>
              </a:rPr>
              <a:t>1</a:t>
            </a:r>
            <a:r>
              <a:rPr lang="en-US" altLang="en-US" sz="3200" dirty="0">
                <a:sym typeface="Symbol" panose="05050102010706020507" pitchFamily="18" charset="2"/>
              </a:rPr>
              <a:t>, a</a:t>
            </a:r>
            <a:r>
              <a:rPr lang="en-US" altLang="en-US" sz="3200" baseline="-25000" dirty="0">
                <a:sym typeface="Symbol" panose="05050102010706020507" pitchFamily="18" charset="2"/>
              </a:rPr>
              <a:t>i</a:t>
            </a:r>
            <a:r>
              <a:rPr lang="en-US" altLang="en-US" sz="3200" baseline="-50000" dirty="0">
                <a:sym typeface="Symbol" panose="05050102010706020507" pitchFamily="18" charset="2"/>
              </a:rPr>
              <a:t>2</a:t>
            </a:r>
            <a:r>
              <a:rPr lang="en-US" altLang="en-US" sz="3200" dirty="0">
                <a:sym typeface="Symbol" panose="05050102010706020507" pitchFamily="18" charset="2"/>
              </a:rPr>
              <a:t>, …, a</a:t>
            </a:r>
            <a:r>
              <a:rPr lang="en-US" altLang="en-US" sz="3200" baseline="-25000" dirty="0">
                <a:sym typeface="Symbol" panose="05050102010706020507" pitchFamily="18" charset="2"/>
              </a:rPr>
              <a:t>i</a:t>
            </a:r>
            <a:r>
              <a:rPr lang="en-US" altLang="en-US" sz="3200" baseline="-50000" dirty="0">
                <a:sym typeface="Symbol" panose="05050102010706020507" pitchFamily="18" charset="2"/>
              </a:rPr>
              <a:t>m</a:t>
            </a:r>
            <a:r>
              <a:rPr lang="en-US" altLang="en-US" sz="3200" dirty="0">
                <a:sym typeface="Symbol" panose="05050102010706020507" pitchFamily="18" charset="2"/>
              </a:rPr>
              <a:t>), where m  n.</a:t>
            </a:r>
          </a:p>
          <a:p>
            <a:pPr>
              <a:lnSpc>
                <a:spcPct val="90000"/>
              </a:lnSpc>
              <a:spcBef>
                <a:spcPct val="0"/>
              </a:spcBef>
              <a:spcAft>
                <a:spcPct val="20000"/>
              </a:spcAft>
              <a:defRPr/>
            </a:pPr>
            <a:endParaRPr lang="en-US" altLang="en-US" sz="1000" dirty="0">
              <a:sym typeface="Symbol" panose="05050102010706020507" pitchFamily="18" charset="2"/>
            </a:endParaRPr>
          </a:p>
          <a:p>
            <a:pPr>
              <a:lnSpc>
                <a:spcPct val="90000"/>
              </a:lnSpc>
              <a:spcBef>
                <a:spcPct val="0"/>
              </a:spcBef>
              <a:spcAft>
                <a:spcPct val="20000"/>
              </a:spcAft>
              <a:defRPr/>
            </a:pPr>
            <a:r>
              <a:rPr lang="en-US" altLang="en-US" sz="3200" dirty="0">
                <a:sym typeface="Symbol" panose="05050102010706020507" pitchFamily="18" charset="2"/>
              </a:rPr>
              <a:t>In other words, a projection P</a:t>
            </a:r>
            <a:r>
              <a:rPr lang="en-US" altLang="en-US" sz="3200" baseline="-25000" dirty="0">
                <a:sym typeface="Symbol" panose="05050102010706020507" pitchFamily="18" charset="2"/>
              </a:rPr>
              <a:t>i</a:t>
            </a:r>
            <a:r>
              <a:rPr lang="en-US" altLang="en-US" sz="3200" baseline="-50000" dirty="0">
                <a:sym typeface="Symbol" panose="05050102010706020507" pitchFamily="18" charset="2"/>
              </a:rPr>
              <a:t>1</a:t>
            </a:r>
            <a:r>
              <a:rPr lang="en-US" altLang="en-US" sz="3200" baseline="-25000" dirty="0">
                <a:sym typeface="Symbol" panose="05050102010706020507" pitchFamily="18" charset="2"/>
              </a:rPr>
              <a:t>, i</a:t>
            </a:r>
            <a:r>
              <a:rPr lang="en-US" altLang="en-US" sz="3200" baseline="-50000" dirty="0">
                <a:sym typeface="Symbol" panose="05050102010706020507" pitchFamily="18" charset="2"/>
              </a:rPr>
              <a:t>2</a:t>
            </a:r>
            <a:r>
              <a:rPr lang="en-US" altLang="en-US" sz="3200" baseline="-25000" dirty="0">
                <a:sym typeface="Symbol" panose="05050102010706020507" pitchFamily="18" charset="2"/>
              </a:rPr>
              <a:t>, …, </a:t>
            </a:r>
            <a:r>
              <a:rPr lang="en-US" altLang="en-US" sz="3200" baseline="-25000" dirty="0" err="1">
                <a:sym typeface="Symbol" panose="05050102010706020507" pitchFamily="18" charset="2"/>
              </a:rPr>
              <a:t>i</a:t>
            </a:r>
            <a:r>
              <a:rPr lang="en-US" altLang="en-US" sz="3200" baseline="-50000" dirty="0" err="1">
                <a:sym typeface="Symbol" panose="05050102010706020507" pitchFamily="18" charset="2"/>
              </a:rPr>
              <a:t>m</a:t>
            </a:r>
            <a:r>
              <a:rPr lang="en-US" altLang="en-US" sz="3200" dirty="0">
                <a:sym typeface="Symbol" panose="05050102010706020507" pitchFamily="18" charset="2"/>
              </a:rPr>
              <a:t> keeps the m components a</a:t>
            </a:r>
            <a:r>
              <a:rPr lang="en-US" altLang="en-US" sz="3200" baseline="-25000" dirty="0">
                <a:sym typeface="Symbol" panose="05050102010706020507" pitchFamily="18" charset="2"/>
              </a:rPr>
              <a:t>i</a:t>
            </a:r>
            <a:r>
              <a:rPr lang="en-US" altLang="en-US" sz="3200" baseline="-50000" dirty="0">
                <a:sym typeface="Symbol" panose="05050102010706020507" pitchFamily="18" charset="2"/>
              </a:rPr>
              <a:t>1</a:t>
            </a:r>
            <a:r>
              <a:rPr lang="en-US" altLang="en-US" sz="3200" dirty="0">
                <a:sym typeface="Symbol" panose="05050102010706020507" pitchFamily="18" charset="2"/>
              </a:rPr>
              <a:t>, a</a:t>
            </a:r>
            <a:r>
              <a:rPr lang="en-US" altLang="en-US" sz="3200" baseline="-25000" dirty="0">
                <a:sym typeface="Symbol" panose="05050102010706020507" pitchFamily="18" charset="2"/>
              </a:rPr>
              <a:t>i</a:t>
            </a:r>
            <a:r>
              <a:rPr lang="en-US" altLang="en-US" sz="3200" baseline="-50000" dirty="0">
                <a:sym typeface="Symbol" panose="05050102010706020507" pitchFamily="18" charset="2"/>
              </a:rPr>
              <a:t>2</a:t>
            </a:r>
            <a:r>
              <a:rPr lang="en-US" altLang="en-US" sz="3200" dirty="0">
                <a:sym typeface="Symbol" panose="05050102010706020507" pitchFamily="18" charset="2"/>
              </a:rPr>
              <a:t>, …, a</a:t>
            </a:r>
            <a:r>
              <a:rPr lang="en-US" altLang="en-US" sz="3200" baseline="-25000" dirty="0">
                <a:sym typeface="Symbol" panose="05050102010706020507" pitchFamily="18" charset="2"/>
              </a:rPr>
              <a:t>i</a:t>
            </a:r>
            <a:r>
              <a:rPr lang="en-US" altLang="en-US" sz="3200" baseline="-50000" dirty="0">
                <a:sym typeface="Symbol" panose="05050102010706020507" pitchFamily="18" charset="2"/>
              </a:rPr>
              <a:t>m </a:t>
            </a:r>
            <a:r>
              <a:rPr lang="en-US" altLang="en-US" sz="3200" dirty="0">
                <a:sym typeface="Symbol" panose="05050102010706020507" pitchFamily="18" charset="2"/>
              </a:rPr>
              <a:t>of an n-tuple and deletes its (n – m) other components.</a:t>
            </a:r>
          </a:p>
          <a:p>
            <a:pPr>
              <a:lnSpc>
                <a:spcPct val="90000"/>
              </a:lnSpc>
              <a:spcBef>
                <a:spcPct val="0"/>
              </a:spcBef>
              <a:spcAft>
                <a:spcPct val="20000"/>
              </a:spcAft>
              <a:defRPr/>
            </a:pPr>
            <a:endParaRPr lang="en-US" altLang="en-US" sz="1000" dirty="0">
              <a:sym typeface="Symbol" panose="05050102010706020507" pitchFamily="18" charset="2"/>
            </a:endParaRPr>
          </a:p>
          <a:p>
            <a:pPr>
              <a:lnSpc>
                <a:spcPct val="90000"/>
              </a:lnSpc>
              <a:spcBef>
                <a:spcPct val="0"/>
              </a:spcBef>
              <a:spcAft>
                <a:spcPct val="20000"/>
              </a:spcAft>
              <a:defRPr/>
            </a:pPr>
            <a:r>
              <a:rPr lang="en-US" altLang="en-US" sz="3200" b="1" dirty="0">
                <a:solidFill>
                  <a:srgbClr val="00FFFF"/>
                </a:solidFill>
                <a:sym typeface="Symbol" panose="05050102010706020507" pitchFamily="18" charset="2"/>
              </a:rPr>
              <a:t>Example:</a:t>
            </a:r>
            <a:r>
              <a:rPr lang="en-US" altLang="en-US" sz="3200" dirty="0">
                <a:sym typeface="Symbol" panose="05050102010706020507" pitchFamily="18" charset="2"/>
              </a:rPr>
              <a:t> What is the result when we apply the projection P</a:t>
            </a:r>
            <a:r>
              <a:rPr lang="en-US" altLang="en-US" sz="3200" baseline="-25000" dirty="0">
                <a:sym typeface="Symbol" panose="05050102010706020507" pitchFamily="18" charset="2"/>
              </a:rPr>
              <a:t>2,4</a:t>
            </a:r>
            <a:r>
              <a:rPr lang="en-US" altLang="en-US" sz="3200" dirty="0">
                <a:sym typeface="Symbol" panose="05050102010706020507" pitchFamily="18" charset="2"/>
              </a:rPr>
              <a:t> to the student record (Stevens, 786576, Psych, 2.99) ?</a:t>
            </a:r>
          </a:p>
          <a:p>
            <a:pPr>
              <a:lnSpc>
                <a:spcPct val="90000"/>
              </a:lnSpc>
              <a:spcBef>
                <a:spcPct val="0"/>
              </a:spcBef>
              <a:spcAft>
                <a:spcPct val="20000"/>
              </a:spcAft>
              <a:defRPr/>
            </a:pPr>
            <a:r>
              <a:rPr lang="en-US" altLang="en-US" sz="3200" b="1" dirty="0">
                <a:solidFill>
                  <a:srgbClr val="00FFFF"/>
                </a:solidFill>
                <a:sym typeface="Symbol" panose="05050102010706020507" pitchFamily="18" charset="2"/>
              </a:rPr>
              <a:t>Solution:</a:t>
            </a:r>
            <a:r>
              <a:rPr lang="en-US" altLang="en-US" sz="3200" dirty="0">
                <a:sym typeface="Symbol" panose="05050102010706020507" pitchFamily="18" charset="2"/>
              </a:rPr>
              <a:t> It is the pair (786576, 2.99).</a:t>
            </a:r>
          </a:p>
        </p:txBody>
      </p:sp>
      <p:sp>
        <p:nvSpPr>
          <p:cNvPr id="31746" name="Date Placeholder 3"/>
          <p:cNvSpPr>
            <a:spLocks noGrp="1"/>
          </p:cNvSpPr>
          <p:nvPr>
            <p:ph type="dt" sz="half" idx="10"/>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31747" name="Footer Placeholder 4"/>
          <p:cNvSpPr>
            <a:spLocks noGrp="1"/>
          </p:cNvSpPr>
          <p:nvPr>
            <p:ph type="ftr" sz="quarter" idx="11"/>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a:solidFill>
                <a:srgbClr val="00CCFF"/>
              </a:solidFill>
              <a:latin typeface="Times New Roman" panose="02020603050405020304" pitchFamily="18" charset="0"/>
            </a:endParaRPr>
          </a:p>
        </p:txBody>
      </p:sp>
      <p:sp>
        <p:nvSpPr>
          <p:cNvPr id="31748" name="Slide Number Placeholder 5"/>
          <p:cNvSpPr>
            <a:spLocks noGrp="1"/>
          </p:cNvSpPr>
          <p:nvPr>
            <p:ph type="sldNum" sz="quarter" idx="12"/>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2FDD26C3-D971-4F55-92B6-7366C2DE04DB}" type="slidenum">
              <a:rPr lang="en-CA" altLang="en-US" sz="1400">
                <a:solidFill>
                  <a:srgbClr val="00CCFF"/>
                </a:solidFill>
                <a:latin typeface="Times New Roman" panose="02020603050405020304" pitchFamily="18" charset="0"/>
              </a:rPr>
              <a:pPr>
                <a:spcBef>
                  <a:spcPct val="0"/>
                </a:spcBef>
              </a:pPr>
              <a:t>27</a:t>
            </a:fld>
            <a:endParaRPr lang="en-CA" altLang="en-US" sz="1400">
              <a:solidFill>
                <a:srgbClr val="00CC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2435">
                                            <p:txEl>
                                              <p:pRg st="2" end="2"/>
                                            </p:txEl>
                                          </p:spTgt>
                                        </p:tgtEl>
                                        <p:attrNameLst>
                                          <p:attrName>style.visibility</p:attrName>
                                        </p:attrNameLst>
                                      </p:cBhvr>
                                      <p:to>
                                        <p:strVal val="visible"/>
                                      </p:to>
                                    </p:set>
                                    <p:anim calcmode="lin" valueType="num">
                                      <p:cBhvr additive="base">
                                        <p:cTn id="7" dur="500" fill="hold"/>
                                        <p:tgtEl>
                                          <p:spTgt spid="402435">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24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2435">
                                            <p:txEl>
                                              <p:pRg st="4" end="4"/>
                                            </p:txEl>
                                          </p:spTgt>
                                        </p:tgtEl>
                                        <p:attrNameLst>
                                          <p:attrName>style.visibility</p:attrName>
                                        </p:attrNameLst>
                                      </p:cBhvr>
                                      <p:to>
                                        <p:strVal val="visible"/>
                                      </p:to>
                                    </p:set>
                                    <p:anim calcmode="lin" valueType="num">
                                      <p:cBhvr additive="base">
                                        <p:cTn id="13" dur="500" fill="hold"/>
                                        <p:tgtEl>
                                          <p:spTgt spid="402435">
                                            <p:txEl>
                                              <p:pRg st="4" end="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243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2435">
                                            <p:txEl>
                                              <p:pRg st="6" end="6"/>
                                            </p:txEl>
                                          </p:spTgt>
                                        </p:tgtEl>
                                        <p:attrNameLst>
                                          <p:attrName>style.visibility</p:attrName>
                                        </p:attrNameLst>
                                      </p:cBhvr>
                                      <p:to>
                                        <p:strVal val="visible"/>
                                      </p:to>
                                    </p:set>
                                    <p:anim calcmode="lin" valueType="num">
                                      <p:cBhvr additive="base">
                                        <p:cTn id="19" dur="500" fill="hold"/>
                                        <p:tgtEl>
                                          <p:spTgt spid="402435">
                                            <p:txEl>
                                              <p:pRg st="6" end="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243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02435">
                                            <p:txEl>
                                              <p:pRg st="7" end="7"/>
                                            </p:txEl>
                                          </p:spTgt>
                                        </p:tgtEl>
                                        <p:attrNameLst>
                                          <p:attrName>style.visibility</p:attrName>
                                        </p:attrNameLst>
                                      </p:cBhvr>
                                      <p:to>
                                        <p:strVal val="visible"/>
                                      </p:to>
                                    </p:set>
                                    <p:anim calcmode="lin" valueType="num">
                                      <p:cBhvr additive="base">
                                        <p:cTn id="25" dur="500" fill="hold"/>
                                        <p:tgtEl>
                                          <p:spTgt spid="402435">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0243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uiExpand="1"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a:xfrm>
            <a:off x="1981200" y="0"/>
            <a:ext cx="8153400" cy="762000"/>
          </a:xfrm>
        </p:spPr>
        <p:txBody>
          <a:bodyPr/>
          <a:lstStyle/>
          <a:p>
            <a:pPr eaLnBrk="1" hangingPunct="1">
              <a:defRPr/>
            </a:pPr>
            <a:r>
              <a:rPr lang="en-US" altLang="en-US" sz="3600"/>
              <a:t>Databases and Relations</a:t>
            </a:r>
            <a:endParaRPr lang="en-CA" altLang="en-US" sz="3600"/>
          </a:p>
        </p:txBody>
      </p:sp>
      <p:sp>
        <p:nvSpPr>
          <p:cNvPr id="403459" name="Rectangle 3"/>
          <p:cNvSpPr>
            <a:spLocks noGrp="1" noChangeArrowheads="1"/>
          </p:cNvSpPr>
          <p:nvPr>
            <p:ph idx="1"/>
          </p:nvPr>
        </p:nvSpPr>
        <p:spPr>
          <a:xfrm>
            <a:off x="609600" y="1219200"/>
            <a:ext cx="11049000" cy="5257800"/>
          </a:xfrm>
        </p:spPr>
        <p:txBody>
          <a:bodyPr>
            <a:normAutofit/>
          </a:bodyPr>
          <a:lstStyle/>
          <a:p>
            <a:pPr>
              <a:spcBef>
                <a:spcPct val="0"/>
              </a:spcBef>
              <a:spcAft>
                <a:spcPct val="20000"/>
              </a:spcAft>
              <a:defRPr/>
            </a:pPr>
            <a:r>
              <a:rPr lang="en-US" altLang="en-US" sz="3200" dirty="0">
                <a:sym typeface="Symbol" panose="05050102010706020507" pitchFamily="18" charset="2"/>
              </a:rPr>
              <a:t>In some cases, applying a projection to an entire table may not only result in fewer columns, but also in </a:t>
            </a:r>
            <a:r>
              <a:rPr lang="en-US" altLang="en-US" sz="3200" b="1" dirty="0">
                <a:solidFill>
                  <a:srgbClr val="00FFFF"/>
                </a:solidFill>
                <a:sym typeface="Symbol" panose="05050102010706020507" pitchFamily="18" charset="2"/>
              </a:rPr>
              <a:t>fewer rows</a:t>
            </a:r>
            <a:r>
              <a:rPr lang="en-US" altLang="en-US" sz="3200" dirty="0">
                <a:sym typeface="Symbol" panose="05050102010706020507" pitchFamily="18" charset="2"/>
              </a:rPr>
              <a:t>.</a:t>
            </a:r>
          </a:p>
          <a:p>
            <a:pPr>
              <a:spcBef>
                <a:spcPct val="0"/>
              </a:spcBef>
              <a:spcAft>
                <a:spcPct val="20000"/>
              </a:spcAft>
              <a:defRPr/>
            </a:pPr>
            <a:endParaRPr lang="en-US" altLang="en-US" sz="1800" dirty="0">
              <a:sym typeface="Symbol" panose="05050102010706020507" pitchFamily="18" charset="2"/>
            </a:endParaRPr>
          </a:p>
          <a:p>
            <a:pPr>
              <a:spcBef>
                <a:spcPct val="0"/>
              </a:spcBef>
              <a:spcAft>
                <a:spcPct val="20000"/>
              </a:spcAft>
              <a:defRPr/>
            </a:pPr>
            <a:r>
              <a:rPr lang="en-US" altLang="en-US" sz="3200" dirty="0">
                <a:solidFill>
                  <a:srgbClr val="66FF33"/>
                </a:solidFill>
                <a:sym typeface="Symbol" panose="05050102010706020507" pitchFamily="18" charset="2"/>
              </a:rPr>
              <a:t>Why is that?</a:t>
            </a:r>
          </a:p>
          <a:p>
            <a:pPr>
              <a:spcBef>
                <a:spcPct val="0"/>
              </a:spcBef>
              <a:spcAft>
                <a:spcPct val="20000"/>
              </a:spcAft>
              <a:defRPr/>
            </a:pPr>
            <a:endParaRPr lang="en-US" altLang="en-US" sz="1800" dirty="0">
              <a:solidFill>
                <a:srgbClr val="66FF33"/>
              </a:solidFill>
              <a:sym typeface="Symbol" panose="05050102010706020507" pitchFamily="18" charset="2"/>
            </a:endParaRPr>
          </a:p>
          <a:p>
            <a:pPr>
              <a:spcBef>
                <a:spcPct val="0"/>
              </a:spcBef>
              <a:spcAft>
                <a:spcPct val="20000"/>
              </a:spcAft>
              <a:defRPr/>
            </a:pPr>
            <a:r>
              <a:rPr lang="en-US" altLang="en-US" sz="3200" dirty="0">
                <a:sym typeface="Symbol" panose="05050102010706020507" pitchFamily="18" charset="2"/>
              </a:rPr>
              <a:t>Some records may only have differed in those fields that were deleted, so they become </a:t>
            </a:r>
            <a:r>
              <a:rPr lang="en-US" altLang="en-US" sz="3200" b="1" dirty="0">
                <a:solidFill>
                  <a:srgbClr val="00FFFF"/>
                </a:solidFill>
                <a:sym typeface="Symbol" panose="05050102010706020507" pitchFamily="18" charset="2"/>
              </a:rPr>
              <a:t>identical</a:t>
            </a:r>
            <a:r>
              <a:rPr lang="en-US" altLang="en-US" sz="3200" dirty="0">
                <a:sym typeface="Symbol" panose="05050102010706020507" pitchFamily="18" charset="2"/>
              </a:rPr>
              <a:t>, and there is no need to list identical records more than once.</a:t>
            </a:r>
          </a:p>
        </p:txBody>
      </p:sp>
      <p:sp>
        <p:nvSpPr>
          <p:cNvPr id="32770" name="Date Placeholder 3"/>
          <p:cNvSpPr>
            <a:spLocks noGrp="1"/>
          </p:cNvSpPr>
          <p:nvPr>
            <p:ph type="dt" sz="half" idx="10"/>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32771" name="Footer Placeholder 4"/>
          <p:cNvSpPr>
            <a:spLocks noGrp="1"/>
          </p:cNvSpPr>
          <p:nvPr>
            <p:ph type="ftr" sz="quarter" idx="11"/>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a:solidFill>
                <a:srgbClr val="00CCFF"/>
              </a:solidFill>
              <a:latin typeface="Times New Roman" panose="02020603050405020304" pitchFamily="18" charset="0"/>
            </a:endParaRPr>
          </a:p>
        </p:txBody>
      </p:sp>
      <p:sp>
        <p:nvSpPr>
          <p:cNvPr id="32772" name="Slide Number Placeholder 5"/>
          <p:cNvSpPr>
            <a:spLocks noGrp="1"/>
          </p:cNvSpPr>
          <p:nvPr>
            <p:ph type="sldNum" sz="quarter" idx="12"/>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A93A5289-609E-4461-86B7-5C9E7A6E040A}" type="slidenum">
              <a:rPr lang="en-CA" altLang="en-US" sz="1400">
                <a:solidFill>
                  <a:srgbClr val="00CCFF"/>
                </a:solidFill>
                <a:latin typeface="Times New Roman" panose="02020603050405020304" pitchFamily="18" charset="0"/>
              </a:rPr>
              <a:pPr>
                <a:spcBef>
                  <a:spcPct val="0"/>
                </a:spcBef>
              </a:pPr>
              <a:t>28</a:t>
            </a:fld>
            <a:endParaRPr lang="en-CA" altLang="en-US" sz="1400">
              <a:solidFill>
                <a:srgbClr val="00CC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3459">
                                            <p:txEl>
                                              <p:pRg st="2" end="2"/>
                                            </p:txEl>
                                          </p:spTgt>
                                        </p:tgtEl>
                                        <p:attrNameLst>
                                          <p:attrName>style.visibility</p:attrName>
                                        </p:attrNameLst>
                                      </p:cBhvr>
                                      <p:to>
                                        <p:strVal val="visible"/>
                                      </p:to>
                                    </p:set>
                                    <p:anim calcmode="lin" valueType="num">
                                      <p:cBhvr additive="base">
                                        <p:cTn id="7" dur="500" fill="hold"/>
                                        <p:tgtEl>
                                          <p:spTgt spid="403459">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34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3459">
                                            <p:txEl>
                                              <p:pRg st="4" end="4"/>
                                            </p:txEl>
                                          </p:spTgt>
                                        </p:tgtEl>
                                        <p:attrNameLst>
                                          <p:attrName>style.visibility</p:attrName>
                                        </p:attrNameLst>
                                      </p:cBhvr>
                                      <p:to>
                                        <p:strVal val="visible"/>
                                      </p:to>
                                    </p:set>
                                    <p:anim calcmode="lin" valueType="num">
                                      <p:cBhvr additive="base">
                                        <p:cTn id="13" dur="500" fill="hold"/>
                                        <p:tgtEl>
                                          <p:spTgt spid="403459">
                                            <p:txEl>
                                              <p:pRg st="4" end="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345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59" grpId="0" uiExpand="1"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1981200" y="0"/>
            <a:ext cx="8153400" cy="762000"/>
          </a:xfrm>
        </p:spPr>
        <p:txBody>
          <a:bodyPr/>
          <a:lstStyle/>
          <a:p>
            <a:pPr eaLnBrk="1" hangingPunct="1">
              <a:defRPr/>
            </a:pPr>
            <a:r>
              <a:rPr lang="en-US" altLang="en-US" sz="3600"/>
              <a:t>Databases and Relations</a:t>
            </a:r>
            <a:endParaRPr lang="en-CA" altLang="en-US" sz="3600"/>
          </a:p>
        </p:txBody>
      </p:sp>
      <p:sp>
        <p:nvSpPr>
          <p:cNvPr id="404483" name="Rectangle 3"/>
          <p:cNvSpPr>
            <a:spLocks noGrp="1" noChangeArrowheads="1"/>
          </p:cNvSpPr>
          <p:nvPr>
            <p:ph idx="1"/>
          </p:nvPr>
        </p:nvSpPr>
        <p:spPr>
          <a:xfrm>
            <a:off x="685800" y="914400"/>
            <a:ext cx="10896600" cy="5257800"/>
          </a:xfrm>
        </p:spPr>
        <p:txBody>
          <a:bodyPr>
            <a:normAutofit/>
          </a:bodyPr>
          <a:lstStyle/>
          <a:p>
            <a:pPr>
              <a:spcBef>
                <a:spcPct val="0"/>
              </a:spcBef>
              <a:spcAft>
                <a:spcPct val="20000"/>
              </a:spcAft>
              <a:defRPr/>
            </a:pPr>
            <a:r>
              <a:rPr lang="en-US" altLang="en-US" sz="2800" dirty="0">
                <a:sym typeface="Symbol" panose="05050102010706020507" pitchFamily="18" charset="2"/>
              </a:rPr>
              <a:t>We can use the </a:t>
            </a:r>
            <a:r>
              <a:rPr lang="en-US" altLang="en-US" sz="2800" b="1" dirty="0">
                <a:solidFill>
                  <a:srgbClr val="00FFFF"/>
                </a:solidFill>
                <a:sym typeface="Symbol" panose="05050102010706020507" pitchFamily="18" charset="2"/>
              </a:rPr>
              <a:t>join</a:t>
            </a:r>
            <a:r>
              <a:rPr lang="en-US" altLang="en-US" sz="2800" dirty="0">
                <a:sym typeface="Symbol" panose="05050102010706020507" pitchFamily="18" charset="2"/>
              </a:rPr>
              <a:t> operation to combine two tables into one if they share some identical fields.</a:t>
            </a:r>
          </a:p>
          <a:p>
            <a:pPr>
              <a:spcBef>
                <a:spcPct val="0"/>
              </a:spcBef>
              <a:spcAft>
                <a:spcPct val="20000"/>
              </a:spcAft>
              <a:defRPr/>
            </a:pPr>
            <a:endParaRPr lang="en-US" altLang="en-US" sz="1600" dirty="0">
              <a:sym typeface="Symbol" panose="05050102010706020507" pitchFamily="18" charset="2"/>
            </a:endParaRPr>
          </a:p>
          <a:p>
            <a:pPr>
              <a:spcBef>
                <a:spcPct val="0"/>
              </a:spcBef>
              <a:spcAft>
                <a:spcPct val="20000"/>
              </a:spcAft>
              <a:defRPr/>
            </a:pPr>
            <a:r>
              <a:rPr lang="en-US" altLang="en-US" sz="2800" b="1" dirty="0">
                <a:solidFill>
                  <a:srgbClr val="00FFFF"/>
                </a:solidFill>
                <a:sym typeface="Symbol" panose="05050102010706020507" pitchFamily="18" charset="2"/>
              </a:rPr>
              <a:t>Definition:</a:t>
            </a:r>
            <a:r>
              <a:rPr lang="en-US" altLang="en-US" sz="2800" dirty="0">
                <a:sym typeface="Symbol" panose="05050102010706020507" pitchFamily="18" charset="2"/>
              </a:rPr>
              <a:t> Let R be a relation of degree m and S a relation of degree n. The </a:t>
            </a:r>
            <a:r>
              <a:rPr lang="en-US" altLang="en-US" sz="2800" b="1" dirty="0">
                <a:solidFill>
                  <a:srgbClr val="00FFFF"/>
                </a:solidFill>
                <a:sym typeface="Symbol" panose="05050102010706020507" pitchFamily="18" charset="2"/>
              </a:rPr>
              <a:t>join</a:t>
            </a:r>
            <a:r>
              <a:rPr lang="en-US" altLang="en-US" sz="2800" dirty="0">
                <a:sym typeface="Symbol" panose="05050102010706020507" pitchFamily="18" charset="2"/>
              </a:rPr>
              <a:t> </a:t>
            </a:r>
            <a:r>
              <a:rPr lang="en-US" altLang="en-US" sz="2800" dirty="0" err="1">
                <a:sym typeface="Symbol" panose="05050102010706020507" pitchFamily="18" charset="2"/>
              </a:rPr>
              <a:t>J</a:t>
            </a:r>
            <a:r>
              <a:rPr lang="en-US" altLang="en-US" sz="2800" baseline="-25000" dirty="0" err="1">
                <a:sym typeface="Symbol" panose="05050102010706020507" pitchFamily="18" charset="2"/>
              </a:rPr>
              <a:t>p</a:t>
            </a:r>
            <a:r>
              <a:rPr lang="en-US" altLang="en-US" sz="2800" dirty="0">
                <a:sym typeface="Symbol" panose="05050102010706020507" pitchFamily="18" charset="2"/>
              </a:rPr>
              <a:t>(R, S), where p  m and p  n, is a relation of degree m + n – p that consists of all (m + n – p)-tuples </a:t>
            </a:r>
            <a:br>
              <a:rPr lang="en-US" altLang="en-US" sz="2800" dirty="0">
                <a:sym typeface="Symbol" panose="05050102010706020507" pitchFamily="18" charset="2"/>
              </a:rPr>
            </a:br>
            <a:r>
              <a:rPr lang="en-US" altLang="en-US" sz="2800" dirty="0">
                <a:sym typeface="Symbol" panose="05050102010706020507" pitchFamily="18" charset="2"/>
              </a:rPr>
              <a:t>(a</a:t>
            </a:r>
            <a:r>
              <a:rPr lang="en-US" altLang="en-US" sz="2800" baseline="-25000" dirty="0">
                <a:sym typeface="Symbol" panose="05050102010706020507" pitchFamily="18" charset="2"/>
              </a:rPr>
              <a:t>1</a:t>
            </a:r>
            <a:r>
              <a:rPr lang="en-US" altLang="en-US" sz="2800" dirty="0">
                <a:sym typeface="Symbol" panose="05050102010706020507" pitchFamily="18" charset="2"/>
              </a:rPr>
              <a:t>, a</a:t>
            </a:r>
            <a:r>
              <a:rPr lang="en-US" altLang="en-US" sz="2800" baseline="-25000" dirty="0">
                <a:sym typeface="Symbol" panose="05050102010706020507" pitchFamily="18" charset="2"/>
              </a:rPr>
              <a:t>2</a:t>
            </a:r>
            <a:r>
              <a:rPr lang="en-US" altLang="en-US" sz="2800" dirty="0">
                <a:sym typeface="Symbol" panose="05050102010706020507" pitchFamily="18" charset="2"/>
              </a:rPr>
              <a:t>, …, a</a:t>
            </a:r>
            <a:r>
              <a:rPr lang="en-US" altLang="en-US" sz="2800" baseline="-25000" dirty="0">
                <a:sym typeface="Symbol" panose="05050102010706020507" pitchFamily="18" charset="2"/>
              </a:rPr>
              <a:t>m-p</a:t>
            </a:r>
            <a:r>
              <a:rPr lang="en-US" altLang="en-US" sz="2800" dirty="0">
                <a:sym typeface="Symbol" panose="05050102010706020507" pitchFamily="18" charset="2"/>
              </a:rPr>
              <a:t>, c</a:t>
            </a:r>
            <a:r>
              <a:rPr lang="en-US" altLang="en-US" sz="2800" baseline="-25000" dirty="0">
                <a:sym typeface="Symbol" panose="05050102010706020507" pitchFamily="18" charset="2"/>
              </a:rPr>
              <a:t>1</a:t>
            </a:r>
            <a:r>
              <a:rPr lang="en-US" altLang="en-US" sz="2800" dirty="0">
                <a:sym typeface="Symbol" panose="05050102010706020507" pitchFamily="18" charset="2"/>
              </a:rPr>
              <a:t>, c</a:t>
            </a:r>
            <a:r>
              <a:rPr lang="en-US" altLang="en-US" sz="2800" baseline="-25000" dirty="0">
                <a:sym typeface="Symbol" panose="05050102010706020507" pitchFamily="18" charset="2"/>
              </a:rPr>
              <a:t>2</a:t>
            </a:r>
            <a:r>
              <a:rPr lang="en-US" altLang="en-US" sz="2800" dirty="0">
                <a:sym typeface="Symbol" panose="05050102010706020507" pitchFamily="18" charset="2"/>
              </a:rPr>
              <a:t>, …, </a:t>
            </a:r>
            <a:r>
              <a:rPr lang="en-US" altLang="en-US" sz="2800" dirty="0" err="1">
                <a:sym typeface="Symbol" panose="05050102010706020507" pitchFamily="18" charset="2"/>
              </a:rPr>
              <a:t>c</a:t>
            </a:r>
            <a:r>
              <a:rPr lang="en-US" altLang="en-US" sz="2800" baseline="-25000" dirty="0" err="1">
                <a:sym typeface="Symbol" panose="05050102010706020507" pitchFamily="18" charset="2"/>
              </a:rPr>
              <a:t>p</a:t>
            </a:r>
            <a:r>
              <a:rPr lang="en-US" altLang="en-US" sz="2800" dirty="0">
                <a:sym typeface="Symbol" panose="05050102010706020507" pitchFamily="18" charset="2"/>
              </a:rPr>
              <a:t>, b</a:t>
            </a:r>
            <a:r>
              <a:rPr lang="en-US" altLang="en-US" sz="2800" baseline="-25000" dirty="0">
                <a:sym typeface="Symbol" panose="05050102010706020507" pitchFamily="18" charset="2"/>
              </a:rPr>
              <a:t>1</a:t>
            </a:r>
            <a:r>
              <a:rPr lang="en-US" altLang="en-US" sz="2800" dirty="0">
                <a:sym typeface="Symbol" panose="05050102010706020507" pitchFamily="18" charset="2"/>
              </a:rPr>
              <a:t>, b</a:t>
            </a:r>
            <a:r>
              <a:rPr lang="en-US" altLang="en-US" sz="2800" baseline="-25000" dirty="0">
                <a:sym typeface="Symbol" panose="05050102010706020507" pitchFamily="18" charset="2"/>
              </a:rPr>
              <a:t>2</a:t>
            </a:r>
            <a:r>
              <a:rPr lang="en-US" altLang="en-US" sz="2800" dirty="0">
                <a:sym typeface="Symbol" panose="05050102010706020507" pitchFamily="18" charset="2"/>
              </a:rPr>
              <a:t>, …, </a:t>
            </a:r>
            <a:r>
              <a:rPr lang="en-US" altLang="en-US" sz="2800" dirty="0" err="1">
                <a:sym typeface="Symbol" panose="05050102010706020507" pitchFamily="18" charset="2"/>
              </a:rPr>
              <a:t>b</a:t>
            </a:r>
            <a:r>
              <a:rPr lang="en-US" altLang="en-US" sz="2800" baseline="-25000" dirty="0" err="1">
                <a:sym typeface="Symbol" panose="05050102010706020507" pitchFamily="18" charset="2"/>
              </a:rPr>
              <a:t>n</a:t>
            </a:r>
            <a:r>
              <a:rPr lang="en-US" altLang="en-US" sz="2800" baseline="-25000" dirty="0">
                <a:sym typeface="Symbol" panose="05050102010706020507" pitchFamily="18" charset="2"/>
              </a:rPr>
              <a:t>-p</a:t>
            </a:r>
            <a:r>
              <a:rPr lang="en-US" altLang="en-US" sz="2800" dirty="0">
                <a:sym typeface="Symbol" panose="05050102010706020507" pitchFamily="18" charset="2"/>
              </a:rPr>
              <a:t>),</a:t>
            </a:r>
            <a:br>
              <a:rPr lang="en-US" altLang="en-US" sz="2800" dirty="0">
                <a:sym typeface="Symbol" panose="05050102010706020507" pitchFamily="18" charset="2"/>
              </a:rPr>
            </a:br>
            <a:r>
              <a:rPr lang="en-US" altLang="en-US" sz="2800" dirty="0">
                <a:sym typeface="Symbol" panose="05050102010706020507" pitchFamily="18" charset="2"/>
              </a:rPr>
              <a:t>where the m-tuple (a</a:t>
            </a:r>
            <a:r>
              <a:rPr lang="en-US" altLang="en-US" sz="2800" baseline="-25000" dirty="0">
                <a:sym typeface="Symbol" panose="05050102010706020507" pitchFamily="18" charset="2"/>
              </a:rPr>
              <a:t>1</a:t>
            </a:r>
            <a:r>
              <a:rPr lang="en-US" altLang="en-US" sz="2800" dirty="0">
                <a:sym typeface="Symbol" panose="05050102010706020507" pitchFamily="18" charset="2"/>
              </a:rPr>
              <a:t>, a</a:t>
            </a:r>
            <a:r>
              <a:rPr lang="en-US" altLang="en-US" sz="2800" baseline="-25000" dirty="0">
                <a:sym typeface="Symbol" panose="05050102010706020507" pitchFamily="18" charset="2"/>
              </a:rPr>
              <a:t>2</a:t>
            </a:r>
            <a:r>
              <a:rPr lang="en-US" altLang="en-US" sz="2800" dirty="0">
                <a:sym typeface="Symbol" panose="05050102010706020507" pitchFamily="18" charset="2"/>
              </a:rPr>
              <a:t>, …, a</a:t>
            </a:r>
            <a:r>
              <a:rPr lang="en-US" altLang="en-US" sz="2800" baseline="-25000" dirty="0">
                <a:sym typeface="Symbol" panose="05050102010706020507" pitchFamily="18" charset="2"/>
              </a:rPr>
              <a:t>m-p</a:t>
            </a:r>
            <a:r>
              <a:rPr lang="en-US" altLang="en-US" sz="2800" dirty="0">
                <a:sym typeface="Symbol" panose="05050102010706020507" pitchFamily="18" charset="2"/>
              </a:rPr>
              <a:t>, c</a:t>
            </a:r>
            <a:r>
              <a:rPr lang="en-US" altLang="en-US" sz="2800" baseline="-25000" dirty="0">
                <a:sym typeface="Symbol" panose="05050102010706020507" pitchFamily="18" charset="2"/>
              </a:rPr>
              <a:t>1</a:t>
            </a:r>
            <a:r>
              <a:rPr lang="en-US" altLang="en-US" sz="2800" dirty="0">
                <a:sym typeface="Symbol" panose="05050102010706020507" pitchFamily="18" charset="2"/>
              </a:rPr>
              <a:t>, c</a:t>
            </a:r>
            <a:r>
              <a:rPr lang="en-US" altLang="en-US" sz="2800" baseline="-25000" dirty="0">
                <a:sym typeface="Symbol" panose="05050102010706020507" pitchFamily="18" charset="2"/>
              </a:rPr>
              <a:t>2</a:t>
            </a:r>
            <a:r>
              <a:rPr lang="en-US" altLang="en-US" sz="2800" dirty="0">
                <a:sym typeface="Symbol" panose="05050102010706020507" pitchFamily="18" charset="2"/>
              </a:rPr>
              <a:t>, …, </a:t>
            </a:r>
            <a:r>
              <a:rPr lang="en-US" altLang="en-US" sz="2800" dirty="0" err="1">
                <a:sym typeface="Symbol" panose="05050102010706020507" pitchFamily="18" charset="2"/>
              </a:rPr>
              <a:t>c</a:t>
            </a:r>
            <a:r>
              <a:rPr lang="en-US" altLang="en-US" sz="2800" baseline="-25000" dirty="0" err="1">
                <a:sym typeface="Symbol" panose="05050102010706020507" pitchFamily="18" charset="2"/>
              </a:rPr>
              <a:t>p</a:t>
            </a:r>
            <a:r>
              <a:rPr lang="en-US" altLang="en-US" sz="2800" dirty="0">
                <a:sym typeface="Symbol" panose="05050102010706020507" pitchFamily="18" charset="2"/>
              </a:rPr>
              <a:t>) belongs to R and the n-tuple (c</a:t>
            </a:r>
            <a:r>
              <a:rPr lang="en-US" altLang="en-US" sz="2800" baseline="-25000" dirty="0">
                <a:sym typeface="Symbol" panose="05050102010706020507" pitchFamily="18" charset="2"/>
              </a:rPr>
              <a:t>1</a:t>
            </a:r>
            <a:r>
              <a:rPr lang="en-US" altLang="en-US" sz="2800" dirty="0">
                <a:sym typeface="Symbol" panose="05050102010706020507" pitchFamily="18" charset="2"/>
              </a:rPr>
              <a:t>, c</a:t>
            </a:r>
            <a:r>
              <a:rPr lang="en-US" altLang="en-US" sz="2800" baseline="-25000" dirty="0">
                <a:sym typeface="Symbol" panose="05050102010706020507" pitchFamily="18" charset="2"/>
              </a:rPr>
              <a:t>2</a:t>
            </a:r>
            <a:r>
              <a:rPr lang="en-US" altLang="en-US" sz="2800" dirty="0">
                <a:sym typeface="Symbol" panose="05050102010706020507" pitchFamily="18" charset="2"/>
              </a:rPr>
              <a:t>, …, </a:t>
            </a:r>
            <a:r>
              <a:rPr lang="en-US" altLang="en-US" sz="2800" dirty="0" err="1">
                <a:sym typeface="Symbol" panose="05050102010706020507" pitchFamily="18" charset="2"/>
              </a:rPr>
              <a:t>c</a:t>
            </a:r>
            <a:r>
              <a:rPr lang="en-US" altLang="en-US" sz="2800" baseline="-25000" dirty="0" err="1">
                <a:sym typeface="Symbol" panose="05050102010706020507" pitchFamily="18" charset="2"/>
              </a:rPr>
              <a:t>p</a:t>
            </a:r>
            <a:r>
              <a:rPr lang="en-US" altLang="en-US" sz="2800" dirty="0">
                <a:sym typeface="Symbol" panose="05050102010706020507" pitchFamily="18" charset="2"/>
              </a:rPr>
              <a:t>, b</a:t>
            </a:r>
            <a:r>
              <a:rPr lang="en-US" altLang="en-US" sz="2800" baseline="-25000" dirty="0">
                <a:sym typeface="Symbol" panose="05050102010706020507" pitchFamily="18" charset="2"/>
              </a:rPr>
              <a:t>1</a:t>
            </a:r>
            <a:r>
              <a:rPr lang="en-US" altLang="en-US" sz="2800" dirty="0">
                <a:sym typeface="Symbol" panose="05050102010706020507" pitchFamily="18" charset="2"/>
              </a:rPr>
              <a:t>, b</a:t>
            </a:r>
            <a:r>
              <a:rPr lang="en-US" altLang="en-US" sz="2800" baseline="-25000" dirty="0">
                <a:sym typeface="Symbol" panose="05050102010706020507" pitchFamily="18" charset="2"/>
              </a:rPr>
              <a:t>2</a:t>
            </a:r>
            <a:r>
              <a:rPr lang="en-US" altLang="en-US" sz="2800" dirty="0">
                <a:sym typeface="Symbol" panose="05050102010706020507" pitchFamily="18" charset="2"/>
              </a:rPr>
              <a:t>, …, </a:t>
            </a:r>
            <a:r>
              <a:rPr lang="en-US" altLang="en-US" sz="2800" dirty="0" err="1">
                <a:sym typeface="Symbol" panose="05050102010706020507" pitchFamily="18" charset="2"/>
              </a:rPr>
              <a:t>b</a:t>
            </a:r>
            <a:r>
              <a:rPr lang="en-US" altLang="en-US" sz="2800" baseline="-25000" dirty="0" err="1">
                <a:sym typeface="Symbol" panose="05050102010706020507" pitchFamily="18" charset="2"/>
              </a:rPr>
              <a:t>n</a:t>
            </a:r>
            <a:r>
              <a:rPr lang="en-US" altLang="en-US" sz="2800" baseline="-25000" dirty="0">
                <a:sym typeface="Symbol" panose="05050102010706020507" pitchFamily="18" charset="2"/>
              </a:rPr>
              <a:t>-p</a:t>
            </a:r>
            <a:r>
              <a:rPr lang="en-US" altLang="en-US" sz="2800" dirty="0">
                <a:sym typeface="Symbol" panose="05050102010706020507" pitchFamily="18" charset="2"/>
              </a:rPr>
              <a:t>) belongs to S.</a:t>
            </a:r>
          </a:p>
        </p:txBody>
      </p:sp>
      <p:sp>
        <p:nvSpPr>
          <p:cNvPr id="33794" name="Date Placeholder 3"/>
          <p:cNvSpPr>
            <a:spLocks noGrp="1"/>
          </p:cNvSpPr>
          <p:nvPr>
            <p:ph type="dt" sz="half" idx="10"/>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33795" name="Footer Placeholder 4"/>
          <p:cNvSpPr>
            <a:spLocks noGrp="1"/>
          </p:cNvSpPr>
          <p:nvPr>
            <p:ph type="ftr" sz="quarter" idx="11"/>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a:solidFill>
                <a:srgbClr val="00CCFF"/>
              </a:solidFill>
              <a:latin typeface="Times New Roman" panose="02020603050405020304" pitchFamily="18" charset="0"/>
            </a:endParaRPr>
          </a:p>
        </p:txBody>
      </p:sp>
      <p:sp>
        <p:nvSpPr>
          <p:cNvPr id="33796" name="Slide Number Placeholder 5"/>
          <p:cNvSpPr>
            <a:spLocks noGrp="1"/>
          </p:cNvSpPr>
          <p:nvPr>
            <p:ph type="sldNum" sz="quarter" idx="12"/>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CE18965E-3710-4CC4-BFBF-504C9485CD61}" type="slidenum">
              <a:rPr lang="en-CA" altLang="en-US" sz="1400">
                <a:solidFill>
                  <a:srgbClr val="00CCFF"/>
                </a:solidFill>
                <a:latin typeface="Times New Roman" panose="02020603050405020304" pitchFamily="18" charset="0"/>
              </a:rPr>
              <a:pPr>
                <a:spcBef>
                  <a:spcPct val="0"/>
                </a:spcBef>
              </a:pPr>
              <a:t>29</a:t>
            </a:fld>
            <a:endParaRPr lang="en-CA" altLang="en-US" sz="1400">
              <a:solidFill>
                <a:srgbClr val="00CC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4483">
                                            <p:txEl>
                                              <p:pRg st="2" end="2"/>
                                            </p:txEl>
                                          </p:spTgt>
                                        </p:tgtEl>
                                        <p:attrNameLst>
                                          <p:attrName>style.visibility</p:attrName>
                                        </p:attrNameLst>
                                      </p:cBhvr>
                                      <p:to>
                                        <p:strVal val="visible"/>
                                      </p:to>
                                    </p:set>
                                    <p:anim calcmode="lin" valueType="num">
                                      <p:cBhvr additive="base">
                                        <p:cTn id="7" dur="500" fill="hold"/>
                                        <p:tgtEl>
                                          <p:spTgt spid="404483">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448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3" grpId="0" uiExpand="1"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a:xfrm>
            <a:off x="1981200" y="0"/>
            <a:ext cx="8153400" cy="914400"/>
          </a:xfrm>
        </p:spPr>
        <p:txBody>
          <a:bodyPr/>
          <a:lstStyle/>
          <a:p>
            <a:pPr eaLnBrk="1" hangingPunct="1">
              <a:defRPr/>
            </a:pPr>
            <a:r>
              <a:rPr lang="en-US" altLang="en-US" sz="3600"/>
              <a:t>Relations</a:t>
            </a:r>
            <a:endParaRPr lang="en-CA" altLang="en-US" sz="3600"/>
          </a:p>
        </p:txBody>
      </p:sp>
      <p:sp>
        <p:nvSpPr>
          <p:cNvPr id="377859" name="Rectangle 3"/>
          <p:cNvSpPr>
            <a:spLocks noGrp="1" noChangeArrowheads="1"/>
          </p:cNvSpPr>
          <p:nvPr>
            <p:ph idx="1"/>
          </p:nvPr>
        </p:nvSpPr>
        <p:spPr>
          <a:xfrm>
            <a:off x="685800" y="838200"/>
            <a:ext cx="10820400" cy="5410200"/>
          </a:xfrm>
        </p:spPr>
        <p:txBody>
          <a:bodyPr>
            <a:normAutofit fontScale="92500" lnSpcReduction="10000"/>
          </a:bodyPr>
          <a:lstStyle/>
          <a:p>
            <a:pPr>
              <a:defRPr/>
            </a:pPr>
            <a:r>
              <a:rPr lang="en-US" altLang="en-US" sz="2800" dirty="0">
                <a:sym typeface="Symbol" panose="05050102010706020507" pitchFamily="18" charset="2"/>
              </a:rPr>
              <a:t>If we want to describe a relationship between elements of two sets A and B, we can use </a:t>
            </a:r>
            <a:r>
              <a:rPr lang="en-US" altLang="en-US" sz="2800" b="1" dirty="0">
                <a:solidFill>
                  <a:srgbClr val="00FFFF"/>
                </a:solidFill>
                <a:sym typeface="Symbol" panose="05050102010706020507" pitchFamily="18" charset="2"/>
              </a:rPr>
              <a:t>ordered pairs</a:t>
            </a:r>
            <a:r>
              <a:rPr lang="en-US" altLang="en-US" sz="2800" dirty="0">
                <a:sym typeface="Symbol" panose="05050102010706020507" pitchFamily="18" charset="2"/>
              </a:rPr>
              <a:t> with their first element taken from A and  their second element taken from B. </a:t>
            </a:r>
          </a:p>
          <a:p>
            <a:pPr>
              <a:defRPr/>
            </a:pPr>
            <a:r>
              <a:rPr lang="en-US" altLang="en-US" sz="2800" dirty="0">
                <a:sym typeface="Symbol" panose="05050102010706020507" pitchFamily="18" charset="2"/>
              </a:rPr>
              <a:t>Since this is a relation between </a:t>
            </a:r>
            <a:r>
              <a:rPr lang="en-US" altLang="en-US" sz="2800" b="1" dirty="0">
                <a:solidFill>
                  <a:srgbClr val="00FFFF"/>
                </a:solidFill>
                <a:sym typeface="Symbol" panose="05050102010706020507" pitchFamily="18" charset="2"/>
              </a:rPr>
              <a:t>two sets</a:t>
            </a:r>
            <a:r>
              <a:rPr lang="en-US" altLang="en-US" sz="2800" dirty="0">
                <a:sym typeface="Symbol" panose="05050102010706020507" pitchFamily="18" charset="2"/>
              </a:rPr>
              <a:t>, it is called a </a:t>
            </a:r>
            <a:r>
              <a:rPr lang="en-US" altLang="en-US" sz="2800" b="1" dirty="0">
                <a:solidFill>
                  <a:srgbClr val="00FFFF"/>
                </a:solidFill>
                <a:sym typeface="Symbol" panose="05050102010706020507" pitchFamily="18" charset="2"/>
              </a:rPr>
              <a:t>binary relation</a:t>
            </a:r>
            <a:r>
              <a:rPr lang="en-US" altLang="en-US" sz="2800" dirty="0">
                <a:sym typeface="Symbol" panose="05050102010706020507" pitchFamily="18" charset="2"/>
              </a:rPr>
              <a:t>.</a:t>
            </a:r>
          </a:p>
          <a:p>
            <a:pPr>
              <a:defRPr/>
            </a:pPr>
            <a:endParaRPr lang="en-US" altLang="en-US" sz="800" dirty="0">
              <a:sym typeface="Symbol" panose="05050102010706020507" pitchFamily="18" charset="2"/>
            </a:endParaRPr>
          </a:p>
          <a:p>
            <a:pPr>
              <a:defRPr/>
            </a:pPr>
            <a:r>
              <a:rPr lang="en-US" altLang="en-US" sz="2800" b="1" dirty="0">
                <a:solidFill>
                  <a:srgbClr val="00FFFF"/>
                </a:solidFill>
                <a:sym typeface="Symbol" panose="05050102010706020507" pitchFamily="18" charset="2"/>
              </a:rPr>
              <a:t>Definition:</a:t>
            </a:r>
            <a:r>
              <a:rPr lang="en-US" altLang="en-US" sz="2800" dirty="0">
                <a:sym typeface="Symbol" panose="05050102010706020507" pitchFamily="18" charset="2"/>
              </a:rPr>
              <a:t> Let A and B be sets. A binary relation from A to B is a subset of AB.</a:t>
            </a:r>
          </a:p>
          <a:p>
            <a:pPr>
              <a:defRPr/>
            </a:pPr>
            <a:endParaRPr lang="en-US" altLang="en-US" sz="800" dirty="0">
              <a:sym typeface="Symbol" panose="05050102010706020507" pitchFamily="18" charset="2"/>
            </a:endParaRPr>
          </a:p>
          <a:p>
            <a:pPr>
              <a:defRPr/>
            </a:pPr>
            <a:r>
              <a:rPr lang="en-US" altLang="en-US" sz="2800" dirty="0">
                <a:sym typeface="Symbol" panose="05050102010706020507" pitchFamily="18" charset="2"/>
              </a:rPr>
              <a:t>In other words, for a binary relation R we have </a:t>
            </a:r>
            <a:br>
              <a:rPr lang="en-US" altLang="en-US" sz="2800" dirty="0">
                <a:sym typeface="Symbol" panose="05050102010706020507" pitchFamily="18" charset="2"/>
              </a:rPr>
            </a:br>
            <a:r>
              <a:rPr lang="en-US" altLang="en-US" sz="2800" dirty="0">
                <a:sym typeface="Symbol" panose="05050102010706020507" pitchFamily="18" charset="2"/>
              </a:rPr>
              <a:t>R  AB. We use the notation </a:t>
            </a:r>
            <a:r>
              <a:rPr lang="en-US" altLang="en-US" sz="2800" dirty="0" err="1">
                <a:sym typeface="Symbol" panose="05050102010706020507" pitchFamily="18" charset="2"/>
              </a:rPr>
              <a:t>aRb</a:t>
            </a:r>
            <a:r>
              <a:rPr lang="en-US" altLang="en-US" sz="2800" dirty="0">
                <a:sym typeface="Symbol" panose="05050102010706020507" pitchFamily="18" charset="2"/>
              </a:rPr>
              <a:t> to denote that (a, b)R and </a:t>
            </a:r>
            <a:r>
              <a:rPr lang="en-US" altLang="en-US" sz="2800" dirty="0" err="1">
                <a:sym typeface="Symbol" panose="05050102010706020507" pitchFamily="18" charset="2"/>
              </a:rPr>
              <a:t>a</a:t>
            </a:r>
            <a:r>
              <a:rPr lang="en-US" altLang="en-US" sz="2800" u="sng" dirty="0" err="1">
                <a:sym typeface="Symbol" panose="05050102010706020507" pitchFamily="18" charset="2"/>
              </a:rPr>
              <a:t>R</a:t>
            </a:r>
            <a:r>
              <a:rPr lang="en-US" altLang="en-US" sz="2800" dirty="0" err="1">
                <a:sym typeface="Symbol" panose="05050102010706020507" pitchFamily="18" charset="2"/>
              </a:rPr>
              <a:t>b</a:t>
            </a:r>
            <a:r>
              <a:rPr lang="en-US" altLang="en-US" sz="2800" dirty="0">
                <a:sym typeface="Symbol" panose="05050102010706020507" pitchFamily="18" charset="2"/>
              </a:rPr>
              <a:t> to denote that (a, b)R.</a:t>
            </a:r>
          </a:p>
        </p:txBody>
      </p:sp>
      <p:sp>
        <p:nvSpPr>
          <p:cNvPr id="7170" name="Date Placeholder 3"/>
          <p:cNvSpPr>
            <a:spLocks noGrp="1"/>
          </p:cNvSpPr>
          <p:nvPr>
            <p:ph type="dt" sz="half" idx="10"/>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7171" name="Footer Placeholder 4"/>
          <p:cNvSpPr>
            <a:spLocks noGrp="1"/>
          </p:cNvSpPr>
          <p:nvPr>
            <p:ph type="ftr" sz="quarter" idx="11"/>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a:solidFill>
                <a:srgbClr val="00CCFF"/>
              </a:solidFill>
              <a:latin typeface="Times New Roman" panose="02020603050405020304" pitchFamily="18" charset="0"/>
            </a:endParaRPr>
          </a:p>
        </p:txBody>
      </p:sp>
      <p:sp>
        <p:nvSpPr>
          <p:cNvPr id="7172" name="Slide Number Placeholder 5"/>
          <p:cNvSpPr>
            <a:spLocks noGrp="1"/>
          </p:cNvSpPr>
          <p:nvPr>
            <p:ph type="sldNum" sz="quarter" idx="12"/>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95717634-C6F7-4BAF-BE4F-524B648BFA66}" type="slidenum">
              <a:rPr lang="en-CA" altLang="en-US" sz="1400">
                <a:solidFill>
                  <a:srgbClr val="00CCFF"/>
                </a:solidFill>
                <a:latin typeface="Times New Roman" panose="02020603050405020304" pitchFamily="18" charset="0"/>
              </a:rPr>
              <a:pPr>
                <a:spcBef>
                  <a:spcPct val="0"/>
                </a:spcBef>
              </a:pPr>
              <a:t>3</a:t>
            </a:fld>
            <a:endParaRPr lang="en-CA" altLang="en-US" sz="1400">
              <a:solidFill>
                <a:srgbClr val="00CC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7859">
                                            <p:txEl>
                                              <p:pRg st="1" end="1"/>
                                            </p:txEl>
                                          </p:spTgt>
                                        </p:tgtEl>
                                        <p:attrNameLst>
                                          <p:attrName>style.visibility</p:attrName>
                                        </p:attrNameLst>
                                      </p:cBhvr>
                                      <p:to>
                                        <p:strVal val="visible"/>
                                      </p:to>
                                    </p:set>
                                    <p:anim calcmode="lin" valueType="num">
                                      <p:cBhvr additive="base">
                                        <p:cTn id="7" dur="500" fill="hold"/>
                                        <p:tgtEl>
                                          <p:spTgt spid="377859">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78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7859">
                                            <p:txEl>
                                              <p:pRg st="3" end="3"/>
                                            </p:txEl>
                                          </p:spTgt>
                                        </p:tgtEl>
                                        <p:attrNameLst>
                                          <p:attrName>style.visibility</p:attrName>
                                        </p:attrNameLst>
                                      </p:cBhvr>
                                      <p:to>
                                        <p:strVal val="visible"/>
                                      </p:to>
                                    </p:set>
                                    <p:anim calcmode="lin" valueType="num">
                                      <p:cBhvr additive="base">
                                        <p:cTn id="13" dur="500" fill="hold"/>
                                        <p:tgtEl>
                                          <p:spTgt spid="377859">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78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7859">
                                            <p:txEl>
                                              <p:pRg st="5" end="5"/>
                                            </p:txEl>
                                          </p:spTgt>
                                        </p:tgtEl>
                                        <p:attrNameLst>
                                          <p:attrName>style.visibility</p:attrName>
                                        </p:attrNameLst>
                                      </p:cBhvr>
                                      <p:to>
                                        <p:strVal val="visible"/>
                                      </p:to>
                                    </p:set>
                                    <p:anim calcmode="lin" valueType="num">
                                      <p:cBhvr additive="base">
                                        <p:cTn id="19" dur="500" fill="hold"/>
                                        <p:tgtEl>
                                          <p:spTgt spid="377859">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785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9" grpId="0" uiExpand="1"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a:xfrm>
            <a:off x="1981200" y="0"/>
            <a:ext cx="8153400" cy="762000"/>
          </a:xfrm>
        </p:spPr>
        <p:txBody>
          <a:bodyPr/>
          <a:lstStyle/>
          <a:p>
            <a:pPr eaLnBrk="1" hangingPunct="1">
              <a:defRPr/>
            </a:pPr>
            <a:r>
              <a:rPr lang="en-US" altLang="en-US" sz="3600"/>
              <a:t>Databases and Relations</a:t>
            </a:r>
            <a:endParaRPr lang="en-CA" altLang="en-US" sz="3600"/>
          </a:p>
        </p:txBody>
      </p:sp>
      <p:sp>
        <p:nvSpPr>
          <p:cNvPr id="405507" name="Rectangle 3"/>
          <p:cNvSpPr>
            <a:spLocks noGrp="1" noChangeArrowheads="1"/>
          </p:cNvSpPr>
          <p:nvPr>
            <p:ph idx="1"/>
          </p:nvPr>
        </p:nvSpPr>
        <p:spPr>
          <a:xfrm>
            <a:off x="685800" y="990600"/>
            <a:ext cx="10972800" cy="5181600"/>
          </a:xfrm>
        </p:spPr>
        <p:txBody>
          <a:bodyPr/>
          <a:lstStyle/>
          <a:p>
            <a:pPr>
              <a:spcBef>
                <a:spcPct val="0"/>
              </a:spcBef>
              <a:spcAft>
                <a:spcPct val="20000"/>
              </a:spcAft>
              <a:defRPr/>
            </a:pPr>
            <a:r>
              <a:rPr lang="en-US" altLang="en-US" sz="2800" dirty="0">
                <a:sym typeface="Symbol" panose="05050102010706020507" pitchFamily="18" charset="2"/>
              </a:rPr>
              <a:t>In other words, to generate </a:t>
            </a:r>
            <a:r>
              <a:rPr lang="en-US" altLang="en-US" sz="2800" dirty="0" err="1">
                <a:sym typeface="Symbol" panose="05050102010706020507" pitchFamily="18" charset="2"/>
              </a:rPr>
              <a:t>Jp</a:t>
            </a:r>
            <a:r>
              <a:rPr lang="en-US" altLang="en-US" sz="2800" dirty="0">
                <a:sym typeface="Symbol" panose="05050102010706020507" pitchFamily="18" charset="2"/>
              </a:rPr>
              <a:t>(R, S), we have to find all the elements in R whose p last components match the p first components of an element in S.</a:t>
            </a:r>
          </a:p>
          <a:p>
            <a:pPr>
              <a:spcBef>
                <a:spcPct val="0"/>
              </a:spcBef>
              <a:spcAft>
                <a:spcPct val="20000"/>
              </a:spcAft>
              <a:defRPr/>
            </a:pPr>
            <a:endParaRPr lang="en-US" altLang="en-US" sz="2800" dirty="0">
              <a:sym typeface="Symbol" panose="05050102010706020507" pitchFamily="18" charset="2"/>
            </a:endParaRPr>
          </a:p>
          <a:p>
            <a:pPr>
              <a:spcBef>
                <a:spcPct val="0"/>
              </a:spcBef>
              <a:spcAft>
                <a:spcPct val="20000"/>
              </a:spcAft>
              <a:defRPr/>
            </a:pPr>
            <a:r>
              <a:rPr lang="en-US" altLang="en-US" sz="2800" dirty="0">
                <a:sym typeface="Symbol" panose="05050102010706020507" pitchFamily="18" charset="2"/>
              </a:rPr>
              <a:t>The new relation contains exactly these matches, which are combined to tuples that contain each matching field only once.</a:t>
            </a:r>
          </a:p>
        </p:txBody>
      </p:sp>
      <p:sp>
        <p:nvSpPr>
          <p:cNvPr id="34818" name="Date Placeholder 3"/>
          <p:cNvSpPr>
            <a:spLocks noGrp="1"/>
          </p:cNvSpPr>
          <p:nvPr>
            <p:ph type="dt" sz="half" idx="10"/>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34819" name="Footer Placeholder 4"/>
          <p:cNvSpPr>
            <a:spLocks noGrp="1"/>
          </p:cNvSpPr>
          <p:nvPr>
            <p:ph type="ftr" sz="quarter" idx="11"/>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a:solidFill>
                <a:srgbClr val="00CCFF"/>
              </a:solidFill>
              <a:latin typeface="Times New Roman" panose="02020603050405020304" pitchFamily="18" charset="0"/>
            </a:endParaRPr>
          </a:p>
        </p:txBody>
      </p:sp>
      <p:sp>
        <p:nvSpPr>
          <p:cNvPr id="34820" name="Slide Number Placeholder 5"/>
          <p:cNvSpPr>
            <a:spLocks noGrp="1"/>
          </p:cNvSpPr>
          <p:nvPr>
            <p:ph type="sldNum" sz="quarter" idx="12"/>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5ECDF171-0269-4D39-827F-D5A88B81E073}" type="slidenum">
              <a:rPr lang="en-CA" altLang="en-US" sz="1400">
                <a:solidFill>
                  <a:srgbClr val="00CCFF"/>
                </a:solidFill>
                <a:latin typeface="Times New Roman" panose="02020603050405020304" pitchFamily="18" charset="0"/>
              </a:rPr>
              <a:pPr>
                <a:spcBef>
                  <a:spcPct val="0"/>
                </a:spcBef>
              </a:pPr>
              <a:t>30</a:t>
            </a:fld>
            <a:endParaRPr lang="en-CA" altLang="en-US" sz="1400">
              <a:solidFill>
                <a:srgbClr val="00CC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5507">
                                            <p:txEl>
                                              <p:pRg st="2" end="2"/>
                                            </p:txEl>
                                          </p:spTgt>
                                        </p:tgtEl>
                                        <p:attrNameLst>
                                          <p:attrName>style.visibility</p:attrName>
                                        </p:attrNameLst>
                                      </p:cBhvr>
                                      <p:to>
                                        <p:strVal val="visible"/>
                                      </p:to>
                                    </p:set>
                                    <p:anim calcmode="lin" valueType="num">
                                      <p:cBhvr additive="base">
                                        <p:cTn id="7" dur="500" fill="hold"/>
                                        <p:tgtEl>
                                          <p:spTgt spid="405507">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550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uiExpand="1"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a:xfrm>
            <a:off x="1981200" y="0"/>
            <a:ext cx="8153400" cy="762000"/>
          </a:xfrm>
        </p:spPr>
        <p:txBody>
          <a:bodyPr/>
          <a:lstStyle/>
          <a:p>
            <a:pPr eaLnBrk="1" hangingPunct="1">
              <a:defRPr/>
            </a:pPr>
            <a:r>
              <a:rPr lang="en-US" altLang="en-US" sz="3600"/>
              <a:t>Databases and Relations</a:t>
            </a:r>
            <a:endParaRPr lang="en-CA" altLang="en-US" sz="3600"/>
          </a:p>
        </p:txBody>
      </p:sp>
      <p:sp>
        <p:nvSpPr>
          <p:cNvPr id="406531" name="Rectangle 3"/>
          <p:cNvSpPr>
            <a:spLocks noGrp="1" noChangeArrowheads="1"/>
          </p:cNvSpPr>
          <p:nvPr>
            <p:ph idx="1"/>
          </p:nvPr>
        </p:nvSpPr>
        <p:spPr>
          <a:xfrm>
            <a:off x="609600" y="914400"/>
            <a:ext cx="10972800" cy="5257800"/>
          </a:xfrm>
        </p:spPr>
        <p:txBody>
          <a:bodyPr>
            <a:normAutofit/>
          </a:bodyPr>
          <a:lstStyle/>
          <a:p>
            <a:pPr marL="0" indent="0">
              <a:spcBef>
                <a:spcPct val="0"/>
              </a:spcBef>
              <a:spcAft>
                <a:spcPct val="20000"/>
              </a:spcAft>
              <a:defRPr/>
            </a:pPr>
            <a:r>
              <a:rPr lang="en-US" altLang="en-US" sz="2800" b="1" dirty="0">
                <a:solidFill>
                  <a:srgbClr val="00FFFF"/>
                </a:solidFill>
                <a:sym typeface="Symbol" panose="05050102010706020507" pitchFamily="18" charset="2"/>
              </a:rPr>
              <a:t>Example:</a:t>
            </a:r>
            <a:r>
              <a:rPr lang="en-US" altLang="en-US" sz="2800" dirty="0">
                <a:sym typeface="Symbol" panose="05050102010706020507" pitchFamily="18" charset="2"/>
              </a:rPr>
              <a:t> What is J</a:t>
            </a:r>
            <a:r>
              <a:rPr lang="en-US" altLang="en-US" sz="2800" baseline="-25000" dirty="0">
                <a:sym typeface="Symbol" panose="05050102010706020507" pitchFamily="18" charset="2"/>
              </a:rPr>
              <a:t>1</a:t>
            </a:r>
            <a:r>
              <a:rPr lang="en-US" altLang="en-US" sz="2800" dirty="0">
                <a:sym typeface="Symbol" panose="05050102010706020507" pitchFamily="18" charset="2"/>
              </a:rPr>
              <a:t>(Y, R), where Y contains the fields </a:t>
            </a:r>
            <a:r>
              <a:rPr lang="en-US" altLang="en-US" sz="2800" b="1" dirty="0">
                <a:solidFill>
                  <a:srgbClr val="66FF33"/>
                </a:solidFill>
                <a:sym typeface="Symbol" panose="05050102010706020507" pitchFamily="18" charset="2"/>
              </a:rPr>
              <a:t>Student Name</a:t>
            </a:r>
            <a:r>
              <a:rPr lang="en-US" altLang="en-US" sz="2800" dirty="0">
                <a:sym typeface="Symbol" panose="05050102010706020507" pitchFamily="18" charset="2"/>
              </a:rPr>
              <a:t> and </a:t>
            </a:r>
            <a:r>
              <a:rPr lang="en-US" altLang="en-US" sz="2800" b="1" dirty="0">
                <a:solidFill>
                  <a:srgbClr val="66FF33"/>
                </a:solidFill>
                <a:sym typeface="Symbol" panose="05050102010706020507" pitchFamily="18" charset="2"/>
              </a:rPr>
              <a:t>Year of Birth</a:t>
            </a:r>
            <a:r>
              <a:rPr lang="en-US" altLang="en-US" sz="2800" dirty="0">
                <a:sym typeface="Symbol" panose="05050102010706020507" pitchFamily="18" charset="2"/>
              </a:rPr>
              <a:t>,</a:t>
            </a:r>
          </a:p>
          <a:p>
            <a:pPr marL="0" indent="0">
              <a:spcBef>
                <a:spcPct val="0"/>
              </a:spcBef>
              <a:spcAft>
                <a:spcPct val="20000"/>
              </a:spcAft>
              <a:defRPr/>
            </a:pPr>
            <a:r>
              <a:rPr lang="en-US" altLang="en-US" sz="2800" dirty="0">
                <a:sym typeface="Symbol" panose="05050102010706020507" pitchFamily="18" charset="2"/>
              </a:rPr>
              <a:t>Y = {(1978, Ackermann),</a:t>
            </a:r>
            <a:br>
              <a:rPr lang="en-US" altLang="en-US" sz="2800" dirty="0">
                <a:sym typeface="Symbol" panose="05050102010706020507" pitchFamily="18" charset="2"/>
              </a:rPr>
            </a:br>
            <a:r>
              <a:rPr lang="en-US" altLang="en-US" sz="2800" dirty="0">
                <a:sym typeface="Symbol" panose="05050102010706020507" pitchFamily="18" charset="2"/>
              </a:rPr>
              <a:t>       (1972, Adams),</a:t>
            </a:r>
            <a:br>
              <a:rPr lang="en-US" altLang="en-US" sz="2800" dirty="0">
                <a:sym typeface="Symbol" panose="05050102010706020507" pitchFamily="18" charset="2"/>
              </a:rPr>
            </a:br>
            <a:r>
              <a:rPr lang="en-US" altLang="en-US" sz="2800" dirty="0">
                <a:sym typeface="Symbol" panose="05050102010706020507" pitchFamily="18" charset="2"/>
              </a:rPr>
              <a:t>       (1917, Chou),</a:t>
            </a:r>
            <a:br>
              <a:rPr lang="en-US" altLang="en-US" sz="2800" dirty="0">
                <a:sym typeface="Symbol" panose="05050102010706020507" pitchFamily="18" charset="2"/>
              </a:rPr>
            </a:br>
            <a:r>
              <a:rPr lang="en-US" altLang="en-US" sz="2800" dirty="0">
                <a:sym typeface="Symbol" panose="05050102010706020507" pitchFamily="18" charset="2"/>
              </a:rPr>
              <a:t>       (1984, </a:t>
            </a:r>
            <a:r>
              <a:rPr lang="en-US" altLang="en-US" sz="2800" dirty="0" err="1">
                <a:sym typeface="Symbol" panose="05050102010706020507" pitchFamily="18" charset="2"/>
              </a:rPr>
              <a:t>Goodfriend</a:t>
            </a:r>
            <a:r>
              <a:rPr lang="en-US" altLang="en-US" sz="2800" dirty="0">
                <a:sym typeface="Symbol" panose="05050102010706020507" pitchFamily="18" charset="2"/>
              </a:rPr>
              <a:t>),</a:t>
            </a:r>
            <a:br>
              <a:rPr lang="en-US" altLang="en-US" sz="2800" dirty="0">
                <a:sym typeface="Symbol" panose="05050102010706020507" pitchFamily="18" charset="2"/>
              </a:rPr>
            </a:br>
            <a:r>
              <a:rPr lang="en-US" altLang="en-US" sz="2800" dirty="0">
                <a:sym typeface="Symbol" panose="05050102010706020507" pitchFamily="18" charset="2"/>
              </a:rPr>
              <a:t>       (1982, Rao),</a:t>
            </a:r>
            <a:br>
              <a:rPr lang="en-US" altLang="en-US" sz="2800" dirty="0">
                <a:sym typeface="Symbol" panose="05050102010706020507" pitchFamily="18" charset="2"/>
              </a:rPr>
            </a:br>
            <a:r>
              <a:rPr lang="en-US" altLang="en-US" sz="2800" dirty="0">
                <a:sym typeface="Symbol" panose="05050102010706020507" pitchFamily="18" charset="2"/>
              </a:rPr>
              <a:t>       (1970, Stevens)},</a:t>
            </a:r>
          </a:p>
          <a:p>
            <a:pPr marL="0" indent="0">
              <a:spcBef>
                <a:spcPct val="0"/>
              </a:spcBef>
              <a:spcAft>
                <a:spcPct val="20000"/>
              </a:spcAft>
              <a:defRPr/>
            </a:pPr>
            <a:r>
              <a:rPr lang="en-US" altLang="en-US" sz="2800" dirty="0">
                <a:sym typeface="Symbol" panose="05050102010706020507" pitchFamily="18" charset="2"/>
              </a:rPr>
              <a:t>and R contains the student records as defined before ?</a:t>
            </a:r>
          </a:p>
          <a:p>
            <a:pPr marL="0" indent="0">
              <a:spcBef>
                <a:spcPct val="0"/>
              </a:spcBef>
              <a:spcAft>
                <a:spcPct val="20000"/>
              </a:spcAft>
              <a:defRPr/>
            </a:pPr>
            <a:endParaRPr lang="en-US" altLang="en-US" sz="2800" dirty="0">
              <a:sym typeface="Symbol" panose="05050102010706020507" pitchFamily="18" charset="2"/>
            </a:endParaRPr>
          </a:p>
        </p:txBody>
      </p:sp>
      <p:sp>
        <p:nvSpPr>
          <p:cNvPr id="35842" name="Date Placeholder 3"/>
          <p:cNvSpPr>
            <a:spLocks noGrp="1"/>
          </p:cNvSpPr>
          <p:nvPr>
            <p:ph type="dt" sz="half" idx="10"/>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35843" name="Footer Placeholder 4"/>
          <p:cNvSpPr>
            <a:spLocks noGrp="1"/>
          </p:cNvSpPr>
          <p:nvPr>
            <p:ph type="ftr" sz="quarter" idx="11"/>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a:solidFill>
                <a:srgbClr val="00CCFF"/>
              </a:solidFill>
              <a:latin typeface="Times New Roman" panose="02020603050405020304" pitchFamily="18" charset="0"/>
            </a:endParaRPr>
          </a:p>
        </p:txBody>
      </p:sp>
      <p:sp>
        <p:nvSpPr>
          <p:cNvPr id="35844" name="Slide Number Placeholder 5"/>
          <p:cNvSpPr>
            <a:spLocks noGrp="1"/>
          </p:cNvSpPr>
          <p:nvPr>
            <p:ph type="sldNum" sz="quarter" idx="12"/>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7F694CAB-B426-46C5-9A7E-EB55F8382014}" type="slidenum">
              <a:rPr lang="en-CA" altLang="en-US" sz="1400">
                <a:solidFill>
                  <a:srgbClr val="00CCFF"/>
                </a:solidFill>
                <a:latin typeface="Times New Roman" panose="02020603050405020304" pitchFamily="18" charset="0"/>
              </a:rPr>
              <a:pPr>
                <a:spcBef>
                  <a:spcPct val="0"/>
                </a:spcBef>
              </a:pPr>
              <a:t>31</a:t>
            </a:fld>
            <a:endParaRPr lang="en-CA" altLang="en-US" sz="1400">
              <a:solidFill>
                <a:srgbClr val="00CC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6531">
                                            <p:txEl>
                                              <p:pRg st="1" end="1"/>
                                            </p:txEl>
                                          </p:spTgt>
                                        </p:tgtEl>
                                        <p:attrNameLst>
                                          <p:attrName>style.visibility</p:attrName>
                                        </p:attrNameLst>
                                      </p:cBhvr>
                                      <p:to>
                                        <p:strVal val="visible"/>
                                      </p:to>
                                    </p:set>
                                    <p:anim calcmode="lin" valueType="num">
                                      <p:cBhvr additive="base">
                                        <p:cTn id="7" dur="500" fill="hold"/>
                                        <p:tgtEl>
                                          <p:spTgt spid="406531">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65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6531">
                                            <p:txEl>
                                              <p:pRg st="2" end="2"/>
                                            </p:txEl>
                                          </p:spTgt>
                                        </p:tgtEl>
                                        <p:attrNameLst>
                                          <p:attrName>style.visibility</p:attrName>
                                        </p:attrNameLst>
                                      </p:cBhvr>
                                      <p:to>
                                        <p:strVal val="visible"/>
                                      </p:to>
                                    </p:set>
                                    <p:anim calcmode="lin" valueType="num">
                                      <p:cBhvr additive="base">
                                        <p:cTn id="13" dur="500" fill="hold"/>
                                        <p:tgtEl>
                                          <p:spTgt spid="40653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653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uiExpand="1"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a:xfrm>
            <a:off x="1981200" y="0"/>
            <a:ext cx="8153400" cy="762000"/>
          </a:xfrm>
        </p:spPr>
        <p:txBody>
          <a:bodyPr/>
          <a:lstStyle/>
          <a:p>
            <a:pPr eaLnBrk="1" hangingPunct="1">
              <a:defRPr/>
            </a:pPr>
            <a:r>
              <a:rPr lang="en-US" altLang="en-US" sz="3600"/>
              <a:t>Databases and Relations</a:t>
            </a:r>
            <a:endParaRPr lang="en-CA" altLang="en-US" sz="3600"/>
          </a:p>
        </p:txBody>
      </p:sp>
      <p:sp>
        <p:nvSpPr>
          <p:cNvPr id="407555" name="Rectangle 3"/>
          <p:cNvSpPr>
            <a:spLocks noGrp="1" noChangeArrowheads="1"/>
          </p:cNvSpPr>
          <p:nvPr>
            <p:ph idx="1"/>
          </p:nvPr>
        </p:nvSpPr>
        <p:spPr>
          <a:xfrm>
            <a:off x="685800" y="1143000"/>
            <a:ext cx="10896600" cy="5029200"/>
          </a:xfrm>
        </p:spPr>
        <p:txBody>
          <a:bodyPr>
            <a:normAutofit fontScale="92500" lnSpcReduction="10000"/>
          </a:bodyPr>
          <a:lstStyle/>
          <a:p>
            <a:pPr>
              <a:spcBef>
                <a:spcPct val="0"/>
              </a:spcBef>
              <a:spcAft>
                <a:spcPct val="20000"/>
              </a:spcAft>
              <a:defRPr/>
            </a:pPr>
            <a:r>
              <a:rPr lang="en-US" altLang="en-US" sz="2800" b="1" dirty="0">
                <a:solidFill>
                  <a:srgbClr val="00FFFF"/>
                </a:solidFill>
                <a:sym typeface="Symbol" panose="05050102010706020507" pitchFamily="18" charset="2"/>
              </a:rPr>
              <a:t>Solution:</a:t>
            </a:r>
            <a:r>
              <a:rPr lang="en-US" altLang="en-US" sz="2800" dirty="0">
                <a:sym typeface="Symbol" panose="05050102010706020507" pitchFamily="18" charset="2"/>
              </a:rPr>
              <a:t> The resulting relation is:</a:t>
            </a:r>
          </a:p>
          <a:p>
            <a:pPr>
              <a:spcBef>
                <a:spcPct val="0"/>
              </a:spcBef>
              <a:spcAft>
                <a:spcPct val="20000"/>
              </a:spcAft>
              <a:defRPr/>
            </a:pPr>
            <a:r>
              <a:rPr lang="en-US" altLang="en-US" sz="2800" dirty="0">
                <a:sym typeface="Symbol" panose="05050102010706020507" pitchFamily="18" charset="2"/>
              </a:rPr>
              <a:t>      {(1978, Ackermann, 231455, CS, 3.88),</a:t>
            </a:r>
            <a:br>
              <a:rPr lang="en-US" altLang="en-US" sz="2800" dirty="0">
                <a:sym typeface="Symbol" panose="05050102010706020507" pitchFamily="18" charset="2"/>
              </a:rPr>
            </a:br>
            <a:r>
              <a:rPr lang="en-US" altLang="en-US" sz="2800" dirty="0">
                <a:sym typeface="Symbol" panose="05050102010706020507" pitchFamily="18" charset="2"/>
              </a:rPr>
              <a:t>       (1972, Adams, 888323, Physics, 3.45),</a:t>
            </a:r>
            <a:br>
              <a:rPr lang="en-US" altLang="en-US" sz="2800" dirty="0">
                <a:sym typeface="Symbol" panose="05050102010706020507" pitchFamily="18" charset="2"/>
              </a:rPr>
            </a:br>
            <a:r>
              <a:rPr lang="en-US" altLang="en-US" sz="2800" dirty="0">
                <a:sym typeface="Symbol" panose="05050102010706020507" pitchFamily="18" charset="2"/>
              </a:rPr>
              <a:t>       (1917, Chou, 102147, CS, 3.79),</a:t>
            </a:r>
            <a:br>
              <a:rPr lang="en-US" altLang="en-US" sz="2800" dirty="0">
                <a:sym typeface="Symbol" panose="05050102010706020507" pitchFamily="18" charset="2"/>
              </a:rPr>
            </a:br>
            <a:r>
              <a:rPr lang="en-US" altLang="en-US" sz="2800" dirty="0">
                <a:sym typeface="Symbol" panose="05050102010706020507" pitchFamily="18" charset="2"/>
              </a:rPr>
              <a:t>       (1984, </a:t>
            </a:r>
            <a:r>
              <a:rPr lang="en-US" altLang="en-US" sz="2800" dirty="0" err="1">
                <a:sym typeface="Symbol" panose="05050102010706020507" pitchFamily="18" charset="2"/>
              </a:rPr>
              <a:t>Goodfriend</a:t>
            </a:r>
            <a:r>
              <a:rPr lang="en-US" altLang="en-US" sz="2800" dirty="0">
                <a:sym typeface="Symbol" panose="05050102010706020507" pitchFamily="18" charset="2"/>
              </a:rPr>
              <a:t>, 453876, Math, 3.45),</a:t>
            </a:r>
            <a:br>
              <a:rPr lang="en-US" altLang="en-US" sz="2800" dirty="0">
                <a:sym typeface="Symbol" panose="05050102010706020507" pitchFamily="18" charset="2"/>
              </a:rPr>
            </a:br>
            <a:r>
              <a:rPr lang="en-US" altLang="en-US" sz="2800" dirty="0">
                <a:sym typeface="Symbol" panose="05050102010706020507" pitchFamily="18" charset="2"/>
              </a:rPr>
              <a:t>       (1982, Rao, 678543, Math, 3.90),</a:t>
            </a:r>
            <a:br>
              <a:rPr lang="en-US" altLang="en-US" sz="2800" dirty="0">
                <a:sym typeface="Symbol" panose="05050102010706020507" pitchFamily="18" charset="2"/>
              </a:rPr>
            </a:br>
            <a:r>
              <a:rPr lang="en-US" altLang="en-US" sz="2800" dirty="0">
                <a:sym typeface="Symbol" panose="05050102010706020507" pitchFamily="18" charset="2"/>
              </a:rPr>
              <a:t>       (1970, Stevens, 786576, Psych, 2.99)}</a:t>
            </a:r>
          </a:p>
          <a:p>
            <a:pPr>
              <a:spcBef>
                <a:spcPct val="0"/>
              </a:spcBef>
              <a:spcAft>
                <a:spcPct val="20000"/>
              </a:spcAft>
              <a:defRPr/>
            </a:pPr>
            <a:endParaRPr lang="en-US" altLang="en-US" sz="2800" dirty="0">
              <a:sym typeface="Symbol" panose="05050102010706020507" pitchFamily="18" charset="2"/>
            </a:endParaRPr>
          </a:p>
          <a:p>
            <a:pPr>
              <a:spcBef>
                <a:spcPct val="0"/>
              </a:spcBef>
              <a:spcAft>
                <a:spcPct val="20000"/>
              </a:spcAft>
              <a:defRPr/>
            </a:pPr>
            <a:r>
              <a:rPr lang="en-US" altLang="en-US" sz="2800" dirty="0">
                <a:sym typeface="Symbol" panose="05050102010706020507" pitchFamily="18" charset="2"/>
              </a:rPr>
              <a:t>Since Y has two fields and R has four, the relation J</a:t>
            </a:r>
            <a:r>
              <a:rPr lang="en-US" altLang="en-US" sz="2800" baseline="-25000" dirty="0">
                <a:sym typeface="Symbol" panose="05050102010706020507" pitchFamily="18" charset="2"/>
              </a:rPr>
              <a:t>1</a:t>
            </a:r>
            <a:r>
              <a:rPr lang="en-US" altLang="en-US" sz="2800" dirty="0">
                <a:sym typeface="Symbol" panose="05050102010706020507" pitchFamily="18" charset="2"/>
              </a:rPr>
              <a:t>(Y, R) has </a:t>
            </a:r>
            <a:r>
              <a:rPr lang="en-US" altLang="en-US" sz="2800" dirty="0" smtClean="0">
                <a:sym typeface="Symbol" panose="05050102010706020507" pitchFamily="18" charset="2"/>
              </a:rPr>
              <a:t/>
            </a:r>
            <a:br>
              <a:rPr lang="en-US" altLang="en-US" sz="2800" dirty="0" smtClean="0">
                <a:sym typeface="Symbol" panose="05050102010706020507" pitchFamily="18" charset="2"/>
              </a:rPr>
            </a:br>
            <a:r>
              <a:rPr lang="en-US" altLang="en-US" sz="2800" dirty="0" smtClean="0">
                <a:sym typeface="Symbol" panose="05050102010706020507" pitchFamily="18" charset="2"/>
              </a:rPr>
              <a:t>2 </a:t>
            </a:r>
            <a:r>
              <a:rPr lang="en-US" altLang="en-US" sz="2800" dirty="0">
                <a:sym typeface="Symbol" panose="05050102010706020507" pitchFamily="18" charset="2"/>
              </a:rPr>
              <a:t>+ 4 – 1 = 5 fields.</a:t>
            </a:r>
          </a:p>
          <a:p>
            <a:pPr>
              <a:spcBef>
                <a:spcPct val="0"/>
              </a:spcBef>
              <a:spcAft>
                <a:spcPct val="20000"/>
              </a:spcAft>
              <a:defRPr/>
            </a:pPr>
            <a:endParaRPr lang="en-US" altLang="en-US" sz="2800" dirty="0">
              <a:sym typeface="Symbol" panose="05050102010706020507" pitchFamily="18" charset="2"/>
            </a:endParaRPr>
          </a:p>
        </p:txBody>
      </p:sp>
      <p:sp>
        <p:nvSpPr>
          <p:cNvPr id="36866" name="Date Placeholder 3"/>
          <p:cNvSpPr>
            <a:spLocks noGrp="1"/>
          </p:cNvSpPr>
          <p:nvPr>
            <p:ph type="dt" sz="half" idx="10"/>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36867" name="Footer Placeholder 4"/>
          <p:cNvSpPr>
            <a:spLocks noGrp="1"/>
          </p:cNvSpPr>
          <p:nvPr>
            <p:ph type="ftr" sz="quarter" idx="11"/>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a:solidFill>
                <a:srgbClr val="00CCFF"/>
              </a:solidFill>
              <a:latin typeface="Times New Roman" panose="02020603050405020304" pitchFamily="18" charset="0"/>
            </a:endParaRPr>
          </a:p>
        </p:txBody>
      </p:sp>
      <p:sp>
        <p:nvSpPr>
          <p:cNvPr id="36868" name="Slide Number Placeholder 5"/>
          <p:cNvSpPr>
            <a:spLocks noGrp="1"/>
          </p:cNvSpPr>
          <p:nvPr>
            <p:ph type="sldNum" sz="quarter" idx="12"/>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F8C4E6CF-9647-4324-84B4-71EC7AD042A2}" type="slidenum">
              <a:rPr lang="en-CA" altLang="en-US" sz="1400">
                <a:solidFill>
                  <a:srgbClr val="00CCFF"/>
                </a:solidFill>
                <a:latin typeface="Times New Roman" panose="02020603050405020304" pitchFamily="18" charset="0"/>
              </a:rPr>
              <a:pPr>
                <a:spcBef>
                  <a:spcPct val="0"/>
                </a:spcBef>
              </a:pPr>
              <a:t>32</a:t>
            </a:fld>
            <a:endParaRPr lang="en-CA" altLang="en-US" sz="1400">
              <a:solidFill>
                <a:srgbClr val="00CC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7555">
                                            <p:txEl>
                                              <p:pRg st="1" end="1"/>
                                            </p:txEl>
                                          </p:spTgt>
                                        </p:tgtEl>
                                        <p:attrNameLst>
                                          <p:attrName>style.visibility</p:attrName>
                                        </p:attrNameLst>
                                      </p:cBhvr>
                                      <p:to>
                                        <p:strVal val="visible"/>
                                      </p:to>
                                    </p:set>
                                    <p:anim calcmode="lin" valueType="num">
                                      <p:cBhvr additive="base">
                                        <p:cTn id="7" dur="500" fill="hold"/>
                                        <p:tgtEl>
                                          <p:spTgt spid="40755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75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7555">
                                            <p:txEl>
                                              <p:pRg st="3" end="3"/>
                                            </p:txEl>
                                          </p:spTgt>
                                        </p:tgtEl>
                                        <p:attrNameLst>
                                          <p:attrName>style.visibility</p:attrName>
                                        </p:attrNameLst>
                                      </p:cBhvr>
                                      <p:to>
                                        <p:strVal val="visible"/>
                                      </p:to>
                                    </p:set>
                                    <p:anim calcmode="lin" valueType="num">
                                      <p:cBhvr additive="base">
                                        <p:cTn id="13" dur="500" fill="hold"/>
                                        <p:tgtEl>
                                          <p:spTgt spid="407555">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755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uiExpand="1"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1981200" y="0"/>
            <a:ext cx="8153400" cy="762000"/>
          </a:xfrm>
        </p:spPr>
        <p:txBody>
          <a:bodyPr/>
          <a:lstStyle/>
          <a:p>
            <a:pPr eaLnBrk="1" hangingPunct="1">
              <a:defRPr/>
            </a:pPr>
            <a:r>
              <a:rPr lang="en-US" altLang="en-US" sz="3600"/>
              <a:t>Representing Relations</a:t>
            </a:r>
            <a:endParaRPr lang="en-CA" altLang="en-US" sz="3600"/>
          </a:p>
        </p:txBody>
      </p:sp>
      <p:sp>
        <p:nvSpPr>
          <p:cNvPr id="408579" name="Rectangle 3"/>
          <p:cNvSpPr>
            <a:spLocks noGrp="1" noChangeArrowheads="1"/>
          </p:cNvSpPr>
          <p:nvPr>
            <p:ph idx="1"/>
          </p:nvPr>
        </p:nvSpPr>
        <p:spPr>
          <a:xfrm>
            <a:off x="609600" y="762000"/>
            <a:ext cx="10972800" cy="5410200"/>
          </a:xfrm>
        </p:spPr>
        <p:txBody>
          <a:bodyPr>
            <a:noAutofit/>
          </a:bodyPr>
          <a:lstStyle/>
          <a:p>
            <a:pPr>
              <a:lnSpc>
                <a:spcPct val="90000"/>
              </a:lnSpc>
              <a:spcBef>
                <a:spcPct val="0"/>
              </a:spcBef>
              <a:spcAft>
                <a:spcPct val="20000"/>
              </a:spcAft>
              <a:defRPr/>
            </a:pPr>
            <a:r>
              <a:rPr lang="en-US" altLang="en-US" sz="3000" dirty="0">
                <a:sym typeface="Symbol" panose="05050102010706020507" pitchFamily="18" charset="2"/>
              </a:rPr>
              <a:t>We already know different ways of representing relations. We will now take a closer look at two ways of representation: </a:t>
            </a:r>
            <a:r>
              <a:rPr lang="en-US" altLang="en-US" sz="3000" b="1" dirty="0">
                <a:solidFill>
                  <a:srgbClr val="00FFFF"/>
                </a:solidFill>
                <a:sym typeface="Symbol" panose="05050102010706020507" pitchFamily="18" charset="2"/>
              </a:rPr>
              <a:t>Zero-one matrices</a:t>
            </a:r>
            <a:r>
              <a:rPr lang="en-US" altLang="en-US" sz="3000" dirty="0">
                <a:sym typeface="Symbol" panose="05050102010706020507" pitchFamily="18" charset="2"/>
              </a:rPr>
              <a:t> and </a:t>
            </a:r>
            <a:r>
              <a:rPr lang="en-US" altLang="en-US" sz="3000" b="1" dirty="0">
                <a:solidFill>
                  <a:srgbClr val="00FFFF"/>
                </a:solidFill>
                <a:sym typeface="Symbol" panose="05050102010706020507" pitchFamily="18" charset="2"/>
              </a:rPr>
              <a:t>directed graphs</a:t>
            </a:r>
            <a:r>
              <a:rPr lang="en-US" altLang="en-US" sz="3000" dirty="0">
                <a:sym typeface="Symbol" panose="05050102010706020507" pitchFamily="18" charset="2"/>
              </a:rPr>
              <a:t>.</a:t>
            </a:r>
          </a:p>
          <a:p>
            <a:pPr>
              <a:lnSpc>
                <a:spcPct val="90000"/>
              </a:lnSpc>
              <a:spcBef>
                <a:spcPct val="0"/>
              </a:spcBef>
              <a:spcAft>
                <a:spcPct val="20000"/>
              </a:spcAft>
              <a:defRPr/>
            </a:pPr>
            <a:endParaRPr lang="en-US" altLang="en-US" sz="3000" dirty="0">
              <a:sym typeface="Symbol" panose="05050102010706020507" pitchFamily="18" charset="2"/>
            </a:endParaRPr>
          </a:p>
          <a:p>
            <a:pPr>
              <a:lnSpc>
                <a:spcPct val="90000"/>
              </a:lnSpc>
              <a:spcBef>
                <a:spcPct val="0"/>
              </a:spcBef>
              <a:spcAft>
                <a:spcPct val="20000"/>
              </a:spcAft>
              <a:defRPr/>
            </a:pPr>
            <a:r>
              <a:rPr lang="en-US" altLang="en-US" sz="3000" dirty="0">
                <a:sym typeface="Symbol" panose="05050102010706020507" pitchFamily="18" charset="2"/>
              </a:rPr>
              <a:t>If R is a relation from A = {a</a:t>
            </a:r>
            <a:r>
              <a:rPr lang="en-US" altLang="en-US" sz="3000" baseline="-25000" dirty="0">
                <a:sym typeface="Symbol" panose="05050102010706020507" pitchFamily="18" charset="2"/>
              </a:rPr>
              <a:t>1</a:t>
            </a:r>
            <a:r>
              <a:rPr lang="en-US" altLang="en-US" sz="3000" dirty="0">
                <a:sym typeface="Symbol" panose="05050102010706020507" pitchFamily="18" charset="2"/>
              </a:rPr>
              <a:t>, a</a:t>
            </a:r>
            <a:r>
              <a:rPr lang="en-US" altLang="en-US" sz="3000" baseline="-25000" dirty="0">
                <a:sym typeface="Symbol" panose="05050102010706020507" pitchFamily="18" charset="2"/>
              </a:rPr>
              <a:t>2</a:t>
            </a:r>
            <a:r>
              <a:rPr lang="en-US" altLang="en-US" sz="3000" dirty="0">
                <a:sym typeface="Symbol" panose="05050102010706020507" pitchFamily="18" charset="2"/>
              </a:rPr>
              <a:t>, …, a</a:t>
            </a:r>
            <a:r>
              <a:rPr lang="en-US" altLang="en-US" sz="3000" baseline="-25000" dirty="0">
                <a:sym typeface="Symbol" panose="05050102010706020507" pitchFamily="18" charset="2"/>
              </a:rPr>
              <a:t>m</a:t>
            </a:r>
            <a:r>
              <a:rPr lang="en-US" altLang="en-US" sz="3000" dirty="0">
                <a:sym typeface="Symbol" panose="05050102010706020507" pitchFamily="18" charset="2"/>
              </a:rPr>
              <a:t>} to B </a:t>
            </a:r>
            <a:r>
              <a:rPr lang="en-US" altLang="en-US" sz="3000" dirty="0" smtClean="0">
                <a:sym typeface="Symbol" panose="05050102010706020507" pitchFamily="18" charset="2"/>
              </a:rPr>
              <a:t>= {</a:t>
            </a:r>
            <a:r>
              <a:rPr lang="en-US" altLang="en-US" sz="3000" dirty="0">
                <a:sym typeface="Symbol" panose="05050102010706020507" pitchFamily="18" charset="2"/>
              </a:rPr>
              <a:t>b</a:t>
            </a:r>
            <a:r>
              <a:rPr lang="en-US" altLang="en-US" sz="3000" baseline="-25000" dirty="0">
                <a:sym typeface="Symbol" panose="05050102010706020507" pitchFamily="18" charset="2"/>
              </a:rPr>
              <a:t>1</a:t>
            </a:r>
            <a:r>
              <a:rPr lang="en-US" altLang="en-US" sz="3000" dirty="0">
                <a:sym typeface="Symbol" panose="05050102010706020507" pitchFamily="18" charset="2"/>
              </a:rPr>
              <a:t>, b</a:t>
            </a:r>
            <a:r>
              <a:rPr lang="en-US" altLang="en-US" sz="3000" baseline="-25000" dirty="0">
                <a:sym typeface="Symbol" panose="05050102010706020507" pitchFamily="18" charset="2"/>
              </a:rPr>
              <a:t>2</a:t>
            </a:r>
            <a:r>
              <a:rPr lang="en-US" altLang="en-US" sz="3000" dirty="0">
                <a:sym typeface="Symbol" panose="05050102010706020507" pitchFamily="18" charset="2"/>
              </a:rPr>
              <a:t>, …, </a:t>
            </a:r>
            <a:r>
              <a:rPr lang="en-US" altLang="en-US" sz="3000" dirty="0" err="1">
                <a:sym typeface="Symbol" panose="05050102010706020507" pitchFamily="18" charset="2"/>
              </a:rPr>
              <a:t>b</a:t>
            </a:r>
            <a:r>
              <a:rPr lang="en-US" altLang="en-US" sz="3000" baseline="-25000" dirty="0" err="1">
                <a:sym typeface="Symbol" panose="05050102010706020507" pitchFamily="18" charset="2"/>
              </a:rPr>
              <a:t>n</a:t>
            </a:r>
            <a:r>
              <a:rPr lang="en-US" altLang="en-US" sz="3000" dirty="0">
                <a:sym typeface="Symbol" panose="05050102010706020507" pitchFamily="18" charset="2"/>
              </a:rPr>
              <a:t>}, then R can be represented by the zero-one matrix M</a:t>
            </a:r>
            <a:r>
              <a:rPr lang="en-US" altLang="en-US" sz="3000" baseline="-25000" dirty="0">
                <a:sym typeface="Symbol" panose="05050102010706020507" pitchFamily="18" charset="2"/>
              </a:rPr>
              <a:t>R</a:t>
            </a:r>
            <a:r>
              <a:rPr lang="en-US" altLang="en-US" sz="3000" dirty="0">
                <a:sym typeface="Symbol" panose="05050102010706020507" pitchFamily="18" charset="2"/>
              </a:rPr>
              <a:t> = [</a:t>
            </a:r>
            <a:r>
              <a:rPr lang="en-US" altLang="en-US" sz="3000" dirty="0" err="1">
                <a:sym typeface="Symbol" panose="05050102010706020507" pitchFamily="18" charset="2"/>
              </a:rPr>
              <a:t>m</a:t>
            </a:r>
            <a:r>
              <a:rPr lang="en-US" altLang="en-US" sz="3000" baseline="-25000" dirty="0" err="1">
                <a:sym typeface="Symbol" panose="05050102010706020507" pitchFamily="18" charset="2"/>
              </a:rPr>
              <a:t>ij</a:t>
            </a:r>
            <a:r>
              <a:rPr lang="en-US" altLang="en-US" sz="3000" dirty="0">
                <a:sym typeface="Symbol" panose="05050102010706020507" pitchFamily="18" charset="2"/>
              </a:rPr>
              <a:t>] with</a:t>
            </a:r>
          </a:p>
          <a:p>
            <a:pPr>
              <a:lnSpc>
                <a:spcPct val="90000"/>
              </a:lnSpc>
              <a:spcBef>
                <a:spcPct val="0"/>
              </a:spcBef>
              <a:spcAft>
                <a:spcPct val="20000"/>
              </a:spcAft>
              <a:defRPr/>
            </a:pPr>
            <a:r>
              <a:rPr lang="en-US" altLang="en-US" sz="3000" dirty="0" err="1">
                <a:sym typeface="Symbol" panose="05050102010706020507" pitchFamily="18" charset="2"/>
              </a:rPr>
              <a:t>m</a:t>
            </a:r>
            <a:r>
              <a:rPr lang="en-US" altLang="en-US" sz="3000" baseline="-25000" dirty="0" err="1">
                <a:sym typeface="Symbol" panose="05050102010706020507" pitchFamily="18" charset="2"/>
              </a:rPr>
              <a:t>ij</a:t>
            </a:r>
            <a:r>
              <a:rPr lang="en-US" altLang="en-US" sz="3000" dirty="0">
                <a:sym typeface="Symbol" panose="05050102010706020507" pitchFamily="18" charset="2"/>
              </a:rPr>
              <a:t> = 1,   if (</a:t>
            </a:r>
            <a:r>
              <a:rPr lang="en-US" altLang="en-US" sz="3000" dirty="0" err="1">
                <a:sym typeface="Symbol" panose="05050102010706020507" pitchFamily="18" charset="2"/>
              </a:rPr>
              <a:t>a</a:t>
            </a:r>
            <a:r>
              <a:rPr lang="en-US" altLang="en-US" sz="3000" baseline="-25000" dirty="0" err="1">
                <a:sym typeface="Symbol" panose="05050102010706020507" pitchFamily="18" charset="2"/>
              </a:rPr>
              <a:t>i</a:t>
            </a:r>
            <a:r>
              <a:rPr lang="en-US" altLang="en-US" sz="3000" dirty="0">
                <a:sym typeface="Symbol" panose="05050102010706020507" pitchFamily="18" charset="2"/>
              </a:rPr>
              <a:t>, </a:t>
            </a:r>
            <a:r>
              <a:rPr lang="en-US" altLang="en-US" sz="3000" dirty="0" err="1">
                <a:sym typeface="Symbol" panose="05050102010706020507" pitchFamily="18" charset="2"/>
              </a:rPr>
              <a:t>b</a:t>
            </a:r>
            <a:r>
              <a:rPr lang="en-US" altLang="en-US" sz="3000" baseline="-25000" dirty="0" err="1">
                <a:sym typeface="Symbol" panose="05050102010706020507" pitchFamily="18" charset="2"/>
              </a:rPr>
              <a:t>j</a:t>
            </a:r>
            <a:r>
              <a:rPr lang="en-US" altLang="en-US" sz="3000" dirty="0">
                <a:sym typeface="Symbol" panose="05050102010706020507" pitchFamily="18" charset="2"/>
              </a:rPr>
              <a:t>)R, and</a:t>
            </a:r>
          </a:p>
          <a:p>
            <a:pPr>
              <a:lnSpc>
                <a:spcPct val="90000"/>
              </a:lnSpc>
              <a:spcBef>
                <a:spcPct val="0"/>
              </a:spcBef>
              <a:spcAft>
                <a:spcPct val="20000"/>
              </a:spcAft>
              <a:defRPr/>
            </a:pPr>
            <a:r>
              <a:rPr lang="en-US" altLang="en-US" sz="3000" dirty="0" err="1">
                <a:sym typeface="Symbol" panose="05050102010706020507" pitchFamily="18" charset="2"/>
              </a:rPr>
              <a:t>m</a:t>
            </a:r>
            <a:r>
              <a:rPr lang="en-US" altLang="en-US" sz="3000" baseline="-25000" dirty="0" err="1">
                <a:sym typeface="Symbol" panose="05050102010706020507" pitchFamily="18" charset="2"/>
              </a:rPr>
              <a:t>ij</a:t>
            </a:r>
            <a:r>
              <a:rPr lang="en-US" altLang="en-US" sz="3000" dirty="0">
                <a:sym typeface="Symbol" panose="05050102010706020507" pitchFamily="18" charset="2"/>
              </a:rPr>
              <a:t> = 0,  if (</a:t>
            </a:r>
            <a:r>
              <a:rPr lang="en-US" altLang="en-US" sz="3000" dirty="0" err="1">
                <a:sym typeface="Symbol" panose="05050102010706020507" pitchFamily="18" charset="2"/>
              </a:rPr>
              <a:t>a</a:t>
            </a:r>
            <a:r>
              <a:rPr lang="en-US" altLang="en-US" sz="3000" baseline="-25000" dirty="0" err="1">
                <a:sym typeface="Symbol" panose="05050102010706020507" pitchFamily="18" charset="2"/>
              </a:rPr>
              <a:t>i</a:t>
            </a:r>
            <a:r>
              <a:rPr lang="en-US" altLang="en-US" sz="3000" dirty="0">
                <a:sym typeface="Symbol" panose="05050102010706020507" pitchFamily="18" charset="2"/>
              </a:rPr>
              <a:t>, </a:t>
            </a:r>
            <a:r>
              <a:rPr lang="en-US" altLang="en-US" sz="3000" dirty="0" err="1">
                <a:sym typeface="Symbol" panose="05050102010706020507" pitchFamily="18" charset="2"/>
              </a:rPr>
              <a:t>b</a:t>
            </a:r>
            <a:r>
              <a:rPr lang="en-US" altLang="en-US" sz="3000" baseline="-25000" dirty="0" err="1">
                <a:sym typeface="Symbol" panose="05050102010706020507" pitchFamily="18" charset="2"/>
              </a:rPr>
              <a:t>j</a:t>
            </a:r>
            <a:r>
              <a:rPr lang="en-US" altLang="en-US" sz="3000" dirty="0">
                <a:sym typeface="Symbol" panose="05050102010706020507" pitchFamily="18" charset="2"/>
              </a:rPr>
              <a:t>)R.</a:t>
            </a:r>
          </a:p>
          <a:p>
            <a:pPr>
              <a:lnSpc>
                <a:spcPct val="90000"/>
              </a:lnSpc>
              <a:spcBef>
                <a:spcPct val="0"/>
              </a:spcBef>
              <a:spcAft>
                <a:spcPct val="20000"/>
              </a:spcAft>
              <a:defRPr/>
            </a:pPr>
            <a:endParaRPr lang="en-US" altLang="en-US" sz="3000" dirty="0">
              <a:sym typeface="Symbol" panose="05050102010706020507" pitchFamily="18" charset="2"/>
            </a:endParaRPr>
          </a:p>
          <a:p>
            <a:pPr>
              <a:lnSpc>
                <a:spcPct val="90000"/>
              </a:lnSpc>
              <a:spcBef>
                <a:spcPct val="0"/>
              </a:spcBef>
              <a:spcAft>
                <a:spcPct val="20000"/>
              </a:spcAft>
              <a:defRPr/>
            </a:pPr>
            <a:r>
              <a:rPr lang="en-US" altLang="en-US" sz="3000" dirty="0">
                <a:sym typeface="Symbol" panose="05050102010706020507" pitchFamily="18" charset="2"/>
              </a:rPr>
              <a:t>Note that for creating this matrix we first need to list the elements in A and B in a </a:t>
            </a:r>
            <a:r>
              <a:rPr lang="en-US" altLang="en-US" sz="3000" b="1" dirty="0">
                <a:solidFill>
                  <a:srgbClr val="00FFFF"/>
                </a:solidFill>
                <a:sym typeface="Symbol" panose="05050102010706020507" pitchFamily="18" charset="2"/>
              </a:rPr>
              <a:t>particular, but arbitrary order</a:t>
            </a:r>
            <a:r>
              <a:rPr lang="en-US" altLang="en-US" sz="3000" dirty="0">
                <a:sym typeface="Symbol" panose="05050102010706020507" pitchFamily="18" charset="2"/>
              </a:rPr>
              <a:t>.</a:t>
            </a:r>
          </a:p>
        </p:txBody>
      </p:sp>
      <p:sp>
        <p:nvSpPr>
          <p:cNvPr id="37890" name="Date Placeholder 3"/>
          <p:cNvSpPr>
            <a:spLocks noGrp="1"/>
          </p:cNvSpPr>
          <p:nvPr>
            <p:ph type="dt" sz="half" idx="10"/>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37891" name="Footer Placeholder 4"/>
          <p:cNvSpPr>
            <a:spLocks noGrp="1"/>
          </p:cNvSpPr>
          <p:nvPr>
            <p:ph type="ftr" sz="quarter" idx="11"/>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a:solidFill>
                <a:srgbClr val="00CCFF"/>
              </a:solidFill>
              <a:latin typeface="Times New Roman" panose="02020603050405020304" pitchFamily="18" charset="0"/>
            </a:endParaRPr>
          </a:p>
        </p:txBody>
      </p:sp>
      <p:sp>
        <p:nvSpPr>
          <p:cNvPr id="37892" name="Slide Number Placeholder 5"/>
          <p:cNvSpPr>
            <a:spLocks noGrp="1"/>
          </p:cNvSpPr>
          <p:nvPr>
            <p:ph type="sldNum" sz="quarter" idx="12"/>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C80C079D-53C3-419F-8C92-BA92EBC89B6B}" type="slidenum">
              <a:rPr lang="en-CA" altLang="en-US" sz="1400">
                <a:solidFill>
                  <a:srgbClr val="00CCFF"/>
                </a:solidFill>
                <a:latin typeface="Times New Roman" panose="02020603050405020304" pitchFamily="18" charset="0"/>
              </a:rPr>
              <a:pPr>
                <a:spcBef>
                  <a:spcPct val="0"/>
                </a:spcBef>
              </a:pPr>
              <a:t>33</a:t>
            </a:fld>
            <a:endParaRPr lang="en-CA" altLang="en-US" sz="1400">
              <a:solidFill>
                <a:srgbClr val="00CC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8579">
                                            <p:txEl>
                                              <p:pRg st="2" end="2"/>
                                            </p:txEl>
                                          </p:spTgt>
                                        </p:tgtEl>
                                        <p:attrNameLst>
                                          <p:attrName>style.visibility</p:attrName>
                                        </p:attrNameLst>
                                      </p:cBhvr>
                                      <p:to>
                                        <p:strVal val="visible"/>
                                      </p:to>
                                    </p:set>
                                    <p:anim calcmode="lin" valueType="num">
                                      <p:cBhvr additive="base">
                                        <p:cTn id="7" dur="500" fill="hold"/>
                                        <p:tgtEl>
                                          <p:spTgt spid="408579">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85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8579">
                                            <p:txEl>
                                              <p:pRg st="3" end="3"/>
                                            </p:txEl>
                                          </p:spTgt>
                                        </p:tgtEl>
                                        <p:attrNameLst>
                                          <p:attrName>style.visibility</p:attrName>
                                        </p:attrNameLst>
                                      </p:cBhvr>
                                      <p:to>
                                        <p:strVal val="visible"/>
                                      </p:to>
                                    </p:set>
                                    <p:anim calcmode="lin" valueType="num">
                                      <p:cBhvr additive="base">
                                        <p:cTn id="13" dur="500" fill="hold"/>
                                        <p:tgtEl>
                                          <p:spTgt spid="408579">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85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8579">
                                            <p:txEl>
                                              <p:pRg st="4" end="4"/>
                                            </p:txEl>
                                          </p:spTgt>
                                        </p:tgtEl>
                                        <p:attrNameLst>
                                          <p:attrName>style.visibility</p:attrName>
                                        </p:attrNameLst>
                                      </p:cBhvr>
                                      <p:to>
                                        <p:strVal val="visible"/>
                                      </p:to>
                                    </p:set>
                                    <p:anim calcmode="lin" valueType="num">
                                      <p:cBhvr additive="base">
                                        <p:cTn id="19" dur="500" fill="hold"/>
                                        <p:tgtEl>
                                          <p:spTgt spid="408579">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857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08579">
                                            <p:txEl>
                                              <p:pRg st="6" end="6"/>
                                            </p:txEl>
                                          </p:spTgt>
                                        </p:tgtEl>
                                        <p:attrNameLst>
                                          <p:attrName>style.visibility</p:attrName>
                                        </p:attrNameLst>
                                      </p:cBhvr>
                                      <p:to>
                                        <p:strVal val="visible"/>
                                      </p:to>
                                    </p:set>
                                    <p:anim calcmode="lin" valueType="num">
                                      <p:cBhvr additive="base">
                                        <p:cTn id="25" dur="500" fill="hold"/>
                                        <p:tgtEl>
                                          <p:spTgt spid="408579">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0857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uiExpand="1"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a:xfrm>
            <a:off x="1981200" y="0"/>
            <a:ext cx="8153400" cy="762000"/>
          </a:xfrm>
        </p:spPr>
        <p:txBody>
          <a:bodyPr/>
          <a:lstStyle/>
          <a:p>
            <a:pPr eaLnBrk="1" hangingPunct="1">
              <a:defRPr/>
            </a:pPr>
            <a:r>
              <a:rPr lang="en-US" altLang="en-US" sz="3600"/>
              <a:t>Representing Relations</a:t>
            </a:r>
            <a:endParaRPr lang="en-CA" altLang="en-US" sz="3600"/>
          </a:p>
        </p:txBody>
      </p:sp>
      <p:sp>
        <p:nvSpPr>
          <p:cNvPr id="409603" name="Rectangle 3"/>
          <p:cNvSpPr>
            <a:spLocks noGrp="1" noChangeArrowheads="1"/>
          </p:cNvSpPr>
          <p:nvPr>
            <p:ph idx="1"/>
          </p:nvPr>
        </p:nvSpPr>
        <p:spPr>
          <a:xfrm>
            <a:off x="685800" y="1143000"/>
            <a:ext cx="10896600" cy="2133600"/>
          </a:xfrm>
        </p:spPr>
        <p:txBody>
          <a:bodyPr>
            <a:noAutofit/>
          </a:bodyPr>
          <a:lstStyle/>
          <a:p>
            <a:pPr>
              <a:spcBef>
                <a:spcPct val="0"/>
              </a:spcBef>
              <a:spcAft>
                <a:spcPct val="20000"/>
              </a:spcAft>
              <a:defRPr/>
            </a:pPr>
            <a:r>
              <a:rPr lang="en-US" altLang="en-US" sz="3200" b="1" dirty="0">
                <a:solidFill>
                  <a:srgbClr val="00FFFF"/>
                </a:solidFill>
                <a:sym typeface="Symbol" panose="05050102010706020507" pitchFamily="18" charset="2"/>
              </a:rPr>
              <a:t>Example:</a:t>
            </a:r>
            <a:r>
              <a:rPr lang="en-US" altLang="en-US" sz="3200" dirty="0">
                <a:sym typeface="Symbol" panose="05050102010706020507" pitchFamily="18" charset="2"/>
              </a:rPr>
              <a:t> How can we represent the relation </a:t>
            </a:r>
            <a:r>
              <a:rPr lang="en-US" altLang="en-US" sz="3200" dirty="0" smtClean="0">
                <a:sym typeface="Symbol" panose="05050102010706020507" pitchFamily="18" charset="2"/>
              </a:rPr>
              <a:t/>
            </a:r>
            <a:br>
              <a:rPr lang="en-US" altLang="en-US" sz="3200" dirty="0" smtClean="0">
                <a:sym typeface="Symbol" panose="05050102010706020507" pitchFamily="18" charset="2"/>
              </a:rPr>
            </a:br>
            <a:r>
              <a:rPr lang="en-US" altLang="en-US" sz="3200" dirty="0" smtClean="0">
                <a:sym typeface="Symbol" panose="05050102010706020507" pitchFamily="18" charset="2"/>
              </a:rPr>
              <a:t>R </a:t>
            </a:r>
            <a:r>
              <a:rPr lang="en-US" altLang="en-US" sz="3200" dirty="0">
                <a:sym typeface="Symbol" panose="05050102010706020507" pitchFamily="18" charset="2"/>
              </a:rPr>
              <a:t>= {(2, 1), (3, 1), (3, 2)} as a zero-one matrix?</a:t>
            </a:r>
          </a:p>
          <a:p>
            <a:pPr>
              <a:spcBef>
                <a:spcPct val="0"/>
              </a:spcBef>
              <a:spcAft>
                <a:spcPct val="20000"/>
              </a:spcAft>
              <a:defRPr/>
            </a:pPr>
            <a:endParaRPr lang="en-US" altLang="en-US" sz="3200" dirty="0">
              <a:sym typeface="Symbol" panose="05050102010706020507" pitchFamily="18" charset="2"/>
            </a:endParaRPr>
          </a:p>
          <a:p>
            <a:pPr>
              <a:spcBef>
                <a:spcPct val="0"/>
              </a:spcBef>
              <a:spcAft>
                <a:spcPct val="20000"/>
              </a:spcAft>
              <a:defRPr/>
            </a:pPr>
            <a:r>
              <a:rPr lang="en-US" altLang="en-US" sz="3200" b="1" dirty="0">
                <a:solidFill>
                  <a:srgbClr val="00FFFF"/>
                </a:solidFill>
                <a:sym typeface="Symbol" panose="05050102010706020507" pitchFamily="18" charset="2"/>
              </a:rPr>
              <a:t>Solution:</a:t>
            </a:r>
            <a:r>
              <a:rPr lang="en-US" altLang="en-US" sz="3200" dirty="0">
                <a:sym typeface="Symbol" panose="05050102010706020507" pitchFamily="18" charset="2"/>
              </a:rPr>
              <a:t> The matrix M</a:t>
            </a:r>
            <a:r>
              <a:rPr lang="en-US" altLang="en-US" sz="3200" baseline="-25000" dirty="0">
                <a:sym typeface="Symbol" panose="05050102010706020507" pitchFamily="18" charset="2"/>
              </a:rPr>
              <a:t>R</a:t>
            </a:r>
            <a:r>
              <a:rPr lang="en-US" altLang="en-US" sz="3200" dirty="0">
                <a:sym typeface="Symbol" panose="05050102010706020507" pitchFamily="18" charset="2"/>
              </a:rPr>
              <a:t> is given by </a:t>
            </a:r>
          </a:p>
        </p:txBody>
      </p:sp>
      <p:sp>
        <p:nvSpPr>
          <p:cNvPr id="38914" name="Date Placeholder 3"/>
          <p:cNvSpPr>
            <a:spLocks noGrp="1"/>
          </p:cNvSpPr>
          <p:nvPr>
            <p:ph type="dt" sz="half" idx="10"/>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38915" name="Footer Placeholder 4"/>
          <p:cNvSpPr>
            <a:spLocks noGrp="1"/>
          </p:cNvSpPr>
          <p:nvPr>
            <p:ph type="ftr" sz="quarter" idx="11"/>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a:solidFill>
                <a:srgbClr val="00CCFF"/>
              </a:solidFill>
              <a:latin typeface="Times New Roman" panose="02020603050405020304" pitchFamily="18" charset="0"/>
            </a:endParaRPr>
          </a:p>
        </p:txBody>
      </p:sp>
      <p:sp>
        <p:nvSpPr>
          <p:cNvPr id="38916" name="Slide Number Placeholder 5"/>
          <p:cNvSpPr>
            <a:spLocks noGrp="1"/>
          </p:cNvSpPr>
          <p:nvPr>
            <p:ph type="sldNum" sz="quarter" idx="12"/>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AA9BFB38-7B0D-46F8-A76C-F80A2FE15713}" type="slidenum">
              <a:rPr lang="en-CA" altLang="en-US" sz="1400">
                <a:solidFill>
                  <a:srgbClr val="00CCFF"/>
                </a:solidFill>
                <a:latin typeface="Times New Roman" panose="02020603050405020304" pitchFamily="18" charset="0"/>
              </a:rPr>
              <a:pPr>
                <a:spcBef>
                  <a:spcPct val="0"/>
                </a:spcBef>
              </a:pPr>
              <a:t>34</a:t>
            </a:fld>
            <a:endParaRPr lang="en-CA" altLang="en-US" sz="1400">
              <a:solidFill>
                <a:srgbClr val="00CCFF"/>
              </a:solidFill>
              <a:latin typeface="Times New Roman" panose="02020603050405020304" pitchFamily="18" charset="0"/>
            </a:endParaRPr>
          </a:p>
        </p:txBody>
      </p:sp>
      <p:graphicFrame>
        <p:nvGraphicFramePr>
          <p:cNvPr id="409604" name="Object 4"/>
          <p:cNvGraphicFramePr>
            <a:graphicFrameLocks noChangeAspect="1"/>
          </p:cNvGraphicFramePr>
          <p:nvPr>
            <p:extLst>
              <p:ext uri="{D42A27DB-BD31-4B8C-83A1-F6EECF244321}">
                <p14:modId xmlns:p14="http://schemas.microsoft.com/office/powerpoint/2010/main" val="2498116721"/>
              </p:ext>
            </p:extLst>
          </p:nvPr>
        </p:nvGraphicFramePr>
        <p:xfrm>
          <a:off x="7533905" y="2809068"/>
          <a:ext cx="2888031" cy="2411853"/>
        </p:xfrm>
        <a:graphic>
          <a:graphicData uri="http://schemas.openxmlformats.org/presentationml/2006/ole">
            <mc:AlternateContent xmlns:mc="http://schemas.openxmlformats.org/markup-compatibility/2006">
              <mc:Choice xmlns:v="urn:schemas-microsoft-com:vml" Requires="v">
                <p:oleObj spid="_x0000_s38931" name="Equation" r:id="rId3" imgW="845926" imgH="701213" progId="Equation.3">
                  <p:embed/>
                </p:oleObj>
              </mc:Choice>
              <mc:Fallback>
                <p:oleObj name="Equation" r:id="rId3" imgW="845926" imgH="70121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33905" y="2809068"/>
                        <a:ext cx="2888031" cy="2411853"/>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03">
                                            <p:txEl>
                                              <p:pRg st="2" end="2"/>
                                            </p:txEl>
                                          </p:spTgt>
                                        </p:tgtEl>
                                        <p:attrNameLst>
                                          <p:attrName>style.visibility</p:attrName>
                                        </p:attrNameLst>
                                      </p:cBhvr>
                                      <p:to>
                                        <p:strVal val="visible"/>
                                      </p:to>
                                    </p:set>
                                    <p:anim calcmode="lin" valueType="num">
                                      <p:cBhvr additive="base">
                                        <p:cTn id="7" dur="500" fill="hold"/>
                                        <p:tgtEl>
                                          <p:spTgt spid="409603">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96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09604"/>
                                        </p:tgtEl>
                                        <p:attrNameLst>
                                          <p:attrName>style.visibility</p:attrName>
                                        </p:attrNameLst>
                                      </p:cBhvr>
                                      <p:to>
                                        <p:strVal val="visible"/>
                                      </p:to>
                                    </p:set>
                                    <p:anim calcmode="lin" valueType="num">
                                      <p:cBhvr additive="base">
                                        <p:cTn id="13" dur="500" fill="hold"/>
                                        <p:tgtEl>
                                          <p:spTgt spid="409604"/>
                                        </p:tgtEl>
                                        <p:attrNameLst>
                                          <p:attrName>ppt_x</p:attrName>
                                        </p:attrNameLst>
                                      </p:cBhvr>
                                      <p:tavLst>
                                        <p:tav tm="0">
                                          <p:val>
                                            <p:strVal val="0-#ppt_w/2"/>
                                          </p:val>
                                        </p:tav>
                                        <p:tav tm="100000">
                                          <p:val>
                                            <p:strVal val="#ppt_x"/>
                                          </p:val>
                                        </p:tav>
                                      </p:tavLst>
                                    </p:anim>
                                    <p:anim calcmode="lin" valueType="num">
                                      <p:cBhvr additive="base">
                                        <p:cTn id="14" dur="500" fill="hold"/>
                                        <p:tgtEl>
                                          <p:spTgt spid="4096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uiExpand="1"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a:xfrm>
            <a:off x="1981200" y="0"/>
            <a:ext cx="8153400" cy="762000"/>
          </a:xfrm>
        </p:spPr>
        <p:txBody>
          <a:bodyPr/>
          <a:lstStyle/>
          <a:p>
            <a:pPr eaLnBrk="1" hangingPunct="1">
              <a:defRPr/>
            </a:pPr>
            <a:r>
              <a:rPr lang="en-US" altLang="en-US" sz="3600"/>
              <a:t>Representing Relations</a:t>
            </a:r>
            <a:endParaRPr lang="en-CA" altLang="en-US" sz="3600"/>
          </a:p>
        </p:txBody>
      </p:sp>
      <p:sp>
        <p:nvSpPr>
          <p:cNvPr id="410627" name="Rectangle 3"/>
          <p:cNvSpPr>
            <a:spLocks noGrp="1" noChangeArrowheads="1"/>
          </p:cNvSpPr>
          <p:nvPr>
            <p:ph idx="1"/>
          </p:nvPr>
        </p:nvSpPr>
        <p:spPr>
          <a:xfrm>
            <a:off x="685800" y="685800"/>
            <a:ext cx="10896600" cy="3124200"/>
          </a:xfrm>
        </p:spPr>
        <p:txBody>
          <a:bodyPr>
            <a:noAutofit/>
          </a:bodyPr>
          <a:lstStyle/>
          <a:p>
            <a:pPr>
              <a:lnSpc>
                <a:spcPct val="90000"/>
              </a:lnSpc>
              <a:spcBef>
                <a:spcPct val="0"/>
              </a:spcBef>
              <a:spcAft>
                <a:spcPct val="20000"/>
              </a:spcAft>
              <a:defRPr/>
            </a:pPr>
            <a:r>
              <a:rPr lang="en-US" altLang="en-US" sz="3000" dirty="0">
                <a:sym typeface="Symbol" panose="05050102010706020507" pitchFamily="18" charset="2"/>
              </a:rPr>
              <a:t>What do we know about the matrices representing a </a:t>
            </a:r>
            <a:r>
              <a:rPr lang="en-US" altLang="en-US" sz="3000" b="1" dirty="0">
                <a:solidFill>
                  <a:srgbClr val="00FFFF"/>
                </a:solidFill>
                <a:sym typeface="Symbol" panose="05050102010706020507" pitchFamily="18" charset="2"/>
              </a:rPr>
              <a:t>relation on a set</a:t>
            </a:r>
            <a:r>
              <a:rPr lang="en-US" altLang="en-US" sz="3000" dirty="0">
                <a:sym typeface="Symbol" panose="05050102010706020507" pitchFamily="18" charset="2"/>
              </a:rPr>
              <a:t> (a relation from A to A) ?</a:t>
            </a:r>
          </a:p>
          <a:p>
            <a:pPr>
              <a:lnSpc>
                <a:spcPct val="90000"/>
              </a:lnSpc>
              <a:spcBef>
                <a:spcPct val="0"/>
              </a:spcBef>
              <a:spcAft>
                <a:spcPct val="20000"/>
              </a:spcAft>
              <a:defRPr/>
            </a:pPr>
            <a:r>
              <a:rPr lang="en-US" altLang="en-US" sz="3000" dirty="0">
                <a:sym typeface="Symbol" panose="05050102010706020507" pitchFamily="18" charset="2"/>
              </a:rPr>
              <a:t>They are </a:t>
            </a:r>
            <a:r>
              <a:rPr lang="en-US" altLang="en-US" sz="3000" b="1" dirty="0">
                <a:solidFill>
                  <a:srgbClr val="00FFFF"/>
                </a:solidFill>
                <a:sym typeface="Symbol" panose="05050102010706020507" pitchFamily="18" charset="2"/>
              </a:rPr>
              <a:t>square </a:t>
            </a:r>
            <a:r>
              <a:rPr lang="en-US" altLang="en-US" sz="3000" dirty="0">
                <a:sym typeface="Symbol" panose="05050102010706020507" pitchFamily="18" charset="2"/>
              </a:rPr>
              <a:t>matrices.</a:t>
            </a:r>
          </a:p>
          <a:p>
            <a:pPr>
              <a:lnSpc>
                <a:spcPct val="90000"/>
              </a:lnSpc>
              <a:spcBef>
                <a:spcPct val="0"/>
              </a:spcBef>
              <a:spcAft>
                <a:spcPct val="20000"/>
              </a:spcAft>
              <a:defRPr/>
            </a:pPr>
            <a:r>
              <a:rPr lang="en-US" altLang="en-US" sz="3000" dirty="0">
                <a:sym typeface="Symbol" panose="05050102010706020507" pitchFamily="18" charset="2"/>
              </a:rPr>
              <a:t>What do we know about matrices representing </a:t>
            </a:r>
            <a:r>
              <a:rPr lang="en-US" altLang="en-US" sz="3000" b="1" dirty="0">
                <a:solidFill>
                  <a:srgbClr val="00FFFF"/>
                </a:solidFill>
                <a:sym typeface="Symbol" panose="05050102010706020507" pitchFamily="18" charset="2"/>
              </a:rPr>
              <a:t>reflexive</a:t>
            </a:r>
            <a:r>
              <a:rPr lang="en-US" altLang="en-US" sz="3000" dirty="0">
                <a:sym typeface="Symbol" panose="05050102010706020507" pitchFamily="18" charset="2"/>
              </a:rPr>
              <a:t> relations?</a:t>
            </a:r>
          </a:p>
          <a:p>
            <a:pPr>
              <a:lnSpc>
                <a:spcPct val="90000"/>
              </a:lnSpc>
              <a:spcBef>
                <a:spcPct val="0"/>
              </a:spcBef>
              <a:spcAft>
                <a:spcPct val="20000"/>
              </a:spcAft>
              <a:defRPr/>
            </a:pPr>
            <a:r>
              <a:rPr lang="en-US" altLang="en-US" sz="3000" dirty="0">
                <a:sym typeface="Symbol" panose="05050102010706020507" pitchFamily="18" charset="2"/>
              </a:rPr>
              <a:t>All the elements on the </a:t>
            </a:r>
            <a:r>
              <a:rPr lang="en-US" altLang="en-US" sz="3000" b="1" dirty="0">
                <a:solidFill>
                  <a:srgbClr val="00FFFF"/>
                </a:solidFill>
                <a:sym typeface="Symbol" panose="05050102010706020507" pitchFamily="18" charset="2"/>
              </a:rPr>
              <a:t>diagonal</a:t>
            </a:r>
            <a:r>
              <a:rPr lang="en-US" altLang="en-US" sz="3000" dirty="0">
                <a:sym typeface="Symbol" panose="05050102010706020507" pitchFamily="18" charset="2"/>
              </a:rPr>
              <a:t> of such matrices </a:t>
            </a:r>
            <a:r>
              <a:rPr lang="en-US" altLang="en-US" sz="3000" dirty="0" err="1">
                <a:sym typeface="Symbol" panose="05050102010706020507" pitchFamily="18" charset="2"/>
              </a:rPr>
              <a:t>M</a:t>
            </a:r>
            <a:r>
              <a:rPr lang="en-US" altLang="en-US" sz="3000" baseline="-25000" dirty="0" err="1">
                <a:sym typeface="Symbol" panose="05050102010706020507" pitchFamily="18" charset="2"/>
              </a:rPr>
              <a:t>ref</a:t>
            </a:r>
            <a:r>
              <a:rPr lang="en-US" altLang="en-US" sz="3000" dirty="0">
                <a:sym typeface="Symbol" panose="05050102010706020507" pitchFamily="18" charset="2"/>
              </a:rPr>
              <a:t> must be </a:t>
            </a:r>
            <a:r>
              <a:rPr lang="en-US" altLang="en-US" sz="3000" b="1" dirty="0">
                <a:solidFill>
                  <a:srgbClr val="00FFFF"/>
                </a:solidFill>
                <a:sym typeface="Symbol" panose="05050102010706020507" pitchFamily="18" charset="2"/>
              </a:rPr>
              <a:t>1s</a:t>
            </a:r>
            <a:r>
              <a:rPr lang="en-US" altLang="en-US" sz="3000" dirty="0">
                <a:sym typeface="Symbol" panose="05050102010706020507" pitchFamily="18" charset="2"/>
              </a:rPr>
              <a:t>.</a:t>
            </a:r>
          </a:p>
        </p:txBody>
      </p:sp>
      <p:sp>
        <p:nvSpPr>
          <p:cNvPr id="39938" name="Date Placeholder 3"/>
          <p:cNvSpPr>
            <a:spLocks noGrp="1"/>
          </p:cNvSpPr>
          <p:nvPr>
            <p:ph type="dt" sz="half" idx="10"/>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39939" name="Footer Placeholder 4"/>
          <p:cNvSpPr>
            <a:spLocks noGrp="1"/>
          </p:cNvSpPr>
          <p:nvPr>
            <p:ph type="ftr" sz="quarter" idx="11"/>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a:solidFill>
                <a:srgbClr val="00CCFF"/>
              </a:solidFill>
              <a:latin typeface="Times New Roman" panose="02020603050405020304" pitchFamily="18" charset="0"/>
            </a:endParaRPr>
          </a:p>
        </p:txBody>
      </p:sp>
      <p:sp>
        <p:nvSpPr>
          <p:cNvPr id="39940" name="Slide Number Placeholder 5"/>
          <p:cNvSpPr>
            <a:spLocks noGrp="1"/>
          </p:cNvSpPr>
          <p:nvPr>
            <p:ph type="sldNum" sz="quarter" idx="12"/>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617D4DF7-8811-49ED-89FC-7EC0F3CD808E}" type="slidenum">
              <a:rPr lang="en-CA" altLang="en-US" sz="1400">
                <a:solidFill>
                  <a:srgbClr val="00CCFF"/>
                </a:solidFill>
                <a:latin typeface="Times New Roman" panose="02020603050405020304" pitchFamily="18" charset="0"/>
              </a:rPr>
              <a:pPr>
                <a:spcBef>
                  <a:spcPct val="0"/>
                </a:spcBef>
              </a:pPr>
              <a:t>35</a:t>
            </a:fld>
            <a:endParaRPr lang="en-CA" altLang="en-US" sz="1400">
              <a:solidFill>
                <a:srgbClr val="00CCFF"/>
              </a:solidFill>
              <a:latin typeface="Times New Roman" panose="02020603050405020304" pitchFamily="18" charset="0"/>
            </a:endParaRPr>
          </a:p>
        </p:txBody>
      </p:sp>
      <p:graphicFrame>
        <p:nvGraphicFramePr>
          <p:cNvPr id="410628" name="Object 4"/>
          <p:cNvGraphicFramePr>
            <a:graphicFrameLocks noChangeAspect="1"/>
          </p:cNvGraphicFramePr>
          <p:nvPr>
            <p:extLst>
              <p:ext uri="{D42A27DB-BD31-4B8C-83A1-F6EECF244321}">
                <p14:modId xmlns:p14="http://schemas.microsoft.com/office/powerpoint/2010/main" val="1852584711"/>
              </p:ext>
            </p:extLst>
          </p:nvPr>
        </p:nvGraphicFramePr>
        <p:xfrm>
          <a:off x="3810000" y="3609609"/>
          <a:ext cx="3581400" cy="2520950"/>
        </p:xfrm>
        <a:graphic>
          <a:graphicData uri="http://schemas.openxmlformats.org/presentationml/2006/ole">
            <mc:AlternateContent xmlns:mc="http://schemas.openxmlformats.org/markup-compatibility/2006">
              <mc:Choice xmlns:v="urn:schemas-microsoft-com:vml" Requires="v">
                <p:oleObj spid="_x0000_s39953" name="Equation" r:id="rId3" imgW="1729705" imgH="1363823" progId="Equation.3">
                  <p:embed/>
                </p:oleObj>
              </mc:Choice>
              <mc:Fallback>
                <p:oleObj name="Equation" r:id="rId3" imgW="1729705" imgH="136382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3609609"/>
                        <a:ext cx="3581400" cy="2520950"/>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0627">
                                            <p:txEl>
                                              <p:pRg st="1" end="1"/>
                                            </p:txEl>
                                          </p:spTgt>
                                        </p:tgtEl>
                                        <p:attrNameLst>
                                          <p:attrName>style.visibility</p:attrName>
                                        </p:attrNameLst>
                                      </p:cBhvr>
                                      <p:to>
                                        <p:strVal val="visible"/>
                                      </p:to>
                                    </p:set>
                                    <p:anim calcmode="lin" valueType="num">
                                      <p:cBhvr additive="base">
                                        <p:cTn id="7" dur="500" fill="hold"/>
                                        <p:tgtEl>
                                          <p:spTgt spid="410627">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06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0627">
                                            <p:txEl>
                                              <p:pRg st="2" end="2"/>
                                            </p:txEl>
                                          </p:spTgt>
                                        </p:tgtEl>
                                        <p:attrNameLst>
                                          <p:attrName>style.visibility</p:attrName>
                                        </p:attrNameLst>
                                      </p:cBhvr>
                                      <p:to>
                                        <p:strVal val="visible"/>
                                      </p:to>
                                    </p:set>
                                    <p:anim calcmode="lin" valueType="num">
                                      <p:cBhvr additive="base">
                                        <p:cTn id="13" dur="500" fill="hold"/>
                                        <p:tgtEl>
                                          <p:spTgt spid="41062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106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10627">
                                            <p:txEl>
                                              <p:pRg st="3" end="3"/>
                                            </p:txEl>
                                          </p:spTgt>
                                        </p:tgtEl>
                                        <p:attrNameLst>
                                          <p:attrName>style.visibility</p:attrName>
                                        </p:attrNameLst>
                                      </p:cBhvr>
                                      <p:to>
                                        <p:strVal val="visible"/>
                                      </p:to>
                                    </p:set>
                                    <p:anim calcmode="lin" valueType="num">
                                      <p:cBhvr additive="base">
                                        <p:cTn id="19" dur="500" fill="hold"/>
                                        <p:tgtEl>
                                          <p:spTgt spid="41062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106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410628"/>
                                        </p:tgtEl>
                                        <p:attrNameLst>
                                          <p:attrName>style.visibility</p:attrName>
                                        </p:attrNameLst>
                                      </p:cBhvr>
                                      <p:to>
                                        <p:strVal val="visible"/>
                                      </p:to>
                                    </p:set>
                                    <p:anim calcmode="lin" valueType="num">
                                      <p:cBhvr additive="base">
                                        <p:cTn id="25" dur="500" fill="hold"/>
                                        <p:tgtEl>
                                          <p:spTgt spid="410628"/>
                                        </p:tgtEl>
                                        <p:attrNameLst>
                                          <p:attrName>ppt_x</p:attrName>
                                        </p:attrNameLst>
                                      </p:cBhvr>
                                      <p:tavLst>
                                        <p:tav tm="0">
                                          <p:val>
                                            <p:strVal val="0-#ppt_w/2"/>
                                          </p:val>
                                        </p:tav>
                                        <p:tav tm="100000">
                                          <p:val>
                                            <p:strVal val="#ppt_x"/>
                                          </p:val>
                                        </p:tav>
                                      </p:tavLst>
                                    </p:anim>
                                    <p:anim calcmode="lin" valueType="num">
                                      <p:cBhvr additive="base">
                                        <p:cTn id="26" dur="500" fill="hold"/>
                                        <p:tgtEl>
                                          <p:spTgt spid="4106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7" grpId="0" uiExpand="1"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a:xfrm>
            <a:off x="1981200" y="0"/>
            <a:ext cx="8153400" cy="762000"/>
          </a:xfrm>
        </p:spPr>
        <p:txBody>
          <a:bodyPr/>
          <a:lstStyle/>
          <a:p>
            <a:pPr eaLnBrk="1" hangingPunct="1">
              <a:defRPr/>
            </a:pPr>
            <a:r>
              <a:rPr lang="en-US" altLang="en-US" sz="3600"/>
              <a:t>Representing Relations</a:t>
            </a:r>
            <a:endParaRPr lang="en-CA" altLang="en-US" sz="3600"/>
          </a:p>
        </p:txBody>
      </p:sp>
      <p:sp>
        <p:nvSpPr>
          <p:cNvPr id="411651" name="Rectangle 3"/>
          <p:cNvSpPr>
            <a:spLocks noGrp="1" noChangeArrowheads="1"/>
          </p:cNvSpPr>
          <p:nvPr>
            <p:ph idx="1"/>
          </p:nvPr>
        </p:nvSpPr>
        <p:spPr>
          <a:xfrm>
            <a:off x="609600" y="685800"/>
            <a:ext cx="11049000" cy="1600200"/>
          </a:xfrm>
        </p:spPr>
        <p:txBody>
          <a:bodyPr>
            <a:normAutofit lnSpcReduction="10000"/>
          </a:bodyPr>
          <a:lstStyle/>
          <a:p>
            <a:pPr>
              <a:spcBef>
                <a:spcPct val="0"/>
              </a:spcBef>
              <a:spcAft>
                <a:spcPct val="20000"/>
              </a:spcAft>
              <a:defRPr/>
            </a:pPr>
            <a:r>
              <a:rPr lang="en-US" altLang="en-US" sz="2800" dirty="0">
                <a:sym typeface="Symbol" panose="05050102010706020507" pitchFamily="18" charset="2"/>
              </a:rPr>
              <a:t>What do we know about the matrices representing </a:t>
            </a:r>
            <a:r>
              <a:rPr lang="en-US" altLang="en-US" sz="2800" b="1" dirty="0">
                <a:solidFill>
                  <a:srgbClr val="00FFFF"/>
                </a:solidFill>
                <a:sym typeface="Symbol" panose="05050102010706020507" pitchFamily="18" charset="2"/>
              </a:rPr>
              <a:t>symmetric relations</a:t>
            </a:r>
            <a:r>
              <a:rPr lang="en-US" altLang="en-US" sz="2800" dirty="0">
                <a:sym typeface="Symbol" panose="05050102010706020507" pitchFamily="18" charset="2"/>
              </a:rPr>
              <a:t>?</a:t>
            </a:r>
          </a:p>
          <a:p>
            <a:pPr>
              <a:spcBef>
                <a:spcPct val="0"/>
              </a:spcBef>
              <a:spcAft>
                <a:spcPct val="20000"/>
              </a:spcAft>
              <a:defRPr/>
            </a:pPr>
            <a:r>
              <a:rPr lang="en-US" altLang="en-US" sz="2800" dirty="0">
                <a:sym typeface="Symbol" panose="05050102010706020507" pitchFamily="18" charset="2"/>
              </a:rPr>
              <a:t>These matrices are symmetric, that is, M</a:t>
            </a:r>
            <a:r>
              <a:rPr lang="en-US" altLang="en-US" sz="2800" baseline="-25000" dirty="0">
                <a:sym typeface="Symbol" panose="05050102010706020507" pitchFamily="18" charset="2"/>
              </a:rPr>
              <a:t>R</a:t>
            </a:r>
            <a:r>
              <a:rPr lang="en-US" altLang="en-US" sz="2800" dirty="0">
                <a:sym typeface="Symbol" panose="05050102010706020507" pitchFamily="18" charset="2"/>
              </a:rPr>
              <a:t> = (M</a:t>
            </a:r>
            <a:r>
              <a:rPr lang="en-US" altLang="en-US" sz="2800" baseline="-25000" dirty="0">
                <a:sym typeface="Symbol" panose="05050102010706020507" pitchFamily="18" charset="2"/>
              </a:rPr>
              <a:t>R</a:t>
            </a:r>
            <a:r>
              <a:rPr lang="en-US" altLang="en-US" sz="2800" dirty="0">
                <a:sym typeface="Symbol" panose="05050102010706020507" pitchFamily="18" charset="2"/>
              </a:rPr>
              <a:t>)</a:t>
            </a:r>
            <a:r>
              <a:rPr lang="en-US" altLang="en-US" sz="2800" baseline="30000" dirty="0">
                <a:sym typeface="Symbol" panose="05050102010706020507" pitchFamily="18" charset="2"/>
              </a:rPr>
              <a:t>t</a:t>
            </a:r>
            <a:r>
              <a:rPr lang="en-US" altLang="en-US" sz="2800" dirty="0">
                <a:sym typeface="Symbol" panose="05050102010706020507" pitchFamily="18" charset="2"/>
              </a:rPr>
              <a:t>.</a:t>
            </a:r>
          </a:p>
        </p:txBody>
      </p:sp>
      <p:sp>
        <p:nvSpPr>
          <p:cNvPr id="40962" name="Date Placeholder 3"/>
          <p:cNvSpPr>
            <a:spLocks noGrp="1"/>
          </p:cNvSpPr>
          <p:nvPr>
            <p:ph type="dt" sz="half" idx="10"/>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40963" name="Footer Placeholder 4"/>
          <p:cNvSpPr>
            <a:spLocks noGrp="1"/>
          </p:cNvSpPr>
          <p:nvPr>
            <p:ph type="ftr" sz="quarter" idx="11"/>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a:solidFill>
                <a:srgbClr val="00CCFF"/>
              </a:solidFill>
              <a:latin typeface="Times New Roman" panose="02020603050405020304" pitchFamily="18" charset="0"/>
            </a:endParaRPr>
          </a:p>
        </p:txBody>
      </p:sp>
      <p:sp>
        <p:nvSpPr>
          <p:cNvPr id="40964" name="Slide Number Placeholder 5"/>
          <p:cNvSpPr>
            <a:spLocks noGrp="1"/>
          </p:cNvSpPr>
          <p:nvPr>
            <p:ph type="sldNum" sz="quarter" idx="12"/>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0A5220FD-69F1-4F3B-8224-592BB78EF2A6}" type="slidenum">
              <a:rPr lang="en-CA" altLang="en-US" sz="1400">
                <a:solidFill>
                  <a:srgbClr val="00CCFF"/>
                </a:solidFill>
                <a:latin typeface="Times New Roman" panose="02020603050405020304" pitchFamily="18" charset="0"/>
              </a:rPr>
              <a:pPr>
                <a:spcBef>
                  <a:spcPct val="0"/>
                </a:spcBef>
              </a:pPr>
              <a:t>36</a:t>
            </a:fld>
            <a:endParaRPr lang="en-CA" altLang="en-US" sz="1400">
              <a:solidFill>
                <a:srgbClr val="00CCFF"/>
              </a:solidFill>
              <a:latin typeface="Times New Roman" panose="02020603050405020304" pitchFamily="18" charset="0"/>
            </a:endParaRPr>
          </a:p>
        </p:txBody>
      </p:sp>
      <p:graphicFrame>
        <p:nvGraphicFramePr>
          <p:cNvPr id="411652" name="Object 4"/>
          <p:cNvGraphicFramePr>
            <a:graphicFrameLocks noChangeAspect="1"/>
          </p:cNvGraphicFramePr>
          <p:nvPr>
            <p:extLst>
              <p:ext uri="{D42A27DB-BD31-4B8C-83A1-F6EECF244321}">
                <p14:modId xmlns:p14="http://schemas.microsoft.com/office/powerpoint/2010/main" val="1215211220"/>
              </p:ext>
            </p:extLst>
          </p:nvPr>
        </p:nvGraphicFramePr>
        <p:xfrm>
          <a:off x="1828801" y="2438405"/>
          <a:ext cx="3505200" cy="2143125"/>
        </p:xfrm>
        <a:graphic>
          <a:graphicData uri="http://schemas.openxmlformats.org/presentationml/2006/ole">
            <mc:AlternateContent xmlns:mc="http://schemas.openxmlformats.org/markup-compatibility/2006">
              <mc:Choice xmlns:v="urn:schemas-microsoft-com:vml" Requires="v">
                <p:oleObj spid="_x0000_s40989" name="Equation" r:id="rId3" imgW="1272505" imgH="906953" progId="Equation.3">
                  <p:embed/>
                </p:oleObj>
              </mc:Choice>
              <mc:Fallback>
                <p:oleObj name="Equation" r:id="rId3" imgW="1272505" imgH="90695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1" y="2438405"/>
                        <a:ext cx="3505200" cy="2143125"/>
                      </a:xfrm>
                      <a:prstGeom prst="rect">
                        <a:avLst/>
                      </a:prstGeom>
                      <a:noFill/>
                      <a:ln>
                        <a:noFill/>
                      </a:ln>
                      <a:effectLst/>
                    </p:spPr>
                  </p:pic>
                </p:oleObj>
              </mc:Fallback>
            </mc:AlternateContent>
          </a:graphicData>
        </a:graphic>
      </p:graphicFrame>
      <p:sp>
        <p:nvSpPr>
          <p:cNvPr id="411653" name="Rectangle 5"/>
          <p:cNvSpPr>
            <a:spLocks noChangeArrowheads="1"/>
          </p:cNvSpPr>
          <p:nvPr/>
        </p:nvSpPr>
        <p:spPr bwMode="auto">
          <a:xfrm>
            <a:off x="2362200" y="4724400"/>
            <a:ext cx="3505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742950" indent="-2857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143000" indent="-2286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16002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20574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25146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29718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34290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38862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a:spcAft>
                <a:spcPct val="20000"/>
              </a:spcAft>
              <a:defRPr/>
            </a:pPr>
            <a:r>
              <a:rPr lang="en-US" altLang="en-US" sz="2800">
                <a:solidFill>
                  <a:srgbClr val="66FF33"/>
                </a:solidFill>
              </a:rPr>
              <a:t>symmetric matrix,</a:t>
            </a:r>
            <a:br>
              <a:rPr lang="en-US" altLang="en-US" sz="2800">
                <a:solidFill>
                  <a:srgbClr val="66FF33"/>
                </a:solidFill>
              </a:rPr>
            </a:br>
            <a:r>
              <a:rPr lang="en-US" altLang="en-US" sz="2800">
                <a:solidFill>
                  <a:srgbClr val="66FF33"/>
                </a:solidFill>
              </a:rPr>
              <a:t>symmetric relation.</a:t>
            </a:r>
          </a:p>
        </p:txBody>
      </p:sp>
      <p:graphicFrame>
        <p:nvGraphicFramePr>
          <p:cNvPr id="411654" name="Object 6"/>
          <p:cNvGraphicFramePr>
            <a:graphicFrameLocks noChangeAspect="1"/>
          </p:cNvGraphicFramePr>
          <p:nvPr>
            <p:extLst>
              <p:ext uri="{D42A27DB-BD31-4B8C-83A1-F6EECF244321}">
                <p14:modId xmlns:p14="http://schemas.microsoft.com/office/powerpoint/2010/main" val="3610310790"/>
              </p:ext>
            </p:extLst>
          </p:nvPr>
        </p:nvGraphicFramePr>
        <p:xfrm>
          <a:off x="6172200" y="2438405"/>
          <a:ext cx="3481388" cy="2143125"/>
        </p:xfrm>
        <a:graphic>
          <a:graphicData uri="http://schemas.openxmlformats.org/presentationml/2006/ole">
            <mc:AlternateContent xmlns:mc="http://schemas.openxmlformats.org/markup-compatibility/2006">
              <mc:Choice xmlns:v="urn:schemas-microsoft-com:vml" Requires="v">
                <p:oleObj spid="_x0000_s40990" name="Equation" r:id="rId5" imgW="1226997" imgH="906953" progId="Equation.3">
                  <p:embed/>
                </p:oleObj>
              </mc:Choice>
              <mc:Fallback>
                <p:oleObj name="Equation" r:id="rId5" imgW="1226997" imgH="906953"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200" y="2438405"/>
                        <a:ext cx="3481388" cy="2143125"/>
                      </a:xfrm>
                      <a:prstGeom prst="rect">
                        <a:avLst/>
                      </a:prstGeom>
                      <a:noFill/>
                      <a:ln>
                        <a:noFill/>
                      </a:ln>
                      <a:effectLst/>
                    </p:spPr>
                  </p:pic>
                </p:oleObj>
              </mc:Fallback>
            </mc:AlternateContent>
          </a:graphicData>
        </a:graphic>
      </p:graphicFrame>
      <p:sp>
        <p:nvSpPr>
          <p:cNvPr id="411655" name="Rectangle 7"/>
          <p:cNvSpPr>
            <a:spLocks noChangeArrowheads="1"/>
          </p:cNvSpPr>
          <p:nvPr/>
        </p:nvSpPr>
        <p:spPr bwMode="auto">
          <a:xfrm>
            <a:off x="6324600" y="4724400"/>
            <a:ext cx="4114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742950" indent="-2857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143000" indent="-2286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16002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20574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25146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29718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34290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38862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a:spcAft>
                <a:spcPct val="20000"/>
              </a:spcAft>
              <a:defRPr/>
            </a:pPr>
            <a:r>
              <a:rPr lang="en-US" altLang="en-US" sz="2800">
                <a:solidFill>
                  <a:srgbClr val="FF3300"/>
                </a:solidFill>
              </a:rPr>
              <a:t>non-symmetric matrix,</a:t>
            </a:r>
            <a:br>
              <a:rPr lang="en-US" altLang="en-US" sz="2800">
                <a:solidFill>
                  <a:srgbClr val="FF3300"/>
                </a:solidFill>
              </a:rPr>
            </a:br>
            <a:r>
              <a:rPr lang="en-US" altLang="en-US" sz="2800">
                <a:solidFill>
                  <a:srgbClr val="FF3300"/>
                </a:solidFill>
              </a:rPr>
              <a:t>non-symmetric relation.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1651">
                                            <p:txEl>
                                              <p:pRg st="1" end="1"/>
                                            </p:txEl>
                                          </p:spTgt>
                                        </p:tgtEl>
                                        <p:attrNameLst>
                                          <p:attrName>style.visibility</p:attrName>
                                        </p:attrNameLst>
                                      </p:cBhvr>
                                      <p:to>
                                        <p:strVal val="visible"/>
                                      </p:to>
                                    </p:set>
                                    <p:anim calcmode="lin" valueType="num">
                                      <p:cBhvr additive="base">
                                        <p:cTn id="7" dur="500" fill="hold"/>
                                        <p:tgtEl>
                                          <p:spTgt spid="411651">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16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11652"/>
                                        </p:tgtEl>
                                        <p:attrNameLst>
                                          <p:attrName>style.visibility</p:attrName>
                                        </p:attrNameLst>
                                      </p:cBhvr>
                                      <p:to>
                                        <p:strVal val="visible"/>
                                      </p:to>
                                    </p:set>
                                    <p:anim calcmode="lin" valueType="num">
                                      <p:cBhvr additive="base">
                                        <p:cTn id="13" dur="500" fill="hold"/>
                                        <p:tgtEl>
                                          <p:spTgt spid="411652"/>
                                        </p:tgtEl>
                                        <p:attrNameLst>
                                          <p:attrName>ppt_x</p:attrName>
                                        </p:attrNameLst>
                                      </p:cBhvr>
                                      <p:tavLst>
                                        <p:tav tm="0">
                                          <p:val>
                                            <p:strVal val="0-#ppt_w/2"/>
                                          </p:val>
                                        </p:tav>
                                        <p:tav tm="100000">
                                          <p:val>
                                            <p:strVal val="#ppt_x"/>
                                          </p:val>
                                        </p:tav>
                                      </p:tavLst>
                                    </p:anim>
                                    <p:anim calcmode="lin" valueType="num">
                                      <p:cBhvr additive="base">
                                        <p:cTn id="14" dur="500" fill="hold"/>
                                        <p:tgtEl>
                                          <p:spTgt spid="41165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11653">
                                            <p:txEl>
                                              <p:pRg st="0" end="0"/>
                                            </p:txEl>
                                          </p:spTgt>
                                        </p:tgtEl>
                                        <p:attrNameLst>
                                          <p:attrName>style.visibility</p:attrName>
                                        </p:attrNameLst>
                                      </p:cBhvr>
                                      <p:to>
                                        <p:strVal val="visible"/>
                                      </p:to>
                                    </p:set>
                                    <p:anim calcmode="lin" valueType="num">
                                      <p:cBhvr additive="base">
                                        <p:cTn id="19" dur="500" fill="hold"/>
                                        <p:tgtEl>
                                          <p:spTgt spid="411653">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1165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411654"/>
                                        </p:tgtEl>
                                        <p:attrNameLst>
                                          <p:attrName>style.visibility</p:attrName>
                                        </p:attrNameLst>
                                      </p:cBhvr>
                                      <p:to>
                                        <p:strVal val="visible"/>
                                      </p:to>
                                    </p:set>
                                    <p:anim calcmode="lin" valueType="num">
                                      <p:cBhvr additive="base">
                                        <p:cTn id="25" dur="500" fill="hold"/>
                                        <p:tgtEl>
                                          <p:spTgt spid="411654"/>
                                        </p:tgtEl>
                                        <p:attrNameLst>
                                          <p:attrName>ppt_x</p:attrName>
                                        </p:attrNameLst>
                                      </p:cBhvr>
                                      <p:tavLst>
                                        <p:tav tm="0">
                                          <p:val>
                                            <p:strVal val="1+#ppt_w/2"/>
                                          </p:val>
                                        </p:tav>
                                        <p:tav tm="100000">
                                          <p:val>
                                            <p:strVal val="#ppt_x"/>
                                          </p:val>
                                        </p:tav>
                                      </p:tavLst>
                                    </p:anim>
                                    <p:anim calcmode="lin" valueType="num">
                                      <p:cBhvr additive="base">
                                        <p:cTn id="26" dur="500" fill="hold"/>
                                        <p:tgtEl>
                                          <p:spTgt spid="41165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11655"/>
                                        </p:tgtEl>
                                        <p:attrNameLst>
                                          <p:attrName>style.visibility</p:attrName>
                                        </p:attrNameLst>
                                      </p:cBhvr>
                                      <p:to>
                                        <p:strVal val="visible"/>
                                      </p:to>
                                    </p:set>
                                    <p:anim calcmode="lin" valueType="num">
                                      <p:cBhvr additive="base">
                                        <p:cTn id="31" dur="500" fill="hold"/>
                                        <p:tgtEl>
                                          <p:spTgt spid="411655"/>
                                        </p:tgtEl>
                                        <p:attrNameLst>
                                          <p:attrName>ppt_x</p:attrName>
                                        </p:attrNameLst>
                                      </p:cBhvr>
                                      <p:tavLst>
                                        <p:tav tm="0">
                                          <p:val>
                                            <p:strVal val="1+#ppt_w/2"/>
                                          </p:val>
                                        </p:tav>
                                        <p:tav tm="100000">
                                          <p:val>
                                            <p:strVal val="#ppt_x"/>
                                          </p:val>
                                        </p:tav>
                                      </p:tavLst>
                                    </p:anim>
                                    <p:anim calcmode="lin" valueType="num">
                                      <p:cBhvr additive="base">
                                        <p:cTn id="32" dur="500" fill="hold"/>
                                        <p:tgtEl>
                                          <p:spTgt spid="4116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1" grpId="0" uiExpand="1" build="p" autoUpdateAnimBg="0"/>
      <p:bldP spid="411653" grpId="0" build="p" autoUpdateAnimBg="0"/>
      <p:bldP spid="411655"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a:xfrm>
            <a:off x="1981200" y="0"/>
            <a:ext cx="8153400" cy="762000"/>
          </a:xfrm>
        </p:spPr>
        <p:txBody>
          <a:bodyPr/>
          <a:lstStyle/>
          <a:p>
            <a:pPr eaLnBrk="1" hangingPunct="1">
              <a:defRPr/>
            </a:pPr>
            <a:r>
              <a:rPr lang="en-US" altLang="en-US" sz="3600"/>
              <a:t>Representing Relations</a:t>
            </a:r>
            <a:endParaRPr lang="en-CA" altLang="en-US" sz="3600"/>
          </a:p>
        </p:txBody>
      </p:sp>
      <p:sp>
        <p:nvSpPr>
          <p:cNvPr id="412675" name="Rectangle 3"/>
          <p:cNvSpPr>
            <a:spLocks noGrp="1" noChangeArrowheads="1"/>
          </p:cNvSpPr>
          <p:nvPr>
            <p:ph idx="1"/>
          </p:nvPr>
        </p:nvSpPr>
        <p:spPr>
          <a:xfrm>
            <a:off x="609600" y="990600"/>
            <a:ext cx="10972800" cy="4724400"/>
          </a:xfrm>
        </p:spPr>
        <p:txBody>
          <a:bodyPr>
            <a:noAutofit/>
          </a:bodyPr>
          <a:lstStyle/>
          <a:p>
            <a:pPr>
              <a:lnSpc>
                <a:spcPct val="90000"/>
              </a:lnSpc>
              <a:spcBef>
                <a:spcPct val="0"/>
              </a:spcBef>
              <a:defRPr/>
            </a:pPr>
            <a:r>
              <a:rPr lang="en-US" altLang="en-US" sz="3200" dirty="0">
                <a:sym typeface="Symbol" panose="05050102010706020507" pitchFamily="18" charset="2"/>
              </a:rPr>
              <a:t>The Boolean operations </a:t>
            </a:r>
            <a:r>
              <a:rPr lang="en-US" altLang="en-US" sz="3200" b="1" dirty="0">
                <a:solidFill>
                  <a:srgbClr val="00FFFF"/>
                </a:solidFill>
                <a:sym typeface="Symbol" panose="05050102010706020507" pitchFamily="18" charset="2"/>
              </a:rPr>
              <a:t>join</a:t>
            </a:r>
            <a:r>
              <a:rPr lang="en-US" altLang="en-US" sz="3200" dirty="0">
                <a:sym typeface="Symbol" panose="05050102010706020507" pitchFamily="18" charset="2"/>
              </a:rPr>
              <a:t> and </a:t>
            </a:r>
            <a:r>
              <a:rPr lang="en-US" altLang="en-US" sz="3200" b="1" dirty="0">
                <a:solidFill>
                  <a:srgbClr val="00FFFF"/>
                </a:solidFill>
                <a:sym typeface="Symbol" panose="05050102010706020507" pitchFamily="18" charset="2"/>
              </a:rPr>
              <a:t>meet</a:t>
            </a:r>
            <a:r>
              <a:rPr lang="en-US" altLang="en-US" sz="3200" dirty="0">
                <a:sym typeface="Symbol" panose="05050102010706020507" pitchFamily="18" charset="2"/>
              </a:rPr>
              <a:t> </a:t>
            </a:r>
            <a:r>
              <a:rPr lang="en-US" altLang="en-US" sz="3200" dirty="0">
                <a:solidFill>
                  <a:srgbClr val="66FF33"/>
                </a:solidFill>
                <a:sym typeface="Symbol" panose="05050102010706020507" pitchFamily="18" charset="2"/>
              </a:rPr>
              <a:t>(you remember?)</a:t>
            </a:r>
            <a:r>
              <a:rPr lang="en-US" altLang="en-US" sz="3200" dirty="0">
                <a:sym typeface="Symbol" panose="05050102010706020507" pitchFamily="18" charset="2"/>
              </a:rPr>
              <a:t> can be used to determine the matrices representing the </a:t>
            </a:r>
            <a:r>
              <a:rPr lang="en-US" altLang="en-US" sz="3200" b="1" dirty="0">
                <a:solidFill>
                  <a:srgbClr val="00FFFF"/>
                </a:solidFill>
                <a:sym typeface="Symbol" panose="05050102010706020507" pitchFamily="18" charset="2"/>
              </a:rPr>
              <a:t>union</a:t>
            </a:r>
            <a:r>
              <a:rPr lang="en-US" altLang="en-US" sz="3200" dirty="0">
                <a:sym typeface="Symbol" panose="05050102010706020507" pitchFamily="18" charset="2"/>
              </a:rPr>
              <a:t> and the </a:t>
            </a:r>
            <a:r>
              <a:rPr lang="en-US" altLang="en-US" sz="3200" b="1" dirty="0">
                <a:solidFill>
                  <a:srgbClr val="00FFFF"/>
                </a:solidFill>
                <a:sym typeface="Symbol" panose="05050102010706020507" pitchFamily="18" charset="2"/>
              </a:rPr>
              <a:t>intersection</a:t>
            </a:r>
            <a:r>
              <a:rPr lang="en-US" altLang="en-US" sz="3200" dirty="0">
                <a:sym typeface="Symbol" panose="05050102010706020507" pitchFamily="18" charset="2"/>
              </a:rPr>
              <a:t> of two relations, respectively.</a:t>
            </a:r>
          </a:p>
          <a:p>
            <a:pPr>
              <a:lnSpc>
                <a:spcPct val="90000"/>
              </a:lnSpc>
              <a:spcBef>
                <a:spcPct val="0"/>
              </a:spcBef>
              <a:defRPr/>
            </a:pPr>
            <a:endParaRPr lang="en-US" altLang="en-US" sz="3200" dirty="0">
              <a:sym typeface="Symbol" panose="05050102010706020507" pitchFamily="18" charset="2"/>
            </a:endParaRPr>
          </a:p>
          <a:p>
            <a:pPr>
              <a:lnSpc>
                <a:spcPct val="90000"/>
              </a:lnSpc>
              <a:spcBef>
                <a:spcPct val="0"/>
              </a:spcBef>
              <a:defRPr/>
            </a:pPr>
            <a:r>
              <a:rPr lang="en-US" altLang="en-US" sz="3200" dirty="0">
                <a:sym typeface="Symbol" panose="05050102010706020507" pitchFamily="18" charset="2"/>
              </a:rPr>
              <a:t>To obtain the </a:t>
            </a:r>
            <a:r>
              <a:rPr lang="en-US" altLang="en-US" sz="3200" b="1" dirty="0">
                <a:solidFill>
                  <a:srgbClr val="00FFFF"/>
                </a:solidFill>
                <a:sym typeface="Symbol" panose="05050102010706020507" pitchFamily="18" charset="2"/>
              </a:rPr>
              <a:t>join</a:t>
            </a:r>
            <a:r>
              <a:rPr lang="en-US" altLang="en-US" sz="3200" dirty="0">
                <a:sym typeface="Symbol" panose="05050102010706020507" pitchFamily="18" charset="2"/>
              </a:rPr>
              <a:t> of two zero-one matrices, we apply the Boolean “or” function to all corresponding elements in the matrices.</a:t>
            </a:r>
          </a:p>
          <a:p>
            <a:pPr>
              <a:lnSpc>
                <a:spcPct val="90000"/>
              </a:lnSpc>
              <a:spcBef>
                <a:spcPct val="0"/>
              </a:spcBef>
              <a:defRPr/>
            </a:pPr>
            <a:endParaRPr lang="en-US" altLang="en-US" sz="3200" dirty="0">
              <a:sym typeface="Symbol" panose="05050102010706020507" pitchFamily="18" charset="2"/>
            </a:endParaRPr>
          </a:p>
          <a:p>
            <a:pPr>
              <a:lnSpc>
                <a:spcPct val="90000"/>
              </a:lnSpc>
              <a:spcBef>
                <a:spcPct val="0"/>
              </a:spcBef>
              <a:defRPr/>
            </a:pPr>
            <a:r>
              <a:rPr lang="en-US" altLang="en-US" sz="3200" dirty="0">
                <a:sym typeface="Symbol" panose="05050102010706020507" pitchFamily="18" charset="2"/>
              </a:rPr>
              <a:t>To obtain the </a:t>
            </a:r>
            <a:r>
              <a:rPr lang="en-US" altLang="en-US" sz="3200" b="1" dirty="0">
                <a:solidFill>
                  <a:srgbClr val="00FFFF"/>
                </a:solidFill>
                <a:sym typeface="Symbol" panose="05050102010706020507" pitchFamily="18" charset="2"/>
              </a:rPr>
              <a:t>meet</a:t>
            </a:r>
            <a:r>
              <a:rPr lang="en-US" altLang="en-US" sz="3200" dirty="0">
                <a:sym typeface="Symbol" panose="05050102010706020507" pitchFamily="18" charset="2"/>
              </a:rPr>
              <a:t> of two zero-one matrices, we apply the Boolean “and” function to all corresponding elements in the matrices.</a:t>
            </a:r>
          </a:p>
        </p:txBody>
      </p:sp>
      <p:sp>
        <p:nvSpPr>
          <p:cNvPr id="41986" name="Date Placeholder 3"/>
          <p:cNvSpPr>
            <a:spLocks noGrp="1"/>
          </p:cNvSpPr>
          <p:nvPr>
            <p:ph type="dt" sz="half" idx="10"/>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41987" name="Footer Placeholder 4"/>
          <p:cNvSpPr>
            <a:spLocks noGrp="1"/>
          </p:cNvSpPr>
          <p:nvPr>
            <p:ph type="ftr" sz="quarter" idx="11"/>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a:solidFill>
                <a:srgbClr val="00CCFF"/>
              </a:solidFill>
              <a:latin typeface="Times New Roman" panose="02020603050405020304" pitchFamily="18" charset="0"/>
            </a:endParaRPr>
          </a:p>
        </p:txBody>
      </p:sp>
      <p:sp>
        <p:nvSpPr>
          <p:cNvPr id="41988" name="Slide Number Placeholder 5"/>
          <p:cNvSpPr>
            <a:spLocks noGrp="1"/>
          </p:cNvSpPr>
          <p:nvPr>
            <p:ph type="sldNum" sz="quarter" idx="12"/>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9AB1D791-B2A5-4841-BBF3-FA3BF9AE4BE3}" type="slidenum">
              <a:rPr lang="en-CA" altLang="en-US" sz="1400">
                <a:solidFill>
                  <a:srgbClr val="00CCFF"/>
                </a:solidFill>
                <a:latin typeface="Times New Roman" panose="02020603050405020304" pitchFamily="18" charset="0"/>
              </a:rPr>
              <a:pPr>
                <a:spcBef>
                  <a:spcPct val="0"/>
                </a:spcBef>
              </a:pPr>
              <a:t>37</a:t>
            </a:fld>
            <a:endParaRPr lang="en-CA" altLang="en-US" sz="1400">
              <a:solidFill>
                <a:srgbClr val="00CC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2675">
                                            <p:txEl>
                                              <p:pRg st="2" end="2"/>
                                            </p:txEl>
                                          </p:spTgt>
                                        </p:tgtEl>
                                        <p:attrNameLst>
                                          <p:attrName>style.visibility</p:attrName>
                                        </p:attrNameLst>
                                      </p:cBhvr>
                                      <p:to>
                                        <p:strVal val="visible"/>
                                      </p:to>
                                    </p:set>
                                    <p:anim calcmode="lin" valueType="num">
                                      <p:cBhvr additive="base">
                                        <p:cTn id="7" dur="500" fill="hold"/>
                                        <p:tgtEl>
                                          <p:spTgt spid="412675">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26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2675">
                                            <p:txEl>
                                              <p:pRg st="4" end="4"/>
                                            </p:txEl>
                                          </p:spTgt>
                                        </p:tgtEl>
                                        <p:attrNameLst>
                                          <p:attrName>style.visibility</p:attrName>
                                        </p:attrNameLst>
                                      </p:cBhvr>
                                      <p:to>
                                        <p:strVal val="visible"/>
                                      </p:to>
                                    </p:set>
                                    <p:anim calcmode="lin" valueType="num">
                                      <p:cBhvr additive="base">
                                        <p:cTn id="13" dur="500" fill="hold"/>
                                        <p:tgtEl>
                                          <p:spTgt spid="412675">
                                            <p:txEl>
                                              <p:pRg st="4" end="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1267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5" grpId="0" uiExpand="1"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951837" y="-76200"/>
            <a:ext cx="9996778" cy="762000"/>
          </a:xfrm>
        </p:spPr>
        <p:txBody>
          <a:bodyPr/>
          <a:lstStyle/>
          <a:p>
            <a:pPr eaLnBrk="1" hangingPunct="1">
              <a:defRPr/>
            </a:pPr>
            <a:r>
              <a:rPr lang="en-US" altLang="en-US" sz="3600"/>
              <a:t>Representing Relations</a:t>
            </a:r>
            <a:endParaRPr lang="en-CA" altLang="en-US" sz="3600"/>
          </a:p>
        </p:txBody>
      </p:sp>
      <p:sp>
        <p:nvSpPr>
          <p:cNvPr id="413699" name="Rectangle 3"/>
          <p:cNvSpPr>
            <a:spLocks noGrp="1" noChangeArrowheads="1"/>
          </p:cNvSpPr>
          <p:nvPr>
            <p:ph idx="1"/>
          </p:nvPr>
        </p:nvSpPr>
        <p:spPr>
          <a:xfrm>
            <a:off x="649025" y="685800"/>
            <a:ext cx="10744200" cy="914400"/>
          </a:xfrm>
        </p:spPr>
        <p:txBody>
          <a:bodyPr/>
          <a:lstStyle/>
          <a:p>
            <a:pPr>
              <a:lnSpc>
                <a:spcPct val="90000"/>
              </a:lnSpc>
              <a:spcBef>
                <a:spcPct val="0"/>
              </a:spcBef>
              <a:defRPr/>
            </a:pPr>
            <a:r>
              <a:rPr lang="en-US" altLang="en-US" sz="2800" b="1" dirty="0">
                <a:solidFill>
                  <a:srgbClr val="00FFFF"/>
                </a:solidFill>
                <a:sym typeface="Symbol" panose="05050102010706020507" pitchFamily="18" charset="2"/>
              </a:rPr>
              <a:t>Example:</a:t>
            </a:r>
            <a:r>
              <a:rPr lang="en-US" altLang="en-US" sz="2800" dirty="0">
                <a:sym typeface="Symbol" panose="05050102010706020507" pitchFamily="18" charset="2"/>
              </a:rPr>
              <a:t> Let the relations R and S be represented by the matrices</a:t>
            </a:r>
          </a:p>
        </p:txBody>
      </p:sp>
      <p:sp>
        <p:nvSpPr>
          <p:cNvPr id="43010" name="Date Placeholder 3"/>
          <p:cNvSpPr>
            <a:spLocks noGrp="1"/>
          </p:cNvSpPr>
          <p:nvPr>
            <p:ph type="dt" sz="half" idx="10"/>
          </p:nvPr>
        </p:nvSpPr>
        <p:spPr>
          <a:xfrm>
            <a:off x="7308006" y="5807075"/>
            <a:ext cx="3363402" cy="365125"/>
          </a:xfrm>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43011" name="Footer Placeholder 4"/>
          <p:cNvSpPr>
            <a:spLocks noGrp="1"/>
          </p:cNvSpPr>
          <p:nvPr>
            <p:ph type="ftr" sz="quarter" idx="11"/>
          </p:nvPr>
        </p:nvSpPr>
        <p:spPr>
          <a:xfrm>
            <a:off x="64670" y="5807075"/>
            <a:ext cx="8181513" cy="365125"/>
          </a:xfrm>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a:solidFill>
                <a:srgbClr val="00CCFF"/>
              </a:solidFill>
              <a:latin typeface="Times New Roman" panose="02020603050405020304" pitchFamily="18" charset="0"/>
            </a:endParaRPr>
          </a:p>
        </p:txBody>
      </p:sp>
      <p:sp>
        <p:nvSpPr>
          <p:cNvPr id="43012" name="Slide Number Placeholder 5"/>
          <p:cNvSpPr>
            <a:spLocks noGrp="1"/>
          </p:cNvSpPr>
          <p:nvPr>
            <p:ph type="sldNum" sz="quarter" idx="12"/>
          </p:nvPr>
        </p:nvSpPr>
        <p:spPr>
          <a:xfrm>
            <a:off x="10385500" y="5807075"/>
            <a:ext cx="923912" cy="365125"/>
          </a:xfrm>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B0684726-CBCB-4E56-A998-ED81D66FF3A5}" type="slidenum">
              <a:rPr lang="en-CA" altLang="en-US" sz="1400">
                <a:solidFill>
                  <a:srgbClr val="00CCFF"/>
                </a:solidFill>
                <a:latin typeface="Times New Roman" panose="02020603050405020304" pitchFamily="18" charset="0"/>
              </a:rPr>
              <a:pPr>
                <a:spcBef>
                  <a:spcPct val="0"/>
                </a:spcBef>
              </a:pPr>
              <a:t>38</a:t>
            </a:fld>
            <a:endParaRPr lang="en-CA" altLang="en-US" sz="1400">
              <a:solidFill>
                <a:srgbClr val="00CCFF"/>
              </a:solidFill>
              <a:latin typeface="Times New Roman" panose="02020603050405020304" pitchFamily="18" charset="0"/>
            </a:endParaRPr>
          </a:p>
        </p:txBody>
      </p:sp>
      <p:graphicFrame>
        <p:nvGraphicFramePr>
          <p:cNvPr id="413700" name="Object 4"/>
          <p:cNvGraphicFramePr>
            <a:graphicFrameLocks noChangeAspect="1"/>
          </p:cNvGraphicFramePr>
          <p:nvPr>
            <p:extLst>
              <p:ext uri="{D42A27DB-BD31-4B8C-83A1-F6EECF244321}">
                <p14:modId xmlns:p14="http://schemas.microsoft.com/office/powerpoint/2010/main" val="2097121024"/>
              </p:ext>
            </p:extLst>
          </p:nvPr>
        </p:nvGraphicFramePr>
        <p:xfrm>
          <a:off x="1344824" y="4419605"/>
          <a:ext cx="4504000" cy="1370013"/>
        </p:xfrm>
        <a:graphic>
          <a:graphicData uri="http://schemas.openxmlformats.org/presentationml/2006/ole">
            <mc:AlternateContent xmlns:mc="http://schemas.openxmlformats.org/markup-compatibility/2006">
              <mc:Choice xmlns:v="urn:schemas-microsoft-com:vml" Requires="v">
                <p:oleObj spid="_x0000_s43064" name="Equation" r:id="rId3" imgW="1897274" imgH="701213" progId="Equation.3">
                  <p:embed/>
                </p:oleObj>
              </mc:Choice>
              <mc:Fallback>
                <p:oleObj name="Equation" r:id="rId3" imgW="1897274" imgH="70121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824" y="4419605"/>
                        <a:ext cx="4504000" cy="1370013"/>
                      </a:xfrm>
                      <a:prstGeom prst="rect">
                        <a:avLst/>
                      </a:prstGeom>
                      <a:noFill/>
                      <a:ln>
                        <a:noFill/>
                      </a:ln>
                      <a:effectLst/>
                    </p:spPr>
                  </p:pic>
                </p:oleObj>
              </mc:Fallback>
            </mc:AlternateContent>
          </a:graphicData>
        </a:graphic>
      </p:graphicFrame>
      <p:graphicFrame>
        <p:nvGraphicFramePr>
          <p:cNvPr id="413701" name="Object 5"/>
          <p:cNvGraphicFramePr>
            <a:graphicFrameLocks noChangeAspect="1"/>
          </p:cNvGraphicFramePr>
          <p:nvPr>
            <p:extLst>
              <p:ext uri="{D42A27DB-BD31-4B8C-83A1-F6EECF244321}">
                <p14:modId xmlns:p14="http://schemas.microsoft.com/office/powerpoint/2010/main" val="2567753789"/>
              </p:ext>
            </p:extLst>
          </p:nvPr>
        </p:nvGraphicFramePr>
        <p:xfrm>
          <a:off x="5898977" y="1752605"/>
          <a:ext cx="2493354" cy="1370013"/>
        </p:xfrm>
        <a:graphic>
          <a:graphicData uri="http://schemas.openxmlformats.org/presentationml/2006/ole">
            <mc:AlternateContent xmlns:mc="http://schemas.openxmlformats.org/markup-compatibility/2006">
              <mc:Choice xmlns:v="urn:schemas-microsoft-com:vml" Requires="v">
                <p:oleObj spid="_x0000_s43065" name="Equation" r:id="rId5" imgW="1044117" imgH="701213" progId="Equation.3">
                  <p:embed/>
                </p:oleObj>
              </mc:Choice>
              <mc:Fallback>
                <p:oleObj name="Equation" r:id="rId5" imgW="1044117" imgH="701213"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8977" y="1752605"/>
                        <a:ext cx="2493354" cy="1370013"/>
                      </a:xfrm>
                      <a:prstGeom prst="rect">
                        <a:avLst/>
                      </a:prstGeom>
                      <a:noFill/>
                      <a:ln>
                        <a:noFill/>
                      </a:ln>
                      <a:effectLst/>
                    </p:spPr>
                  </p:pic>
                </p:oleObj>
              </mc:Fallback>
            </mc:AlternateContent>
          </a:graphicData>
        </a:graphic>
      </p:graphicFrame>
      <p:sp>
        <p:nvSpPr>
          <p:cNvPr id="413702" name="Rectangle 6"/>
          <p:cNvSpPr>
            <a:spLocks noChangeArrowheads="1"/>
          </p:cNvSpPr>
          <p:nvPr/>
        </p:nvSpPr>
        <p:spPr bwMode="auto">
          <a:xfrm>
            <a:off x="630472" y="3200400"/>
            <a:ext cx="10931056"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742950" indent="-2857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143000" indent="-2286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16002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20574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25146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29718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34290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38862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a:lnSpc>
                <a:spcPct val="90000"/>
              </a:lnSpc>
              <a:defRPr/>
            </a:pPr>
            <a:r>
              <a:rPr lang="en-US" altLang="en-US" sz="2800" dirty="0">
                <a:latin typeface="Cambria Math" panose="02040503050406030204" pitchFamily="18" charset="0"/>
                <a:ea typeface="Cambria Math" panose="02040503050406030204" pitchFamily="18" charset="0"/>
              </a:rPr>
              <a:t>What are the matrices representing </a:t>
            </a:r>
            <a:r>
              <a:rPr lang="en-US" altLang="en-US" sz="2800" dirty="0" smtClean="0">
                <a:latin typeface="Cambria Math" panose="02040503050406030204" pitchFamily="18" charset="0"/>
                <a:ea typeface="Cambria Math" panose="02040503050406030204" pitchFamily="18" charset="0"/>
              </a:rPr>
              <a:t>R∪S </a:t>
            </a:r>
            <a:r>
              <a:rPr lang="en-US" altLang="en-US" sz="2800" dirty="0">
                <a:latin typeface="Cambria Math" panose="02040503050406030204" pitchFamily="18" charset="0"/>
                <a:ea typeface="Cambria Math" panose="02040503050406030204" pitchFamily="18" charset="0"/>
              </a:rPr>
              <a:t>and </a:t>
            </a:r>
            <a:r>
              <a:rPr lang="en-US" altLang="en-US" sz="2800" dirty="0" smtClean="0">
                <a:latin typeface="Cambria Math" panose="02040503050406030204" pitchFamily="18" charset="0"/>
                <a:ea typeface="Cambria Math" panose="02040503050406030204" pitchFamily="18" charset="0"/>
              </a:rPr>
              <a:t>R</a:t>
            </a:r>
            <a:r>
              <a:rPr lang="el-GR" altLang="en-US" sz="2800" dirty="0" smtClean="0">
                <a:latin typeface="Cambria Math" panose="02040503050406030204" pitchFamily="18" charset="0"/>
                <a:ea typeface="Cambria Math" panose="02040503050406030204" pitchFamily="18" charset="0"/>
              </a:rPr>
              <a:t>∩</a:t>
            </a:r>
            <a:r>
              <a:rPr lang="en-US" altLang="en-US" sz="2800" dirty="0" smtClean="0">
                <a:latin typeface="Cambria Math" panose="02040503050406030204" pitchFamily="18" charset="0"/>
                <a:ea typeface="Cambria Math" panose="02040503050406030204" pitchFamily="18" charset="0"/>
              </a:rPr>
              <a:t>S</a:t>
            </a:r>
            <a:r>
              <a:rPr lang="en-US" altLang="en-US" sz="2800" dirty="0">
                <a:latin typeface="Cambria Math" panose="02040503050406030204" pitchFamily="18" charset="0"/>
                <a:ea typeface="Cambria Math" panose="02040503050406030204" pitchFamily="18" charset="0"/>
              </a:rPr>
              <a:t>?</a:t>
            </a:r>
          </a:p>
          <a:p>
            <a:pPr>
              <a:lnSpc>
                <a:spcPct val="90000"/>
              </a:lnSpc>
              <a:defRPr/>
            </a:pPr>
            <a:endParaRPr lang="en-US" altLang="en-US" sz="1600" dirty="0">
              <a:latin typeface="Cambria Math" panose="02040503050406030204" pitchFamily="18" charset="0"/>
              <a:ea typeface="Cambria Math" panose="02040503050406030204" pitchFamily="18" charset="0"/>
            </a:endParaRPr>
          </a:p>
          <a:p>
            <a:pPr>
              <a:lnSpc>
                <a:spcPct val="90000"/>
              </a:lnSpc>
              <a:defRPr/>
            </a:pPr>
            <a:r>
              <a:rPr lang="en-US" altLang="en-US" sz="2800" b="1" dirty="0">
                <a:solidFill>
                  <a:srgbClr val="00FFFF"/>
                </a:solidFill>
                <a:latin typeface="Cambria Math" panose="02040503050406030204" pitchFamily="18" charset="0"/>
                <a:ea typeface="Cambria Math" panose="02040503050406030204" pitchFamily="18" charset="0"/>
              </a:rPr>
              <a:t>Solution:</a:t>
            </a:r>
            <a:r>
              <a:rPr lang="en-US" altLang="en-US" sz="2800" dirty="0">
                <a:latin typeface="Cambria Math" panose="02040503050406030204" pitchFamily="18" charset="0"/>
                <a:ea typeface="Cambria Math" panose="02040503050406030204" pitchFamily="18" charset="0"/>
              </a:rPr>
              <a:t> These matrices are given by</a:t>
            </a:r>
          </a:p>
        </p:txBody>
      </p:sp>
      <p:graphicFrame>
        <p:nvGraphicFramePr>
          <p:cNvPr id="413703" name="Object 7"/>
          <p:cNvGraphicFramePr>
            <a:graphicFrameLocks noChangeAspect="1"/>
          </p:cNvGraphicFramePr>
          <p:nvPr>
            <p:extLst>
              <p:ext uri="{D42A27DB-BD31-4B8C-83A1-F6EECF244321}">
                <p14:modId xmlns:p14="http://schemas.microsoft.com/office/powerpoint/2010/main" val="268857424"/>
              </p:ext>
            </p:extLst>
          </p:nvPr>
        </p:nvGraphicFramePr>
        <p:xfrm>
          <a:off x="6063228" y="4419605"/>
          <a:ext cx="4564339" cy="1370013"/>
        </p:xfrm>
        <a:graphic>
          <a:graphicData uri="http://schemas.openxmlformats.org/presentationml/2006/ole">
            <mc:AlternateContent xmlns:mc="http://schemas.openxmlformats.org/markup-compatibility/2006">
              <mc:Choice xmlns:v="urn:schemas-microsoft-com:vml" Requires="v">
                <p:oleObj spid="_x0000_s43066" name="Equation" r:id="rId7" imgW="1920240" imgH="701213" progId="Equation.3">
                  <p:embed/>
                </p:oleObj>
              </mc:Choice>
              <mc:Fallback>
                <p:oleObj name="Equation" r:id="rId7" imgW="1920240" imgH="701213"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63228" y="4419605"/>
                        <a:ext cx="4564339" cy="1370013"/>
                      </a:xfrm>
                      <a:prstGeom prst="rect">
                        <a:avLst/>
                      </a:prstGeom>
                      <a:noFill/>
                      <a:ln>
                        <a:noFill/>
                      </a:ln>
                      <a:effectLst/>
                    </p:spPr>
                  </p:pic>
                </p:oleObj>
              </mc:Fallback>
            </mc:AlternateContent>
          </a:graphicData>
        </a:graphic>
      </p:graphicFrame>
      <p:graphicFrame>
        <p:nvGraphicFramePr>
          <p:cNvPr id="413704" name="Object 8"/>
          <p:cNvGraphicFramePr>
            <a:graphicFrameLocks noChangeAspect="1"/>
          </p:cNvGraphicFramePr>
          <p:nvPr>
            <p:extLst>
              <p:ext uri="{D42A27DB-BD31-4B8C-83A1-F6EECF244321}">
                <p14:modId xmlns:p14="http://schemas.microsoft.com/office/powerpoint/2010/main" val="809271382"/>
              </p:ext>
            </p:extLst>
          </p:nvPr>
        </p:nvGraphicFramePr>
        <p:xfrm>
          <a:off x="2749646" y="1752605"/>
          <a:ext cx="2522551" cy="1370013"/>
        </p:xfrm>
        <a:graphic>
          <a:graphicData uri="http://schemas.openxmlformats.org/presentationml/2006/ole">
            <mc:AlternateContent xmlns:mc="http://schemas.openxmlformats.org/markup-compatibility/2006">
              <mc:Choice xmlns:v="urn:schemas-microsoft-com:vml" Requires="v">
                <p:oleObj spid="_x0000_s43067" name="Equation" r:id="rId9" imgW="1059003" imgH="701213" progId="Equation.3">
                  <p:embed/>
                </p:oleObj>
              </mc:Choice>
              <mc:Fallback>
                <p:oleObj name="Equation" r:id="rId9" imgW="1059003" imgH="701213"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49646" y="1752605"/>
                        <a:ext cx="2522551" cy="1370013"/>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13704"/>
                                        </p:tgtEl>
                                        <p:attrNameLst>
                                          <p:attrName>style.visibility</p:attrName>
                                        </p:attrNameLst>
                                      </p:cBhvr>
                                      <p:to>
                                        <p:strVal val="visible"/>
                                      </p:to>
                                    </p:set>
                                    <p:anim calcmode="lin" valueType="num">
                                      <p:cBhvr additive="base">
                                        <p:cTn id="7" dur="500" fill="hold"/>
                                        <p:tgtEl>
                                          <p:spTgt spid="413704"/>
                                        </p:tgtEl>
                                        <p:attrNameLst>
                                          <p:attrName>ppt_x</p:attrName>
                                        </p:attrNameLst>
                                      </p:cBhvr>
                                      <p:tavLst>
                                        <p:tav tm="0">
                                          <p:val>
                                            <p:strVal val="0-#ppt_w/2"/>
                                          </p:val>
                                        </p:tav>
                                        <p:tav tm="100000">
                                          <p:val>
                                            <p:strVal val="#ppt_x"/>
                                          </p:val>
                                        </p:tav>
                                      </p:tavLst>
                                    </p:anim>
                                    <p:anim calcmode="lin" valueType="num">
                                      <p:cBhvr additive="base">
                                        <p:cTn id="8" dur="500" fill="hold"/>
                                        <p:tgtEl>
                                          <p:spTgt spid="41370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413701"/>
                                        </p:tgtEl>
                                        <p:attrNameLst>
                                          <p:attrName>style.visibility</p:attrName>
                                        </p:attrNameLst>
                                      </p:cBhvr>
                                      <p:to>
                                        <p:strVal val="visible"/>
                                      </p:to>
                                    </p:set>
                                    <p:anim calcmode="lin" valueType="num">
                                      <p:cBhvr additive="base">
                                        <p:cTn id="13" dur="500" fill="hold"/>
                                        <p:tgtEl>
                                          <p:spTgt spid="413701"/>
                                        </p:tgtEl>
                                        <p:attrNameLst>
                                          <p:attrName>ppt_x</p:attrName>
                                        </p:attrNameLst>
                                      </p:cBhvr>
                                      <p:tavLst>
                                        <p:tav tm="0">
                                          <p:val>
                                            <p:strVal val="1+#ppt_w/2"/>
                                          </p:val>
                                        </p:tav>
                                        <p:tav tm="100000">
                                          <p:val>
                                            <p:strVal val="#ppt_x"/>
                                          </p:val>
                                        </p:tav>
                                      </p:tavLst>
                                    </p:anim>
                                    <p:anim calcmode="lin" valueType="num">
                                      <p:cBhvr additive="base">
                                        <p:cTn id="14" dur="500" fill="hold"/>
                                        <p:tgtEl>
                                          <p:spTgt spid="41370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13702">
                                            <p:txEl>
                                              <p:pRg st="0" end="0"/>
                                            </p:txEl>
                                          </p:spTgt>
                                        </p:tgtEl>
                                        <p:attrNameLst>
                                          <p:attrName>style.visibility</p:attrName>
                                        </p:attrNameLst>
                                      </p:cBhvr>
                                      <p:to>
                                        <p:strVal val="visible"/>
                                      </p:to>
                                    </p:set>
                                    <p:anim calcmode="lin" valueType="num">
                                      <p:cBhvr additive="base">
                                        <p:cTn id="19" dur="500" fill="hold"/>
                                        <p:tgtEl>
                                          <p:spTgt spid="413702">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1370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13702">
                                            <p:txEl>
                                              <p:pRg st="2" end="2"/>
                                            </p:txEl>
                                          </p:spTgt>
                                        </p:tgtEl>
                                        <p:attrNameLst>
                                          <p:attrName>style.visibility</p:attrName>
                                        </p:attrNameLst>
                                      </p:cBhvr>
                                      <p:to>
                                        <p:strVal val="visible"/>
                                      </p:to>
                                    </p:set>
                                    <p:anim calcmode="lin" valueType="num">
                                      <p:cBhvr additive="base">
                                        <p:cTn id="25" dur="500" fill="hold"/>
                                        <p:tgtEl>
                                          <p:spTgt spid="413702">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1370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413700"/>
                                        </p:tgtEl>
                                        <p:attrNameLst>
                                          <p:attrName>style.visibility</p:attrName>
                                        </p:attrNameLst>
                                      </p:cBhvr>
                                      <p:to>
                                        <p:strVal val="visible"/>
                                      </p:to>
                                    </p:set>
                                    <p:anim calcmode="lin" valueType="num">
                                      <p:cBhvr additive="base">
                                        <p:cTn id="31" dur="500" fill="hold"/>
                                        <p:tgtEl>
                                          <p:spTgt spid="413700"/>
                                        </p:tgtEl>
                                        <p:attrNameLst>
                                          <p:attrName>ppt_x</p:attrName>
                                        </p:attrNameLst>
                                      </p:cBhvr>
                                      <p:tavLst>
                                        <p:tav tm="0">
                                          <p:val>
                                            <p:strVal val="0-#ppt_w/2"/>
                                          </p:val>
                                        </p:tav>
                                        <p:tav tm="100000">
                                          <p:val>
                                            <p:strVal val="#ppt_x"/>
                                          </p:val>
                                        </p:tav>
                                      </p:tavLst>
                                    </p:anim>
                                    <p:anim calcmode="lin" valueType="num">
                                      <p:cBhvr additive="base">
                                        <p:cTn id="32" dur="500" fill="hold"/>
                                        <p:tgtEl>
                                          <p:spTgt spid="41370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413703"/>
                                        </p:tgtEl>
                                        <p:attrNameLst>
                                          <p:attrName>style.visibility</p:attrName>
                                        </p:attrNameLst>
                                      </p:cBhvr>
                                      <p:to>
                                        <p:strVal val="visible"/>
                                      </p:to>
                                    </p:set>
                                    <p:anim calcmode="lin" valueType="num">
                                      <p:cBhvr additive="base">
                                        <p:cTn id="37" dur="500" fill="hold"/>
                                        <p:tgtEl>
                                          <p:spTgt spid="413703"/>
                                        </p:tgtEl>
                                        <p:attrNameLst>
                                          <p:attrName>ppt_x</p:attrName>
                                        </p:attrNameLst>
                                      </p:cBhvr>
                                      <p:tavLst>
                                        <p:tav tm="0">
                                          <p:val>
                                            <p:strVal val="1+#ppt_w/2"/>
                                          </p:val>
                                        </p:tav>
                                        <p:tav tm="100000">
                                          <p:val>
                                            <p:strVal val="#ppt_x"/>
                                          </p:val>
                                        </p:tav>
                                      </p:tavLst>
                                    </p:anim>
                                    <p:anim calcmode="lin" valueType="num">
                                      <p:cBhvr additive="base">
                                        <p:cTn id="38" dur="500" fill="hold"/>
                                        <p:tgtEl>
                                          <p:spTgt spid="4137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702"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a:xfrm>
            <a:off x="609600" y="0"/>
            <a:ext cx="10972800" cy="762000"/>
          </a:xfrm>
        </p:spPr>
        <p:txBody>
          <a:bodyPr>
            <a:normAutofit fontScale="90000"/>
          </a:bodyPr>
          <a:lstStyle/>
          <a:p>
            <a:pPr eaLnBrk="1" hangingPunct="1">
              <a:defRPr/>
            </a:pPr>
            <a:r>
              <a:rPr lang="en-US" altLang="en-US" sz="3600" dirty="0"/>
              <a:t>Representing Relations Using Matrices</a:t>
            </a:r>
            <a:endParaRPr lang="en-CA" altLang="en-US" sz="3600" dirty="0"/>
          </a:p>
        </p:txBody>
      </p:sp>
      <p:sp>
        <p:nvSpPr>
          <p:cNvPr id="46082" name="Date Placeholder 3"/>
          <p:cNvSpPr>
            <a:spLocks noGrp="1"/>
          </p:cNvSpPr>
          <p:nvPr>
            <p:ph type="dt" sz="half" idx="10"/>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46083" name="Footer Placeholder 4"/>
          <p:cNvSpPr>
            <a:spLocks noGrp="1"/>
          </p:cNvSpPr>
          <p:nvPr>
            <p:ph type="ftr" sz="quarter" idx="11"/>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a:solidFill>
                <a:srgbClr val="00CCFF"/>
              </a:solidFill>
              <a:latin typeface="Times New Roman" panose="02020603050405020304" pitchFamily="18" charset="0"/>
            </a:endParaRPr>
          </a:p>
        </p:txBody>
      </p:sp>
      <p:sp>
        <p:nvSpPr>
          <p:cNvPr id="46084" name="Slide Number Placeholder 5"/>
          <p:cNvSpPr>
            <a:spLocks noGrp="1"/>
          </p:cNvSpPr>
          <p:nvPr>
            <p:ph type="sldNum" sz="quarter" idx="12"/>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10B5A440-4471-49C2-9315-F79E00DCB7EB}" type="slidenum">
              <a:rPr lang="en-CA" altLang="en-US" sz="1400">
                <a:solidFill>
                  <a:srgbClr val="00CCFF"/>
                </a:solidFill>
                <a:latin typeface="Times New Roman" panose="02020603050405020304" pitchFamily="18" charset="0"/>
              </a:rPr>
              <a:pPr>
                <a:spcBef>
                  <a:spcPct val="0"/>
                </a:spcBef>
              </a:pPr>
              <a:t>39</a:t>
            </a:fld>
            <a:endParaRPr lang="en-CA" altLang="en-US" sz="1400">
              <a:solidFill>
                <a:srgbClr val="00CCFF"/>
              </a:solidFill>
              <a:latin typeface="Times New Roman" panose="02020603050405020304" pitchFamily="18" charset="0"/>
            </a:endParaRPr>
          </a:p>
        </p:txBody>
      </p:sp>
      <p:sp>
        <p:nvSpPr>
          <p:cNvPr id="416771" name="Rectangle 3"/>
          <p:cNvSpPr>
            <a:spLocks noChangeArrowheads="1"/>
          </p:cNvSpPr>
          <p:nvPr/>
        </p:nvSpPr>
        <p:spPr bwMode="auto">
          <a:xfrm>
            <a:off x="609600" y="914400"/>
            <a:ext cx="111252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742950" indent="-2857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143000" indent="-2286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16002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20574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25146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29718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34290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38862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eaLnBrk="1" hangingPunct="1">
              <a:defRPr/>
            </a:pPr>
            <a:r>
              <a:rPr lang="en-US" altLang="en-US" sz="3200" dirty="0">
                <a:latin typeface="Cambria Math" panose="02040503050406030204" pitchFamily="18" charset="0"/>
                <a:ea typeface="Cambria Math" panose="02040503050406030204" pitchFamily="18" charset="0"/>
              </a:rPr>
              <a:t>Do you remember the </a:t>
            </a:r>
            <a:r>
              <a:rPr lang="en-US" altLang="en-US" sz="3200" b="1" dirty="0">
                <a:solidFill>
                  <a:srgbClr val="00FFFF"/>
                </a:solidFill>
                <a:latin typeface="Cambria Math" panose="02040503050406030204" pitchFamily="18" charset="0"/>
                <a:ea typeface="Cambria Math" panose="02040503050406030204" pitchFamily="18" charset="0"/>
              </a:rPr>
              <a:t>Boolean product </a:t>
            </a:r>
            <a:r>
              <a:rPr lang="en-US" altLang="en-US" sz="3200" dirty="0">
                <a:latin typeface="Cambria Math" panose="02040503050406030204" pitchFamily="18" charset="0"/>
                <a:ea typeface="Cambria Math" panose="02040503050406030204" pitchFamily="18" charset="0"/>
              </a:rPr>
              <a:t>of two zero-one matrices?</a:t>
            </a:r>
          </a:p>
          <a:p>
            <a:pPr eaLnBrk="1" hangingPunct="1">
              <a:defRPr/>
            </a:pPr>
            <a:endParaRPr lang="en-US" altLang="en-US" sz="1800" dirty="0">
              <a:latin typeface="Cambria Math" panose="02040503050406030204" pitchFamily="18" charset="0"/>
              <a:ea typeface="Cambria Math" panose="02040503050406030204" pitchFamily="18" charset="0"/>
            </a:endParaRPr>
          </a:p>
          <a:p>
            <a:pPr>
              <a:defRPr/>
            </a:pPr>
            <a:r>
              <a:rPr lang="en-US" altLang="en-US" sz="3200" dirty="0">
                <a:latin typeface="Cambria Math" panose="02040503050406030204" pitchFamily="18" charset="0"/>
                <a:ea typeface="Cambria Math" panose="02040503050406030204" pitchFamily="18" charset="0"/>
              </a:rPr>
              <a:t>Let A = [</a:t>
            </a:r>
            <a:r>
              <a:rPr lang="en-US" altLang="en-US" sz="3200" dirty="0" err="1">
                <a:latin typeface="Cambria Math" panose="02040503050406030204" pitchFamily="18" charset="0"/>
                <a:ea typeface="Cambria Math" panose="02040503050406030204" pitchFamily="18" charset="0"/>
              </a:rPr>
              <a:t>a</a:t>
            </a:r>
            <a:r>
              <a:rPr lang="en-US" altLang="en-US" sz="3200" baseline="-25000" dirty="0" err="1">
                <a:latin typeface="Cambria Math" panose="02040503050406030204" pitchFamily="18" charset="0"/>
                <a:ea typeface="Cambria Math" panose="02040503050406030204" pitchFamily="18" charset="0"/>
              </a:rPr>
              <a:t>ij</a:t>
            </a:r>
            <a:r>
              <a:rPr lang="en-US" altLang="en-US" sz="3200" dirty="0">
                <a:latin typeface="Cambria Math" panose="02040503050406030204" pitchFamily="18" charset="0"/>
                <a:ea typeface="Cambria Math" panose="02040503050406030204" pitchFamily="18" charset="0"/>
              </a:rPr>
              <a:t>] be an </a:t>
            </a:r>
            <a:r>
              <a:rPr lang="en-US" altLang="en-US" sz="3200" dirty="0" err="1" smtClean="0">
                <a:latin typeface="Cambria Math" panose="02040503050406030204" pitchFamily="18" charset="0"/>
                <a:ea typeface="Cambria Math" panose="02040503050406030204" pitchFamily="18" charset="0"/>
              </a:rPr>
              <a:t>m</a:t>
            </a:r>
            <a:r>
              <a:rPr lang="en-US" altLang="en-US" sz="2800" dirty="0" err="1" smtClean="0">
                <a:latin typeface="Cambria Math" panose="02040503050406030204" pitchFamily="18" charset="0"/>
                <a:ea typeface="Cambria Math" panose="02040503050406030204" pitchFamily="18" charset="0"/>
              </a:rPr>
              <a:t>×</a:t>
            </a:r>
            <a:r>
              <a:rPr lang="en-US" altLang="en-US" sz="3200" dirty="0" err="1" smtClean="0">
                <a:latin typeface="Cambria Math" panose="02040503050406030204" pitchFamily="18" charset="0"/>
                <a:ea typeface="Cambria Math" panose="02040503050406030204" pitchFamily="18" charset="0"/>
              </a:rPr>
              <a:t>k</a:t>
            </a:r>
            <a:r>
              <a:rPr lang="en-US" altLang="en-US" sz="3200" dirty="0" smtClean="0">
                <a:latin typeface="Cambria Math" panose="02040503050406030204" pitchFamily="18" charset="0"/>
                <a:ea typeface="Cambria Math" panose="02040503050406030204" pitchFamily="18" charset="0"/>
              </a:rPr>
              <a:t> </a:t>
            </a:r>
            <a:r>
              <a:rPr lang="en-US" altLang="en-US" sz="3200" dirty="0">
                <a:latin typeface="Cambria Math" panose="02040503050406030204" pitchFamily="18" charset="0"/>
                <a:ea typeface="Cambria Math" panose="02040503050406030204" pitchFamily="18" charset="0"/>
              </a:rPr>
              <a:t>zero-one matrix and </a:t>
            </a:r>
            <a:r>
              <a:rPr lang="en-US" altLang="en-US" sz="3200" dirty="0" smtClean="0">
                <a:latin typeface="Cambria Math" panose="02040503050406030204" pitchFamily="18" charset="0"/>
                <a:ea typeface="Cambria Math" panose="02040503050406030204" pitchFamily="18" charset="0"/>
              </a:rPr>
              <a:t>B </a:t>
            </a:r>
            <a:r>
              <a:rPr lang="en-US" altLang="en-US" sz="3200" dirty="0">
                <a:latin typeface="Cambria Math" panose="02040503050406030204" pitchFamily="18" charset="0"/>
                <a:ea typeface="Cambria Math" panose="02040503050406030204" pitchFamily="18" charset="0"/>
              </a:rPr>
              <a:t>= [</a:t>
            </a:r>
            <a:r>
              <a:rPr lang="en-US" altLang="en-US" sz="3200" dirty="0" err="1">
                <a:latin typeface="Cambria Math" panose="02040503050406030204" pitchFamily="18" charset="0"/>
                <a:ea typeface="Cambria Math" panose="02040503050406030204" pitchFamily="18" charset="0"/>
              </a:rPr>
              <a:t>b</a:t>
            </a:r>
            <a:r>
              <a:rPr lang="en-US" altLang="en-US" sz="3200" baseline="-25000" dirty="0" err="1">
                <a:latin typeface="Cambria Math" panose="02040503050406030204" pitchFamily="18" charset="0"/>
                <a:ea typeface="Cambria Math" panose="02040503050406030204" pitchFamily="18" charset="0"/>
              </a:rPr>
              <a:t>ij</a:t>
            </a:r>
            <a:r>
              <a:rPr lang="en-US" altLang="en-US" sz="3200" dirty="0">
                <a:latin typeface="Cambria Math" panose="02040503050406030204" pitchFamily="18" charset="0"/>
                <a:ea typeface="Cambria Math" panose="02040503050406030204" pitchFamily="18" charset="0"/>
              </a:rPr>
              <a:t>] be a </a:t>
            </a:r>
            <a:r>
              <a:rPr lang="en-US" altLang="en-US" sz="3200" dirty="0" err="1" smtClean="0">
                <a:latin typeface="Cambria Math" panose="02040503050406030204" pitchFamily="18" charset="0"/>
                <a:ea typeface="Cambria Math" panose="02040503050406030204" pitchFamily="18" charset="0"/>
              </a:rPr>
              <a:t>k</a:t>
            </a:r>
            <a:r>
              <a:rPr lang="en-US" altLang="en-US" sz="2800" dirty="0" err="1">
                <a:latin typeface="Cambria Math" panose="02040503050406030204" pitchFamily="18" charset="0"/>
                <a:ea typeface="Cambria Math" panose="02040503050406030204" pitchFamily="18" charset="0"/>
              </a:rPr>
              <a:t>×</a:t>
            </a:r>
            <a:r>
              <a:rPr lang="en-US" altLang="en-US" sz="3200" dirty="0" err="1" smtClean="0">
                <a:latin typeface="Cambria Math" panose="02040503050406030204" pitchFamily="18" charset="0"/>
                <a:ea typeface="Cambria Math" panose="02040503050406030204" pitchFamily="18" charset="0"/>
              </a:rPr>
              <a:t>n</a:t>
            </a:r>
            <a:r>
              <a:rPr lang="en-US" altLang="en-US" sz="3200" dirty="0" smtClean="0">
                <a:latin typeface="Cambria Math" panose="02040503050406030204" pitchFamily="18" charset="0"/>
                <a:ea typeface="Cambria Math" panose="02040503050406030204" pitchFamily="18" charset="0"/>
              </a:rPr>
              <a:t> </a:t>
            </a:r>
            <a:r>
              <a:rPr lang="en-US" altLang="en-US" sz="3200" dirty="0">
                <a:latin typeface="Cambria Math" panose="02040503050406030204" pitchFamily="18" charset="0"/>
                <a:ea typeface="Cambria Math" panose="02040503050406030204" pitchFamily="18" charset="0"/>
              </a:rPr>
              <a:t>zero-one matrix.</a:t>
            </a:r>
          </a:p>
          <a:p>
            <a:pPr eaLnBrk="1" hangingPunct="1">
              <a:defRPr/>
            </a:pPr>
            <a:endParaRPr lang="en-US" altLang="en-US" sz="900" dirty="0">
              <a:latin typeface="Cambria Math" panose="02040503050406030204" pitchFamily="18" charset="0"/>
              <a:ea typeface="Cambria Math" panose="02040503050406030204" pitchFamily="18" charset="0"/>
            </a:endParaRPr>
          </a:p>
          <a:p>
            <a:pPr>
              <a:defRPr/>
            </a:pPr>
            <a:r>
              <a:rPr lang="en-US" altLang="en-US" sz="3200" dirty="0">
                <a:latin typeface="Cambria Math" panose="02040503050406030204" pitchFamily="18" charset="0"/>
                <a:ea typeface="Cambria Math" panose="02040503050406030204" pitchFamily="18" charset="0"/>
              </a:rPr>
              <a:t>Then the </a:t>
            </a:r>
            <a:r>
              <a:rPr lang="en-US" altLang="en-US" sz="3200" b="1" dirty="0">
                <a:solidFill>
                  <a:srgbClr val="00FFFF"/>
                </a:solidFill>
                <a:latin typeface="Cambria Math" panose="02040503050406030204" pitchFamily="18" charset="0"/>
                <a:ea typeface="Cambria Math" panose="02040503050406030204" pitchFamily="18" charset="0"/>
              </a:rPr>
              <a:t>Boolean product</a:t>
            </a:r>
            <a:r>
              <a:rPr lang="en-US" altLang="en-US" sz="3200" dirty="0">
                <a:latin typeface="Cambria Math" panose="02040503050406030204" pitchFamily="18" charset="0"/>
                <a:ea typeface="Cambria Math" panose="02040503050406030204" pitchFamily="18" charset="0"/>
              </a:rPr>
              <a:t> of A and B, denoted by </a:t>
            </a:r>
            <a:r>
              <a:rPr lang="en-US" altLang="en-US" sz="3200" dirty="0" smtClean="0">
                <a:latin typeface="Cambria Math" panose="02040503050406030204" pitchFamily="18" charset="0"/>
                <a:ea typeface="Cambria Math" panose="02040503050406030204" pitchFamily="18" charset="0"/>
              </a:rPr>
              <a:t>A</a:t>
            </a:r>
            <a:r>
              <a:rPr lang="en-US" altLang="en-US" sz="2800" dirty="0" smtClean="0">
                <a:latin typeface="Cambria Math" panose="02040503050406030204" pitchFamily="18" charset="0"/>
                <a:ea typeface="Cambria Math" panose="02040503050406030204" pitchFamily="18" charset="0"/>
              </a:rPr>
              <a:t>⊙</a:t>
            </a:r>
            <a:r>
              <a:rPr lang="en-US" altLang="en-US" sz="3200" dirty="0" smtClean="0">
                <a:latin typeface="Cambria Math" panose="02040503050406030204" pitchFamily="18" charset="0"/>
                <a:ea typeface="Cambria Math" panose="02040503050406030204" pitchFamily="18" charset="0"/>
              </a:rPr>
              <a:t>B</a:t>
            </a:r>
            <a:r>
              <a:rPr lang="en-US" altLang="en-US" sz="3200" dirty="0">
                <a:latin typeface="Cambria Math" panose="02040503050406030204" pitchFamily="18" charset="0"/>
                <a:ea typeface="Cambria Math" panose="02040503050406030204" pitchFamily="18" charset="0"/>
              </a:rPr>
              <a:t>, is the </a:t>
            </a:r>
            <a:r>
              <a:rPr lang="en-US" altLang="en-US" sz="3200" dirty="0" err="1" smtClean="0">
                <a:latin typeface="Cambria Math" panose="02040503050406030204" pitchFamily="18" charset="0"/>
                <a:ea typeface="Cambria Math" panose="02040503050406030204" pitchFamily="18" charset="0"/>
              </a:rPr>
              <a:t>m</a:t>
            </a:r>
            <a:r>
              <a:rPr lang="en-US" altLang="en-US" sz="3200" dirty="0" err="1">
                <a:latin typeface="Cambria Math" panose="02040503050406030204" pitchFamily="18" charset="0"/>
                <a:ea typeface="Cambria Math" panose="02040503050406030204" pitchFamily="18" charset="0"/>
              </a:rPr>
              <a:t>×</a:t>
            </a:r>
            <a:r>
              <a:rPr lang="en-US" altLang="en-US" sz="3200" dirty="0" err="1" smtClean="0">
                <a:latin typeface="Cambria Math" panose="02040503050406030204" pitchFamily="18" charset="0"/>
                <a:ea typeface="Cambria Math" panose="02040503050406030204" pitchFamily="18" charset="0"/>
              </a:rPr>
              <a:t>n</a:t>
            </a:r>
            <a:r>
              <a:rPr lang="en-US" altLang="en-US" sz="3200" dirty="0" smtClean="0">
                <a:latin typeface="Cambria Math" panose="02040503050406030204" pitchFamily="18" charset="0"/>
                <a:ea typeface="Cambria Math" panose="02040503050406030204" pitchFamily="18" charset="0"/>
              </a:rPr>
              <a:t> </a:t>
            </a:r>
            <a:r>
              <a:rPr lang="en-US" altLang="en-US" sz="3200" dirty="0">
                <a:latin typeface="Cambria Math" panose="02040503050406030204" pitchFamily="18" charset="0"/>
                <a:ea typeface="Cambria Math" panose="02040503050406030204" pitchFamily="18" charset="0"/>
              </a:rPr>
              <a:t>matrix with (</a:t>
            </a:r>
            <a:r>
              <a:rPr lang="en-US" altLang="en-US" sz="3200" dirty="0" err="1">
                <a:latin typeface="Cambria Math" panose="02040503050406030204" pitchFamily="18" charset="0"/>
                <a:ea typeface="Cambria Math" panose="02040503050406030204" pitchFamily="18" charset="0"/>
              </a:rPr>
              <a:t>i</a:t>
            </a:r>
            <a:r>
              <a:rPr lang="en-US" altLang="en-US" sz="3200" dirty="0">
                <a:latin typeface="Cambria Math" panose="02040503050406030204" pitchFamily="18" charset="0"/>
                <a:ea typeface="Cambria Math" panose="02040503050406030204" pitchFamily="18" charset="0"/>
              </a:rPr>
              <a:t>, j)</a:t>
            </a:r>
            <a:r>
              <a:rPr lang="en-US" altLang="en-US" sz="3200" dirty="0" err="1">
                <a:latin typeface="Cambria Math" panose="02040503050406030204" pitchFamily="18" charset="0"/>
                <a:ea typeface="Cambria Math" panose="02040503050406030204" pitchFamily="18" charset="0"/>
              </a:rPr>
              <a:t>th</a:t>
            </a:r>
            <a:r>
              <a:rPr lang="en-US" altLang="en-US" sz="3200" dirty="0">
                <a:latin typeface="Cambria Math" panose="02040503050406030204" pitchFamily="18" charset="0"/>
                <a:ea typeface="Cambria Math" panose="02040503050406030204" pitchFamily="18" charset="0"/>
              </a:rPr>
              <a:t> entry [</a:t>
            </a:r>
            <a:r>
              <a:rPr lang="en-US" altLang="en-US" sz="3200" dirty="0" err="1">
                <a:latin typeface="Cambria Math" panose="02040503050406030204" pitchFamily="18" charset="0"/>
                <a:ea typeface="Cambria Math" panose="02040503050406030204" pitchFamily="18" charset="0"/>
              </a:rPr>
              <a:t>c</a:t>
            </a:r>
            <a:r>
              <a:rPr lang="en-US" altLang="en-US" sz="3200" baseline="-25000" dirty="0" err="1">
                <a:latin typeface="Cambria Math" panose="02040503050406030204" pitchFamily="18" charset="0"/>
                <a:ea typeface="Cambria Math" panose="02040503050406030204" pitchFamily="18" charset="0"/>
              </a:rPr>
              <a:t>ij</a:t>
            </a:r>
            <a:r>
              <a:rPr lang="en-US" altLang="en-US" sz="3200" dirty="0">
                <a:latin typeface="Cambria Math" panose="02040503050406030204" pitchFamily="18" charset="0"/>
                <a:ea typeface="Cambria Math" panose="02040503050406030204" pitchFamily="18" charset="0"/>
              </a:rPr>
              <a:t>], where</a:t>
            </a:r>
          </a:p>
          <a:p>
            <a:pPr eaLnBrk="1" hangingPunct="1">
              <a:defRPr/>
            </a:pPr>
            <a:endParaRPr lang="en-US" altLang="en-US" sz="900" dirty="0">
              <a:latin typeface="Cambria Math" panose="02040503050406030204" pitchFamily="18" charset="0"/>
              <a:ea typeface="Cambria Math" panose="02040503050406030204" pitchFamily="18" charset="0"/>
            </a:endParaRPr>
          </a:p>
          <a:p>
            <a:pPr>
              <a:defRPr/>
            </a:pPr>
            <a:r>
              <a:rPr lang="en-US" altLang="en-US" sz="3200" dirty="0" err="1">
                <a:latin typeface="Cambria Math" panose="02040503050406030204" pitchFamily="18" charset="0"/>
                <a:ea typeface="Cambria Math" panose="02040503050406030204" pitchFamily="18" charset="0"/>
              </a:rPr>
              <a:t>c</a:t>
            </a:r>
            <a:r>
              <a:rPr lang="en-US" altLang="en-US" sz="3200" baseline="-25000" dirty="0" err="1">
                <a:latin typeface="Cambria Math" panose="02040503050406030204" pitchFamily="18" charset="0"/>
                <a:ea typeface="Cambria Math" panose="02040503050406030204" pitchFamily="18" charset="0"/>
              </a:rPr>
              <a:t>ij</a:t>
            </a:r>
            <a:r>
              <a:rPr lang="en-US" altLang="en-US" sz="3200" dirty="0">
                <a:latin typeface="Cambria Math" panose="02040503050406030204" pitchFamily="18" charset="0"/>
                <a:ea typeface="Cambria Math" panose="02040503050406030204" pitchFamily="18" charset="0"/>
              </a:rPr>
              <a:t> = (a</a:t>
            </a:r>
            <a:r>
              <a:rPr lang="en-US" altLang="en-US" sz="3200" baseline="-25000" dirty="0">
                <a:latin typeface="Cambria Math" panose="02040503050406030204" pitchFamily="18" charset="0"/>
                <a:ea typeface="Cambria Math" panose="02040503050406030204" pitchFamily="18" charset="0"/>
              </a:rPr>
              <a:t>i1</a:t>
            </a:r>
            <a:r>
              <a:rPr lang="en-US" altLang="en-US" sz="3200" dirty="0">
                <a:latin typeface="Cambria Math" panose="02040503050406030204" pitchFamily="18" charset="0"/>
                <a:ea typeface="Cambria Math" panose="02040503050406030204" pitchFamily="18" charset="0"/>
              </a:rPr>
              <a:t> </a:t>
            </a:r>
            <a:r>
              <a:rPr lang="en-US" altLang="en-US" sz="2400" dirty="0">
                <a:latin typeface="Cambria Math" panose="02040503050406030204" pitchFamily="18" charset="0"/>
                <a:ea typeface="Cambria Math" panose="02040503050406030204" pitchFamily="18" charset="0"/>
              </a:rPr>
              <a:t>⋀ </a:t>
            </a:r>
            <a:r>
              <a:rPr lang="en-US" altLang="en-US" sz="3200" dirty="0" smtClean="0">
                <a:latin typeface="Cambria Math" panose="02040503050406030204" pitchFamily="18" charset="0"/>
                <a:ea typeface="Cambria Math" panose="02040503050406030204" pitchFamily="18" charset="0"/>
              </a:rPr>
              <a:t>b</a:t>
            </a:r>
            <a:r>
              <a:rPr lang="en-US" altLang="en-US" sz="3200" baseline="-25000" dirty="0" smtClean="0">
                <a:latin typeface="Cambria Math" panose="02040503050406030204" pitchFamily="18" charset="0"/>
                <a:ea typeface="Cambria Math" panose="02040503050406030204" pitchFamily="18" charset="0"/>
              </a:rPr>
              <a:t>1j</a:t>
            </a:r>
            <a:r>
              <a:rPr lang="en-US" altLang="en-US" sz="3200" dirty="0">
                <a:latin typeface="Cambria Math" panose="02040503050406030204" pitchFamily="18" charset="0"/>
                <a:ea typeface="Cambria Math" panose="02040503050406030204" pitchFamily="18" charset="0"/>
              </a:rPr>
              <a:t>) </a:t>
            </a:r>
            <a:r>
              <a:rPr lang="en-US" altLang="en-US" sz="3200" dirty="0" smtClean="0">
                <a:latin typeface="Cambria Math" panose="02040503050406030204" pitchFamily="18" charset="0"/>
                <a:ea typeface="Cambria Math" panose="02040503050406030204" pitchFamily="18" charset="0"/>
              </a:rPr>
              <a:t>∨ </a:t>
            </a:r>
            <a:r>
              <a:rPr lang="en-US" altLang="en-US" sz="3200" dirty="0">
                <a:latin typeface="Cambria Math" panose="02040503050406030204" pitchFamily="18" charset="0"/>
                <a:ea typeface="Cambria Math" panose="02040503050406030204" pitchFamily="18" charset="0"/>
              </a:rPr>
              <a:t>(a</a:t>
            </a:r>
            <a:r>
              <a:rPr lang="en-US" altLang="en-US" sz="3200" baseline="-25000" dirty="0">
                <a:latin typeface="Cambria Math" panose="02040503050406030204" pitchFamily="18" charset="0"/>
                <a:ea typeface="Cambria Math" panose="02040503050406030204" pitchFamily="18" charset="0"/>
              </a:rPr>
              <a:t>i2</a:t>
            </a:r>
            <a:r>
              <a:rPr lang="en-US" altLang="en-US" sz="3200" dirty="0">
                <a:latin typeface="Cambria Math" panose="02040503050406030204" pitchFamily="18" charset="0"/>
                <a:ea typeface="Cambria Math" panose="02040503050406030204" pitchFamily="18" charset="0"/>
              </a:rPr>
              <a:t> </a:t>
            </a:r>
            <a:r>
              <a:rPr lang="en-US" altLang="en-US" sz="2400" dirty="0">
                <a:latin typeface="Cambria Math" panose="02040503050406030204" pitchFamily="18" charset="0"/>
                <a:ea typeface="Cambria Math" panose="02040503050406030204" pitchFamily="18" charset="0"/>
              </a:rPr>
              <a:t>⋀</a:t>
            </a:r>
            <a:r>
              <a:rPr lang="en-US" altLang="en-US" sz="3200" dirty="0" smtClean="0">
                <a:latin typeface="Cambria Math" panose="02040503050406030204" pitchFamily="18" charset="0"/>
                <a:ea typeface="Cambria Math" panose="02040503050406030204" pitchFamily="18" charset="0"/>
              </a:rPr>
              <a:t> </a:t>
            </a:r>
            <a:r>
              <a:rPr lang="en-US" altLang="en-US" sz="3200" dirty="0">
                <a:latin typeface="Cambria Math" panose="02040503050406030204" pitchFamily="18" charset="0"/>
                <a:ea typeface="Cambria Math" panose="02040503050406030204" pitchFamily="18" charset="0"/>
              </a:rPr>
              <a:t>b</a:t>
            </a:r>
            <a:r>
              <a:rPr lang="en-US" altLang="en-US" sz="3200" baseline="-25000" dirty="0">
                <a:latin typeface="Cambria Math" panose="02040503050406030204" pitchFamily="18" charset="0"/>
                <a:ea typeface="Cambria Math" panose="02040503050406030204" pitchFamily="18" charset="0"/>
              </a:rPr>
              <a:t>2i</a:t>
            </a:r>
            <a:r>
              <a:rPr lang="en-US" altLang="en-US" sz="3200" dirty="0">
                <a:latin typeface="Cambria Math" panose="02040503050406030204" pitchFamily="18" charset="0"/>
                <a:ea typeface="Cambria Math" panose="02040503050406030204" pitchFamily="18" charset="0"/>
              </a:rPr>
              <a:t>) ∨</a:t>
            </a:r>
            <a:r>
              <a:rPr lang="en-US" altLang="en-US" sz="3200" dirty="0" smtClean="0">
                <a:latin typeface="Cambria Math" panose="02040503050406030204" pitchFamily="18" charset="0"/>
                <a:ea typeface="Cambria Math" panose="02040503050406030204" pitchFamily="18" charset="0"/>
              </a:rPr>
              <a:t> </a:t>
            </a:r>
            <a:r>
              <a:rPr lang="en-US" altLang="en-US" sz="3200" dirty="0">
                <a:latin typeface="Cambria Math" panose="02040503050406030204" pitchFamily="18" charset="0"/>
                <a:ea typeface="Cambria Math" panose="02040503050406030204" pitchFamily="18" charset="0"/>
              </a:rPr>
              <a:t>… ∨</a:t>
            </a:r>
            <a:r>
              <a:rPr lang="en-US" altLang="en-US" sz="3200" dirty="0" smtClean="0">
                <a:latin typeface="Cambria Math" panose="02040503050406030204" pitchFamily="18" charset="0"/>
                <a:ea typeface="Cambria Math" panose="02040503050406030204" pitchFamily="18" charset="0"/>
              </a:rPr>
              <a:t> </a:t>
            </a:r>
            <a:r>
              <a:rPr lang="en-US" altLang="en-US" sz="3200" dirty="0">
                <a:latin typeface="Cambria Math" panose="02040503050406030204" pitchFamily="18" charset="0"/>
                <a:ea typeface="Cambria Math" panose="02040503050406030204" pitchFamily="18" charset="0"/>
              </a:rPr>
              <a:t>(</a:t>
            </a:r>
            <a:r>
              <a:rPr lang="en-US" altLang="en-US" sz="3200" dirty="0" err="1">
                <a:latin typeface="Cambria Math" panose="02040503050406030204" pitchFamily="18" charset="0"/>
                <a:ea typeface="Cambria Math" panose="02040503050406030204" pitchFamily="18" charset="0"/>
              </a:rPr>
              <a:t>a</a:t>
            </a:r>
            <a:r>
              <a:rPr lang="en-US" altLang="en-US" sz="3200" baseline="-25000" dirty="0" err="1">
                <a:latin typeface="Cambria Math" panose="02040503050406030204" pitchFamily="18" charset="0"/>
                <a:ea typeface="Cambria Math" panose="02040503050406030204" pitchFamily="18" charset="0"/>
              </a:rPr>
              <a:t>ik</a:t>
            </a:r>
            <a:r>
              <a:rPr lang="en-US" altLang="en-US" sz="3200" dirty="0">
                <a:latin typeface="Cambria Math" panose="02040503050406030204" pitchFamily="18" charset="0"/>
                <a:ea typeface="Cambria Math" panose="02040503050406030204" pitchFamily="18" charset="0"/>
              </a:rPr>
              <a:t> </a:t>
            </a:r>
            <a:r>
              <a:rPr lang="en-US" altLang="en-US" sz="2400" dirty="0">
                <a:latin typeface="Cambria Math" panose="02040503050406030204" pitchFamily="18" charset="0"/>
                <a:ea typeface="Cambria Math" panose="02040503050406030204" pitchFamily="18" charset="0"/>
              </a:rPr>
              <a:t>⋀ </a:t>
            </a:r>
            <a:r>
              <a:rPr lang="en-US" altLang="en-US" sz="3200" dirty="0" err="1">
                <a:latin typeface="Cambria Math" panose="02040503050406030204" pitchFamily="18" charset="0"/>
                <a:ea typeface="Cambria Math" panose="02040503050406030204" pitchFamily="18" charset="0"/>
              </a:rPr>
              <a:t>b</a:t>
            </a:r>
            <a:r>
              <a:rPr lang="en-US" altLang="en-US" sz="3200" baseline="-25000" dirty="0" err="1">
                <a:latin typeface="Cambria Math" panose="02040503050406030204" pitchFamily="18" charset="0"/>
                <a:ea typeface="Cambria Math" panose="02040503050406030204" pitchFamily="18" charset="0"/>
              </a:rPr>
              <a:t>kj</a:t>
            </a:r>
            <a:r>
              <a:rPr lang="en-US" altLang="en-US" sz="3200" dirty="0">
                <a:latin typeface="Cambria Math" panose="02040503050406030204" pitchFamily="18" charset="0"/>
                <a:ea typeface="Cambria Math" panose="02040503050406030204" pitchFamily="18" charset="0"/>
              </a:rPr>
              <a:t>). </a:t>
            </a:r>
          </a:p>
          <a:p>
            <a:pPr eaLnBrk="1" hangingPunct="1">
              <a:defRPr/>
            </a:pPr>
            <a:endParaRPr lang="en-US" altLang="en-US" sz="900" dirty="0">
              <a:latin typeface="Cambria Math" panose="02040503050406030204" pitchFamily="18" charset="0"/>
              <a:ea typeface="Cambria Math" panose="02040503050406030204" pitchFamily="18" charset="0"/>
            </a:endParaRPr>
          </a:p>
          <a:p>
            <a:pPr eaLnBrk="1" hangingPunct="1">
              <a:defRPr/>
            </a:pPr>
            <a:endParaRPr lang="en-US" altLang="en-US" sz="900" dirty="0">
              <a:latin typeface="Cambria Math" panose="02040503050406030204" pitchFamily="18" charset="0"/>
              <a:ea typeface="Cambria Math" panose="02040503050406030204" pitchFamily="18" charset="0"/>
            </a:endParaRPr>
          </a:p>
          <a:p>
            <a:pPr>
              <a:defRPr/>
            </a:pPr>
            <a:r>
              <a:rPr lang="en-US" altLang="en-US" sz="3200" dirty="0" err="1">
                <a:latin typeface="Cambria Math" panose="02040503050406030204" pitchFamily="18" charset="0"/>
                <a:ea typeface="Cambria Math" panose="02040503050406030204" pitchFamily="18" charset="0"/>
              </a:rPr>
              <a:t>c</a:t>
            </a:r>
            <a:r>
              <a:rPr lang="en-US" altLang="en-US" sz="3200" baseline="-25000" dirty="0" err="1">
                <a:latin typeface="Cambria Math" panose="02040503050406030204" pitchFamily="18" charset="0"/>
                <a:ea typeface="Cambria Math" panose="02040503050406030204" pitchFamily="18" charset="0"/>
              </a:rPr>
              <a:t>ij</a:t>
            </a:r>
            <a:r>
              <a:rPr lang="en-US" altLang="en-US" sz="3200" dirty="0">
                <a:latin typeface="Cambria Math" panose="02040503050406030204" pitchFamily="18" charset="0"/>
                <a:ea typeface="Cambria Math" panose="02040503050406030204" pitchFamily="18" charset="0"/>
              </a:rPr>
              <a:t> = 1 if and only if at least one of the </a:t>
            </a:r>
            <a:r>
              <a:rPr lang="en-US" altLang="en-US" sz="3200" dirty="0" smtClean="0">
                <a:latin typeface="Cambria Math" panose="02040503050406030204" pitchFamily="18" charset="0"/>
                <a:ea typeface="Cambria Math" panose="02040503050406030204" pitchFamily="18" charset="0"/>
              </a:rPr>
              <a:t>terms (</a:t>
            </a:r>
            <a:r>
              <a:rPr lang="en-US" altLang="en-US" sz="3200" dirty="0" err="1">
                <a:latin typeface="Cambria Math" panose="02040503050406030204" pitchFamily="18" charset="0"/>
                <a:ea typeface="Cambria Math" panose="02040503050406030204" pitchFamily="18" charset="0"/>
              </a:rPr>
              <a:t>a</a:t>
            </a:r>
            <a:r>
              <a:rPr lang="en-US" altLang="en-US" sz="3200" baseline="-25000" dirty="0" err="1">
                <a:latin typeface="Cambria Math" panose="02040503050406030204" pitchFamily="18" charset="0"/>
                <a:ea typeface="Cambria Math" panose="02040503050406030204" pitchFamily="18" charset="0"/>
              </a:rPr>
              <a:t>in</a:t>
            </a:r>
            <a:r>
              <a:rPr lang="en-US" altLang="en-US" sz="3200" dirty="0">
                <a:latin typeface="Cambria Math" panose="02040503050406030204" pitchFamily="18" charset="0"/>
                <a:ea typeface="Cambria Math" panose="02040503050406030204" pitchFamily="18" charset="0"/>
              </a:rPr>
              <a:t> ⋀</a:t>
            </a:r>
            <a:r>
              <a:rPr lang="en-US" altLang="en-US" sz="3200" dirty="0" smtClean="0">
                <a:latin typeface="Cambria Math" panose="02040503050406030204" pitchFamily="18" charset="0"/>
                <a:ea typeface="Cambria Math" panose="02040503050406030204" pitchFamily="18" charset="0"/>
              </a:rPr>
              <a:t> </a:t>
            </a:r>
            <a:r>
              <a:rPr lang="en-US" altLang="en-US" sz="3200" dirty="0" err="1">
                <a:latin typeface="Cambria Math" panose="02040503050406030204" pitchFamily="18" charset="0"/>
                <a:ea typeface="Cambria Math" panose="02040503050406030204" pitchFamily="18" charset="0"/>
              </a:rPr>
              <a:t>b</a:t>
            </a:r>
            <a:r>
              <a:rPr lang="en-US" altLang="en-US" sz="3200" baseline="-25000" dirty="0" err="1">
                <a:latin typeface="Cambria Math" panose="02040503050406030204" pitchFamily="18" charset="0"/>
                <a:ea typeface="Cambria Math" panose="02040503050406030204" pitchFamily="18" charset="0"/>
              </a:rPr>
              <a:t>nj</a:t>
            </a:r>
            <a:r>
              <a:rPr lang="en-US" altLang="en-US" sz="3200" dirty="0">
                <a:latin typeface="Cambria Math" panose="02040503050406030204" pitchFamily="18" charset="0"/>
                <a:ea typeface="Cambria Math" panose="02040503050406030204" pitchFamily="18" charset="0"/>
              </a:rPr>
              <a:t>) = 1 for some n; otherwise </a:t>
            </a:r>
            <a:r>
              <a:rPr lang="en-US" altLang="en-US" sz="3200" dirty="0" err="1">
                <a:latin typeface="Cambria Math" panose="02040503050406030204" pitchFamily="18" charset="0"/>
                <a:ea typeface="Cambria Math" panose="02040503050406030204" pitchFamily="18" charset="0"/>
              </a:rPr>
              <a:t>c</a:t>
            </a:r>
            <a:r>
              <a:rPr lang="en-US" altLang="en-US" sz="3200" baseline="-25000" dirty="0" err="1">
                <a:latin typeface="Cambria Math" panose="02040503050406030204" pitchFamily="18" charset="0"/>
                <a:ea typeface="Cambria Math" panose="02040503050406030204" pitchFamily="18" charset="0"/>
              </a:rPr>
              <a:t>ij</a:t>
            </a:r>
            <a:r>
              <a:rPr lang="en-US" altLang="en-US" sz="3200" dirty="0">
                <a:latin typeface="Cambria Math" panose="02040503050406030204" pitchFamily="18" charset="0"/>
                <a:ea typeface="Cambria Math" panose="02040503050406030204" pitchFamily="18" charset="0"/>
              </a:rPr>
              <a:t> = 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6771">
                                            <p:txEl>
                                              <p:pRg st="2" end="2"/>
                                            </p:txEl>
                                          </p:spTgt>
                                        </p:tgtEl>
                                        <p:attrNameLst>
                                          <p:attrName>style.visibility</p:attrName>
                                        </p:attrNameLst>
                                      </p:cBhvr>
                                      <p:to>
                                        <p:strVal val="visible"/>
                                      </p:to>
                                    </p:set>
                                    <p:anim calcmode="lin" valueType="num">
                                      <p:cBhvr additive="base">
                                        <p:cTn id="7" dur="500" fill="hold"/>
                                        <p:tgtEl>
                                          <p:spTgt spid="416771">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67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6771">
                                            <p:txEl>
                                              <p:pRg st="4" end="4"/>
                                            </p:txEl>
                                          </p:spTgt>
                                        </p:tgtEl>
                                        <p:attrNameLst>
                                          <p:attrName>style.visibility</p:attrName>
                                        </p:attrNameLst>
                                      </p:cBhvr>
                                      <p:to>
                                        <p:strVal val="visible"/>
                                      </p:to>
                                    </p:set>
                                    <p:anim calcmode="lin" valueType="num">
                                      <p:cBhvr additive="base">
                                        <p:cTn id="13" dur="500" fill="hold"/>
                                        <p:tgtEl>
                                          <p:spTgt spid="416771">
                                            <p:txEl>
                                              <p:pRg st="4" end="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167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16771">
                                            <p:txEl>
                                              <p:pRg st="6" end="6"/>
                                            </p:txEl>
                                          </p:spTgt>
                                        </p:tgtEl>
                                        <p:attrNameLst>
                                          <p:attrName>style.visibility</p:attrName>
                                        </p:attrNameLst>
                                      </p:cBhvr>
                                      <p:to>
                                        <p:strVal val="visible"/>
                                      </p:to>
                                    </p:set>
                                    <p:anim calcmode="lin" valueType="num">
                                      <p:cBhvr additive="base">
                                        <p:cTn id="19" dur="500" fill="hold"/>
                                        <p:tgtEl>
                                          <p:spTgt spid="416771">
                                            <p:txEl>
                                              <p:pRg st="6" end="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1677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16771">
                                            <p:txEl>
                                              <p:pRg st="9" end="9"/>
                                            </p:txEl>
                                          </p:spTgt>
                                        </p:tgtEl>
                                        <p:attrNameLst>
                                          <p:attrName>style.visibility</p:attrName>
                                        </p:attrNameLst>
                                      </p:cBhvr>
                                      <p:to>
                                        <p:strVal val="visible"/>
                                      </p:to>
                                    </p:set>
                                    <p:anim calcmode="lin" valueType="num">
                                      <p:cBhvr additive="base">
                                        <p:cTn id="25" dur="500" fill="hold"/>
                                        <p:tgtEl>
                                          <p:spTgt spid="416771">
                                            <p:txEl>
                                              <p:pRg st="9" end="9"/>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16771">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uiExpand="1"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1981200" y="0"/>
            <a:ext cx="8153400" cy="762000"/>
          </a:xfrm>
        </p:spPr>
        <p:txBody>
          <a:bodyPr/>
          <a:lstStyle/>
          <a:p>
            <a:pPr eaLnBrk="1" hangingPunct="1">
              <a:defRPr/>
            </a:pPr>
            <a:r>
              <a:rPr lang="en-US" altLang="en-US" sz="3600"/>
              <a:t>Relations</a:t>
            </a:r>
            <a:endParaRPr lang="en-CA" altLang="en-US" sz="3600"/>
          </a:p>
        </p:txBody>
      </p:sp>
      <p:sp>
        <p:nvSpPr>
          <p:cNvPr id="378883" name="Rectangle 3"/>
          <p:cNvSpPr>
            <a:spLocks noGrp="1" noChangeArrowheads="1"/>
          </p:cNvSpPr>
          <p:nvPr>
            <p:ph idx="1"/>
          </p:nvPr>
        </p:nvSpPr>
        <p:spPr>
          <a:xfrm>
            <a:off x="685800" y="685800"/>
            <a:ext cx="10972800" cy="5562600"/>
          </a:xfrm>
        </p:spPr>
        <p:txBody>
          <a:bodyPr>
            <a:normAutofit/>
          </a:bodyPr>
          <a:lstStyle/>
          <a:p>
            <a:pPr>
              <a:lnSpc>
                <a:spcPct val="90000"/>
              </a:lnSpc>
              <a:defRPr/>
            </a:pPr>
            <a:r>
              <a:rPr lang="en-US" altLang="en-US" sz="2800" dirty="0">
                <a:sym typeface="Symbol" panose="05050102010706020507" pitchFamily="18" charset="2"/>
              </a:rPr>
              <a:t>When (a, b) belongs to R, a is said to be </a:t>
            </a:r>
            <a:r>
              <a:rPr lang="en-US" altLang="en-US" sz="2800" b="1" dirty="0">
                <a:solidFill>
                  <a:srgbClr val="00FFFF"/>
                </a:solidFill>
                <a:sym typeface="Symbol" panose="05050102010706020507" pitchFamily="18" charset="2"/>
              </a:rPr>
              <a:t>related</a:t>
            </a:r>
            <a:r>
              <a:rPr lang="en-US" altLang="en-US" sz="2800" dirty="0">
                <a:sym typeface="Symbol" panose="05050102010706020507" pitchFamily="18" charset="2"/>
              </a:rPr>
              <a:t> to b by R.</a:t>
            </a:r>
          </a:p>
          <a:p>
            <a:pPr>
              <a:lnSpc>
                <a:spcPct val="90000"/>
              </a:lnSpc>
              <a:defRPr/>
            </a:pPr>
            <a:r>
              <a:rPr lang="en-US" altLang="en-US" sz="2800" b="1" dirty="0">
                <a:solidFill>
                  <a:srgbClr val="00FFFF"/>
                </a:solidFill>
                <a:sym typeface="Symbol" panose="05050102010706020507" pitchFamily="18" charset="2"/>
              </a:rPr>
              <a:t>Example:</a:t>
            </a:r>
            <a:r>
              <a:rPr lang="en-US" altLang="en-US" sz="2800" dirty="0">
                <a:sym typeface="Symbol" panose="05050102010706020507" pitchFamily="18" charset="2"/>
              </a:rPr>
              <a:t> Let P be a set of people, C be a set of cars, and D be the relation describing which person drives which car(s).</a:t>
            </a:r>
          </a:p>
          <a:p>
            <a:pPr>
              <a:lnSpc>
                <a:spcPct val="90000"/>
              </a:lnSpc>
              <a:defRPr/>
            </a:pPr>
            <a:r>
              <a:rPr lang="en-US" altLang="en-US" sz="2800" dirty="0">
                <a:solidFill>
                  <a:srgbClr val="00FFFF"/>
                </a:solidFill>
                <a:sym typeface="Symbol" panose="05050102010706020507" pitchFamily="18" charset="2"/>
              </a:rPr>
              <a:t>P = {Carl, Suzanne, Peter, Carla}, </a:t>
            </a:r>
          </a:p>
          <a:p>
            <a:pPr>
              <a:lnSpc>
                <a:spcPct val="90000"/>
              </a:lnSpc>
              <a:defRPr/>
            </a:pPr>
            <a:r>
              <a:rPr lang="en-US" altLang="en-US" sz="2800" dirty="0">
                <a:solidFill>
                  <a:srgbClr val="00FFFF"/>
                </a:solidFill>
                <a:sym typeface="Symbol" panose="05050102010706020507" pitchFamily="18" charset="2"/>
              </a:rPr>
              <a:t>C = {Mercedes, BMW, tricycle}</a:t>
            </a:r>
          </a:p>
          <a:p>
            <a:pPr>
              <a:lnSpc>
                <a:spcPct val="90000"/>
              </a:lnSpc>
              <a:defRPr/>
            </a:pPr>
            <a:r>
              <a:rPr lang="en-US" altLang="en-US" sz="2800" dirty="0">
                <a:solidFill>
                  <a:srgbClr val="00FFFF"/>
                </a:solidFill>
                <a:sym typeface="Symbol" panose="05050102010706020507" pitchFamily="18" charset="2"/>
              </a:rPr>
              <a:t>D = {(Carl, Mercedes), (Suzanne, Mercedes),</a:t>
            </a:r>
            <a:br>
              <a:rPr lang="en-US" altLang="en-US" sz="2800" dirty="0">
                <a:solidFill>
                  <a:srgbClr val="00FFFF"/>
                </a:solidFill>
                <a:sym typeface="Symbol" panose="05050102010706020507" pitchFamily="18" charset="2"/>
              </a:rPr>
            </a:br>
            <a:r>
              <a:rPr lang="en-US" altLang="en-US" sz="2800" dirty="0">
                <a:solidFill>
                  <a:srgbClr val="00FFFF"/>
                </a:solidFill>
                <a:sym typeface="Symbol" panose="05050102010706020507" pitchFamily="18" charset="2"/>
              </a:rPr>
              <a:t>        (Suzanne, BMW), (Peter, tricycle)}</a:t>
            </a:r>
          </a:p>
          <a:p>
            <a:pPr>
              <a:lnSpc>
                <a:spcPct val="90000"/>
              </a:lnSpc>
              <a:defRPr/>
            </a:pPr>
            <a:r>
              <a:rPr lang="en-US" altLang="en-US" sz="2800" dirty="0">
                <a:sym typeface="Symbol" panose="05050102010706020507" pitchFamily="18" charset="2"/>
              </a:rPr>
              <a:t>This means that Carl drives a Mercedes, Suzanne drives a Mercedes and a BMW, Peter drives a tricycle, and Carla does not drive any of these vehicles.</a:t>
            </a:r>
          </a:p>
        </p:txBody>
      </p:sp>
      <p:sp>
        <p:nvSpPr>
          <p:cNvPr id="8194" name="Date Placeholder 3"/>
          <p:cNvSpPr>
            <a:spLocks noGrp="1"/>
          </p:cNvSpPr>
          <p:nvPr>
            <p:ph type="dt" sz="half" idx="10"/>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8195" name="Footer Placeholder 4"/>
          <p:cNvSpPr>
            <a:spLocks noGrp="1"/>
          </p:cNvSpPr>
          <p:nvPr>
            <p:ph type="ftr" sz="quarter" idx="11"/>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a:solidFill>
                <a:srgbClr val="00CCFF"/>
              </a:solidFill>
              <a:latin typeface="Times New Roman" panose="02020603050405020304" pitchFamily="18" charset="0"/>
            </a:endParaRPr>
          </a:p>
        </p:txBody>
      </p:sp>
      <p:sp>
        <p:nvSpPr>
          <p:cNvPr id="8196" name="Slide Number Placeholder 5"/>
          <p:cNvSpPr>
            <a:spLocks noGrp="1"/>
          </p:cNvSpPr>
          <p:nvPr>
            <p:ph type="sldNum" sz="quarter" idx="12"/>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EBE33D07-8F5C-4CF2-93BC-D3AAB064B9EC}" type="slidenum">
              <a:rPr lang="en-CA" altLang="en-US" sz="1400">
                <a:solidFill>
                  <a:srgbClr val="00CCFF"/>
                </a:solidFill>
                <a:latin typeface="Times New Roman" panose="02020603050405020304" pitchFamily="18" charset="0"/>
              </a:rPr>
              <a:pPr>
                <a:spcBef>
                  <a:spcPct val="0"/>
                </a:spcBef>
              </a:pPr>
              <a:t>4</a:t>
            </a:fld>
            <a:endParaRPr lang="en-CA" altLang="en-US" sz="1400">
              <a:solidFill>
                <a:srgbClr val="00CC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8883">
                                            <p:txEl>
                                              <p:pRg st="1" end="1"/>
                                            </p:txEl>
                                          </p:spTgt>
                                        </p:tgtEl>
                                        <p:attrNameLst>
                                          <p:attrName>style.visibility</p:attrName>
                                        </p:attrNameLst>
                                      </p:cBhvr>
                                      <p:to>
                                        <p:strVal val="visible"/>
                                      </p:to>
                                    </p:set>
                                    <p:anim calcmode="lin" valueType="num">
                                      <p:cBhvr additive="base">
                                        <p:cTn id="7" dur="500" fill="hold"/>
                                        <p:tgtEl>
                                          <p:spTgt spid="37888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88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8883">
                                            <p:txEl>
                                              <p:pRg st="2" end="2"/>
                                            </p:txEl>
                                          </p:spTgt>
                                        </p:tgtEl>
                                        <p:attrNameLst>
                                          <p:attrName>style.visibility</p:attrName>
                                        </p:attrNameLst>
                                      </p:cBhvr>
                                      <p:to>
                                        <p:strVal val="visible"/>
                                      </p:to>
                                    </p:set>
                                    <p:anim calcmode="lin" valueType="num">
                                      <p:cBhvr additive="base">
                                        <p:cTn id="13" dur="500" fill="hold"/>
                                        <p:tgtEl>
                                          <p:spTgt spid="37888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88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8883">
                                            <p:txEl>
                                              <p:pRg st="3" end="3"/>
                                            </p:txEl>
                                          </p:spTgt>
                                        </p:tgtEl>
                                        <p:attrNameLst>
                                          <p:attrName>style.visibility</p:attrName>
                                        </p:attrNameLst>
                                      </p:cBhvr>
                                      <p:to>
                                        <p:strVal val="visible"/>
                                      </p:to>
                                    </p:set>
                                    <p:anim calcmode="lin" valueType="num">
                                      <p:cBhvr additive="base">
                                        <p:cTn id="19" dur="500" fill="hold"/>
                                        <p:tgtEl>
                                          <p:spTgt spid="37888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88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78883">
                                            <p:txEl>
                                              <p:pRg st="4" end="4"/>
                                            </p:txEl>
                                          </p:spTgt>
                                        </p:tgtEl>
                                        <p:attrNameLst>
                                          <p:attrName>style.visibility</p:attrName>
                                        </p:attrNameLst>
                                      </p:cBhvr>
                                      <p:to>
                                        <p:strVal val="visible"/>
                                      </p:to>
                                    </p:set>
                                    <p:anim calcmode="lin" valueType="num">
                                      <p:cBhvr additive="base">
                                        <p:cTn id="25" dur="500" fill="hold"/>
                                        <p:tgtEl>
                                          <p:spTgt spid="37888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7888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78883">
                                            <p:txEl>
                                              <p:pRg st="5" end="5"/>
                                            </p:txEl>
                                          </p:spTgt>
                                        </p:tgtEl>
                                        <p:attrNameLst>
                                          <p:attrName>style.visibility</p:attrName>
                                        </p:attrNameLst>
                                      </p:cBhvr>
                                      <p:to>
                                        <p:strVal val="visible"/>
                                      </p:to>
                                    </p:set>
                                    <p:anim calcmode="lin" valueType="num">
                                      <p:cBhvr additive="base">
                                        <p:cTn id="31" dur="500" fill="hold"/>
                                        <p:tgtEl>
                                          <p:spTgt spid="37888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7888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3" grpId="0" uiExpand="1"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a:xfrm>
            <a:off x="609600" y="0"/>
            <a:ext cx="10972800" cy="762000"/>
          </a:xfrm>
        </p:spPr>
        <p:txBody>
          <a:bodyPr>
            <a:normAutofit fontScale="90000"/>
          </a:bodyPr>
          <a:lstStyle/>
          <a:p>
            <a:pPr eaLnBrk="1" hangingPunct="1">
              <a:defRPr/>
            </a:pPr>
            <a:r>
              <a:rPr lang="en-US" altLang="en-US" sz="3600" dirty="0"/>
              <a:t>Representing Relations Using Matrices</a:t>
            </a:r>
            <a:endParaRPr lang="en-CA" altLang="en-US" sz="3600" dirty="0"/>
          </a:p>
        </p:txBody>
      </p:sp>
      <p:sp>
        <p:nvSpPr>
          <p:cNvPr id="47106" name="Date Placeholder 3"/>
          <p:cNvSpPr>
            <a:spLocks noGrp="1"/>
          </p:cNvSpPr>
          <p:nvPr>
            <p:ph type="dt" sz="half" idx="10"/>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47107" name="Footer Placeholder 4"/>
          <p:cNvSpPr>
            <a:spLocks noGrp="1"/>
          </p:cNvSpPr>
          <p:nvPr>
            <p:ph type="ftr" sz="quarter" idx="11"/>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a:solidFill>
                <a:srgbClr val="00CCFF"/>
              </a:solidFill>
              <a:latin typeface="Times New Roman" panose="02020603050405020304" pitchFamily="18" charset="0"/>
            </a:endParaRPr>
          </a:p>
        </p:txBody>
      </p:sp>
      <p:sp>
        <p:nvSpPr>
          <p:cNvPr id="47108" name="Slide Number Placeholder 5"/>
          <p:cNvSpPr>
            <a:spLocks noGrp="1"/>
          </p:cNvSpPr>
          <p:nvPr>
            <p:ph type="sldNum" sz="quarter" idx="12"/>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E192FC60-7547-4B11-8348-2F7EEE781ED4}" type="slidenum">
              <a:rPr lang="en-CA" altLang="en-US" sz="1400">
                <a:solidFill>
                  <a:srgbClr val="00CCFF"/>
                </a:solidFill>
                <a:latin typeface="Times New Roman" panose="02020603050405020304" pitchFamily="18" charset="0"/>
              </a:rPr>
              <a:pPr>
                <a:spcBef>
                  <a:spcPct val="0"/>
                </a:spcBef>
              </a:pPr>
              <a:t>40</a:t>
            </a:fld>
            <a:endParaRPr lang="en-CA" altLang="en-US" sz="1400">
              <a:solidFill>
                <a:srgbClr val="00CCFF"/>
              </a:solidFill>
              <a:latin typeface="Times New Roman" panose="02020603050405020304" pitchFamily="18" charset="0"/>
            </a:endParaRPr>
          </a:p>
        </p:txBody>
      </p:sp>
      <p:sp>
        <p:nvSpPr>
          <p:cNvPr id="417795" name="Rectangle 3"/>
          <p:cNvSpPr>
            <a:spLocks noChangeArrowheads="1"/>
          </p:cNvSpPr>
          <p:nvPr/>
        </p:nvSpPr>
        <p:spPr bwMode="auto">
          <a:xfrm>
            <a:off x="609600" y="838200"/>
            <a:ext cx="110490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742950" indent="-2857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143000" indent="-2286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16002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20574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25146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29718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34290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38862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eaLnBrk="1" hangingPunct="1">
              <a:defRPr/>
            </a:pPr>
            <a:r>
              <a:rPr lang="en-US" altLang="en-US" sz="2800" dirty="0">
                <a:latin typeface="Cambria Math" panose="02040503050406030204" pitchFamily="18" charset="0"/>
                <a:ea typeface="Cambria Math" panose="02040503050406030204" pitchFamily="18" charset="0"/>
              </a:rPr>
              <a:t>Let us now assume that the zero-one matrices </a:t>
            </a:r>
            <a:br>
              <a:rPr lang="en-US" altLang="en-US" sz="2800" dirty="0">
                <a:latin typeface="Cambria Math" panose="02040503050406030204" pitchFamily="18" charset="0"/>
                <a:ea typeface="Cambria Math" panose="02040503050406030204" pitchFamily="18" charset="0"/>
              </a:rPr>
            </a:br>
            <a:r>
              <a:rPr lang="en-US" altLang="en-US" sz="2800" dirty="0">
                <a:latin typeface="Cambria Math" panose="02040503050406030204" pitchFamily="18" charset="0"/>
                <a:ea typeface="Cambria Math" panose="02040503050406030204" pitchFamily="18" charset="0"/>
              </a:rPr>
              <a:t>M</a:t>
            </a:r>
            <a:r>
              <a:rPr lang="en-US" altLang="en-US" sz="2800" baseline="-25000" dirty="0">
                <a:latin typeface="Cambria Math" panose="02040503050406030204" pitchFamily="18" charset="0"/>
                <a:ea typeface="Cambria Math" panose="02040503050406030204" pitchFamily="18" charset="0"/>
              </a:rPr>
              <a:t>A </a:t>
            </a:r>
            <a:r>
              <a:rPr lang="en-US" altLang="en-US" sz="2800" dirty="0">
                <a:latin typeface="Cambria Math" panose="02040503050406030204" pitchFamily="18" charset="0"/>
                <a:ea typeface="Cambria Math" panose="02040503050406030204" pitchFamily="18" charset="0"/>
              </a:rPr>
              <a:t>= [</a:t>
            </a:r>
            <a:r>
              <a:rPr lang="en-US" altLang="en-US" sz="2800" dirty="0" err="1">
                <a:latin typeface="Cambria Math" panose="02040503050406030204" pitchFamily="18" charset="0"/>
                <a:ea typeface="Cambria Math" panose="02040503050406030204" pitchFamily="18" charset="0"/>
              </a:rPr>
              <a:t>a</a:t>
            </a:r>
            <a:r>
              <a:rPr lang="en-US" altLang="en-US" sz="2800" baseline="-25000" dirty="0" err="1">
                <a:latin typeface="Cambria Math" panose="02040503050406030204" pitchFamily="18" charset="0"/>
                <a:ea typeface="Cambria Math" panose="02040503050406030204" pitchFamily="18" charset="0"/>
              </a:rPr>
              <a:t>ij</a:t>
            </a:r>
            <a:r>
              <a:rPr lang="en-US" altLang="en-US" sz="2800" dirty="0">
                <a:latin typeface="Cambria Math" panose="02040503050406030204" pitchFamily="18" charset="0"/>
                <a:ea typeface="Cambria Math" panose="02040503050406030204" pitchFamily="18" charset="0"/>
              </a:rPr>
              <a:t>], M</a:t>
            </a:r>
            <a:r>
              <a:rPr lang="en-US" altLang="en-US" sz="2800" baseline="-25000" dirty="0">
                <a:latin typeface="Cambria Math" panose="02040503050406030204" pitchFamily="18" charset="0"/>
                <a:ea typeface="Cambria Math" panose="02040503050406030204" pitchFamily="18" charset="0"/>
              </a:rPr>
              <a:t>B</a:t>
            </a:r>
            <a:r>
              <a:rPr lang="en-US" altLang="en-US" sz="2800" dirty="0">
                <a:latin typeface="Cambria Math" panose="02040503050406030204" pitchFamily="18" charset="0"/>
                <a:ea typeface="Cambria Math" panose="02040503050406030204" pitchFamily="18" charset="0"/>
              </a:rPr>
              <a:t> = [</a:t>
            </a:r>
            <a:r>
              <a:rPr lang="en-US" altLang="en-US" sz="2800" dirty="0" err="1">
                <a:latin typeface="Cambria Math" panose="02040503050406030204" pitchFamily="18" charset="0"/>
                <a:ea typeface="Cambria Math" panose="02040503050406030204" pitchFamily="18" charset="0"/>
              </a:rPr>
              <a:t>b</a:t>
            </a:r>
            <a:r>
              <a:rPr lang="en-US" altLang="en-US" sz="2800" baseline="-25000" dirty="0" err="1">
                <a:latin typeface="Cambria Math" panose="02040503050406030204" pitchFamily="18" charset="0"/>
                <a:ea typeface="Cambria Math" panose="02040503050406030204" pitchFamily="18" charset="0"/>
              </a:rPr>
              <a:t>ij</a:t>
            </a:r>
            <a:r>
              <a:rPr lang="en-US" altLang="en-US" sz="2800" dirty="0">
                <a:latin typeface="Cambria Math" panose="02040503050406030204" pitchFamily="18" charset="0"/>
                <a:ea typeface="Cambria Math" panose="02040503050406030204" pitchFamily="18" charset="0"/>
              </a:rPr>
              <a:t>] and M</a:t>
            </a:r>
            <a:r>
              <a:rPr lang="en-US" altLang="en-US" sz="2800" baseline="-25000" dirty="0">
                <a:latin typeface="Cambria Math" panose="02040503050406030204" pitchFamily="18" charset="0"/>
                <a:ea typeface="Cambria Math" panose="02040503050406030204" pitchFamily="18" charset="0"/>
              </a:rPr>
              <a:t>C</a:t>
            </a:r>
            <a:r>
              <a:rPr lang="en-US" altLang="en-US" sz="2800" dirty="0">
                <a:latin typeface="Cambria Math" panose="02040503050406030204" pitchFamily="18" charset="0"/>
                <a:ea typeface="Cambria Math" panose="02040503050406030204" pitchFamily="18" charset="0"/>
              </a:rPr>
              <a:t> = [</a:t>
            </a:r>
            <a:r>
              <a:rPr lang="en-US" altLang="en-US" sz="2800" dirty="0" err="1">
                <a:latin typeface="Cambria Math" panose="02040503050406030204" pitchFamily="18" charset="0"/>
                <a:ea typeface="Cambria Math" panose="02040503050406030204" pitchFamily="18" charset="0"/>
              </a:rPr>
              <a:t>c</a:t>
            </a:r>
            <a:r>
              <a:rPr lang="en-US" altLang="en-US" sz="2800" baseline="-25000" dirty="0" err="1">
                <a:latin typeface="Cambria Math" panose="02040503050406030204" pitchFamily="18" charset="0"/>
                <a:ea typeface="Cambria Math" panose="02040503050406030204" pitchFamily="18" charset="0"/>
              </a:rPr>
              <a:t>ij</a:t>
            </a:r>
            <a:r>
              <a:rPr lang="en-US" altLang="en-US" sz="2800" dirty="0">
                <a:latin typeface="Cambria Math" panose="02040503050406030204" pitchFamily="18" charset="0"/>
                <a:ea typeface="Cambria Math" panose="02040503050406030204" pitchFamily="18" charset="0"/>
              </a:rPr>
              <a:t>] represent relations A, B, and C, respectively.</a:t>
            </a:r>
          </a:p>
          <a:p>
            <a:pPr eaLnBrk="1" hangingPunct="1">
              <a:defRPr/>
            </a:pPr>
            <a:endParaRPr lang="en-US" altLang="en-US" sz="800" dirty="0">
              <a:latin typeface="Cambria Math" panose="02040503050406030204" pitchFamily="18" charset="0"/>
              <a:ea typeface="Cambria Math" panose="02040503050406030204" pitchFamily="18" charset="0"/>
            </a:endParaRPr>
          </a:p>
          <a:p>
            <a:pPr eaLnBrk="1" hangingPunct="1">
              <a:defRPr/>
            </a:pPr>
            <a:r>
              <a:rPr lang="en-US" altLang="en-US" sz="2800" b="1" dirty="0">
                <a:solidFill>
                  <a:srgbClr val="00FFFF"/>
                </a:solidFill>
                <a:latin typeface="Cambria Math" panose="02040503050406030204" pitchFamily="18" charset="0"/>
                <a:ea typeface="Cambria Math" panose="02040503050406030204" pitchFamily="18" charset="0"/>
              </a:rPr>
              <a:t>Remember:</a:t>
            </a:r>
            <a:r>
              <a:rPr lang="en-US" altLang="en-US" sz="2800" dirty="0">
                <a:latin typeface="Cambria Math" panose="02040503050406030204" pitchFamily="18" charset="0"/>
                <a:ea typeface="Cambria Math" panose="02040503050406030204" pitchFamily="18" charset="0"/>
              </a:rPr>
              <a:t> For M</a:t>
            </a:r>
            <a:r>
              <a:rPr lang="en-US" altLang="en-US" sz="2800" baseline="-25000" dirty="0">
                <a:latin typeface="Cambria Math" panose="02040503050406030204" pitchFamily="18" charset="0"/>
                <a:ea typeface="Cambria Math" panose="02040503050406030204" pitchFamily="18" charset="0"/>
              </a:rPr>
              <a:t>C</a:t>
            </a:r>
            <a:r>
              <a:rPr lang="en-US" altLang="en-US" sz="2800" dirty="0">
                <a:latin typeface="Cambria Math" panose="02040503050406030204" pitchFamily="18" charset="0"/>
                <a:ea typeface="Cambria Math" panose="02040503050406030204" pitchFamily="18" charset="0"/>
              </a:rPr>
              <a:t> = </a:t>
            </a:r>
            <a:r>
              <a:rPr lang="en-US" altLang="en-US" sz="2800" dirty="0" smtClean="0">
                <a:latin typeface="Cambria Math" panose="02040503050406030204" pitchFamily="18" charset="0"/>
                <a:ea typeface="Cambria Math" panose="02040503050406030204" pitchFamily="18" charset="0"/>
              </a:rPr>
              <a:t>M</a:t>
            </a:r>
            <a:r>
              <a:rPr lang="en-US" altLang="en-US" sz="2800" baseline="-25000" dirty="0" smtClean="0">
                <a:latin typeface="Cambria Math" panose="02040503050406030204" pitchFamily="18" charset="0"/>
                <a:ea typeface="Cambria Math" panose="02040503050406030204" pitchFamily="18" charset="0"/>
              </a:rPr>
              <a:t>A</a:t>
            </a:r>
            <a:r>
              <a:rPr lang="en-US" altLang="en-US" sz="2400" dirty="0" smtClean="0">
                <a:latin typeface="Cambria Math" panose="02040503050406030204" pitchFamily="18" charset="0"/>
                <a:ea typeface="Cambria Math" panose="02040503050406030204" pitchFamily="18" charset="0"/>
              </a:rPr>
              <a:t>⊙</a:t>
            </a:r>
            <a:r>
              <a:rPr lang="en-US" altLang="en-US" sz="2800" dirty="0" smtClean="0">
                <a:latin typeface="Cambria Math" panose="02040503050406030204" pitchFamily="18" charset="0"/>
                <a:ea typeface="Cambria Math" panose="02040503050406030204" pitchFamily="18" charset="0"/>
              </a:rPr>
              <a:t>M</a:t>
            </a:r>
            <a:r>
              <a:rPr lang="en-US" altLang="en-US" sz="2800" baseline="-25000" dirty="0" smtClean="0">
                <a:latin typeface="Cambria Math" panose="02040503050406030204" pitchFamily="18" charset="0"/>
                <a:ea typeface="Cambria Math" panose="02040503050406030204" pitchFamily="18" charset="0"/>
              </a:rPr>
              <a:t>B</a:t>
            </a:r>
            <a:r>
              <a:rPr lang="en-US" altLang="en-US" sz="2800" dirty="0" smtClean="0">
                <a:latin typeface="Cambria Math" panose="02040503050406030204" pitchFamily="18" charset="0"/>
                <a:ea typeface="Cambria Math" panose="02040503050406030204" pitchFamily="18" charset="0"/>
              </a:rPr>
              <a:t> </a:t>
            </a:r>
            <a:r>
              <a:rPr lang="en-US" altLang="en-US" sz="2800" dirty="0">
                <a:latin typeface="Cambria Math" panose="02040503050406030204" pitchFamily="18" charset="0"/>
                <a:ea typeface="Cambria Math" panose="02040503050406030204" pitchFamily="18" charset="0"/>
              </a:rPr>
              <a:t>we have:</a:t>
            </a:r>
          </a:p>
          <a:p>
            <a:pPr eaLnBrk="1" hangingPunct="1">
              <a:defRPr/>
            </a:pPr>
            <a:endParaRPr lang="en-US" altLang="en-US" sz="800" dirty="0">
              <a:latin typeface="Cambria Math" panose="02040503050406030204" pitchFamily="18" charset="0"/>
              <a:ea typeface="Cambria Math" panose="02040503050406030204" pitchFamily="18" charset="0"/>
            </a:endParaRPr>
          </a:p>
          <a:p>
            <a:pPr eaLnBrk="1" hangingPunct="1">
              <a:defRPr/>
            </a:pPr>
            <a:r>
              <a:rPr lang="en-US" altLang="en-US" sz="2800" dirty="0" err="1">
                <a:latin typeface="Cambria Math" panose="02040503050406030204" pitchFamily="18" charset="0"/>
                <a:ea typeface="Cambria Math" panose="02040503050406030204" pitchFamily="18" charset="0"/>
              </a:rPr>
              <a:t>c</a:t>
            </a:r>
            <a:r>
              <a:rPr lang="en-US" altLang="en-US" sz="2800" baseline="-25000" dirty="0" err="1">
                <a:latin typeface="Cambria Math" panose="02040503050406030204" pitchFamily="18" charset="0"/>
                <a:ea typeface="Cambria Math" panose="02040503050406030204" pitchFamily="18" charset="0"/>
              </a:rPr>
              <a:t>ij</a:t>
            </a:r>
            <a:r>
              <a:rPr lang="en-US" altLang="en-US" sz="2800" dirty="0">
                <a:latin typeface="Cambria Math" panose="02040503050406030204" pitchFamily="18" charset="0"/>
                <a:ea typeface="Cambria Math" panose="02040503050406030204" pitchFamily="18" charset="0"/>
              </a:rPr>
              <a:t> = 1 if and only if at least one of the </a:t>
            </a:r>
            <a:r>
              <a:rPr lang="en-US" altLang="en-US" sz="2800" dirty="0" smtClean="0">
                <a:latin typeface="Cambria Math" panose="02040503050406030204" pitchFamily="18" charset="0"/>
                <a:ea typeface="Cambria Math" panose="02040503050406030204" pitchFamily="18" charset="0"/>
              </a:rPr>
              <a:t>terms (</a:t>
            </a:r>
            <a:r>
              <a:rPr lang="en-US" altLang="en-US" sz="2800" dirty="0" err="1">
                <a:latin typeface="Cambria Math" panose="02040503050406030204" pitchFamily="18" charset="0"/>
                <a:ea typeface="Cambria Math" panose="02040503050406030204" pitchFamily="18" charset="0"/>
              </a:rPr>
              <a:t>a</a:t>
            </a:r>
            <a:r>
              <a:rPr lang="en-US" altLang="en-US" sz="2800" baseline="-25000" dirty="0" err="1">
                <a:latin typeface="Cambria Math" panose="02040503050406030204" pitchFamily="18" charset="0"/>
                <a:ea typeface="Cambria Math" panose="02040503050406030204" pitchFamily="18" charset="0"/>
              </a:rPr>
              <a:t>in</a:t>
            </a:r>
            <a:r>
              <a:rPr lang="en-US" altLang="en-US" sz="2800" dirty="0">
                <a:latin typeface="Cambria Math" panose="02040503050406030204" pitchFamily="18" charset="0"/>
                <a:ea typeface="Cambria Math" panose="02040503050406030204" pitchFamily="18" charset="0"/>
              </a:rPr>
              <a:t> </a:t>
            </a:r>
            <a:r>
              <a:rPr lang="en-US" altLang="en-US" sz="2400" dirty="0" smtClean="0">
                <a:latin typeface="Cambria Math" panose="02040503050406030204" pitchFamily="18" charset="0"/>
                <a:ea typeface="Cambria Math" panose="02040503050406030204" pitchFamily="18" charset="0"/>
              </a:rPr>
              <a:t>⋀</a:t>
            </a:r>
            <a:r>
              <a:rPr lang="en-US" altLang="en-US" sz="2800" dirty="0" smtClean="0">
                <a:latin typeface="Cambria Math" panose="02040503050406030204" pitchFamily="18" charset="0"/>
                <a:ea typeface="Cambria Math" panose="02040503050406030204" pitchFamily="18" charset="0"/>
              </a:rPr>
              <a:t> </a:t>
            </a:r>
            <a:r>
              <a:rPr lang="en-US" altLang="en-US" sz="2800" dirty="0" err="1">
                <a:latin typeface="Cambria Math" panose="02040503050406030204" pitchFamily="18" charset="0"/>
                <a:ea typeface="Cambria Math" panose="02040503050406030204" pitchFamily="18" charset="0"/>
              </a:rPr>
              <a:t>b</a:t>
            </a:r>
            <a:r>
              <a:rPr lang="en-US" altLang="en-US" sz="2800" baseline="-25000" dirty="0" err="1">
                <a:latin typeface="Cambria Math" panose="02040503050406030204" pitchFamily="18" charset="0"/>
                <a:ea typeface="Cambria Math" panose="02040503050406030204" pitchFamily="18" charset="0"/>
              </a:rPr>
              <a:t>nj</a:t>
            </a:r>
            <a:r>
              <a:rPr lang="en-US" altLang="en-US" sz="2800" dirty="0">
                <a:latin typeface="Cambria Math" panose="02040503050406030204" pitchFamily="18" charset="0"/>
                <a:ea typeface="Cambria Math" panose="02040503050406030204" pitchFamily="18" charset="0"/>
              </a:rPr>
              <a:t>) = 1 for some n; otherwise </a:t>
            </a:r>
            <a:r>
              <a:rPr lang="en-US" altLang="en-US" sz="2800" dirty="0" err="1">
                <a:latin typeface="Cambria Math" panose="02040503050406030204" pitchFamily="18" charset="0"/>
                <a:ea typeface="Cambria Math" panose="02040503050406030204" pitchFamily="18" charset="0"/>
              </a:rPr>
              <a:t>c</a:t>
            </a:r>
            <a:r>
              <a:rPr lang="en-US" altLang="en-US" sz="2800" baseline="-25000" dirty="0" err="1">
                <a:latin typeface="Cambria Math" panose="02040503050406030204" pitchFamily="18" charset="0"/>
                <a:ea typeface="Cambria Math" panose="02040503050406030204" pitchFamily="18" charset="0"/>
              </a:rPr>
              <a:t>ij</a:t>
            </a:r>
            <a:r>
              <a:rPr lang="en-US" altLang="en-US" sz="2800" dirty="0">
                <a:latin typeface="Cambria Math" panose="02040503050406030204" pitchFamily="18" charset="0"/>
                <a:ea typeface="Cambria Math" panose="02040503050406030204" pitchFamily="18" charset="0"/>
              </a:rPr>
              <a:t> = 0.</a:t>
            </a:r>
          </a:p>
          <a:p>
            <a:pPr eaLnBrk="1" hangingPunct="1">
              <a:defRPr/>
            </a:pPr>
            <a:endParaRPr lang="en-US" altLang="en-US" sz="800" dirty="0">
              <a:latin typeface="Cambria Math" panose="02040503050406030204" pitchFamily="18" charset="0"/>
              <a:ea typeface="Cambria Math" panose="02040503050406030204" pitchFamily="18" charset="0"/>
            </a:endParaRPr>
          </a:p>
          <a:p>
            <a:pPr eaLnBrk="1" hangingPunct="1">
              <a:defRPr/>
            </a:pPr>
            <a:r>
              <a:rPr lang="en-US" altLang="en-US" sz="2800" dirty="0">
                <a:latin typeface="Cambria Math" panose="02040503050406030204" pitchFamily="18" charset="0"/>
                <a:ea typeface="Cambria Math" panose="02040503050406030204" pitchFamily="18" charset="0"/>
              </a:rPr>
              <a:t>In terms of the </a:t>
            </a:r>
            <a:r>
              <a:rPr lang="en-US" altLang="en-US" sz="2800" b="1" dirty="0">
                <a:solidFill>
                  <a:srgbClr val="00FFFF"/>
                </a:solidFill>
                <a:latin typeface="Cambria Math" panose="02040503050406030204" pitchFamily="18" charset="0"/>
                <a:ea typeface="Cambria Math" panose="02040503050406030204" pitchFamily="18" charset="0"/>
              </a:rPr>
              <a:t>relations</a:t>
            </a:r>
            <a:r>
              <a:rPr lang="en-US" altLang="en-US" sz="2800" dirty="0">
                <a:latin typeface="Cambria Math" panose="02040503050406030204" pitchFamily="18" charset="0"/>
                <a:ea typeface="Cambria Math" panose="02040503050406030204" pitchFamily="18" charset="0"/>
              </a:rPr>
              <a:t>, this means that C contains a pair (x</a:t>
            </a:r>
            <a:r>
              <a:rPr lang="en-US" altLang="en-US" sz="2800" baseline="-25000" dirty="0">
                <a:latin typeface="Cambria Math" panose="02040503050406030204" pitchFamily="18" charset="0"/>
                <a:ea typeface="Cambria Math" panose="02040503050406030204" pitchFamily="18" charset="0"/>
              </a:rPr>
              <a:t>i</a:t>
            </a:r>
            <a:r>
              <a:rPr lang="en-US" altLang="en-US" sz="2800" dirty="0">
                <a:latin typeface="Cambria Math" panose="02040503050406030204" pitchFamily="18" charset="0"/>
                <a:ea typeface="Cambria Math" panose="02040503050406030204" pitchFamily="18" charset="0"/>
              </a:rPr>
              <a:t>, </a:t>
            </a:r>
            <a:r>
              <a:rPr lang="en-US" altLang="en-US" sz="2800" dirty="0" err="1">
                <a:latin typeface="Cambria Math" panose="02040503050406030204" pitchFamily="18" charset="0"/>
                <a:ea typeface="Cambria Math" panose="02040503050406030204" pitchFamily="18" charset="0"/>
              </a:rPr>
              <a:t>z</a:t>
            </a:r>
            <a:r>
              <a:rPr lang="en-US" altLang="en-US" sz="2800" baseline="-25000" dirty="0" err="1">
                <a:latin typeface="Cambria Math" panose="02040503050406030204" pitchFamily="18" charset="0"/>
                <a:ea typeface="Cambria Math" panose="02040503050406030204" pitchFamily="18" charset="0"/>
              </a:rPr>
              <a:t>j</a:t>
            </a:r>
            <a:r>
              <a:rPr lang="en-US" altLang="en-US" sz="2800" dirty="0">
                <a:latin typeface="Cambria Math" panose="02040503050406030204" pitchFamily="18" charset="0"/>
                <a:ea typeface="Cambria Math" panose="02040503050406030204" pitchFamily="18" charset="0"/>
              </a:rPr>
              <a:t>) if and only if there is an element </a:t>
            </a:r>
            <a:r>
              <a:rPr lang="en-US" altLang="en-US" sz="2800" dirty="0" err="1">
                <a:latin typeface="Cambria Math" panose="02040503050406030204" pitchFamily="18" charset="0"/>
                <a:ea typeface="Cambria Math" panose="02040503050406030204" pitchFamily="18" charset="0"/>
              </a:rPr>
              <a:t>y</a:t>
            </a:r>
            <a:r>
              <a:rPr lang="en-US" altLang="en-US" sz="2800" baseline="-25000" dirty="0" err="1">
                <a:latin typeface="Cambria Math" panose="02040503050406030204" pitchFamily="18" charset="0"/>
                <a:ea typeface="Cambria Math" panose="02040503050406030204" pitchFamily="18" charset="0"/>
              </a:rPr>
              <a:t>n</a:t>
            </a:r>
            <a:r>
              <a:rPr lang="en-US" altLang="en-US" sz="2800" dirty="0">
                <a:latin typeface="Cambria Math" panose="02040503050406030204" pitchFamily="18" charset="0"/>
                <a:ea typeface="Cambria Math" panose="02040503050406030204" pitchFamily="18" charset="0"/>
              </a:rPr>
              <a:t> such that (x</a:t>
            </a:r>
            <a:r>
              <a:rPr lang="en-US" altLang="en-US" sz="2800" baseline="-25000" dirty="0">
                <a:latin typeface="Cambria Math" panose="02040503050406030204" pitchFamily="18" charset="0"/>
                <a:ea typeface="Cambria Math" panose="02040503050406030204" pitchFamily="18" charset="0"/>
              </a:rPr>
              <a:t>i</a:t>
            </a:r>
            <a:r>
              <a:rPr lang="en-US" altLang="en-US" sz="2800" dirty="0">
                <a:latin typeface="Cambria Math" panose="02040503050406030204" pitchFamily="18" charset="0"/>
                <a:ea typeface="Cambria Math" panose="02040503050406030204" pitchFamily="18" charset="0"/>
              </a:rPr>
              <a:t>, </a:t>
            </a:r>
            <a:r>
              <a:rPr lang="en-US" altLang="en-US" sz="2800" dirty="0" err="1">
                <a:latin typeface="Cambria Math" panose="02040503050406030204" pitchFamily="18" charset="0"/>
                <a:ea typeface="Cambria Math" panose="02040503050406030204" pitchFamily="18" charset="0"/>
              </a:rPr>
              <a:t>y</a:t>
            </a:r>
            <a:r>
              <a:rPr lang="en-US" altLang="en-US" sz="2800" baseline="-25000" dirty="0" err="1">
                <a:latin typeface="Cambria Math" panose="02040503050406030204" pitchFamily="18" charset="0"/>
                <a:ea typeface="Cambria Math" panose="02040503050406030204" pitchFamily="18" charset="0"/>
              </a:rPr>
              <a:t>n</a:t>
            </a:r>
            <a:r>
              <a:rPr lang="en-US" altLang="en-US" sz="2800" dirty="0">
                <a:latin typeface="Cambria Math" panose="02040503050406030204" pitchFamily="18" charset="0"/>
                <a:ea typeface="Cambria Math" panose="02040503050406030204" pitchFamily="18" charset="0"/>
              </a:rPr>
              <a:t>) is in relation A and </a:t>
            </a:r>
            <a:r>
              <a:rPr lang="en-US" altLang="en-US" sz="2800" dirty="0" smtClean="0">
                <a:latin typeface="Cambria Math" panose="02040503050406030204" pitchFamily="18" charset="0"/>
                <a:ea typeface="Cambria Math" panose="02040503050406030204" pitchFamily="18" charset="0"/>
              </a:rPr>
              <a:t>(</a:t>
            </a:r>
            <a:r>
              <a:rPr lang="en-US" altLang="en-US" sz="2800" dirty="0" err="1">
                <a:latin typeface="Cambria Math" panose="02040503050406030204" pitchFamily="18" charset="0"/>
                <a:ea typeface="Cambria Math" panose="02040503050406030204" pitchFamily="18" charset="0"/>
              </a:rPr>
              <a:t>y</a:t>
            </a:r>
            <a:r>
              <a:rPr lang="en-US" altLang="en-US" sz="2800" baseline="-25000" dirty="0" err="1">
                <a:latin typeface="Cambria Math" panose="02040503050406030204" pitchFamily="18" charset="0"/>
                <a:ea typeface="Cambria Math" panose="02040503050406030204" pitchFamily="18" charset="0"/>
              </a:rPr>
              <a:t>n</a:t>
            </a:r>
            <a:r>
              <a:rPr lang="en-US" altLang="en-US" sz="2800" dirty="0">
                <a:latin typeface="Cambria Math" panose="02040503050406030204" pitchFamily="18" charset="0"/>
                <a:ea typeface="Cambria Math" panose="02040503050406030204" pitchFamily="18" charset="0"/>
              </a:rPr>
              <a:t>, </a:t>
            </a:r>
            <a:r>
              <a:rPr lang="en-US" altLang="en-US" sz="2800" dirty="0" err="1">
                <a:latin typeface="Cambria Math" panose="02040503050406030204" pitchFamily="18" charset="0"/>
                <a:ea typeface="Cambria Math" panose="02040503050406030204" pitchFamily="18" charset="0"/>
              </a:rPr>
              <a:t>z</a:t>
            </a:r>
            <a:r>
              <a:rPr lang="en-US" altLang="en-US" sz="2800" baseline="-25000" dirty="0" err="1">
                <a:latin typeface="Cambria Math" panose="02040503050406030204" pitchFamily="18" charset="0"/>
                <a:ea typeface="Cambria Math" panose="02040503050406030204" pitchFamily="18" charset="0"/>
              </a:rPr>
              <a:t>j</a:t>
            </a:r>
            <a:r>
              <a:rPr lang="en-US" altLang="en-US" sz="2800" dirty="0">
                <a:latin typeface="Cambria Math" panose="02040503050406030204" pitchFamily="18" charset="0"/>
                <a:ea typeface="Cambria Math" panose="02040503050406030204" pitchFamily="18" charset="0"/>
              </a:rPr>
              <a:t>) is in relation B.</a:t>
            </a:r>
          </a:p>
          <a:p>
            <a:pPr eaLnBrk="1" hangingPunct="1">
              <a:defRPr/>
            </a:pPr>
            <a:endParaRPr lang="en-US" altLang="en-US" sz="800" dirty="0">
              <a:latin typeface="Cambria Math" panose="02040503050406030204" pitchFamily="18" charset="0"/>
              <a:ea typeface="Cambria Math" panose="02040503050406030204" pitchFamily="18" charset="0"/>
            </a:endParaRPr>
          </a:p>
          <a:p>
            <a:pPr eaLnBrk="1" hangingPunct="1">
              <a:defRPr/>
            </a:pPr>
            <a:r>
              <a:rPr lang="en-US" altLang="en-US" sz="2800" dirty="0">
                <a:latin typeface="Cambria Math" panose="02040503050406030204" pitchFamily="18" charset="0"/>
                <a:ea typeface="Cambria Math" panose="02040503050406030204" pitchFamily="18" charset="0"/>
              </a:rPr>
              <a:t>Therefore, C = </a:t>
            </a:r>
            <a:r>
              <a:rPr lang="en-US" altLang="en-US" sz="2800" dirty="0" smtClean="0">
                <a:latin typeface="Cambria Math" panose="02040503050406030204" pitchFamily="18" charset="0"/>
                <a:ea typeface="Cambria Math" panose="02040503050406030204" pitchFamily="18" charset="0"/>
              </a:rPr>
              <a:t>B</a:t>
            </a:r>
            <a:r>
              <a:rPr lang="en-US" altLang="en-US" sz="3200" dirty="0" smtClean="0">
                <a:latin typeface="Cambria Math" panose="02040503050406030204" pitchFamily="18" charset="0"/>
                <a:ea typeface="Cambria Math" panose="02040503050406030204" pitchFamily="18" charset="0"/>
              </a:rPr>
              <a:t>∘</a:t>
            </a:r>
            <a:r>
              <a:rPr lang="en-US" altLang="en-US" sz="2800" dirty="0" smtClean="0">
                <a:latin typeface="Cambria Math" panose="02040503050406030204" pitchFamily="18" charset="0"/>
                <a:ea typeface="Cambria Math" panose="02040503050406030204" pitchFamily="18" charset="0"/>
              </a:rPr>
              <a:t>A  </a:t>
            </a:r>
            <a:r>
              <a:rPr lang="en-US" altLang="en-US" sz="2800" dirty="0">
                <a:latin typeface="Cambria Math" panose="02040503050406030204" pitchFamily="18" charset="0"/>
                <a:ea typeface="Cambria Math" panose="02040503050406030204" pitchFamily="18" charset="0"/>
              </a:rPr>
              <a:t>(</a:t>
            </a:r>
            <a:r>
              <a:rPr lang="en-US" altLang="en-US" sz="2800" b="1" dirty="0">
                <a:solidFill>
                  <a:srgbClr val="00FFFF"/>
                </a:solidFill>
                <a:latin typeface="Cambria Math" panose="02040503050406030204" pitchFamily="18" charset="0"/>
                <a:ea typeface="Cambria Math" panose="02040503050406030204" pitchFamily="18" charset="0"/>
              </a:rPr>
              <a:t>composite</a:t>
            </a:r>
            <a:r>
              <a:rPr lang="en-US" altLang="en-US" sz="2800" dirty="0">
                <a:latin typeface="Cambria Math" panose="02040503050406030204" pitchFamily="18" charset="0"/>
                <a:ea typeface="Cambria Math" panose="02040503050406030204" pitchFamily="18" charset="0"/>
              </a:rPr>
              <a:t> of A and 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7795">
                                            <p:txEl>
                                              <p:pRg st="2" end="2"/>
                                            </p:txEl>
                                          </p:spTgt>
                                        </p:tgtEl>
                                        <p:attrNameLst>
                                          <p:attrName>style.visibility</p:attrName>
                                        </p:attrNameLst>
                                      </p:cBhvr>
                                      <p:to>
                                        <p:strVal val="visible"/>
                                      </p:to>
                                    </p:set>
                                    <p:anim calcmode="lin" valueType="num">
                                      <p:cBhvr additive="base">
                                        <p:cTn id="7" dur="500" fill="hold"/>
                                        <p:tgtEl>
                                          <p:spTgt spid="417795">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77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7795">
                                            <p:txEl>
                                              <p:pRg st="4" end="4"/>
                                            </p:txEl>
                                          </p:spTgt>
                                        </p:tgtEl>
                                        <p:attrNameLst>
                                          <p:attrName>style.visibility</p:attrName>
                                        </p:attrNameLst>
                                      </p:cBhvr>
                                      <p:to>
                                        <p:strVal val="visible"/>
                                      </p:to>
                                    </p:set>
                                    <p:anim calcmode="lin" valueType="num">
                                      <p:cBhvr additive="base">
                                        <p:cTn id="13" dur="500" fill="hold"/>
                                        <p:tgtEl>
                                          <p:spTgt spid="417795">
                                            <p:txEl>
                                              <p:pRg st="4" end="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1779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17795">
                                            <p:txEl>
                                              <p:pRg st="6" end="6"/>
                                            </p:txEl>
                                          </p:spTgt>
                                        </p:tgtEl>
                                        <p:attrNameLst>
                                          <p:attrName>style.visibility</p:attrName>
                                        </p:attrNameLst>
                                      </p:cBhvr>
                                      <p:to>
                                        <p:strVal val="visible"/>
                                      </p:to>
                                    </p:set>
                                    <p:anim calcmode="lin" valueType="num">
                                      <p:cBhvr additive="base">
                                        <p:cTn id="19" dur="500" fill="hold"/>
                                        <p:tgtEl>
                                          <p:spTgt spid="417795">
                                            <p:txEl>
                                              <p:pRg st="6" end="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1779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17795">
                                            <p:txEl>
                                              <p:pRg st="8" end="8"/>
                                            </p:txEl>
                                          </p:spTgt>
                                        </p:tgtEl>
                                        <p:attrNameLst>
                                          <p:attrName>style.visibility</p:attrName>
                                        </p:attrNameLst>
                                      </p:cBhvr>
                                      <p:to>
                                        <p:strVal val="visible"/>
                                      </p:to>
                                    </p:set>
                                    <p:anim calcmode="lin" valueType="num">
                                      <p:cBhvr additive="base">
                                        <p:cTn id="25" dur="500" fill="hold"/>
                                        <p:tgtEl>
                                          <p:spTgt spid="417795">
                                            <p:txEl>
                                              <p:pRg st="8" end="8"/>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1779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5" grpId="0" uiExpand="1"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a:xfrm>
            <a:off x="609600" y="0"/>
            <a:ext cx="10972800" cy="762000"/>
          </a:xfrm>
        </p:spPr>
        <p:txBody>
          <a:bodyPr>
            <a:normAutofit fontScale="90000"/>
          </a:bodyPr>
          <a:lstStyle/>
          <a:p>
            <a:pPr eaLnBrk="1" hangingPunct="1">
              <a:defRPr/>
            </a:pPr>
            <a:r>
              <a:rPr lang="en-US" altLang="en-US" sz="3600" dirty="0"/>
              <a:t>Representing Relations Using Matrices</a:t>
            </a:r>
            <a:endParaRPr lang="en-CA" altLang="en-US" sz="3600" dirty="0"/>
          </a:p>
        </p:txBody>
      </p:sp>
      <p:sp>
        <p:nvSpPr>
          <p:cNvPr id="48130" name="Date Placeholder 3"/>
          <p:cNvSpPr>
            <a:spLocks noGrp="1"/>
          </p:cNvSpPr>
          <p:nvPr>
            <p:ph type="dt" sz="half" idx="10"/>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48131" name="Footer Placeholder 4"/>
          <p:cNvSpPr>
            <a:spLocks noGrp="1"/>
          </p:cNvSpPr>
          <p:nvPr>
            <p:ph type="ftr" sz="quarter" idx="11"/>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a:solidFill>
                <a:srgbClr val="00CCFF"/>
              </a:solidFill>
              <a:latin typeface="Times New Roman" panose="02020603050405020304" pitchFamily="18" charset="0"/>
            </a:endParaRPr>
          </a:p>
        </p:txBody>
      </p:sp>
      <p:sp>
        <p:nvSpPr>
          <p:cNvPr id="48132" name="Slide Number Placeholder 5"/>
          <p:cNvSpPr>
            <a:spLocks noGrp="1"/>
          </p:cNvSpPr>
          <p:nvPr>
            <p:ph type="sldNum" sz="quarter" idx="12"/>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F6B3D291-D42C-49E8-8437-292A25FEF1F2}" type="slidenum">
              <a:rPr lang="en-CA" altLang="en-US" sz="1400">
                <a:solidFill>
                  <a:srgbClr val="00CCFF"/>
                </a:solidFill>
                <a:latin typeface="Times New Roman" panose="02020603050405020304" pitchFamily="18" charset="0"/>
              </a:rPr>
              <a:pPr>
                <a:spcBef>
                  <a:spcPct val="0"/>
                </a:spcBef>
              </a:pPr>
              <a:t>41</a:t>
            </a:fld>
            <a:endParaRPr lang="en-CA" altLang="en-US" sz="1400">
              <a:solidFill>
                <a:srgbClr val="00CCFF"/>
              </a:solidFill>
              <a:latin typeface="Times New Roman" panose="02020603050405020304" pitchFamily="18" charset="0"/>
            </a:endParaRPr>
          </a:p>
        </p:txBody>
      </p:sp>
      <p:sp>
        <p:nvSpPr>
          <p:cNvPr id="418819" name="Rectangle 3"/>
          <p:cNvSpPr>
            <a:spLocks noChangeArrowheads="1"/>
          </p:cNvSpPr>
          <p:nvPr/>
        </p:nvSpPr>
        <p:spPr bwMode="auto">
          <a:xfrm>
            <a:off x="609600" y="990600"/>
            <a:ext cx="109728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742950" indent="-2857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143000" indent="-2286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16002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20574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25146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29718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34290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38862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eaLnBrk="1" hangingPunct="1">
              <a:defRPr/>
            </a:pPr>
            <a:r>
              <a:rPr lang="en-US" altLang="en-US" sz="3200" dirty="0">
                <a:latin typeface="Cambria Math" panose="02040503050406030204" pitchFamily="18" charset="0"/>
                <a:ea typeface="Cambria Math" panose="02040503050406030204" pitchFamily="18" charset="0"/>
              </a:rPr>
              <a:t>This gives us the following rule:</a:t>
            </a:r>
          </a:p>
          <a:p>
            <a:pPr eaLnBrk="1" hangingPunct="1">
              <a:defRPr/>
            </a:pPr>
            <a:endParaRPr lang="en-US" altLang="en-US" sz="1800" dirty="0">
              <a:latin typeface="Cambria Math" panose="02040503050406030204" pitchFamily="18" charset="0"/>
              <a:ea typeface="Cambria Math" panose="02040503050406030204" pitchFamily="18" charset="0"/>
            </a:endParaRPr>
          </a:p>
          <a:p>
            <a:pPr eaLnBrk="1" hangingPunct="1">
              <a:defRPr/>
            </a:pPr>
            <a:r>
              <a:rPr lang="en-US" altLang="en-US" sz="3200" dirty="0" smtClean="0">
                <a:latin typeface="Cambria Math" panose="02040503050406030204" pitchFamily="18" charset="0"/>
                <a:ea typeface="Cambria Math" panose="02040503050406030204" pitchFamily="18" charset="0"/>
              </a:rPr>
              <a:t>M</a:t>
            </a:r>
            <a:r>
              <a:rPr lang="en-US" altLang="en-US" sz="3200" baseline="-25000" dirty="0" smtClean="0">
                <a:latin typeface="Cambria Math" panose="02040503050406030204" pitchFamily="18" charset="0"/>
                <a:ea typeface="Cambria Math" panose="02040503050406030204" pitchFamily="18" charset="0"/>
              </a:rPr>
              <a:t>B∘A</a:t>
            </a:r>
            <a:r>
              <a:rPr lang="en-US" altLang="en-US" sz="3200" dirty="0" smtClean="0">
                <a:latin typeface="Cambria Math" panose="02040503050406030204" pitchFamily="18" charset="0"/>
                <a:ea typeface="Cambria Math" panose="02040503050406030204" pitchFamily="18" charset="0"/>
              </a:rPr>
              <a:t> </a:t>
            </a:r>
            <a:r>
              <a:rPr lang="en-US" altLang="en-US" sz="3200" dirty="0">
                <a:latin typeface="Cambria Math" panose="02040503050406030204" pitchFamily="18" charset="0"/>
                <a:ea typeface="Cambria Math" panose="02040503050406030204" pitchFamily="18" charset="0"/>
              </a:rPr>
              <a:t>= </a:t>
            </a:r>
            <a:r>
              <a:rPr lang="en-US" altLang="en-US" sz="3200" dirty="0" smtClean="0">
                <a:latin typeface="Cambria Math" panose="02040503050406030204" pitchFamily="18" charset="0"/>
                <a:ea typeface="Cambria Math" panose="02040503050406030204" pitchFamily="18" charset="0"/>
              </a:rPr>
              <a:t>M</a:t>
            </a:r>
            <a:r>
              <a:rPr lang="en-US" altLang="en-US" sz="3200" baseline="-25000" dirty="0" smtClean="0">
                <a:latin typeface="Cambria Math" panose="02040503050406030204" pitchFamily="18" charset="0"/>
                <a:ea typeface="Cambria Math" panose="02040503050406030204" pitchFamily="18" charset="0"/>
              </a:rPr>
              <a:t>A</a:t>
            </a:r>
            <a:r>
              <a:rPr lang="en-US" altLang="en-US" sz="2400" dirty="0" smtClean="0">
                <a:latin typeface="Cambria Math" panose="02040503050406030204" pitchFamily="18" charset="0"/>
                <a:ea typeface="Cambria Math" panose="02040503050406030204" pitchFamily="18" charset="0"/>
              </a:rPr>
              <a:t>⊙</a:t>
            </a:r>
            <a:r>
              <a:rPr lang="en-US" altLang="en-US" sz="3200" dirty="0" smtClean="0">
                <a:latin typeface="Cambria Math" panose="02040503050406030204" pitchFamily="18" charset="0"/>
                <a:ea typeface="Cambria Math" panose="02040503050406030204" pitchFamily="18" charset="0"/>
              </a:rPr>
              <a:t>M</a:t>
            </a:r>
            <a:r>
              <a:rPr lang="en-US" altLang="en-US" sz="3200" baseline="-25000" dirty="0" smtClean="0">
                <a:latin typeface="Cambria Math" panose="02040503050406030204" pitchFamily="18" charset="0"/>
                <a:ea typeface="Cambria Math" panose="02040503050406030204" pitchFamily="18" charset="0"/>
              </a:rPr>
              <a:t>B</a:t>
            </a:r>
            <a:endParaRPr lang="en-US" altLang="en-US" sz="3200" dirty="0">
              <a:latin typeface="Cambria Math" panose="02040503050406030204" pitchFamily="18" charset="0"/>
              <a:ea typeface="Cambria Math" panose="02040503050406030204" pitchFamily="18" charset="0"/>
            </a:endParaRPr>
          </a:p>
          <a:p>
            <a:pPr eaLnBrk="1" hangingPunct="1">
              <a:defRPr/>
            </a:pPr>
            <a:endParaRPr lang="en-US" altLang="en-US" sz="1800" dirty="0">
              <a:latin typeface="Cambria Math" panose="02040503050406030204" pitchFamily="18" charset="0"/>
              <a:ea typeface="Cambria Math" panose="02040503050406030204" pitchFamily="18" charset="0"/>
            </a:endParaRPr>
          </a:p>
          <a:p>
            <a:pPr eaLnBrk="1" hangingPunct="1">
              <a:defRPr/>
            </a:pPr>
            <a:r>
              <a:rPr lang="en-US" altLang="en-US" sz="3200" dirty="0">
                <a:latin typeface="Cambria Math" panose="02040503050406030204" pitchFamily="18" charset="0"/>
                <a:ea typeface="Cambria Math" panose="02040503050406030204" pitchFamily="18" charset="0"/>
              </a:rPr>
              <a:t>In other words, the matrix representing the </a:t>
            </a:r>
            <a:r>
              <a:rPr lang="en-US" altLang="en-US" sz="3200" b="1" dirty="0">
                <a:solidFill>
                  <a:srgbClr val="00FFFF"/>
                </a:solidFill>
                <a:latin typeface="Cambria Math" panose="02040503050406030204" pitchFamily="18" charset="0"/>
                <a:ea typeface="Cambria Math" panose="02040503050406030204" pitchFamily="18" charset="0"/>
              </a:rPr>
              <a:t>composite</a:t>
            </a:r>
            <a:r>
              <a:rPr lang="en-US" altLang="en-US" sz="3200" dirty="0">
                <a:latin typeface="Cambria Math" panose="02040503050406030204" pitchFamily="18" charset="0"/>
                <a:ea typeface="Cambria Math" panose="02040503050406030204" pitchFamily="18" charset="0"/>
              </a:rPr>
              <a:t> of relations A and B is the </a:t>
            </a:r>
            <a:r>
              <a:rPr lang="en-US" altLang="en-US" sz="3200" b="1" dirty="0">
                <a:solidFill>
                  <a:srgbClr val="00FFFF"/>
                </a:solidFill>
                <a:latin typeface="Cambria Math" panose="02040503050406030204" pitchFamily="18" charset="0"/>
                <a:ea typeface="Cambria Math" panose="02040503050406030204" pitchFamily="18" charset="0"/>
              </a:rPr>
              <a:t>Boolean product</a:t>
            </a:r>
            <a:r>
              <a:rPr lang="en-US" altLang="en-US" sz="3200" dirty="0">
                <a:latin typeface="Cambria Math" panose="02040503050406030204" pitchFamily="18" charset="0"/>
                <a:ea typeface="Cambria Math" panose="02040503050406030204" pitchFamily="18" charset="0"/>
              </a:rPr>
              <a:t> of the matrices representing A and B.</a:t>
            </a:r>
          </a:p>
          <a:p>
            <a:pPr eaLnBrk="1" hangingPunct="1">
              <a:defRPr/>
            </a:pPr>
            <a:endParaRPr lang="en-US" altLang="en-US" sz="3200" dirty="0">
              <a:latin typeface="Cambria Math" panose="02040503050406030204" pitchFamily="18" charset="0"/>
              <a:ea typeface="Cambria Math" panose="02040503050406030204" pitchFamily="18" charset="0"/>
            </a:endParaRPr>
          </a:p>
          <a:p>
            <a:pPr eaLnBrk="1" hangingPunct="1">
              <a:defRPr/>
            </a:pPr>
            <a:r>
              <a:rPr lang="en-US" altLang="en-US" sz="3200" dirty="0">
                <a:latin typeface="Cambria Math" panose="02040503050406030204" pitchFamily="18" charset="0"/>
                <a:ea typeface="Cambria Math" panose="02040503050406030204" pitchFamily="18" charset="0"/>
              </a:rPr>
              <a:t>Analogously, we can find matrices representing the </a:t>
            </a:r>
            <a:r>
              <a:rPr lang="en-US" altLang="en-US" sz="3200" b="1" dirty="0">
                <a:solidFill>
                  <a:srgbClr val="00FFFF"/>
                </a:solidFill>
                <a:latin typeface="Cambria Math" panose="02040503050406030204" pitchFamily="18" charset="0"/>
                <a:ea typeface="Cambria Math" panose="02040503050406030204" pitchFamily="18" charset="0"/>
              </a:rPr>
              <a:t>powers of relations</a:t>
            </a:r>
            <a:r>
              <a:rPr lang="en-US" altLang="en-US" sz="3200" dirty="0">
                <a:latin typeface="Cambria Math" panose="02040503050406030204" pitchFamily="18" charset="0"/>
                <a:ea typeface="Cambria Math" panose="02040503050406030204" pitchFamily="18" charset="0"/>
              </a:rPr>
              <a:t>:</a:t>
            </a:r>
          </a:p>
          <a:p>
            <a:pPr eaLnBrk="1" hangingPunct="1">
              <a:defRPr/>
            </a:pPr>
            <a:endParaRPr lang="en-US" altLang="en-US" sz="1800" dirty="0">
              <a:latin typeface="Cambria Math" panose="02040503050406030204" pitchFamily="18" charset="0"/>
              <a:ea typeface="Cambria Math" panose="02040503050406030204" pitchFamily="18" charset="0"/>
            </a:endParaRPr>
          </a:p>
          <a:p>
            <a:pPr eaLnBrk="1" hangingPunct="1">
              <a:defRPr/>
            </a:pPr>
            <a:r>
              <a:rPr lang="en-US" altLang="en-US" sz="3200" dirty="0" err="1">
                <a:latin typeface="Cambria Math" panose="02040503050406030204" pitchFamily="18" charset="0"/>
                <a:ea typeface="Cambria Math" panose="02040503050406030204" pitchFamily="18" charset="0"/>
              </a:rPr>
              <a:t>M</a:t>
            </a:r>
            <a:r>
              <a:rPr lang="en-US" altLang="en-US" sz="3200" baseline="-25000" dirty="0" err="1">
                <a:latin typeface="Cambria Math" panose="02040503050406030204" pitchFamily="18" charset="0"/>
                <a:ea typeface="Cambria Math" panose="02040503050406030204" pitchFamily="18" charset="0"/>
              </a:rPr>
              <a:t>R</a:t>
            </a:r>
            <a:r>
              <a:rPr lang="en-US" altLang="en-US" sz="3200" baseline="-2000" dirty="0" err="1">
                <a:latin typeface="Cambria Math" panose="02040503050406030204" pitchFamily="18" charset="0"/>
                <a:ea typeface="Cambria Math" panose="02040503050406030204" pitchFamily="18" charset="0"/>
              </a:rPr>
              <a:t>n</a:t>
            </a:r>
            <a:r>
              <a:rPr lang="en-US" altLang="en-US" sz="3200" dirty="0">
                <a:latin typeface="Cambria Math" panose="02040503050406030204" pitchFamily="18" charset="0"/>
                <a:ea typeface="Cambria Math" panose="02040503050406030204" pitchFamily="18" charset="0"/>
              </a:rPr>
              <a:t> = M</a:t>
            </a:r>
            <a:r>
              <a:rPr lang="en-US" altLang="en-US" sz="3200" baseline="-25000" dirty="0">
                <a:latin typeface="Cambria Math" panose="02040503050406030204" pitchFamily="18" charset="0"/>
                <a:ea typeface="Cambria Math" panose="02040503050406030204" pitchFamily="18" charset="0"/>
              </a:rPr>
              <a:t>R</a:t>
            </a:r>
            <a:r>
              <a:rPr lang="en-US" altLang="en-US" sz="3200" baseline="30000" dirty="0">
                <a:latin typeface="Cambria Math" panose="02040503050406030204" pitchFamily="18" charset="0"/>
                <a:ea typeface="Cambria Math" panose="02040503050406030204" pitchFamily="18" charset="0"/>
              </a:rPr>
              <a:t>[n]</a:t>
            </a:r>
            <a:r>
              <a:rPr lang="en-US" altLang="en-US" sz="3200" dirty="0">
                <a:latin typeface="Cambria Math" panose="02040503050406030204" pitchFamily="18" charset="0"/>
                <a:ea typeface="Cambria Math" panose="02040503050406030204" pitchFamily="18" charset="0"/>
              </a:rPr>
              <a:t>    (n-</a:t>
            </a:r>
            <a:r>
              <a:rPr lang="en-US" altLang="en-US" sz="3200" dirty="0" err="1">
                <a:latin typeface="Cambria Math" panose="02040503050406030204" pitchFamily="18" charset="0"/>
                <a:ea typeface="Cambria Math" panose="02040503050406030204" pitchFamily="18" charset="0"/>
              </a:rPr>
              <a:t>th</a:t>
            </a:r>
            <a:r>
              <a:rPr lang="en-US" altLang="en-US" sz="3200" dirty="0">
                <a:latin typeface="Cambria Math" panose="02040503050406030204" pitchFamily="18" charset="0"/>
                <a:ea typeface="Cambria Math" panose="02040503050406030204" pitchFamily="18" charset="0"/>
              </a:rPr>
              <a:t> </a:t>
            </a:r>
            <a:r>
              <a:rPr lang="en-US" altLang="en-US" sz="3200" b="1" dirty="0">
                <a:solidFill>
                  <a:srgbClr val="00FFFF"/>
                </a:solidFill>
                <a:latin typeface="Cambria Math" panose="02040503050406030204" pitchFamily="18" charset="0"/>
                <a:ea typeface="Cambria Math" panose="02040503050406030204" pitchFamily="18" charset="0"/>
              </a:rPr>
              <a:t>Boolean power</a:t>
            </a:r>
            <a:r>
              <a:rPr lang="en-US" altLang="en-US" sz="3200" dirty="0">
                <a:latin typeface="Cambria Math" panose="02040503050406030204" pitchFamily="18" charset="0"/>
                <a:ea typeface="Cambria Math" panose="020405030504060302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8819">
                                            <p:txEl>
                                              <p:pRg st="2" end="2"/>
                                            </p:txEl>
                                          </p:spTgt>
                                        </p:tgtEl>
                                        <p:attrNameLst>
                                          <p:attrName>style.visibility</p:attrName>
                                        </p:attrNameLst>
                                      </p:cBhvr>
                                      <p:to>
                                        <p:strVal val="visible"/>
                                      </p:to>
                                    </p:set>
                                    <p:anim calcmode="lin" valueType="num">
                                      <p:cBhvr additive="base">
                                        <p:cTn id="7" dur="500" fill="hold"/>
                                        <p:tgtEl>
                                          <p:spTgt spid="418819">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88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8819">
                                            <p:txEl>
                                              <p:pRg st="4" end="4"/>
                                            </p:txEl>
                                          </p:spTgt>
                                        </p:tgtEl>
                                        <p:attrNameLst>
                                          <p:attrName>style.visibility</p:attrName>
                                        </p:attrNameLst>
                                      </p:cBhvr>
                                      <p:to>
                                        <p:strVal val="visible"/>
                                      </p:to>
                                    </p:set>
                                    <p:anim calcmode="lin" valueType="num">
                                      <p:cBhvr additive="base">
                                        <p:cTn id="13" dur="500" fill="hold"/>
                                        <p:tgtEl>
                                          <p:spTgt spid="418819">
                                            <p:txEl>
                                              <p:pRg st="4" end="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188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18819">
                                            <p:txEl>
                                              <p:pRg st="6" end="6"/>
                                            </p:txEl>
                                          </p:spTgt>
                                        </p:tgtEl>
                                        <p:attrNameLst>
                                          <p:attrName>style.visibility</p:attrName>
                                        </p:attrNameLst>
                                      </p:cBhvr>
                                      <p:to>
                                        <p:strVal val="visible"/>
                                      </p:to>
                                    </p:set>
                                    <p:anim calcmode="lin" valueType="num">
                                      <p:cBhvr additive="base">
                                        <p:cTn id="19" dur="500" fill="hold"/>
                                        <p:tgtEl>
                                          <p:spTgt spid="418819">
                                            <p:txEl>
                                              <p:pRg st="6" end="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1881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18819">
                                            <p:txEl>
                                              <p:pRg st="8" end="8"/>
                                            </p:txEl>
                                          </p:spTgt>
                                        </p:tgtEl>
                                        <p:attrNameLst>
                                          <p:attrName>style.visibility</p:attrName>
                                        </p:attrNameLst>
                                      </p:cBhvr>
                                      <p:to>
                                        <p:strVal val="visible"/>
                                      </p:to>
                                    </p:set>
                                    <p:anim calcmode="lin" valueType="num">
                                      <p:cBhvr additive="base">
                                        <p:cTn id="25" dur="500" fill="hold"/>
                                        <p:tgtEl>
                                          <p:spTgt spid="418819">
                                            <p:txEl>
                                              <p:pRg st="8" end="8"/>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1881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9" grpId="0" uiExpand="1"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a:xfrm>
            <a:off x="685799" y="0"/>
            <a:ext cx="10725647" cy="762000"/>
          </a:xfrm>
        </p:spPr>
        <p:txBody>
          <a:bodyPr>
            <a:normAutofit fontScale="90000"/>
          </a:bodyPr>
          <a:lstStyle/>
          <a:p>
            <a:pPr eaLnBrk="1" hangingPunct="1">
              <a:defRPr/>
            </a:pPr>
            <a:r>
              <a:rPr lang="en-US" altLang="en-US" sz="3600"/>
              <a:t>Representing Relations Using Matrices</a:t>
            </a:r>
            <a:endParaRPr lang="en-CA" altLang="en-US" sz="3600"/>
          </a:p>
        </p:txBody>
      </p:sp>
      <p:sp>
        <p:nvSpPr>
          <p:cNvPr id="419843" name="Rectangle 3"/>
          <p:cNvSpPr>
            <a:spLocks noGrp="1" noChangeArrowheads="1"/>
          </p:cNvSpPr>
          <p:nvPr>
            <p:ph idx="1"/>
          </p:nvPr>
        </p:nvSpPr>
        <p:spPr>
          <a:xfrm>
            <a:off x="666919" y="762000"/>
            <a:ext cx="10915481" cy="1143000"/>
          </a:xfrm>
        </p:spPr>
        <p:txBody>
          <a:bodyPr>
            <a:normAutofit lnSpcReduction="10000"/>
          </a:bodyPr>
          <a:lstStyle/>
          <a:p>
            <a:pPr>
              <a:spcBef>
                <a:spcPct val="0"/>
              </a:spcBef>
              <a:spcAft>
                <a:spcPct val="20000"/>
              </a:spcAft>
              <a:defRPr/>
            </a:pPr>
            <a:r>
              <a:rPr lang="en-US" altLang="en-US" sz="2800" b="1" dirty="0">
                <a:solidFill>
                  <a:srgbClr val="00FFFF"/>
                </a:solidFill>
                <a:sym typeface="Symbol" panose="05050102010706020507" pitchFamily="18" charset="2"/>
              </a:rPr>
              <a:t>Example:</a:t>
            </a:r>
            <a:r>
              <a:rPr lang="en-US" altLang="en-US" sz="2800" dirty="0">
                <a:sym typeface="Symbol" panose="05050102010706020507" pitchFamily="18" charset="2"/>
              </a:rPr>
              <a:t> Find the matrix representing R</a:t>
            </a:r>
            <a:r>
              <a:rPr lang="en-US" altLang="en-US" sz="2800" baseline="30000" dirty="0">
                <a:sym typeface="Symbol" panose="05050102010706020507" pitchFamily="18" charset="2"/>
              </a:rPr>
              <a:t>2</a:t>
            </a:r>
            <a:r>
              <a:rPr lang="en-US" altLang="en-US" sz="2800" dirty="0">
                <a:sym typeface="Symbol" panose="05050102010706020507" pitchFamily="18" charset="2"/>
              </a:rPr>
              <a:t>, where the matrix representing R is given by</a:t>
            </a:r>
            <a:r>
              <a:rPr lang="en-US" altLang="en-US" sz="3200" dirty="0">
                <a:sym typeface="Symbol" panose="05050102010706020507" pitchFamily="18" charset="2"/>
              </a:rPr>
              <a:t>  </a:t>
            </a:r>
          </a:p>
        </p:txBody>
      </p:sp>
      <p:sp>
        <p:nvSpPr>
          <p:cNvPr id="49154" name="Date Placeholder 3"/>
          <p:cNvSpPr>
            <a:spLocks noGrp="1"/>
          </p:cNvSpPr>
          <p:nvPr>
            <p:ph type="dt" sz="half" idx="10"/>
          </p:nvPr>
        </p:nvSpPr>
        <p:spPr>
          <a:xfrm>
            <a:off x="7338871" y="5883275"/>
            <a:ext cx="3417020" cy="365125"/>
          </a:xfrm>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49155" name="Footer Placeholder 4"/>
          <p:cNvSpPr>
            <a:spLocks noGrp="1"/>
          </p:cNvSpPr>
          <p:nvPr>
            <p:ph type="ftr" sz="quarter" idx="11"/>
          </p:nvPr>
        </p:nvSpPr>
        <p:spPr>
          <a:xfrm>
            <a:off x="87067" y="5883275"/>
            <a:ext cx="8311941" cy="365125"/>
          </a:xfrm>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a:solidFill>
                <a:srgbClr val="00CCFF"/>
              </a:solidFill>
              <a:latin typeface="Times New Roman" panose="02020603050405020304" pitchFamily="18" charset="0"/>
            </a:endParaRPr>
          </a:p>
        </p:txBody>
      </p:sp>
      <p:sp>
        <p:nvSpPr>
          <p:cNvPr id="49156" name="Slide Number Placeholder 5"/>
          <p:cNvSpPr>
            <a:spLocks noGrp="1"/>
          </p:cNvSpPr>
          <p:nvPr>
            <p:ph type="sldNum" sz="quarter" idx="12"/>
          </p:nvPr>
        </p:nvSpPr>
        <p:spPr>
          <a:xfrm>
            <a:off x="10420651" y="5883275"/>
            <a:ext cx="938641" cy="365125"/>
          </a:xfrm>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3EC2FDFA-A899-44C3-9E76-631C26D552D0}" type="slidenum">
              <a:rPr lang="en-CA" altLang="en-US" sz="1400">
                <a:solidFill>
                  <a:srgbClr val="00CCFF"/>
                </a:solidFill>
                <a:latin typeface="Times New Roman" panose="02020603050405020304" pitchFamily="18" charset="0"/>
              </a:rPr>
              <a:pPr>
                <a:spcBef>
                  <a:spcPct val="0"/>
                </a:spcBef>
              </a:pPr>
              <a:t>42</a:t>
            </a:fld>
            <a:endParaRPr lang="en-CA" altLang="en-US" sz="1400">
              <a:solidFill>
                <a:srgbClr val="00CCFF"/>
              </a:solidFill>
              <a:latin typeface="Times New Roman" panose="02020603050405020304" pitchFamily="18" charset="0"/>
            </a:endParaRPr>
          </a:p>
        </p:txBody>
      </p:sp>
      <p:graphicFrame>
        <p:nvGraphicFramePr>
          <p:cNvPr id="419844" name="Object 4"/>
          <p:cNvGraphicFramePr>
            <a:graphicFrameLocks noChangeAspect="1"/>
          </p:cNvGraphicFramePr>
          <p:nvPr>
            <p:extLst>
              <p:ext uri="{D42A27DB-BD31-4B8C-83A1-F6EECF244321}">
                <p14:modId xmlns:p14="http://schemas.microsoft.com/office/powerpoint/2010/main" val="1580402730"/>
              </p:ext>
            </p:extLst>
          </p:nvPr>
        </p:nvGraphicFramePr>
        <p:xfrm>
          <a:off x="1834448" y="1828800"/>
          <a:ext cx="3007690" cy="1608138"/>
        </p:xfrm>
        <a:graphic>
          <a:graphicData uri="http://schemas.openxmlformats.org/presentationml/2006/ole">
            <mc:AlternateContent xmlns:mc="http://schemas.openxmlformats.org/markup-compatibility/2006">
              <mc:Choice xmlns:v="urn:schemas-microsoft-com:vml" Requires="v">
                <p:oleObj spid="_x0000_s49180" name="Equation" r:id="rId3" imgW="1059003" imgH="701213" progId="Equation.3">
                  <p:embed/>
                </p:oleObj>
              </mc:Choice>
              <mc:Fallback>
                <p:oleObj name="Equation" r:id="rId3" imgW="1059003" imgH="70121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4448" y="1828800"/>
                        <a:ext cx="3007690" cy="1608138"/>
                      </a:xfrm>
                      <a:prstGeom prst="rect">
                        <a:avLst/>
                      </a:prstGeom>
                      <a:noFill/>
                      <a:ln>
                        <a:noFill/>
                      </a:ln>
                      <a:effectLst/>
                    </p:spPr>
                  </p:pic>
                </p:oleObj>
              </mc:Fallback>
            </mc:AlternateContent>
          </a:graphicData>
        </a:graphic>
      </p:graphicFrame>
      <p:sp>
        <p:nvSpPr>
          <p:cNvPr id="419845" name="Rectangle 5"/>
          <p:cNvSpPr>
            <a:spLocks noChangeArrowheads="1"/>
          </p:cNvSpPr>
          <p:nvPr/>
        </p:nvSpPr>
        <p:spPr bwMode="auto">
          <a:xfrm>
            <a:off x="666919" y="3581400"/>
            <a:ext cx="10915481"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742950" indent="-2857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143000" indent="-2286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16002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20574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25146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29718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34290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38862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a:spcAft>
                <a:spcPct val="20000"/>
              </a:spcAft>
              <a:defRPr/>
            </a:pPr>
            <a:r>
              <a:rPr lang="en-US" altLang="en-US" sz="2800" b="1" dirty="0">
                <a:solidFill>
                  <a:srgbClr val="00FFFF"/>
                </a:solidFill>
              </a:rPr>
              <a:t>Solution:</a:t>
            </a:r>
            <a:r>
              <a:rPr lang="en-US" altLang="en-US" sz="2800" dirty="0"/>
              <a:t> The matrix for R</a:t>
            </a:r>
            <a:r>
              <a:rPr lang="en-US" altLang="en-US" sz="2800" baseline="30000" dirty="0"/>
              <a:t>2</a:t>
            </a:r>
            <a:r>
              <a:rPr lang="en-US" altLang="en-US" sz="2800" dirty="0"/>
              <a:t> is given by</a:t>
            </a:r>
            <a:r>
              <a:rPr lang="en-US" altLang="en-US" sz="3200" dirty="0"/>
              <a:t>  </a:t>
            </a:r>
          </a:p>
        </p:txBody>
      </p:sp>
      <p:graphicFrame>
        <p:nvGraphicFramePr>
          <p:cNvPr id="419846" name="Object 6"/>
          <p:cNvGraphicFramePr>
            <a:graphicFrameLocks noChangeAspect="1"/>
          </p:cNvGraphicFramePr>
          <p:nvPr>
            <p:extLst>
              <p:ext uri="{D42A27DB-BD31-4B8C-83A1-F6EECF244321}">
                <p14:modId xmlns:p14="http://schemas.microsoft.com/office/powerpoint/2010/main" val="1972129818"/>
              </p:ext>
            </p:extLst>
          </p:nvPr>
        </p:nvGraphicFramePr>
        <p:xfrm>
          <a:off x="1691859" y="4343400"/>
          <a:ext cx="4441335" cy="1608138"/>
        </p:xfrm>
        <a:graphic>
          <a:graphicData uri="http://schemas.openxmlformats.org/presentationml/2006/ole">
            <mc:AlternateContent xmlns:mc="http://schemas.openxmlformats.org/markup-compatibility/2006">
              <mc:Choice xmlns:v="urn:schemas-microsoft-com:vml" Requires="v">
                <p:oleObj spid="_x0000_s49181" name="Equation" r:id="rId5" imgW="1569791" imgH="701213" progId="Equation.3">
                  <p:embed/>
                </p:oleObj>
              </mc:Choice>
              <mc:Fallback>
                <p:oleObj name="Equation" r:id="rId5" imgW="1569791" imgH="701213"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1859" y="4343400"/>
                        <a:ext cx="4441335" cy="1608138"/>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19844"/>
                                        </p:tgtEl>
                                        <p:attrNameLst>
                                          <p:attrName>style.visibility</p:attrName>
                                        </p:attrNameLst>
                                      </p:cBhvr>
                                      <p:to>
                                        <p:strVal val="visible"/>
                                      </p:to>
                                    </p:set>
                                    <p:anim calcmode="lin" valueType="num">
                                      <p:cBhvr additive="base">
                                        <p:cTn id="7" dur="500" fill="hold"/>
                                        <p:tgtEl>
                                          <p:spTgt spid="419844"/>
                                        </p:tgtEl>
                                        <p:attrNameLst>
                                          <p:attrName>ppt_x</p:attrName>
                                        </p:attrNameLst>
                                      </p:cBhvr>
                                      <p:tavLst>
                                        <p:tav tm="0">
                                          <p:val>
                                            <p:strVal val="0-#ppt_w/2"/>
                                          </p:val>
                                        </p:tav>
                                        <p:tav tm="100000">
                                          <p:val>
                                            <p:strVal val="#ppt_x"/>
                                          </p:val>
                                        </p:tav>
                                      </p:tavLst>
                                    </p:anim>
                                    <p:anim calcmode="lin" valueType="num">
                                      <p:cBhvr additive="base">
                                        <p:cTn id="8" dur="500" fill="hold"/>
                                        <p:tgtEl>
                                          <p:spTgt spid="41984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9845">
                                            <p:txEl>
                                              <p:pRg st="0" end="0"/>
                                            </p:txEl>
                                          </p:spTgt>
                                        </p:tgtEl>
                                        <p:attrNameLst>
                                          <p:attrName>style.visibility</p:attrName>
                                        </p:attrNameLst>
                                      </p:cBhvr>
                                      <p:to>
                                        <p:strVal val="visible"/>
                                      </p:to>
                                    </p:set>
                                    <p:anim calcmode="lin" valueType="num">
                                      <p:cBhvr additive="base">
                                        <p:cTn id="13" dur="500" fill="hold"/>
                                        <p:tgtEl>
                                          <p:spTgt spid="41984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1984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19846"/>
                                        </p:tgtEl>
                                        <p:attrNameLst>
                                          <p:attrName>style.visibility</p:attrName>
                                        </p:attrNameLst>
                                      </p:cBhvr>
                                      <p:to>
                                        <p:strVal val="visible"/>
                                      </p:to>
                                    </p:set>
                                    <p:anim calcmode="lin" valueType="num">
                                      <p:cBhvr additive="base">
                                        <p:cTn id="19" dur="500" fill="hold"/>
                                        <p:tgtEl>
                                          <p:spTgt spid="419846"/>
                                        </p:tgtEl>
                                        <p:attrNameLst>
                                          <p:attrName>ppt_x</p:attrName>
                                        </p:attrNameLst>
                                      </p:cBhvr>
                                      <p:tavLst>
                                        <p:tav tm="0">
                                          <p:val>
                                            <p:strVal val="0-#ppt_w/2"/>
                                          </p:val>
                                        </p:tav>
                                        <p:tav tm="100000">
                                          <p:val>
                                            <p:strVal val="#ppt_x"/>
                                          </p:val>
                                        </p:tav>
                                      </p:tavLst>
                                    </p:anim>
                                    <p:anim calcmode="lin" valueType="num">
                                      <p:cBhvr additive="base">
                                        <p:cTn id="20" dur="500" fill="hold"/>
                                        <p:tgtEl>
                                          <p:spTgt spid="4198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5"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a:xfrm>
            <a:off x="609600" y="0"/>
            <a:ext cx="10972800" cy="838200"/>
          </a:xfrm>
        </p:spPr>
        <p:txBody>
          <a:bodyPr>
            <a:normAutofit fontScale="90000"/>
          </a:bodyPr>
          <a:lstStyle/>
          <a:p>
            <a:pPr eaLnBrk="1" hangingPunct="1">
              <a:defRPr/>
            </a:pPr>
            <a:r>
              <a:rPr lang="en-US" altLang="en-US" sz="3600" dirty="0"/>
              <a:t>Representing Relations Using Digraphs</a:t>
            </a:r>
            <a:endParaRPr lang="en-CA" altLang="en-US" sz="3600" dirty="0"/>
          </a:p>
        </p:txBody>
      </p:sp>
      <p:sp>
        <p:nvSpPr>
          <p:cNvPr id="420867" name="Rectangle 3"/>
          <p:cNvSpPr>
            <a:spLocks noGrp="1" noChangeArrowheads="1"/>
          </p:cNvSpPr>
          <p:nvPr>
            <p:ph idx="1"/>
          </p:nvPr>
        </p:nvSpPr>
        <p:spPr>
          <a:xfrm>
            <a:off x="609600" y="1219200"/>
            <a:ext cx="10972800" cy="4876800"/>
          </a:xfrm>
        </p:spPr>
        <p:txBody>
          <a:bodyPr>
            <a:normAutofit/>
          </a:bodyPr>
          <a:lstStyle/>
          <a:p>
            <a:pPr>
              <a:defRPr/>
            </a:pPr>
            <a:r>
              <a:rPr lang="en-US" altLang="en-US" sz="2800" b="1" dirty="0">
                <a:solidFill>
                  <a:srgbClr val="00FFFF"/>
                </a:solidFill>
                <a:sym typeface="Symbol" panose="05050102010706020507" pitchFamily="18" charset="2"/>
              </a:rPr>
              <a:t>Definition:</a:t>
            </a:r>
            <a:r>
              <a:rPr lang="en-US" altLang="en-US" sz="2800" dirty="0">
                <a:sym typeface="Symbol" panose="05050102010706020507" pitchFamily="18" charset="2"/>
              </a:rPr>
              <a:t> A </a:t>
            </a:r>
            <a:r>
              <a:rPr lang="en-US" altLang="en-US" sz="2800" b="1" dirty="0">
                <a:solidFill>
                  <a:srgbClr val="00FFFF"/>
                </a:solidFill>
                <a:sym typeface="Symbol" panose="05050102010706020507" pitchFamily="18" charset="2"/>
              </a:rPr>
              <a:t>directed graph</a:t>
            </a:r>
            <a:r>
              <a:rPr lang="en-US" altLang="en-US" sz="2800" dirty="0">
                <a:sym typeface="Symbol" panose="05050102010706020507" pitchFamily="18" charset="2"/>
              </a:rPr>
              <a:t>, or </a:t>
            </a:r>
            <a:r>
              <a:rPr lang="en-US" altLang="en-US" sz="2800" b="1" dirty="0">
                <a:solidFill>
                  <a:srgbClr val="00FFFF"/>
                </a:solidFill>
                <a:sym typeface="Symbol" panose="05050102010706020507" pitchFamily="18" charset="2"/>
              </a:rPr>
              <a:t>digraph</a:t>
            </a:r>
            <a:r>
              <a:rPr lang="en-US" altLang="en-US" sz="2800" dirty="0">
                <a:sym typeface="Symbol" panose="05050102010706020507" pitchFamily="18" charset="2"/>
              </a:rPr>
              <a:t>, consists of a set V of </a:t>
            </a:r>
            <a:r>
              <a:rPr lang="en-US" altLang="en-US" sz="2800" b="1" dirty="0">
                <a:solidFill>
                  <a:srgbClr val="00FFFF"/>
                </a:solidFill>
                <a:sym typeface="Symbol" panose="05050102010706020507" pitchFamily="18" charset="2"/>
              </a:rPr>
              <a:t>vertices</a:t>
            </a:r>
            <a:r>
              <a:rPr lang="en-US" altLang="en-US" sz="2800" dirty="0">
                <a:sym typeface="Symbol" panose="05050102010706020507" pitchFamily="18" charset="2"/>
              </a:rPr>
              <a:t> (or </a:t>
            </a:r>
            <a:r>
              <a:rPr lang="en-US" altLang="en-US" sz="2800" b="1" dirty="0">
                <a:solidFill>
                  <a:srgbClr val="00FFFF"/>
                </a:solidFill>
                <a:sym typeface="Symbol" panose="05050102010706020507" pitchFamily="18" charset="2"/>
              </a:rPr>
              <a:t>nodes</a:t>
            </a:r>
            <a:r>
              <a:rPr lang="en-US" altLang="en-US" sz="2800" dirty="0">
                <a:sym typeface="Symbol" panose="05050102010706020507" pitchFamily="18" charset="2"/>
              </a:rPr>
              <a:t>) together with a set E of ordered pairs of elements of V called </a:t>
            </a:r>
            <a:r>
              <a:rPr lang="en-US" altLang="en-US" sz="2800" b="1" dirty="0">
                <a:solidFill>
                  <a:srgbClr val="00FFFF"/>
                </a:solidFill>
                <a:sym typeface="Symbol" panose="05050102010706020507" pitchFamily="18" charset="2"/>
              </a:rPr>
              <a:t>edges</a:t>
            </a:r>
            <a:r>
              <a:rPr lang="en-US" altLang="en-US" sz="2800" dirty="0">
                <a:sym typeface="Symbol" panose="05050102010706020507" pitchFamily="18" charset="2"/>
              </a:rPr>
              <a:t> (or </a:t>
            </a:r>
            <a:r>
              <a:rPr lang="en-US" altLang="en-US" sz="2800" b="1" dirty="0">
                <a:solidFill>
                  <a:srgbClr val="00FFFF"/>
                </a:solidFill>
                <a:sym typeface="Symbol" panose="05050102010706020507" pitchFamily="18" charset="2"/>
              </a:rPr>
              <a:t>arcs</a:t>
            </a:r>
            <a:r>
              <a:rPr lang="en-US" altLang="en-US" sz="2800" dirty="0">
                <a:sym typeface="Symbol" panose="05050102010706020507" pitchFamily="18" charset="2"/>
              </a:rPr>
              <a:t>).</a:t>
            </a:r>
          </a:p>
          <a:p>
            <a:pPr>
              <a:defRPr/>
            </a:pPr>
            <a:r>
              <a:rPr lang="en-US" altLang="en-US" sz="2800" dirty="0">
                <a:sym typeface="Symbol" panose="05050102010706020507" pitchFamily="18" charset="2"/>
              </a:rPr>
              <a:t>The vertex a is called the </a:t>
            </a:r>
            <a:r>
              <a:rPr lang="en-US" altLang="en-US" sz="2800" b="1" dirty="0">
                <a:solidFill>
                  <a:srgbClr val="00FFFF"/>
                </a:solidFill>
                <a:sym typeface="Symbol" panose="05050102010706020507" pitchFamily="18" charset="2"/>
              </a:rPr>
              <a:t>initial vertex</a:t>
            </a:r>
            <a:r>
              <a:rPr lang="en-US" altLang="en-US" sz="2800" dirty="0">
                <a:sym typeface="Symbol" panose="05050102010706020507" pitchFamily="18" charset="2"/>
              </a:rPr>
              <a:t> of the edge (a, b), and the vertex b is called the </a:t>
            </a:r>
            <a:r>
              <a:rPr lang="en-US" altLang="en-US" sz="2800" b="1" dirty="0">
                <a:solidFill>
                  <a:srgbClr val="00FFFF"/>
                </a:solidFill>
                <a:sym typeface="Symbol" panose="05050102010706020507" pitchFamily="18" charset="2"/>
              </a:rPr>
              <a:t>terminal vertex</a:t>
            </a:r>
            <a:r>
              <a:rPr lang="en-US" altLang="en-US" sz="2800" dirty="0">
                <a:sym typeface="Symbol" panose="05050102010706020507" pitchFamily="18" charset="2"/>
              </a:rPr>
              <a:t> of this edge.</a:t>
            </a:r>
          </a:p>
          <a:p>
            <a:pPr>
              <a:defRPr/>
            </a:pPr>
            <a:endParaRPr lang="en-US" altLang="en-US" sz="2800" dirty="0">
              <a:sym typeface="Symbol" panose="05050102010706020507" pitchFamily="18" charset="2"/>
            </a:endParaRPr>
          </a:p>
          <a:p>
            <a:pPr>
              <a:defRPr/>
            </a:pPr>
            <a:r>
              <a:rPr lang="en-US" altLang="en-US" sz="2800" dirty="0">
                <a:sym typeface="Symbol" panose="05050102010706020507" pitchFamily="18" charset="2"/>
              </a:rPr>
              <a:t>We can use arrows to display graphs.</a:t>
            </a:r>
          </a:p>
          <a:p>
            <a:pPr marL="0" indent="0">
              <a:defRPr/>
            </a:pPr>
            <a:endParaRPr lang="en-US" altLang="en-US" sz="2800" dirty="0">
              <a:sym typeface="Symbol" panose="05050102010706020507" pitchFamily="18" charset="2"/>
            </a:endParaRPr>
          </a:p>
        </p:txBody>
      </p:sp>
      <p:sp>
        <p:nvSpPr>
          <p:cNvPr id="50178" name="Date Placeholder 3"/>
          <p:cNvSpPr>
            <a:spLocks noGrp="1"/>
          </p:cNvSpPr>
          <p:nvPr>
            <p:ph type="dt" sz="half" idx="10"/>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50179" name="Footer Placeholder 4"/>
          <p:cNvSpPr>
            <a:spLocks noGrp="1"/>
          </p:cNvSpPr>
          <p:nvPr>
            <p:ph type="ftr" sz="quarter" idx="11"/>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a:solidFill>
                <a:srgbClr val="00CCFF"/>
              </a:solidFill>
              <a:latin typeface="Times New Roman" panose="02020603050405020304" pitchFamily="18" charset="0"/>
            </a:endParaRPr>
          </a:p>
        </p:txBody>
      </p:sp>
      <p:sp>
        <p:nvSpPr>
          <p:cNvPr id="50180" name="Slide Number Placeholder 5"/>
          <p:cNvSpPr>
            <a:spLocks noGrp="1"/>
          </p:cNvSpPr>
          <p:nvPr>
            <p:ph type="sldNum" sz="quarter" idx="12"/>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69F069CC-6213-4830-9422-9C6C7BAD2250}" type="slidenum">
              <a:rPr lang="en-CA" altLang="en-US" sz="1400">
                <a:solidFill>
                  <a:srgbClr val="00CCFF"/>
                </a:solidFill>
                <a:latin typeface="Times New Roman" panose="02020603050405020304" pitchFamily="18" charset="0"/>
              </a:rPr>
              <a:pPr>
                <a:spcBef>
                  <a:spcPct val="0"/>
                </a:spcBef>
              </a:pPr>
              <a:t>43</a:t>
            </a:fld>
            <a:endParaRPr lang="en-CA" altLang="en-US" sz="1400">
              <a:solidFill>
                <a:srgbClr val="00CC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0867">
                                            <p:txEl>
                                              <p:pRg st="1" end="1"/>
                                            </p:txEl>
                                          </p:spTgt>
                                        </p:tgtEl>
                                        <p:attrNameLst>
                                          <p:attrName>style.visibility</p:attrName>
                                        </p:attrNameLst>
                                      </p:cBhvr>
                                      <p:to>
                                        <p:strVal val="visible"/>
                                      </p:to>
                                    </p:set>
                                    <p:anim calcmode="lin" valueType="num">
                                      <p:cBhvr additive="base">
                                        <p:cTn id="7" dur="500" fill="hold"/>
                                        <p:tgtEl>
                                          <p:spTgt spid="420867">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208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20867">
                                            <p:txEl>
                                              <p:pRg st="3" end="3"/>
                                            </p:txEl>
                                          </p:spTgt>
                                        </p:tgtEl>
                                        <p:attrNameLst>
                                          <p:attrName>style.visibility</p:attrName>
                                        </p:attrNameLst>
                                      </p:cBhvr>
                                      <p:to>
                                        <p:strVal val="visible"/>
                                      </p:to>
                                    </p:set>
                                    <p:anim calcmode="lin" valueType="num">
                                      <p:cBhvr additive="base">
                                        <p:cTn id="13" dur="500" fill="hold"/>
                                        <p:tgtEl>
                                          <p:spTgt spid="420867">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2086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7" grpId="0" uiExpand="1"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a:xfrm>
            <a:off x="685800" y="0"/>
            <a:ext cx="10972800" cy="838200"/>
          </a:xfrm>
        </p:spPr>
        <p:txBody>
          <a:bodyPr>
            <a:normAutofit fontScale="90000"/>
          </a:bodyPr>
          <a:lstStyle/>
          <a:p>
            <a:pPr eaLnBrk="1" hangingPunct="1">
              <a:defRPr/>
            </a:pPr>
            <a:r>
              <a:rPr lang="en-US" altLang="en-US" sz="3600" dirty="0"/>
              <a:t>Representing Relations Using Digraphs</a:t>
            </a:r>
            <a:endParaRPr lang="en-CA" altLang="en-US" sz="3600" dirty="0"/>
          </a:p>
        </p:txBody>
      </p:sp>
      <p:sp>
        <p:nvSpPr>
          <p:cNvPr id="421891" name="Rectangle 3"/>
          <p:cNvSpPr>
            <a:spLocks noGrp="1" noChangeArrowheads="1"/>
          </p:cNvSpPr>
          <p:nvPr>
            <p:ph idx="1"/>
          </p:nvPr>
        </p:nvSpPr>
        <p:spPr>
          <a:xfrm>
            <a:off x="609600" y="914400"/>
            <a:ext cx="11049000" cy="990600"/>
          </a:xfrm>
        </p:spPr>
        <p:txBody>
          <a:bodyPr>
            <a:normAutofit fontScale="92500" lnSpcReduction="10000"/>
          </a:bodyPr>
          <a:lstStyle/>
          <a:p>
            <a:pPr>
              <a:defRPr/>
            </a:pPr>
            <a:r>
              <a:rPr lang="en-US" altLang="en-US" sz="2800" b="1" dirty="0">
                <a:solidFill>
                  <a:srgbClr val="00FFFF"/>
                </a:solidFill>
                <a:sym typeface="Symbol" panose="05050102010706020507" pitchFamily="18" charset="2"/>
              </a:rPr>
              <a:t>Example:</a:t>
            </a:r>
            <a:r>
              <a:rPr lang="en-US" altLang="en-US" sz="2800" dirty="0">
                <a:sym typeface="Symbol" panose="05050102010706020507" pitchFamily="18" charset="2"/>
              </a:rPr>
              <a:t> Display the digraph with V = {a, b, c, d}, </a:t>
            </a:r>
            <a:br>
              <a:rPr lang="en-US" altLang="en-US" sz="2800" dirty="0">
                <a:sym typeface="Symbol" panose="05050102010706020507" pitchFamily="18" charset="2"/>
              </a:rPr>
            </a:br>
            <a:r>
              <a:rPr lang="en-US" altLang="en-US" sz="2800" dirty="0">
                <a:sym typeface="Symbol" panose="05050102010706020507" pitchFamily="18" charset="2"/>
              </a:rPr>
              <a:t>E = {(a, b), (a, d), (b, b), (b, d), (c, a), (c, b), (d, b)}.</a:t>
            </a:r>
          </a:p>
        </p:txBody>
      </p:sp>
      <p:sp>
        <p:nvSpPr>
          <p:cNvPr id="51202" name="Date Placeholder 3"/>
          <p:cNvSpPr>
            <a:spLocks noGrp="1"/>
          </p:cNvSpPr>
          <p:nvPr>
            <p:ph type="dt" sz="half" idx="10"/>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51203" name="Footer Placeholder 4"/>
          <p:cNvSpPr>
            <a:spLocks noGrp="1"/>
          </p:cNvSpPr>
          <p:nvPr>
            <p:ph type="ftr" sz="quarter" idx="11"/>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a:solidFill>
                <a:srgbClr val="00CCFF"/>
              </a:solidFill>
              <a:latin typeface="Times New Roman" panose="02020603050405020304" pitchFamily="18" charset="0"/>
            </a:endParaRPr>
          </a:p>
        </p:txBody>
      </p:sp>
      <p:sp>
        <p:nvSpPr>
          <p:cNvPr id="51204" name="Slide Number Placeholder 5"/>
          <p:cNvSpPr>
            <a:spLocks noGrp="1"/>
          </p:cNvSpPr>
          <p:nvPr>
            <p:ph type="sldNum" sz="quarter" idx="12"/>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F83A7C67-D554-4A53-AA46-C1634EDFCC5E}" type="slidenum">
              <a:rPr lang="en-CA" altLang="en-US" sz="1400">
                <a:solidFill>
                  <a:srgbClr val="00CCFF"/>
                </a:solidFill>
                <a:latin typeface="Times New Roman" panose="02020603050405020304" pitchFamily="18" charset="0"/>
              </a:rPr>
              <a:pPr>
                <a:spcBef>
                  <a:spcPct val="0"/>
                </a:spcBef>
              </a:pPr>
              <a:t>44</a:t>
            </a:fld>
            <a:endParaRPr lang="en-CA" altLang="en-US" sz="1400">
              <a:solidFill>
                <a:srgbClr val="00CCFF"/>
              </a:solidFill>
              <a:latin typeface="Times New Roman" panose="02020603050405020304" pitchFamily="18" charset="0"/>
            </a:endParaRPr>
          </a:p>
        </p:txBody>
      </p:sp>
      <p:cxnSp>
        <p:nvCxnSpPr>
          <p:cNvPr id="421892" name="AutoShape 4"/>
          <p:cNvCxnSpPr>
            <a:cxnSpLocks noChangeShapeType="1"/>
            <a:stCxn id="51225" idx="6"/>
            <a:endCxn id="51223" idx="2"/>
          </p:cNvCxnSpPr>
          <p:nvPr/>
        </p:nvCxnSpPr>
        <p:spPr bwMode="auto">
          <a:xfrm>
            <a:off x="4648200" y="2514600"/>
            <a:ext cx="2286000" cy="0"/>
          </a:xfrm>
          <a:prstGeom prst="straightConnector1">
            <a:avLst/>
          </a:prstGeom>
          <a:noFill/>
          <a:ln w="1905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1893" name="AutoShape 5"/>
          <p:cNvCxnSpPr>
            <a:cxnSpLocks noChangeShapeType="1"/>
            <a:stCxn id="51225" idx="4"/>
            <a:endCxn id="51219" idx="0"/>
          </p:cNvCxnSpPr>
          <p:nvPr/>
        </p:nvCxnSpPr>
        <p:spPr bwMode="auto">
          <a:xfrm>
            <a:off x="4572000" y="2590800"/>
            <a:ext cx="0" cy="1981200"/>
          </a:xfrm>
          <a:prstGeom prst="straightConnector1">
            <a:avLst/>
          </a:prstGeom>
          <a:noFill/>
          <a:ln w="1905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1894" name="AutoShape 6"/>
          <p:cNvCxnSpPr>
            <a:cxnSpLocks noChangeShapeType="1"/>
            <a:stCxn id="51223" idx="3"/>
            <a:endCxn id="51219" idx="6"/>
          </p:cNvCxnSpPr>
          <p:nvPr/>
        </p:nvCxnSpPr>
        <p:spPr bwMode="auto">
          <a:xfrm rot="5400000">
            <a:off x="4762505" y="2454280"/>
            <a:ext cx="2079625" cy="2308225"/>
          </a:xfrm>
          <a:prstGeom prst="curvedConnector2">
            <a:avLst/>
          </a:prstGeom>
          <a:noFill/>
          <a:ln w="1905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1895" name="AutoShape 7"/>
          <p:cNvCxnSpPr>
            <a:cxnSpLocks noChangeShapeType="1"/>
            <a:stCxn id="51221" idx="1"/>
            <a:endCxn id="51225" idx="5"/>
          </p:cNvCxnSpPr>
          <p:nvPr/>
        </p:nvCxnSpPr>
        <p:spPr bwMode="auto">
          <a:xfrm flipH="1" flipV="1">
            <a:off x="4625975" y="2568575"/>
            <a:ext cx="2330450" cy="2025650"/>
          </a:xfrm>
          <a:prstGeom prst="straightConnector1">
            <a:avLst/>
          </a:prstGeom>
          <a:noFill/>
          <a:ln w="1905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1896" name="AutoShape 8"/>
          <p:cNvCxnSpPr>
            <a:cxnSpLocks noChangeShapeType="1"/>
            <a:stCxn id="51221" idx="0"/>
            <a:endCxn id="51223" idx="4"/>
          </p:cNvCxnSpPr>
          <p:nvPr/>
        </p:nvCxnSpPr>
        <p:spPr bwMode="auto">
          <a:xfrm flipV="1">
            <a:off x="7010400" y="2590800"/>
            <a:ext cx="0" cy="1981200"/>
          </a:xfrm>
          <a:prstGeom prst="straightConnector1">
            <a:avLst/>
          </a:prstGeom>
          <a:noFill/>
          <a:ln w="1905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1897" name="AutoShape 9"/>
          <p:cNvCxnSpPr>
            <a:cxnSpLocks noChangeShapeType="1"/>
            <a:stCxn id="51219" idx="7"/>
            <a:endCxn id="51223" idx="2"/>
          </p:cNvCxnSpPr>
          <p:nvPr/>
        </p:nvCxnSpPr>
        <p:spPr bwMode="auto">
          <a:xfrm rot="16200000">
            <a:off x="4740280" y="2400305"/>
            <a:ext cx="2079625" cy="2308225"/>
          </a:xfrm>
          <a:prstGeom prst="curvedConnector2">
            <a:avLst/>
          </a:prstGeom>
          <a:noFill/>
          <a:ln w="1905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21898" name="Group 10"/>
          <p:cNvGrpSpPr>
            <a:grpSpLocks/>
          </p:cNvGrpSpPr>
          <p:nvPr/>
        </p:nvGrpSpPr>
        <p:grpSpPr bwMode="auto">
          <a:xfrm>
            <a:off x="4114800" y="2209802"/>
            <a:ext cx="533400" cy="381000"/>
            <a:chOff x="1632" y="1392"/>
            <a:chExt cx="336" cy="240"/>
          </a:xfrm>
        </p:grpSpPr>
        <p:sp>
          <p:nvSpPr>
            <p:cNvPr id="51225" name="AutoShape 11"/>
            <p:cNvSpPr>
              <a:spLocks noChangeArrowheads="1"/>
            </p:cNvSpPr>
            <p:nvPr/>
          </p:nvSpPr>
          <p:spPr bwMode="auto">
            <a:xfrm>
              <a:off x="1872" y="1536"/>
              <a:ext cx="96" cy="96"/>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eaLnBrk="1" hangingPunct="1"/>
              <a:endParaRPr lang="en-US" altLang="en-US"/>
            </a:p>
          </p:txBody>
        </p:sp>
        <p:sp>
          <p:nvSpPr>
            <p:cNvPr id="421900" name="Text Box 12"/>
            <p:cNvSpPr txBox="1">
              <a:spLocks noChangeArrowheads="1"/>
            </p:cNvSpPr>
            <p:nvPr/>
          </p:nvSpPr>
          <p:spPr bwMode="auto">
            <a:xfrm>
              <a:off x="1632" y="1392"/>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en-US">
                  <a:effectLst>
                    <a:outerShdw blurRad="38100" dist="38100" dir="2700000" algn="tl">
                      <a:srgbClr val="000000"/>
                    </a:outerShdw>
                  </a:effectLst>
                </a:rPr>
                <a:t>a</a:t>
              </a:r>
            </a:p>
          </p:txBody>
        </p:sp>
      </p:grpSp>
      <p:cxnSp>
        <p:nvCxnSpPr>
          <p:cNvPr id="421901" name="AutoShape 13"/>
          <p:cNvCxnSpPr>
            <a:cxnSpLocks noChangeShapeType="1"/>
          </p:cNvCxnSpPr>
          <p:nvPr/>
        </p:nvCxnSpPr>
        <p:spPr bwMode="auto">
          <a:xfrm flipH="1" flipV="1">
            <a:off x="7010400" y="2438400"/>
            <a:ext cx="76200" cy="76200"/>
          </a:xfrm>
          <a:prstGeom prst="curvedConnector4">
            <a:avLst>
              <a:gd name="adj1" fmla="val -339583"/>
              <a:gd name="adj2" fmla="val 500000"/>
            </a:avLst>
          </a:prstGeom>
          <a:noFill/>
          <a:ln w="1905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21902" name="Group 14"/>
          <p:cNvGrpSpPr>
            <a:grpSpLocks/>
          </p:cNvGrpSpPr>
          <p:nvPr/>
        </p:nvGrpSpPr>
        <p:grpSpPr bwMode="auto">
          <a:xfrm>
            <a:off x="6934200" y="2438405"/>
            <a:ext cx="533400" cy="369888"/>
            <a:chOff x="3408" y="1536"/>
            <a:chExt cx="336" cy="233"/>
          </a:xfrm>
        </p:grpSpPr>
        <p:sp>
          <p:nvSpPr>
            <p:cNvPr id="51223" name="AutoShape 15"/>
            <p:cNvSpPr>
              <a:spLocks noChangeArrowheads="1"/>
            </p:cNvSpPr>
            <p:nvPr/>
          </p:nvSpPr>
          <p:spPr bwMode="auto">
            <a:xfrm>
              <a:off x="3408" y="1536"/>
              <a:ext cx="96" cy="96"/>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eaLnBrk="1" hangingPunct="1"/>
              <a:endParaRPr lang="en-US" altLang="en-US"/>
            </a:p>
          </p:txBody>
        </p:sp>
        <p:sp>
          <p:nvSpPr>
            <p:cNvPr id="421904" name="Text Box 16"/>
            <p:cNvSpPr txBox="1">
              <a:spLocks noChangeArrowheads="1"/>
            </p:cNvSpPr>
            <p:nvPr/>
          </p:nvSpPr>
          <p:spPr bwMode="auto">
            <a:xfrm>
              <a:off x="3504" y="1536"/>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en-US">
                  <a:effectLst>
                    <a:outerShdw blurRad="38100" dist="38100" dir="2700000" algn="tl">
                      <a:srgbClr val="000000"/>
                    </a:outerShdw>
                  </a:effectLst>
                </a:rPr>
                <a:t>b</a:t>
              </a:r>
            </a:p>
          </p:txBody>
        </p:sp>
      </p:grpSp>
      <p:grpSp>
        <p:nvGrpSpPr>
          <p:cNvPr id="421905" name="Group 17"/>
          <p:cNvGrpSpPr>
            <a:grpSpLocks/>
          </p:cNvGrpSpPr>
          <p:nvPr/>
        </p:nvGrpSpPr>
        <p:grpSpPr bwMode="auto">
          <a:xfrm>
            <a:off x="6934200" y="4343400"/>
            <a:ext cx="533400" cy="381000"/>
            <a:chOff x="3408" y="2736"/>
            <a:chExt cx="336" cy="240"/>
          </a:xfrm>
        </p:grpSpPr>
        <p:sp>
          <p:nvSpPr>
            <p:cNvPr id="51221" name="AutoShape 18"/>
            <p:cNvSpPr>
              <a:spLocks noChangeArrowheads="1"/>
            </p:cNvSpPr>
            <p:nvPr/>
          </p:nvSpPr>
          <p:spPr bwMode="auto">
            <a:xfrm>
              <a:off x="3408" y="2880"/>
              <a:ext cx="96" cy="96"/>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eaLnBrk="1" hangingPunct="1"/>
              <a:endParaRPr lang="en-US" altLang="en-US"/>
            </a:p>
          </p:txBody>
        </p:sp>
        <p:sp>
          <p:nvSpPr>
            <p:cNvPr id="421907" name="Text Box 19"/>
            <p:cNvSpPr txBox="1">
              <a:spLocks noChangeArrowheads="1"/>
            </p:cNvSpPr>
            <p:nvPr/>
          </p:nvSpPr>
          <p:spPr bwMode="auto">
            <a:xfrm>
              <a:off x="3504" y="2736"/>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en-US">
                  <a:effectLst>
                    <a:outerShdw blurRad="38100" dist="38100" dir="2700000" algn="tl">
                      <a:srgbClr val="000000"/>
                    </a:outerShdw>
                  </a:effectLst>
                </a:rPr>
                <a:t>c</a:t>
              </a:r>
            </a:p>
          </p:txBody>
        </p:sp>
      </p:grpSp>
      <p:grpSp>
        <p:nvGrpSpPr>
          <p:cNvPr id="421908" name="Group 20"/>
          <p:cNvGrpSpPr>
            <a:grpSpLocks/>
          </p:cNvGrpSpPr>
          <p:nvPr/>
        </p:nvGrpSpPr>
        <p:grpSpPr bwMode="auto">
          <a:xfrm>
            <a:off x="4114800" y="4343400"/>
            <a:ext cx="533400" cy="381000"/>
            <a:chOff x="1632" y="2736"/>
            <a:chExt cx="336" cy="240"/>
          </a:xfrm>
        </p:grpSpPr>
        <p:sp>
          <p:nvSpPr>
            <p:cNvPr id="51219" name="AutoShape 21"/>
            <p:cNvSpPr>
              <a:spLocks noChangeArrowheads="1"/>
            </p:cNvSpPr>
            <p:nvPr/>
          </p:nvSpPr>
          <p:spPr bwMode="auto">
            <a:xfrm>
              <a:off x="1872" y="2880"/>
              <a:ext cx="96" cy="96"/>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eaLnBrk="1" hangingPunct="1"/>
              <a:endParaRPr lang="en-US" altLang="en-US"/>
            </a:p>
          </p:txBody>
        </p:sp>
        <p:sp>
          <p:nvSpPr>
            <p:cNvPr id="421910" name="Text Box 22"/>
            <p:cNvSpPr txBox="1">
              <a:spLocks noChangeArrowheads="1"/>
            </p:cNvSpPr>
            <p:nvPr/>
          </p:nvSpPr>
          <p:spPr bwMode="auto">
            <a:xfrm>
              <a:off x="1632" y="2736"/>
              <a:ext cx="24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en-US">
                  <a:effectLst>
                    <a:outerShdw blurRad="38100" dist="38100" dir="2700000" algn="tl">
                      <a:srgbClr val="000000"/>
                    </a:outerShdw>
                  </a:effectLst>
                </a:rPr>
                <a:t>d</a:t>
              </a:r>
            </a:p>
          </p:txBody>
        </p:sp>
      </p:grpSp>
      <p:sp>
        <p:nvSpPr>
          <p:cNvPr id="421911" name="Rectangle 23"/>
          <p:cNvSpPr>
            <a:spLocks noChangeArrowheads="1"/>
          </p:cNvSpPr>
          <p:nvPr/>
        </p:nvSpPr>
        <p:spPr bwMode="auto">
          <a:xfrm>
            <a:off x="1752600" y="5181600"/>
            <a:ext cx="8763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742950" indent="-2857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143000" indent="-2286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16002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2057400" indent="-22860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25146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29718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34290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3886200" indent="-22860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eaLnBrk="1" hangingPunct="1">
              <a:spcBef>
                <a:spcPct val="20000"/>
              </a:spcBef>
              <a:defRPr/>
            </a:pPr>
            <a:r>
              <a:rPr lang="en-US" altLang="en-US" sz="2800"/>
              <a:t>An edge of the form (b, b) is called a</a:t>
            </a:r>
            <a:r>
              <a:rPr lang="en-US" altLang="en-US" sz="2800" b="1">
                <a:solidFill>
                  <a:srgbClr val="00FFFF"/>
                </a:solidFill>
              </a:rPr>
              <a:t> loop.</a:t>
            </a:r>
            <a:endParaRPr lang="en-US"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21898"/>
                                        </p:tgtEl>
                                        <p:attrNameLst>
                                          <p:attrName>style.visibility</p:attrName>
                                        </p:attrNameLst>
                                      </p:cBhvr>
                                      <p:to>
                                        <p:strVal val="visible"/>
                                      </p:to>
                                    </p:set>
                                    <p:anim calcmode="lin" valueType="num">
                                      <p:cBhvr additive="base">
                                        <p:cTn id="7" dur="500" fill="hold"/>
                                        <p:tgtEl>
                                          <p:spTgt spid="421898"/>
                                        </p:tgtEl>
                                        <p:attrNameLst>
                                          <p:attrName>ppt_x</p:attrName>
                                        </p:attrNameLst>
                                      </p:cBhvr>
                                      <p:tavLst>
                                        <p:tav tm="0">
                                          <p:val>
                                            <p:strVal val="0-#ppt_w/2"/>
                                          </p:val>
                                        </p:tav>
                                        <p:tav tm="100000">
                                          <p:val>
                                            <p:strVal val="#ppt_x"/>
                                          </p:val>
                                        </p:tav>
                                      </p:tavLst>
                                    </p:anim>
                                    <p:anim calcmode="lin" valueType="num">
                                      <p:cBhvr additive="base">
                                        <p:cTn id="8" dur="500" fill="hold"/>
                                        <p:tgtEl>
                                          <p:spTgt spid="42189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421902"/>
                                        </p:tgtEl>
                                        <p:attrNameLst>
                                          <p:attrName>style.visibility</p:attrName>
                                        </p:attrNameLst>
                                      </p:cBhvr>
                                      <p:to>
                                        <p:strVal val="visible"/>
                                      </p:to>
                                    </p:set>
                                    <p:anim calcmode="lin" valueType="num">
                                      <p:cBhvr additive="base">
                                        <p:cTn id="13" dur="500" fill="hold"/>
                                        <p:tgtEl>
                                          <p:spTgt spid="421902"/>
                                        </p:tgtEl>
                                        <p:attrNameLst>
                                          <p:attrName>ppt_x</p:attrName>
                                        </p:attrNameLst>
                                      </p:cBhvr>
                                      <p:tavLst>
                                        <p:tav tm="0">
                                          <p:val>
                                            <p:strVal val="1+#ppt_w/2"/>
                                          </p:val>
                                        </p:tav>
                                        <p:tav tm="100000">
                                          <p:val>
                                            <p:strVal val="#ppt_x"/>
                                          </p:val>
                                        </p:tav>
                                      </p:tavLst>
                                    </p:anim>
                                    <p:anim calcmode="lin" valueType="num">
                                      <p:cBhvr additive="base">
                                        <p:cTn id="14" dur="500" fill="hold"/>
                                        <p:tgtEl>
                                          <p:spTgt spid="42190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421905"/>
                                        </p:tgtEl>
                                        <p:attrNameLst>
                                          <p:attrName>style.visibility</p:attrName>
                                        </p:attrNameLst>
                                      </p:cBhvr>
                                      <p:to>
                                        <p:strVal val="visible"/>
                                      </p:to>
                                    </p:set>
                                    <p:anim calcmode="lin" valueType="num">
                                      <p:cBhvr additive="base">
                                        <p:cTn id="19" dur="500" fill="hold"/>
                                        <p:tgtEl>
                                          <p:spTgt spid="421905"/>
                                        </p:tgtEl>
                                        <p:attrNameLst>
                                          <p:attrName>ppt_x</p:attrName>
                                        </p:attrNameLst>
                                      </p:cBhvr>
                                      <p:tavLst>
                                        <p:tav tm="0">
                                          <p:val>
                                            <p:strVal val="1+#ppt_w/2"/>
                                          </p:val>
                                        </p:tav>
                                        <p:tav tm="100000">
                                          <p:val>
                                            <p:strVal val="#ppt_x"/>
                                          </p:val>
                                        </p:tav>
                                      </p:tavLst>
                                    </p:anim>
                                    <p:anim calcmode="lin" valueType="num">
                                      <p:cBhvr additive="base">
                                        <p:cTn id="20" dur="500" fill="hold"/>
                                        <p:tgtEl>
                                          <p:spTgt spid="42190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421908"/>
                                        </p:tgtEl>
                                        <p:attrNameLst>
                                          <p:attrName>style.visibility</p:attrName>
                                        </p:attrNameLst>
                                      </p:cBhvr>
                                      <p:to>
                                        <p:strVal val="visible"/>
                                      </p:to>
                                    </p:set>
                                    <p:anim calcmode="lin" valueType="num">
                                      <p:cBhvr additive="base">
                                        <p:cTn id="25" dur="500" fill="hold"/>
                                        <p:tgtEl>
                                          <p:spTgt spid="421908"/>
                                        </p:tgtEl>
                                        <p:attrNameLst>
                                          <p:attrName>ppt_x</p:attrName>
                                        </p:attrNameLst>
                                      </p:cBhvr>
                                      <p:tavLst>
                                        <p:tav tm="0">
                                          <p:val>
                                            <p:strVal val="0-#ppt_w/2"/>
                                          </p:val>
                                        </p:tav>
                                        <p:tav tm="100000">
                                          <p:val>
                                            <p:strVal val="#ppt_x"/>
                                          </p:val>
                                        </p:tav>
                                      </p:tavLst>
                                    </p:anim>
                                    <p:anim calcmode="lin" valueType="num">
                                      <p:cBhvr additive="base">
                                        <p:cTn id="26" dur="500" fill="hold"/>
                                        <p:tgtEl>
                                          <p:spTgt spid="42190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nodeType="clickEffect">
                                  <p:stCondLst>
                                    <p:cond delay="0"/>
                                  </p:stCondLst>
                                  <p:childTnLst>
                                    <p:set>
                                      <p:cBhvr>
                                        <p:cTn id="30" dur="1" fill="hold">
                                          <p:stCondLst>
                                            <p:cond delay="0"/>
                                          </p:stCondLst>
                                        </p:cTn>
                                        <p:tgtEl>
                                          <p:spTgt spid="421892"/>
                                        </p:tgtEl>
                                        <p:attrNameLst>
                                          <p:attrName>style.visibility</p:attrName>
                                        </p:attrNameLst>
                                      </p:cBhvr>
                                      <p:to>
                                        <p:strVal val="visible"/>
                                      </p:to>
                                    </p:set>
                                    <p:anim calcmode="lin" valueType="num">
                                      <p:cBhvr>
                                        <p:cTn id="31" dur="500" fill="hold"/>
                                        <p:tgtEl>
                                          <p:spTgt spid="421892"/>
                                        </p:tgtEl>
                                        <p:attrNameLst>
                                          <p:attrName>ppt_x</p:attrName>
                                        </p:attrNameLst>
                                      </p:cBhvr>
                                      <p:tavLst>
                                        <p:tav tm="0">
                                          <p:val>
                                            <p:strVal val="#ppt_x-#ppt_w/2"/>
                                          </p:val>
                                        </p:tav>
                                        <p:tav tm="100000">
                                          <p:val>
                                            <p:strVal val="#ppt_x"/>
                                          </p:val>
                                        </p:tav>
                                      </p:tavLst>
                                    </p:anim>
                                    <p:anim calcmode="lin" valueType="num">
                                      <p:cBhvr>
                                        <p:cTn id="32" dur="500" fill="hold"/>
                                        <p:tgtEl>
                                          <p:spTgt spid="421892"/>
                                        </p:tgtEl>
                                        <p:attrNameLst>
                                          <p:attrName>ppt_y</p:attrName>
                                        </p:attrNameLst>
                                      </p:cBhvr>
                                      <p:tavLst>
                                        <p:tav tm="0">
                                          <p:val>
                                            <p:strVal val="#ppt_y"/>
                                          </p:val>
                                        </p:tav>
                                        <p:tav tm="100000">
                                          <p:val>
                                            <p:strVal val="#ppt_y"/>
                                          </p:val>
                                        </p:tav>
                                      </p:tavLst>
                                    </p:anim>
                                    <p:anim calcmode="lin" valueType="num">
                                      <p:cBhvr>
                                        <p:cTn id="33" dur="500" fill="hold"/>
                                        <p:tgtEl>
                                          <p:spTgt spid="421892"/>
                                        </p:tgtEl>
                                        <p:attrNameLst>
                                          <p:attrName>ppt_w</p:attrName>
                                        </p:attrNameLst>
                                      </p:cBhvr>
                                      <p:tavLst>
                                        <p:tav tm="0">
                                          <p:val>
                                            <p:fltVal val="0"/>
                                          </p:val>
                                        </p:tav>
                                        <p:tav tm="100000">
                                          <p:val>
                                            <p:strVal val="#ppt_w"/>
                                          </p:val>
                                        </p:tav>
                                      </p:tavLst>
                                    </p:anim>
                                    <p:anim calcmode="lin" valueType="num">
                                      <p:cBhvr>
                                        <p:cTn id="34" dur="500" fill="hold"/>
                                        <p:tgtEl>
                                          <p:spTgt spid="421892"/>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1" fill="hold" nodeType="clickEffect">
                                  <p:stCondLst>
                                    <p:cond delay="0"/>
                                  </p:stCondLst>
                                  <p:childTnLst>
                                    <p:set>
                                      <p:cBhvr>
                                        <p:cTn id="38" dur="1" fill="hold">
                                          <p:stCondLst>
                                            <p:cond delay="0"/>
                                          </p:stCondLst>
                                        </p:cTn>
                                        <p:tgtEl>
                                          <p:spTgt spid="421893"/>
                                        </p:tgtEl>
                                        <p:attrNameLst>
                                          <p:attrName>style.visibility</p:attrName>
                                        </p:attrNameLst>
                                      </p:cBhvr>
                                      <p:to>
                                        <p:strVal val="visible"/>
                                      </p:to>
                                    </p:set>
                                    <p:anim calcmode="lin" valueType="num">
                                      <p:cBhvr>
                                        <p:cTn id="39" dur="500" fill="hold"/>
                                        <p:tgtEl>
                                          <p:spTgt spid="421893"/>
                                        </p:tgtEl>
                                        <p:attrNameLst>
                                          <p:attrName>ppt_x</p:attrName>
                                        </p:attrNameLst>
                                      </p:cBhvr>
                                      <p:tavLst>
                                        <p:tav tm="0">
                                          <p:val>
                                            <p:strVal val="#ppt_x"/>
                                          </p:val>
                                        </p:tav>
                                        <p:tav tm="100000">
                                          <p:val>
                                            <p:strVal val="#ppt_x"/>
                                          </p:val>
                                        </p:tav>
                                      </p:tavLst>
                                    </p:anim>
                                    <p:anim calcmode="lin" valueType="num">
                                      <p:cBhvr>
                                        <p:cTn id="40" dur="500" fill="hold"/>
                                        <p:tgtEl>
                                          <p:spTgt spid="421893"/>
                                        </p:tgtEl>
                                        <p:attrNameLst>
                                          <p:attrName>ppt_y</p:attrName>
                                        </p:attrNameLst>
                                      </p:cBhvr>
                                      <p:tavLst>
                                        <p:tav tm="0">
                                          <p:val>
                                            <p:strVal val="#ppt_y-#ppt_h/2"/>
                                          </p:val>
                                        </p:tav>
                                        <p:tav tm="100000">
                                          <p:val>
                                            <p:strVal val="#ppt_y"/>
                                          </p:val>
                                        </p:tav>
                                      </p:tavLst>
                                    </p:anim>
                                    <p:anim calcmode="lin" valueType="num">
                                      <p:cBhvr>
                                        <p:cTn id="41" dur="500" fill="hold"/>
                                        <p:tgtEl>
                                          <p:spTgt spid="421893"/>
                                        </p:tgtEl>
                                        <p:attrNameLst>
                                          <p:attrName>ppt_w</p:attrName>
                                        </p:attrNameLst>
                                      </p:cBhvr>
                                      <p:tavLst>
                                        <p:tav tm="0">
                                          <p:val>
                                            <p:strVal val="#ppt_w"/>
                                          </p:val>
                                        </p:tav>
                                        <p:tav tm="100000">
                                          <p:val>
                                            <p:strVal val="#ppt_w"/>
                                          </p:val>
                                        </p:tav>
                                      </p:tavLst>
                                    </p:anim>
                                    <p:anim calcmode="lin" valueType="num">
                                      <p:cBhvr>
                                        <p:cTn id="42" dur="500" fill="hold"/>
                                        <p:tgtEl>
                                          <p:spTgt spid="421893"/>
                                        </p:tgtEl>
                                        <p:attrNameLst>
                                          <p:attrName>ppt_h</p:attrName>
                                        </p:attrNameLst>
                                      </p:cBhvr>
                                      <p:tavLst>
                                        <p:tav tm="0">
                                          <p:val>
                                            <p:fltVal val="0"/>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3" presetClass="entr" presetSubtype="16" fill="hold" nodeType="clickEffect">
                                  <p:stCondLst>
                                    <p:cond delay="0"/>
                                  </p:stCondLst>
                                  <p:childTnLst>
                                    <p:set>
                                      <p:cBhvr>
                                        <p:cTn id="46" dur="1" fill="hold">
                                          <p:stCondLst>
                                            <p:cond delay="0"/>
                                          </p:stCondLst>
                                        </p:cTn>
                                        <p:tgtEl>
                                          <p:spTgt spid="421901"/>
                                        </p:tgtEl>
                                        <p:attrNameLst>
                                          <p:attrName>style.visibility</p:attrName>
                                        </p:attrNameLst>
                                      </p:cBhvr>
                                      <p:to>
                                        <p:strVal val="visible"/>
                                      </p:to>
                                    </p:set>
                                    <p:anim calcmode="lin" valueType="num">
                                      <p:cBhvr>
                                        <p:cTn id="47" dur="500" fill="hold"/>
                                        <p:tgtEl>
                                          <p:spTgt spid="421901"/>
                                        </p:tgtEl>
                                        <p:attrNameLst>
                                          <p:attrName>ppt_w</p:attrName>
                                        </p:attrNameLst>
                                      </p:cBhvr>
                                      <p:tavLst>
                                        <p:tav tm="0">
                                          <p:val>
                                            <p:fltVal val="0"/>
                                          </p:val>
                                        </p:tav>
                                        <p:tav tm="100000">
                                          <p:val>
                                            <p:strVal val="#ppt_w"/>
                                          </p:val>
                                        </p:tav>
                                      </p:tavLst>
                                    </p:anim>
                                    <p:anim calcmode="lin" valueType="num">
                                      <p:cBhvr>
                                        <p:cTn id="48" dur="500" fill="hold"/>
                                        <p:tgtEl>
                                          <p:spTgt spid="421901"/>
                                        </p:tgtEl>
                                        <p:attrNameLst>
                                          <p:attrName>ppt_h</p:attrName>
                                        </p:attrNameLst>
                                      </p:cBhvr>
                                      <p:tavLst>
                                        <p:tav tm="0">
                                          <p:val>
                                            <p:fltVal val="0"/>
                                          </p:val>
                                        </p:tav>
                                        <p:tav tm="100000">
                                          <p:val>
                                            <p:strVal val="#ppt_h"/>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7" presetClass="entr" presetSubtype="1" fill="hold" nodeType="clickEffect">
                                  <p:stCondLst>
                                    <p:cond delay="0"/>
                                  </p:stCondLst>
                                  <p:childTnLst>
                                    <p:set>
                                      <p:cBhvr>
                                        <p:cTn id="52" dur="1" fill="hold">
                                          <p:stCondLst>
                                            <p:cond delay="0"/>
                                          </p:stCondLst>
                                        </p:cTn>
                                        <p:tgtEl>
                                          <p:spTgt spid="421894"/>
                                        </p:tgtEl>
                                        <p:attrNameLst>
                                          <p:attrName>style.visibility</p:attrName>
                                        </p:attrNameLst>
                                      </p:cBhvr>
                                      <p:to>
                                        <p:strVal val="visible"/>
                                      </p:to>
                                    </p:set>
                                    <p:anim calcmode="lin" valueType="num">
                                      <p:cBhvr>
                                        <p:cTn id="53" dur="500" fill="hold"/>
                                        <p:tgtEl>
                                          <p:spTgt spid="421894"/>
                                        </p:tgtEl>
                                        <p:attrNameLst>
                                          <p:attrName>ppt_x</p:attrName>
                                        </p:attrNameLst>
                                      </p:cBhvr>
                                      <p:tavLst>
                                        <p:tav tm="0">
                                          <p:val>
                                            <p:strVal val="#ppt_x"/>
                                          </p:val>
                                        </p:tav>
                                        <p:tav tm="100000">
                                          <p:val>
                                            <p:strVal val="#ppt_x"/>
                                          </p:val>
                                        </p:tav>
                                      </p:tavLst>
                                    </p:anim>
                                    <p:anim calcmode="lin" valueType="num">
                                      <p:cBhvr>
                                        <p:cTn id="54" dur="500" fill="hold"/>
                                        <p:tgtEl>
                                          <p:spTgt spid="421894"/>
                                        </p:tgtEl>
                                        <p:attrNameLst>
                                          <p:attrName>ppt_y</p:attrName>
                                        </p:attrNameLst>
                                      </p:cBhvr>
                                      <p:tavLst>
                                        <p:tav tm="0">
                                          <p:val>
                                            <p:strVal val="#ppt_y-#ppt_h/2"/>
                                          </p:val>
                                        </p:tav>
                                        <p:tav tm="100000">
                                          <p:val>
                                            <p:strVal val="#ppt_y"/>
                                          </p:val>
                                        </p:tav>
                                      </p:tavLst>
                                    </p:anim>
                                    <p:anim calcmode="lin" valueType="num">
                                      <p:cBhvr>
                                        <p:cTn id="55" dur="500" fill="hold"/>
                                        <p:tgtEl>
                                          <p:spTgt spid="421894"/>
                                        </p:tgtEl>
                                        <p:attrNameLst>
                                          <p:attrName>ppt_w</p:attrName>
                                        </p:attrNameLst>
                                      </p:cBhvr>
                                      <p:tavLst>
                                        <p:tav tm="0">
                                          <p:val>
                                            <p:strVal val="#ppt_w"/>
                                          </p:val>
                                        </p:tav>
                                        <p:tav tm="100000">
                                          <p:val>
                                            <p:strVal val="#ppt_w"/>
                                          </p:val>
                                        </p:tav>
                                      </p:tavLst>
                                    </p:anim>
                                    <p:anim calcmode="lin" valueType="num">
                                      <p:cBhvr>
                                        <p:cTn id="56" dur="500" fill="hold"/>
                                        <p:tgtEl>
                                          <p:spTgt spid="421894"/>
                                        </p:tgtEl>
                                        <p:attrNameLst>
                                          <p:attrName>ppt_h</p:attrName>
                                        </p:attrNameLst>
                                      </p:cBhvr>
                                      <p:tavLst>
                                        <p:tav tm="0">
                                          <p:val>
                                            <p:fltVal val="0"/>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17" presetClass="entr" presetSubtype="4" fill="hold" nodeType="clickEffect">
                                  <p:stCondLst>
                                    <p:cond delay="0"/>
                                  </p:stCondLst>
                                  <p:childTnLst>
                                    <p:set>
                                      <p:cBhvr>
                                        <p:cTn id="60" dur="1" fill="hold">
                                          <p:stCondLst>
                                            <p:cond delay="0"/>
                                          </p:stCondLst>
                                        </p:cTn>
                                        <p:tgtEl>
                                          <p:spTgt spid="421895"/>
                                        </p:tgtEl>
                                        <p:attrNameLst>
                                          <p:attrName>style.visibility</p:attrName>
                                        </p:attrNameLst>
                                      </p:cBhvr>
                                      <p:to>
                                        <p:strVal val="visible"/>
                                      </p:to>
                                    </p:set>
                                    <p:anim calcmode="lin" valueType="num">
                                      <p:cBhvr>
                                        <p:cTn id="61" dur="500" fill="hold"/>
                                        <p:tgtEl>
                                          <p:spTgt spid="421895"/>
                                        </p:tgtEl>
                                        <p:attrNameLst>
                                          <p:attrName>ppt_x</p:attrName>
                                        </p:attrNameLst>
                                      </p:cBhvr>
                                      <p:tavLst>
                                        <p:tav tm="0">
                                          <p:val>
                                            <p:strVal val="#ppt_x"/>
                                          </p:val>
                                        </p:tav>
                                        <p:tav tm="100000">
                                          <p:val>
                                            <p:strVal val="#ppt_x"/>
                                          </p:val>
                                        </p:tav>
                                      </p:tavLst>
                                    </p:anim>
                                    <p:anim calcmode="lin" valueType="num">
                                      <p:cBhvr>
                                        <p:cTn id="62" dur="500" fill="hold"/>
                                        <p:tgtEl>
                                          <p:spTgt spid="421895"/>
                                        </p:tgtEl>
                                        <p:attrNameLst>
                                          <p:attrName>ppt_y</p:attrName>
                                        </p:attrNameLst>
                                      </p:cBhvr>
                                      <p:tavLst>
                                        <p:tav tm="0">
                                          <p:val>
                                            <p:strVal val="#ppt_y+#ppt_h/2"/>
                                          </p:val>
                                        </p:tav>
                                        <p:tav tm="100000">
                                          <p:val>
                                            <p:strVal val="#ppt_y"/>
                                          </p:val>
                                        </p:tav>
                                      </p:tavLst>
                                    </p:anim>
                                    <p:anim calcmode="lin" valueType="num">
                                      <p:cBhvr>
                                        <p:cTn id="63" dur="500" fill="hold"/>
                                        <p:tgtEl>
                                          <p:spTgt spid="421895"/>
                                        </p:tgtEl>
                                        <p:attrNameLst>
                                          <p:attrName>ppt_w</p:attrName>
                                        </p:attrNameLst>
                                      </p:cBhvr>
                                      <p:tavLst>
                                        <p:tav tm="0">
                                          <p:val>
                                            <p:strVal val="#ppt_w"/>
                                          </p:val>
                                        </p:tav>
                                        <p:tav tm="100000">
                                          <p:val>
                                            <p:strVal val="#ppt_w"/>
                                          </p:val>
                                        </p:tav>
                                      </p:tavLst>
                                    </p:anim>
                                    <p:anim calcmode="lin" valueType="num">
                                      <p:cBhvr>
                                        <p:cTn id="64" dur="500" fill="hold"/>
                                        <p:tgtEl>
                                          <p:spTgt spid="421895"/>
                                        </p:tgtEl>
                                        <p:attrNameLst>
                                          <p:attrName>ppt_h</p:attrName>
                                        </p:attrNameLst>
                                      </p:cBhvr>
                                      <p:tavLst>
                                        <p:tav tm="0">
                                          <p:val>
                                            <p:fltVal val="0"/>
                                          </p:val>
                                        </p:tav>
                                        <p:tav tm="100000">
                                          <p:val>
                                            <p:strVal val="#ppt_h"/>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17" presetClass="entr" presetSubtype="4" fill="hold" nodeType="clickEffect">
                                  <p:stCondLst>
                                    <p:cond delay="0"/>
                                  </p:stCondLst>
                                  <p:childTnLst>
                                    <p:set>
                                      <p:cBhvr>
                                        <p:cTn id="68" dur="1" fill="hold">
                                          <p:stCondLst>
                                            <p:cond delay="0"/>
                                          </p:stCondLst>
                                        </p:cTn>
                                        <p:tgtEl>
                                          <p:spTgt spid="421896"/>
                                        </p:tgtEl>
                                        <p:attrNameLst>
                                          <p:attrName>style.visibility</p:attrName>
                                        </p:attrNameLst>
                                      </p:cBhvr>
                                      <p:to>
                                        <p:strVal val="visible"/>
                                      </p:to>
                                    </p:set>
                                    <p:anim calcmode="lin" valueType="num">
                                      <p:cBhvr>
                                        <p:cTn id="69" dur="500" fill="hold"/>
                                        <p:tgtEl>
                                          <p:spTgt spid="421896"/>
                                        </p:tgtEl>
                                        <p:attrNameLst>
                                          <p:attrName>ppt_x</p:attrName>
                                        </p:attrNameLst>
                                      </p:cBhvr>
                                      <p:tavLst>
                                        <p:tav tm="0">
                                          <p:val>
                                            <p:strVal val="#ppt_x"/>
                                          </p:val>
                                        </p:tav>
                                        <p:tav tm="100000">
                                          <p:val>
                                            <p:strVal val="#ppt_x"/>
                                          </p:val>
                                        </p:tav>
                                      </p:tavLst>
                                    </p:anim>
                                    <p:anim calcmode="lin" valueType="num">
                                      <p:cBhvr>
                                        <p:cTn id="70" dur="500" fill="hold"/>
                                        <p:tgtEl>
                                          <p:spTgt spid="421896"/>
                                        </p:tgtEl>
                                        <p:attrNameLst>
                                          <p:attrName>ppt_y</p:attrName>
                                        </p:attrNameLst>
                                      </p:cBhvr>
                                      <p:tavLst>
                                        <p:tav tm="0">
                                          <p:val>
                                            <p:strVal val="#ppt_y+#ppt_h/2"/>
                                          </p:val>
                                        </p:tav>
                                        <p:tav tm="100000">
                                          <p:val>
                                            <p:strVal val="#ppt_y"/>
                                          </p:val>
                                        </p:tav>
                                      </p:tavLst>
                                    </p:anim>
                                    <p:anim calcmode="lin" valueType="num">
                                      <p:cBhvr>
                                        <p:cTn id="71" dur="500" fill="hold"/>
                                        <p:tgtEl>
                                          <p:spTgt spid="421896"/>
                                        </p:tgtEl>
                                        <p:attrNameLst>
                                          <p:attrName>ppt_w</p:attrName>
                                        </p:attrNameLst>
                                      </p:cBhvr>
                                      <p:tavLst>
                                        <p:tav tm="0">
                                          <p:val>
                                            <p:strVal val="#ppt_w"/>
                                          </p:val>
                                        </p:tav>
                                        <p:tav tm="100000">
                                          <p:val>
                                            <p:strVal val="#ppt_w"/>
                                          </p:val>
                                        </p:tav>
                                      </p:tavLst>
                                    </p:anim>
                                    <p:anim calcmode="lin" valueType="num">
                                      <p:cBhvr>
                                        <p:cTn id="72" dur="500" fill="hold"/>
                                        <p:tgtEl>
                                          <p:spTgt spid="421896"/>
                                        </p:tgtEl>
                                        <p:attrNameLst>
                                          <p:attrName>ppt_h</p:attrName>
                                        </p:attrNameLst>
                                      </p:cBhvr>
                                      <p:tavLst>
                                        <p:tav tm="0">
                                          <p:val>
                                            <p:fltVal val="0"/>
                                          </p:val>
                                        </p:tav>
                                        <p:tav tm="100000">
                                          <p:val>
                                            <p:strVal val="#ppt_h"/>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17" presetClass="entr" presetSubtype="4" fill="hold" nodeType="clickEffect">
                                  <p:stCondLst>
                                    <p:cond delay="0"/>
                                  </p:stCondLst>
                                  <p:childTnLst>
                                    <p:set>
                                      <p:cBhvr>
                                        <p:cTn id="76" dur="1" fill="hold">
                                          <p:stCondLst>
                                            <p:cond delay="0"/>
                                          </p:stCondLst>
                                        </p:cTn>
                                        <p:tgtEl>
                                          <p:spTgt spid="421897"/>
                                        </p:tgtEl>
                                        <p:attrNameLst>
                                          <p:attrName>style.visibility</p:attrName>
                                        </p:attrNameLst>
                                      </p:cBhvr>
                                      <p:to>
                                        <p:strVal val="visible"/>
                                      </p:to>
                                    </p:set>
                                    <p:anim calcmode="lin" valueType="num">
                                      <p:cBhvr>
                                        <p:cTn id="77" dur="500" fill="hold"/>
                                        <p:tgtEl>
                                          <p:spTgt spid="421897"/>
                                        </p:tgtEl>
                                        <p:attrNameLst>
                                          <p:attrName>ppt_x</p:attrName>
                                        </p:attrNameLst>
                                      </p:cBhvr>
                                      <p:tavLst>
                                        <p:tav tm="0">
                                          <p:val>
                                            <p:strVal val="#ppt_x"/>
                                          </p:val>
                                        </p:tav>
                                        <p:tav tm="100000">
                                          <p:val>
                                            <p:strVal val="#ppt_x"/>
                                          </p:val>
                                        </p:tav>
                                      </p:tavLst>
                                    </p:anim>
                                    <p:anim calcmode="lin" valueType="num">
                                      <p:cBhvr>
                                        <p:cTn id="78" dur="500" fill="hold"/>
                                        <p:tgtEl>
                                          <p:spTgt spid="421897"/>
                                        </p:tgtEl>
                                        <p:attrNameLst>
                                          <p:attrName>ppt_y</p:attrName>
                                        </p:attrNameLst>
                                      </p:cBhvr>
                                      <p:tavLst>
                                        <p:tav tm="0">
                                          <p:val>
                                            <p:strVal val="#ppt_y+#ppt_h/2"/>
                                          </p:val>
                                        </p:tav>
                                        <p:tav tm="100000">
                                          <p:val>
                                            <p:strVal val="#ppt_y"/>
                                          </p:val>
                                        </p:tav>
                                      </p:tavLst>
                                    </p:anim>
                                    <p:anim calcmode="lin" valueType="num">
                                      <p:cBhvr>
                                        <p:cTn id="79" dur="500" fill="hold"/>
                                        <p:tgtEl>
                                          <p:spTgt spid="421897"/>
                                        </p:tgtEl>
                                        <p:attrNameLst>
                                          <p:attrName>ppt_w</p:attrName>
                                        </p:attrNameLst>
                                      </p:cBhvr>
                                      <p:tavLst>
                                        <p:tav tm="0">
                                          <p:val>
                                            <p:strVal val="#ppt_w"/>
                                          </p:val>
                                        </p:tav>
                                        <p:tav tm="100000">
                                          <p:val>
                                            <p:strVal val="#ppt_w"/>
                                          </p:val>
                                        </p:tav>
                                      </p:tavLst>
                                    </p:anim>
                                    <p:anim calcmode="lin" valueType="num">
                                      <p:cBhvr>
                                        <p:cTn id="80" dur="500" fill="hold"/>
                                        <p:tgtEl>
                                          <p:spTgt spid="421897"/>
                                        </p:tgtEl>
                                        <p:attrNameLst>
                                          <p:attrName>ppt_h</p:attrName>
                                        </p:attrNameLst>
                                      </p:cBhvr>
                                      <p:tavLst>
                                        <p:tav tm="0">
                                          <p:val>
                                            <p:fltVal val="0"/>
                                          </p:val>
                                        </p:tav>
                                        <p:tav tm="100000">
                                          <p:val>
                                            <p:strVal val="#ppt_h"/>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4219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911"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a:xfrm>
            <a:off x="609600" y="0"/>
            <a:ext cx="10896600" cy="838200"/>
          </a:xfrm>
        </p:spPr>
        <p:txBody>
          <a:bodyPr>
            <a:normAutofit fontScale="90000"/>
          </a:bodyPr>
          <a:lstStyle/>
          <a:p>
            <a:pPr eaLnBrk="1" hangingPunct="1">
              <a:defRPr/>
            </a:pPr>
            <a:r>
              <a:rPr lang="en-US" altLang="en-US" sz="3600" dirty="0"/>
              <a:t>Representing Relations Using Digraphs</a:t>
            </a:r>
            <a:endParaRPr lang="en-CA" altLang="en-US" sz="3600" dirty="0"/>
          </a:p>
        </p:txBody>
      </p:sp>
      <p:sp>
        <p:nvSpPr>
          <p:cNvPr id="422915" name="Rectangle 3"/>
          <p:cNvSpPr>
            <a:spLocks noGrp="1" noChangeArrowheads="1"/>
          </p:cNvSpPr>
          <p:nvPr>
            <p:ph idx="1"/>
          </p:nvPr>
        </p:nvSpPr>
        <p:spPr>
          <a:xfrm>
            <a:off x="609600" y="914400"/>
            <a:ext cx="11049000" cy="5181600"/>
          </a:xfrm>
        </p:spPr>
        <p:txBody>
          <a:bodyPr>
            <a:normAutofit/>
          </a:bodyPr>
          <a:lstStyle/>
          <a:p>
            <a:pPr>
              <a:defRPr/>
            </a:pPr>
            <a:r>
              <a:rPr lang="en-US" altLang="en-US" sz="2800" dirty="0">
                <a:sym typeface="Symbol" panose="05050102010706020507" pitchFamily="18" charset="2"/>
              </a:rPr>
              <a:t>Obviously, we can represent any relation R on a set A by the digraph with A as its vertices and all pairs (a, b)R as its edges.</a:t>
            </a:r>
          </a:p>
          <a:p>
            <a:pPr>
              <a:defRPr/>
            </a:pPr>
            <a:endParaRPr lang="en-US" altLang="en-US" sz="1600" dirty="0">
              <a:sym typeface="Symbol" panose="05050102010706020507" pitchFamily="18" charset="2"/>
            </a:endParaRPr>
          </a:p>
          <a:p>
            <a:pPr>
              <a:defRPr/>
            </a:pPr>
            <a:r>
              <a:rPr lang="en-US" altLang="en-US" sz="2800" dirty="0">
                <a:sym typeface="Symbol" panose="05050102010706020507" pitchFamily="18" charset="2"/>
              </a:rPr>
              <a:t>Vice versa, any digraph with vertices V and edges E can be represented by a relation on V containing all the pairs in E.</a:t>
            </a:r>
          </a:p>
          <a:p>
            <a:pPr>
              <a:defRPr/>
            </a:pPr>
            <a:endParaRPr lang="en-US" altLang="en-US" sz="1600" dirty="0">
              <a:sym typeface="Symbol" panose="05050102010706020507" pitchFamily="18" charset="2"/>
            </a:endParaRPr>
          </a:p>
          <a:p>
            <a:pPr>
              <a:defRPr/>
            </a:pPr>
            <a:r>
              <a:rPr lang="en-US" altLang="en-US" sz="2800" dirty="0">
                <a:sym typeface="Symbol" panose="05050102010706020507" pitchFamily="18" charset="2"/>
              </a:rPr>
              <a:t>This </a:t>
            </a:r>
            <a:r>
              <a:rPr lang="en-US" altLang="en-US" sz="2800" b="1" dirty="0">
                <a:solidFill>
                  <a:srgbClr val="00FFFF"/>
                </a:solidFill>
                <a:sym typeface="Symbol" panose="05050102010706020507" pitchFamily="18" charset="2"/>
              </a:rPr>
              <a:t>one-to-one correspondence</a:t>
            </a:r>
            <a:r>
              <a:rPr lang="en-US" altLang="en-US" sz="2800" dirty="0">
                <a:sym typeface="Symbol" panose="05050102010706020507" pitchFamily="18" charset="2"/>
              </a:rPr>
              <a:t> between relations and digraphs means that any statement about relations also applies to digraphs, and vice versa.</a:t>
            </a:r>
          </a:p>
        </p:txBody>
      </p:sp>
      <p:sp>
        <p:nvSpPr>
          <p:cNvPr id="52226" name="Date Placeholder 3"/>
          <p:cNvSpPr>
            <a:spLocks noGrp="1"/>
          </p:cNvSpPr>
          <p:nvPr>
            <p:ph type="dt" sz="half" idx="10"/>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52227" name="Footer Placeholder 4"/>
          <p:cNvSpPr>
            <a:spLocks noGrp="1"/>
          </p:cNvSpPr>
          <p:nvPr>
            <p:ph type="ftr" sz="quarter" idx="11"/>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a:solidFill>
                <a:srgbClr val="00CCFF"/>
              </a:solidFill>
              <a:latin typeface="Times New Roman" panose="02020603050405020304" pitchFamily="18" charset="0"/>
            </a:endParaRPr>
          </a:p>
        </p:txBody>
      </p:sp>
      <p:sp>
        <p:nvSpPr>
          <p:cNvPr id="52228" name="Slide Number Placeholder 5"/>
          <p:cNvSpPr>
            <a:spLocks noGrp="1"/>
          </p:cNvSpPr>
          <p:nvPr>
            <p:ph type="sldNum" sz="quarter" idx="12"/>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6573FD4A-C2D0-4A9F-84E6-9669841FE5C4}" type="slidenum">
              <a:rPr lang="en-CA" altLang="en-US" sz="1400">
                <a:solidFill>
                  <a:srgbClr val="00CCFF"/>
                </a:solidFill>
                <a:latin typeface="Times New Roman" panose="02020603050405020304" pitchFamily="18" charset="0"/>
              </a:rPr>
              <a:pPr>
                <a:spcBef>
                  <a:spcPct val="0"/>
                </a:spcBef>
              </a:pPr>
              <a:t>45</a:t>
            </a:fld>
            <a:endParaRPr lang="en-CA" altLang="en-US" sz="1400">
              <a:solidFill>
                <a:srgbClr val="00CC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2915">
                                            <p:txEl>
                                              <p:pRg st="2" end="2"/>
                                            </p:txEl>
                                          </p:spTgt>
                                        </p:tgtEl>
                                        <p:attrNameLst>
                                          <p:attrName>style.visibility</p:attrName>
                                        </p:attrNameLst>
                                      </p:cBhvr>
                                      <p:to>
                                        <p:strVal val="visible"/>
                                      </p:to>
                                    </p:set>
                                    <p:anim calcmode="lin" valueType="num">
                                      <p:cBhvr additive="base">
                                        <p:cTn id="7" dur="500" fill="hold"/>
                                        <p:tgtEl>
                                          <p:spTgt spid="422915">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229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22915">
                                            <p:txEl>
                                              <p:pRg st="4" end="4"/>
                                            </p:txEl>
                                          </p:spTgt>
                                        </p:tgtEl>
                                        <p:attrNameLst>
                                          <p:attrName>style.visibility</p:attrName>
                                        </p:attrNameLst>
                                      </p:cBhvr>
                                      <p:to>
                                        <p:strVal val="visible"/>
                                      </p:to>
                                    </p:set>
                                    <p:anim calcmode="lin" valueType="num">
                                      <p:cBhvr additive="base">
                                        <p:cTn id="13" dur="500" fill="hold"/>
                                        <p:tgtEl>
                                          <p:spTgt spid="422915">
                                            <p:txEl>
                                              <p:pRg st="4" end="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2291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5" grpId="0" uiExpand="1"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a:xfrm>
            <a:off x="1752600" y="0"/>
            <a:ext cx="8610600" cy="838200"/>
          </a:xfrm>
        </p:spPr>
        <p:txBody>
          <a:bodyPr/>
          <a:lstStyle/>
          <a:p>
            <a:pPr eaLnBrk="1" hangingPunct="1">
              <a:defRPr/>
            </a:pPr>
            <a:r>
              <a:rPr lang="en-US" altLang="en-US" sz="3600"/>
              <a:t>Equivalence Relations </a:t>
            </a:r>
            <a:endParaRPr lang="en-CA" altLang="en-US" sz="3600"/>
          </a:p>
        </p:txBody>
      </p:sp>
      <p:sp>
        <p:nvSpPr>
          <p:cNvPr id="423939" name="Rectangle 3"/>
          <p:cNvSpPr>
            <a:spLocks noGrp="1" noChangeArrowheads="1"/>
          </p:cNvSpPr>
          <p:nvPr>
            <p:ph idx="1"/>
          </p:nvPr>
        </p:nvSpPr>
        <p:spPr>
          <a:xfrm>
            <a:off x="913794" y="1295400"/>
            <a:ext cx="10353762" cy="5410200"/>
          </a:xfrm>
        </p:spPr>
        <p:txBody>
          <a:bodyPr/>
          <a:lstStyle/>
          <a:p>
            <a:pPr marL="0" indent="0">
              <a:defRPr/>
            </a:pPr>
            <a:r>
              <a:rPr lang="en-US" altLang="en-US" sz="2800" b="1" dirty="0">
                <a:solidFill>
                  <a:srgbClr val="00FFFF"/>
                </a:solidFill>
                <a:sym typeface="Symbol" panose="05050102010706020507" pitchFamily="18" charset="2"/>
              </a:rPr>
              <a:t>Equivalence relations</a:t>
            </a:r>
            <a:r>
              <a:rPr lang="en-US" altLang="en-US" sz="2800" dirty="0">
                <a:sym typeface="Symbol" panose="05050102010706020507" pitchFamily="18" charset="2"/>
              </a:rPr>
              <a:t> are used to relate objects that are similar in some way.</a:t>
            </a:r>
          </a:p>
          <a:p>
            <a:pPr marL="0" indent="0">
              <a:defRPr/>
            </a:pPr>
            <a:endParaRPr lang="en-US" altLang="en-US" sz="900" dirty="0">
              <a:sym typeface="Symbol" panose="05050102010706020507" pitchFamily="18" charset="2"/>
            </a:endParaRPr>
          </a:p>
          <a:p>
            <a:pPr marL="0" indent="0">
              <a:defRPr/>
            </a:pPr>
            <a:r>
              <a:rPr lang="en-US" altLang="en-US" sz="2800" b="1" dirty="0">
                <a:solidFill>
                  <a:srgbClr val="00FFFF"/>
                </a:solidFill>
                <a:sym typeface="Symbol" panose="05050102010706020507" pitchFamily="18" charset="2"/>
              </a:rPr>
              <a:t>Definition:</a:t>
            </a:r>
            <a:r>
              <a:rPr lang="en-US" altLang="en-US" sz="2800" dirty="0">
                <a:sym typeface="Symbol" panose="05050102010706020507" pitchFamily="18" charset="2"/>
              </a:rPr>
              <a:t> A relation on a set A is called an equivalence relation if it is reflexive, symmetric, and transitive.</a:t>
            </a:r>
          </a:p>
          <a:p>
            <a:pPr marL="0" indent="0">
              <a:defRPr/>
            </a:pPr>
            <a:endParaRPr lang="en-US" altLang="en-US" sz="900" dirty="0">
              <a:sym typeface="Symbol" panose="05050102010706020507" pitchFamily="18" charset="2"/>
            </a:endParaRPr>
          </a:p>
          <a:p>
            <a:pPr marL="0" indent="0">
              <a:defRPr/>
            </a:pPr>
            <a:r>
              <a:rPr lang="en-US" altLang="en-US" sz="2800" dirty="0">
                <a:sym typeface="Symbol" panose="05050102010706020507" pitchFamily="18" charset="2"/>
              </a:rPr>
              <a:t>Two elements that are related by an equivalence relation R are called </a:t>
            </a:r>
            <a:r>
              <a:rPr lang="en-US" altLang="en-US" sz="2800" b="1" dirty="0">
                <a:solidFill>
                  <a:srgbClr val="00FFFF"/>
                </a:solidFill>
                <a:sym typeface="Symbol" panose="05050102010706020507" pitchFamily="18" charset="2"/>
              </a:rPr>
              <a:t>equivalent</a:t>
            </a:r>
            <a:r>
              <a:rPr lang="en-US" altLang="en-US" sz="2800" dirty="0">
                <a:sym typeface="Symbol" panose="05050102010706020507" pitchFamily="18" charset="2"/>
              </a:rPr>
              <a:t>.</a:t>
            </a:r>
          </a:p>
        </p:txBody>
      </p:sp>
      <p:sp>
        <p:nvSpPr>
          <p:cNvPr id="53250" name="Date Placeholder 3"/>
          <p:cNvSpPr>
            <a:spLocks noGrp="1"/>
          </p:cNvSpPr>
          <p:nvPr>
            <p:ph type="dt" sz="half" idx="10"/>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53251" name="Footer Placeholder 4"/>
          <p:cNvSpPr>
            <a:spLocks noGrp="1"/>
          </p:cNvSpPr>
          <p:nvPr>
            <p:ph type="ftr" sz="quarter" idx="11"/>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a:solidFill>
                <a:srgbClr val="00CCFF"/>
              </a:solidFill>
              <a:latin typeface="Times New Roman" panose="02020603050405020304" pitchFamily="18" charset="0"/>
            </a:endParaRPr>
          </a:p>
        </p:txBody>
      </p:sp>
      <p:sp>
        <p:nvSpPr>
          <p:cNvPr id="53252" name="Slide Number Placeholder 5"/>
          <p:cNvSpPr>
            <a:spLocks noGrp="1"/>
          </p:cNvSpPr>
          <p:nvPr>
            <p:ph type="sldNum" sz="quarter" idx="12"/>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025EBDCB-2F37-43B0-8EEA-9778D792F8B8}" type="slidenum">
              <a:rPr lang="en-CA" altLang="en-US" sz="1400">
                <a:solidFill>
                  <a:srgbClr val="00CCFF"/>
                </a:solidFill>
                <a:latin typeface="Times New Roman" panose="02020603050405020304" pitchFamily="18" charset="0"/>
              </a:rPr>
              <a:pPr>
                <a:spcBef>
                  <a:spcPct val="0"/>
                </a:spcBef>
              </a:pPr>
              <a:t>46</a:t>
            </a:fld>
            <a:endParaRPr lang="en-CA" altLang="en-US" sz="1400">
              <a:solidFill>
                <a:srgbClr val="00CC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3939">
                                            <p:txEl>
                                              <p:pRg st="2" end="2"/>
                                            </p:txEl>
                                          </p:spTgt>
                                        </p:tgtEl>
                                        <p:attrNameLst>
                                          <p:attrName>style.visibility</p:attrName>
                                        </p:attrNameLst>
                                      </p:cBhvr>
                                      <p:to>
                                        <p:strVal val="visible"/>
                                      </p:to>
                                    </p:set>
                                    <p:anim calcmode="lin" valueType="num">
                                      <p:cBhvr additive="base">
                                        <p:cTn id="7" dur="500" fill="hold"/>
                                        <p:tgtEl>
                                          <p:spTgt spid="423939">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239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23939">
                                            <p:txEl>
                                              <p:pRg st="4" end="4"/>
                                            </p:txEl>
                                          </p:spTgt>
                                        </p:tgtEl>
                                        <p:attrNameLst>
                                          <p:attrName>style.visibility</p:attrName>
                                        </p:attrNameLst>
                                      </p:cBhvr>
                                      <p:to>
                                        <p:strVal val="visible"/>
                                      </p:to>
                                    </p:set>
                                    <p:anim calcmode="lin" valueType="num">
                                      <p:cBhvr additive="base">
                                        <p:cTn id="13" dur="500" fill="hold"/>
                                        <p:tgtEl>
                                          <p:spTgt spid="423939">
                                            <p:txEl>
                                              <p:pRg st="4" end="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2393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39" grpId="0" uiExpand="1"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a:xfrm>
            <a:off x="1752600" y="0"/>
            <a:ext cx="8610600" cy="838200"/>
          </a:xfrm>
        </p:spPr>
        <p:txBody>
          <a:bodyPr/>
          <a:lstStyle/>
          <a:p>
            <a:pPr eaLnBrk="1" hangingPunct="1">
              <a:defRPr/>
            </a:pPr>
            <a:r>
              <a:rPr lang="en-US" altLang="en-US" sz="3600"/>
              <a:t>Equivalence Relations </a:t>
            </a:r>
            <a:endParaRPr lang="en-CA" altLang="en-US" sz="3600"/>
          </a:p>
        </p:txBody>
      </p:sp>
      <p:sp>
        <p:nvSpPr>
          <p:cNvPr id="424963" name="Rectangle 3"/>
          <p:cNvSpPr>
            <a:spLocks noGrp="1" noChangeArrowheads="1"/>
          </p:cNvSpPr>
          <p:nvPr>
            <p:ph idx="1"/>
          </p:nvPr>
        </p:nvSpPr>
        <p:spPr>
          <a:xfrm>
            <a:off x="533400" y="914400"/>
            <a:ext cx="11049000" cy="5791200"/>
          </a:xfrm>
        </p:spPr>
        <p:txBody>
          <a:bodyPr>
            <a:normAutofit/>
          </a:bodyPr>
          <a:lstStyle/>
          <a:p>
            <a:pPr>
              <a:defRPr/>
            </a:pPr>
            <a:r>
              <a:rPr lang="en-US" altLang="en-US" sz="2800" dirty="0">
                <a:sym typeface="Symbol" panose="05050102010706020507" pitchFamily="18" charset="2"/>
              </a:rPr>
              <a:t>Since R is </a:t>
            </a:r>
            <a:r>
              <a:rPr lang="en-US" altLang="en-US" sz="2800" b="1" dirty="0">
                <a:solidFill>
                  <a:srgbClr val="00FFFF"/>
                </a:solidFill>
                <a:sym typeface="Symbol" panose="05050102010706020507" pitchFamily="18" charset="2"/>
              </a:rPr>
              <a:t>symmetric</a:t>
            </a:r>
            <a:r>
              <a:rPr lang="en-US" altLang="en-US" sz="2800" dirty="0">
                <a:sym typeface="Symbol" panose="05050102010706020507" pitchFamily="18" charset="2"/>
              </a:rPr>
              <a:t>, a is equivalent to b whenever b is equivalent to a.</a:t>
            </a:r>
          </a:p>
          <a:p>
            <a:pPr>
              <a:defRPr/>
            </a:pPr>
            <a:endParaRPr lang="en-US" altLang="en-US" sz="800" dirty="0">
              <a:sym typeface="Symbol" panose="05050102010706020507" pitchFamily="18" charset="2"/>
            </a:endParaRPr>
          </a:p>
          <a:p>
            <a:pPr>
              <a:defRPr/>
            </a:pPr>
            <a:r>
              <a:rPr lang="en-US" altLang="en-US" sz="2800" dirty="0">
                <a:sym typeface="Symbol" panose="05050102010706020507" pitchFamily="18" charset="2"/>
              </a:rPr>
              <a:t>Since R is </a:t>
            </a:r>
            <a:r>
              <a:rPr lang="en-US" altLang="en-US" sz="2800" b="1" dirty="0">
                <a:solidFill>
                  <a:srgbClr val="00FFFF"/>
                </a:solidFill>
                <a:sym typeface="Symbol" panose="05050102010706020507" pitchFamily="18" charset="2"/>
              </a:rPr>
              <a:t>reflexive</a:t>
            </a:r>
            <a:r>
              <a:rPr lang="en-US" altLang="en-US" sz="2800" dirty="0">
                <a:sym typeface="Symbol" panose="05050102010706020507" pitchFamily="18" charset="2"/>
              </a:rPr>
              <a:t>, every element is equivalent to itself.</a:t>
            </a:r>
          </a:p>
          <a:p>
            <a:pPr>
              <a:defRPr/>
            </a:pPr>
            <a:endParaRPr lang="en-US" altLang="en-US" sz="800" dirty="0">
              <a:sym typeface="Symbol" panose="05050102010706020507" pitchFamily="18" charset="2"/>
            </a:endParaRPr>
          </a:p>
          <a:p>
            <a:pPr>
              <a:defRPr/>
            </a:pPr>
            <a:r>
              <a:rPr lang="en-US" altLang="en-US" sz="2800" dirty="0">
                <a:sym typeface="Symbol" panose="05050102010706020507" pitchFamily="18" charset="2"/>
              </a:rPr>
              <a:t>Since R is </a:t>
            </a:r>
            <a:r>
              <a:rPr lang="en-US" altLang="en-US" sz="2800" b="1" dirty="0">
                <a:solidFill>
                  <a:srgbClr val="00FFFF"/>
                </a:solidFill>
                <a:sym typeface="Symbol" panose="05050102010706020507" pitchFamily="18" charset="2"/>
              </a:rPr>
              <a:t>transitive</a:t>
            </a:r>
            <a:r>
              <a:rPr lang="en-US" altLang="en-US" sz="2800" dirty="0">
                <a:sym typeface="Symbol" panose="05050102010706020507" pitchFamily="18" charset="2"/>
              </a:rPr>
              <a:t>, if a and b are equivalent and b and c are equivalent, then a and c are equivalent.</a:t>
            </a:r>
          </a:p>
          <a:p>
            <a:pPr>
              <a:defRPr/>
            </a:pPr>
            <a:endParaRPr lang="en-US" altLang="en-US" sz="2800" dirty="0">
              <a:sym typeface="Symbol" panose="05050102010706020507" pitchFamily="18" charset="2"/>
            </a:endParaRPr>
          </a:p>
          <a:p>
            <a:pPr>
              <a:defRPr/>
            </a:pPr>
            <a:r>
              <a:rPr lang="en-US" altLang="en-US" sz="2800" dirty="0">
                <a:sym typeface="Symbol" panose="05050102010706020507" pitchFamily="18" charset="2"/>
              </a:rPr>
              <a:t>Obviously, these three properties are necessary for a reasonable definition of equivalence.</a:t>
            </a:r>
            <a:endParaRPr lang="en-US" altLang="en-US" sz="2800" baseline="30000" dirty="0">
              <a:solidFill>
                <a:srgbClr val="66FF33"/>
              </a:solidFill>
              <a:sym typeface="Symbol" panose="05050102010706020507" pitchFamily="18" charset="2"/>
            </a:endParaRPr>
          </a:p>
        </p:txBody>
      </p:sp>
      <p:sp>
        <p:nvSpPr>
          <p:cNvPr id="54274" name="Date Placeholder 3"/>
          <p:cNvSpPr>
            <a:spLocks noGrp="1"/>
          </p:cNvSpPr>
          <p:nvPr>
            <p:ph type="dt" sz="half" idx="10"/>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54275" name="Footer Placeholder 4"/>
          <p:cNvSpPr>
            <a:spLocks noGrp="1"/>
          </p:cNvSpPr>
          <p:nvPr>
            <p:ph type="ftr" sz="quarter" idx="11"/>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a:solidFill>
                <a:srgbClr val="00CCFF"/>
              </a:solidFill>
              <a:latin typeface="Times New Roman" panose="02020603050405020304" pitchFamily="18" charset="0"/>
            </a:endParaRPr>
          </a:p>
        </p:txBody>
      </p:sp>
      <p:sp>
        <p:nvSpPr>
          <p:cNvPr id="54276" name="Slide Number Placeholder 5"/>
          <p:cNvSpPr>
            <a:spLocks noGrp="1"/>
          </p:cNvSpPr>
          <p:nvPr>
            <p:ph type="sldNum" sz="quarter" idx="12"/>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9A6B0C7C-A462-44FA-94DA-EF9ACBCB2392}" type="slidenum">
              <a:rPr lang="en-CA" altLang="en-US" sz="1400">
                <a:solidFill>
                  <a:srgbClr val="00CCFF"/>
                </a:solidFill>
                <a:latin typeface="Times New Roman" panose="02020603050405020304" pitchFamily="18" charset="0"/>
              </a:rPr>
              <a:pPr>
                <a:spcBef>
                  <a:spcPct val="0"/>
                </a:spcBef>
              </a:pPr>
              <a:t>47</a:t>
            </a:fld>
            <a:endParaRPr lang="en-CA" altLang="en-US" sz="1400">
              <a:solidFill>
                <a:srgbClr val="00CC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4963">
                                            <p:txEl>
                                              <p:pRg st="2" end="2"/>
                                            </p:txEl>
                                          </p:spTgt>
                                        </p:tgtEl>
                                        <p:attrNameLst>
                                          <p:attrName>style.visibility</p:attrName>
                                        </p:attrNameLst>
                                      </p:cBhvr>
                                      <p:to>
                                        <p:strVal val="visible"/>
                                      </p:to>
                                    </p:set>
                                    <p:anim calcmode="lin" valueType="num">
                                      <p:cBhvr additive="base">
                                        <p:cTn id="7" dur="500" fill="hold"/>
                                        <p:tgtEl>
                                          <p:spTgt spid="424963">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249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24963">
                                            <p:txEl>
                                              <p:pRg st="4" end="4"/>
                                            </p:txEl>
                                          </p:spTgt>
                                        </p:tgtEl>
                                        <p:attrNameLst>
                                          <p:attrName>style.visibility</p:attrName>
                                        </p:attrNameLst>
                                      </p:cBhvr>
                                      <p:to>
                                        <p:strVal val="visible"/>
                                      </p:to>
                                    </p:set>
                                    <p:anim calcmode="lin" valueType="num">
                                      <p:cBhvr additive="base">
                                        <p:cTn id="13" dur="500" fill="hold"/>
                                        <p:tgtEl>
                                          <p:spTgt spid="424963">
                                            <p:txEl>
                                              <p:pRg st="4" end="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249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24963">
                                            <p:txEl>
                                              <p:pRg st="6" end="6"/>
                                            </p:txEl>
                                          </p:spTgt>
                                        </p:tgtEl>
                                        <p:attrNameLst>
                                          <p:attrName>style.visibility</p:attrName>
                                        </p:attrNameLst>
                                      </p:cBhvr>
                                      <p:to>
                                        <p:strVal val="visible"/>
                                      </p:to>
                                    </p:set>
                                    <p:anim calcmode="lin" valueType="num">
                                      <p:cBhvr additive="base">
                                        <p:cTn id="19" dur="500" fill="hold"/>
                                        <p:tgtEl>
                                          <p:spTgt spid="424963">
                                            <p:txEl>
                                              <p:pRg st="6" end="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2496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3" grpId="0" uiExpand="1"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a:xfrm>
            <a:off x="1752600" y="0"/>
            <a:ext cx="8610600" cy="685800"/>
          </a:xfrm>
        </p:spPr>
        <p:txBody>
          <a:bodyPr/>
          <a:lstStyle/>
          <a:p>
            <a:pPr eaLnBrk="1" hangingPunct="1">
              <a:defRPr/>
            </a:pPr>
            <a:r>
              <a:rPr lang="en-US" altLang="en-US" sz="3600"/>
              <a:t>Equivalence Relations </a:t>
            </a:r>
            <a:endParaRPr lang="en-CA" altLang="en-US" sz="3600"/>
          </a:p>
        </p:txBody>
      </p:sp>
      <p:sp>
        <p:nvSpPr>
          <p:cNvPr id="425987" name="Rectangle 3"/>
          <p:cNvSpPr>
            <a:spLocks noGrp="1" noChangeArrowheads="1"/>
          </p:cNvSpPr>
          <p:nvPr>
            <p:ph idx="1"/>
          </p:nvPr>
        </p:nvSpPr>
        <p:spPr>
          <a:xfrm>
            <a:off x="609600" y="609600"/>
            <a:ext cx="10972800" cy="5867400"/>
          </a:xfrm>
        </p:spPr>
        <p:txBody>
          <a:bodyPr>
            <a:normAutofit fontScale="92500" lnSpcReduction="10000"/>
          </a:bodyPr>
          <a:lstStyle/>
          <a:p>
            <a:pPr>
              <a:defRPr/>
            </a:pPr>
            <a:r>
              <a:rPr lang="en-US" altLang="en-US" sz="2800" b="1" dirty="0">
                <a:solidFill>
                  <a:srgbClr val="00FFFF"/>
                </a:solidFill>
                <a:sym typeface="Symbol" panose="05050102010706020507" pitchFamily="18" charset="2"/>
              </a:rPr>
              <a:t>Example:</a:t>
            </a:r>
            <a:r>
              <a:rPr lang="en-US" altLang="en-US" sz="2800" dirty="0">
                <a:sym typeface="Symbol" panose="05050102010706020507" pitchFamily="18" charset="2"/>
              </a:rPr>
              <a:t> Suppose that R is the relation on the set of strings that consist of English letters such that </a:t>
            </a:r>
            <a:r>
              <a:rPr lang="en-US" altLang="en-US" sz="2800" dirty="0" err="1">
                <a:sym typeface="Symbol" panose="05050102010706020507" pitchFamily="18" charset="2"/>
              </a:rPr>
              <a:t>aRb</a:t>
            </a:r>
            <a:r>
              <a:rPr lang="en-US" altLang="en-US" sz="2800" dirty="0">
                <a:sym typeface="Symbol" panose="05050102010706020507" pitchFamily="18" charset="2"/>
              </a:rPr>
              <a:t> if and only if </a:t>
            </a:r>
            <a:r>
              <a:rPr lang="en-US" altLang="en-US" sz="3500" dirty="0">
                <a:effectLst/>
                <a:latin typeface="Script MT Bold" panose="03040602040607080904" pitchFamily="66" charset="0"/>
                <a:sym typeface="Symbol" panose="05050102010706020507" pitchFamily="18" charset="2"/>
              </a:rPr>
              <a:t>l</a:t>
            </a:r>
            <a:r>
              <a:rPr lang="en-US" altLang="en-US" sz="2800" dirty="0">
                <a:sym typeface="Symbol" panose="05050102010706020507" pitchFamily="18" charset="2"/>
              </a:rPr>
              <a:t>(a) = </a:t>
            </a:r>
            <a:r>
              <a:rPr lang="en-US" altLang="en-US" sz="3500" dirty="0">
                <a:effectLst/>
                <a:latin typeface="Script MT Bold" panose="03040602040607080904" pitchFamily="66" charset="0"/>
                <a:sym typeface="Symbol" panose="05050102010706020507" pitchFamily="18" charset="2"/>
              </a:rPr>
              <a:t>l</a:t>
            </a:r>
            <a:r>
              <a:rPr lang="en-US" altLang="en-US" sz="2800" dirty="0">
                <a:sym typeface="Symbol" panose="05050102010706020507" pitchFamily="18" charset="2"/>
              </a:rPr>
              <a:t>(b), where </a:t>
            </a:r>
            <a:r>
              <a:rPr lang="en-US" altLang="en-US" sz="3500" dirty="0">
                <a:effectLst/>
                <a:latin typeface="Script MT Bold" panose="03040602040607080904" pitchFamily="66" charset="0"/>
                <a:sym typeface="Symbol" panose="05050102010706020507" pitchFamily="18" charset="2"/>
              </a:rPr>
              <a:t>l</a:t>
            </a:r>
            <a:r>
              <a:rPr lang="en-US" altLang="en-US" sz="2800" dirty="0">
                <a:sym typeface="Symbol" panose="05050102010706020507" pitchFamily="18" charset="2"/>
              </a:rPr>
              <a:t>(x) is the length of the string x. Is R an equivalence relation?</a:t>
            </a:r>
            <a:endParaRPr lang="en-US" altLang="en-US" sz="800" dirty="0">
              <a:sym typeface="Symbol" panose="05050102010706020507" pitchFamily="18" charset="2"/>
            </a:endParaRPr>
          </a:p>
          <a:p>
            <a:pPr>
              <a:defRPr/>
            </a:pPr>
            <a:r>
              <a:rPr lang="en-US" altLang="en-US" sz="2800" b="1" dirty="0">
                <a:solidFill>
                  <a:srgbClr val="00FFFF"/>
                </a:solidFill>
                <a:sym typeface="Symbol" panose="05050102010706020507" pitchFamily="18" charset="2"/>
              </a:rPr>
              <a:t>Solution:</a:t>
            </a:r>
            <a:r>
              <a:rPr lang="en-US" altLang="en-US" sz="2800" dirty="0">
                <a:sym typeface="Symbol" panose="05050102010706020507" pitchFamily="18" charset="2"/>
              </a:rPr>
              <a:t> </a:t>
            </a:r>
          </a:p>
          <a:p>
            <a:pPr>
              <a:defRPr/>
            </a:pPr>
            <a:r>
              <a:rPr lang="en-US" altLang="en-US" sz="2800" dirty="0">
                <a:sym typeface="Symbol" panose="05050102010706020507" pitchFamily="18" charset="2"/>
              </a:rPr>
              <a:t> R is reflexive, because </a:t>
            </a:r>
            <a:r>
              <a:rPr lang="en-US" altLang="en-US" sz="3500" dirty="0">
                <a:effectLst/>
                <a:latin typeface="Script MT Bold" panose="03040602040607080904" pitchFamily="66" charset="0"/>
                <a:sym typeface="Symbol" panose="05050102010706020507" pitchFamily="18" charset="2"/>
              </a:rPr>
              <a:t>l</a:t>
            </a:r>
            <a:r>
              <a:rPr lang="en-US" altLang="en-US" sz="2800" dirty="0">
                <a:sym typeface="Symbol" panose="05050102010706020507" pitchFamily="18" charset="2"/>
              </a:rPr>
              <a:t>(a) = </a:t>
            </a:r>
            <a:r>
              <a:rPr lang="en-US" altLang="en-US" sz="3500" dirty="0">
                <a:effectLst/>
                <a:latin typeface="Script MT Bold" panose="03040602040607080904" pitchFamily="66" charset="0"/>
                <a:sym typeface="Symbol" panose="05050102010706020507" pitchFamily="18" charset="2"/>
              </a:rPr>
              <a:t>l</a:t>
            </a:r>
            <a:r>
              <a:rPr lang="en-US" altLang="en-US" sz="2800" dirty="0">
                <a:sym typeface="Symbol" panose="05050102010706020507" pitchFamily="18" charset="2"/>
              </a:rPr>
              <a:t>(a) and therefore </a:t>
            </a:r>
            <a:r>
              <a:rPr lang="en-US" altLang="en-US" sz="2800" dirty="0" smtClean="0">
                <a:sym typeface="Symbol" panose="05050102010706020507" pitchFamily="18" charset="2"/>
              </a:rPr>
              <a:t> </a:t>
            </a:r>
            <a:r>
              <a:rPr lang="en-US" altLang="en-US" sz="2800" dirty="0" err="1">
                <a:sym typeface="Symbol" panose="05050102010706020507" pitchFamily="18" charset="2"/>
              </a:rPr>
              <a:t>aRa</a:t>
            </a:r>
            <a:r>
              <a:rPr lang="en-US" altLang="en-US" sz="2800" dirty="0">
                <a:sym typeface="Symbol" panose="05050102010706020507" pitchFamily="18" charset="2"/>
              </a:rPr>
              <a:t> for any string a.</a:t>
            </a:r>
          </a:p>
          <a:p>
            <a:pPr>
              <a:defRPr/>
            </a:pPr>
            <a:r>
              <a:rPr lang="en-US" altLang="en-US" sz="2800" dirty="0">
                <a:sym typeface="Symbol" panose="05050102010706020507" pitchFamily="18" charset="2"/>
              </a:rPr>
              <a:t> R is symmetric, because if </a:t>
            </a:r>
            <a:r>
              <a:rPr lang="en-US" altLang="en-US" sz="3500" dirty="0">
                <a:effectLst/>
                <a:latin typeface="Script MT Bold" panose="03040602040607080904" pitchFamily="66" charset="0"/>
                <a:sym typeface="Symbol" panose="05050102010706020507" pitchFamily="18" charset="2"/>
              </a:rPr>
              <a:t>l</a:t>
            </a:r>
            <a:r>
              <a:rPr lang="en-US" altLang="en-US" sz="2800" dirty="0">
                <a:sym typeface="Symbol" panose="05050102010706020507" pitchFamily="18" charset="2"/>
              </a:rPr>
              <a:t>(a) = </a:t>
            </a:r>
            <a:r>
              <a:rPr lang="en-US" altLang="en-US" sz="3500" dirty="0">
                <a:effectLst/>
                <a:latin typeface="Script MT Bold" panose="03040602040607080904" pitchFamily="66" charset="0"/>
                <a:sym typeface="Symbol" panose="05050102010706020507" pitchFamily="18" charset="2"/>
              </a:rPr>
              <a:t>l</a:t>
            </a:r>
            <a:r>
              <a:rPr lang="en-US" altLang="en-US" sz="2800" dirty="0">
                <a:sym typeface="Symbol" panose="05050102010706020507" pitchFamily="18" charset="2"/>
              </a:rPr>
              <a:t>(b) then l(b) = </a:t>
            </a:r>
            <a:r>
              <a:rPr lang="en-US" altLang="en-US" sz="2800" dirty="0" smtClean="0">
                <a:sym typeface="Symbol" panose="05050102010706020507" pitchFamily="18" charset="2"/>
              </a:rPr>
              <a:t> </a:t>
            </a:r>
            <a:r>
              <a:rPr lang="en-US" altLang="en-US" sz="3500" dirty="0">
                <a:effectLst/>
                <a:latin typeface="Script MT Bold" panose="03040602040607080904" pitchFamily="66" charset="0"/>
                <a:sym typeface="Symbol" panose="05050102010706020507" pitchFamily="18" charset="2"/>
              </a:rPr>
              <a:t>l</a:t>
            </a:r>
            <a:r>
              <a:rPr lang="en-US" altLang="en-US" sz="2800" dirty="0">
                <a:sym typeface="Symbol" panose="05050102010706020507" pitchFamily="18" charset="2"/>
              </a:rPr>
              <a:t>(a), </a:t>
            </a:r>
            <a:r>
              <a:rPr lang="en-US" altLang="en-US" sz="2800" dirty="0" smtClean="0">
                <a:sym typeface="Symbol" panose="05050102010706020507" pitchFamily="18" charset="2"/>
              </a:rPr>
              <a:t/>
            </a:r>
            <a:br>
              <a:rPr lang="en-US" altLang="en-US" sz="2800" dirty="0" smtClean="0">
                <a:sym typeface="Symbol" panose="05050102010706020507" pitchFamily="18" charset="2"/>
              </a:rPr>
            </a:br>
            <a:r>
              <a:rPr lang="en-US" altLang="en-US" sz="2800" dirty="0" smtClean="0">
                <a:sym typeface="Symbol" panose="05050102010706020507" pitchFamily="18" charset="2"/>
              </a:rPr>
              <a:t>so </a:t>
            </a:r>
            <a:r>
              <a:rPr lang="en-US" altLang="en-US" sz="2800" dirty="0">
                <a:sym typeface="Symbol" panose="05050102010706020507" pitchFamily="18" charset="2"/>
              </a:rPr>
              <a:t>if </a:t>
            </a:r>
            <a:r>
              <a:rPr lang="en-US" altLang="en-US" sz="2800" dirty="0" err="1">
                <a:sym typeface="Symbol" panose="05050102010706020507" pitchFamily="18" charset="2"/>
              </a:rPr>
              <a:t>aRb</a:t>
            </a:r>
            <a:r>
              <a:rPr lang="en-US" altLang="en-US" sz="2800" dirty="0">
                <a:sym typeface="Symbol" panose="05050102010706020507" pitchFamily="18" charset="2"/>
              </a:rPr>
              <a:t> then </a:t>
            </a:r>
            <a:r>
              <a:rPr lang="en-US" altLang="en-US" sz="2800" dirty="0" err="1">
                <a:sym typeface="Symbol" panose="05050102010706020507" pitchFamily="18" charset="2"/>
              </a:rPr>
              <a:t>bRa</a:t>
            </a:r>
            <a:r>
              <a:rPr lang="en-US" altLang="en-US" sz="2800" dirty="0">
                <a:sym typeface="Symbol" panose="05050102010706020507" pitchFamily="18" charset="2"/>
              </a:rPr>
              <a:t>.</a:t>
            </a:r>
          </a:p>
          <a:p>
            <a:pPr>
              <a:defRPr/>
            </a:pPr>
            <a:r>
              <a:rPr lang="en-US" altLang="en-US" sz="2800" dirty="0">
                <a:sym typeface="Symbol" panose="05050102010706020507" pitchFamily="18" charset="2"/>
              </a:rPr>
              <a:t> R is transitive, because if </a:t>
            </a:r>
            <a:r>
              <a:rPr lang="en-US" altLang="en-US" sz="3500" dirty="0">
                <a:effectLst/>
                <a:latin typeface="Script MT Bold" panose="03040602040607080904" pitchFamily="66" charset="0"/>
                <a:sym typeface="Symbol" panose="05050102010706020507" pitchFamily="18" charset="2"/>
              </a:rPr>
              <a:t>l</a:t>
            </a:r>
            <a:r>
              <a:rPr lang="en-US" altLang="en-US" sz="2800" dirty="0">
                <a:sym typeface="Symbol" panose="05050102010706020507" pitchFamily="18" charset="2"/>
              </a:rPr>
              <a:t>(a) = </a:t>
            </a:r>
            <a:r>
              <a:rPr lang="en-US" altLang="en-US" sz="3500" dirty="0">
                <a:effectLst/>
                <a:latin typeface="Script MT Bold" panose="03040602040607080904" pitchFamily="66" charset="0"/>
                <a:sym typeface="Symbol" panose="05050102010706020507" pitchFamily="18" charset="2"/>
              </a:rPr>
              <a:t>l</a:t>
            </a:r>
            <a:r>
              <a:rPr lang="en-US" altLang="en-US" sz="2800" dirty="0">
                <a:sym typeface="Symbol" panose="05050102010706020507" pitchFamily="18" charset="2"/>
              </a:rPr>
              <a:t>(b) and </a:t>
            </a:r>
            <a:r>
              <a:rPr lang="en-US" altLang="en-US" sz="3500" dirty="0">
                <a:effectLst/>
                <a:latin typeface="Script MT Bold" panose="03040602040607080904" pitchFamily="66" charset="0"/>
                <a:sym typeface="Symbol" panose="05050102010706020507" pitchFamily="18" charset="2"/>
              </a:rPr>
              <a:t>l</a:t>
            </a:r>
            <a:r>
              <a:rPr lang="en-US" altLang="en-US" sz="2800" dirty="0">
                <a:sym typeface="Symbol" panose="05050102010706020507" pitchFamily="18" charset="2"/>
              </a:rPr>
              <a:t>(b) = </a:t>
            </a:r>
            <a:r>
              <a:rPr lang="en-US" altLang="en-US" sz="3500" dirty="0">
                <a:effectLst/>
                <a:latin typeface="Script MT Bold" panose="03040602040607080904" pitchFamily="66" charset="0"/>
                <a:sym typeface="Symbol" panose="05050102010706020507" pitchFamily="18" charset="2"/>
              </a:rPr>
              <a:t>l</a:t>
            </a:r>
            <a:r>
              <a:rPr lang="en-US" altLang="en-US" sz="2800" dirty="0">
                <a:sym typeface="Symbol" panose="05050102010706020507" pitchFamily="18" charset="2"/>
              </a:rPr>
              <a:t>(c), </a:t>
            </a:r>
            <a:r>
              <a:rPr lang="en-US" altLang="en-US" sz="2800" dirty="0" smtClean="0">
                <a:sym typeface="Symbol" panose="05050102010706020507" pitchFamily="18" charset="2"/>
              </a:rPr>
              <a:t> then </a:t>
            </a:r>
            <a:r>
              <a:rPr lang="en-US" altLang="en-US" sz="3500" dirty="0">
                <a:effectLst/>
                <a:latin typeface="Script MT Bold" panose="03040602040607080904" pitchFamily="66" charset="0"/>
                <a:sym typeface="Symbol" panose="05050102010706020507" pitchFamily="18" charset="2"/>
              </a:rPr>
              <a:t>l</a:t>
            </a:r>
            <a:r>
              <a:rPr lang="en-US" altLang="en-US" sz="2800" dirty="0">
                <a:sym typeface="Symbol" panose="05050102010706020507" pitchFamily="18" charset="2"/>
              </a:rPr>
              <a:t>(a) = </a:t>
            </a:r>
            <a:r>
              <a:rPr lang="en-US" altLang="en-US" sz="3500" dirty="0">
                <a:effectLst/>
                <a:latin typeface="Script MT Bold" panose="03040602040607080904" pitchFamily="66" charset="0"/>
                <a:sym typeface="Symbol" panose="05050102010706020507" pitchFamily="18" charset="2"/>
              </a:rPr>
              <a:t>l</a:t>
            </a:r>
            <a:r>
              <a:rPr lang="en-US" altLang="en-US" sz="2800" dirty="0">
                <a:sym typeface="Symbol" panose="05050102010706020507" pitchFamily="18" charset="2"/>
              </a:rPr>
              <a:t>(c), </a:t>
            </a:r>
            <a:r>
              <a:rPr lang="en-US" altLang="en-US" sz="2800" dirty="0" smtClean="0">
                <a:sym typeface="Symbol" panose="05050102010706020507" pitchFamily="18" charset="2"/>
              </a:rPr>
              <a:t/>
            </a:r>
            <a:br>
              <a:rPr lang="en-US" altLang="en-US" sz="2800" dirty="0" smtClean="0">
                <a:sym typeface="Symbol" panose="05050102010706020507" pitchFamily="18" charset="2"/>
              </a:rPr>
            </a:br>
            <a:r>
              <a:rPr lang="en-US" altLang="en-US" sz="2800" dirty="0" smtClean="0">
                <a:sym typeface="Symbol" panose="05050102010706020507" pitchFamily="18" charset="2"/>
              </a:rPr>
              <a:t>so </a:t>
            </a:r>
            <a:r>
              <a:rPr lang="en-US" altLang="en-US" sz="2800" dirty="0" err="1">
                <a:sym typeface="Symbol" panose="05050102010706020507" pitchFamily="18" charset="2"/>
              </a:rPr>
              <a:t>aRb</a:t>
            </a:r>
            <a:r>
              <a:rPr lang="en-US" altLang="en-US" sz="2800" dirty="0">
                <a:sym typeface="Symbol" panose="05050102010706020507" pitchFamily="18" charset="2"/>
              </a:rPr>
              <a:t> and </a:t>
            </a:r>
            <a:r>
              <a:rPr lang="en-US" altLang="en-US" sz="2800" dirty="0" err="1">
                <a:sym typeface="Symbol" panose="05050102010706020507" pitchFamily="18" charset="2"/>
              </a:rPr>
              <a:t>bRc</a:t>
            </a:r>
            <a:r>
              <a:rPr lang="en-US" altLang="en-US" sz="2800" dirty="0">
                <a:sym typeface="Symbol" panose="05050102010706020507" pitchFamily="18" charset="2"/>
              </a:rPr>
              <a:t> implies </a:t>
            </a:r>
            <a:r>
              <a:rPr lang="en-US" altLang="en-US" sz="2800" dirty="0" err="1">
                <a:sym typeface="Symbol" panose="05050102010706020507" pitchFamily="18" charset="2"/>
              </a:rPr>
              <a:t>aRc</a:t>
            </a:r>
            <a:r>
              <a:rPr lang="en-US" altLang="en-US" sz="2800" dirty="0">
                <a:sym typeface="Symbol" panose="05050102010706020507" pitchFamily="18" charset="2"/>
              </a:rPr>
              <a:t>.</a:t>
            </a:r>
          </a:p>
          <a:p>
            <a:pPr>
              <a:defRPr/>
            </a:pPr>
            <a:r>
              <a:rPr lang="en-US" altLang="en-US" sz="2800" dirty="0">
                <a:solidFill>
                  <a:srgbClr val="66FF33"/>
                </a:solidFill>
                <a:sym typeface="Symbol" panose="05050102010706020507" pitchFamily="18" charset="2"/>
              </a:rPr>
              <a:t>R is an equivalence relation.</a:t>
            </a:r>
            <a:endParaRPr lang="en-US" altLang="en-US" sz="2800" baseline="30000" dirty="0">
              <a:solidFill>
                <a:srgbClr val="66FF33"/>
              </a:solidFill>
              <a:sym typeface="Symbol" panose="05050102010706020507" pitchFamily="18" charset="2"/>
            </a:endParaRPr>
          </a:p>
        </p:txBody>
      </p:sp>
      <p:sp>
        <p:nvSpPr>
          <p:cNvPr id="55298" name="Date Placeholder 3"/>
          <p:cNvSpPr>
            <a:spLocks noGrp="1"/>
          </p:cNvSpPr>
          <p:nvPr>
            <p:ph type="dt" sz="half" idx="10"/>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55299" name="Footer Placeholder 4"/>
          <p:cNvSpPr>
            <a:spLocks noGrp="1"/>
          </p:cNvSpPr>
          <p:nvPr>
            <p:ph type="ftr" sz="quarter" idx="11"/>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a:solidFill>
                <a:srgbClr val="00CCFF"/>
              </a:solidFill>
              <a:latin typeface="Times New Roman" panose="02020603050405020304" pitchFamily="18" charset="0"/>
            </a:endParaRPr>
          </a:p>
        </p:txBody>
      </p:sp>
      <p:sp>
        <p:nvSpPr>
          <p:cNvPr id="55300" name="Slide Number Placeholder 5"/>
          <p:cNvSpPr>
            <a:spLocks noGrp="1"/>
          </p:cNvSpPr>
          <p:nvPr>
            <p:ph type="sldNum" sz="quarter" idx="12"/>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B617BAD9-C785-446D-9290-BDA1C5687CCC}" type="slidenum">
              <a:rPr lang="en-CA" altLang="en-US" sz="1400">
                <a:solidFill>
                  <a:srgbClr val="00CCFF"/>
                </a:solidFill>
                <a:latin typeface="Times New Roman" panose="02020603050405020304" pitchFamily="18" charset="0"/>
              </a:rPr>
              <a:pPr>
                <a:spcBef>
                  <a:spcPct val="0"/>
                </a:spcBef>
              </a:pPr>
              <a:t>48</a:t>
            </a:fld>
            <a:endParaRPr lang="en-CA" altLang="en-US" sz="1400">
              <a:solidFill>
                <a:srgbClr val="00CC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5987">
                                            <p:txEl>
                                              <p:pRg st="1" end="1"/>
                                            </p:txEl>
                                          </p:spTgt>
                                        </p:tgtEl>
                                        <p:attrNameLst>
                                          <p:attrName>style.visibility</p:attrName>
                                        </p:attrNameLst>
                                      </p:cBhvr>
                                      <p:to>
                                        <p:strVal val="visible"/>
                                      </p:to>
                                    </p:set>
                                    <p:anim calcmode="lin" valueType="num">
                                      <p:cBhvr additive="base">
                                        <p:cTn id="7" dur="500" fill="hold"/>
                                        <p:tgtEl>
                                          <p:spTgt spid="425987">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259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25987">
                                            <p:txEl>
                                              <p:pRg st="2" end="2"/>
                                            </p:txEl>
                                          </p:spTgt>
                                        </p:tgtEl>
                                        <p:attrNameLst>
                                          <p:attrName>style.visibility</p:attrName>
                                        </p:attrNameLst>
                                      </p:cBhvr>
                                      <p:to>
                                        <p:strVal val="visible"/>
                                      </p:to>
                                    </p:set>
                                    <p:anim calcmode="lin" valueType="num">
                                      <p:cBhvr additive="base">
                                        <p:cTn id="13" dur="500" fill="hold"/>
                                        <p:tgtEl>
                                          <p:spTgt spid="42598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259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25987">
                                            <p:txEl>
                                              <p:pRg st="3" end="3"/>
                                            </p:txEl>
                                          </p:spTgt>
                                        </p:tgtEl>
                                        <p:attrNameLst>
                                          <p:attrName>style.visibility</p:attrName>
                                        </p:attrNameLst>
                                      </p:cBhvr>
                                      <p:to>
                                        <p:strVal val="visible"/>
                                      </p:to>
                                    </p:set>
                                    <p:anim calcmode="lin" valueType="num">
                                      <p:cBhvr additive="base">
                                        <p:cTn id="19" dur="500" fill="hold"/>
                                        <p:tgtEl>
                                          <p:spTgt spid="42598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259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25987">
                                            <p:txEl>
                                              <p:pRg st="4" end="4"/>
                                            </p:txEl>
                                          </p:spTgt>
                                        </p:tgtEl>
                                        <p:attrNameLst>
                                          <p:attrName>style.visibility</p:attrName>
                                        </p:attrNameLst>
                                      </p:cBhvr>
                                      <p:to>
                                        <p:strVal val="visible"/>
                                      </p:to>
                                    </p:set>
                                    <p:anim calcmode="lin" valueType="num">
                                      <p:cBhvr additive="base">
                                        <p:cTn id="25" dur="500" fill="hold"/>
                                        <p:tgtEl>
                                          <p:spTgt spid="425987">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2598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25987">
                                            <p:txEl>
                                              <p:pRg st="5" end="5"/>
                                            </p:txEl>
                                          </p:spTgt>
                                        </p:tgtEl>
                                        <p:attrNameLst>
                                          <p:attrName>style.visibility</p:attrName>
                                        </p:attrNameLst>
                                      </p:cBhvr>
                                      <p:to>
                                        <p:strVal val="visible"/>
                                      </p:to>
                                    </p:set>
                                    <p:anim calcmode="lin" valueType="num">
                                      <p:cBhvr additive="base">
                                        <p:cTn id="31" dur="500" fill="hold"/>
                                        <p:tgtEl>
                                          <p:spTgt spid="425987">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2598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7" grpId="0" uiExpand="1"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a:xfrm>
            <a:off x="1752600" y="0"/>
            <a:ext cx="8610600" cy="838200"/>
          </a:xfrm>
        </p:spPr>
        <p:txBody>
          <a:bodyPr/>
          <a:lstStyle/>
          <a:p>
            <a:pPr eaLnBrk="1" hangingPunct="1">
              <a:defRPr/>
            </a:pPr>
            <a:r>
              <a:rPr lang="en-US" altLang="en-US" sz="3600"/>
              <a:t>Equivalence Classes </a:t>
            </a:r>
            <a:endParaRPr lang="en-CA" altLang="en-US" sz="3600"/>
          </a:p>
        </p:txBody>
      </p:sp>
      <p:sp>
        <p:nvSpPr>
          <p:cNvPr id="427011" name="Rectangle 3"/>
          <p:cNvSpPr>
            <a:spLocks noGrp="1" noChangeArrowheads="1"/>
          </p:cNvSpPr>
          <p:nvPr>
            <p:ph idx="1"/>
          </p:nvPr>
        </p:nvSpPr>
        <p:spPr>
          <a:xfrm>
            <a:off x="609600" y="838200"/>
            <a:ext cx="10972800" cy="5638800"/>
          </a:xfrm>
        </p:spPr>
        <p:txBody>
          <a:bodyPr>
            <a:noAutofit/>
          </a:bodyPr>
          <a:lstStyle/>
          <a:p>
            <a:pPr>
              <a:defRPr/>
            </a:pPr>
            <a:r>
              <a:rPr lang="en-US" altLang="en-US" sz="2900" b="1" dirty="0">
                <a:solidFill>
                  <a:srgbClr val="00FFFF"/>
                </a:solidFill>
                <a:sym typeface="Symbol" panose="05050102010706020507" pitchFamily="18" charset="2"/>
              </a:rPr>
              <a:t>Definition: </a:t>
            </a:r>
            <a:r>
              <a:rPr lang="en-US" altLang="en-US" sz="2900" dirty="0">
                <a:sym typeface="Symbol" panose="05050102010706020507" pitchFamily="18" charset="2"/>
              </a:rPr>
              <a:t>Let R be an equivalence relation on a set A. The set of all elements that are </a:t>
            </a:r>
            <a:r>
              <a:rPr lang="en-US" altLang="en-US" sz="2900" dirty="0" smtClean="0">
                <a:sym typeface="Symbol" panose="05050102010706020507" pitchFamily="18" charset="2"/>
              </a:rPr>
              <a:t>related </a:t>
            </a:r>
            <a:r>
              <a:rPr lang="en-US" altLang="en-US" sz="2900" dirty="0">
                <a:sym typeface="Symbol" panose="05050102010706020507" pitchFamily="18" charset="2"/>
              </a:rPr>
              <a:t>to an element a of A is called the </a:t>
            </a:r>
            <a:r>
              <a:rPr lang="en-US" altLang="en-US" sz="2900" b="1" dirty="0">
                <a:solidFill>
                  <a:srgbClr val="00FFFF"/>
                </a:solidFill>
                <a:sym typeface="Symbol" panose="05050102010706020507" pitchFamily="18" charset="2"/>
              </a:rPr>
              <a:t>equivalence class</a:t>
            </a:r>
            <a:r>
              <a:rPr lang="en-US" altLang="en-US" sz="2900" dirty="0">
                <a:sym typeface="Symbol" panose="05050102010706020507" pitchFamily="18" charset="2"/>
              </a:rPr>
              <a:t> </a:t>
            </a:r>
            <a:r>
              <a:rPr lang="en-US" altLang="en-US" sz="2900" dirty="0" smtClean="0">
                <a:sym typeface="Symbol" panose="05050102010706020507" pitchFamily="18" charset="2"/>
              </a:rPr>
              <a:t>of </a:t>
            </a:r>
            <a:r>
              <a:rPr lang="en-US" altLang="en-US" sz="2900" dirty="0">
                <a:sym typeface="Symbol" panose="05050102010706020507" pitchFamily="18" charset="2"/>
              </a:rPr>
              <a:t>a. </a:t>
            </a:r>
          </a:p>
          <a:p>
            <a:pPr>
              <a:defRPr/>
            </a:pPr>
            <a:r>
              <a:rPr lang="en-US" altLang="en-US" sz="2900" dirty="0">
                <a:sym typeface="Symbol" panose="05050102010706020507" pitchFamily="18" charset="2"/>
              </a:rPr>
              <a:t>The equivalence class of a with respect to R is denoted by </a:t>
            </a:r>
            <a:r>
              <a:rPr lang="en-US" altLang="en-US" sz="2900" b="1" dirty="0">
                <a:solidFill>
                  <a:srgbClr val="00FFFF"/>
                </a:solidFill>
                <a:sym typeface="Symbol" panose="05050102010706020507" pitchFamily="18" charset="2"/>
              </a:rPr>
              <a:t>[a]</a:t>
            </a:r>
            <a:r>
              <a:rPr lang="en-US" altLang="en-US" sz="2900" b="1" baseline="-25000" dirty="0">
                <a:solidFill>
                  <a:srgbClr val="00FFFF"/>
                </a:solidFill>
                <a:sym typeface="Symbol" panose="05050102010706020507" pitchFamily="18" charset="2"/>
              </a:rPr>
              <a:t>R</a:t>
            </a:r>
            <a:r>
              <a:rPr lang="en-US" altLang="en-US" sz="2900" dirty="0">
                <a:sym typeface="Symbol" panose="05050102010706020507" pitchFamily="18" charset="2"/>
              </a:rPr>
              <a:t>.</a:t>
            </a:r>
          </a:p>
          <a:p>
            <a:pPr>
              <a:defRPr/>
            </a:pPr>
            <a:r>
              <a:rPr lang="en-US" altLang="en-US" sz="2900" dirty="0">
                <a:sym typeface="Symbol" panose="05050102010706020507" pitchFamily="18" charset="2"/>
              </a:rPr>
              <a:t>When only one relation is under consideration, we will delete the subscript R and write </a:t>
            </a:r>
            <a:r>
              <a:rPr lang="en-US" altLang="en-US" sz="2900" b="1" dirty="0">
                <a:solidFill>
                  <a:srgbClr val="00FFFF"/>
                </a:solidFill>
                <a:sym typeface="Symbol" panose="05050102010706020507" pitchFamily="18" charset="2"/>
              </a:rPr>
              <a:t>[a]</a:t>
            </a:r>
            <a:r>
              <a:rPr lang="en-US" altLang="en-US" sz="2900" dirty="0">
                <a:sym typeface="Symbol" panose="05050102010706020507" pitchFamily="18" charset="2"/>
              </a:rPr>
              <a:t> for this equivalence class.</a:t>
            </a:r>
          </a:p>
          <a:p>
            <a:pPr>
              <a:defRPr/>
            </a:pPr>
            <a:r>
              <a:rPr lang="en-US" altLang="en-US" sz="2900" dirty="0">
                <a:sym typeface="Symbol" panose="05050102010706020507" pitchFamily="18" charset="2"/>
              </a:rPr>
              <a:t>If b[a]</a:t>
            </a:r>
            <a:r>
              <a:rPr lang="en-US" altLang="en-US" sz="2900" baseline="-25000" dirty="0">
                <a:sym typeface="Symbol" panose="05050102010706020507" pitchFamily="18" charset="2"/>
              </a:rPr>
              <a:t>R</a:t>
            </a:r>
            <a:r>
              <a:rPr lang="en-US" altLang="en-US" sz="2900" dirty="0">
                <a:sym typeface="Symbol" panose="05050102010706020507" pitchFamily="18" charset="2"/>
              </a:rPr>
              <a:t>, b is called a </a:t>
            </a:r>
            <a:r>
              <a:rPr lang="en-US" altLang="en-US" sz="2900" b="1" dirty="0">
                <a:solidFill>
                  <a:srgbClr val="00FFFF"/>
                </a:solidFill>
                <a:sym typeface="Symbol" panose="05050102010706020507" pitchFamily="18" charset="2"/>
              </a:rPr>
              <a:t>representative</a:t>
            </a:r>
            <a:r>
              <a:rPr lang="en-US" altLang="en-US" sz="2900" dirty="0">
                <a:sym typeface="Symbol" panose="05050102010706020507" pitchFamily="18" charset="2"/>
              </a:rPr>
              <a:t> of this equivalence class.</a:t>
            </a:r>
            <a:endParaRPr lang="en-US" altLang="en-US" sz="2900" baseline="30000" dirty="0">
              <a:solidFill>
                <a:srgbClr val="66FF33"/>
              </a:solidFill>
              <a:sym typeface="Symbol" panose="05050102010706020507" pitchFamily="18" charset="2"/>
            </a:endParaRPr>
          </a:p>
        </p:txBody>
      </p:sp>
      <p:sp>
        <p:nvSpPr>
          <p:cNvPr id="56322" name="Date Placeholder 3"/>
          <p:cNvSpPr>
            <a:spLocks noGrp="1"/>
          </p:cNvSpPr>
          <p:nvPr>
            <p:ph type="dt" sz="half" idx="10"/>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56323" name="Footer Placeholder 4"/>
          <p:cNvSpPr>
            <a:spLocks noGrp="1"/>
          </p:cNvSpPr>
          <p:nvPr>
            <p:ph type="ftr" sz="quarter" idx="11"/>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a:solidFill>
                <a:srgbClr val="00CCFF"/>
              </a:solidFill>
              <a:latin typeface="Times New Roman" panose="02020603050405020304" pitchFamily="18" charset="0"/>
            </a:endParaRPr>
          </a:p>
        </p:txBody>
      </p:sp>
      <p:sp>
        <p:nvSpPr>
          <p:cNvPr id="56324" name="Slide Number Placeholder 5"/>
          <p:cNvSpPr>
            <a:spLocks noGrp="1"/>
          </p:cNvSpPr>
          <p:nvPr>
            <p:ph type="sldNum" sz="quarter" idx="12"/>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834369B0-1A69-440E-8F95-619C7975EB00}" type="slidenum">
              <a:rPr lang="en-CA" altLang="en-US" sz="1400">
                <a:solidFill>
                  <a:srgbClr val="00CCFF"/>
                </a:solidFill>
                <a:latin typeface="Times New Roman" panose="02020603050405020304" pitchFamily="18" charset="0"/>
              </a:rPr>
              <a:pPr>
                <a:spcBef>
                  <a:spcPct val="0"/>
                </a:spcBef>
              </a:pPr>
              <a:t>49</a:t>
            </a:fld>
            <a:endParaRPr lang="en-CA" altLang="en-US" sz="1400">
              <a:solidFill>
                <a:srgbClr val="00CC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7011">
                                            <p:txEl>
                                              <p:pRg st="1" end="1"/>
                                            </p:txEl>
                                          </p:spTgt>
                                        </p:tgtEl>
                                        <p:attrNameLst>
                                          <p:attrName>style.visibility</p:attrName>
                                        </p:attrNameLst>
                                      </p:cBhvr>
                                      <p:to>
                                        <p:strVal val="visible"/>
                                      </p:to>
                                    </p:set>
                                    <p:anim calcmode="lin" valueType="num">
                                      <p:cBhvr additive="base">
                                        <p:cTn id="7" dur="500" fill="hold"/>
                                        <p:tgtEl>
                                          <p:spTgt spid="427011">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270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27011">
                                            <p:txEl>
                                              <p:pRg st="2" end="2"/>
                                            </p:txEl>
                                          </p:spTgt>
                                        </p:tgtEl>
                                        <p:attrNameLst>
                                          <p:attrName>style.visibility</p:attrName>
                                        </p:attrNameLst>
                                      </p:cBhvr>
                                      <p:to>
                                        <p:strVal val="visible"/>
                                      </p:to>
                                    </p:set>
                                    <p:anim calcmode="lin" valueType="num">
                                      <p:cBhvr additive="base">
                                        <p:cTn id="13" dur="500" fill="hold"/>
                                        <p:tgtEl>
                                          <p:spTgt spid="42701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270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27011">
                                            <p:txEl>
                                              <p:pRg st="3" end="3"/>
                                            </p:txEl>
                                          </p:spTgt>
                                        </p:tgtEl>
                                        <p:attrNameLst>
                                          <p:attrName>style.visibility</p:attrName>
                                        </p:attrNameLst>
                                      </p:cBhvr>
                                      <p:to>
                                        <p:strVal val="visible"/>
                                      </p:to>
                                    </p:set>
                                    <p:anim calcmode="lin" valueType="num">
                                      <p:cBhvr additive="base">
                                        <p:cTn id="19" dur="500" fill="hold"/>
                                        <p:tgtEl>
                                          <p:spTgt spid="42701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2701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uiExpand="1"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a:xfrm>
            <a:off x="1981200" y="0"/>
            <a:ext cx="8153400" cy="762000"/>
          </a:xfrm>
        </p:spPr>
        <p:txBody>
          <a:bodyPr/>
          <a:lstStyle/>
          <a:p>
            <a:pPr eaLnBrk="1" hangingPunct="1">
              <a:defRPr/>
            </a:pPr>
            <a:r>
              <a:rPr lang="en-US" altLang="en-US" sz="3600"/>
              <a:t>Functions as Relations</a:t>
            </a:r>
            <a:endParaRPr lang="en-CA" altLang="en-US" sz="3600"/>
          </a:p>
        </p:txBody>
      </p:sp>
      <p:sp>
        <p:nvSpPr>
          <p:cNvPr id="379907" name="Rectangle 3"/>
          <p:cNvSpPr>
            <a:spLocks noGrp="1" noChangeArrowheads="1"/>
          </p:cNvSpPr>
          <p:nvPr>
            <p:ph idx="1"/>
          </p:nvPr>
        </p:nvSpPr>
        <p:spPr>
          <a:xfrm>
            <a:off x="685800" y="838200"/>
            <a:ext cx="10820400" cy="5410200"/>
          </a:xfrm>
        </p:spPr>
        <p:txBody>
          <a:bodyPr>
            <a:noAutofit/>
          </a:bodyPr>
          <a:lstStyle/>
          <a:p>
            <a:pPr>
              <a:defRPr/>
            </a:pPr>
            <a:r>
              <a:rPr lang="en-US" altLang="en-US" sz="3000" dirty="0">
                <a:sym typeface="Symbol" panose="05050102010706020507" pitchFamily="18" charset="2"/>
              </a:rPr>
              <a:t>You might remember that a </a:t>
            </a:r>
            <a:r>
              <a:rPr lang="en-US" altLang="en-US" sz="3000" b="1" dirty="0">
                <a:solidFill>
                  <a:srgbClr val="00FFFF"/>
                </a:solidFill>
                <a:sym typeface="Symbol" panose="05050102010706020507" pitchFamily="18" charset="2"/>
              </a:rPr>
              <a:t>function</a:t>
            </a:r>
            <a:r>
              <a:rPr lang="en-US" altLang="en-US" sz="3000" dirty="0">
                <a:sym typeface="Symbol" panose="05050102010706020507" pitchFamily="18" charset="2"/>
              </a:rPr>
              <a:t> f from a set A to a set B assigns a unique element of B to each element of A.</a:t>
            </a:r>
          </a:p>
          <a:p>
            <a:pPr>
              <a:defRPr/>
            </a:pPr>
            <a:r>
              <a:rPr lang="en-US" altLang="en-US" sz="3000" dirty="0">
                <a:sym typeface="Symbol" panose="05050102010706020507" pitchFamily="18" charset="2"/>
              </a:rPr>
              <a:t>The </a:t>
            </a:r>
            <a:r>
              <a:rPr lang="en-US" altLang="en-US" sz="3000" b="1" dirty="0">
                <a:solidFill>
                  <a:srgbClr val="00FFFF"/>
                </a:solidFill>
                <a:sym typeface="Symbol" panose="05050102010706020507" pitchFamily="18" charset="2"/>
              </a:rPr>
              <a:t>graph</a:t>
            </a:r>
            <a:r>
              <a:rPr lang="en-US" altLang="en-US" sz="3000" dirty="0">
                <a:sym typeface="Symbol" panose="05050102010706020507" pitchFamily="18" charset="2"/>
              </a:rPr>
              <a:t> of f is the set of ordered pairs (a, b) such that b = f(a).</a:t>
            </a:r>
          </a:p>
          <a:p>
            <a:pPr>
              <a:defRPr/>
            </a:pPr>
            <a:r>
              <a:rPr lang="en-US" altLang="en-US" sz="3000" dirty="0">
                <a:sym typeface="Symbol" panose="05050102010706020507" pitchFamily="18" charset="2"/>
              </a:rPr>
              <a:t>Since the graph of f is a subset of AB, it is a </a:t>
            </a:r>
            <a:r>
              <a:rPr lang="en-US" altLang="en-US" sz="3000" b="1" dirty="0">
                <a:solidFill>
                  <a:srgbClr val="00FFFF"/>
                </a:solidFill>
                <a:sym typeface="Symbol" panose="05050102010706020507" pitchFamily="18" charset="2"/>
              </a:rPr>
              <a:t>relation</a:t>
            </a:r>
            <a:r>
              <a:rPr lang="en-US" altLang="en-US" sz="3000" dirty="0">
                <a:sym typeface="Symbol" panose="05050102010706020507" pitchFamily="18" charset="2"/>
              </a:rPr>
              <a:t> from A to B.</a:t>
            </a:r>
          </a:p>
          <a:p>
            <a:pPr>
              <a:defRPr/>
            </a:pPr>
            <a:r>
              <a:rPr lang="en-US" altLang="en-US" sz="3000" dirty="0">
                <a:sym typeface="Symbol" panose="05050102010706020507" pitchFamily="18" charset="2"/>
              </a:rPr>
              <a:t>Moreover, for each element </a:t>
            </a:r>
            <a:r>
              <a:rPr lang="en-US" altLang="en-US" sz="3000" b="1" dirty="0">
                <a:solidFill>
                  <a:srgbClr val="00FFFF"/>
                </a:solidFill>
                <a:sym typeface="Symbol" panose="05050102010706020507" pitchFamily="18" charset="2"/>
              </a:rPr>
              <a:t>a</a:t>
            </a:r>
            <a:r>
              <a:rPr lang="en-US" altLang="en-US" sz="3000" dirty="0">
                <a:sym typeface="Symbol" panose="05050102010706020507" pitchFamily="18" charset="2"/>
              </a:rPr>
              <a:t> of A, there is exactly one ordered pair in the graph that has </a:t>
            </a:r>
            <a:r>
              <a:rPr lang="en-US" altLang="en-US" sz="3000" b="1" dirty="0">
                <a:solidFill>
                  <a:srgbClr val="00FFFF"/>
                </a:solidFill>
                <a:sym typeface="Symbol" panose="05050102010706020507" pitchFamily="18" charset="2"/>
              </a:rPr>
              <a:t>a</a:t>
            </a:r>
            <a:r>
              <a:rPr lang="en-US" altLang="en-US" sz="3000" dirty="0">
                <a:sym typeface="Symbol" panose="05050102010706020507" pitchFamily="18" charset="2"/>
              </a:rPr>
              <a:t> as its first element.</a:t>
            </a:r>
          </a:p>
        </p:txBody>
      </p:sp>
      <p:sp>
        <p:nvSpPr>
          <p:cNvPr id="9218" name="Date Placeholder 3"/>
          <p:cNvSpPr>
            <a:spLocks noGrp="1"/>
          </p:cNvSpPr>
          <p:nvPr>
            <p:ph type="dt" sz="half" idx="10"/>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9219" name="Footer Placeholder 4"/>
          <p:cNvSpPr>
            <a:spLocks noGrp="1"/>
          </p:cNvSpPr>
          <p:nvPr>
            <p:ph type="ftr" sz="quarter" idx="11"/>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a:solidFill>
                <a:srgbClr val="00CCFF"/>
              </a:solidFill>
              <a:latin typeface="Times New Roman" panose="02020603050405020304" pitchFamily="18" charset="0"/>
            </a:endParaRPr>
          </a:p>
        </p:txBody>
      </p:sp>
      <p:sp>
        <p:nvSpPr>
          <p:cNvPr id="9220" name="Slide Number Placeholder 5"/>
          <p:cNvSpPr>
            <a:spLocks noGrp="1"/>
          </p:cNvSpPr>
          <p:nvPr>
            <p:ph type="sldNum" sz="quarter" idx="12"/>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C81D655B-6B8E-4D9B-9286-83A57DB7EFDA}" type="slidenum">
              <a:rPr lang="en-CA" altLang="en-US" sz="1400">
                <a:solidFill>
                  <a:srgbClr val="00CCFF"/>
                </a:solidFill>
                <a:latin typeface="Times New Roman" panose="02020603050405020304" pitchFamily="18" charset="0"/>
              </a:rPr>
              <a:pPr>
                <a:spcBef>
                  <a:spcPct val="0"/>
                </a:spcBef>
              </a:pPr>
              <a:t>5</a:t>
            </a:fld>
            <a:endParaRPr lang="en-CA" altLang="en-US" sz="1400">
              <a:solidFill>
                <a:srgbClr val="00CC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9907">
                                            <p:txEl>
                                              <p:pRg st="1" end="1"/>
                                            </p:txEl>
                                          </p:spTgt>
                                        </p:tgtEl>
                                        <p:attrNameLst>
                                          <p:attrName>style.visibility</p:attrName>
                                        </p:attrNameLst>
                                      </p:cBhvr>
                                      <p:to>
                                        <p:strVal val="visible"/>
                                      </p:to>
                                    </p:set>
                                    <p:anim calcmode="lin" valueType="num">
                                      <p:cBhvr additive="base">
                                        <p:cTn id="7" dur="500" fill="hold"/>
                                        <p:tgtEl>
                                          <p:spTgt spid="379907">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99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9907">
                                            <p:txEl>
                                              <p:pRg st="2" end="2"/>
                                            </p:txEl>
                                          </p:spTgt>
                                        </p:tgtEl>
                                        <p:attrNameLst>
                                          <p:attrName>style.visibility</p:attrName>
                                        </p:attrNameLst>
                                      </p:cBhvr>
                                      <p:to>
                                        <p:strVal val="visible"/>
                                      </p:to>
                                    </p:set>
                                    <p:anim calcmode="lin" valueType="num">
                                      <p:cBhvr additive="base">
                                        <p:cTn id="13" dur="500" fill="hold"/>
                                        <p:tgtEl>
                                          <p:spTgt spid="37990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99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9907">
                                            <p:txEl>
                                              <p:pRg st="3" end="3"/>
                                            </p:txEl>
                                          </p:spTgt>
                                        </p:tgtEl>
                                        <p:attrNameLst>
                                          <p:attrName>style.visibility</p:attrName>
                                        </p:attrNameLst>
                                      </p:cBhvr>
                                      <p:to>
                                        <p:strVal val="visible"/>
                                      </p:to>
                                    </p:set>
                                    <p:anim calcmode="lin" valueType="num">
                                      <p:cBhvr additive="base">
                                        <p:cTn id="19" dur="500" fill="hold"/>
                                        <p:tgtEl>
                                          <p:spTgt spid="37990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990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7" grpId="0" uiExpand="1"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1752600" y="0"/>
            <a:ext cx="8610600" cy="914400"/>
          </a:xfrm>
        </p:spPr>
        <p:txBody>
          <a:bodyPr/>
          <a:lstStyle/>
          <a:p>
            <a:pPr eaLnBrk="1" hangingPunct="1">
              <a:defRPr/>
            </a:pPr>
            <a:r>
              <a:rPr lang="en-US" altLang="en-US" sz="3600"/>
              <a:t>Equivalence Classes </a:t>
            </a:r>
            <a:endParaRPr lang="en-CA" altLang="en-US" sz="3600"/>
          </a:p>
        </p:txBody>
      </p:sp>
      <p:sp>
        <p:nvSpPr>
          <p:cNvPr id="428035" name="Rectangle 3"/>
          <p:cNvSpPr>
            <a:spLocks noGrp="1" noChangeArrowheads="1"/>
          </p:cNvSpPr>
          <p:nvPr>
            <p:ph idx="1"/>
          </p:nvPr>
        </p:nvSpPr>
        <p:spPr>
          <a:xfrm>
            <a:off x="609600" y="1143000"/>
            <a:ext cx="10972800" cy="5334000"/>
          </a:xfrm>
        </p:spPr>
        <p:txBody>
          <a:bodyPr>
            <a:normAutofit/>
          </a:bodyPr>
          <a:lstStyle/>
          <a:p>
            <a:pPr>
              <a:spcBef>
                <a:spcPts val="600"/>
              </a:spcBef>
              <a:defRPr/>
            </a:pPr>
            <a:r>
              <a:rPr lang="en-US" altLang="en-US" sz="2800" b="1" dirty="0">
                <a:solidFill>
                  <a:srgbClr val="00FFFF"/>
                </a:solidFill>
                <a:sym typeface="Symbol" panose="05050102010706020507" pitchFamily="18" charset="2"/>
              </a:rPr>
              <a:t>Example: </a:t>
            </a:r>
            <a:r>
              <a:rPr lang="en-US" altLang="en-US" sz="2800" dirty="0">
                <a:sym typeface="Symbol" panose="05050102010706020507" pitchFamily="18" charset="2"/>
              </a:rPr>
              <a:t>In the previous example (strings of identical length), what is the equivalence class of the word mouse, denoted by [mouse] ?</a:t>
            </a:r>
          </a:p>
          <a:p>
            <a:pPr>
              <a:spcBef>
                <a:spcPts val="600"/>
              </a:spcBef>
              <a:defRPr/>
            </a:pPr>
            <a:endParaRPr lang="en-US" altLang="en-US" sz="2800" dirty="0">
              <a:sym typeface="Symbol" panose="05050102010706020507" pitchFamily="18" charset="2"/>
            </a:endParaRPr>
          </a:p>
          <a:p>
            <a:pPr>
              <a:spcBef>
                <a:spcPts val="600"/>
              </a:spcBef>
              <a:defRPr/>
            </a:pPr>
            <a:r>
              <a:rPr lang="en-US" altLang="en-US" sz="2800" b="1" dirty="0">
                <a:solidFill>
                  <a:srgbClr val="00FFFF"/>
                </a:solidFill>
                <a:sym typeface="Symbol" panose="05050102010706020507" pitchFamily="18" charset="2"/>
              </a:rPr>
              <a:t>Solution:</a:t>
            </a:r>
            <a:r>
              <a:rPr lang="en-US" altLang="en-US" sz="2800" dirty="0">
                <a:sym typeface="Symbol" panose="05050102010706020507" pitchFamily="18" charset="2"/>
              </a:rPr>
              <a:t> [mouse] is the set of all English words containing five letters.</a:t>
            </a:r>
          </a:p>
          <a:p>
            <a:pPr>
              <a:spcBef>
                <a:spcPts val="600"/>
              </a:spcBef>
              <a:defRPr/>
            </a:pPr>
            <a:endParaRPr lang="en-US" altLang="en-US" sz="2800" dirty="0">
              <a:sym typeface="Symbol" panose="05050102010706020507" pitchFamily="18" charset="2"/>
            </a:endParaRPr>
          </a:p>
          <a:p>
            <a:pPr>
              <a:spcBef>
                <a:spcPts val="600"/>
              </a:spcBef>
              <a:defRPr/>
            </a:pPr>
            <a:r>
              <a:rPr lang="en-US" altLang="en-US" sz="2800" dirty="0">
                <a:sym typeface="Symbol" panose="05050102010706020507" pitchFamily="18" charset="2"/>
              </a:rPr>
              <a:t>For example, ‘horse’ would be a representative of this equivalence class.</a:t>
            </a:r>
          </a:p>
          <a:p>
            <a:pPr>
              <a:spcBef>
                <a:spcPts val="600"/>
              </a:spcBef>
              <a:defRPr/>
            </a:pPr>
            <a:endParaRPr lang="en-US" altLang="en-US" sz="2800" baseline="30000" dirty="0">
              <a:solidFill>
                <a:srgbClr val="66FF33"/>
              </a:solidFill>
              <a:sym typeface="Symbol" panose="05050102010706020507" pitchFamily="18" charset="2"/>
            </a:endParaRPr>
          </a:p>
        </p:txBody>
      </p:sp>
      <p:sp>
        <p:nvSpPr>
          <p:cNvPr id="57346" name="Date Placeholder 3"/>
          <p:cNvSpPr>
            <a:spLocks noGrp="1"/>
          </p:cNvSpPr>
          <p:nvPr>
            <p:ph type="dt" sz="half" idx="10"/>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57347" name="Footer Placeholder 4"/>
          <p:cNvSpPr>
            <a:spLocks noGrp="1"/>
          </p:cNvSpPr>
          <p:nvPr>
            <p:ph type="ftr" sz="quarter" idx="11"/>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a:solidFill>
                <a:srgbClr val="00CCFF"/>
              </a:solidFill>
              <a:latin typeface="Times New Roman" panose="02020603050405020304" pitchFamily="18" charset="0"/>
            </a:endParaRPr>
          </a:p>
        </p:txBody>
      </p:sp>
      <p:sp>
        <p:nvSpPr>
          <p:cNvPr id="57348" name="Slide Number Placeholder 5"/>
          <p:cNvSpPr>
            <a:spLocks noGrp="1"/>
          </p:cNvSpPr>
          <p:nvPr>
            <p:ph type="sldNum" sz="quarter" idx="12"/>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B974CA7B-A3C6-4EA6-8EE0-449DB2BF12B4}" type="slidenum">
              <a:rPr lang="en-CA" altLang="en-US" sz="1400">
                <a:solidFill>
                  <a:srgbClr val="00CCFF"/>
                </a:solidFill>
                <a:latin typeface="Times New Roman" panose="02020603050405020304" pitchFamily="18" charset="0"/>
              </a:rPr>
              <a:pPr>
                <a:spcBef>
                  <a:spcPct val="0"/>
                </a:spcBef>
              </a:pPr>
              <a:t>50</a:t>
            </a:fld>
            <a:endParaRPr lang="en-CA" altLang="en-US" sz="1400">
              <a:solidFill>
                <a:srgbClr val="00CC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8035">
                                            <p:txEl>
                                              <p:pRg st="2" end="2"/>
                                            </p:txEl>
                                          </p:spTgt>
                                        </p:tgtEl>
                                        <p:attrNameLst>
                                          <p:attrName>style.visibility</p:attrName>
                                        </p:attrNameLst>
                                      </p:cBhvr>
                                      <p:to>
                                        <p:strVal val="visible"/>
                                      </p:to>
                                    </p:set>
                                    <p:anim calcmode="lin" valueType="num">
                                      <p:cBhvr additive="base">
                                        <p:cTn id="7" dur="500" fill="hold"/>
                                        <p:tgtEl>
                                          <p:spTgt spid="428035">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280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28035">
                                            <p:txEl>
                                              <p:pRg st="4" end="4"/>
                                            </p:txEl>
                                          </p:spTgt>
                                        </p:tgtEl>
                                        <p:attrNameLst>
                                          <p:attrName>style.visibility</p:attrName>
                                        </p:attrNameLst>
                                      </p:cBhvr>
                                      <p:to>
                                        <p:strVal val="visible"/>
                                      </p:to>
                                    </p:set>
                                    <p:anim calcmode="lin" valueType="num">
                                      <p:cBhvr additive="base">
                                        <p:cTn id="13" dur="500" fill="hold"/>
                                        <p:tgtEl>
                                          <p:spTgt spid="428035">
                                            <p:txEl>
                                              <p:pRg st="4" end="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2803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5" grpId="0" uiExpand="1"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a:xfrm>
            <a:off x="1752600" y="0"/>
            <a:ext cx="8610600" cy="685800"/>
          </a:xfrm>
        </p:spPr>
        <p:txBody>
          <a:bodyPr/>
          <a:lstStyle/>
          <a:p>
            <a:pPr eaLnBrk="1" hangingPunct="1">
              <a:defRPr/>
            </a:pPr>
            <a:r>
              <a:rPr lang="en-US" altLang="en-US" sz="3600"/>
              <a:t>Equivalence Classes </a:t>
            </a:r>
            <a:endParaRPr lang="en-CA" altLang="en-US" sz="3600"/>
          </a:p>
        </p:txBody>
      </p:sp>
      <p:sp>
        <p:nvSpPr>
          <p:cNvPr id="429059" name="Rectangle 3"/>
          <p:cNvSpPr>
            <a:spLocks noGrp="1" noChangeArrowheads="1"/>
          </p:cNvSpPr>
          <p:nvPr>
            <p:ph idx="1"/>
          </p:nvPr>
        </p:nvSpPr>
        <p:spPr>
          <a:xfrm>
            <a:off x="685800" y="609600"/>
            <a:ext cx="10896600" cy="5867400"/>
          </a:xfrm>
        </p:spPr>
        <p:txBody>
          <a:bodyPr>
            <a:normAutofit fontScale="92500" lnSpcReduction="20000"/>
          </a:bodyPr>
          <a:lstStyle/>
          <a:p>
            <a:pPr>
              <a:defRPr/>
            </a:pPr>
            <a:r>
              <a:rPr lang="en-US" altLang="en-US" sz="2800" b="1" dirty="0">
                <a:solidFill>
                  <a:srgbClr val="00FFFF"/>
                </a:solidFill>
                <a:sym typeface="Symbol" panose="05050102010706020507" pitchFamily="18" charset="2"/>
              </a:rPr>
              <a:t>Theorem: </a:t>
            </a:r>
            <a:r>
              <a:rPr lang="en-US" altLang="en-US" sz="2800" dirty="0">
                <a:sym typeface="Symbol" panose="05050102010706020507" pitchFamily="18" charset="2"/>
              </a:rPr>
              <a:t>Let R be an equivalence relation on a set A. The following statements are equivalent:</a:t>
            </a:r>
          </a:p>
          <a:p>
            <a:pPr>
              <a:defRPr/>
            </a:pPr>
            <a:r>
              <a:rPr lang="en-US" altLang="en-US" sz="2800" dirty="0">
                <a:sym typeface="Symbol" panose="05050102010706020507" pitchFamily="18" charset="2"/>
              </a:rPr>
              <a:t>   </a:t>
            </a:r>
            <a:r>
              <a:rPr lang="en-US" altLang="en-US" sz="2800" dirty="0" err="1">
                <a:sym typeface="Symbol" panose="05050102010706020507" pitchFamily="18" charset="2"/>
              </a:rPr>
              <a:t>aRb</a:t>
            </a:r>
            <a:endParaRPr lang="en-US" altLang="en-US" sz="2800" dirty="0">
              <a:sym typeface="Symbol" panose="05050102010706020507" pitchFamily="18" charset="2"/>
            </a:endParaRPr>
          </a:p>
          <a:p>
            <a:pPr>
              <a:defRPr/>
            </a:pPr>
            <a:r>
              <a:rPr lang="en-US" altLang="en-US" sz="2800" baseline="30000" dirty="0">
                <a:sym typeface="Symbol" panose="05050102010706020507" pitchFamily="18" charset="2"/>
              </a:rPr>
              <a:t>   </a:t>
            </a:r>
            <a:r>
              <a:rPr lang="en-US" altLang="en-US" sz="2800" dirty="0">
                <a:sym typeface="Symbol" panose="05050102010706020507" pitchFamily="18" charset="2"/>
              </a:rPr>
              <a:t>[a] = [b]</a:t>
            </a:r>
          </a:p>
          <a:p>
            <a:pPr>
              <a:defRPr/>
            </a:pPr>
            <a:r>
              <a:rPr lang="en-US" altLang="en-US" sz="2800" dirty="0">
                <a:sym typeface="Symbol" panose="05050102010706020507" pitchFamily="18" charset="2"/>
              </a:rPr>
              <a:t> [a]  [b]   </a:t>
            </a:r>
          </a:p>
          <a:p>
            <a:pPr>
              <a:defRPr/>
            </a:pPr>
            <a:r>
              <a:rPr lang="en-US" altLang="en-US" sz="2800" b="1" dirty="0">
                <a:solidFill>
                  <a:srgbClr val="00FFFF"/>
                </a:solidFill>
                <a:sym typeface="Symbol" panose="05050102010706020507" pitchFamily="18" charset="2"/>
              </a:rPr>
              <a:t>Definition:</a:t>
            </a:r>
            <a:r>
              <a:rPr lang="en-US" altLang="en-US" sz="2800" dirty="0">
                <a:sym typeface="Symbol" panose="05050102010706020507" pitchFamily="18" charset="2"/>
              </a:rPr>
              <a:t> A </a:t>
            </a:r>
            <a:r>
              <a:rPr lang="en-US" altLang="en-US" sz="2800" b="1" dirty="0">
                <a:solidFill>
                  <a:srgbClr val="00FFFF"/>
                </a:solidFill>
                <a:sym typeface="Symbol" panose="05050102010706020507" pitchFamily="18" charset="2"/>
              </a:rPr>
              <a:t>partition </a:t>
            </a:r>
            <a:r>
              <a:rPr lang="en-US" altLang="en-US" sz="2800" dirty="0">
                <a:sym typeface="Symbol" panose="05050102010706020507" pitchFamily="18" charset="2"/>
              </a:rPr>
              <a:t>of a set S is a collection of disjoint nonempty subsets of S that have S as their union. In other words, the collection of subsets A</a:t>
            </a:r>
            <a:r>
              <a:rPr lang="en-US" altLang="en-US" sz="2800" baseline="-25000" dirty="0">
                <a:sym typeface="Symbol" panose="05050102010706020507" pitchFamily="18" charset="2"/>
              </a:rPr>
              <a:t>i</a:t>
            </a:r>
            <a:r>
              <a:rPr lang="en-US" altLang="en-US" sz="2800" dirty="0">
                <a:sym typeface="Symbol" panose="05050102010706020507" pitchFamily="18" charset="2"/>
              </a:rPr>
              <a:t>, </a:t>
            </a:r>
            <a:r>
              <a:rPr lang="en-US" altLang="en-US" sz="2800" dirty="0" smtClean="0">
                <a:sym typeface="Symbol" panose="05050102010706020507" pitchFamily="18" charset="2"/>
              </a:rPr>
              <a:t> </a:t>
            </a:r>
            <a:r>
              <a:rPr lang="en-US" altLang="en-US" sz="2800" dirty="0" err="1" smtClean="0">
                <a:sym typeface="Symbol" panose="05050102010706020507" pitchFamily="18" charset="2"/>
              </a:rPr>
              <a:t>i</a:t>
            </a:r>
            <a:r>
              <a:rPr lang="en-US" altLang="en-US" sz="2800" dirty="0" err="1">
                <a:sym typeface="Symbol" panose="05050102010706020507" pitchFamily="18" charset="2"/>
              </a:rPr>
              <a:t>I</a:t>
            </a:r>
            <a:r>
              <a:rPr lang="en-US" altLang="en-US" sz="2800" dirty="0">
                <a:sym typeface="Symbol" panose="05050102010706020507" pitchFamily="18" charset="2"/>
              </a:rPr>
              <a:t>, forms a partition of S if and only if </a:t>
            </a:r>
            <a:endParaRPr lang="en-US" altLang="en-US" sz="2800" dirty="0" smtClean="0">
              <a:sym typeface="Symbol" panose="05050102010706020507" pitchFamily="18" charset="2"/>
            </a:endParaRPr>
          </a:p>
          <a:p>
            <a:pPr>
              <a:defRPr/>
            </a:pPr>
            <a:r>
              <a:rPr lang="en-US" altLang="en-US" sz="2800" dirty="0" smtClean="0">
                <a:sym typeface="Symbol" panose="05050102010706020507" pitchFamily="18" charset="2"/>
              </a:rPr>
              <a:t> A</a:t>
            </a:r>
            <a:r>
              <a:rPr lang="en-US" altLang="en-US" sz="2800" baseline="-25000" dirty="0" smtClean="0">
                <a:sym typeface="Symbol" panose="05050102010706020507" pitchFamily="18" charset="2"/>
              </a:rPr>
              <a:t>i</a:t>
            </a:r>
            <a:r>
              <a:rPr lang="en-US" altLang="en-US" sz="2800" dirty="0" smtClean="0">
                <a:sym typeface="Symbol" panose="05050102010706020507" pitchFamily="18" charset="2"/>
              </a:rPr>
              <a:t> </a:t>
            </a:r>
            <a:r>
              <a:rPr lang="en-US" altLang="en-US" sz="2800" dirty="0">
                <a:sym typeface="Symbol" panose="05050102010706020507" pitchFamily="18" charset="2"/>
              </a:rPr>
              <a:t>  for </a:t>
            </a:r>
            <a:r>
              <a:rPr lang="en-US" altLang="en-US" sz="2800" dirty="0" err="1">
                <a:sym typeface="Symbol" panose="05050102010706020507" pitchFamily="18" charset="2"/>
              </a:rPr>
              <a:t>iI</a:t>
            </a:r>
            <a:endParaRPr lang="en-US" altLang="en-US" sz="2800" dirty="0">
              <a:sym typeface="Symbol" panose="05050102010706020507" pitchFamily="18" charset="2"/>
            </a:endParaRPr>
          </a:p>
          <a:p>
            <a:pPr>
              <a:defRPr/>
            </a:pPr>
            <a:r>
              <a:rPr lang="en-US" altLang="en-US" sz="2800" dirty="0">
                <a:sym typeface="Symbol" panose="05050102010706020507" pitchFamily="18" charset="2"/>
              </a:rPr>
              <a:t>  A</a:t>
            </a:r>
            <a:r>
              <a:rPr lang="en-US" altLang="en-US" sz="2800" baseline="-25000" dirty="0">
                <a:sym typeface="Symbol" panose="05050102010706020507" pitchFamily="18" charset="2"/>
              </a:rPr>
              <a:t>i</a:t>
            </a:r>
            <a:r>
              <a:rPr lang="en-US" altLang="en-US" sz="2800" dirty="0">
                <a:sym typeface="Symbol" panose="05050102010706020507" pitchFamily="18" charset="2"/>
              </a:rPr>
              <a:t>  </a:t>
            </a:r>
            <a:r>
              <a:rPr lang="en-US" altLang="en-US" sz="2800" dirty="0" err="1">
                <a:sym typeface="Symbol" panose="05050102010706020507" pitchFamily="18" charset="2"/>
              </a:rPr>
              <a:t>A</a:t>
            </a:r>
            <a:r>
              <a:rPr lang="en-US" altLang="en-US" sz="2800" baseline="-25000" dirty="0" err="1">
                <a:sym typeface="Symbol" panose="05050102010706020507" pitchFamily="18" charset="2"/>
              </a:rPr>
              <a:t>j</a:t>
            </a:r>
            <a:r>
              <a:rPr lang="en-US" altLang="en-US" sz="2800" dirty="0">
                <a:sym typeface="Symbol" panose="05050102010706020507" pitchFamily="18" charset="2"/>
              </a:rPr>
              <a:t> = , if </a:t>
            </a:r>
            <a:r>
              <a:rPr lang="en-US" altLang="en-US" sz="2800" dirty="0" err="1">
                <a:sym typeface="Symbol" panose="05050102010706020507" pitchFamily="18" charset="2"/>
              </a:rPr>
              <a:t>i</a:t>
            </a:r>
            <a:r>
              <a:rPr lang="en-US" altLang="en-US" sz="2800" dirty="0">
                <a:sym typeface="Symbol" panose="05050102010706020507" pitchFamily="18" charset="2"/>
              </a:rPr>
              <a:t>  j</a:t>
            </a:r>
          </a:p>
          <a:p>
            <a:pPr>
              <a:defRPr/>
            </a:pPr>
            <a:r>
              <a:rPr lang="en-US" altLang="en-US" sz="2800" dirty="0">
                <a:sym typeface="Symbol" panose="05050102010706020507" pitchFamily="18" charset="2"/>
              </a:rPr>
              <a:t> </a:t>
            </a:r>
            <a:r>
              <a:rPr lang="en-US" altLang="en-US" sz="3500" dirty="0">
                <a:sym typeface="Symbol" panose="05050102010706020507" pitchFamily="18" charset="2"/>
              </a:rPr>
              <a:t></a:t>
            </a:r>
            <a:r>
              <a:rPr lang="en-US" altLang="en-US" sz="2800" baseline="-25000" dirty="0" err="1">
                <a:sym typeface="Symbol" panose="05050102010706020507" pitchFamily="18" charset="2"/>
              </a:rPr>
              <a:t>iI</a:t>
            </a:r>
            <a:r>
              <a:rPr lang="en-US" altLang="en-US" sz="2800" dirty="0">
                <a:sym typeface="Symbol" panose="05050102010706020507" pitchFamily="18" charset="2"/>
              </a:rPr>
              <a:t> A</a:t>
            </a:r>
            <a:r>
              <a:rPr lang="en-US" altLang="en-US" sz="2800" baseline="-25000" dirty="0">
                <a:sym typeface="Symbol" panose="05050102010706020507" pitchFamily="18" charset="2"/>
              </a:rPr>
              <a:t>i</a:t>
            </a:r>
            <a:r>
              <a:rPr lang="en-US" altLang="en-US" sz="2800" dirty="0">
                <a:sym typeface="Symbol" panose="05050102010706020507" pitchFamily="18" charset="2"/>
              </a:rPr>
              <a:t> = S</a:t>
            </a:r>
          </a:p>
        </p:txBody>
      </p:sp>
      <p:sp>
        <p:nvSpPr>
          <p:cNvPr id="58370" name="Date Placeholder 3"/>
          <p:cNvSpPr>
            <a:spLocks noGrp="1"/>
          </p:cNvSpPr>
          <p:nvPr>
            <p:ph type="dt" sz="half" idx="10"/>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58371" name="Footer Placeholder 4"/>
          <p:cNvSpPr>
            <a:spLocks noGrp="1"/>
          </p:cNvSpPr>
          <p:nvPr>
            <p:ph type="ftr" sz="quarter" idx="11"/>
          </p:nvPr>
        </p:nvSpPr>
        <p:spPr>
          <a:xfrm>
            <a:off x="1005871" y="6294437"/>
            <a:ext cx="6672865" cy="365125"/>
          </a:xfrm>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dirty="0">
              <a:solidFill>
                <a:srgbClr val="00CCFF"/>
              </a:solidFill>
              <a:latin typeface="Times New Roman" panose="02020603050405020304" pitchFamily="18" charset="0"/>
            </a:endParaRPr>
          </a:p>
        </p:txBody>
      </p:sp>
      <p:sp>
        <p:nvSpPr>
          <p:cNvPr id="58372" name="Slide Number Placeholder 5"/>
          <p:cNvSpPr>
            <a:spLocks noGrp="1"/>
          </p:cNvSpPr>
          <p:nvPr>
            <p:ph type="sldNum" sz="quarter" idx="12"/>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03C1C7CF-CFD7-4907-A138-31E2150B5233}" type="slidenum">
              <a:rPr lang="en-CA" altLang="en-US" sz="1400">
                <a:solidFill>
                  <a:srgbClr val="00CCFF"/>
                </a:solidFill>
                <a:latin typeface="Times New Roman" panose="02020603050405020304" pitchFamily="18" charset="0"/>
              </a:rPr>
              <a:pPr>
                <a:spcBef>
                  <a:spcPct val="0"/>
                </a:spcBef>
              </a:pPr>
              <a:t>51</a:t>
            </a:fld>
            <a:endParaRPr lang="en-CA" altLang="en-US" sz="1400">
              <a:solidFill>
                <a:srgbClr val="00CC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9059">
                                            <p:txEl>
                                              <p:pRg st="1" end="1"/>
                                            </p:txEl>
                                          </p:spTgt>
                                        </p:tgtEl>
                                        <p:attrNameLst>
                                          <p:attrName>style.visibility</p:attrName>
                                        </p:attrNameLst>
                                      </p:cBhvr>
                                      <p:to>
                                        <p:strVal val="visible"/>
                                      </p:to>
                                    </p:set>
                                    <p:anim calcmode="lin" valueType="num">
                                      <p:cBhvr additive="base">
                                        <p:cTn id="7" dur="500" fill="hold"/>
                                        <p:tgtEl>
                                          <p:spTgt spid="429059">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290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29059">
                                            <p:txEl>
                                              <p:pRg st="2" end="2"/>
                                            </p:txEl>
                                          </p:spTgt>
                                        </p:tgtEl>
                                        <p:attrNameLst>
                                          <p:attrName>style.visibility</p:attrName>
                                        </p:attrNameLst>
                                      </p:cBhvr>
                                      <p:to>
                                        <p:strVal val="visible"/>
                                      </p:to>
                                    </p:set>
                                    <p:anim calcmode="lin" valueType="num">
                                      <p:cBhvr additive="base">
                                        <p:cTn id="13" dur="500" fill="hold"/>
                                        <p:tgtEl>
                                          <p:spTgt spid="42905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290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29059">
                                            <p:txEl>
                                              <p:pRg st="3" end="3"/>
                                            </p:txEl>
                                          </p:spTgt>
                                        </p:tgtEl>
                                        <p:attrNameLst>
                                          <p:attrName>style.visibility</p:attrName>
                                        </p:attrNameLst>
                                      </p:cBhvr>
                                      <p:to>
                                        <p:strVal val="visible"/>
                                      </p:to>
                                    </p:set>
                                    <p:anim calcmode="lin" valueType="num">
                                      <p:cBhvr additive="base">
                                        <p:cTn id="19" dur="500" fill="hold"/>
                                        <p:tgtEl>
                                          <p:spTgt spid="42905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290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29059">
                                            <p:txEl>
                                              <p:pRg st="4" end="4"/>
                                            </p:txEl>
                                          </p:spTgt>
                                        </p:tgtEl>
                                        <p:attrNameLst>
                                          <p:attrName>style.visibility</p:attrName>
                                        </p:attrNameLst>
                                      </p:cBhvr>
                                      <p:to>
                                        <p:strVal val="visible"/>
                                      </p:to>
                                    </p:set>
                                    <p:anim calcmode="lin" valueType="num">
                                      <p:cBhvr additive="base">
                                        <p:cTn id="25" dur="500" fill="hold"/>
                                        <p:tgtEl>
                                          <p:spTgt spid="42905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2905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29059">
                                            <p:txEl>
                                              <p:pRg st="5" end="5"/>
                                            </p:txEl>
                                          </p:spTgt>
                                        </p:tgtEl>
                                        <p:attrNameLst>
                                          <p:attrName>style.visibility</p:attrName>
                                        </p:attrNameLst>
                                      </p:cBhvr>
                                      <p:to>
                                        <p:strVal val="visible"/>
                                      </p:to>
                                    </p:set>
                                    <p:anim calcmode="lin" valueType="num">
                                      <p:cBhvr additive="base">
                                        <p:cTn id="31" dur="500" fill="hold"/>
                                        <p:tgtEl>
                                          <p:spTgt spid="429059">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2905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29059">
                                            <p:txEl>
                                              <p:pRg st="6" end="6"/>
                                            </p:txEl>
                                          </p:spTgt>
                                        </p:tgtEl>
                                        <p:attrNameLst>
                                          <p:attrName>style.visibility</p:attrName>
                                        </p:attrNameLst>
                                      </p:cBhvr>
                                      <p:to>
                                        <p:strVal val="visible"/>
                                      </p:to>
                                    </p:set>
                                    <p:anim calcmode="lin" valueType="num">
                                      <p:cBhvr additive="base">
                                        <p:cTn id="37" dur="500" fill="hold"/>
                                        <p:tgtEl>
                                          <p:spTgt spid="429059">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2905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29059">
                                            <p:txEl>
                                              <p:pRg st="7" end="7"/>
                                            </p:txEl>
                                          </p:spTgt>
                                        </p:tgtEl>
                                        <p:attrNameLst>
                                          <p:attrName>style.visibility</p:attrName>
                                        </p:attrNameLst>
                                      </p:cBhvr>
                                      <p:to>
                                        <p:strVal val="visible"/>
                                      </p:to>
                                    </p:set>
                                    <p:anim calcmode="lin" valueType="num">
                                      <p:cBhvr additive="base">
                                        <p:cTn id="43" dur="500" fill="hold"/>
                                        <p:tgtEl>
                                          <p:spTgt spid="429059">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2905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uiExpand="1"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a:xfrm>
            <a:off x="1752600" y="0"/>
            <a:ext cx="8610600" cy="762000"/>
          </a:xfrm>
        </p:spPr>
        <p:txBody>
          <a:bodyPr/>
          <a:lstStyle/>
          <a:p>
            <a:pPr eaLnBrk="1" hangingPunct="1">
              <a:defRPr/>
            </a:pPr>
            <a:r>
              <a:rPr lang="en-US" altLang="en-US" sz="3600"/>
              <a:t>Equivalence Classes </a:t>
            </a:r>
            <a:endParaRPr lang="en-CA" altLang="en-US" sz="3600"/>
          </a:p>
        </p:txBody>
      </p:sp>
      <p:sp>
        <p:nvSpPr>
          <p:cNvPr id="430083" name="Rectangle 3"/>
          <p:cNvSpPr>
            <a:spLocks noGrp="1" noChangeArrowheads="1"/>
          </p:cNvSpPr>
          <p:nvPr>
            <p:ph idx="1"/>
          </p:nvPr>
        </p:nvSpPr>
        <p:spPr>
          <a:xfrm>
            <a:off x="609600" y="685800"/>
            <a:ext cx="11049000" cy="990600"/>
          </a:xfrm>
        </p:spPr>
        <p:txBody>
          <a:bodyPr>
            <a:normAutofit fontScale="92500" lnSpcReduction="10000"/>
          </a:bodyPr>
          <a:lstStyle/>
          <a:p>
            <a:pPr marL="0" indent="0">
              <a:defRPr/>
            </a:pPr>
            <a:r>
              <a:rPr lang="en-US" altLang="en-US" sz="2800" b="1" dirty="0">
                <a:solidFill>
                  <a:srgbClr val="00FFFF"/>
                </a:solidFill>
                <a:sym typeface="Symbol" panose="05050102010706020507" pitchFamily="18" charset="2"/>
              </a:rPr>
              <a:t>Examples: </a:t>
            </a:r>
            <a:r>
              <a:rPr lang="en-US" altLang="en-US" sz="2800" dirty="0">
                <a:sym typeface="Symbol" panose="05050102010706020507" pitchFamily="18" charset="2"/>
              </a:rPr>
              <a:t>Let S be the set </a:t>
            </a:r>
            <a:r>
              <a:rPr lang="en-US" altLang="en-US" sz="2800" dirty="0" smtClean="0">
                <a:sym typeface="Symbol" panose="05050102010706020507" pitchFamily="18" charset="2"/>
              </a:rPr>
              <a:t>{a, t, m, </a:t>
            </a:r>
            <a:r>
              <a:rPr lang="en-US" altLang="en-US" sz="2800" dirty="0">
                <a:sym typeface="Symbol" panose="05050102010706020507" pitchFamily="18" charset="2"/>
              </a:rPr>
              <a:t>r, o, c, k, s}.</a:t>
            </a:r>
            <a:br>
              <a:rPr lang="en-US" altLang="en-US" sz="2800" dirty="0">
                <a:sym typeface="Symbol" panose="05050102010706020507" pitchFamily="18" charset="2"/>
              </a:rPr>
            </a:br>
            <a:r>
              <a:rPr lang="en-US" altLang="en-US" sz="2800" dirty="0">
                <a:sym typeface="Symbol" panose="05050102010706020507" pitchFamily="18" charset="2"/>
              </a:rPr>
              <a:t>Do the following collections of sets partition S ?</a:t>
            </a:r>
            <a:endParaRPr lang="en-US" altLang="en-US" sz="2800" baseline="30000" dirty="0">
              <a:solidFill>
                <a:srgbClr val="66FF33"/>
              </a:solidFill>
              <a:sym typeface="Symbol" panose="05050102010706020507" pitchFamily="18" charset="2"/>
            </a:endParaRPr>
          </a:p>
        </p:txBody>
      </p:sp>
      <p:sp>
        <p:nvSpPr>
          <p:cNvPr id="59394" name="Date Placeholder 3"/>
          <p:cNvSpPr>
            <a:spLocks noGrp="1"/>
          </p:cNvSpPr>
          <p:nvPr>
            <p:ph type="dt" sz="half" idx="10"/>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59395" name="Footer Placeholder 4"/>
          <p:cNvSpPr>
            <a:spLocks noGrp="1"/>
          </p:cNvSpPr>
          <p:nvPr>
            <p:ph type="ftr" sz="quarter" idx="11"/>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a:solidFill>
                <a:srgbClr val="00CCFF"/>
              </a:solidFill>
              <a:latin typeface="Times New Roman" panose="02020603050405020304" pitchFamily="18" charset="0"/>
            </a:endParaRPr>
          </a:p>
        </p:txBody>
      </p:sp>
      <p:sp>
        <p:nvSpPr>
          <p:cNvPr id="59396" name="Slide Number Placeholder 5"/>
          <p:cNvSpPr>
            <a:spLocks noGrp="1"/>
          </p:cNvSpPr>
          <p:nvPr>
            <p:ph type="sldNum" sz="quarter" idx="12"/>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FC651653-B7A1-4550-96AB-3E6006E5CF37}" type="slidenum">
              <a:rPr lang="en-CA" altLang="en-US" sz="1400">
                <a:solidFill>
                  <a:srgbClr val="00CCFF"/>
                </a:solidFill>
                <a:latin typeface="Times New Roman" panose="02020603050405020304" pitchFamily="18" charset="0"/>
              </a:rPr>
              <a:pPr>
                <a:spcBef>
                  <a:spcPct val="0"/>
                </a:spcBef>
              </a:pPr>
              <a:t>52</a:t>
            </a:fld>
            <a:endParaRPr lang="en-CA" altLang="en-US" sz="1400">
              <a:solidFill>
                <a:srgbClr val="00CCFF"/>
              </a:solidFill>
              <a:latin typeface="Times New Roman" panose="02020603050405020304" pitchFamily="18" charset="0"/>
            </a:endParaRPr>
          </a:p>
        </p:txBody>
      </p:sp>
      <p:sp>
        <p:nvSpPr>
          <p:cNvPr id="430084" name="Rectangle 4"/>
          <p:cNvSpPr>
            <a:spLocks noChangeArrowheads="1"/>
          </p:cNvSpPr>
          <p:nvPr/>
        </p:nvSpPr>
        <p:spPr bwMode="auto">
          <a:xfrm>
            <a:off x="1752600" y="1828800"/>
            <a:ext cx="4267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1377950" indent="-5778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987550" indent="-4953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2514600" indent="-41275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3041650" indent="-41275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34988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39560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44132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48704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eaLnBrk="1" hangingPunct="1">
              <a:spcBef>
                <a:spcPct val="20000"/>
              </a:spcBef>
              <a:defRPr/>
            </a:pPr>
            <a:r>
              <a:rPr lang="en-US" altLang="en-US" sz="2800" dirty="0"/>
              <a:t>{{m, o, c, k}, {r, </a:t>
            </a:r>
            <a:r>
              <a:rPr lang="en-US" altLang="en-US" sz="2800" dirty="0" err="1" smtClean="0"/>
              <a:t>a,t</a:t>
            </a:r>
            <a:r>
              <a:rPr lang="en-US" altLang="en-US" sz="2800" dirty="0" smtClean="0"/>
              <a:t>, </a:t>
            </a:r>
            <a:r>
              <a:rPr lang="en-US" altLang="en-US" sz="2800" dirty="0"/>
              <a:t>s}}</a:t>
            </a:r>
            <a:endParaRPr lang="en-US" altLang="en-US" sz="2800" baseline="30000" dirty="0">
              <a:solidFill>
                <a:srgbClr val="66FF33"/>
              </a:solidFill>
            </a:endParaRPr>
          </a:p>
        </p:txBody>
      </p:sp>
      <p:sp>
        <p:nvSpPr>
          <p:cNvPr id="430085" name="Rectangle 5"/>
          <p:cNvSpPr>
            <a:spLocks noChangeArrowheads="1"/>
          </p:cNvSpPr>
          <p:nvPr/>
        </p:nvSpPr>
        <p:spPr bwMode="auto">
          <a:xfrm>
            <a:off x="6477000" y="1828800"/>
            <a:ext cx="1447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1377950" indent="-5778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987550" indent="-4953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2514600" indent="-41275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3041650" indent="-41275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34988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39560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44132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48704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eaLnBrk="1" hangingPunct="1">
              <a:spcBef>
                <a:spcPct val="20000"/>
              </a:spcBef>
              <a:defRPr/>
            </a:pPr>
            <a:r>
              <a:rPr lang="en-US" altLang="en-US" sz="2800">
                <a:solidFill>
                  <a:srgbClr val="66FF33"/>
                </a:solidFill>
              </a:rPr>
              <a:t>yes.</a:t>
            </a:r>
          </a:p>
        </p:txBody>
      </p:sp>
      <p:sp>
        <p:nvSpPr>
          <p:cNvPr id="430086" name="Rectangle 6"/>
          <p:cNvSpPr>
            <a:spLocks noChangeArrowheads="1"/>
          </p:cNvSpPr>
          <p:nvPr/>
        </p:nvSpPr>
        <p:spPr bwMode="auto">
          <a:xfrm>
            <a:off x="1752600" y="2590800"/>
            <a:ext cx="4267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1377950" indent="-5778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987550" indent="-4953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2514600" indent="-41275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3041650" indent="-41275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34988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39560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44132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48704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eaLnBrk="1" hangingPunct="1">
              <a:spcBef>
                <a:spcPct val="20000"/>
              </a:spcBef>
              <a:defRPr/>
            </a:pPr>
            <a:r>
              <a:rPr lang="en-US" altLang="en-US" sz="2800" dirty="0"/>
              <a:t>{{c, o, m, </a:t>
            </a:r>
            <a:r>
              <a:rPr lang="en-US" altLang="en-US" sz="2800" dirty="0" smtClean="0"/>
              <a:t>a}, {t, </a:t>
            </a:r>
            <a:r>
              <a:rPr lang="en-US" altLang="en-US" sz="2800" dirty="0"/>
              <a:t>s}, {r}}</a:t>
            </a:r>
            <a:endParaRPr lang="en-US" altLang="en-US" sz="2800" baseline="30000" dirty="0">
              <a:solidFill>
                <a:srgbClr val="66FF33"/>
              </a:solidFill>
            </a:endParaRPr>
          </a:p>
        </p:txBody>
      </p:sp>
      <p:sp>
        <p:nvSpPr>
          <p:cNvPr id="430087" name="Rectangle 7"/>
          <p:cNvSpPr>
            <a:spLocks noChangeArrowheads="1"/>
          </p:cNvSpPr>
          <p:nvPr/>
        </p:nvSpPr>
        <p:spPr bwMode="auto">
          <a:xfrm>
            <a:off x="6477000" y="2590800"/>
            <a:ext cx="3733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1377950" indent="-5778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987550" indent="-4953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2514600" indent="-41275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3041650" indent="-41275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34988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39560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44132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48704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eaLnBrk="1" hangingPunct="1">
              <a:spcBef>
                <a:spcPct val="20000"/>
              </a:spcBef>
              <a:defRPr/>
            </a:pPr>
            <a:r>
              <a:rPr lang="en-US" altLang="en-US" sz="2800" dirty="0">
                <a:solidFill>
                  <a:srgbClr val="FF3300"/>
                </a:solidFill>
              </a:rPr>
              <a:t>no (k is missing).</a:t>
            </a:r>
          </a:p>
        </p:txBody>
      </p:sp>
      <p:sp>
        <p:nvSpPr>
          <p:cNvPr id="430088" name="Rectangle 8"/>
          <p:cNvSpPr>
            <a:spLocks noChangeArrowheads="1"/>
          </p:cNvSpPr>
          <p:nvPr/>
        </p:nvSpPr>
        <p:spPr bwMode="auto">
          <a:xfrm>
            <a:off x="1752600" y="3352800"/>
            <a:ext cx="4572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1377950" indent="-5778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987550" indent="-4953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2514600" indent="-41275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3041650" indent="-41275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34988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39560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44132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48704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eaLnBrk="1" hangingPunct="1">
              <a:spcBef>
                <a:spcPct val="20000"/>
              </a:spcBef>
              <a:defRPr/>
            </a:pPr>
            <a:r>
              <a:rPr lang="en-US" altLang="en-US" sz="2800" dirty="0"/>
              <a:t>{{b, r, o, c, k}, </a:t>
            </a:r>
            <a:r>
              <a:rPr lang="en-US" altLang="en-US" sz="2800" dirty="0" smtClean="0"/>
              <a:t>{m, a, s, </a:t>
            </a:r>
            <a:r>
              <a:rPr lang="en-US" altLang="en-US" sz="2800" dirty="0"/>
              <a:t>t}}</a:t>
            </a:r>
            <a:endParaRPr lang="en-US" altLang="en-US" sz="2800" baseline="30000" dirty="0">
              <a:solidFill>
                <a:srgbClr val="66FF33"/>
              </a:solidFill>
            </a:endParaRPr>
          </a:p>
        </p:txBody>
      </p:sp>
      <p:sp>
        <p:nvSpPr>
          <p:cNvPr id="430089" name="Rectangle 9"/>
          <p:cNvSpPr>
            <a:spLocks noChangeArrowheads="1"/>
          </p:cNvSpPr>
          <p:nvPr/>
        </p:nvSpPr>
        <p:spPr bwMode="auto">
          <a:xfrm>
            <a:off x="6512169" y="3451225"/>
            <a:ext cx="3733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1377950" indent="-5778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987550" indent="-4953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2514600" indent="-41275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3041650" indent="-41275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34988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39560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44132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48704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eaLnBrk="1" hangingPunct="1">
              <a:spcBef>
                <a:spcPct val="20000"/>
              </a:spcBef>
              <a:defRPr/>
            </a:pPr>
            <a:r>
              <a:rPr lang="en-US" altLang="en-US" sz="2800" dirty="0">
                <a:solidFill>
                  <a:srgbClr val="FF3300"/>
                </a:solidFill>
              </a:rPr>
              <a:t>no </a:t>
            </a:r>
            <a:r>
              <a:rPr lang="en-US" altLang="en-US" sz="2800" dirty="0" smtClean="0">
                <a:solidFill>
                  <a:srgbClr val="FF3300"/>
                </a:solidFill>
              </a:rPr>
              <a:t>(b </a:t>
            </a:r>
            <a:r>
              <a:rPr lang="en-US" altLang="en-US" sz="2800" dirty="0">
                <a:solidFill>
                  <a:srgbClr val="FF3300"/>
                </a:solidFill>
              </a:rPr>
              <a:t>is not in S).</a:t>
            </a:r>
          </a:p>
        </p:txBody>
      </p:sp>
      <p:sp>
        <p:nvSpPr>
          <p:cNvPr id="430090" name="Rectangle 10"/>
          <p:cNvSpPr>
            <a:spLocks noChangeArrowheads="1"/>
          </p:cNvSpPr>
          <p:nvPr/>
        </p:nvSpPr>
        <p:spPr bwMode="auto">
          <a:xfrm>
            <a:off x="1752600" y="4114800"/>
            <a:ext cx="4572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1377950" indent="-5778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987550" indent="-4953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2514600" indent="-41275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3041650" indent="-41275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34988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39560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44132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48704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eaLnBrk="1" hangingPunct="1">
              <a:spcBef>
                <a:spcPct val="20000"/>
              </a:spcBef>
              <a:defRPr/>
            </a:pPr>
            <a:r>
              <a:rPr lang="en-US" altLang="en-US" sz="2800" dirty="0" smtClean="0"/>
              <a:t>{{a, t, m, </a:t>
            </a:r>
            <a:r>
              <a:rPr lang="en-US" altLang="en-US" sz="2800" dirty="0"/>
              <a:t>r, o, c, k, s}}</a:t>
            </a:r>
            <a:endParaRPr lang="en-US" altLang="en-US" sz="2800" baseline="30000" dirty="0">
              <a:solidFill>
                <a:srgbClr val="66FF33"/>
              </a:solidFill>
            </a:endParaRPr>
          </a:p>
        </p:txBody>
      </p:sp>
      <p:sp>
        <p:nvSpPr>
          <p:cNvPr id="430091" name="Rectangle 11"/>
          <p:cNvSpPr>
            <a:spLocks noChangeArrowheads="1"/>
          </p:cNvSpPr>
          <p:nvPr/>
        </p:nvSpPr>
        <p:spPr bwMode="auto">
          <a:xfrm>
            <a:off x="6477000" y="4114800"/>
            <a:ext cx="1447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1377950" indent="-5778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987550" indent="-4953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2514600" indent="-41275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3041650" indent="-41275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34988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39560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44132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48704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eaLnBrk="1" hangingPunct="1">
              <a:spcBef>
                <a:spcPct val="20000"/>
              </a:spcBef>
              <a:defRPr/>
            </a:pPr>
            <a:r>
              <a:rPr lang="en-US" altLang="en-US" sz="2800">
                <a:solidFill>
                  <a:srgbClr val="66FF33"/>
                </a:solidFill>
              </a:rPr>
              <a:t>yes.</a:t>
            </a:r>
          </a:p>
        </p:txBody>
      </p:sp>
      <p:sp>
        <p:nvSpPr>
          <p:cNvPr id="430092" name="Rectangle 12"/>
          <p:cNvSpPr>
            <a:spLocks noChangeArrowheads="1"/>
          </p:cNvSpPr>
          <p:nvPr/>
        </p:nvSpPr>
        <p:spPr bwMode="auto">
          <a:xfrm>
            <a:off x="1752600" y="4876800"/>
            <a:ext cx="4876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1377950" indent="-5778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987550" indent="-4953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2514600" indent="-41275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3041650" indent="-41275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34988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39560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44132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48704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eaLnBrk="1" hangingPunct="1">
              <a:spcBef>
                <a:spcPct val="20000"/>
              </a:spcBef>
              <a:defRPr/>
            </a:pPr>
            <a:r>
              <a:rPr lang="en-US" altLang="en-US" sz="2800" dirty="0" smtClean="0"/>
              <a:t>{{t, </a:t>
            </a:r>
            <a:r>
              <a:rPr lang="en-US" altLang="en-US" sz="2800" dirty="0"/>
              <a:t>o, o, k}, {r, </a:t>
            </a:r>
            <a:r>
              <a:rPr lang="en-US" altLang="en-US" sz="2800" dirty="0" smtClean="0"/>
              <a:t>a, </a:t>
            </a:r>
            <a:r>
              <a:rPr lang="en-US" altLang="en-US" sz="2800" dirty="0"/>
              <a:t>m}, {c, s}}</a:t>
            </a:r>
            <a:endParaRPr lang="en-US" altLang="en-US" sz="2800" baseline="30000" dirty="0">
              <a:solidFill>
                <a:srgbClr val="66FF33"/>
              </a:solidFill>
            </a:endParaRPr>
          </a:p>
        </p:txBody>
      </p:sp>
      <p:sp>
        <p:nvSpPr>
          <p:cNvPr id="430093" name="Rectangle 13"/>
          <p:cNvSpPr>
            <a:spLocks noChangeArrowheads="1"/>
          </p:cNvSpPr>
          <p:nvPr/>
        </p:nvSpPr>
        <p:spPr bwMode="auto">
          <a:xfrm>
            <a:off x="6477000" y="4876800"/>
            <a:ext cx="4191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1377950" indent="-5778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987550" indent="-4953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2514600" indent="-41275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3041650" indent="-41275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34988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39560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44132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48704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eaLnBrk="1" hangingPunct="1">
              <a:spcBef>
                <a:spcPct val="20000"/>
              </a:spcBef>
              <a:defRPr/>
            </a:pPr>
            <a:r>
              <a:rPr lang="en-US" altLang="en-US" sz="2800" dirty="0">
                <a:solidFill>
                  <a:srgbClr val="66FF33"/>
                </a:solidFill>
              </a:rPr>
              <a:t>yes </a:t>
            </a:r>
            <a:r>
              <a:rPr lang="en-US" altLang="en-US" sz="2800" dirty="0" smtClean="0">
                <a:solidFill>
                  <a:srgbClr val="66FF33"/>
                </a:solidFill>
              </a:rPr>
              <a:t>({</a:t>
            </a:r>
            <a:r>
              <a:rPr lang="en-US" altLang="en-US" sz="2800" dirty="0" err="1" smtClean="0">
                <a:solidFill>
                  <a:srgbClr val="66FF33"/>
                </a:solidFill>
              </a:rPr>
              <a:t>t,o,o,k</a:t>
            </a:r>
            <a:r>
              <a:rPr lang="en-US" altLang="en-US" sz="2800" dirty="0">
                <a:solidFill>
                  <a:srgbClr val="66FF33"/>
                </a:solidFill>
              </a:rPr>
              <a:t>} = </a:t>
            </a:r>
            <a:r>
              <a:rPr lang="en-US" altLang="en-US" sz="2800" dirty="0" smtClean="0">
                <a:solidFill>
                  <a:srgbClr val="66FF33"/>
                </a:solidFill>
              </a:rPr>
              <a:t>{</a:t>
            </a:r>
            <a:r>
              <a:rPr lang="en-US" altLang="en-US" sz="2800" dirty="0" err="1" smtClean="0">
                <a:solidFill>
                  <a:srgbClr val="66FF33"/>
                </a:solidFill>
              </a:rPr>
              <a:t>t,o,k</a:t>
            </a:r>
            <a:r>
              <a:rPr lang="en-US" altLang="en-US" sz="2800" dirty="0">
                <a:solidFill>
                  <a:srgbClr val="66FF33"/>
                </a:solidFill>
              </a:rPr>
              <a:t>}).</a:t>
            </a:r>
          </a:p>
        </p:txBody>
      </p:sp>
      <p:sp>
        <p:nvSpPr>
          <p:cNvPr id="430094" name="Rectangle 14"/>
          <p:cNvSpPr>
            <a:spLocks noChangeArrowheads="1"/>
          </p:cNvSpPr>
          <p:nvPr/>
        </p:nvSpPr>
        <p:spPr bwMode="auto">
          <a:xfrm>
            <a:off x="1752600" y="5638800"/>
            <a:ext cx="5334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1377950" indent="-5778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987550" indent="-4953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2514600" indent="-41275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3041650" indent="-41275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34988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39560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44132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48704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a:spcBef>
                <a:spcPct val="20000"/>
              </a:spcBef>
              <a:defRPr/>
            </a:pPr>
            <a:r>
              <a:rPr lang="en-US" altLang="en-US" sz="2800" dirty="0" smtClean="0"/>
              <a:t>{{t, </a:t>
            </a:r>
            <a:r>
              <a:rPr lang="en-US" altLang="en-US" sz="2800" dirty="0"/>
              <a:t>a</a:t>
            </a:r>
            <a:r>
              <a:rPr lang="en-US" altLang="en-US" sz="2800" dirty="0" smtClean="0"/>
              <a:t>, </a:t>
            </a:r>
            <a:r>
              <a:rPr lang="en-US" altLang="en-US" sz="2800" dirty="0"/>
              <a:t>m</a:t>
            </a:r>
            <a:r>
              <a:rPr lang="en-US" altLang="en-US" sz="2800" dirty="0" smtClean="0"/>
              <a:t>}, </a:t>
            </a:r>
            <a:r>
              <a:rPr lang="en-US" altLang="en-US" sz="2800" dirty="0"/>
              <a:t>{r, o, c, k, s}, </a:t>
            </a:r>
            <a:r>
              <a:rPr lang="en-US" altLang="en-US" sz="2800" dirty="0" smtClean="0">
                <a:latin typeface="Cambria Math" panose="02040503050406030204" pitchFamily="18" charset="0"/>
                <a:ea typeface="Cambria Math" panose="02040503050406030204" pitchFamily="18" charset="0"/>
              </a:rPr>
              <a:t>∅</a:t>
            </a:r>
            <a:r>
              <a:rPr lang="en-US" altLang="en-US" sz="2800" dirty="0" smtClean="0"/>
              <a:t>}</a:t>
            </a:r>
            <a:endParaRPr lang="en-US" altLang="en-US" sz="2800" baseline="30000" dirty="0">
              <a:solidFill>
                <a:srgbClr val="66FF33"/>
              </a:solidFill>
            </a:endParaRPr>
          </a:p>
        </p:txBody>
      </p:sp>
      <p:sp>
        <p:nvSpPr>
          <p:cNvPr id="430095" name="Rectangle 15"/>
          <p:cNvSpPr>
            <a:spLocks noChangeArrowheads="1"/>
          </p:cNvSpPr>
          <p:nvPr/>
        </p:nvSpPr>
        <p:spPr bwMode="auto">
          <a:xfrm>
            <a:off x="6477000" y="5638800"/>
            <a:ext cx="3733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anose="030F0702030302020204" pitchFamily="66" charset="0"/>
              </a:defRPr>
            </a:lvl1pPr>
            <a:lvl2pPr marL="1377950" indent="-577850">
              <a:buChar char="–"/>
              <a:defRPr sz="2800">
                <a:solidFill>
                  <a:srgbClr val="FFFF00"/>
                </a:solidFill>
                <a:effectLst>
                  <a:outerShdw blurRad="38100" dist="38100" dir="2700000" algn="tl">
                    <a:srgbClr val="000000"/>
                  </a:outerShdw>
                </a:effectLst>
                <a:latin typeface="Comic Sans MS" panose="030F0702030302020204" pitchFamily="66" charset="0"/>
              </a:defRPr>
            </a:lvl2pPr>
            <a:lvl3pPr marL="1987550" indent="-495300">
              <a:buChar char="•"/>
              <a:defRPr sz="2400">
                <a:solidFill>
                  <a:srgbClr val="FFFF00"/>
                </a:solidFill>
                <a:effectLst>
                  <a:outerShdw blurRad="38100" dist="38100" dir="2700000" algn="tl">
                    <a:srgbClr val="000000"/>
                  </a:outerShdw>
                </a:effectLst>
                <a:latin typeface="Comic Sans MS" panose="030F0702030302020204" pitchFamily="66" charset="0"/>
              </a:defRPr>
            </a:lvl3pPr>
            <a:lvl4pPr marL="2514600" indent="-412750">
              <a:buChar char="–"/>
              <a:defRPr sz="2000">
                <a:solidFill>
                  <a:srgbClr val="FFFF00"/>
                </a:solidFill>
                <a:effectLst>
                  <a:outerShdw blurRad="38100" dist="38100" dir="2700000" algn="tl">
                    <a:srgbClr val="000000"/>
                  </a:outerShdw>
                </a:effectLst>
                <a:latin typeface="Comic Sans MS" panose="030F0702030302020204" pitchFamily="66" charset="0"/>
              </a:defRPr>
            </a:lvl4pPr>
            <a:lvl5pPr marL="3041650" indent="-412750">
              <a:buChar char="»"/>
              <a:defRPr sz="2000">
                <a:solidFill>
                  <a:srgbClr val="FFFF00"/>
                </a:solidFill>
                <a:effectLst>
                  <a:outerShdw blurRad="38100" dist="38100" dir="2700000" algn="tl">
                    <a:srgbClr val="000000"/>
                  </a:outerShdw>
                </a:effectLst>
                <a:latin typeface="Comic Sans MS" panose="030F0702030302020204" pitchFamily="66" charset="0"/>
              </a:defRPr>
            </a:lvl5pPr>
            <a:lvl6pPr marL="34988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6pPr>
            <a:lvl7pPr marL="39560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7pPr>
            <a:lvl8pPr marL="44132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8pPr>
            <a:lvl9pPr marL="48704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anose="030F0702030302020204" pitchFamily="66" charset="0"/>
              </a:defRPr>
            </a:lvl9pPr>
          </a:lstStyle>
          <a:p>
            <a:pPr>
              <a:spcBef>
                <a:spcPct val="20000"/>
              </a:spcBef>
              <a:defRPr/>
            </a:pPr>
            <a:r>
              <a:rPr lang="en-US" altLang="en-US" sz="2800" dirty="0">
                <a:solidFill>
                  <a:srgbClr val="FF3300"/>
                </a:solidFill>
              </a:rPr>
              <a:t>no </a:t>
            </a:r>
            <a:r>
              <a:rPr lang="en-US" altLang="en-US" sz="2800" dirty="0" smtClean="0">
                <a:solidFill>
                  <a:srgbClr val="FF3300"/>
                </a:solidFill>
              </a:rPr>
              <a:t>(</a:t>
            </a:r>
            <a:r>
              <a:rPr lang="en-US" altLang="en-US" sz="2800" dirty="0">
                <a:solidFill>
                  <a:srgbClr val="FF3300"/>
                </a:solidFill>
                <a:latin typeface="Cambria Math" panose="02040503050406030204" pitchFamily="18" charset="0"/>
                <a:ea typeface="Cambria Math" panose="02040503050406030204" pitchFamily="18" charset="0"/>
              </a:rPr>
              <a:t>∅</a:t>
            </a:r>
            <a:r>
              <a:rPr lang="en-US" altLang="en-US" sz="2800" dirty="0" smtClean="0">
                <a:solidFill>
                  <a:srgbClr val="FF3300"/>
                </a:solidFill>
              </a:rPr>
              <a:t> </a:t>
            </a:r>
            <a:r>
              <a:rPr lang="en-US" altLang="en-US" sz="2800" dirty="0">
                <a:solidFill>
                  <a:srgbClr val="FF3300"/>
                </a:solidFill>
              </a:rPr>
              <a:t>not allowed).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0084">
                                            <p:txEl>
                                              <p:pRg st="0" end="0"/>
                                            </p:txEl>
                                          </p:spTgt>
                                        </p:tgtEl>
                                        <p:attrNameLst>
                                          <p:attrName>style.visibility</p:attrName>
                                        </p:attrNameLst>
                                      </p:cBhvr>
                                      <p:to>
                                        <p:strVal val="visible"/>
                                      </p:to>
                                    </p:set>
                                    <p:anim calcmode="lin" valueType="num">
                                      <p:cBhvr additive="base">
                                        <p:cTn id="7" dur="500" fill="hold"/>
                                        <p:tgtEl>
                                          <p:spTgt spid="43008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3008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30085"/>
                                        </p:tgtEl>
                                        <p:attrNameLst>
                                          <p:attrName>style.visibility</p:attrName>
                                        </p:attrNameLst>
                                      </p:cBhvr>
                                      <p:to>
                                        <p:strVal val="visible"/>
                                      </p:to>
                                    </p:set>
                                    <p:anim calcmode="lin" valueType="num">
                                      <p:cBhvr additive="base">
                                        <p:cTn id="13" dur="500" fill="hold"/>
                                        <p:tgtEl>
                                          <p:spTgt spid="430085"/>
                                        </p:tgtEl>
                                        <p:attrNameLst>
                                          <p:attrName>ppt_x</p:attrName>
                                        </p:attrNameLst>
                                      </p:cBhvr>
                                      <p:tavLst>
                                        <p:tav tm="0">
                                          <p:val>
                                            <p:strVal val="1+#ppt_w/2"/>
                                          </p:val>
                                        </p:tav>
                                        <p:tav tm="100000">
                                          <p:val>
                                            <p:strVal val="#ppt_x"/>
                                          </p:val>
                                        </p:tav>
                                      </p:tavLst>
                                    </p:anim>
                                    <p:anim calcmode="lin" valueType="num">
                                      <p:cBhvr additive="base">
                                        <p:cTn id="14" dur="500" fill="hold"/>
                                        <p:tgtEl>
                                          <p:spTgt spid="43008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30086">
                                            <p:txEl>
                                              <p:pRg st="0" end="0"/>
                                            </p:txEl>
                                          </p:spTgt>
                                        </p:tgtEl>
                                        <p:attrNameLst>
                                          <p:attrName>style.visibility</p:attrName>
                                        </p:attrNameLst>
                                      </p:cBhvr>
                                      <p:to>
                                        <p:strVal val="visible"/>
                                      </p:to>
                                    </p:set>
                                    <p:anim calcmode="lin" valueType="num">
                                      <p:cBhvr additive="base">
                                        <p:cTn id="19" dur="500" fill="hold"/>
                                        <p:tgtEl>
                                          <p:spTgt spid="430086">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3008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30087"/>
                                        </p:tgtEl>
                                        <p:attrNameLst>
                                          <p:attrName>style.visibility</p:attrName>
                                        </p:attrNameLst>
                                      </p:cBhvr>
                                      <p:to>
                                        <p:strVal val="visible"/>
                                      </p:to>
                                    </p:set>
                                    <p:anim calcmode="lin" valueType="num">
                                      <p:cBhvr additive="base">
                                        <p:cTn id="25" dur="500" fill="hold"/>
                                        <p:tgtEl>
                                          <p:spTgt spid="430087"/>
                                        </p:tgtEl>
                                        <p:attrNameLst>
                                          <p:attrName>ppt_x</p:attrName>
                                        </p:attrNameLst>
                                      </p:cBhvr>
                                      <p:tavLst>
                                        <p:tav tm="0">
                                          <p:val>
                                            <p:strVal val="1+#ppt_w/2"/>
                                          </p:val>
                                        </p:tav>
                                        <p:tav tm="100000">
                                          <p:val>
                                            <p:strVal val="#ppt_x"/>
                                          </p:val>
                                        </p:tav>
                                      </p:tavLst>
                                    </p:anim>
                                    <p:anim calcmode="lin" valueType="num">
                                      <p:cBhvr additive="base">
                                        <p:cTn id="26" dur="500" fill="hold"/>
                                        <p:tgtEl>
                                          <p:spTgt spid="43008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30088">
                                            <p:txEl>
                                              <p:pRg st="0" end="0"/>
                                            </p:txEl>
                                          </p:spTgt>
                                        </p:tgtEl>
                                        <p:attrNameLst>
                                          <p:attrName>style.visibility</p:attrName>
                                        </p:attrNameLst>
                                      </p:cBhvr>
                                      <p:to>
                                        <p:strVal val="visible"/>
                                      </p:to>
                                    </p:set>
                                    <p:anim calcmode="lin" valueType="num">
                                      <p:cBhvr additive="base">
                                        <p:cTn id="31" dur="500" fill="hold"/>
                                        <p:tgtEl>
                                          <p:spTgt spid="430088">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3008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430089"/>
                                        </p:tgtEl>
                                        <p:attrNameLst>
                                          <p:attrName>style.visibility</p:attrName>
                                        </p:attrNameLst>
                                      </p:cBhvr>
                                      <p:to>
                                        <p:strVal val="visible"/>
                                      </p:to>
                                    </p:set>
                                    <p:anim calcmode="lin" valueType="num">
                                      <p:cBhvr additive="base">
                                        <p:cTn id="37" dur="500" fill="hold"/>
                                        <p:tgtEl>
                                          <p:spTgt spid="430089"/>
                                        </p:tgtEl>
                                        <p:attrNameLst>
                                          <p:attrName>ppt_x</p:attrName>
                                        </p:attrNameLst>
                                      </p:cBhvr>
                                      <p:tavLst>
                                        <p:tav tm="0">
                                          <p:val>
                                            <p:strVal val="1+#ppt_w/2"/>
                                          </p:val>
                                        </p:tav>
                                        <p:tav tm="100000">
                                          <p:val>
                                            <p:strVal val="#ppt_x"/>
                                          </p:val>
                                        </p:tav>
                                      </p:tavLst>
                                    </p:anim>
                                    <p:anim calcmode="lin" valueType="num">
                                      <p:cBhvr additive="base">
                                        <p:cTn id="38" dur="500" fill="hold"/>
                                        <p:tgtEl>
                                          <p:spTgt spid="430089"/>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30090">
                                            <p:txEl>
                                              <p:pRg st="0" end="0"/>
                                            </p:txEl>
                                          </p:spTgt>
                                        </p:tgtEl>
                                        <p:attrNameLst>
                                          <p:attrName>style.visibility</p:attrName>
                                        </p:attrNameLst>
                                      </p:cBhvr>
                                      <p:to>
                                        <p:strVal val="visible"/>
                                      </p:to>
                                    </p:set>
                                    <p:anim calcmode="lin" valueType="num">
                                      <p:cBhvr additive="base">
                                        <p:cTn id="43" dur="500" fill="hold"/>
                                        <p:tgtEl>
                                          <p:spTgt spid="430090">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3009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430091"/>
                                        </p:tgtEl>
                                        <p:attrNameLst>
                                          <p:attrName>style.visibility</p:attrName>
                                        </p:attrNameLst>
                                      </p:cBhvr>
                                      <p:to>
                                        <p:strVal val="visible"/>
                                      </p:to>
                                    </p:set>
                                    <p:anim calcmode="lin" valueType="num">
                                      <p:cBhvr additive="base">
                                        <p:cTn id="49" dur="500" fill="hold"/>
                                        <p:tgtEl>
                                          <p:spTgt spid="430091"/>
                                        </p:tgtEl>
                                        <p:attrNameLst>
                                          <p:attrName>ppt_x</p:attrName>
                                        </p:attrNameLst>
                                      </p:cBhvr>
                                      <p:tavLst>
                                        <p:tav tm="0">
                                          <p:val>
                                            <p:strVal val="1+#ppt_w/2"/>
                                          </p:val>
                                        </p:tav>
                                        <p:tav tm="100000">
                                          <p:val>
                                            <p:strVal val="#ppt_x"/>
                                          </p:val>
                                        </p:tav>
                                      </p:tavLst>
                                    </p:anim>
                                    <p:anim calcmode="lin" valueType="num">
                                      <p:cBhvr additive="base">
                                        <p:cTn id="50" dur="500" fill="hold"/>
                                        <p:tgtEl>
                                          <p:spTgt spid="430091"/>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430092">
                                            <p:txEl>
                                              <p:pRg st="0" end="0"/>
                                            </p:txEl>
                                          </p:spTgt>
                                        </p:tgtEl>
                                        <p:attrNameLst>
                                          <p:attrName>style.visibility</p:attrName>
                                        </p:attrNameLst>
                                      </p:cBhvr>
                                      <p:to>
                                        <p:strVal val="visible"/>
                                      </p:to>
                                    </p:set>
                                    <p:anim calcmode="lin" valueType="num">
                                      <p:cBhvr additive="base">
                                        <p:cTn id="55" dur="500" fill="hold"/>
                                        <p:tgtEl>
                                          <p:spTgt spid="430092">
                                            <p:txEl>
                                              <p:pRg st="0" end="0"/>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43009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430093"/>
                                        </p:tgtEl>
                                        <p:attrNameLst>
                                          <p:attrName>style.visibility</p:attrName>
                                        </p:attrNameLst>
                                      </p:cBhvr>
                                      <p:to>
                                        <p:strVal val="visible"/>
                                      </p:to>
                                    </p:set>
                                    <p:anim calcmode="lin" valueType="num">
                                      <p:cBhvr additive="base">
                                        <p:cTn id="61" dur="500" fill="hold"/>
                                        <p:tgtEl>
                                          <p:spTgt spid="430093"/>
                                        </p:tgtEl>
                                        <p:attrNameLst>
                                          <p:attrName>ppt_x</p:attrName>
                                        </p:attrNameLst>
                                      </p:cBhvr>
                                      <p:tavLst>
                                        <p:tav tm="0">
                                          <p:val>
                                            <p:strVal val="1+#ppt_w/2"/>
                                          </p:val>
                                        </p:tav>
                                        <p:tav tm="100000">
                                          <p:val>
                                            <p:strVal val="#ppt_x"/>
                                          </p:val>
                                        </p:tav>
                                      </p:tavLst>
                                    </p:anim>
                                    <p:anim calcmode="lin" valueType="num">
                                      <p:cBhvr additive="base">
                                        <p:cTn id="62" dur="500" fill="hold"/>
                                        <p:tgtEl>
                                          <p:spTgt spid="430093"/>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430094">
                                            <p:txEl>
                                              <p:pRg st="0" end="0"/>
                                            </p:txEl>
                                          </p:spTgt>
                                        </p:tgtEl>
                                        <p:attrNameLst>
                                          <p:attrName>style.visibility</p:attrName>
                                        </p:attrNameLst>
                                      </p:cBhvr>
                                      <p:to>
                                        <p:strVal val="visible"/>
                                      </p:to>
                                    </p:set>
                                    <p:anim calcmode="lin" valueType="num">
                                      <p:cBhvr additive="base">
                                        <p:cTn id="67" dur="500" fill="hold"/>
                                        <p:tgtEl>
                                          <p:spTgt spid="430094">
                                            <p:txEl>
                                              <p:pRg st="0" end="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43009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430095"/>
                                        </p:tgtEl>
                                        <p:attrNameLst>
                                          <p:attrName>style.visibility</p:attrName>
                                        </p:attrNameLst>
                                      </p:cBhvr>
                                      <p:to>
                                        <p:strVal val="visible"/>
                                      </p:to>
                                    </p:set>
                                    <p:anim calcmode="lin" valueType="num">
                                      <p:cBhvr additive="base">
                                        <p:cTn id="73" dur="500" fill="hold"/>
                                        <p:tgtEl>
                                          <p:spTgt spid="430095"/>
                                        </p:tgtEl>
                                        <p:attrNameLst>
                                          <p:attrName>ppt_x</p:attrName>
                                        </p:attrNameLst>
                                      </p:cBhvr>
                                      <p:tavLst>
                                        <p:tav tm="0">
                                          <p:val>
                                            <p:strVal val="1+#ppt_w/2"/>
                                          </p:val>
                                        </p:tav>
                                        <p:tav tm="100000">
                                          <p:val>
                                            <p:strVal val="#ppt_x"/>
                                          </p:val>
                                        </p:tav>
                                      </p:tavLst>
                                    </p:anim>
                                    <p:anim calcmode="lin" valueType="num">
                                      <p:cBhvr additive="base">
                                        <p:cTn id="74" dur="500" fill="hold"/>
                                        <p:tgtEl>
                                          <p:spTgt spid="4300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4" grpId="0" build="p" autoUpdateAnimBg="0"/>
      <p:bldP spid="430085" grpId="0" autoUpdateAnimBg="0"/>
      <p:bldP spid="430086" grpId="0" build="p" autoUpdateAnimBg="0"/>
      <p:bldP spid="430087" grpId="0" autoUpdateAnimBg="0"/>
      <p:bldP spid="430088" grpId="0" build="p" autoUpdateAnimBg="0"/>
      <p:bldP spid="430089" grpId="0" autoUpdateAnimBg="0"/>
      <p:bldP spid="430090" grpId="0" build="p" autoUpdateAnimBg="0"/>
      <p:bldP spid="430091" grpId="0" autoUpdateAnimBg="0"/>
      <p:bldP spid="430092" grpId="0" build="p" autoUpdateAnimBg="0"/>
      <p:bldP spid="430093" grpId="0" autoUpdateAnimBg="0"/>
      <p:bldP spid="430094" grpId="0" build="p" autoUpdateAnimBg="0"/>
      <p:bldP spid="430095"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a:xfrm>
            <a:off x="1752600" y="0"/>
            <a:ext cx="8610600" cy="685800"/>
          </a:xfrm>
        </p:spPr>
        <p:txBody>
          <a:bodyPr/>
          <a:lstStyle/>
          <a:p>
            <a:pPr eaLnBrk="1" hangingPunct="1">
              <a:defRPr/>
            </a:pPr>
            <a:r>
              <a:rPr lang="en-US" altLang="en-US" sz="3600"/>
              <a:t>Equivalence Classes </a:t>
            </a:r>
            <a:endParaRPr lang="en-CA" altLang="en-US" sz="3600"/>
          </a:p>
        </p:txBody>
      </p:sp>
      <p:sp>
        <p:nvSpPr>
          <p:cNvPr id="431107" name="Rectangle 3"/>
          <p:cNvSpPr>
            <a:spLocks noGrp="1" noChangeArrowheads="1"/>
          </p:cNvSpPr>
          <p:nvPr>
            <p:ph idx="1"/>
          </p:nvPr>
        </p:nvSpPr>
        <p:spPr>
          <a:xfrm>
            <a:off x="685800" y="1143000"/>
            <a:ext cx="10896600" cy="5334000"/>
          </a:xfrm>
        </p:spPr>
        <p:txBody>
          <a:bodyPr>
            <a:normAutofit/>
          </a:bodyPr>
          <a:lstStyle/>
          <a:p>
            <a:pPr>
              <a:defRPr/>
            </a:pPr>
            <a:r>
              <a:rPr lang="en-US" altLang="en-US" sz="3600" b="1" dirty="0">
                <a:solidFill>
                  <a:srgbClr val="00FFFF"/>
                </a:solidFill>
                <a:sym typeface="Symbol" panose="05050102010706020507" pitchFamily="18" charset="2"/>
              </a:rPr>
              <a:t>Theorem: </a:t>
            </a:r>
            <a:r>
              <a:rPr lang="en-US" altLang="en-US" sz="3600" dirty="0">
                <a:sym typeface="Symbol" panose="05050102010706020507" pitchFamily="18" charset="2"/>
              </a:rPr>
              <a:t>Let R be an equivalence relation on a </a:t>
            </a:r>
            <a:br>
              <a:rPr lang="en-US" altLang="en-US" sz="3600" dirty="0">
                <a:sym typeface="Symbol" panose="05050102010706020507" pitchFamily="18" charset="2"/>
              </a:rPr>
            </a:br>
            <a:r>
              <a:rPr lang="en-US" altLang="en-US" sz="3600" dirty="0">
                <a:sym typeface="Symbol" panose="05050102010706020507" pitchFamily="18" charset="2"/>
              </a:rPr>
              <a:t>set S. Then the </a:t>
            </a:r>
            <a:r>
              <a:rPr lang="en-US" altLang="en-US" sz="3600" b="1" dirty="0">
                <a:solidFill>
                  <a:srgbClr val="00FFFF"/>
                </a:solidFill>
                <a:sym typeface="Symbol" panose="05050102010706020507" pitchFamily="18" charset="2"/>
              </a:rPr>
              <a:t>equivalence classes</a:t>
            </a:r>
            <a:r>
              <a:rPr lang="en-US" altLang="en-US" sz="3600" dirty="0">
                <a:sym typeface="Symbol" panose="05050102010706020507" pitchFamily="18" charset="2"/>
              </a:rPr>
              <a:t> of R form a </a:t>
            </a:r>
            <a:r>
              <a:rPr lang="en-US" altLang="en-US" sz="3600" b="1" dirty="0">
                <a:solidFill>
                  <a:srgbClr val="00FFFF"/>
                </a:solidFill>
                <a:sym typeface="Symbol" panose="05050102010706020507" pitchFamily="18" charset="2"/>
              </a:rPr>
              <a:t>partition</a:t>
            </a:r>
            <a:r>
              <a:rPr lang="en-US" altLang="en-US" sz="3600" dirty="0">
                <a:sym typeface="Symbol" panose="05050102010706020507" pitchFamily="18" charset="2"/>
              </a:rPr>
              <a:t> of S. </a:t>
            </a:r>
            <a:endParaRPr lang="en-US" altLang="en-US" sz="3600" dirty="0" smtClean="0">
              <a:sym typeface="Symbol" panose="05050102010706020507" pitchFamily="18" charset="2"/>
            </a:endParaRPr>
          </a:p>
          <a:p>
            <a:pPr>
              <a:defRPr/>
            </a:pPr>
            <a:r>
              <a:rPr lang="en-US" altLang="en-US" sz="3600" dirty="0" smtClean="0">
                <a:sym typeface="Symbol" panose="05050102010706020507" pitchFamily="18" charset="2"/>
              </a:rPr>
              <a:t>Conversely</a:t>
            </a:r>
            <a:r>
              <a:rPr lang="en-US" altLang="en-US" sz="3600" dirty="0">
                <a:sym typeface="Symbol" panose="05050102010706020507" pitchFamily="18" charset="2"/>
              </a:rPr>
              <a:t>, given a partition </a:t>
            </a:r>
            <a:r>
              <a:rPr lang="en-US" altLang="en-US" sz="3600" dirty="0" smtClean="0">
                <a:sym typeface="Symbol" panose="05050102010706020507" pitchFamily="18" charset="2"/>
              </a:rPr>
              <a:t>{</a:t>
            </a:r>
            <a:r>
              <a:rPr lang="en-US" altLang="en-US" sz="3600" dirty="0">
                <a:sym typeface="Symbol" panose="05050102010706020507" pitchFamily="18" charset="2"/>
              </a:rPr>
              <a:t>A</a:t>
            </a:r>
            <a:r>
              <a:rPr lang="en-US" altLang="en-US" sz="3600" baseline="-25000" dirty="0">
                <a:sym typeface="Symbol" panose="05050102010706020507" pitchFamily="18" charset="2"/>
              </a:rPr>
              <a:t>i</a:t>
            </a:r>
            <a:r>
              <a:rPr lang="en-US" altLang="en-US" sz="3600" dirty="0">
                <a:sym typeface="Symbol" panose="05050102010706020507" pitchFamily="18" charset="2"/>
              </a:rPr>
              <a:t> | </a:t>
            </a:r>
            <a:r>
              <a:rPr lang="en-US" altLang="en-US" sz="3600" dirty="0" err="1">
                <a:sym typeface="Symbol" panose="05050102010706020507" pitchFamily="18" charset="2"/>
              </a:rPr>
              <a:t>iI</a:t>
            </a:r>
            <a:r>
              <a:rPr lang="en-US" altLang="en-US" sz="3600" dirty="0">
                <a:sym typeface="Symbol" panose="05050102010706020507" pitchFamily="18" charset="2"/>
              </a:rPr>
              <a:t>} of the set S, there is an equivalence relation R that has the sets A</a:t>
            </a:r>
            <a:r>
              <a:rPr lang="en-US" altLang="en-US" sz="3600" baseline="-25000" dirty="0">
                <a:sym typeface="Symbol" panose="05050102010706020507" pitchFamily="18" charset="2"/>
              </a:rPr>
              <a:t>i</a:t>
            </a:r>
            <a:r>
              <a:rPr lang="en-US" altLang="en-US" sz="3600" dirty="0">
                <a:sym typeface="Symbol" panose="05050102010706020507" pitchFamily="18" charset="2"/>
              </a:rPr>
              <a:t>, </a:t>
            </a:r>
            <a:r>
              <a:rPr lang="en-US" altLang="en-US" sz="3600" dirty="0" err="1">
                <a:sym typeface="Symbol" panose="05050102010706020507" pitchFamily="18" charset="2"/>
              </a:rPr>
              <a:t>iI</a:t>
            </a:r>
            <a:r>
              <a:rPr lang="en-US" altLang="en-US" sz="3600" dirty="0">
                <a:sym typeface="Symbol" panose="05050102010706020507" pitchFamily="18" charset="2"/>
              </a:rPr>
              <a:t>, as its equivalence classes.</a:t>
            </a:r>
          </a:p>
        </p:txBody>
      </p:sp>
      <p:sp>
        <p:nvSpPr>
          <p:cNvPr id="60418" name="Date Placeholder 3"/>
          <p:cNvSpPr>
            <a:spLocks noGrp="1"/>
          </p:cNvSpPr>
          <p:nvPr>
            <p:ph type="dt" sz="half" idx="10"/>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60419" name="Footer Placeholder 4"/>
          <p:cNvSpPr>
            <a:spLocks noGrp="1"/>
          </p:cNvSpPr>
          <p:nvPr>
            <p:ph type="ftr" sz="quarter" idx="11"/>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a:solidFill>
                <a:srgbClr val="00CCFF"/>
              </a:solidFill>
              <a:latin typeface="Times New Roman" panose="02020603050405020304" pitchFamily="18" charset="0"/>
            </a:endParaRPr>
          </a:p>
        </p:txBody>
      </p:sp>
      <p:sp>
        <p:nvSpPr>
          <p:cNvPr id="60420" name="Slide Number Placeholder 5"/>
          <p:cNvSpPr>
            <a:spLocks noGrp="1"/>
          </p:cNvSpPr>
          <p:nvPr>
            <p:ph type="sldNum" sz="quarter" idx="12"/>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2226C85E-F19E-4BB0-B8F0-ED0326E4C550}" type="slidenum">
              <a:rPr lang="en-CA" altLang="en-US" sz="1400">
                <a:solidFill>
                  <a:srgbClr val="00CCFF"/>
                </a:solidFill>
                <a:latin typeface="Times New Roman" panose="02020603050405020304" pitchFamily="18" charset="0"/>
              </a:rPr>
              <a:pPr>
                <a:spcBef>
                  <a:spcPct val="0"/>
                </a:spcBef>
              </a:pPr>
              <a:t>53</a:t>
            </a:fld>
            <a:endParaRPr lang="en-CA" altLang="en-US" sz="1400">
              <a:solidFill>
                <a:srgbClr val="00CCFF"/>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a:xfrm>
            <a:off x="1752600" y="0"/>
            <a:ext cx="8610600" cy="685800"/>
          </a:xfrm>
        </p:spPr>
        <p:txBody>
          <a:bodyPr/>
          <a:lstStyle/>
          <a:p>
            <a:pPr eaLnBrk="1" hangingPunct="1">
              <a:defRPr/>
            </a:pPr>
            <a:r>
              <a:rPr lang="en-US" altLang="en-US" sz="3600"/>
              <a:t>Equivalence Classes </a:t>
            </a:r>
            <a:endParaRPr lang="en-CA" altLang="en-US" sz="3600"/>
          </a:p>
        </p:txBody>
      </p:sp>
      <p:sp>
        <p:nvSpPr>
          <p:cNvPr id="432131" name="Rectangle 3"/>
          <p:cNvSpPr>
            <a:spLocks noGrp="1" noChangeArrowheads="1"/>
          </p:cNvSpPr>
          <p:nvPr>
            <p:ph idx="1"/>
          </p:nvPr>
        </p:nvSpPr>
        <p:spPr>
          <a:xfrm>
            <a:off x="609600" y="685800"/>
            <a:ext cx="10972800" cy="5638800"/>
          </a:xfrm>
        </p:spPr>
        <p:txBody>
          <a:bodyPr>
            <a:normAutofit fontScale="92500"/>
          </a:bodyPr>
          <a:lstStyle/>
          <a:p>
            <a:pPr>
              <a:spcAft>
                <a:spcPct val="20000"/>
              </a:spcAft>
              <a:defRPr/>
            </a:pPr>
            <a:r>
              <a:rPr lang="en-US" altLang="en-US" sz="2800" b="1" dirty="0">
                <a:solidFill>
                  <a:srgbClr val="00FFFF"/>
                </a:solidFill>
                <a:sym typeface="Symbol" panose="05050102010706020507" pitchFamily="18" charset="2"/>
              </a:rPr>
              <a:t>Example: </a:t>
            </a:r>
            <a:r>
              <a:rPr lang="en-US" altLang="en-US" sz="2800" dirty="0">
                <a:sym typeface="Symbol" panose="05050102010706020507" pitchFamily="18" charset="2"/>
              </a:rPr>
              <a:t>Let us assume that Frank, Suzanne and George live in Boston, Stephanie and Max live in </a:t>
            </a:r>
            <a:r>
              <a:rPr lang="en-US" altLang="en-US" sz="2800" dirty="0" err="1">
                <a:sym typeface="Symbol" panose="05050102010706020507" pitchFamily="18" charset="2"/>
              </a:rPr>
              <a:t>Lübeck</a:t>
            </a:r>
            <a:r>
              <a:rPr lang="en-US" altLang="en-US" sz="2800" dirty="0">
                <a:sym typeface="Symbol" panose="05050102010706020507" pitchFamily="18" charset="2"/>
              </a:rPr>
              <a:t>, and Jennifer lives in Sydney. </a:t>
            </a:r>
          </a:p>
          <a:p>
            <a:pPr>
              <a:spcAft>
                <a:spcPct val="20000"/>
              </a:spcAft>
              <a:defRPr/>
            </a:pPr>
            <a:r>
              <a:rPr lang="en-US" altLang="en-US" sz="2800" dirty="0">
                <a:sym typeface="Symbol" panose="05050102010706020507" pitchFamily="18" charset="2"/>
              </a:rPr>
              <a:t>Let R be the </a:t>
            </a:r>
            <a:r>
              <a:rPr lang="en-US" altLang="en-US" sz="2800" b="1" dirty="0">
                <a:solidFill>
                  <a:srgbClr val="00FFFF"/>
                </a:solidFill>
                <a:sym typeface="Symbol" panose="05050102010706020507" pitchFamily="18" charset="2"/>
              </a:rPr>
              <a:t>equivalence relation</a:t>
            </a:r>
            <a:r>
              <a:rPr lang="en-US" altLang="en-US" sz="2800" dirty="0">
                <a:sym typeface="Symbol" panose="05050102010706020507" pitchFamily="18" charset="2"/>
              </a:rPr>
              <a:t> {(a, b) | a and b live in the same city} on the set P = {Frank, Suzanne, George, Stephanie, Max, Jennifer}.</a:t>
            </a:r>
          </a:p>
          <a:p>
            <a:pPr>
              <a:spcAft>
                <a:spcPct val="20000"/>
              </a:spcAft>
              <a:defRPr/>
            </a:pPr>
            <a:r>
              <a:rPr lang="en-US" altLang="en-US" sz="2800" dirty="0">
                <a:sym typeface="Symbol" panose="05050102010706020507" pitchFamily="18" charset="2"/>
              </a:rPr>
              <a:t>Then R = {(Frank, Frank), (Frank, Suzanne</a:t>
            </a:r>
            <a:r>
              <a:rPr lang="en-US" altLang="en-US" sz="2800" dirty="0" smtClean="0">
                <a:sym typeface="Symbol" panose="05050102010706020507" pitchFamily="18" charset="2"/>
              </a:rPr>
              <a:t>), (</a:t>
            </a:r>
            <a:r>
              <a:rPr lang="en-US" altLang="en-US" sz="2800" dirty="0">
                <a:sym typeface="Symbol" panose="05050102010706020507" pitchFamily="18" charset="2"/>
              </a:rPr>
              <a:t>Frank, George), </a:t>
            </a:r>
            <a:r>
              <a:rPr lang="en-US" altLang="en-US" sz="2800" dirty="0" smtClean="0">
                <a:sym typeface="Symbol" panose="05050102010706020507" pitchFamily="18" charset="2"/>
              </a:rPr>
              <a:t/>
            </a:r>
            <a:br>
              <a:rPr lang="en-US" altLang="en-US" sz="2800" dirty="0" smtClean="0">
                <a:sym typeface="Symbol" panose="05050102010706020507" pitchFamily="18" charset="2"/>
              </a:rPr>
            </a:br>
            <a:r>
              <a:rPr lang="en-US" altLang="en-US" sz="2800" dirty="0" smtClean="0">
                <a:sym typeface="Symbol" panose="05050102010706020507" pitchFamily="18" charset="2"/>
              </a:rPr>
              <a:t>(</a:t>
            </a:r>
            <a:r>
              <a:rPr lang="en-US" altLang="en-US" sz="2800" dirty="0">
                <a:sym typeface="Symbol" panose="05050102010706020507" pitchFamily="18" charset="2"/>
              </a:rPr>
              <a:t>Suzanne, Frank), (Suzanne, Suzanne), (Suzanne, George), </a:t>
            </a:r>
            <a:r>
              <a:rPr lang="en-US" altLang="en-US" sz="2800" dirty="0" smtClean="0">
                <a:sym typeface="Symbol" panose="05050102010706020507" pitchFamily="18" charset="2"/>
              </a:rPr>
              <a:t/>
            </a:r>
            <a:br>
              <a:rPr lang="en-US" altLang="en-US" sz="2800" dirty="0" smtClean="0">
                <a:sym typeface="Symbol" panose="05050102010706020507" pitchFamily="18" charset="2"/>
              </a:rPr>
            </a:br>
            <a:r>
              <a:rPr lang="en-US" altLang="en-US" sz="2800" dirty="0" smtClean="0">
                <a:sym typeface="Symbol" panose="05050102010706020507" pitchFamily="18" charset="2"/>
              </a:rPr>
              <a:t>(</a:t>
            </a:r>
            <a:r>
              <a:rPr lang="en-US" altLang="en-US" sz="2800" dirty="0">
                <a:sym typeface="Symbol" panose="05050102010706020507" pitchFamily="18" charset="2"/>
              </a:rPr>
              <a:t>George, Frank</a:t>
            </a:r>
            <a:r>
              <a:rPr lang="en-US" altLang="en-US" sz="2800" dirty="0" smtClean="0">
                <a:sym typeface="Symbol" panose="05050102010706020507" pitchFamily="18" charset="2"/>
              </a:rPr>
              <a:t>), (</a:t>
            </a:r>
            <a:r>
              <a:rPr lang="en-US" altLang="en-US" sz="2800" dirty="0">
                <a:sym typeface="Symbol" panose="05050102010706020507" pitchFamily="18" charset="2"/>
              </a:rPr>
              <a:t>George, Suzanne), (George, George), </a:t>
            </a:r>
            <a:r>
              <a:rPr lang="en-US" altLang="en-US" sz="2800" dirty="0" smtClean="0">
                <a:sym typeface="Symbol" panose="05050102010706020507" pitchFamily="18" charset="2"/>
              </a:rPr>
              <a:t/>
            </a:r>
            <a:br>
              <a:rPr lang="en-US" altLang="en-US" sz="2800" dirty="0" smtClean="0">
                <a:sym typeface="Symbol" panose="05050102010706020507" pitchFamily="18" charset="2"/>
              </a:rPr>
            </a:br>
            <a:r>
              <a:rPr lang="en-US" altLang="en-US" sz="2800" dirty="0" smtClean="0">
                <a:sym typeface="Symbol" panose="05050102010706020507" pitchFamily="18" charset="2"/>
              </a:rPr>
              <a:t>(</a:t>
            </a:r>
            <a:r>
              <a:rPr lang="en-US" altLang="en-US" sz="2800" dirty="0">
                <a:sym typeface="Symbol" panose="05050102010706020507" pitchFamily="18" charset="2"/>
              </a:rPr>
              <a:t>Stephanie</a:t>
            </a:r>
            <a:r>
              <a:rPr lang="en-US" altLang="en-US" sz="2800" dirty="0" smtClean="0">
                <a:sym typeface="Symbol" panose="05050102010706020507" pitchFamily="18" charset="2"/>
              </a:rPr>
              <a:t>, Stephanie</a:t>
            </a:r>
            <a:r>
              <a:rPr lang="en-US" altLang="en-US" sz="2800" dirty="0">
                <a:sym typeface="Symbol" panose="05050102010706020507" pitchFamily="18" charset="2"/>
              </a:rPr>
              <a:t>), (Stephanie, Max), (Max, Stephanie),</a:t>
            </a:r>
            <a:br>
              <a:rPr lang="en-US" altLang="en-US" sz="2800" dirty="0">
                <a:sym typeface="Symbol" panose="05050102010706020507" pitchFamily="18" charset="2"/>
              </a:rPr>
            </a:br>
            <a:r>
              <a:rPr lang="en-US" altLang="en-US" sz="2800" dirty="0">
                <a:sym typeface="Symbol" panose="05050102010706020507" pitchFamily="18" charset="2"/>
              </a:rPr>
              <a:t>(Max, Max), (Jennifer, Jennifer)}.</a:t>
            </a:r>
          </a:p>
        </p:txBody>
      </p:sp>
      <p:sp>
        <p:nvSpPr>
          <p:cNvPr id="61442" name="Date Placeholder 3"/>
          <p:cNvSpPr>
            <a:spLocks noGrp="1"/>
          </p:cNvSpPr>
          <p:nvPr>
            <p:ph type="dt" sz="half" idx="10"/>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61443" name="Footer Placeholder 4"/>
          <p:cNvSpPr>
            <a:spLocks noGrp="1"/>
          </p:cNvSpPr>
          <p:nvPr>
            <p:ph type="ftr" sz="quarter" idx="11"/>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a:solidFill>
                <a:srgbClr val="00CCFF"/>
              </a:solidFill>
              <a:latin typeface="Times New Roman" panose="02020603050405020304" pitchFamily="18" charset="0"/>
            </a:endParaRPr>
          </a:p>
        </p:txBody>
      </p:sp>
      <p:sp>
        <p:nvSpPr>
          <p:cNvPr id="61444" name="Slide Number Placeholder 5"/>
          <p:cNvSpPr>
            <a:spLocks noGrp="1"/>
          </p:cNvSpPr>
          <p:nvPr>
            <p:ph type="sldNum" sz="quarter" idx="12"/>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CAE857B7-18A0-4DCC-ACDD-0ED69BB996B5}" type="slidenum">
              <a:rPr lang="en-CA" altLang="en-US" sz="1400">
                <a:solidFill>
                  <a:srgbClr val="00CCFF"/>
                </a:solidFill>
                <a:latin typeface="Times New Roman" panose="02020603050405020304" pitchFamily="18" charset="0"/>
              </a:rPr>
              <a:pPr>
                <a:spcBef>
                  <a:spcPct val="0"/>
                </a:spcBef>
              </a:pPr>
              <a:t>54</a:t>
            </a:fld>
            <a:endParaRPr lang="en-CA" altLang="en-US" sz="1400">
              <a:solidFill>
                <a:srgbClr val="00CC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2131">
                                            <p:txEl>
                                              <p:pRg st="1" end="1"/>
                                            </p:txEl>
                                          </p:spTgt>
                                        </p:tgtEl>
                                        <p:attrNameLst>
                                          <p:attrName>style.visibility</p:attrName>
                                        </p:attrNameLst>
                                      </p:cBhvr>
                                      <p:to>
                                        <p:strVal val="visible"/>
                                      </p:to>
                                    </p:set>
                                    <p:anim calcmode="lin" valueType="num">
                                      <p:cBhvr additive="base">
                                        <p:cTn id="7" dur="500" fill="hold"/>
                                        <p:tgtEl>
                                          <p:spTgt spid="432131">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321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2131">
                                            <p:txEl>
                                              <p:pRg st="2" end="2"/>
                                            </p:txEl>
                                          </p:spTgt>
                                        </p:tgtEl>
                                        <p:attrNameLst>
                                          <p:attrName>style.visibility</p:attrName>
                                        </p:attrNameLst>
                                      </p:cBhvr>
                                      <p:to>
                                        <p:strVal val="visible"/>
                                      </p:to>
                                    </p:set>
                                    <p:anim calcmode="lin" valueType="num">
                                      <p:cBhvr additive="base">
                                        <p:cTn id="13" dur="500" fill="hold"/>
                                        <p:tgtEl>
                                          <p:spTgt spid="43213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3213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1" grpId="0" uiExpand="1"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a:xfrm>
            <a:off x="1752600" y="0"/>
            <a:ext cx="8610600" cy="685800"/>
          </a:xfrm>
        </p:spPr>
        <p:txBody>
          <a:bodyPr/>
          <a:lstStyle/>
          <a:p>
            <a:pPr eaLnBrk="1" hangingPunct="1">
              <a:defRPr/>
            </a:pPr>
            <a:r>
              <a:rPr lang="en-US" altLang="en-US" sz="3600"/>
              <a:t>Equivalence Classes </a:t>
            </a:r>
            <a:endParaRPr lang="en-CA" altLang="en-US" sz="3600"/>
          </a:p>
        </p:txBody>
      </p:sp>
      <p:sp>
        <p:nvSpPr>
          <p:cNvPr id="433155" name="Rectangle 3"/>
          <p:cNvSpPr>
            <a:spLocks noGrp="1" noChangeArrowheads="1"/>
          </p:cNvSpPr>
          <p:nvPr>
            <p:ph idx="1"/>
          </p:nvPr>
        </p:nvSpPr>
        <p:spPr>
          <a:xfrm>
            <a:off x="609600" y="1066800"/>
            <a:ext cx="10972800" cy="5410200"/>
          </a:xfrm>
        </p:spPr>
        <p:txBody>
          <a:bodyPr/>
          <a:lstStyle/>
          <a:p>
            <a:pPr marL="0" indent="0">
              <a:spcAft>
                <a:spcPct val="20000"/>
              </a:spcAft>
              <a:defRPr/>
            </a:pPr>
            <a:r>
              <a:rPr lang="en-US" altLang="en-US" sz="2800">
                <a:sym typeface="Symbol" panose="05050102010706020507" pitchFamily="18" charset="2"/>
              </a:rPr>
              <a:t>Then the </a:t>
            </a:r>
            <a:r>
              <a:rPr lang="en-US" altLang="en-US" sz="2800" b="1">
                <a:solidFill>
                  <a:srgbClr val="00FFFF"/>
                </a:solidFill>
                <a:sym typeface="Symbol" panose="05050102010706020507" pitchFamily="18" charset="2"/>
              </a:rPr>
              <a:t>equivalence classes</a:t>
            </a:r>
            <a:r>
              <a:rPr lang="en-US" altLang="en-US" sz="2800">
                <a:sym typeface="Symbol" panose="05050102010706020507" pitchFamily="18" charset="2"/>
              </a:rPr>
              <a:t> of R are:</a:t>
            </a:r>
          </a:p>
          <a:p>
            <a:pPr marL="0" indent="0">
              <a:spcAft>
                <a:spcPct val="20000"/>
              </a:spcAft>
              <a:defRPr/>
            </a:pPr>
            <a:r>
              <a:rPr lang="en-US" altLang="en-US" sz="2800">
                <a:sym typeface="Symbol" panose="05050102010706020507" pitchFamily="18" charset="2"/>
              </a:rPr>
              <a:t>{{Frank, Suzanne, George}, {Stephanie, Max}, {Jennifer}}.</a:t>
            </a:r>
          </a:p>
          <a:p>
            <a:pPr marL="0" indent="0">
              <a:spcAft>
                <a:spcPct val="20000"/>
              </a:spcAft>
              <a:defRPr/>
            </a:pPr>
            <a:r>
              <a:rPr lang="en-US" altLang="en-US" sz="2800">
                <a:sym typeface="Symbol" panose="05050102010706020507" pitchFamily="18" charset="2"/>
              </a:rPr>
              <a:t>This is a </a:t>
            </a:r>
            <a:r>
              <a:rPr lang="en-US" altLang="en-US" sz="2800" b="1">
                <a:solidFill>
                  <a:srgbClr val="00FFFF"/>
                </a:solidFill>
                <a:sym typeface="Symbol" panose="05050102010706020507" pitchFamily="18" charset="2"/>
              </a:rPr>
              <a:t>partition </a:t>
            </a:r>
            <a:r>
              <a:rPr lang="en-US" altLang="en-US" sz="2800">
                <a:sym typeface="Symbol" panose="05050102010706020507" pitchFamily="18" charset="2"/>
              </a:rPr>
              <a:t>of P.</a:t>
            </a:r>
          </a:p>
          <a:p>
            <a:pPr marL="0" indent="0">
              <a:defRPr/>
            </a:pPr>
            <a:endParaRPr lang="en-US" altLang="en-US" sz="1600">
              <a:sym typeface="Symbol" panose="05050102010706020507" pitchFamily="18" charset="2"/>
            </a:endParaRPr>
          </a:p>
          <a:p>
            <a:pPr marL="0" indent="0">
              <a:defRPr/>
            </a:pPr>
            <a:r>
              <a:rPr lang="en-US" altLang="en-US" sz="2800">
                <a:sym typeface="Symbol" panose="05050102010706020507" pitchFamily="18" charset="2"/>
              </a:rPr>
              <a:t>The equivalence classes of any equivalence relation R defined on a set S constitute a partition of S, because every element in S is assigned to </a:t>
            </a:r>
            <a:r>
              <a:rPr lang="en-US" altLang="en-US" sz="2800" b="1">
                <a:solidFill>
                  <a:srgbClr val="00FFFF"/>
                </a:solidFill>
                <a:sym typeface="Symbol" panose="05050102010706020507" pitchFamily="18" charset="2"/>
              </a:rPr>
              <a:t>exactly one</a:t>
            </a:r>
            <a:r>
              <a:rPr lang="en-US" altLang="en-US" sz="2800">
                <a:sym typeface="Symbol" panose="05050102010706020507" pitchFamily="18" charset="2"/>
              </a:rPr>
              <a:t> of the equivalence classes.</a:t>
            </a:r>
          </a:p>
        </p:txBody>
      </p:sp>
      <p:sp>
        <p:nvSpPr>
          <p:cNvPr id="62466" name="Date Placeholder 3"/>
          <p:cNvSpPr>
            <a:spLocks noGrp="1"/>
          </p:cNvSpPr>
          <p:nvPr>
            <p:ph type="dt" sz="half" idx="10"/>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62467" name="Footer Placeholder 4"/>
          <p:cNvSpPr>
            <a:spLocks noGrp="1"/>
          </p:cNvSpPr>
          <p:nvPr>
            <p:ph type="ftr" sz="quarter" idx="11"/>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a:solidFill>
                <a:srgbClr val="00CCFF"/>
              </a:solidFill>
              <a:latin typeface="Times New Roman" panose="02020603050405020304" pitchFamily="18" charset="0"/>
            </a:endParaRPr>
          </a:p>
        </p:txBody>
      </p:sp>
      <p:sp>
        <p:nvSpPr>
          <p:cNvPr id="62468" name="Slide Number Placeholder 5"/>
          <p:cNvSpPr>
            <a:spLocks noGrp="1"/>
          </p:cNvSpPr>
          <p:nvPr>
            <p:ph type="sldNum" sz="quarter" idx="12"/>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72BDBF4D-64C4-4CE3-8285-7C003478DDCB}" type="slidenum">
              <a:rPr lang="en-CA" altLang="en-US" sz="1400">
                <a:solidFill>
                  <a:srgbClr val="00CCFF"/>
                </a:solidFill>
                <a:latin typeface="Times New Roman" panose="02020603050405020304" pitchFamily="18" charset="0"/>
              </a:rPr>
              <a:pPr>
                <a:spcBef>
                  <a:spcPct val="0"/>
                </a:spcBef>
              </a:pPr>
              <a:t>55</a:t>
            </a:fld>
            <a:endParaRPr lang="en-CA" altLang="en-US" sz="1400">
              <a:solidFill>
                <a:srgbClr val="00CC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3155">
                                            <p:txEl>
                                              <p:pRg st="1" end="1"/>
                                            </p:txEl>
                                          </p:spTgt>
                                        </p:tgtEl>
                                        <p:attrNameLst>
                                          <p:attrName>style.visibility</p:attrName>
                                        </p:attrNameLst>
                                      </p:cBhvr>
                                      <p:to>
                                        <p:strVal val="visible"/>
                                      </p:to>
                                    </p:set>
                                    <p:anim calcmode="lin" valueType="num">
                                      <p:cBhvr additive="base">
                                        <p:cTn id="7" dur="500" fill="hold"/>
                                        <p:tgtEl>
                                          <p:spTgt spid="43315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331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3155">
                                            <p:txEl>
                                              <p:pRg st="2" end="2"/>
                                            </p:txEl>
                                          </p:spTgt>
                                        </p:tgtEl>
                                        <p:attrNameLst>
                                          <p:attrName>style.visibility</p:attrName>
                                        </p:attrNameLst>
                                      </p:cBhvr>
                                      <p:to>
                                        <p:strVal val="visible"/>
                                      </p:to>
                                    </p:set>
                                    <p:anim calcmode="lin" valueType="num">
                                      <p:cBhvr additive="base">
                                        <p:cTn id="13" dur="500" fill="hold"/>
                                        <p:tgtEl>
                                          <p:spTgt spid="43315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331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33155">
                                            <p:txEl>
                                              <p:pRg st="4" end="4"/>
                                            </p:txEl>
                                          </p:spTgt>
                                        </p:tgtEl>
                                        <p:attrNameLst>
                                          <p:attrName>style.visibility</p:attrName>
                                        </p:attrNameLst>
                                      </p:cBhvr>
                                      <p:to>
                                        <p:strVal val="visible"/>
                                      </p:to>
                                    </p:set>
                                    <p:anim calcmode="lin" valueType="num">
                                      <p:cBhvr additive="base">
                                        <p:cTn id="19" dur="500" fill="hold"/>
                                        <p:tgtEl>
                                          <p:spTgt spid="433155">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3315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5" grpId="0" uiExpand="1"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a:xfrm>
            <a:off x="1752600" y="0"/>
            <a:ext cx="8610600" cy="914400"/>
          </a:xfrm>
        </p:spPr>
        <p:txBody>
          <a:bodyPr/>
          <a:lstStyle/>
          <a:p>
            <a:pPr eaLnBrk="1" hangingPunct="1">
              <a:defRPr/>
            </a:pPr>
            <a:r>
              <a:rPr lang="en-US" altLang="en-US" sz="3600"/>
              <a:t>Equivalence Classes </a:t>
            </a:r>
            <a:endParaRPr lang="en-CA" altLang="en-US" sz="3600"/>
          </a:p>
        </p:txBody>
      </p:sp>
      <p:sp>
        <p:nvSpPr>
          <p:cNvPr id="434179" name="Rectangle 3"/>
          <p:cNvSpPr>
            <a:spLocks noGrp="1" noChangeArrowheads="1"/>
          </p:cNvSpPr>
          <p:nvPr>
            <p:ph idx="1"/>
          </p:nvPr>
        </p:nvSpPr>
        <p:spPr>
          <a:xfrm>
            <a:off x="609600" y="1066800"/>
            <a:ext cx="11049000" cy="5410200"/>
          </a:xfrm>
        </p:spPr>
        <p:txBody>
          <a:bodyPr>
            <a:normAutofit lnSpcReduction="10000"/>
          </a:bodyPr>
          <a:lstStyle/>
          <a:p>
            <a:pPr>
              <a:spcAft>
                <a:spcPct val="20000"/>
              </a:spcAft>
              <a:defRPr/>
            </a:pPr>
            <a:r>
              <a:rPr lang="en-US" altLang="en-US" sz="2800" b="1" dirty="0">
                <a:solidFill>
                  <a:srgbClr val="00FFFF"/>
                </a:solidFill>
                <a:sym typeface="Symbol" panose="05050102010706020507" pitchFamily="18" charset="2"/>
              </a:rPr>
              <a:t>Another example: </a:t>
            </a:r>
            <a:r>
              <a:rPr lang="en-US" altLang="en-US" sz="2800" dirty="0">
                <a:sym typeface="Symbol" panose="05050102010706020507" pitchFamily="18" charset="2"/>
              </a:rPr>
              <a:t>Let R be the relation </a:t>
            </a:r>
            <a:br>
              <a:rPr lang="en-US" altLang="en-US" sz="2800" dirty="0">
                <a:sym typeface="Symbol" panose="05050102010706020507" pitchFamily="18" charset="2"/>
              </a:rPr>
            </a:br>
            <a:r>
              <a:rPr lang="en-US" altLang="en-US" sz="2800" dirty="0">
                <a:sym typeface="Symbol" panose="05050102010706020507" pitchFamily="18" charset="2"/>
              </a:rPr>
              <a:t>{(a, b) | a  b (mod 3)} on the set of integers.</a:t>
            </a:r>
          </a:p>
          <a:p>
            <a:pPr>
              <a:spcAft>
                <a:spcPct val="20000"/>
              </a:spcAft>
              <a:defRPr/>
            </a:pPr>
            <a:r>
              <a:rPr lang="en-US" altLang="en-US" sz="2800" dirty="0">
                <a:sym typeface="Symbol" panose="05050102010706020507" pitchFamily="18" charset="2"/>
              </a:rPr>
              <a:t>Is R an equivalence relation?</a:t>
            </a:r>
          </a:p>
          <a:p>
            <a:pPr>
              <a:spcAft>
                <a:spcPct val="20000"/>
              </a:spcAft>
              <a:defRPr/>
            </a:pPr>
            <a:r>
              <a:rPr lang="en-US" altLang="en-US" sz="2800" dirty="0">
                <a:solidFill>
                  <a:srgbClr val="66FF33"/>
                </a:solidFill>
                <a:sym typeface="Symbol" panose="05050102010706020507" pitchFamily="18" charset="2"/>
              </a:rPr>
              <a:t>Yes, R is reflexive, symmetric, and transitive.</a:t>
            </a:r>
          </a:p>
          <a:p>
            <a:pPr>
              <a:spcAft>
                <a:spcPct val="20000"/>
              </a:spcAft>
              <a:defRPr/>
            </a:pPr>
            <a:endParaRPr lang="en-US" altLang="en-US" sz="800" dirty="0">
              <a:solidFill>
                <a:srgbClr val="66FF33"/>
              </a:solidFill>
              <a:sym typeface="Symbol" panose="05050102010706020507" pitchFamily="18" charset="2"/>
            </a:endParaRPr>
          </a:p>
          <a:p>
            <a:pPr>
              <a:spcAft>
                <a:spcPct val="20000"/>
              </a:spcAft>
              <a:defRPr/>
            </a:pPr>
            <a:r>
              <a:rPr lang="en-US" altLang="en-US" sz="2800" dirty="0">
                <a:sym typeface="Symbol" panose="05050102010706020507" pitchFamily="18" charset="2"/>
              </a:rPr>
              <a:t>What are the equivalence classes of R ?</a:t>
            </a:r>
          </a:p>
          <a:p>
            <a:pPr>
              <a:spcAft>
                <a:spcPct val="20000"/>
              </a:spcAft>
              <a:defRPr/>
            </a:pPr>
            <a:r>
              <a:rPr lang="en-US" altLang="en-US" sz="2800" dirty="0">
                <a:sym typeface="Symbol" panose="05050102010706020507" pitchFamily="18" charset="2"/>
              </a:rPr>
              <a:t>{{…, -6, -3, 0, 3, 6, …},</a:t>
            </a:r>
            <a:br>
              <a:rPr lang="en-US" altLang="en-US" sz="2800" dirty="0">
                <a:sym typeface="Symbol" panose="05050102010706020507" pitchFamily="18" charset="2"/>
              </a:rPr>
            </a:br>
            <a:r>
              <a:rPr lang="en-US" altLang="en-US" sz="2800" dirty="0">
                <a:sym typeface="Symbol" panose="05050102010706020507" pitchFamily="18" charset="2"/>
              </a:rPr>
              <a:t> {…, -5, -2, 1, 4, 7, …},</a:t>
            </a:r>
            <a:br>
              <a:rPr lang="en-US" altLang="en-US" sz="2800" dirty="0">
                <a:sym typeface="Symbol" panose="05050102010706020507" pitchFamily="18" charset="2"/>
              </a:rPr>
            </a:br>
            <a:r>
              <a:rPr lang="en-US" altLang="en-US" sz="2800" dirty="0">
                <a:sym typeface="Symbol" panose="05050102010706020507" pitchFamily="18" charset="2"/>
              </a:rPr>
              <a:t> {…, -4, -1, 2, 5, 8, …}}</a:t>
            </a:r>
          </a:p>
          <a:p>
            <a:pPr marL="0" indent="0">
              <a:spcAft>
                <a:spcPct val="20000"/>
              </a:spcAft>
              <a:defRPr/>
            </a:pPr>
            <a:endParaRPr lang="en-US" altLang="en-US" sz="2800" dirty="0">
              <a:sym typeface="Symbol" panose="05050102010706020507" pitchFamily="18" charset="2"/>
            </a:endParaRPr>
          </a:p>
        </p:txBody>
      </p:sp>
      <p:sp>
        <p:nvSpPr>
          <p:cNvPr id="63490" name="Date Placeholder 3"/>
          <p:cNvSpPr>
            <a:spLocks noGrp="1"/>
          </p:cNvSpPr>
          <p:nvPr>
            <p:ph type="dt" sz="half" idx="10"/>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63491" name="Footer Placeholder 4"/>
          <p:cNvSpPr>
            <a:spLocks noGrp="1"/>
          </p:cNvSpPr>
          <p:nvPr>
            <p:ph type="ftr" sz="quarter" idx="11"/>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a:solidFill>
                <a:srgbClr val="00CCFF"/>
              </a:solidFill>
              <a:latin typeface="Times New Roman" panose="02020603050405020304" pitchFamily="18" charset="0"/>
            </a:endParaRPr>
          </a:p>
        </p:txBody>
      </p:sp>
      <p:sp>
        <p:nvSpPr>
          <p:cNvPr id="63492" name="Slide Number Placeholder 5"/>
          <p:cNvSpPr>
            <a:spLocks noGrp="1"/>
          </p:cNvSpPr>
          <p:nvPr>
            <p:ph type="sldNum" sz="quarter" idx="12"/>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65A0DC06-546D-4639-BDC9-E70CF7943BD6}" type="slidenum">
              <a:rPr lang="en-CA" altLang="en-US" sz="1400">
                <a:solidFill>
                  <a:srgbClr val="00CCFF"/>
                </a:solidFill>
                <a:latin typeface="Times New Roman" panose="02020603050405020304" pitchFamily="18" charset="0"/>
              </a:rPr>
              <a:pPr>
                <a:spcBef>
                  <a:spcPct val="0"/>
                </a:spcBef>
              </a:pPr>
              <a:t>56</a:t>
            </a:fld>
            <a:endParaRPr lang="en-CA" altLang="en-US" sz="1400">
              <a:solidFill>
                <a:srgbClr val="00CC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4179">
                                            <p:txEl>
                                              <p:pRg st="1" end="1"/>
                                            </p:txEl>
                                          </p:spTgt>
                                        </p:tgtEl>
                                        <p:attrNameLst>
                                          <p:attrName>style.visibility</p:attrName>
                                        </p:attrNameLst>
                                      </p:cBhvr>
                                      <p:to>
                                        <p:strVal val="visible"/>
                                      </p:to>
                                    </p:set>
                                    <p:anim calcmode="lin" valueType="num">
                                      <p:cBhvr additive="base">
                                        <p:cTn id="7" dur="500" fill="hold"/>
                                        <p:tgtEl>
                                          <p:spTgt spid="434179">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341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4179">
                                            <p:txEl>
                                              <p:pRg st="2" end="2"/>
                                            </p:txEl>
                                          </p:spTgt>
                                        </p:tgtEl>
                                        <p:attrNameLst>
                                          <p:attrName>style.visibility</p:attrName>
                                        </p:attrNameLst>
                                      </p:cBhvr>
                                      <p:to>
                                        <p:strVal val="visible"/>
                                      </p:to>
                                    </p:set>
                                    <p:anim calcmode="lin" valueType="num">
                                      <p:cBhvr additive="base">
                                        <p:cTn id="13" dur="500" fill="hold"/>
                                        <p:tgtEl>
                                          <p:spTgt spid="43417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341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34179">
                                            <p:txEl>
                                              <p:pRg st="4" end="4"/>
                                            </p:txEl>
                                          </p:spTgt>
                                        </p:tgtEl>
                                        <p:attrNameLst>
                                          <p:attrName>style.visibility</p:attrName>
                                        </p:attrNameLst>
                                      </p:cBhvr>
                                      <p:to>
                                        <p:strVal val="visible"/>
                                      </p:to>
                                    </p:set>
                                    <p:anim calcmode="lin" valueType="num">
                                      <p:cBhvr additive="base">
                                        <p:cTn id="19" dur="500" fill="hold"/>
                                        <p:tgtEl>
                                          <p:spTgt spid="434179">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3417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34179">
                                            <p:txEl>
                                              <p:pRg st="5" end="5"/>
                                            </p:txEl>
                                          </p:spTgt>
                                        </p:tgtEl>
                                        <p:attrNameLst>
                                          <p:attrName>style.visibility</p:attrName>
                                        </p:attrNameLst>
                                      </p:cBhvr>
                                      <p:to>
                                        <p:strVal val="visible"/>
                                      </p:to>
                                    </p:set>
                                    <p:anim calcmode="lin" valueType="num">
                                      <p:cBhvr additive="base">
                                        <p:cTn id="25" dur="500" fill="hold"/>
                                        <p:tgtEl>
                                          <p:spTgt spid="434179">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3417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79" grpId="0" uiExpand="1"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1981200" y="0"/>
            <a:ext cx="8153400" cy="838200"/>
          </a:xfrm>
        </p:spPr>
        <p:txBody>
          <a:bodyPr/>
          <a:lstStyle/>
          <a:p>
            <a:pPr eaLnBrk="1" hangingPunct="1">
              <a:defRPr/>
            </a:pPr>
            <a:r>
              <a:rPr lang="en-US" altLang="en-US" sz="3600"/>
              <a:t>Functions as Relations</a:t>
            </a:r>
            <a:endParaRPr lang="en-CA" altLang="en-US" sz="3600"/>
          </a:p>
        </p:txBody>
      </p:sp>
      <p:sp>
        <p:nvSpPr>
          <p:cNvPr id="380931" name="Rectangle 3"/>
          <p:cNvSpPr>
            <a:spLocks noGrp="1" noChangeArrowheads="1"/>
          </p:cNvSpPr>
          <p:nvPr>
            <p:ph idx="1"/>
          </p:nvPr>
        </p:nvSpPr>
        <p:spPr>
          <a:xfrm>
            <a:off x="609600" y="1143000"/>
            <a:ext cx="10972800" cy="4876800"/>
          </a:xfrm>
        </p:spPr>
        <p:txBody>
          <a:bodyPr>
            <a:normAutofit/>
          </a:bodyPr>
          <a:lstStyle/>
          <a:p>
            <a:pPr>
              <a:defRPr/>
            </a:pPr>
            <a:r>
              <a:rPr lang="en-US" altLang="en-US" sz="3200" dirty="0">
                <a:sym typeface="Symbol" panose="05050102010706020507" pitchFamily="18" charset="2"/>
              </a:rPr>
              <a:t>Conversely, if R is a relation from A to B such that every element in A is the first element of exactly one ordered pair of R, then a function can be defined with R as its graph.</a:t>
            </a:r>
          </a:p>
          <a:p>
            <a:pPr>
              <a:defRPr/>
            </a:pPr>
            <a:endParaRPr lang="en-US" altLang="en-US" sz="3200" dirty="0">
              <a:sym typeface="Symbol" panose="05050102010706020507" pitchFamily="18" charset="2"/>
            </a:endParaRPr>
          </a:p>
          <a:p>
            <a:pPr>
              <a:defRPr/>
            </a:pPr>
            <a:r>
              <a:rPr lang="en-US" altLang="en-US" sz="3200" dirty="0">
                <a:sym typeface="Symbol" panose="05050102010706020507" pitchFamily="18" charset="2"/>
              </a:rPr>
              <a:t>This is done by assigning to an element </a:t>
            </a:r>
            <a:r>
              <a:rPr lang="en-US" altLang="en-US" sz="3200" dirty="0" err="1">
                <a:sym typeface="Symbol" panose="05050102010706020507" pitchFamily="18" charset="2"/>
              </a:rPr>
              <a:t>aA</a:t>
            </a:r>
            <a:r>
              <a:rPr lang="en-US" altLang="en-US" sz="3200" dirty="0">
                <a:sym typeface="Symbol" panose="05050102010706020507" pitchFamily="18" charset="2"/>
              </a:rPr>
              <a:t> the unique element </a:t>
            </a:r>
            <a:r>
              <a:rPr lang="en-US" altLang="en-US" sz="3200" dirty="0" err="1">
                <a:sym typeface="Symbol" panose="05050102010706020507" pitchFamily="18" charset="2"/>
              </a:rPr>
              <a:t>bB</a:t>
            </a:r>
            <a:r>
              <a:rPr lang="en-US" altLang="en-US" sz="3200" dirty="0">
                <a:sym typeface="Symbol" panose="05050102010706020507" pitchFamily="18" charset="2"/>
              </a:rPr>
              <a:t> such that (a, b)R.</a:t>
            </a:r>
          </a:p>
        </p:txBody>
      </p:sp>
      <p:sp>
        <p:nvSpPr>
          <p:cNvPr id="10242" name="Date Placeholder 3"/>
          <p:cNvSpPr>
            <a:spLocks noGrp="1"/>
          </p:cNvSpPr>
          <p:nvPr>
            <p:ph type="dt" sz="half" idx="10"/>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10243" name="Footer Placeholder 4"/>
          <p:cNvSpPr>
            <a:spLocks noGrp="1"/>
          </p:cNvSpPr>
          <p:nvPr>
            <p:ph type="ftr" sz="quarter" idx="11"/>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a:solidFill>
                <a:srgbClr val="00CCFF"/>
              </a:solidFill>
              <a:latin typeface="Times New Roman" panose="02020603050405020304" pitchFamily="18" charset="0"/>
            </a:endParaRPr>
          </a:p>
        </p:txBody>
      </p:sp>
      <p:sp>
        <p:nvSpPr>
          <p:cNvPr id="10244" name="Slide Number Placeholder 5"/>
          <p:cNvSpPr>
            <a:spLocks noGrp="1"/>
          </p:cNvSpPr>
          <p:nvPr>
            <p:ph type="sldNum" sz="quarter" idx="12"/>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9E5495B2-2516-4705-ADF2-956B65BF160C}" type="slidenum">
              <a:rPr lang="en-CA" altLang="en-US" sz="1400">
                <a:solidFill>
                  <a:srgbClr val="00CCFF"/>
                </a:solidFill>
                <a:latin typeface="Times New Roman" panose="02020603050405020304" pitchFamily="18" charset="0"/>
              </a:rPr>
              <a:pPr>
                <a:spcBef>
                  <a:spcPct val="0"/>
                </a:spcBef>
              </a:pPr>
              <a:t>6</a:t>
            </a:fld>
            <a:endParaRPr lang="en-CA" altLang="en-US" sz="1400">
              <a:solidFill>
                <a:srgbClr val="00CC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0931">
                                            <p:txEl>
                                              <p:pRg st="2" end="2"/>
                                            </p:txEl>
                                          </p:spTgt>
                                        </p:tgtEl>
                                        <p:attrNameLst>
                                          <p:attrName>style.visibility</p:attrName>
                                        </p:attrNameLst>
                                      </p:cBhvr>
                                      <p:to>
                                        <p:strVal val="visible"/>
                                      </p:to>
                                    </p:set>
                                    <p:anim calcmode="lin" valueType="num">
                                      <p:cBhvr additive="base">
                                        <p:cTn id="7" dur="500" fill="hold"/>
                                        <p:tgtEl>
                                          <p:spTgt spid="380931">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8093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1" grpId="0" uiExpand="1"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xfrm>
            <a:off x="1981200" y="0"/>
            <a:ext cx="8153400" cy="838200"/>
          </a:xfrm>
        </p:spPr>
        <p:txBody>
          <a:bodyPr/>
          <a:lstStyle/>
          <a:p>
            <a:pPr eaLnBrk="1" hangingPunct="1">
              <a:defRPr/>
            </a:pPr>
            <a:r>
              <a:rPr lang="en-US" altLang="en-US" sz="3600"/>
              <a:t>Relations on a Set</a:t>
            </a:r>
            <a:endParaRPr lang="en-CA" altLang="en-US" sz="3600"/>
          </a:p>
        </p:txBody>
      </p:sp>
      <p:sp>
        <p:nvSpPr>
          <p:cNvPr id="381955" name="Rectangle 3"/>
          <p:cNvSpPr>
            <a:spLocks noGrp="1" noChangeArrowheads="1"/>
          </p:cNvSpPr>
          <p:nvPr>
            <p:ph idx="1"/>
          </p:nvPr>
        </p:nvSpPr>
        <p:spPr>
          <a:xfrm>
            <a:off x="685800" y="1143000"/>
            <a:ext cx="10896600" cy="4876800"/>
          </a:xfrm>
        </p:spPr>
        <p:txBody>
          <a:bodyPr>
            <a:normAutofit fontScale="92500" lnSpcReduction="10000"/>
          </a:bodyPr>
          <a:lstStyle/>
          <a:p>
            <a:pPr>
              <a:defRPr/>
            </a:pPr>
            <a:r>
              <a:rPr lang="en-US" altLang="en-US" sz="3600" b="1" dirty="0">
                <a:solidFill>
                  <a:srgbClr val="00FFFF"/>
                </a:solidFill>
                <a:sym typeface="Symbol" panose="05050102010706020507" pitchFamily="18" charset="2"/>
              </a:rPr>
              <a:t>Definition:</a:t>
            </a:r>
            <a:r>
              <a:rPr lang="en-US" altLang="en-US" sz="3600" dirty="0">
                <a:sym typeface="Symbol" panose="05050102010706020507" pitchFamily="18" charset="2"/>
              </a:rPr>
              <a:t> A relation on the set A is a relation from A to A.</a:t>
            </a:r>
          </a:p>
          <a:p>
            <a:pPr>
              <a:defRPr/>
            </a:pPr>
            <a:endParaRPr lang="en-US" altLang="en-US" sz="1000" dirty="0">
              <a:sym typeface="Symbol" panose="05050102010706020507" pitchFamily="18" charset="2"/>
            </a:endParaRPr>
          </a:p>
          <a:p>
            <a:pPr>
              <a:defRPr/>
            </a:pPr>
            <a:r>
              <a:rPr lang="en-US" altLang="en-US" sz="3600" dirty="0">
                <a:sym typeface="Symbol" panose="05050102010706020507" pitchFamily="18" charset="2"/>
              </a:rPr>
              <a:t>In other words, a relation on the set A is a subset of AA.</a:t>
            </a:r>
          </a:p>
          <a:p>
            <a:pPr>
              <a:defRPr/>
            </a:pPr>
            <a:endParaRPr lang="en-US" altLang="en-US" sz="3600" dirty="0">
              <a:sym typeface="Symbol" panose="05050102010706020507" pitchFamily="18" charset="2"/>
            </a:endParaRPr>
          </a:p>
          <a:p>
            <a:pPr>
              <a:defRPr/>
            </a:pPr>
            <a:r>
              <a:rPr lang="en-US" altLang="en-US" sz="3600" b="1" dirty="0">
                <a:solidFill>
                  <a:srgbClr val="00FFFF"/>
                </a:solidFill>
                <a:sym typeface="Symbol" panose="05050102010706020507" pitchFamily="18" charset="2"/>
              </a:rPr>
              <a:t>Example:</a:t>
            </a:r>
            <a:r>
              <a:rPr lang="en-US" altLang="en-US" sz="3600" dirty="0">
                <a:sym typeface="Symbol" panose="05050102010706020507" pitchFamily="18" charset="2"/>
              </a:rPr>
              <a:t> Let A = {1, 2, 3, 4}. Which ordered pairs are in the relation R = {(a, b) | a &lt; b} ?</a:t>
            </a:r>
          </a:p>
          <a:p>
            <a:pPr marL="0" indent="0">
              <a:defRPr/>
            </a:pPr>
            <a:endParaRPr lang="en-US" altLang="en-US" sz="2800" dirty="0">
              <a:sym typeface="Symbol" panose="05050102010706020507" pitchFamily="18" charset="2"/>
            </a:endParaRPr>
          </a:p>
        </p:txBody>
      </p:sp>
      <p:sp>
        <p:nvSpPr>
          <p:cNvPr id="11266" name="Date Placeholder 3"/>
          <p:cNvSpPr>
            <a:spLocks noGrp="1"/>
          </p:cNvSpPr>
          <p:nvPr>
            <p:ph type="dt" sz="half" idx="10"/>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11267" name="Footer Placeholder 4"/>
          <p:cNvSpPr>
            <a:spLocks noGrp="1"/>
          </p:cNvSpPr>
          <p:nvPr>
            <p:ph type="ftr" sz="quarter" idx="11"/>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a:solidFill>
                <a:srgbClr val="00CCFF"/>
              </a:solidFill>
              <a:latin typeface="Times New Roman" panose="02020603050405020304" pitchFamily="18" charset="0"/>
            </a:endParaRPr>
          </a:p>
        </p:txBody>
      </p:sp>
      <p:sp>
        <p:nvSpPr>
          <p:cNvPr id="11268" name="Slide Number Placeholder 5"/>
          <p:cNvSpPr>
            <a:spLocks noGrp="1"/>
          </p:cNvSpPr>
          <p:nvPr>
            <p:ph type="sldNum" sz="quarter" idx="12"/>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B7DEBA69-20C5-492F-A7BF-63E6A101303D}" type="slidenum">
              <a:rPr lang="en-CA" altLang="en-US" sz="1400">
                <a:solidFill>
                  <a:srgbClr val="00CCFF"/>
                </a:solidFill>
                <a:latin typeface="Times New Roman" panose="02020603050405020304" pitchFamily="18" charset="0"/>
              </a:rPr>
              <a:pPr>
                <a:spcBef>
                  <a:spcPct val="0"/>
                </a:spcBef>
              </a:pPr>
              <a:t>7</a:t>
            </a:fld>
            <a:endParaRPr lang="en-CA" altLang="en-US" sz="1400">
              <a:solidFill>
                <a:srgbClr val="00CC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1955">
                                            <p:txEl>
                                              <p:pRg st="2" end="2"/>
                                            </p:txEl>
                                          </p:spTgt>
                                        </p:tgtEl>
                                        <p:attrNameLst>
                                          <p:attrName>style.visibility</p:attrName>
                                        </p:attrNameLst>
                                      </p:cBhvr>
                                      <p:to>
                                        <p:strVal val="visible"/>
                                      </p:to>
                                    </p:set>
                                    <p:anim calcmode="lin" valueType="num">
                                      <p:cBhvr additive="base">
                                        <p:cTn id="7" dur="500" fill="hold"/>
                                        <p:tgtEl>
                                          <p:spTgt spid="381955">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819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1955">
                                            <p:txEl>
                                              <p:pRg st="4" end="4"/>
                                            </p:txEl>
                                          </p:spTgt>
                                        </p:tgtEl>
                                        <p:attrNameLst>
                                          <p:attrName>style.visibility</p:attrName>
                                        </p:attrNameLst>
                                      </p:cBhvr>
                                      <p:to>
                                        <p:strVal val="visible"/>
                                      </p:to>
                                    </p:set>
                                    <p:anim calcmode="lin" valueType="num">
                                      <p:cBhvr additive="base">
                                        <p:cTn id="13" dur="500" fill="hold"/>
                                        <p:tgtEl>
                                          <p:spTgt spid="381955">
                                            <p:txEl>
                                              <p:pRg st="4" end="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8195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5" grpId="0" uiExpand="1"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1981200" y="0"/>
            <a:ext cx="8153400" cy="838200"/>
          </a:xfrm>
        </p:spPr>
        <p:txBody>
          <a:bodyPr/>
          <a:lstStyle/>
          <a:p>
            <a:pPr eaLnBrk="1" hangingPunct="1">
              <a:defRPr/>
            </a:pPr>
            <a:r>
              <a:rPr lang="en-US" altLang="en-US" sz="3600"/>
              <a:t>Relations on a Set</a:t>
            </a:r>
            <a:endParaRPr lang="en-CA" altLang="en-US" sz="3600"/>
          </a:p>
        </p:txBody>
      </p:sp>
      <p:sp>
        <p:nvSpPr>
          <p:cNvPr id="382979" name="Rectangle 3"/>
          <p:cNvSpPr>
            <a:spLocks noGrp="1" noChangeArrowheads="1"/>
          </p:cNvSpPr>
          <p:nvPr>
            <p:ph idx="1"/>
          </p:nvPr>
        </p:nvSpPr>
        <p:spPr>
          <a:xfrm>
            <a:off x="1752600" y="914400"/>
            <a:ext cx="8763000" cy="914400"/>
          </a:xfrm>
        </p:spPr>
        <p:txBody>
          <a:bodyPr/>
          <a:lstStyle/>
          <a:p>
            <a:pPr marL="0" indent="0">
              <a:defRPr/>
            </a:pPr>
            <a:r>
              <a:rPr lang="en-US" altLang="en-US" sz="2800" b="1">
                <a:solidFill>
                  <a:srgbClr val="00FFFF"/>
                </a:solidFill>
                <a:sym typeface="Symbol" panose="05050102010706020507" pitchFamily="18" charset="2"/>
              </a:rPr>
              <a:t>Solution:</a:t>
            </a:r>
            <a:r>
              <a:rPr lang="en-US" altLang="en-US" sz="2800">
                <a:sym typeface="Symbol" panose="05050102010706020507" pitchFamily="18" charset="2"/>
              </a:rPr>
              <a:t>   R = {</a:t>
            </a:r>
          </a:p>
        </p:txBody>
      </p:sp>
      <p:sp>
        <p:nvSpPr>
          <p:cNvPr id="12290" name="Date Placeholder 3"/>
          <p:cNvSpPr>
            <a:spLocks noGrp="1"/>
          </p:cNvSpPr>
          <p:nvPr>
            <p:ph type="dt" sz="half" idx="10"/>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12291" name="Footer Placeholder 4"/>
          <p:cNvSpPr>
            <a:spLocks noGrp="1"/>
          </p:cNvSpPr>
          <p:nvPr>
            <p:ph type="ftr" sz="quarter" idx="11"/>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a:solidFill>
                <a:srgbClr val="00CCFF"/>
              </a:solidFill>
              <a:latin typeface="Times New Roman" panose="02020603050405020304" pitchFamily="18" charset="0"/>
            </a:endParaRPr>
          </a:p>
        </p:txBody>
      </p:sp>
      <p:sp>
        <p:nvSpPr>
          <p:cNvPr id="12292" name="Slide Number Placeholder 5"/>
          <p:cNvSpPr>
            <a:spLocks noGrp="1"/>
          </p:cNvSpPr>
          <p:nvPr>
            <p:ph type="sldNum" sz="quarter" idx="12"/>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2B1DDCC1-77DC-4740-BE48-D8DBDA50C7B8}" type="slidenum">
              <a:rPr lang="en-CA" altLang="en-US" sz="1400">
                <a:solidFill>
                  <a:srgbClr val="00CCFF"/>
                </a:solidFill>
                <a:latin typeface="Times New Roman" panose="02020603050405020304" pitchFamily="18" charset="0"/>
              </a:rPr>
              <a:pPr>
                <a:spcBef>
                  <a:spcPct val="0"/>
                </a:spcBef>
              </a:pPr>
              <a:t>8</a:t>
            </a:fld>
            <a:endParaRPr lang="en-CA" altLang="en-US" sz="1400">
              <a:solidFill>
                <a:srgbClr val="00CCFF"/>
              </a:solidFill>
              <a:latin typeface="Times New Roman" panose="02020603050405020304" pitchFamily="18" charset="0"/>
            </a:endParaRPr>
          </a:p>
        </p:txBody>
      </p:sp>
      <p:sp>
        <p:nvSpPr>
          <p:cNvPr id="382980" name="Text Box 4"/>
          <p:cNvSpPr txBox="1">
            <a:spLocks noChangeArrowheads="1"/>
          </p:cNvSpPr>
          <p:nvPr/>
        </p:nvSpPr>
        <p:spPr bwMode="auto">
          <a:xfrm>
            <a:off x="4343400" y="914404"/>
            <a:ext cx="1371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en-US" sz="2400" dirty="0">
                <a:effectLst>
                  <a:outerShdw blurRad="38100" dist="38100" dir="2700000" algn="tl">
                    <a:srgbClr val="000000"/>
                  </a:outerShdw>
                </a:effectLst>
              </a:rPr>
              <a:t>(1, 2),</a:t>
            </a:r>
          </a:p>
        </p:txBody>
      </p:sp>
      <p:sp>
        <p:nvSpPr>
          <p:cNvPr id="382981" name="Text Box 5"/>
          <p:cNvSpPr txBox="1">
            <a:spLocks noChangeArrowheads="1"/>
          </p:cNvSpPr>
          <p:nvPr/>
        </p:nvSpPr>
        <p:spPr bwMode="auto">
          <a:xfrm>
            <a:off x="5334000" y="914404"/>
            <a:ext cx="1371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en-US" sz="2400" dirty="0">
                <a:effectLst>
                  <a:outerShdw blurRad="38100" dist="38100" dir="2700000" algn="tl">
                    <a:srgbClr val="000000"/>
                  </a:outerShdw>
                </a:effectLst>
              </a:rPr>
              <a:t>(1, 3),</a:t>
            </a:r>
          </a:p>
        </p:txBody>
      </p:sp>
      <p:sp>
        <p:nvSpPr>
          <p:cNvPr id="382982" name="Text Box 6"/>
          <p:cNvSpPr txBox="1">
            <a:spLocks noChangeArrowheads="1"/>
          </p:cNvSpPr>
          <p:nvPr/>
        </p:nvSpPr>
        <p:spPr bwMode="auto">
          <a:xfrm>
            <a:off x="6324600" y="914404"/>
            <a:ext cx="1371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en-US" sz="2400" dirty="0">
                <a:effectLst>
                  <a:outerShdw blurRad="38100" dist="38100" dir="2700000" algn="tl">
                    <a:srgbClr val="000000"/>
                  </a:outerShdw>
                </a:effectLst>
              </a:rPr>
              <a:t>(1, 4),</a:t>
            </a:r>
          </a:p>
        </p:txBody>
      </p:sp>
      <p:sp>
        <p:nvSpPr>
          <p:cNvPr id="382983" name="Text Box 7"/>
          <p:cNvSpPr txBox="1">
            <a:spLocks noChangeArrowheads="1"/>
          </p:cNvSpPr>
          <p:nvPr/>
        </p:nvSpPr>
        <p:spPr bwMode="auto">
          <a:xfrm>
            <a:off x="7315200" y="914404"/>
            <a:ext cx="1371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en-US" sz="2400" dirty="0">
                <a:effectLst>
                  <a:outerShdw blurRad="38100" dist="38100" dir="2700000" algn="tl">
                    <a:srgbClr val="000000"/>
                  </a:outerShdw>
                </a:effectLst>
              </a:rPr>
              <a:t>(2, 3),</a:t>
            </a:r>
          </a:p>
        </p:txBody>
      </p:sp>
      <p:sp>
        <p:nvSpPr>
          <p:cNvPr id="382984" name="Text Box 8"/>
          <p:cNvSpPr txBox="1">
            <a:spLocks noChangeArrowheads="1"/>
          </p:cNvSpPr>
          <p:nvPr/>
        </p:nvSpPr>
        <p:spPr bwMode="auto">
          <a:xfrm>
            <a:off x="8305800" y="914404"/>
            <a:ext cx="1371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en-US" sz="2400" dirty="0">
                <a:effectLst>
                  <a:outerShdw blurRad="38100" dist="38100" dir="2700000" algn="tl">
                    <a:srgbClr val="000000"/>
                  </a:outerShdw>
                </a:effectLst>
              </a:rPr>
              <a:t>(2, 4),</a:t>
            </a:r>
          </a:p>
        </p:txBody>
      </p:sp>
      <p:sp>
        <p:nvSpPr>
          <p:cNvPr id="382985" name="Text Box 9"/>
          <p:cNvSpPr txBox="1">
            <a:spLocks noChangeArrowheads="1"/>
          </p:cNvSpPr>
          <p:nvPr/>
        </p:nvSpPr>
        <p:spPr bwMode="auto">
          <a:xfrm>
            <a:off x="9296400" y="914404"/>
            <a:ext cx="1371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en-US" sz="2400" dirty="0">
                <a:effectLst>
                  <a:outerShdw blurRad="38100" dist="38100" dir="2700000" algn="tl">
                    <a:srgbClr val="000000"/>
                  </a:outerShdw>
                </a:effectLst>
              </a:rPr>
              <a:t>(3, 4)}</a:t>
            </a:r>
          </a:p>
        </p:txBody>
      </p:sp>
      <p:sp>
        <p:nvSpPr>
          <p:cNvPr id="12301" name="Oval 10"/>
          <p:cNvSpPr>
            <a:spLocks noChangeArrowheads="1"/>
          </p:cNvSpPr>
          <p:nvPr/>
        </p:nvSpPr>
        <p:spPr bwMode="auto">
          <a:xfrm>
            <a:off x="2590800" y="2133600"/>
            <a:ext cx="152400" cy="152400"/>
          </a:xfrm>
          <a:prstGeom prst="ellipse">
            <a:avLst/>
          </a:prstGeom>
          <a:solidFill>
            <a:srgbClr val="FF3300"/>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eaLnBrk="1" hangingPunct="1"/>
            <a:endParaRPr lang="en-US" altLang="en-US"/>
          </a:p>
        </p:txBody>
      </p:sp>
      <p:sp>
        <p:nvSpPr>
          <p:cNvPr id="12302" name="Oval 11"/>
          <p:cNvSpPr>
            <a:spLocks noChangeArrowheads="1"/>
          </p:cNvSpPr>
          <p:nvPr/>
        </p:nvSpPr>
        <p:spPr bwMode="auto">
          <a:xfrm>
            <a:off x="2590800" y="3276600"/>
            <a:ext cx="152400" cy="152400"/>
          </a:xfrm>
          <a:prstGeom prst="ellipse">
            <a:avLst/>
          </a:prstGeom>
          <a:solidFill>
            <a:srgbClr val="FF3300"/>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eaLnBrk="1" hangingPunct="1"/>
            <a:endParaRPr lang="en-US" altLang="en-US"/>
          </a:p>
        </p:txBody>
      </p:sp>
      <p:sp>
        <p:nvSpPr>
          <p:cNvPr id="12303" name="Oval 12"/>
          <p:cNvSpPr>
            <a:spLocks noChangeArrowheads="1"/>
          </p:cNvSpPr>
          <p:nvPr/>
        </p:nvSpPr>
        <p:spPr bwMode="auto">
          <a:xfrm>
            <a:off x="2590800" y="4343400"/>
            <a:ext cx="152400" cy="152400"/>
          </a:xfrm>
          <a:prstGeom prst="ellipse">
            <a:avLst/>
          </a:prstGeom>
          <a:solidFill>
            <a:srgbClr val="FF3300"/>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eaLnBrk="1" hangingPunct="1"/>
            <a:endParaRPr lang="en-US" altLang="en-US"/>
          </a:p>
        </p:txBody>
      </p:sp>
      <p:sp>
        <p:nvSpPr>
          <p:cNvPr id="12304" name="Oval 13"/>
          <p:cNvSpPr>
            <a:spLocks noChangeArrowheads="1"/>
          </p:cNvSpPr>
          <p:nvPr/>
        </p:nvSpPr>
        <p:spPr bwMode="auto">
          <a:xfrm>
            <a:off x="2590800" y="5410200"/>
            <a:ext cx="152400" cy="152400"/>
          </a:xfrm>
          <a:prstGeom prst="ellipse">
            <a:avLst/>
          </a:prstGeom>
          <a:solidFill>
            <a:srgbClr val="FF3300"/>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eaLnBrk="1" hangingPunct="1"/>
            <a:endParaRPr lang="en-US" altLang="en-US"/>
          </a:p>
        </p:txBody>
      </p:sp>
      <p:sp>
        <p:nvSpPr>
          <p:cNvPr id="12305" name="Oval 14"/>
          <p:cNvSpPr>
            <a:spLocks noChangeArrowheads="1"/>
          </p:cNvSpPr>
          <p:nvPr/>
        </p:nvSpPr>
        <p:spPr bwMode="auto">
          <a:xfrm>
            <a:off x="4419600" y="2133600"/>
            <a:ext cx="152400" cy="152400"/>
          </a:xfrm>
          <a:prstGeom prst="ellipse">
            <a:avLst/>
          </a:prstGeom>
          <a:solidFill>
            <a:srgbClr val="FF3300"/>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eaLnBrk="1" hangingPunct="1"/>
            <a:endParaRPr lang="en-US" altLang="en-US"/>
          </a:p>
        </p:txBody>
      </p:sp>
      <p:sp>
        <p:nvSpPr>
          <p:cNvPr id="12306" name="Oval 15"/>
          <p:cNvSpPr>
            <a:spLocks noChangeArrowheads="1"/>
          </p:cNvSpPr>
          <p:nvPr/>
        </p:nvSpPr>
        <p:spPr bwMode="auto">
          <a:xfrm>
            <a:off x="4419600" y="3276600"/>
            <a:ext cx="152400" cy="152400"/>
          </a:xfrm>
          <a:prstGeom prst="ellipse">
            <a:avLst/>
          </a:prstGeom>
          <a:solidFill>
            <a:srgbClr val="FF3300"/>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eaLnBrk="1" hangingPunct="1"/>
            <a:endParaRPr lang="en-US" altLang="en-US"/>
          </a:p>
        </p:txBody>
      </p:sp>
      <p:sp>
        <p:nvSpPr>
          <p:cNvPr id="12307" name="Oval 16"/>
          <p:cNvSpPr>
            <a:spLocks noChangeArrowheads="1"/>
          </p:cNvSpPr>
          <p:nvPr/>
        </p:nvSpPr>
        <p:spPr bwMode="auto">
          <a:xfrm>
            <a:off x="4419600" y="4343400"/>
            <a:ext cx="152400" cy="152400"/>
          </a:xfrm>
          <a:prstGeom prst="ellipse">
            <a:avLst/>
          </a:prstGeom>
          <a:solidFill>
            <a:srgbClr val="FF3300"/>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eaLnBrk="1" hangingPunct="1"/>
            <a:endParaRPr lang="en-US" altLang="en-US"/>
          </a:p>
        </p:txBody>
      </p:sp>
      <p:sp>
        <p:nvSpPr>
          <p:cNvPr id="12308" name="Oval 17"/>
          <p:cNvSpPr>
            <a:spLocks noChangeArrowheads="1"/>
          </p:cNvSpPr>
          <p:nvPr/>
        </p:nvSpPr>
        <p:spPr bwMode="auto">
          <a:xfrm>
            <a:off x="4419600" y="5410200"/>
            <a:ext cx="152400" cy="152400"/>
          </a:xfrm>
          <a:prstGeom prst="ellipse">
            <a:avLst/>
          </a:prstGeom>
          <a:solidFill>
            <a:srgbClr val="FF3300"/>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eaLnBrk="1" hangingPunct="1"/>
            <a:endParaRPr lang="en-US" altLang="en-US"/>
          </a:p>
        </p:txBody>
      </p:sp>
      <p:grpSp>
        <p:nvGrpSpPr>
          <p:cNvPr id="12309" name="Group 18"/>
          <p:cNvGrpSpPr>
            <a:grpSpLocks/>
          </p:cNvGrpSpPr>
          <p:nvPr/>
        </p:nvGrpSpPr>
        <p:grpSpPr bwMode="auto">
          <a:xfrm>
            <a:off x="6172200" y="1981200"/>
            <a:ext cx="3962400" cy="3708400"/>
            <a:chOff x="2928" y="1248"/>
            <a:chExt cx="2496" cy="2336"/>
          </a:xfrm>
        </p:grpSpPr>
        <p:sp>
          <p:nvSpPr>
            <p:cNvPr id="382995" name="Rectangle 19"/>
            <p:cNvSpPr>
              <a:spLocks noChangeArrowheads="1"/>
            </p:cNvSpPr>
            <p:nvPr/>
          </p:nvSpPr>
          <p:spPr bwMode="auto">
            <a:xfrm>
              <a:off x="4925" y="3117"/>
              <a:ext cx="499" cy="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eaLnBrk="1" hangingPunct="1">
                <a:spcBef>
                  <a:spcPct val="20000"/>
                </a:spcBef>
                <a:defRPr/>
              </a:pPr>
              <a:endParaRPr lang="en-US" altLang="en-US"/>
            </a:p>
          </p:txBody>
        </p:sp>
        <p:sp>
          <p:nvSpPr>
            <p:cNvPr id="382996" name="Rectangle 20"/>
            <p:cNvSpPr>
              <a:spLocks noChangeArrowheads="1"/>
            </p:cNvSpPr>
            <p:nvPr/>
          </p:nvSpPr>
          <p:spPr bwMode="auto">
            <a:xfrm>
              <a:off x="4426" y="3117"/>
              <a:ext cx="499" cy="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eaLnBrk="1" hangingPunct="1">
                <a:spcBef>
                  <a:spcPct val="20000"/>
                </a:spcBef>
                <a:defRPr/>
              </a:pPr>
              <a:endParaRPr lang="en-US" altLang="en-US"/>
            </a:p>
          </p:txBody>
        </p:sp>
        <p:sp>
          <p:nvSpPr>
            <p:cNvPr id="382997" name="Rectangle 21"/>
            <p:cNvSpPr>
              <a:spLocks noChangeArrowheads="1"/>
            </p:cNvSpPr>
            <p:nvPr/>
          </p:nvSpPr>
          <p:spPr bwMode="auto">
            <a:xfrm>
              <a:off x="3926" y="3117"/>
              <a:ext cx="500" cy="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eaLnBrk="1" hangingPunct="1">
                <a:spcBef>
                  <a:spcPct val="20000"/>
                </a:spcBef>
                <a:defRPr/>
              </a:pPr>
              <a:endParaRPr lang="en-US" altLang="en-US"/>
            </a:p>
          </p:txBody>
        </p:sp>
        <p:sp>
          <p:nvSpPr>
            <p:cNvPr id="382998" name="Rectangle 22"/>
            <p:cNvSpPr>
              <a:spLocks noChangeArrowheads="1"/>
            </p:cNvSpPr>
            <p:nvPr/>
          </p:nvSpPr>
          <p:spPr bwMode="auto">
            <a:xfrm>
              <a:off x="3427" y="3117"/>
              <a:ext cx="499" cy="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eaLnBrk="1" hangingPunct="1">
                <a:spcBef>
                  <a:spcPct val="20000"/>
                </a:spcBef>
                <a:defRPr/>
              </a:pPr>
              <a:endParaRPr lang="en-US" altLang="en-US"/>
            </a:p>
          </p:txBody>
        </p:sp>
        <p:sp>
          <p:nvSpPr>
            <p:cNvPr id="382999" name="Rectangle 23"/>
            <p:cNvSpPr>
              <a:spLocks noChangeArrowheads="1"/>
            </p:cNvSpPr>
            <p:nvPr/>
          </p:nvSpPr>
          <p:spPr bwMode="auto">
            <a:xfrm>
              <a:off x="2928" y="3117"/>
              <a:ext cx="499" cy="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eaLnBrk="1" hangingPunct="1">
                <a:spcBef>
                  <a:spcPct val="20000"/>
                </a:spcBef>
                <a:defRPr/>
              </a:pPr>
              <a:r>
                <a:rPr lang="en-US" altLang="en-US"/>
                <a:t>4</a:t>
              </a:r>
            </a:p>
          </p:txBody>
        </p:sp>
        <p:sp>
          <p:nvSpPr>
            <p:cNvPr id="383000" name="Rectangle 24"/>
            <p:cNvSpPr>
              <a:spLocks noChangeArrowheads="1"/>
            </p:cNvSpPr>
            <p:nvPr/>
          </p:nvSpPr>
          <p:spPr bwMode="auto">
            <a:xfrm>
              <a:off x="4925" y="2650"/>
              <a:ext cx="499" cy="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eaLnBrk="1" hangingPunct="1">
                <a:spcBef>
                  <a:spcPct val="20000"/>
                </a:spcBef>
                <a:defRPr/>
              </a:pPr>
              <a:endParaRPr lang="en-US" altLang="en-US"/>
            </a:p>
          </p:txBody>
        </p:sp>
        <p:sp>
          <p:nvSpPr>
            <p:cNvPr id="383001" name="Rectangle 25"/>
            <p:cNvSpPr>
              <a:spLocks noChangeArrowheads="1"/>
            </p:cNvSpPr>
            <p:nvPr/>
          </p:nvSpPr>
          <p:spPr bwMode="auto">
            <a:xfrm>
              <a:off x="4426" y="2650"/>
              <a:ext cx="499" cy="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eaLnBrk="1" hangingPunct="1">
                <a:spcBef>
                  <a:spcPct val="20000"/>
                </a:spcBef>
                <a:defRPr/>
              </a:pPr>
              <a:endParaRPr lang="en-US" altLang="en-US"/>
            </a:p>
          </p:txBody>
        </p:sp>
        <p:sp>
          <p:nvSpPr>
            <p:cNvPr id="383002" name="Rectangle 26"/>
            <p:cNvSpPr>
              <a:spLocks noChangeArrowheads="1"/>
            </p:cNvSpPr>
            <p:nvPr/>
          </p:nvSpPr>
          <p:spPr bwMode="auto">
            <a:xfrm>
              <a:off x="3926" y="2650"/>
              <a:ext cx="500" cy="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eaLnBrk="1" hangingPunct="1">
                <a:spcBef>
                  <a:spcPct val="20000"/>
                </a:spcBef>
                <a:defRPr/>
              </a:pPr>
              <a:endParaRPr lang="en-US" altLang="en-US"/>
            </a:p>
          </p:txBody>
        </p:sp>
        <p:sp>
          <p:nvSpPr>
            <p:cNvPr id="383003" name="Rectangle 27"/>
            <p:cNvSpPr>
              <a:spLocks noChangeArrowheads="1"/>
            </p:cNvSpPr>
            <p:nvPr/>
          </p:nvSpPr>
          <p:spPr bwMode="auto">
            <a:xfrm>
              <a:off x="3427" y="2650"/>
              <a:ext cx="499" cy="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eaLnBrk="1" hangingPunct="1">
                <a:spcBef>
                  <a:spcPct val="20000"/>
                </a:spcBef>
                <a:defRPr/>
              </a:pPr>
              <a:endParaRPr lang="en-US" altLang="en-US"/>
            </a:p>
          </p:txBody>
        </p:sp>
        <p:sp>
          <p:nvSpPr>
            <p:cNvPr id="383004" name="Rectangle 28"/>
            <p:cNvSpPr>
              <a:spLocks noChangeArrowheads="1"/>
            </p:cNvSpPr>
            <p:nvPr/>
          </p:nvSpPr>
          <p:spPr bwMode="auto">
            <a:xfrm>
              <a:off x="2928" y="2650"/>
              <a:ext cx="499" cy="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eaLnBrk="1" hangingPunct="1">
                <a:spcBef>
                  <a:spcPct val="20000"/>
                </a:spcBef>
                <a:defRPr/>
              </a:pPr>
              <a:r>
                <a:rPr lang="en-US" altLang="en-US"/>
                <a:t>3</a:t>
              </a:r>
            </a:p>
          </p:txBody>
        </p:sp>
        <p:sp>
          <p:nvSpPr>
            <p:cNvPr id="383005" name="Rectangle 29"/>
            <p:cNvSpPr>
              <a:spLocks noChangeArrowheads="1"/>
            </p:cNvSpPr>
            <p:nvPr/>
          </p:nvSpPr>
          <p:spPr bwMode="auto">
            <a:xfrm>
              <a:off x="4925" y="2182"/>
              <a:ext cx="499" cy="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eaLnBrk="1" hangingPunct="1">
                <a:spcBef>
                  <a:spcPct val="20000"/>
                </a:spcBef>
                <a:defRPr/>
              </a:pPr>
              <a:endParaRPr lang="en-US" altLang="en-US"/>
            </a:p>
          </p:txBody>
        </p:sp>
        <p:sp>
          <p:nvSpPr>
            <p:cNvPr id="383006" name="Rectangle 30"/>
            <p:cNvSpPr>
              <a:spLocks noChangeArrowheads="1"/>
            </p:cNvSpPr>
            <p:nvPr/>
          </p:nvSpPr>
          <p:spPr bwMode="auto">
            <a:xfrm>
              <a:off x="4426" y="2182"/>
              <a:ext cx="499" cy="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eaLnBrk="1" hangingPunct="1">
                <a:spcBef>
                  <a:spcPct val="20000"/>
                </a:spcBef>
                <a:defRPr/>
              </a:pPr>
              <a:endParaRPr lang="en-US" altLang="en-US"/>
            </a:p>
          </p:txBody>
        </p:sp>
        <p:sp>
          <p:nvSpPr>
            <p:cNvPr id="383007" name="Rectangle 31"/>
            <p:cNvSpPr>
              <a:spLocks noChangeArrowheads="1"/>
            </p:cNvSpPr>
            <p:nvPr/>
          </p:nvSpPr>
          <p:spPr bwMode="auto">
            <a:xfrm>
              <a:off x="3926" y="2182"/>
              <a:ext cx="500" cy="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eaLnBrk="1" hangingPunct="1">
                <a:spcBef>
                  <a:spcPct val="20000"/>
                </a:spcBef>
                <a:defRPr/>
              </a:pPr>
              <a:endParaRPr lang="en-US" altLang="en-US"/>
            </a:p>
          </p:txBody>
        </p:sp>
        <p:sp>
          <p:nvSpPr>
            <p:cNvPr id="383008" name="Rectangle 32"/>
            <p:cNvSpPr>
              <a:spLocks noChangeArrowheads="1"/>
            </p:cNvSpPr>
            <p:nvPr/>
          </p:nvSpPr>
          <p:spPr bwMode="auto">
            <a:xfrm>
              <a:off x="3427" y="2182"/>
              <a:ext cx="499" cy="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eaLnBrk="1" hangingPunct="1">
                <a:spcBef>
                  <a:spcPct val="20000"/>
                </a:spcBef>
                <a:defRPr/>
              </a:pPr>
              <a:endParaRPr lang="en-US" altLang="en-US"/>
            </a:p>
          </p:txBody>
        </p:sp>
        <p:sp>
          <p:nvSpPr>
            <p:cNvPr id="383009" name="Rectangle 33"/>
            <p:cNvSpPr>
              <a:spLocks noChangeArrowheads="1"/>
            </p:cNvSpPr>
            <p:nvPr/>
          </p:nvSpPr>
          <p:spPr bwMode="auto">
            <a:xfrm>
              <a:off x="2928" y="2182"/>
              <a:ext cx="499" cy="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eaLnBrk="1" hangingPunct="1">
                <a:spcBef>
                  <a:spcPct val="20000"/>
                </a:spcBef>
                <a:defRPr/>
              </a:pPr>
              <a:r>
                <a:rPr lang="en-US" altLang="en-US"/>
                <a:t>2</a:t>
              </a:r>
            </a:p>
          </p:txBody>
        </p:sp>
        <p:sp>
          <p:nvSpPr>
            <p:cNvPr id="383010" name="Rectangle 34"/>
            <p:cNvSpPr>
              <a:spLocks noChangeArrowheads="1"/>
            </p:cNvSpPr>
            <p:nvPr/>
          </p:nvSpPr>
          <p:spPr bwMode="auto">
            <a:xfrm>
              <a:off x="4925" y="1715"/>
              <a:ext cx="499" cy="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eaLnBrk="1" hangingPunct="1">
                <a:spcBef>
                  <a:spcPct val="20000"/>
                </a:spcBef>
                <a:defRPr/>
              </a:pPr>
              <a:endParaRPr lang="en-US" altLang="en-US"/>
            </a:p>
          </p:txBody>
        </p:sp>
        <p:sp>
          <p:nvSpPr>
            <p:cNvPr id="383011" name="Rectangle 35"/>
            <p:cNvSpPr>
              <a:spLocks noChangeArrowheads="1"/>
            </p:cNvSpPr>
            <p:nvPr/>
          </p:nvSpPr>
          <p:spPr bwMode="auto">
            <a:xfrm>
              <a:off x="4426" y="1715"/>
              <a:ext cx="499" cy="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eaLnBrk="1" hangingPunct="1">
                <a:spcBef>
                  <a:spcPct val="20000"/>
                </a:spcBef>
                <a:defRPr/>
              </a:pPr>
              <a:endParaRPr lang="en-US" altLang="en-US"/>
            </a:p>
          </p:txBody>
        </p:sp>
        <p:sp>
          <p:nvSpPr>
            <p:cNvPr id="383012" name="Rectangle 36"/>
            <p:cNvSpPr>
              <a:spLocks noChangeArrowheads="1"/>
            </p:cNvSpPr>
            <p:nvPr/>
          </p:nvSpPr>
          <p:spPr bwMode="auto">
            <a:xfrm>
              <a:off x="3926" y="1715"/>
              <a:ext cx="500" cy="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eaLnBrk="1" hangingPunct="1">
                <a:spcBef>
                  <a:spcPct val="20000"/>
                </a:spcBef>
                <a:defRPr/>
              </a:pPr>
              <a:endParaRPr lang="en-US" altLang="en-US"/>
            </a:p>
          </p:txBody>
        </p:sp>
        <p:sp>
          <p:nvSpPr>
            <p:cNvPr id="383013" name="Rectangle 37"/>
            <p:cNvSpPr>
              <a:spLocks noChangeArrowheads="1"/>
            </p:cNvSpPr>
            <p:nvPr/>
          </p:nvSpPr>
          <p:spPr bwMode="auto">
            <a:xfrm>
              <a:off x="3427" y="1715"/>
              <a:ext cx="499" cy="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eaLnBrk="1" hangingPunct="1">
                <a:spcBef>
                  <a:spcPct val="20000"/>
                </a:spcBef>
                <a:defRPr/>
              </a:pPr>
              <a:endParaRPr lang="en-US" altLang="en-US"/>
            </a:p>
          </p:txBody>
        </p:sp>
        <p:sp>
          <p:nvSpPr>
            <p:cNvPr id="383014" name="Rectangle 38"/>
            <p:cNvSpPr>
              <a:spLocks noChangeArrowheads="1"/>
            </p:cNvSpPr>
            <p:nvPr/>
          </p:nvSpPr>
          <p:spPr bwMode="auto">
            <a:xfrm>
              <a:off x="2928" y="1715"/>
              <a:ext cx="499" cy="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eaLnBrk="1" hangingPunct="1">
                <a:spcBef>
                  <a:spcPct val="20000"/>
                </a:spcBef>
                <a:defRPr/>
              </a:pPr>
              <a:r>
                <a:rPr lang="en-US" altLang="en-US"/>
                <a:t>1</a:t>
              </a:r>
            </a:p>
          </p:txBody>
        </p:sp>
        <p:sp>
          <p:nvSpPr>
            <p:cNvPr id="383015" name="Rectangle 39"/>
            <p:cNvSpPr>
              <a:spLocks noChangeArrowheads="1"/>
            </p:cNvSpPr>
            <p:nvPr/>
          </p:nvSpPr>
          <p:spPr bwMode="auto">
            <a:xfrm>
              <a:off x="4925" y="1248"/>
              <a:ext cx="499" cy="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eaLnBrk="1" hangingPunct="1">
                <a:spcBef>
                  <a:spcPct val="20000"/>
                </a:spcBef>
                <a:defRPr/>
              </a:pPr>
              <a:r>
                <a:rPr lang="en-US" altLang="en-US"/>
                <a:t>4</a:t>
              </a:r>
            </a:p>
          </p:txBody>
        </p:sp>
        <p:sp>
          <p:nvSpPr>
            <p:cNvPr id="383016" name="Rectangle 40"/>
            <p:cNvSpPr>
              <a:spLocks noChangeArrowheads="1"/>
            </p:cNvSpPr>
            <p:nvPr/>
          </p:nvSpPr>
          <p:spPr bwMode="auto">
            <a:xfrm>
              <a:off x="4426" y="1248"/>
              <a:ext cx="499" cy="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eaLnBrk="1" hangingPunct="1">
                <a:spcBef>
                  <a:spcPct val="20000"/>
                </a:spcBef>
                <a:defRPr/>
              </a:pPr>
              <a:r>
                <a:rPr lang="en-US" altLang="en-US"/>
                <a:t>3</a:t>
              </a:r>
            </a:p>
          </p:txBody>
        </p:sp>
        <p:sp>
          <p:nvSpPr>
            <p:cNvPr id="383017" name="Rectangle 41"/>
            <p:cNvSpPr>
              <a:spLocks noChangeArrowheads="1"/>
            </p:cNvSpPr>
            <p:nvPr/>
          </p:nvSpPr>
          <p:spPr bwMode="auto">
            <a:xfrm>
              <a:off x="3926" y="1248"/>
              <a:ext cx="500" cy="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eaLnBrk="1" hangingPunct="1">
                <a:spcBef>
                  <a:spcPct val="20000"/>
                </a:spcBef>
                <a:defRPr/>
              </a:pPr>
              <a:r>
                <a:rPr lang="en-US" altLang="en-US"/>
                <a:t>2</a:t>
              </a:r>
            </a:p>
          </p:txBody>
        </p:sp>
        <p:sp>
          <p:nvSpPr>
            <p:cNvPr id="383018" name="Rectangle 42"/>
            <p:cNvSpPr>
              <a:spLocks noChangeArrowheads="1"/>
            </p:cNvSpPr>
            <p:nvPr/>
          </p:nvSpPr>
          <p:spPr bwMode="auto">
            <a:xfrm>
              <a:off x="3427" y="1248"/>
              <a:ext cx="499" cy="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eaLnBrk="1" hangingPunct="1">
                <a:spcBef>
                  <a:spcPct val="20000"/>
                </a:spcBef>
                <a:defRPr/>
              </a:pPr>
              <a:r>
                <a:rPr lang="en-US" altLang="en-US"/>
                <a:t>1</a:t>
              </a:r>
            </a:p>
          </p:txBody>
        </p:sp>
        <p:sp>
          <p:nvSpPr>
            <p:cNvPr id="383019" name="Rectangle 43"/>
            <p:cNvSpPr>
              <a:spLocks noChangeArrowheads="1"/>
            </p:cNvSpPr>
            <p:nvPr/>
          </p:nvSpPr>
          <p:spPr bwMode="auto">
            <a:xfrm>
              <a:off x="2928" y="1248"/>
              <a:ext cx="499" cy="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eaLnBrk="1" hangingPunct="1">
                <a:spcBef>
                  <a:spcPct val="20000"/>
                </a:spcBef>
                <a:defRPr/>
              </a:pPr>
              <a:r>
                <a:rPr lang="en-US" altLang="en-US">
                  <a:solidFill>
                    <a:srgbClr val="FF3300"/>
                  </a:solidFill>
                </a:rPr>
                <a:t>R</a:t>
              </a:r>
            </a:p>
          </p:txBody>
        </p:sp>
        <p:sp>
          <p:nvSpPr>
            <p:cNvPr id="12355" name="Line 44"/>
            <p:cNvSpPr>
              <a:spLocks noChangeShapeType="1"/>
            </p:cNvSpPr>
            <p:nvPr/>
          </p:nvSpPr>
          <p:spPr bwMode="auto">
            <a:xfrm>
              <a:off x="2928" y="1248"/>
              <a:ext cx="2496" cy="0"/>
            </a:xfrm>
            <a:prstGeom prst="line">
              <a:avLst/>
            </a:prstGeom>
            <a:noFill/>
            <a:ln w="28575"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56" name="Line 45"/>
            <p:cNvSpPr>
              <a:spLocks noChangeShapeType="1"/>
            </p:cNvSpPr>
            <p:nvPr/>
          </p:nvSpPr>
          <p:spPr bwMode="auto">
            <a:xfrm>
              <a:off x="2928" y="1715"/>
              <a:ext cx="2496" cy="0"/>
            </a:xfrm>
            <a:prstGeom prst="line">
              <a:avLst/>
            </a:prstGeom>
            <a:noFill/>
            <a:ln w="28575">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57" name="Line 46"/>
            <p:cNvSpPr>
              <a:spLocks noChangeShapeType="1"/>
            </p:cNvSpPr>
            <p:nvPr/>
          </p:nvSpPr>
          <p:spPr bwMode="auto">
            <a:xfrm>
              <a:off x="2928" y="2182"/>
              <a:ext cx="2496" cy="0"/>
            </a:xfrm>
            <a:prstGeom prst="line">
              <a:avLst/>
            </a:prstGeom>
            <a:noFill/>
            <a:ln w="28575">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58" name="Line 47"/>
            <p:cNvSpPr>
              <a:spLocks noChangeShapeType="1"/>
            </p:cNvSpPr>
            <p:nvPr/>
          </p:nvSpPr>
          <p:spPr bwMode="auto">
            <a:xfrm>
              <a:off x="2928" y="2650"/>
              <a:ext cx="2496" cy="0"/>
            </a:xfrm>
            <a:prstGeom prst="line">
              <a:avLst/>
            </a:prstGeom>
            <a:noFill/>
            <a:ln w="28575">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59" name="Line 48"/>
            <p:cNvSpPr>
              <a:spLocks noChangeShapeType="1"/>
            </p:cNvSpPr>
            <p:nvPr/>
          </p:nvSpPr>
          <p:spPr bwMode="auto">
            <a:xfrm>
              <a:off x="2928" y="3117"/>
              <a:ext cx="2496" cy="0"/>
            </a:xfrm>
            <a:prstGeom prst="line">
              <a:avLst/>
            </a:prstGeom>
            <a:noFill/>
            <a:ln w="28575">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60" name="Line 49"/>
            <p:cNvSpPr>
              <a:spLocks noChangeShapeType="1"/>
            </p:cNvSpPr>
            <p:nvPr/>
          </p:nvSpPr>
          <p:spPr bwMode="auto">
            <a:xfrm>
              <a:off x="2928" y="3584"/>
              <a:ext cx="2496" cy="0"/>
            </a:xfrm>
            <a:prstGeom prst="line">
              <a:avLst/>
            </a:prstGeom>
            <a:noFill/>
            <a:ln w="28575"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61" name="Line 50"/>
            <p:cNvSpPr>
              <a:spLocks noChangeShapeType="1"/>
            </p:cNvSpPr>
            <p:nvPr/>
          </p:nvSpPr>
          <p:spPr bwMode="auto">
            <a:xfrm>
              <a:off x="2928" y="1248"/>
              <a:ext cx="0" cy="2336"/>
            </a:xfrm>
            <a:prstGeom prst="line">
              <a:avLst/>
            </a:prstGeom>
            <a:noFill/>
            <a:ln w="28575"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62" name="Line 51"/>
            <p:cNvSpPr>
              <a:spLocks noChangeShapeType="1"/>
            </p:cNvSpPr>
            <p:nvPr/>
          </p:nvSpPr>
          <p:spPr bwMode="auto">
            <a:xfrm>
              <a:off x="3427" y="1248"/>
              <a:ext cx="0" cy="2336"/>
            </a:xfrm>
            <a:prstGeom prst="line">
              <a:avLst/>
            </a:prstGeom>
            <a:noFill/>
            <a:ln w="28575">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63" name="Line 52"/>
            <p:cNvSpPr>
              <a:spLocks noChangeShapeType="1"/>
            </p:cNvSpPr>
            <p:nvPr/>
          </p:nvSpPr>
          <p:spPr bwMode="auto">
            <a:xfrm>
              <a:off x="3926" y="1248"/>
              <a:ext cx="0" cy="2336"/>
            </a:xfrm>
            <a:prstGeom prst="line">
              <a:avLst/>
            </a:prstGeom>
            <a:noFill/>
            <a:ln w="28575">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64" name="Line 53"/>
            <p:cNvSpPr>
              <a:spLocks noChangeShapeType="1"/>
            </p:cNvSpPr>
            <p:nvPr/>
          </p:nvSpPr>
          <p:spPr bwMode="auto">
            <a:xfrm>
              <a:off x="4426" y="1248"/>
              <a:ext cx="0" cy="2336"/>
            </a:xfrm>
            <a:prstGeom prst="line">
              <a:avLst/>
            </a:prstGeom>
            <a:noFill/>
            <a:ln w="28575">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65" name="Line 54"/>
            <p:cNvSpPr>
              <a:spLocks noChangeShapeType="1"/>
            </p:cNvSpPr>
            <p:nvPr/>
          </p:nvSpPr>
          <p:spPr bwMode="auto">
            <a:xfrm>
              <a:off x="4925" y="1248"/>
              <a:ext cx="0" cy="2336"/>
            </a:xfrm>
            <a:prstGeom prst="line">
              <a:avLst/>
            </a:prstGeom>
            <a:noFill/>
            <a:ln w="28575">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66" name="Line 55"/>
            <p:cNvSpPr>
              <a:spLocks noChangeShapeType="1"/>
            </p:cNvSpPr>
            <p:nvPr/>
          </p:nvSpPr>
          <p:spPr bwMode="auto">
            <a:xfrm>
              <a:off x="5424" y="1248"/>
              <a:ext cx="0" cy="2336"/>
            </a:xfrm>
            <a:prstGeom prst="line">
              <a:avLst/>
            </a:prstGeom>
            <a:noFill/>
            <a:ln w="28575"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83032" name="Line 56"/>
          <p:cNvSpPr>
            <a:spLocks noChangeShapeType="1"/>
          </p:cNvSpPr>
          <p:nvPr/>
        </p:nvSpPr>
        <p:spPr bwMode="auto">
          <a:xfrm>
            <a:off x="2743200" y="2209800"/>
            <a:ext cx="1676400" cy="1066800"/>
          </a:xfrm>
          <a:prstGeom prst="line">
            <a:avLst/>
          </a:prstGeom>
          <a:noFill/>
          <a:ln w="22225">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3033" name="Line 57"/>
          <p:cNvSpPr>
            <a:spLocks noChangeShapeType="1"/>
          </p:cNvSpPr>
          <p:nvPr/>
        </p:nvSpPr>
        <p:spPr bwMode="auto">
          <a:xfrm>
            <a:off x="2743200" y="2209800"/>
            <a:ext cx="1676400" cy="2133600"/>
          </a:xfrm>
          <a:prstGeom prst="line">
            <a:avLst/>
          </a:prstGeom>
          <a:noFill/>
          <a:ln w="22225">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3034" name="Line 58"/>
          <p:cNvSpPr>
            <a:spLocks noChangeShapeType="1"/>
          </p:cNvSpPr>
          <p:nvPr/>
        </p:nvSpPr>
        <p:spPr bwMode="auto">
          <a:xfrm>
            <a:off x="2743200" y="2286000"/>
            <a:ext cx="1676400" cy="3124200"/>
          </a:xfrm>
          <a:prstGeom prst="line">
            <a:avLst/>
          </a:prstGeom>
          <a:noFill/>
          <a:ln w="22225">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3035" name="Line 59"/>
          <p:cNvSpPr>
            <a:spLocks noChangeShapeType="1"/>
          </p:cNvSpPr>
          <p:nvPr/>
        </p:nvSpPr>
        <p:spPr bwMode="auto">
          <a:xfrm>
            <a:off x="2743200" y="3352800"/>
            <a:ext cx="1676400" cy="1066800"/>
          </a:xfrm>
          <a:prstGeom prst="line">
            <a:avLst/>
          </a:prstGeom>
          <a:noFill/>
          <a:ln w="22225">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3036" name="Line 60"/>
          <p:cNvSpPr>
            <a:spLocks noChangeShapeType="1"/>
          </p:cNvSpPr>
          <p:nvPr/>
        </p:nvSpPr>
        <p:spPr bwMode="auto">
          <a:xfrm>
            <a:off x="2743200" y="3429000"/>
            <a:ext cx="1676400" cy="1981200"/>
          </a:xfrm>
          <a:prstGeom prst="line">
            <a:avLst/>
          </a:prstGeom>
          <a:noFill/>
          <a:ln w="22225">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3037" name="Line 61"/>
          <p:cNvSpPr>
            <a:spLocks noChangeShapeType="1"/>
          </p:cNvSpPr>
          <p:nvPr/>
        </p:nvSpPr>
        <p:spPr bwMode="auto">
          <a:xfrm>
            <a:off x="2743200" y="4419600"/>
            <a:ext cx="1676400" cy="1066800"/>
          </a:xfrm>
          <a:prstGeom prst="line">
            <a:avLst/>
          </a:prstGeom>
          <a:noFill/>
          <a:ln w="22225">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3038" name="Text Box 62"/>
          <p:cNvSpPr txBox="1">
            <a:spLocks noChangeArrowheads="1"/>
          </p:cNvSpPr>
          <p:nvPr/>
        </p:nvSpPr>
        <p:spPr bwMode="auto">
          <a:xfrm>
            <a:off x="2209800" y="1981204"/>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en-US">
                <a:effectLst>
                  <a:outerShdw blurRad="38100" dist="38100" dir="2700000" algn="tl">
                    <a:srgbClr val="000000"/>
                  </a:outerShdw>
                </a:effectLst>
              </a:rPr>
              <a:t>1</a:t>
            </a:r>
          </a:p>
        </p:txBody>
      </p:sp>
      <p:sp>
        <p:nvSpPr>
          <p:cNvPr id="383039" name="Text Box 63"/>
          <p:cNvSpPr txBox="1">
            <a:spLocks noChangeArrowheads="1"/>
          </p:cNvSpPr>
          <p:nvPr/>
        </p:nvSpPr>
        <p:spPr bwMode="auto">
          <a:xfrm>
            <a:off x="4648200" y="1981204"/>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en-US">
                <a:effectLst>
                  <a:outerShdw blurRad="38100" dist="38100" dir="2700000" algn="tl">
                    <a:srgbClr val="000000"/>
                  </a:outerShdw>
                </a:effectLst>
              </a:rPr>
              <a:t>1</a:t>
            </a:r>
          </a:p>
        </p:txBody>
      </p:sp>
      <p:sp>
        <p:nvSpPr>
          <p:cNvPr id="383040" name="Text Box 64"/>
          <p:cNvSpPr txBox="1">
            <a:spLocks noChangeArrowheads="1"/>
          </p:cNvSpPr>
          <p:nvPr/>
        </p:nvSpPr>
        <p:spPr bwMode="auto">
          <a:xfrm>
            <a:off x="2209800" y="3124204"/>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en-US">
                <a:effectLst>
                  <a:outerShdw blurRad="38100" dist="38100" dir="2700000" algn="tl">
                    <a:srgbClr val="000000"/>
                  </a:outerShdw>
                </a:effectLst>
              </a:rPr>
              <a:t>2</a:t>
            </a:r>
          </a:p>
        </p:txBody>
      </p:sp>
      <p:sp>
        <p:nvSpPr>
          <p:cNvPr id="383041" name="Text Box 65"/>
          <p:cNvSpPr txBox="1">
            <a:spLocks noChangeArrowheads="1"/>
          </p:cNvSpPr>
          <p:nvPr/>
        </p:nvSpPr>
        <p:spPr bwMode="auto">
          <a:xfrm>
            <a:off x="2209800" y="4114804"/>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en-US">
                <a:effectLst>
                  <a:outerShdw blurRad="38100" dist="38100" dir="2700000" algn="tl">
                    <a:srgbClr val="000000"/>
                  </a:outerShdw>
                </a:effectLst>
              </a:rPr>
              <a:t>3</a:t>
            </a:r>
          </a:p>
        </p:txBody>
      </p:sp>
      <p:sp>
        <p:nvSpPr>
          <p:cNvPr id="383042" name="Text Box 66"/>
          <p:cNvSpPr txBox="1">
            <a:spLocks noChangeArrowheads="1"/>
          </p:cNvSpPr>
          <p:nvPr/>
        </p:nvSpPr>
        <p:spPr bwMode="auto">
          <a:xfrm>
            <a:off x="2209800" y="5257804"/>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en-US">
                <a:effectLst>
                  <a:outerShdw blurRad="38100" dist="38100" dir="2700000" algn="tl">
                    <a:srgbClr val="000000"/>
                  </a:outerShdw>
                </a:effectLst>
              </a:rPr>
              <a:t>4</a:t>
            </a:r>
          </a:p>
        </p:txBody>
      </p:sp>
      <p:sp>
        <p:nvSpPr>
          <p:cNvPr id="383043" name="Text Box 67"/>
          <p:cNvSpPr txBox="1">
            <a:spLocks noChangeArrowheads="1"/>
          </p:cNvSpPr>
          <p:nvPr/>
        </p:nvSpPr>
        <p:spPr bwMode="auto">
          <a:xfrm>
            <a:off x="4648200" y="3124204"/>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en-US">
                <a:effectLst>
                  <a:outerShdw blurRad="38100" dist="38100" dir="2700000" algn="tl">
                    <a:srgbClr val="000000"/>
                  </a:outerShdw>
                </a:effectLst>
              </a:rPr>
              <a:t>2</a:t>
            </a:r>
          </a:p>
        </p:txBody>
      </p:sp>
      <p:sp>
        <p:nvSpPr>
          <p:cNvPr id="383044" name="Text Box 68"/>
          <p:cNvSpPr txBox="1">
            <a:spLocks noChangeArrowheads="1"/>
          </p:cNvSpPr>
          <p:nvPr/>
        </p:nvSpPr>
        <p:spPr bwMode="auto">
          <a:xfrm>
            <a:off x="4648200" y="4191004"/>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en-US">
                <a:effectLst>
                  <a:outerShdw blurRad="38100" dist="38100" dir="2700000" algn="tl">
                    <a:srgbClr val="000000"/>
                  </a:outerShdw>
                </a:effectLst>
              </a:rPr>
              <a:t>3</a:t>
            </a:r>
          </a:p>
        </p:txBody>
      </p:sp>
      <p:sp>
        <p:nvSpPr>
          <p:cNvPr id="383045" name="Text Box 69"/>
          <p:cNvSpPr txBox="1">
            <a:spLocks noChangeArrowheads="1"/>
          </p:cNvSpPr>
          <p:nvPr/>
        </p:nvSpPr>
        <p:spPr bwMode="auto">
          <a:xfrm>
            <a:off x="4648200" y="5257804"/>
            <a:ext cx="381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en-US">
                <a:effectLst>
                  <a:outerShdw blurRad="38100" dist="38100" dir="2700000" algn="tl">
                    <a:srgbClr val="000000"/>
                  </a:outerShdw>
                </a:effectLst>
              </a:rPr>
              <a:t>4</a:t>
            </a:r>
          </a:p>
        </p:txBody>
      </p:sp>
      <p:sp>
        <p:nvSpPr>
          <p:cNvPr id="383046" name="Text Box 70"/>
          <p:cNvSpPr txBox="1">
            <a:spLocks noChangeArrowheads="1"/>
          </p:cNvSpPr>
          <p:nvPr/>
        </p:nvSpPr>
        <p:spPr bwMode="auto">
          <a:xfrm>
            <a:off x="7924800" y="2819404"/>
            <a:ext cx="533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en-US" b="1">
                <a:solidFill>
                  <a:srgbClr val="66FF33"/>
                </a:solidFill>
                <a:effectLst>
                  <a:outerShdw blurRad="38100" dist="38100" dir="2700000" algn="tl">
                    <a:srgbClr val="000000"/>
                  </a:outerShdw>
                </a:effectLst>
              </a:rPr>
              <a:t>X</a:t>
            </a:r>
          </a:p>
        </p:txBody>
      </p:sp>
      <p:sp>
        <p:nvSpPr>
          <p:cNvPr id="383047" name="Text Box 71"/>
          <p:cNvSpPr txBox="1">
            <a:spLocks noChangeArrowheads="1"/>
          </p:cNvSpPr>
          <p:nvPr/>
        </p:nvSpPr>
        <p:spPr bwMode="auto">
          <a:xfrm>
            <a:off x="8763000" y="2819404"/>
            <a:ext cx="533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en-US" b="1">
                <a:solidFill>
                  <a:srgbClr val="66FF33"/>
                </a:solidFill>
                <a:effectLst>
                  <a:outerShdw blurRad="38100" dist="38100" dir="2700000" algn="tl">
                    <a:srgbClr val="000000"/>
                  </a:outerShdw>
                </a:effectLst>
              </a:rPr>
              <a:t>X</a:t>
            </a:r>
          </a:p>
        </p:txBody>
      </p:sp>
      <p:sp>
        <p:nvSpPr>
          <p:cNvPr id="383048" name="Text Box 72"/>
          <p:cNvSpPr txBox="1">
            <a:spLocks noChangeArrowheads="1"/>
          </p:cNvSpPr>
          <p:nvPr/>
        </p:nvSpPr>
        <p:spPr bwMode="auto">
          <a:xfrm>
            <a:off x="9525000" y="2819404"/>
            <a:ext cx="533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en-US" b="1">
                <a:solidFill>
                  <a:srgbClr val="66FF33"/>
                </a:solidFill>
                <a:effectLst>
                  <a:outerShdw blurRad="38100" dist="38100" dir="2700000" algn="tl">
                    <a:srgbClr val="000000"/>
                  </a:outerShdw>
                </a:effectLst>
              </a:rPr>
              <a:t>X</a:t>
            </a:r>
          </a:p>
        </p:txBody>
      </p:sp>
      <p:sp>
        <p:nvSpPr>
          <p:cNvPr id="383049" name="Text Box 73"/>
          <p:cNvSpPr txBox="1">
            <a:spLocks noChangeArrowheads="1"/>
          </p:cNvSpPr>
          <p:nvPr/>
        </p:nvSpPr>
        <p:spPr bwMode="auto">
          <a:xfrm>
            <a:off x="8763000" y="3581404"/>
            <a:ext cx="533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en-US" b="1">
                <a:solidFill>
                  <a:srgbClr val="66FF33"/>
                </a:solidFill>
                <a:effectLst>
                  <a:outerShdw blurRad="38100" dist="38100" dir="2700000" algn="tl">
                    <a:srgbClr val="000000"/>
                  </a:outerShdw>
                </a:effectLst>
              </a:rPr>
              <a:t>X</a:t>
            </a:r>
          </a:p>
        </p:txBody>
      </p:sp>
      <p:sp>
        <p:nvSpPr>
          <p:cNvPr id="383050" name="Text Box 74"/>
          <p:cNvSpPr txBox="1">
            <a:spLocks noChangeArrowheads="1"/>
          </p:cNvSpPr>
          <p:nvPr/>
        </p:nvSpPr>
        <p:spPr bwMode="auto">
          <a:xfrm>
            <a:off x="9525000" y="3581404"/>
            <a:ext cx="533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en-US" b="1">
                <a:solidFill>
                  <a:srgbClr val="66FF33"/>
                </a:solidFill>
                <a:effectLst>
                  <a:outerShdw blurRad="38100" dist="38100" dir="2700000" algn="tl">
                    <a:srgbClr val="000000"/>
                  </a:outerShdw>
                </a:effectLst>
              </a:rPr>
              <a:t>X</a:t>
            </a:r>
          </a:p>
        </p:txBody>
      </p:sp>
      <p:sp>
        <p:nvSpPr>
          <p:cNvPr id="383051" name="Text Box 75"/>
          <p:cNvSpPr txBox="1">
            <a:spLocks noChangeArrowheads="1"/>
          </p:cNvSpPr>
          <p:nvPr/>
        </p:nvSpPr>
        <p:spPr bwMode="auto">
          <a:xfrm>
            <a:off x="9525000" y="4343404"/>
            <a:ext cx="533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en-US" b="1">
                <a:solidFill>
                  <a:srgbClr val="66FF33"/>
                </a:solidFill>
                <a:effectLst>
                  <a:outerShdw blurRad="38100" dist="38100" dir="2700000" algn="tl">
                    <a:srgbClr val="000000"/>
                  </a:outerShdw>
                </a:effectLst>
              </a:rPr>
              <a:t>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383032"/>
                                        </p:tgtEl>
                                        <p:attrNameLst>
                                          <p:attrName>style.visibility</p:attrName>
                                        </p:attrNameLst>
                                      </p:cBhvr>
                                      <p:to>
                                        <p:strVal val="visible"/>
                                      </p:to>
                                    </p:set>
                                    <p:anim calcmode="lin" valueType="num">
                                      <p:cBhvr>
                                        <p:cTn id="7" dur="500" fill="hold"/>
                                        <p:tgtEl>
                                          <p:spTgt spid="383032"/>
                                        </p:tgtEl>
                                        <p:attrNameLst>
                                          <p:attrName>ppt_x</p:attrName>
                                        </p:attrNameLst>
                                      </p:cBhvr>
                                      <p:tavLst>
                                        <p:tav tm="0">
                                          <p:val>
                                            <p:strVal val="#ppt_x-#ppt_w/2"/>
                                          </p:val>
                                        </p:tav>
                                        <p:tav tm="100000">
                                          <p:val>
                                            <p:strVal val="#ppt_x"/>
                                          </p:val>
                                        </p:tav>
                                      </p:tavLst>
                                    </p:anim>
                                    <p:anim calcmode="lin" valueType="num">
                                      <p:cBhvr>
                                        <p:cTn id="8" dur="500" fill="hold"/>
                                        <p:tgtEl>
                                          <p:spTgt spid="383032"/>
                                        </p:tgtEl>
                                        <p:attrNameLst>
                                          <p:attrName>ppt_y</p:attrName>
                                        </p:attrNameLst>
                                      </p:cBhvr>
                                      <p:tavLst>
                                        <p:tav tm="0">
                                          <p:val>
                                            <p:strVal val="#ppt_y"/>
                                          </p:val>
                                        </p:tav>
                                        <p:tav tm="100000">
                                          <p:val>
                                            <p:strVal val="#ppt_y"/>
                                          </p:val>
                                        </p:tav>
                                      </p:tavLst>
                                    </p:anim>
                                    <p:anim calcmode="lin" valueType="num">
                                      <p:cBhvr>
                                        <p:cTn id="9" dur="500" fill="hold"/>
                                        <p:tgtEl>
                                          <p:spTgt spid="383032"/>
                                        </p:tgtEl>
                                        <p:attrNameLst>
                                          <p:attrName>ppt_w</p:attrName>
                                        </p:attrNameLst>
                                      </p:cBhvr>
                                      <p:tavLst>
                                        <p:tav tm="0">
                                          <p:val>
                                            <p:fltVal val="0"/>
                                          </p:val>
                                        </p:tav>
                                        <p:tav tm="100000">
                                          <p:val>
                                            <p:strVal val="#ppt_w"/>
                                          </p:val>
                                        </p:tav>
                                      </p:tavLst>
                                    </p:anim>
                                    <p:anim calcmode="lin" valueType="num">
                                      <p:cBhvr>
                                        <p:cTn id="10" dur="500" fill="hold"/>
                                        <p:tgtEl>
                                          <p:spTgt spid="383032"/>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83046"/>
                                        </p:tgtEl>
                                        <p:attrNameLst>
                                          <p:attrName>style.visibility</p:attrName>
                                        </p:attrNameLst>
                                      </p:cBhvr>
                                      <p:to>
                                        <p:strVal val="visible"/>
                                      </p:to>
                                    </p:set>
                                    <p:anim calcmode="lin" valueType="num">
                                      <p:cBhvr additive="base">
                                        <p:cTn id="15" dur="500" fill="hold"/>
                                        <p:tgtEl>
                                          <p:spTgt spid="383046"/>
                                        </p:tgtEl>
                                        <p:attrNameLst>
                                          <p:attrName>ppt_x</p:attrName>
                                        </p:attrNameLst>
                                      </p:cBhvr>
                                      <p:tavLst>
                                        <p:tav tm="0">
                                          <p:val>
                                            <p:strVal val="#ppt_x"/>
                                          </p:val>
                                        </p:tav>
                                        <p:tav tm="100000">
                                          <p:val>
                                            <p:strVal val="#ppt_x"/>
                                          </p:val>
                                        </p:tav>
                                      </p:tavLst>
                                    </p:anim>
                                    <p:anim calcmode="lin" valueType="num">
                                      <p:cBhvr additive="base">
                                        <p:cTn id="16" dur="500" fill="hold"/>
                                        <p:tgtEl>
                                          <p:spTgt spid="383046"/>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382981"/>
                                        </p:tgtEl>
                                        <p:attrNameLst>
                                          <p:attrName>style.visibility</p:attrName>
                                        </p:attrNameLst>
                                      </p:cBhvr>
                                      <p:to>
                                        <p:strVal val="visible"/>
                                      </p:to>
                                    </p:set>
                                    <p:anim calcmode="lin" valueType="num">
                                      <p:cBhvr additive="base">
                                        <p:cTn id="21" dur="500" fill="hold"/>
                                        <p:tgtEl>
                                          <p:spTgt spid="382981"/>
                                        </p:tgtEl>
                                        <p:attrNameLst>
                                          <p:attrName>ppt_x</p:attrName>
                                        </p:attrNameLst>
                                      </p:cBhvr>
                                      <p:tavLst>
                                        <p:tav tm="0">
                                          <p:val>
                                            <p:strVal val="1+#ppt_w/2"/>
                                          </p:val>
                                        </p:tav>
                                        <p:tav tm="100000">
                                          <p:val>
                                            <p:strVal val="#ppt_x"/>
                                          </p:val>
                                        </p:tav>
                                      </p:tavLst>
                                    </p:anim>
                                    <p:anim calcmode="lin" valueType="num">
                                      <p:cBhvr additive="base">
                                        <p:cTn id="22" dur="500" fill="hold"/>
                                        <p:tgtEl>
                                          <p:spTgt spid="382981"/>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8" fill="hold" nodeType="clickEffect">
                                  <p:stCondLst>
                                    <p:cond delay="0"/>
                                  </p:stCondLst>
                                  <p:childTnLst>
                                    <p:set>
                                      <p:cBhvr>
                                        <p:cTn id="26" dur="1" fill="hold">
                                          <p:stCondLst>
                                            <p:cond delay="0"/>
                                          </p:stCondLst>
                                        </p:cTn>
                                        <p:tgtEl>
                                          <p:spTgt spid="383033"/>
                                        </p:tgtEl>
                                        <p:attrNameLst>
                                          <p:attrName>style.visibility</p:attrName>
                                        </p:attrNameLst>
                                      </p:cBhvr>
                                      <p:to>
                                        <p:strVal val="visible"/>
                                      </p:to>
                                    </p:set>
                                    <p:anim calcmode="lin" valueType="num">
                                      <p:cBhvr>
                                        <p:cTn id="27" dur="500" fill="hold"/>
                                        <p:tgtEl>
                                          <p:spTgt spid="383033"/>
                                        </p:tgtEl>
                                        <p:attrNameLst>
                                          <p:attrName>ppt_x</p:attrName>
                                        </p:attrNameLst>
                                      </p:cBhvr>
                                      <p:tavLst>
                                        <p:tav tm="0">
                                          <p:val>
                                            <p:strVal val="#ppt_x-#ppt_w/2"/>
                                          </p:val>
                                        </p:tav>
                                        <p:tav tm="100000">
                                          <p:val>
                                            <p:strVal val="#ppt_x"/>
                                          </p:val>
                                        </p:tav>
                                      </p:tavLst>
                                    </p:anim>
                                    <p:anim calcmode="lin" valueType="num">
                                      <p:cBhvr>
                                        <p:cTn id="28" dur="500" fill="hold"/>
                                        <p:tgtEl>
                                          <p:spTgt spid="383033"/>
                                        </p:tgtEl>
                                        <p:attrNameLst>
                                          <p:attrName>ppt_y</p:attrName>
                                        </p:attrNameLst>
                                      </p:cBhvr>
                                      <p:tavLst>
                                        <p:tav tm="0">
                                          <p:val>
                                            <p:strVal val="#ppt_y"/>
                                          </p:val>
                                        </p:tav>
                                        <p:tav tm="100000">
                                          <p:val>
                                            <p:strVal val="#ppt_y"/>
                                          </p:val>
                                        </p:tav>
                                      </p:tavLst>
                                    </p:anim>
                                    <p:anim calcmode="lin" valueType="num">
                                      <p:cBhvr>
                                        <p:cTn id="29" dur="500" fill="hold"/>
                                        <p:tgtEl>
                                          <p:spTgt spid="383033"/>
                                        </p:tgtEl>
                                        <p:attrNameLst>
                                          <p:attrName>ppt_w</p:attrName>
                                        </p:attrNameLst>
                                      </p:cBhvr>
                                      <p:tavLst>
                                        <p:tav tm="0">
                                          <p:val>
                                            <p:fltVal val="0"/>
                                          </p:val>
                                        </p:tav>
                                        <p:tav tm="100000">
                                          <p:val>
                                            <p:strVal val="#ppt_w"/>
                                          </p:val>
                                        </p:tav>
                                      </p:tavLst>
                                    </p:anim>
                                    <p:anim calcmode="lin" valueType="num">
                                      <p:cBhvr>
                                        <p:cTn id="30" dur="500" fill="hold"/>
                                        <p:tgtEl>
                                          <p:spTgt spid="383033"/>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83047"/>
                                        </p:tgtEl>
                                        <p:attrNameLst>
                                          <p:attrName>style.visibility</p:attrName>
                                        </p:attrNameLst>
                                      </p:cBhvr>
                                      <p:to>
                                        <p:strVal val="visible"/>
                                      </p:to>
                                    </p:set>
                                    <p:anim calcmode="lin" valueType="num">
                                      <p:cBhvr additive="base">
                                        <p:cTn id="35" dur="500" fill="hold"/>
                                        <p:tgtEl>
                                          <p:spTgt spid="383047"/>
                                        </p:tgtEl>
                                        <p:attrNameLst>
                                          <p:attrName>ppt_x</p:attrName>
                                        </p:attrNameLst>
                                      </p:cBhvr>
                                      <p:tavLst>
                                        <p:tav tm="0">
                                          <p:val>
                                            <p:strVal val="#ppt_x"/>
                                          </p:val>
                                        </p:tav>
                                        <p:tav tm="100000">
                                          <p:val>
                                            <p:strVal val="#ppt_x"/>
                                          </p:val>
                                        </p:tav>
                                      </p:tavLst>
                                    </p:anim>
                                    <p:anim calcmode="lin" valueType="num">
                                      <p:cBhvr additive="base">
                                        <p:cTn id="36" dur="500" fill="hold"/>
                                        <p:tgtEl>
                                          <p:spTgt spid="383047"/>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382982"/>
                                        </p:tgtEl>
                                        <p:attrNameLst>
                                          <p:attrName>style.visibility</p:attrName>
                                        </p:attrNameLst>
                                      </p:cBhvr>
                                      <p:to>
                                        <p:strVal val="visible"/>
                                      </p:to>
                                    </p:set>
                                    <p:anim calcmode="lin" valueType="num">
                                      <p:cBhvr additive="base">
                                        <p:cTn id="41" dur="500" fill="hold"/>
                                        <p:tgtEl>
                                          <p:spTgt spid="382982"/>
                                        </p:tgtEl>
                                        <p:attrNameLst>
                                          <p:attrName>ppt_x</p:attrName>
                                        </p:attrNameLst>
                                      </p:cBhvr>
                                      <p:tavLst>
                                        <p:tav tm="0">
                                          <p:val>
                                            <p:strVal val="1+#ppt_w/2"/>
                                          </p:val>
                                        </p:tav>
                                        <p:tav tm="100000">
                                          <p:val>
                                            <p:strVal val="#ppt_x"/>
                                          </p:val>
                                        </p:tav>
                                      </p:tavLst>
                                    </p:anim>
                                    <p:anim calcmode="lin" valueType="num">
                                      <p:cBhvr additive="base">
                                        <p:cTn id="42" dur="500" fill="hold"/>
                                        <p:tgtEl>
                                          <p:spTgt spid="382982"/>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nodeType="clickEffect">
                                  <p:stCondLst>
                                    <p:cond delay="0"/>
                                  </p:stCondLst>
                                  <p:childTnLst>
                                    <p:set>
                                      <p:cBhvr>
                                        <p:cTn id="46" dur="1" fill="hold">
                                          <p:stCondLst>
                                            <p:cond delay="0"/>
                                          </p:stCondLst>
                                        </p:cTn>
                                        <p:tgtEl>
                                          <p:spTgt spid="383034"/>
                                        </p:tgtEl>
                                        <p:attrNameLst>
                                          <p:attrName>style.visibility</p:attrName>
                                        </p:attrNameLst>
                                      </p:cBhvr>
                                      <p:to>
                                        <p:strVal val="visible"/>
                                      </p:to>
                                    </p:set>
                                    <p:anim calcmode="lin" valueType="num">
                                      <p:cBhvr>
                                        <p:cTn id="47" dur="500" fill="hold"/>
                                        <p:tgtEl>
                                          <p:spTgt spid="383034"/>
                                        </p:tgtEl>
                                        <p:attrNameLst>
                                          <p:attrName>ppt_x</p:attrName>
                                        </p:attrNameLst>
                                      </p:cBhvr>
                                      <p:tavLst>
                                        <p:tav tm="0">
                                          <p:val>
                                            <p:strVal val="#ppt_x-#ppt_w/2"/>
                                          </p:val>
                                        </p:tav>
                                        <p:tav tm="100000">
                                          <p:val>
                                            <p:strVal val="#ppt_x"/>
                                          </p:val>
                                        </p:tav>
                                      </p:tavLst>
                                    </p:anim>
                                    <p:anim calcmode="lin" valueType="num">
                                      <p:cBhvr>
                                        <p:cTn id="48" dur="500" fill="hold"/>
                                        <p:tgtEl>
                                          <p:spTgt spid="383034"/>
                                        </p:tgtEl>
                                        <p:attrNameLst>
                                          <p:attrName>ppt_y</p:attrName>
                                        </p:attrNameLst>
                                      </p:cBhvr>
                                      <p:tavLst>
                                        <p:tav tm="0">
                                          <p:val>
                                            <p:strVal val="#ppt_y"/>
                                          </p:val>
                                        </p:tav>
                                        <p:tav tm="100000">
                                          <p:val>
                                            <p:strVal val="#ppt_y"/>
                                          </p:val>
                                        </p:tav>
                                      </p:tavLst>
                                    </p:anim>
                                    <p:anim calcmode="lin" valueType="num">
                                      <p:cBhvr>
                                        <p:cTn id="49" dur="500" fill="hold"/>
                                        <p:tgtEl>
                                          <p:spTgt spid="383034"/>
                                        </p:tgtEl>
                                        <p:attrNameLst>
                                          <p:attrName>ppt_w</p:attrName>
                                        </p:attrNameLst>
                                      </p:cBhvr>
                                      <p:tavLst>
                                        <p:tav tm="0">
                                          <p:val>
                                            <p:fltVal val="0"/>
                                          </p:val>
                                        </p:tav>
                                        <p:tav tm="100000">
                                          <p:val>
                                            <p:strVal val="#ppt_w"/>
                                          </p:val>
                                        </p:tav>
                                      </p:tavLst>
                                    </p:anim>
                                    <p:anim calcmode="lin" valueType="num">
                                      <p:cBhvr>
                                        <p:cTn id="50" dur="500" fill="hold"/>
                                        <p:tgtEl>
                                          <p:spTgt spid="383034"/>
                                        </p:tgtEl>
                                        <p:attrNameLst>
                                          <p:attrName>ppt_h</p:attrName>
                                        </p:attrNameLst>
                                      </p:cBhvr>
                                      <p:tavLst>
                                        <p:tav tm="0">
                                          <p:val>
                                            <p:strVal val="#ppt_h"/>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83048"/>
                                        </p:tgtEl>
                                        <p:attrNameLst>
                                          <p:attrName>style.visibility</p:attrName>
                                        </p:attrNameLst>
                                      </p:cBhvr>
                                      <p:to>
                                        <p:strVal val="visible"/>
                                      </p:to>
                                    </p:set>
                                    <p:anim calcmode="lin" valueType="num">
                                      <p:cBhvr additive="base">
                                        <p:cTn id="55" dur="500" fill="hold"/>
                                        <p:tgtEl>
                                          <p:spTgt spid="383048"/>
                                        </p:tgtEl>
                                        <p:attrNameLst>
                                          <p:attrName>ppt_x</p:attrName>
                                        </p:attrNameLst>
                                      </p:cBhvr>
                                      <p:tavLst>
                                        <p:tav tm="0">
                                          <p:val>
                                            <p:strVal val="#ppt_x"/>
                                          </p:val>
                                        </p:tav>
                                        <p:tav tm="100000">
                                          <p:val>
                                            <p:strVal val="#ppt_x"/>
                                          </p:val>
                                        </p:tav>
                                      </p:tavLst>
                                    </p:anim>
                                    <p:anim calcmode="lin" valueType="num">
                                      <p:cBhvr additive="base">
                                        <p:cTn id="56" dur="500" fill="hold"/>
                                        <p:tgtEl>
                                          <p:spTgt spid="383048"/>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382983"/>
                                        </p:tgtEl>
                                        <p:attrNameLst>
                                          <p:attrName>style.visibility</p:attrName>
                                        </p:attrNameLst>
                                      </p:cBhvr>
                                      <p:to>
                                        <p:strVal val="visible"/>
                                      </p:to>
                                    </p:set>
                                    <p:anim calcmode="lin" valueType="num">
                                      <p:cBhvr additive="base">
                                        <p:cTn id="61" dur="500" fill="hold"/>
                                        <p:tgtEl>
                                          <p:spTgt spid="382983"/>
                                        </p:tgtEl>
                                        <p:attrNameLst>
                                          <p:attrName>ppt_x</p:attrName>
                                        </p:attrNameLst>
                                      </p:cBhvr>
                                      <p:tavLst>
                                        <p:tav tm="0">
                                          <p:val>
                                            <p:strVal val="1+#ppt_w/2"/>
                                          </p:val>
                                        </p:tav>
                                        <p:tav tm="100000">
                                          <p:val>
                                            <p:strVal val="#ppt_x"/>
                                          </p:val>
                                        </p:tav>
                                      </p:tavLst>
                                    </p:anim>
                                    <p:anim calcmode="lin" valueType="num">
                                      <p:cBhvr additive="base">
                                        <p:cTn id="62" dur="500" fill="hold"/>
                                        <p:tgtEl>
                                          <p:spTgt spid="382983"/>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17" presetClass="entr" presetSubtype="8" fill="hold" nodeType="clickEffect">
                                  <p:stCondLst>
                                    <p:cond delay="0"/>
                                  </p:stCondLst>
                                  <p:childTnLst>
                                    <p:set>
                                      <p:cBhvr>
                                        <p:cTn id="66" dur="1" fill="hold">
                                          <p:stCondLst>
                                            <p:cond delay="0"/>
                                          </p:stCondLst>
                                        </p:cTn>
                                        <p:tgtEl>
                                          <p:spTgt spid="383035"/>
                                        </p:tgtEl>
                                        <p:attrNameLst>
                                          <p:attrName>style.visibility</p:attrName>
                                        </p:attrNameLst>
                                      </p:cBhvr>
                                      <p:to>
                                        <p:strVal val="visible"/>
                                      </p:to>
                                    </p:set>
                                    <p:anim calcmode="lin" valueType="num">
                                      <p:cBhvr>
                                        <p:cTn id="67" dur="500" fill="hold"/>
                                        <p:tgtEl>
                                          <p:spTgt spid="383035"/>
                                        </p:tgtEl>
                                        <p:attrNameLst>
                                          <p:attrName>ppt_x</p:attrName>
                                        </p:attrNameLst>
                                      </p:cBhvr>
                                      <p:tavLst>
                                        <p:tav tm="0">
                                          <p:val>
                                            <p:strVal val="#ppt_x-#ppt_w/2"/>
                                          </p:val>
                                        </p:tav>
                                        <p:tav tm="100000">
                                          <p:val>
                                            <p:strVal val="#ppt_x"/>
                                          </p:val>
                                        </p:tav>
                                      </p:tavLst>
                                    </p:anim>
                                    <p:anim calcmode="lin" valueType="num">
                                      <p:cBhvr>
                                        <p:cTn id="68" dur="500" fill="hold"/>
                                        <p:tgtEl>
                                          <p:spTgt spid="383035"/>
                                        </p:tgtEl>
                                        <p:attrNameLst>
                                          <p:attrName>ppt_y</p:attrName>
                                        </p:attrNameLst>
                                      </p:cBhvr>
                                      <p:tavLst>
                                        <p:tav tm="0">
                                          <p:val>
                                            <p:strVal val="#ppt_y"/>
                                          </p:val>
                                        </p:tav>
                                        <p:tav tm="100000">
                                          <p:val>
                                            <p:strVal val="#ppt_y"/>
                                          </p:val>
                                        </p:tav>
                                      </p:tavLst>
                                    </p:anim>
                                    <p:anim calcmode="lin" valueType="num">
                                      <p:cBhvr>
                                        <p:cTn id="69" dur="500" fill="hold"/>
                                        <p:tgtEl>
                                          <p:spTgt spid="383035"/>
                                        </p:tgtEl>
                                        <p:attrNameLst>
                                          <p:attrName>ppt_w</p:attrName>
                                        </p:attrNameLst>
                                      </p:cBhvr>
                                      <p:tavLst>
                                        <p:tav tm="0">
                                          <p:val>
                                            <p:fltVal val="0"/>
                                          </p:val>
                                        </p:tav>
                                        <p:tav tm="100000">
                                          <p:val>
                                            <p:strVal val="#ppt_w"/>
                                          </p:val>
                                        </p:tav>
                                      </p:tavLst>
                                    </p:anim>
                                    <p:anim calcmode="lin" valueType="num">
                                      <p:cBhvr>
                                        <p:cTn id="70" dur="500" fill="hold"/>
                                        <p:tgtEl>
                                          <p:spTgt spid="383035"/>
                                        </p:tgtEl>
                                        <p:attrNameLst>
                                          <p:attrName>ppt_h</p:attrName>
                                        </p:attrNameLst>
                                      </p:cBhvr>
                                      <p:tavLst>
                                        <p:tav tm="0">
                                          <p:val>
                                            <p:strVal val="#ppt_h"/>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383049"/>
                                        </p:tgtEl>
                                        <p:attrNameLst>
                                          <p:attrName>style.visibility</p:attrName>
                                        </p:attrNameLst>
                                      </p:cBhvr>
                                      <p:to>
                                        <p:strVal val="visible"/>
                                      </p:to>
                                    </p:set>
                                    <p:anim calcmode="lin" valueType="num">
                                      <p:cBhvr additive="base">
                                        <p:cTn id="75" dur="500" fill="hold"/>
                                        <p:tgtEl>
                                          <p:spTgt spid="383049"/>
                                        </p:tgtEl>
                                        <p:attrNameLst>
                                          <p:attrName>ppt_x</p:attrName>
                                        </p:attrNameLst>
                                      </p:cBhvr>
                                      <p:tavLst>
                                        <p:tav tm="0">
                                          <p:val>
                                            <p:strVal val="#ppt_x"/>
                                          </p:val>
                                        </p:tav>
                                        <p:tav tm="100000">
                                          <p:val>
                                            <p:strVal val="#ppt_x"/>
                                          </p:val>
                                        </p:tav>
                                      </p:tavLst>
                                    </p:anim>
                                    <p:anim calcmode="lin" valueType="num">
                                      <p:cBhvr additive="base">
                                        <p:cTn id="76" dur="500" fill="hold"/>
                                        <p:tgtEl>
                                          <p:spTgt spid="383049"/>
                                        </p:tgtEl>
                                        <p:attrNameLst>
                                          <p:attrName>ppt_y</p:attrName>
                                        </p:attrNameLst>
                                      </p:cBhvr>
                                      <p:tavLst>
                                        <p:tav tm="0">
                                          <p:val>
                                            <p:strVal val="1+#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2" fill="hold" grpId="0" nodeType="clickEffect">
                                  <p:stCondLst>
                                    <p:cond delay="0"/>
                                  </p:stCondLst>
                                  <p:childTnLst>
                                    <p:set>
                                      <p:cBhvr>
                                        <p:cTn id="80" dur="1" fill="hold">
                                          <p:stCondLst>
                                            <p:cond delay="0"/>
                                          </p:stCondLst>
                                        </p:cTn>
                                        <p:tgtEl>
                                          <p:spTgt spid="382984"/>
                                        </p:tgtEl>
                                        <p:attrNameLst>
                                          <p:attrName>style.visibility</p:attrName>
                                        </p:attrNameLst>
                                      </p:cBhvr>
                                      <p:to>
                                        <p:strVal val="visible"/>
                                      </p:to>
                                    </p:set>
                                    <p:anim calcmode="lin" valueType="num">
                                      <p:cBhvr additive="base">
                                        <p:cTn id="81" dur="500" fill="hold"/>
                                        <p:tgtEl>
                                          <p:spTgt spid="382984"/>
                                        </p:tgtEl>
                                        <p:attrNameLst>
                                          <p:attrName>ppt_x</p:attrName>
                                        </p:attrNameLst>
                                      </p:cBhvr>
                                      <p:tavLst>
                                        <p:tav tm="0">
                                          <p:val>
                                            <p:strVal val="1+#ppt_w/2"/>
                                          </p:val>
                                        </p:tav>
                                        <p:tav tm="100000">
                                          <p:val>
                                            <p:strVal val="#ppt_x"/>
                                          </p:val>
                                        </p:tav>
                                      </p:tavLst>
                                    </p:anim>
                                    <p:anim calcmode="lin" valueType="num">
                                      <p:cBhvr additive="base">
                                        <p:cTn id="82" dur="500" fill="hold"/>
                                        <p:tgtEl>
                                          <p:spTgt spid="382984"/>
                                        </p:tgtEl>
                                        <p:attrNameLst>
                                          <p:attrName>ppt_y</p:attrName>
                                        </p:attrNameLst>
                                      </p:cBhvr>
                                      <p:tavLst>
                                        <p:tav tm="0">
                                          <p:val>
                                            <p:strVal val="#ppt_y"/>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17" presetClass="entr" presetSubtype="8" fill="hold" nodeType="clickEffect">
                                  <p:stCondLst>
                                    <p:cond delay="0"/>
                                  </p:stCondLst>
                                  <p:childTnLst>
                                    <p:set>
                                      <p:cBhvr>
                                        <p:cTn id="86" dur="1" fill="hold">
                                          <p:stCondLst>
                                            <p:cond delay="0"/>
                                          </p:stCondLst>
                                        </p:cTn>
                                        <p:tgtEl>
                                          <p:spTgt spid="383036"/>
                                        </p:tgtEl>
                                        <p:attrNameLst>
                                          <p:attrName>style.visibility</p:attrName>
                                        </p:attrNameLst>
                                      </p:cBhvr>
                                      <p:to>
                                        <p:strVal val="visible"/>
                                      </p:to>
                                    </p:set>
                                    <p:anim calcmode="lin" valueType="num">
                                      <p:cBhvr>
                                        <p:cTn id="87" dur="500" fill="hold"/>
                                        <p:tgtEl>
                                          <p:spTgt spid="383036"/>
                                        </p:tgtEl>
                                        <p:attrNameLst>
                                          <p:attrName>ppt_x</p:attrName>
                                        </p:attrNameLst>
                                      </p:cBhvr>
                                      <p:tavLst>
                                        <p:tav tm="0">
                                          <p:val>
                                            <p:strVal val="#ppt_x-#ppt_w/2"/>
                                          </p:val>
                                        </p:tav>
                                        <p:tav tm="100000">
                                          <p:val>
                                            <p:strVal val="#ppt_x"/>
                                          </p:val>
                                        </p:tav>
                                      </p:tavLst>
                                    </p:anim>
                                    <p:anim calcmode="lin" valueType="num">
                                      <p:cBhvr>
                                        <p:cTn id="88" dur="500" fill="hold"/>
                                        <p:tgtEl>
                                          <p:spTgt spid="383036"/>
                                        </p:tgtEl>
                                        <p:attrNameLst>
                                          <p:attrName>ppt_y</p:attrName>
                                        </p:attrNameLst>
                                      </p:cBhvr>
                                      <p:tavLst>
                                        <p:tav tm="0">
                                          <p:val>
                                            <p:strVal val="#ppt_y"/>
                                          </p:val>
                                        </p:tav>
                                        <p:tav tm="100000">
                                          <p:val>
                                            <p:strVal val="#ppt_y"/>
                                          </p:val>
                                        </p:tav>
                                      </p:tavLst>
                                    </p:anim>
                                    <p:anim calcmode="lin" valueType="num">
                                      <p:cBhvr>
                                        <p:cTn id="89" dur="500" fill="hold"/>
                                        <p:tgtEl>
                                          <p:spTgt spid="383036"/>
                                        </p:tgtEl>
                                        <p:attrNameLst>
                                          <p:attrName>ppt_w</p:attrName>
                                        </p:attrNameLst>
                                      </p:cBhvr>
                                      <p:tavLst>
                                        <p:tav tm="0">
                                          <p:val>
                                            <p:fltVal val="0"/>
                                          </p:val>
                                        </p:tav>
                                        <p:tav tm="100000">
                                          <p:val>
                                            <p:strVal val="#ppt_w"/>
                                          </p:val>
                                        </p:tav>
                                      </p:tavLst>
                                    </p:anim>
                                    <p:anim calcmode="lin" valueType="num">
                                      <p:cBhvr>
                                        <p:cTn id="90" dur="500" fill="hold"/>
                                        <p:tgtEl>
                                          <p:spTgt spid="383036"/>
                                        </p:tgtEl>
                                        <p:attrNameLst>
                                          <p:attrName>ppt_h</p:attrName>
                                        </p:attrNameLst>
                                      </p:cBhvr>
                                      <p:tavLst>
                                        <p:tav tm="0">
                                          <p:val>
                                            <p:strVal val="#ppt_h"/>
                                          </p:val>
                                        </p:tav>
                                        <p:tav tm="100000">
                                          <p:val>
                                            <p:strVal val="#ppt_h"/>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383050"/>
                                        </p:tgtEl>
                                        <p:attrNameLst>
                                          <p:attrName>style.visibility</p:attrName>
                                        </p:attrNameLst>
                                      </p:cBhvr>
                                      <p:to>
                                        <p:strVal val="visible"/>
                                      </p:to>
                                    </p:set>
                                    <p:anim calcmode="lin" valueType="num">
                                      <p:cBhvr additive="base">
                                        <p:cTn id="95" dur="500" fill="hold"/>
                                        <p:tgtEl>
                                          <p:spTgt spid="383050"/>
                                        </p:tgtEl>
                                        <p:attrNameLst>
                                          <p:attrName>ppt_x</p:attrName>
                                        </p:attrNameLst>
                                      </p:cBhvr>
                                      <p:tavLst>
                                        <p:tav tm="0">
                                          <p:val>
                                            <p:strVal val="#ppt_x"/>
                                          </p:val>
                                        </p:tav>
                                        <p:tav tm="100000">
                                          <p:val>
                                            <p:strVal val="#ppt_x"/>
                                          </p:val>
                                        </p:tav>
                                      </p:tavLst>
                                    </p:anim>
                                    <p:anim calcmode="lin" valueType="num">
                                      <p:cBhvr additive="base">
                                        <p:cTn id="96" dur="500" fill="hold"/>
                                        <p:tgtEl>
                                          <p:spTgt spid="383050"/>
                                        </p:tgtEl>
                                        <p:attrNameLst>
                                          <p:attrName>ppt_y</p:attrName>
                                        </p:attrNameLst>
                                      </p:cBhvr>
                                      <p:tavLst>
                                        <p:tav tm="0">
                                          <p:val>
                                            <p:strVal val="1+#ppt_h/2"/>
                                          </p:val>
                                        </p:tav>
                                        <p:tav tm="100000">
                                          <p:val>
                                            <p:strVal val="#ppt_y"/>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2" presetClass="entr" presetSubtype="2" fill="hold" grpId="0" nodeType="clickEffect">
                                  <p:stCondLst>
                                    <p:cond delay="0"/>
                                  </p:stCondLst>
                                  <p:childTnLst>
                                    <p:set>
                                      <p:cBhvr>
                                        <p:cTn id="100" dur="1" fill="hold">
                                          <p:stCondLst>
                                            <p:cond delay="0"/>
                                          </p:stCondLst>
                                        </p:cTn>
                                        <p:tgtEl>
                                          <p:spTgt spid="382985"/>
                                        </p:tgtEl>
                                        <p:attrNameLst>
                                          <p:attrName>style.visibility</p:attrName>
                                        </p:attrNameLst>
                                      </p:cBhvr>
                                      <p:to>
                                        <p:strVal val="visible"/>
                                      </p:to>
                                    </p:set>
                                    <p:anim calcmode="lin" valueType="num">
                                      <p:cBhvr additive="base">
                                        <p:cTn id="101" dur="500" fill="hold"/>
                                        <p:tgtEl>
                                          <p:spTgt spid="382985"/>
                                        </p:tgtEl>
                                        <p:attrNameLst>
                                          <p:attrName>ppt_x</p:attrName>
                                        </p:attrNameLst>
                                      </p:cBhvr>
                                      <p:tavLst>
                                        <p:tav tm="0">
                                          <p:val>
                                            <p:strVal val="1+#ppt_w/2"/>
                                          </p:val>
                                        </p:tav>
                                        <p:tav tm="100000">
                                          <p:val>
                                            <p:strVal val="#ppt_x"/>
                                          </p:val>
                                        </p:tav>
                                      </p:tavLst>
                                    </p:anim>
                                    <p:anim calcmode="lin" valueType="num">
                                      <p:cBhvr additive="base">
                                        <p:cTn id="102" dur="500" fill="hold"/>
                                        <p:tgtEl>
                                          <p:spTgt spid="382985"/>
                                        </p:tgtEl>
                                        <p:attrNameLst>
                                          <p:attrName>ppt_y</p:attrName>
                                        </p:attrNameLst>
                                      </p:cBhvr>
                                      <p:tavLst>
                                        <p:tav tm="0">
                                          <p:val>
                                            <p:strVal val="#ppt_y"/>
                                          </p:val>
                                        </p:tav>
                                        <p:tav tm="100000">
                                          <p:val>
                                            <p:strVal val="#ppt_y"/>
                                          </p:val>
                                        </p:tav>
                                      </p:tavLst>
                                    </p:anim>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7" presetClass="entr" presetSubtype="8" fill="hold" nodeType="clickEffect">
                                  <p:stCondLst>
                                    <p:cond delay="0"/>
                                  </p:stCondLst>
                                  <p:childTnLst>
                                    <p:set>
                                      <p:cBhvr>
                                        <p:cTn id="106" dur="1" fill="hold">
                                          <p:stCondLst>
                                            <p:cond delay="0"/>
                                          </p:stCondLst>
                                        </p:cTn>
                                        <p:tgtEl>
                                          <p:spTgt spid="383037"/>
                                        </p:tgtEl>
                                        <p:attrNameLst>
                                          <p:attrName>style.visibility</p:attrName>
                                        </p:attrNameLst>
                                      </p:cBhvr>
                                      <p:to>
                                        <p:strVal val="visible"/>
                                      </p:to>
                                    </p:set>
                                    <p:anim calcmode="lin" valueType="num">
                                      <p:cBhvr>
                                        <p:cTn id="107" dur="500" fill="hold"/>
                                        <p:tgtEl>
                                          <p:spTgt spid="383037"/>
                                        </p:tgtEl>
                                        <p:attrNameLst>
                                          <p:attrName>ppt_x</p:attrName>
                                        </p:attrNameLst>
                                      </p:cBhvr>
                                      <p:tavLst>
                                        <p:tav tm="0">
                                          <p:val>
                                            <p:strVal val="#ppt_x-#ppt_w/2"/>
                                          </p:val>
                                        </p:tav>
                                        <p:tav tm="100000">
                                          <p:val>
                                            <p:strVal val="#ppt_x"/>
                                          </p:val>
                                        </p:tav>
                                      </p:tavLst>
                                    </p:anim>
                                    <p:anim calcmode="lin" valueType="num">
                                      <p:cBhvr>
                                        <p:cTn id="108" dur="500" fill="hold"/>
                                        <p:tgtEl>
                                          <p:spTgt spid="383037"/>
                                        </p:tgtEl>
                                        <p:attrNameLst>
                                          <p:attrName>ppt_y</p:attrName>
                                        </p:attrNameLst>
                                      </p:cBhvr>
                                      <p:tavLst>
                                        <p:tav tm="0">
                                          <p:val>
                                            <p:strVal val="#ppt_y"/>
                                          </p:val>
                                        </p:tav>
                                        <p:tav tm="100000">
                                          <p:val>
                                            <p:strVal val="#ppt_y"/>
                                          </p:val>
                                        </p:tav>
                                      </p:tavLst>
                                    </p:anim>
                                    <p:anim calcmode="lin" valueType="num">
                                      <p:cBhvr>
                                        <p:cTn id="109" dur="500" fill="hold"/>
                                        <p:tgtEl>
                                          <p:spTgt spid="383037"/>
                                        </p:tgtEl>
                                        <p:attrNameLst>
                                          <p:attrName>ppt_w</p:attrName>
                                        </p:attrNameLst>
                                      </p:cBhvr>
                                      <p:tavLst>
                                        <p:tav tm="0">
                                          <p:val>
                                            <p:fltVal val="0"/>
                                          </p:val>
                                        </p:tav>
                                        <p:tav tm="100000">
                                          <p:val>
                                            <p:strVal val="#ppt_w"/>
                                          </p:val>
                                        </p:tav>
                                      </p:tavLst>
                                    </p:anim>
                                    <p:anim calcmode="lin" valueType="num">
                                      <p:cBhvr>
                                        <p:cTn id="110" dur="500" fill="hold"/>
                                        <p:tgtEl>
                                          <p:spTgt spid="383037"/>
                                        </p:tgtEl>
                                        <p:attrNameLst>
                                          <p:attrName>ppt_h</p:attrName>
                                        </p:attrNameLst>
                                      </p:cBhvr>
                                      <p:tavLst>
                                        <p:tav tm="0">
                                          <p:val>
                                            <p:strVal val="#ppt_h"/>
                                          </p:val>
                                        </p:tav>
                                        <p:tav tm="100000">
                                          <p:val>
                                            <p:strVal val="#ppt_h"/>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383051"/>
                                        </p:tgtEl>
                                        <p:attrNameLst>
                                          <p:attrName>style.visibility</p:attrName>
                                        </p:attrNameLst>
                                      </p:cBhvr>
                                      <p:to>
                                        <p:strVal val="visible"/>
                                      </p:to>
                                    </p:set>
                                    <p:anim calcmode="lin" valueType="num">
                                      <p:cBhvr additive="base">
                                        <p:cTn id="115" dur="500" fill="hold"/>
                                        <p:tgtEl>
                                          <p:spTgt spid="383051"/>
                                        </p:tgtEl>
                                        <p:attrNameLst>
                                          <p:attrName>ppt_x</p:attrName>
                                        </p:attrNameLst>
                                      </p:cBhvr>
                                      <p:tavLst>
                                        <p:tav tm="0">
                                          <p:val>
                                            <p:strVal val="#ppt_x"/>
                                          </p:val>
                                        </p:tav>
                                        <p:tav tm="100000">
                                          <p:val>
                                            <p:strVal val="#ppt_x"/>
                                          </p:val>
                                        </p:tav>
                                      </p:tavLst>
                                    </p:anim>
                                    <p:anim calcmode="lin" valueType="num">
                                      <p:cBhvr additive="base">
                                        <p:cTn id="116" dur="500" fill="hold"/>
                                        <p:tgtEl>
                                          <p:spTgt spid="383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81" grpId="0" autoUpdateAnimBg="0"/>
      <p:bldP spid="382982" grpId="0" autoUpdateAnimBg="0"/>
      <p:bldP spid="382983" grpId="0" autoUpdateAnimBg="0"/>
      <p:bldP spid="382984" grpId="0" autoUpdateAnimBg="0"/>
      <p:bldP spid="382985" grpId="0" autoUpdateAnimBg="0"/>
      <p:bldP spid="383046" grpId="0" autoUpdateAnimBg="0"/>
      <p:bldP spid="383047" grpId="0" autoUpdateAnimBg="0"/>
      <p:bldP spid="383048" grpId="0" autoUpdateAnimBg="0"/>
      <p:bldP spid="383049" grpId="0" autoUpdateAnimBg="0"/>
      <p:bldP spid="383050" grpId="0" autoUpdateAnimBg="0"/>
      <p:bldP spid="383051"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a:xfrm>
            <a:off x="1981200" y="0"/>
            <a:ext cx="8153400" cy="838200"/>
          </a:xfrm>
        </p:spPr>
        <p:txBody>
          <a:bodyPr/>
          <a:lstStyle/>
          <a:p>
            <a:pPr eaLnBrk="1" hangingPunct="1">
              <a:defRPr/>
            </a:pPr>
            <a:r>
              <a:rPr lang="en-US" altLang="en-US" sz="3600"/>
              <a:t>Relations on a Set</a:t>
            </a:r>
            <a:endParaRPr lang="en-CA" altLang="en-US" sz="3600"/>
          </a:p>
        </p:txBody>
      </p:sp>
      <p:sp>
        <p:nvSpPr>
          <p:cNvPr id="384003" name="Rectangle 3"/>
          <p:cNvSpPr>
            <a:spLocks noGrp="1" noChangeArrowheads="1"/>
          </p:cNvSpPr>
          <p:nvPr>
            <p:ph idx="1"/>
          </p:nvPr>
        </p:nvSpPr>
        <p:spPr>
          <a:xfrm>
            <a:off x="685800" y="762000"/>
            <a:ext cx="10896600" cy="5410200"/>
          </a:xfrm>
        </p:spPr>
        <p:txBody>
          <a:bodyPr>
            <a:normAutofit/>
          </a:bodyPr>
          <a:lstStyle/>
          <a:p>
            <a:pPr>
              <a:lnSpc>
                <a:spcPct val="90000"/>
              </a:lnSpc>
              <a:defRPr/>
            </a:pPr>
            <a:r>
              <a:rPr lang="en-US" altLang="en-US" sz="2800" b="1" dirty="0">
                <a:solidFill>
                  <a:srgbClr val="00FFFF"/>
                </a:solidFill>
                <a:sym typeface="Symbol" panose="05050102010706020507" pitchFamily="18" charset="2"/>
              </a:rPr>
              <a:t>How many different relations can we define on a set A with n elements?</a:t>
            </a:r>
          </a:p>
          <a:p>
            <a:pPr>
              <a:lnSpc>
                <a:spcPct val="90000"/>
              </a:lnSpc>
              <a:defRPr/>
            </a:pPr>
            <a:endParaRPr lang="en-US" altLang="en-US" sz="900" b="1" dirty="0">
              <a:solidFill>
                <a:srgbClr val="00FFFF"/>
              </a:solidFill>
              <a:sym typeface="Symbol" panose="05050102010706020507" pitchFamily="18" charset="2"/>
            </a:endParaRPr>
          </a:p>
          <a:p>
            <a:pPr>
              <a:lnSpc>
                <a:spcPct val="90000"/>
              </a:lnSpc>
              <a:defRPr/>
            </a:pPr>
            <a:r>
              <a:rPr lang="en-US" altLang="en-US" sz="2800" dirty="0">
                <a:sym typeface="Symbol" panose="05050102010706020507" pitchFamily="18" charset="2"/>
              </a:rPr>
              <a:t>A relation on a set A is a subset of AA.</a:t>
            </a:r>
          </a:p>
          <a:p>
            <a:pPr>
              <a:lnSpc>
                <a:spcPct val="90000"/>
              </a:lnSpc>
              <a:defRPr/>
            </a:pPr>
            <a:r>
              <a:rPr lang="en-US" altLang="en-US" sz="2800" dirty="0">
                <a:sym typeface="Symbol" panose="05050102010706020507" pitchFamily="18" charset="2"/>
              </a:rPr>
              <a:t>How many elements are in AA ?</a:t>
            </a:r>
          </a:p>
          <a:p>
            <a:pPr>
              <a:lnSpc>
                <a:spcPct val="90000"/>
              </a:lnSpc>
              <a:defRPr/>
            </a:pPr>
            <a:endParaRPr lang="en-US" altLang="en-US" sz="900" dirty="0">
              <a:sym typeface="Symbol" panose="05050102010706020507" pitchFamily="18" charset="2"/>
            </a:endParaRPr>
          </a:p>
          <a:p>
            <a:pPr>
              <a:lnSpc>
                <a:spcPct val="90000"/>
              </a:lnSpc>
              <a:defRPr/>
            </a:pPr>
            <a:r>
              <a:rPr lang="en-US" altLang="en-US" sz="2800" dirty="0">
                <a:sym typeface="Symbol" panose="05050102010706020507" pitchFamily="18" charset="2"/>
              </a:rPr>
              <a:t>There are n</a:t>
            </a:r>
            <a:r>
              <a:rPr lang="en-US" altLang="en-US" sz="2800" baseline="30000" dirty="0">
                <a:sym typeface="Symbol" panose="05050102010706020507" pitchFamily="18" charset="2"/>
              </a:rPr>
              <a:t>2</a:t>
            </a:r>
            <a:r>
              <a:rPr lang="en-US" altLang="en-US" sz="2800" dirty="0">
                <a:sym typeface="Symbol" panose="05050102010706020507" pitchFamily="18" charset="2"/>
              </a:rPr>
              <a:t> elements in AA, so how many subsets (= relations on A) does AA have?</a:t>
            </a:r>
          </a:p>
          <a:p>
            <a:pPr>
              <a:lnSpc>
                <a:spcPct val="90000"/>
              </a:lnSpc>
              <a:defRPr/>
            </a:pPr>
            <a:endParaRPr lang="en-US" altLang="en-US" sz="900" dirty="0">
              <a:sym typeface="Symbol" panose="05050102010706020507" pitchFamily="18" charset="2"/>
            </a:endParaRPr>
          </a:p>
          <a:p>
            <a:pPr>
              <a:lnSpc>
                <a:spcPct val="90000"/>
              </a:lnSpc>
              <a:defRPr/>
            </a:pPr>
            <a:r>
              <a:rPr lang="en-US" altLang="en-US" sz="2800" dirty="0">
                <a:sym typeface="Symbol" panose="05050102010706020507" pitchFamily="18" charset="2"/>
              </a:rPr>
              <a:t>The number of subsets that we can form out of a set with m elements is 2</a:t>
            </a:r>
            <a:r>
              <a:rPr lang="en-US" altLang="en-US" sz="2800" baseline="30000" dirty="0">
                <a:sym typeface="Symbol" panose="05050102010706020507" pitchFamily="18" charset="2"/>
              </a:rPr>
              <a:t>m</a:t>
            </a:r>
            <a:r>
              <a:rPr lang="en-US" altLang="en-US" sz="2800" dirty="0">
                <a:sym typeface="Symbol" panose="05050102010706020507" pitchFamily="18" charset="2"/>
              </a:rPr>
              <a:t>. Therefore, 2</a:t>
            </a:r>
            <a:r>
              <a:rPr lang="en-US" altLang="en-US" sz="2800" baseline="30000" dirty="0">
                <a:sym typeface="Symbol" panose="05050102010706020507" pitchFamily="18" charset="2"/>
              </a:rPr>
              <a:t>n</a:t>
            </a:r>
            <a:r>
              <a:rPr lang="en-US" altLang="en-US" sz="2800" baseline="52000" dirty="0">
                <a:sym typeface="Symbol" panose="05050102010706020507" pitchFamily="18" charset="2"/>
              </a:rPr>
              <a:t>2</a:t>
            </a:r>
            <a:r>
              <a:rPr lang="en-US" altLang="en-US" sz="2800" dirty="0">
                <a:sym typeface="Symbol" panose="05050102010706020507" pitchFamily="18" charset="2"/>
              </a:rPr>
              <a:t> subsets can be formed out of AA.</a:t>
            </a:r>
          </a:p>
          <a:p>
            <a:pPr>
              <a:lnSpc>
                <a:spcPct val="90000"/>
              </a:lnSpc>
              <a:defRPr/>
            </a:pPr>
            <a:endParaRPr lang="en-US" altLang="en-US" sz="900" dirty="0">
              <a:sym typeface="Symbol" panose="05050102010706020507" pitchFamily="18" charset="2"/>
            </a:endParaRPr>
          </a:p>
          <a:p>
            <a:pPr>
              <a:lnSpc>
                <a:spcPct val="90000"/>
              </a:lnSpc>
              <a:defRPr/>
            </a:pPr>
            <a:r>
              <a:rPr lang="en-US" altLang="en-US" sz="2800" b="1" dirty="0">
                <a:solidFill>
                  <a:srgbClr val="00FFFF"/>
                </a:solidFill>
                <a:sym typeface="Symbol" panose="05050102010706020507" pitchFamily="18" charset="2"/>
              </a:rPr>
              <a:t>Answer:</a:t>
            </a:r>
            <a:r>
              <a:rPr lang="en-US" altLang="en-US" sz="2800" dirty="0">
                <a:sym typeface="Symbol" panose="05050102010706020507" pitchFamily="18" charset="2"/>
              </a:rPr>
              <a:t> We can define 2</a:t>
            </a:r>
            <a:r>
              <a:rPr lang="en-US" altLang="en-US" sz="2800" baseline="30000" dirty="0">
                <a:sym typeface="Symbol" panose="05050102010706020507" pitchFamily="18" charset="2"/>
              </a:rPr>
              <a:t>n</a:t>
            </a:r>
            <a:r>
              <a:rPr lang="en-US" altLang="en-US" sz="2800" baseline="52000" dirty="0">
                <a:sym typeface="Symbol" panose="05050102010706020507" pitchFamily="18" charset="2"/>
              </a:rPr>
              <a:t>2</a:t>
            </a:r>
            <a:r>
              <a:rPr lang="en-US" altLang="en-US" sz="2800" dirty="0">
                <a:sym typeface="Symbol" panose="05050102010706020507" pitchFamily="18" charset="2"/>
              </a:rPr>
              <a:t> different relations </a:t>
            </a:r>
            <a:r>
              <a:rPr lang="en-US" altLang="en-US" sz="2800" dirty="0" smtClean="0">
                <a:sym typeface="Symbol" panose="05050102010706020507" pitchFamily="18" charset="2"/>
              </a:rPr>
              <a:t>on </a:t>
            </a:r>
            <a:r>
              <a:rPr lang="en-US" altLang="en-US" sz="2800" dirty="0">
                <a:sym typeface="Symbol" panose="05050102010706020507" pitchFamily="18" charset="2"/>
              </a:rPr>
              <a:t>A.</a:t>
            </a:r>
          </a:p>
        </p:txBody>
      </p:sp>
      <p:sp>
        <p:nvSpPr>
          <p:cNvPr id="13314" name="Date Placeholder 3"/>
          <p:cNvSpPr>
            <a:spLocks noGrp="1"/>
          </p:cNvSpPr>
          <p:nvPr>
            <p:ph type="dt" sz="half" idx="10"/>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CA" altLang="en-US" sz="1400">
              <a:solidFill>
                <a:srgbClr val="00CCFF"/>
              </a:solidFill>
              <a:latin typeface="Times New Roman" panose="02020603050405020304" pitchFamily="18" charset="0"/>
            </a:endParaRPr>
          </a:p>
        </p:txBody>
      </p:sp>
      <p:sp>
        <p:nvSpPr>
          <p:cNvPr id="13315" name="Footer Placeholder 4"/>
          <p:cNvSpPr>
            <a:spLocks noGrp="1"/>
          </p:cNvSpPr>
          <p:nvPr>
            <p:ph type="ftr" sz="quarter" idx="11"/>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endParaRPr lang="en-US" altLang="en-US" sz="1400">
              <a:solidFill>
                <a:srgbClr val="00CCFF"/>
              </a:solidFill>
              <a:latin typeface="Times New Roman" panose="02020603050405020304" pitchFamily="18" charset="0"/>
            </a:endParaRPr>
          </a:p>
        </p:txBody>
      </p:sp>
      <p:sp>
        <p:nvSpPr>
          <p:cNvPr id="13316" name="Slide Number Placeholder 5"/>
          <p:cNvSpPr>
            <a:spLocks noGrp="1"/>
          </p:cNvSpPr>
          <p:nvPr>
            <p:ph type="sldNum" sz="quarter" idx="12"/>
          </p:nvPr>
        </p:nvSpPr>
        <p:spPr>
          <a:noFill/>
        </p:spPr>
        <p:txBody>
          <a:bodyPr/>
          <a:lstStyle>
            <a:lvl1pPr>
              <a:spcBef>
                <a:spcPct val="20000"/>
              </a:spcBef>
              <a:defRPr sz="2800">
                <a:solidFill>
                  <a:srgbClr val="FFFF00"/>
                </a:solidFill>
                <a:latin typeface="Comic Sans MS" panose="030F0702030302020204" pitchFamily="66" charset="0"/>
                <a:sym typeface="Symbol" panose="05050102010706020507" pitchFamily="18" charset="2"/>
              </a:defRPr>
            </a:lvl1pPr>
            <a:lvl2pPr marL="742950" indent="-285750">
              <a:spcBef>
                <a:spcPct val="20000"/>
              </a:spcBef>
              <a:defRPr sz="2800">
                <a:solidFill>
                  <a:srgbClr val="FFFF00"/>
                </a:solidFill>
                <a:latin typeface="Comic Sans MS" panose="030F0702030302020204" pitchFamily="66" charset="0"/>
                <a:sym typeface="Symbol" panose="05050102010706020507" pitchFamily="18" charset="2"/>
              </a:defRPr>
            </a:lvl2pPr>
            <a:lvl3pPr marL="1143000" indent="-228600">
              <a:spcBef>
                <a:spcPct val="20000"/>
              </a:spcBef>
              <a:defRPr sz="2800">
                <a:solidFill>
                  <a:srgbClr val="FFFF00"/>
                </a:solidFill>
                <a:latin typeface="Comic Sans MS" panose="030F0702030302020204" pitchFamily="66" charset="0"/>
                <a:sym typeface="Symbol" panose="05050102010706020507" pitchFamily="18" charset="2"/>
              </a:defRPr>
            </a:lvl3pPr>
            <a:lvl4pPr marL="1600200" indent="-228600">
              <a:spcBef>
                <a:spcPct val="20000"/>
              </a:spcBef>
              <a:defRPr sz="2800">
                <a:solidFill>
                  <a:srgbClr val="FFFF00"/>
                </a:solidFill>
                <a:latin typeface="Comic Sans MS" panose="030F0702030302020204" pitchFamily="66" charset="0"/>
                <a:sym typeface="Symbol" panose="05050102010706020507" pitchFamily="18" charset="2"/>
              </a:defRPr>
            </a:lvl4pPr>
            <a:lvl5pPr marL="2057400" indent="-228600">
              <a:spcBef>
                <a:spcPct val="20000"/>
              </a:spcBef>
              <a:defRPr sz="2800">
                <a:solidFill>
                  <a:srgbClr val="FFFF00"/>
                </a:solidFill>
                <a:latin typeface="Comic Sans MS" panose="030F0702030302020204" pitchFamily="66" charset="0"/>
                <a:sym typeface="Symbol" panose="05050102010706020507" pitchFamily="18" charset="2"/>
              </a:defRPr>
            </a:lvl5pPr>
            <a:lvl6pPr marL="25146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6pPr>
            <a:lvl7pPr marL="29718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7pPr>
            <a:lvl8pPr marL="34290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8pPr>
            <a:lvl9pPr marL="3886200" indent="-228600" eaLnBrk="0" fontAlgn="base" hangingPunct="0">
              <a:spcBef>
                <a:spcPct val="20000"/>
              </a:spcBef>
              <a:spcAft>
                <a:spcPct val="0"/>
              </a:spcAft>
              <a:defRPr sz="2800">
                <a:solidFill>
                  <a:srgbClr val="FFFF00"/>
                </a:solidFill>
                <a:latin typeface="Comic Sans MS" panose="030F0702030302020204" pitchFamily="66" charset="0"/>
                <a:sym typeface="Symbol" panose="05050102010706020507" pitchFamily="18" charset="2"/>
              </a:defRPr>
            </a:lvl9pPr>
          </a:lstStyle>
          <a:p>
            <a:pPr>
              <a:spcBef>
                <a:spcPct val="0"/>
              </a:spcBef>
            </a:pPr>
            <a:fld id="{E0EBDD8B-4AFC-4733-8312-C928E9A8E2C4}" type="slidenum">
              <a:rPr lang="en-CA" altLang="en-US" sz="1400">
                <a:solidFill>
                  <a:srgbClr val="00CCFF"/>
                </a:solidFill>
                <a:latin typeface="Times New Roman" panose="02020603050405020304" pitchFamily="18" charset="0"/>
              </a:rPr>
              <a:pPr>
                <a:spcBef>
                  <a:spcPct val="0"/>
                </a:spcBef>
              </a:pPr>
              <a:t>9</a:t>
            </a:fld>
            <a:endParaRPr lang="en-CA" altLang="en-US" sz="1400">
              <a:solidFill>
                <a:srgbClr val="00CC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4003">
                                            <p:txEl>
                                              <p:pRg st="2" end="2"/>
                                            </p:txEl>
                                          </p:spTgt>
                                        </p:tgtEl>
                                        <p:attrNameLst>
                                          <p:attrName>style.visibility</p:attrName>
                                        </p:attrNameLst>
                                      </p:cBhvr>
                                      <p:to>
                                        <p:strVal val="visible"/>
                                      </p:to>
                                    </p:set>
                                    <p:anim calcmode="lin" valueType="num">
                                      <p:cBhvr additive="base">
                                        <p:cTn id="7" dur="500" fill="hold"/>
                                        <p:tgtEl>
                                          <p:spTgt spid="384003">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840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4003">
                                            <p:txEl>
                                              <p:pRg st="3" end="3"/>
                                            </p:txEl>
                                          </p:spTgt>
                                        </p:tgtEl>
                                        <p:attrNameLst>
                                          <p:attrName>style.visibility</p:attrName>
                                        </p:attrNameLst>
                                      </p:cBhvr>
                                      <p:to>
                                        <p:strVal val="visible"/>
                                      </p:to>
                                    </p:set>
                                    <p:anim calcmode="lin" valueType="num">
                                      <p:cBhvr additive="base">
                                        <p:cTn id="13" dur="500" fill="hold"/>
                                        <p:tgtEl>
                                          <p:spTgt spid="384003">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840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84003">
                                            <p:txEl>
                                              <p:pRg st="5" end="5"/>
                                            </p:txEl>
                                          </p:spTgt>
                                        </p:tgtEl>
                                        <p:attrNameLst>
                                          <p:attrName>style.visibility</p:attrName>
                                        </p:attrNameLst>
                                      </p:cBhvr>
                                      <p:to>
                                        <p:strVal val="visible"/>
                                      </p:to>
                                    </p:set>
                                    <p:anim calcmode="lin" valueType="num">
                                      <p:cBhvr additive="base">
                                        <p:cTn id="19" dur="500" fill="hold"/>
                                        <p:tgtEl>
                                          <p:spTgt spid="384003">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8400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84003">
                                            <p:txEl>
                                              <p:pRg st="7" end="7"/>
                                            </p:txEl>
                                          </p:spTgt>
                                        </p:tgtEl>
                                        <p:attrNameLst>
                                          <p:attrName>style.visibility</p:attrName>
                                        </p:attrNameLst>
                                      </p:cBhvr>
                                      <p:to>
                                        <p:strVal val="visible"/>
                                      </p:to>
                                    </p:set>
                                    <p:anim calcmode="lin" valueType="num">
                                      <p:cBhvr additive="base">
                                        <p:cTn id="25" dur="500" fill="hold"/>
                                        <p:tgtEl>
                                          <p:spTgt spid="384003">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8400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84003">
                                            <p:txEl>
                                              <p:pRg st="9" end="9"/>
                                            </p:txEl>
                                          </p:spTgt>
                                        </p:tgtEl>
                                        <p:attrNameLst>
                                          <p:attrName>style.visibility</p:attrName>
                                        </p:attrNameLst>
                                      </p:cBhvr>
                                      <p:to>
                                        <p:strVal val="visible"/>
                                      </p:to>
                                    </p:set>
                                    <p:anim calcmode="lin" valueType="num">
                                      <p:cBhvr additive="base">
                                        <p:cTn id="31" dur="500" fill="hold"/>
                                        <p:tgtEl>
                                          <p:spTgt spid="384003">
                                            <p:txEl>
                                              <p:pRg st="9" end="9"/>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8400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3" grpId="0" uiExpand="1" build="p"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10295</TotalTime>
  <Words>5336</Words>
  <Application>Microsoft Office PowerPoint</Application>
  <PresentationFormat>Widescreen</PresentationFormat>
  <Paragraphs>462</Paragraphs>
  <Slides>56</Slides>
  <Notes>2</Notes>
  <HiddenSlides>0</HiddenSlides>
  <MMClips>0</MMClips>
  <ScaleCrop>false</ScaleCrop>
  <HeadingPairs>
    <vt:vector size="10"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56</vt:i4>
      </vt:variant>
      <vt:variant>
        <vt:lpstr>Custom Shows</vt:lpstr>
      </vt:variant>
      <vt:variant>
        <vt:i4>1</vt:i4>
      </vt:variant>
    </vt:vector>
  </HeadingPairs>
  <TitlesOfParts>
    <vt:vector size="67" baseType="lpstr">
      <vt:lpstr>Arial</vt:lpstr>
      <vt:lpstr>Bookman Old Style</vt:lpstr>
      <vt:lpstr>Cambria Math</vt:lpstr>
      <vt:lpstr>Comic Sans MS</vt:lpstr>
      <vt:lpstr>Rockwell</vt:lpstr>
      <vt:lpstr>Script MT Bold</vt:lpstr>
      <vt:lpstr>Symbol</vt:lpstr>
      <vt:lpstr>Times New Roman</vt:lpstr>
      <vt:lpstr>Damask</vt:lpstr>
      <vt:lpstr>Equation</vt:lpstr>
      <vt:lpstr>CSCE 222 Discrete Structures</vt:lpstr>
      <vt:lpstr>Based on Chapter 9 of Rosen  Discrete Mathematics and its Applications</vt:lpstr>
      <vt:lpstr>Relations</vt:lpstr>
      <vt:lpstr>Relations</vt:lpstr>
      <vt:lpstr>Functions as Relations</vt:lpstr>
      <vt:lpstr>Functions as Relations</vt:lpstr>
      <vt:lpstr>Relations on a Set</vt:lpstr>
      <vt:lpstr>Relations on a Set</vt:lpstr>
      <vt:lpstr>Relations on a Set</vt:lpstr>
      <vt:lpstr>Properties of Relations</vt:lpstr>
      <vt:lpstr>Properties of Relations</vt:lpstr>
      <vt:lpstr>Properties of Relations</vt:lpstr>
      <vt:lpstr>Properties of Relations</vt:lpstr>
      <vt:lpstr>Counting Relations</vt:lpstr>
      <vt:lpstr>Combining Relations</vt:lpstr>
      <vt:lpstr>Combining Relations</vt:lpstr>
      <vt:lpstr>Combining Relations</vt:lpstr>
      <vt:lpstr>Combining Relations</vt:lpstr>
      <vt:lpstr>Combining Relations</vt:lpstr>
      <vt:lpstr>Combining Relations</vt:lpstr>
      <vt:lpstr>n-ary Relations</vt:lpstr>
      <vt:lpstr>n-ary Relations</vt:lpstr>
      <vt:lpstr>Databases and Relations</vt:lpstr>
      <vt:lpstr>Databases and Relations</vt:lpstr>
      <vt:lpstr>Databases and Relations</vt:lpstr>
      <vt:lpstr>Databases and Relations</vt:lpstr>
      <vt:lpstr>Databases and Relations</vt:lpstr>
      <vt:lpstr>Databases and Relations</vt:lpstr>
      <vt:lpstr>Databases and Relations</vt:lpstr>
      <vt:lpstr>Databases and Relations</vt:lpstr>
      <vt:lpstr>Databases and Relations</vt:lpstr>
      <vt:lpstr>Databases and Relations</vt:lpstr>
      <vt:lpstr>Representing Relations</vt:lpstr>
      <vt:lpstr>Representing Relations</vt:lpstr>
      <vt:lpstr>Representing Relations</vt:lpstr>
      <vt:lpstr>Representing Relations</vt:lpstr>
      <vt:lpstr>Representing Relations</vt:lpstr>
      <vt:lpstr>Representing Relations</vt:lpstr>
      <vt:lpstr>Representing Relations Using Matrices</vt:lpstr>
      <vt:lpstr>Representing Relations Using Matrices</vt:lpstr>
      <vt:lpstr>Representing Relations Using Matrices</vt:lpstr>
      <vt:lpstr>Representing Relations Using Matrices</vt:lpstr>
      <vt:lpstr>Representing Relations Using Digraphs</vt:lpstr>
      <vt:lpstr>Representing Relations Using Digraphs</vt:lpstr>
      <vt:lpstr>Representing Relations Using Digraphs</vt:lpstr>
      <vt:lpstr>Equivalence Relations </vt:lpstr>
      <vt:lpstr>Equivalence Relations </vt:lpstr>
      <vt:lpstr>Equivalence Relations </vt:lpstr>
      <vt:lpstr>Equivalence Classes </vt:lpstr>
      <vt:lpstr>Equivalence Classes </vt:lpstr>
      <vt:lpstr>Equivalence Classes </vt:lpstr>
      <vt:lpstr>Equivalence Classes </vt:lpstr>
      <vt:lpstr>Equivalence Classes </vt:lpstr>
      <vt:lpstr>Equivalence Classes </vt:lpstr>
      <vt:lpstr>Equivalence Classes </vt:lpstr>
      <vt:lpstr>Equivalence Classes </vt:lpstr>
      <vt:lpstr>Custom Show 1</vt:lpstr>
    </vt:vector>
  </TitlesOfParts>
  <Company>York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 Pomplun</dc:creator>
  <cp:lastModifiedBy>McGuire, Timothy J</cp:lastModifiedBy>
  <cp:revision>65</cp:revision>
  <cp:lastPrinted>2019-03-26T18:07:25Z</cp:lastPrinted>
  <dcterms:created xsi:type="dcterms:W3CDTF">2001-02-24T00:16:35Z</dcterms:created>
  <dcterms:modified xsi:type="dcterms:W3CDTF">2020-10-18T22:47:31Z</dcterms:modified>
</cp:coreProperties>
</file>