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760" r:id="rId2"/>
    <p:sldId id="761" r:id="rId3"/>
    <p:sldId id="762" r:id="rId4"/>
    <p:sldId id="763" r:id="rId5"/>
    <p:sldId id="764" r:id="rId6"/>
    <p:sldId id="765" r:id="rId7"/>
    <p:sldId id="766" r:id="rId8"/>
    <p:sldId id="767" r:id="rId9"/>
    <p:sldId id="768" r:id="rId10"/>
    <p:sldId id="769" r:id="rId11"/>
    <p:sldId id="77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33" r:id="rId25"/>
    <p:sldId id="734" r:id="rId26"/>
    <p:sldId id="735" r:id="rId27"/>
    <p:sldId id="736" r:id="rId28"/>
    <p:sldId id="737" r:id="rId29"/>
    <p:sldId id="738" r:id="rId30"/>
    <p:sldId id="739" r:id="rId31"/>
    <p:sldId id="740" r:id="rId32"/>
    <p:sldId id="741" r:id="rId33"/>
    <p:sldId id="742" r:id="rId34"/>
    <p:sldId id="743" r:id="rId35"/>
    <p:sldId id="744" r:id="rId36"/>
    <p:sldId id="745" r:id="rId37"/>
    <p:sldId id="746" r:id="rId38"/>
    <p:sldId id="747" r:id="rId39"/>
    <p:sldId id="748" r:id="rId40"/>
    <p:sldId id="749" r:id="rId41"/>
    <p:sldId id="750" r:id="rId42"/>
    <p:sldId id="751" r:id="rId43"/>
    <p:sldId id="752" r:id="rId44"/>
    <p:sldId id="753" r:id="rId45"/>
    <p:sldId id="754" r:id="rId46"/>
    <p:sldId id="755" r:id="rId47"/>
    <p:sldId id="756" r:id="rId48"/>
    <p:sldId id="757" r:id="rId49"/>
    <p:sldId id="758" r:id="rId50"/>
    <p:sldId id="759" r:id="rId51"/>
    <p:sldId id="783" r:id="rId52"/>
    <p:sldId id="784" r:id="rId53"/>
    <p:sldId id="785" r:id="rId54"/>
    <p:sldId id="786" r:id="rId55"/>
    <p:sldId id="787" r:id="rId56"/>
    <p:sldId id="788" r:id="rId57"/>
    <p:sldId id="789" r:id="rId58"/>
  </p:sldIdLst>
  <p:sldSz cx="12192000" cy="6858000"/>
  <p:notesSz cx="7315200" cy="9601200"/>
  <p:custShowLst>
    <p:custShow name="Custom Show 1" id="0">
      <p:sldLst/>
    </p:custShow>
  </p:custShowLst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0016"/>
    <a:srgbClr val="800000"/>
    <a:srgbClr val="FFFF00"/>
    <a:srgbClr val="00CC00"/>
    <a:srgbClr val="FF3300"/>
    <a:srgbClr val="66FF33"/>
    <a:srgbClr val="00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2" autoAdjust="0"/>
  </p:normalViewPr>
  <p:slideViewPr>
    <p:cSldViewPr>
      <p:cViewPr varScale="1">
        <p:scale>
          <a:sx n="69" d="100"/>
          <a:sy n="69" d="100"/>
        </p:scale>
        <p:origin x="90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85D6B-B60C-4F23-A1C2-55F5F515E7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0C65A4-8834-42B1-8652-4C4A91251EB7}">
      <dgm:prSet/>
      <dgm:spPr/>
      <dgm:t>
        <a:bodyPr/>
        <a:lstStyle/>
        <a:p>
          <a:pPr rtl="0"/>
          <a:r>
            <a:rPr lang="en-US" smtClean="0"/>
            <a:t>We represent graphs by denoting which vertices are connected</a:t>
          </a:r>
          <a:endParaRPr lang="en-US"/>
        </a:p>
      </dgm:t>
    </dgm:pt>
    <dgm:pt modelId="{8D04C153-D423-47DB-8EE1-FE1100C27DF6}" type="parTrans" cxnId="{19AA65FC-A1D4-43B4-AD53-7D57A9AF7DDF}">
      <dgm:prSet/>
      <dgm:spPr/>
      <dgm:t>
        <a:bodyPr/>
        <a:lstStyle/>
        <a:p>
          <a:endParaRPr lang="en-US"/>
        </a:p>
      </dgm:t>
    </dgm:pt>
    <dgm:pt modelId="{64173BF2-B0CE-48FB-9C92-13F7E5C030E9}" type="sibTrans" cxnId="{19AA65FC-A1D4-43B4-AD53-7D57A9AF7DDF}">
      <dgm:prSet/>
      <dgm:spPr/>
      <dgm:t>
        <a:bodyPr/>
        <a:lstStyle/>
        <a:p>
          <a:endParaRPr lang="en-US"/>
        </a:p>
      </dgm:t>
    </dgm:pt>
    <dgm:pt modelId="{CBF2874A-D3A2-4481-A782-067F0452C4E6}" type="pres">
      <dgm:prSet presAssocID="{5C985D6B-B60C-4F23-A1C2-55F5F515E7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1A0F1E-0BD1-4E8D-BAC3-D938F6D0EFBD}" type="pres">
      <dgm:prSet presAssocID="{160C65A4-8834-42B1-8652-4C4A91251EB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2AB7C6-1A94-4334-8962-CFA44C734797}" type="presOf" srcId="{160C65A4-8834-42B1-8652-4C4A91251EB7}" destId="{6F1A0F1E-0BD1-4E8D-BAC3-D938F6D0EFBD}" srcOrd="0" destOrd="0" presId="urn:microsoft.com/office/officeart/2005/8/layout/vList2"/>
    <dgm:cxn modelId="{FFAAF900-E8F8-4439-B9C1-2753D777801C}" type="presOf" srcId="{5C985D6B-B60C-4F23-A1C2-55F5F515E7F6}" destId="{CBF2874A-D3A2-4481-A782-067F0452C4E6}" srcOrd="0" destOrd="0" presId="urn:microsoft.com/office/officeart/2005/8/layout/vList2"/>
    <dgm:cxn modelId="{19AA65FC-A1D4-43B4-AD53-7D57A9AF7DDF}" srcId="{5C985D6B-B60C-4F23-A1C2-55F5F515E7F6}" destId="{160C65A4-8834-42B1-8652-4C4A91251EB7}" srcOrd="0" destOrd="0" parTransId="{8D04C153-D423-47DB-8EE1-FE1100C27DF6}" sibTransId="{64173BF2-B0CE-48FB-9C92-13F7E5C030E9}"/>
    <dgm:cxn modelId="{EE872B44-72D5-4E98-99A2-1B61D2652E95}" type="presParOf" srcId="{CBF2874A-D3A2-4481-A782-067F0452C4E6}" destId="{6F1A0F1E-0BD1-4E8D-BAC3-D938F6D0EF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54C58-EFBD-4676-B365-11DAB4BD54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6DA99-0676-4AC1-A424-6D0E6EAEAC77}">
      <dgm:prSet custT="1"/>
      <dgm:spPr/>
      <dgm:t>
        <a:bodyPr/>
        <a:lstStyle/>
        <a:p>
          <a:pPr algn="ctr" rtl="0"/>
          <a:r>
            <a:rPr lang="en-US" sz="2600" b="1" dirty="0" smtClean="0"/>
            <a:t>Remember:</a:t>
          </a:r>
          <a:r>
            <a:rPr lang="en-US" sz="2600" dirty="0" smtClean="0"/>
            <a:t> For undirected graphs, adjacency matrices are symmetric.</a:t>
          </a:r>
          <a:endParaRPr lang="en-US" sz="2600" dirty="0"/>
        </a:p>
      </dgm:t>
    </dgm:pt>
    <dgm:pt modelId="{018481A1-4351-4406-BE9C-19C104D4D27E}" type="parTrans" cxnId="{2986B675-140D-4007-842E-7C840D3D8B25}">
      <dgm:prSet/>
      <dgm:spPr/>
      <dgm:t>
        <a:bodyPr/>
        <a:lstStyle/>
        <a:p>
          <a:endParaRPr lang="en-US"/>
        </a:p>
      </dgm:t>
    </dgm:pt>
    <dgm:pt modelId="{8BDFBC4D-49DE-4F61-9B2A-1956C6557AE5}" type="sibTrans" cxnId="{2986B675-140D-4007-842E-7C840D3D8B25}">
      <dgm:prSet/>
      <dgm:spPr/>
      <dgm:t>
        <a:bodyPr/>
        <a:lstStyle/>
        <a:p>
          <a:endParaRPr lang="en-US"/>
        </a:p>
      </dgm:t>
    </dgm:pt>
    <dgm:pt modelId="{ECAA97BC-A5FF-4EFC-8323-616B254A4D9D}" type="pres">
      <dgm:prSet presAssocID="{EA154C58-EFBD-4676-B365-11DAB4BD54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A35522-38F7-47E7-B265-0EF20D8C56FD}" type="pres">
      <dgm:prSet presAssocID="{8486DA99-0676-4AC1-A424-6D0E6EAEAC7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9D38A6-B20F-4BC2-820D-65FBDE22329F}" type="presOf" srcId="{EA154C58-EFBD-4676-B365-11DAB4BD54F7}" destId="{ECAA97BC-A5FF-4EFC-8323-616B254A4D9D}" srcOrd="0" destOrd="0" presId="urn:microsoft.com/office/officeart/2005/8/layout/vList2"/>
    <dgm:cxn modelId="{B08D6F12-5EF0-481E-A074-A242E5F6F9BA}" type="presOf" srcId="{8486DA99-0676-4AC1-A424-6D0E6EAEAC77}" destId="{E7A35522-38F7-47E7-B265-0EF20D8C56FD}" srcOrd="0" destOrd="0" presId="urn:microsoft.com/office/officeart/2005/8/layout/vList2"/>
    <dgm:cxn modelId="{2986B675-140D-4007-842E-7C840D3D8B25}" srcId="{EA154C58-EFBD-4676-B365-11DAB4BD54F7}" destId="{8486DA99-0676-4AC1-A424-6D0E6EAEAC77}" srcOrd="0" destOrd="0" parTransId="{018481A1-4351-4406-BE9C-19C104D4D27E}" sibTransId="{8BDFBC4D-49DE-4F61-9B2A-1956C6557AE5}"/>
    <dgm:cxn modelId="{A1494C67-27BB-4573-B96D-AE095D9313C0}" type="presParOf" srcId="{ECAA97BC-A5FF-4EFC-8323-616B254A4D9D}" destId="{E7A35522-38F7-47E7-B265-0EF20D8C56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A0F1E-0BD1-4E8D-BAC3-D938F6D0EFBD}">
      <dsp:nvSpPr>
        <dsp:cNvPr id="0" name=""/>
        <dsp:cNvSpPr/>
      </dsp:nvSpPr>
      <dsp:spPr>
        <a:xfrm>
          <a:off x="0" y="17734"/>
          <a:ext cx="2819399" cy="2211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We represent graphs by denoting which vertices are connected</a:t>
          </a:r>
          <a:endParaRPr lang="en-US" sz="2700" kern="1200"/>
        </a:p>
      </dsp:txBody>
      <dsp:txXfrm>
        <a:off x="107947" y="125681"/>
        <a:ext cx="2603505" cy="1995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35522-38F7-47E7-B265-0EF20D8C56FD}">
      <dsp:nvSpPr>
        <dsp:cNvPr id="0" name=""/>
        <dsp:cNvSpPr/>
      </dsp:nvSpPr>
      <dsp:spPr>
        <a:xfrm>
          <a:off x="0" y="7033"/>
          <a:ext cx="10972800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Remember:</a:t>
          </a:r>
          <a:r>
            <a:rPr lang="en-US" sz="2600" kern="1200" dirty="0" smtClean="0"/>
            <a:t> For undirected graphs, adjacency matrices are symmetric.</a:t>
          </a:r>
          <a:endParaRPr lang="en-US" sz="2600" kern="1200" dirty="0"/>
        </a:p>
      </dsp:txBody>
      <dsp:txXfrm>
        <a:off x="30157" y="37190"/>
        <a:ext cx="10912486" cy="55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11/1/2020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E5742-AFDB-4064-955F-3F8C1C58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4195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11/1/2020</a:t>
            </a:r>
            <a:endParaRPr lang="en-CA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15128EA-F394-4AFA-914C-43DBE0D155B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16781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84225" indent="-301625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208088" indent="-2413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90688" indent="-2413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174875" indent="-2413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632075" indent="-2413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3089275" indent="-2413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546475" indent="-2413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4003675" indent="-2413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 eaLnBrk="0" hangingPunct="0">
              <a:spcBef>
                <a:spcPct val="0"/>
              </a:spcBef>
            </a:pPr>
            <a:fld id="{E17D1588-C95D-47BE-9829-6681C67CE916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1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Roger Creager - Sweet Home College Station, https://www.youtube.com/watch?v=K5Y1GmvAed0</a:t>
            </a:r>
          </a:p>
          <a:p>
            <a:pPr eaLnBrk="1" hangingPunct="1"/>
            <a:r>
              <a:rPr lang="en-US" altLang="en-US" smtClean="0"/>
              <a:t>Start 5 minutes before classhttps://www.youtube.com/watch?v=K5Y1GmvAed0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11/1/2020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96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84225" indent="-301625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208088" indent="-2413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90688" indent="-2413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174875" indent="-2413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632075" indent="-2413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3089275" indent="-2413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546475" indent="-2413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4003675" indent="-2413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 eaLnBrk="0" hangingPunct="0">
              <a:spcBef>
                <a:spcPct val="0"/>
              </a:spcBef>
            </a:pPr>
            <a:fld id="{B8E3393D-29C6-4E06-8435-C165454DB94C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2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11/1/2020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81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 is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Kuratowski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5128EA-F394-4AFA-914C-43DBE0D155B0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11/1/2020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27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C301D-C8E7-4801-BF8A-B37065DFC92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92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FC8BB-5CCC-4E55-9BE8-7330D5E8D03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83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20B88-9B8D-4D41-9617-D50AFCF2354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0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28B2B-730C-4F87-89D1-530CF2A6100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53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490DD-1BEC-4E36-94B3-54F89CAB51F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04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8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08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7E027-4E32-4BEC-94F7-C7CC499B2D3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498DD-8D58-47A2-B561-1FA186BD5C2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3B23A-B02E-4383-A5B9-B1DE054C7EE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1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67E74-63CC-4093-8C94-FCB8D73FCE3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8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CB5EB-EAC0-467F-9CD5-BFDFBBB6DF2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80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609FF-03AC-4845-9FA5-005DA8F4EEF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56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shade val="5451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363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- First level</a:t>
            </a:r>
            <a:endParaRPr lang="en-CA" smtClean="0"/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4400" y="6248400"/>
            <a:ext cx="528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7C4CA26-4DBB-45BB-A690-1D4D1318976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2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wmf"/><Relationship Id="rId9" Type="http://schemas.microsoft.com/office/2007/relationships/diagramDrawing" Target="../diagrams/drawing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2">
                <a:lumMod val="0"/>
                <a:lumOff val="100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bg1"/>
            </a:gs>
            <a:gs pos="100000">
              <a:schemeClr val="accent2">
                <a:lumMod val="30000"/>
                <a:lumOff val="7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500000"/>
                </a:solidFill>
              </a:rPr>
              <a:t>CSCE 222</a:t>
            </a:r>
            <a:br>
              <a:rPr lang="en-US" altLang="en-US" dirty="0" smtClean="0">
                <a:solidFill>
                  <a:srgbClr val="500000"/>
                </a:solidFill>
              </a:rPr>
            </a:br>
            <a:r>
              <a:rPr lang="en-US" altLang="en-US" dirty="0" smtClean="0">
                <a:solidFill>
                  <a:srgbClr val="500000"/>
                </a:solidFill>
              </a:rPr>
              <a:t>Discrete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08125" y="3705226"/>
            <a:ext cx="9144000" cy="16557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5400" dirty="0">
                <a:solidFill>
                  <a:srgbClr val="C00000"/>
                </a:solidFill>
              </a:rPr>
              <a:t>Graphs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C00000"/>
                </a:solidFill>
              </a:rPr>
              <a:t>Dr. Tim McGuire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838200" y="5562600"/>
            <a:ext cx="10287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3pPr>
            <a:lvl4pPr marL="16002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4pPr>
            <a:lvl5pPr marL="2057400" indent="-22860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9pPr>
          </a:lstStyle>
          <a:p>
            <a:pPr algn="ctr" eaLnBrk="1" hangingPunct="1"/>
            <a:r>
              <a:rPr lang="en-US" altLang="en-US" sz="1600" i="1" dirty="0">
                <a:solidFill>
                  <a:srgbClr val="C90016"/>
                </a:solidFill>
                <a:effectLst/>
                <a:latin typeface="+mn-lt"/>
              </a:rPr>
              <a:t>Grateful acknowledgement to Professor Bart Selman, Cornell University, and Prof. Johnnie Baker, Kent State,  for some of the material upon which these notes are adapted.</a:t>
            </a:r>
          </a:p>
        </p:txBody>
      </p:sp>
      <p:pic>
        <p:nvPicPr>
          <p:cNvPr id="307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2"/>
            <a:ext cx="18669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C301D-C8E7-4801-BF8A-B37065DFC921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792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32FD-CB1D-4ABD-9D24-643472E47C6F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762000"/>
          </a:xfrm>
        </p:spPr>
        <p:txBody>
          <a:bodyPr/>
          <a:lstStyle/>
          <a:p>
            <a:r>
              <a:rPr lang="en-US" altLang="en-US" sz="3600"/>
              <a:t>Graph Terminology</a:t>
            </a:r>
            <a:endParaRPr lang="en-CA" altLang="en-US" sz="360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10896600" cy="14478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Example: </a:t>
            </a:r>
            <a:r>
              <a:rPr lang="en-US" altLang="en-US" sz="3200" dirty="0">
                <a:sym typeface="Symbol" panose="05050102010706020507" pitchFamily="18" charset="2"/>
              </a:rPr>
              <a:t>Which vertices in the following graph are isolated, which are pendant, and what is the maximum degree? What type of graph is it?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2362200" y="2286001"/>
            <a:ext cx="6248400" cy="2232025"/>
            <a:chOff x="528" y="1440"/>
            <a:chExt cx="3936" cy="1406"/>
          </a:xfrm>
        </p:grpSpPr>
        <p:sp>
          <p:nvSpPr>
            <p:cNvPr id="261125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6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7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8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9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0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1131" name="AutoShape 11"/>
            <p:cNvCxnSpPr>
              <a:cxnSpLocks noChangeShapeType="1"/>
              <a:stCxn id="261129" idx="4"/>
              <a:endCxn id="261125" idx="1"/>
            </p:cNvCxnSpPr>
            <p:nvPr/>
          </p:nvCxnSpPr>
          <p:spPr bwMode="auto">
            <a:xfrm flipH="1">
              <a:off x="3120" y="1872"/>
              <a:ext cx="418" cy="49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32" name="AutoShape 12"/>
            <p:cNvCxnSpPr>
              <a:cxnSpLocks noChangeShapeType="1"/>
              <a:stCxn id="261125" idx="7"/>
              <a:endCxn id="261126" idx="3"/>
            </p:cNvCxnSpPr>
            <p:nvPr/>
          </p:nvCxnSpPr>
          <p:spPr bwMode="auto">
            <a:xfrm flipV="1">
              <a:off x="3188" y="1906"/>
              <a:ext cx="108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33" name="AutoShape 13"/>
            <p:cNvCxnSpPr>
              <a:cxnSpLocks noChangeShapeType="1"/>
              <a:stCxn id="261125" idx="4"/>
              <a:endCxn id="261127" idx="2"/>
            </p:cNvCxnSpPr>
            <p:nvPr/>
          </p:nvCxnSpPr>
          <p:spPr bwMode="auto">
            <a:xfrm>
              <a:off x="3154" y="2448"/>
              <a:ext cx="398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34" name="AutoShape 14"/>
            <p:cNvCxnSpPr>
              <a:cxnSpLocks noChangeShapeType="1"/>
              <a:stCxn id="261130" idx="7"/>
              <a:endCxn id="261128" idx="3"/>
            </p:cNvCxnSpPr>
            <p:nvPr/>
          </p:nvCxnSpPr>
          <p:spPr bwMode="auto">
            <a:xfrm flipV="1">
              <a:off x="816" y="2256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35" name="AutoShape 15"/>
            <p:cNvCxnSpPr>
              <a:cxnSpLocks noChangeShapeType="1"/>
              <a:stCxn id="261125" idx="1"/>
              <a:endCxn id="261125" idx="3"/>
            </p:cNvCxnSpPr>
            <p:nvPr/>
          </p:nvCxnSpPr>
          <p:spPr bwMode="auto">
            <a:xfrm rot="5400000" flipV="1">
              <a:off x="3087" y="2399"/>
              <a:ext cx="68" cy="1"/>
            </a:xfrm>
            <a:prstGeom prst="curvedConnector5">
              <a:avLst>
                <a:gd name="adj1" fmla="val -232352"/>
                <a:gd name="adj2" fmla="val -22600000"/>
                <a:gd name="adj3" fmla="val 332352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36" name="AutoShape 16"/>
            <p:cNvCxnSpPr>
              <a:cxnSpLocks noChangeShapeType="1"/>
              <a:stCxn id="261129" idx="6"/>
              <a:endCxn id="261126" idx="2"/>
            </p:cNvCxnSpPr>
            <p:nvPr/>
          </p:nvCxnSpPr>
          <p:spPr bwMode="auto">
            <a:xfrm>
              <a:off x="3586" y="1824"/>
              <a:ext cx="672" cy="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37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8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1139" name="AutoShape 19"/>
            <p:cNvCxnSpPr>
              <a:cxnSpLocks noChangeShapeType="1"/>
              <a:stCxn id="261138" idx="7"/>
              <a:endCxn id="261137" idx="3"/>
            </p:cNvCxnSpPr>
            <p:nvPr/>
          </p:nvCxnSpPr>
          <p:spPr bwMode="auto">
            <a:xfrm flipV="1">
              <a:off x="1584" y="2064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0" name="AutoShape 20"/>
            <p:cNvCxnSpPr>
              <a:cxnSpLocks noChangeShapeType="1"/>
              <a:stCxn id="261130" idx="6"/>
              <a:endCxn id="261138" idx="2"/>
            </p:cNvCxnSpPr>
            <p:nvPr/>
          </p:nvCxnSpPr>
          <p:spPr bwMode="auto">
            <a:xfrm flipV="1">
              <a:off x="830" y="2606"/>
              <a:ext cx="672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41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2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1143" name="AutoShape 23"/>
            <p:cNvCxnSpPr>
              <a:cxnSpLocks noChangeShapeType="1"/>
              <a:stCxn id="261142" idx="2"/>
              <a:endCxn id="261142" idx="6"/>
            </p:cNvCxnSpPr>
            <p:nvPr/>
          </p:nvCxnSpPr>
          <p:spPr bwMode="auto"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0"/>
                <a:gd name="adj3" fmla="val 25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44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261145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261146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  <p:sp>
          <p:nvSpPr>
            <p:cNvPr id="261147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  <p:sp>
          <p:nvSpPr>
            <p:cNvPr id="261148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</a:p>
          </p:txBody>
        </p:sp>
        <p:sp>
          <p:nvSpPr>
            <p:cNvPr id="261149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</a:p>
          </p:txBody>
        </p:sp>
        <p:sp>
          <p:nvSpPr>
            <p:cNvPr id="261150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</a:p>
          </p:txBody>
        </p:sp>
        <p:sp>
          <p:nvSpPr>
            <p:cNvPr id="261151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</a:t>
              </a:r>
            </a:p>
          </p:txBody>
        </p:sp>
        <p:sp>
          <p:nvSpPr>
            <p:cNvPr id="261152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</a:p>
          </p:txBody>
        </p:sp>
        <p:sp>
          <p:nvSpPr>
            <p:cNvPr id="261153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</a:p>
          </p:txBody>
        </p:sp>
      </p:grpSp>
      <p:sp>
        <p:nvSpPr>
          <p:cNvPr id="261154" name="Rectangle 34"/>
          <p:cNvSpPr>
            <a:spLocks noChangeArrowheads="1"/>
          </p:cNvSpPr>
          <p:nvPr/>
        </p:nvSpPr>
        <p:spPr bwMode="auto">
          <a:xfrm>
            <a:off x="609600" y="4724400"/>
            <a:ext cx="11049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latin typeface="+mn-lt"/>
              </a:rPr>
              <a:t>Solution: </a:t>
            </a:r>
            <a:r>
              <a:rPr lang="en-US" altLang="en-US" sz="3200" dirty="0">
                <a:latin typeface="+mn-lt"/>
              </a:rPr>
              <a:t>Vertex f is isolated, and vertices a, d and j are pendant. The maximum degree is </a:t>
            </a:r>
            <a:r>
              <a:rPr lang="en-US" altLang="en-US" sz="3200" dirty="0" err="1">
                <a:latin typeface="+mn-lt"/>
              </a:rPr>
              <a:t>deg</a:t>
            </a:r>
            <a:r>
              <a:rPr lang="en-US" altLang="en-US" sz="3200" dirty="0">
                <a:latin typeface="+mn-lt"/>
              </a:rPr>
              <a:t>(g) = 5. </a:t>
            </a:r>
            <a:br>
              <a:rPr lang="en-US" altLang="en-US" sz="3200" dirty="0">
                <a:latin typeface="+mn-lt"/>
              </a:rPr>
            </a:br>
            <a:r>
              <a:rPr lang="en-US" altLang="en-US" sz="3200" dirty="0">
                <a:latin typeface="+mn-lt"/>
              </a:rPr>
              <a:t>This graph is a </a:t>
            </a:r>
            <a:r>
              <a:rPr lang="en-US" altLang="en-US" sz="3200" dirty="0" err="1">
                <a:latin typeface="+mn-lt"/>
              </a:rPr>
              <a:t>pseudograph</a:t>
            </a:r>
            <a:r>
              <a:rPr lang="en-US" altLang="en-US" sz="3200" dirty="0">
                <a:latin typeface="+mn-lt"/>
              </a:rPr>
              <a:t> (undirected, loops).</a:t>
            </a:r>
            <a:endParaRPr lang="en-US" altLang="en-US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67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5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A35E-0C58-4201-8643-692ADAD97886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762000"/>
          </a:xfrm>
        </p:spPr>
        <p:txBody>
          <a:bodyPr/>
          <a:lstStyle/>
          <a:p>
            <a:r>
              <a:rPr lang="en-US" altLang="en-US" sz="3600"/>
              <a:t>Graph Terminology</a:t>
            </a:r>
            <a:endParaRPr lang="en-CA" altLang="en-US" sz="360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1049000" cy="14478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200" dirty="0">
                <a:sym typeface="Symbol" panose="05050102010706020507" pitchFamily="18" charset="2"/>
              </a:rPr>
              <a:t>Let us look at the same graph again and determine the number of its edges and the sum of the degrees of all its vertices:</a:t>
            </a:r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2362200" y="2286001"/>
            <a:ext cx="6248400" cy="2232025"/>
            <a:chOff x="528" y="1440"/>
            <a:chExt cx="3936" cy="1406"/>
          </a:xfrm>
        </p:grpSpPr>
        <p:sp>
          <p:nvSpPr>
            <p:cNvPr id="262149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1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2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3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4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2155" name="AutoShape 11"/>
            <p:cNvCxnSpPr>
              <a:cxnSpLocks noChangeShapeType="1"/>
              <a:stCxn id="262153" idx="4"/>
              <a:endCxn id="262149" idx="1"/>
            </p:cNvCxnSpPr>
            <p:nvPr/>
          </p:nvCxnSpPr>
          <p:spPr bwMode="auto">
            <a:xfrm flipH="1">
              <a:off x="3120" y="1872"/>
              <a:ext cx="418" cy="49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56" name="AutoShape 12"/>
            <p:cNvCxnSpPr>
              <a:cxnSpLocks noChangeShapeType="1"/>
              <a:stCxn id="262149" idx="7"/>
              <a:endCxn id="262150" idx="3"/>
            </p:cNvCxnSpPr>
            <p:nvPr/>
          </p:nvCxnSpPr>
          <p:spPr bwMode="auto">
            <a:xfrm flipV="1">
              <a:off x="3188" y="1906"/>
              <a:ext cx="108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57" name="AutoShape 13"/>
            <p:cNvCxnSpPr>
              <a:cxnSpLocks noChangeShapeType="1"/>
              <a:stCxn id="262149" idx="4"/>
              <a:endCxn id="262151" idx="2"/>
            </p:cNvCxnSpPr>
            <p:nvPr/>
          </p:nvCxnSpPr>
          <p:spPr bwMode="auto">
            <a:xfrm>
              <a:off x="3154" y="2448"/>
              <a:ext cx="398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58" name="AutoShape 14"/>
            <p:cNvCxnSpPr>
              <a:cxnSpLocks noChangeShapeType="1"/>
              <a:stCxn id="262154" idx="7"/>
              <a:endCxn id="262152" idx="3"/>
            </p:cNvCxnSpPr>
            <p:nvPr/>
          </p:nvCxnSpPr>
          <p:spPr bwMode="auto">
            <a:xfrm flipV="1">
              <a:off x="816" y="2256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59" name="AutoShape 15"/>
            <p:cNvCxnSpPr>
              <a:cxnSpLocks noChangeShapeType="1"/>
              <a:stCxn id="262149" idx="1"/>
              <a:endCxn id="262149" idx="3"/>
            </p:cNvCxnSpPr>
            <p:nvPr/>
          </p:nvCxnSpPr>
          <p:spPr bwMode="auto">
            <a:xfrm rot="5400000" flipV="1">
              <a:off x="3087" y="2399"/>
              <a:ext cx="68" cy="1"/>
            </a:xfrm>
            <a:prstGeom prst="curvedConnector5">
              <a:avLst>
                <a:gd name="adj1" fmla="val -232352"/>
                <a:gd name="adj2" fmla="val -22600000"/>
                <a:gd name="adj3" fmla="val 332352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0" name="AutoShape 16"/>
            <p:cNvCxnSpPr>
              <a:cxnSpLocks noChangeShapeType="1"/>
              <a:stCxn id="262153" idx="6"/>
              <a:endCxn id="262150" idx="2"/>
            </p:cNvCxnSpPr>
            <p:nvPr/>
          </p:nvCxnSpPr>
          <p:spPr bwMode="auto">
            <a:xfrm>
              <a:off x="3586" y="1824"/>
              <a:ext cx="672" cy="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2161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2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2163" name="AutoShape 19"/>
            <p:cNvCxnSpPr>
              <a:cxnSpLocks noChangeShapeType="1"/>
              <a:stCxn id="262162" idx="7"/>
              <a:endCxn id="262161" idx="3"/>
            </p:cNvCxnSpPr>
            <p:nvPr/>
          </p:nvCxnSpPr>
          <p:spPr bwMode="auto">
            <a:xfrm flipV="1">
              <a:off x="1584" y="2064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4" name="AutoShape 20"/>
            <p:cNvCxnSpPr>
              <a:cxnSpLocks noChangeShapeType="1"/>
              <a:stCxn id="262154" idx="6"/>
              <a:endCxn id="262162" idx="2"/>
            </p:cNvCxnSpPr>
            <p:nvPr/>
          </p:nvCxnSpPr>
          <p:spPr bwMode="auto">
            <a:xfrm flipV="1">
              <a:off x="830" y="2606"/>
              <a:ext cx="672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2165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6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2167" name="AutoShape 23"/>
            <p:cNvCxnSpPr>
              <a:cxnSpLocks noChangeShapeType="1"/>
              <a:stCxn id="262166" idx="2"/>
              <a:endCxn id="262166" idx="6"/>
            </p:cNvCxnSpPr>
            <p:nvPr/>
          </p:nvCxnSpPr>
          <p:spPr bwMode="auto"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0"/>
                <a:gd name="adj3" fmla="val 25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2168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262169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262170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  <p:sp>
          <p:nvSpPr>
            <p:cNvPr id="262172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</a:t>
              </a: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</a:t>
              </a: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</a:t>
              </a: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</a:p>
          </p:txBody>
        </p:sp>
      </p:grpSp>
      <p:sp>
        <p:nvSpPr>
          <p:cNvPr id="262178" name="Rectangle 34"/>
          <p:cNvSpPr>
            <a:spLocks noChangeArrowheads="1"/>
          </p:cNvSpPr>
          <p:nvPr/>
        </p:nvSpPr>
        <p:spPr bwMode="auto">
          <a:xfrm>
            <a:off x="609600" y="4724400"/>
            <a:ext cx="10972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</a:rPr>
              <a:t>Result: </a:t>
            </a:r>
            <a:r>
              <a:rPr lang="en-US" altLang="en-US" sz="2800" dirty="0"/>
              <a:t>There are 9 edges, and the sum of all degrees is 18. This is easy to explain: Each new edge increases the sum of degrees by exactly two.</a:t>
            </a:r>
            <a:endParaRPr lang="en-US" alt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809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9970-4336-4665-B9B4-DE387FF44F06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762000"/>
          </a:xfrm>
        </p:spPr>
        <p:txBody>
          <a:bodyPr/>
          <a:lstStyle/>
          <a:p>
            <a:r>
              <a:rPr lang="en-US" altLang="en-US" sz="3600"/>
              <a:t>Graph Terminology</a:t>
            </a:r>
            <a:endParaRPr lang="en-CA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762000"/>
                <a:ext cx="10972800" cy="5638800"/>
              </a:xfrm>
            </p:spPr>
            <p:txBody>
              <a:bodyPr/>
              <a:lstStyle/>
              <a:p>
                <a:pPr marL="0" indent="0">
                  <a:spcAft>
                    <a:spcPct val="20000"/>
                  </a:spcAft>
                </a:pPr>
                <a:r>
                  <a:rPr lang="en-US" altLang="en-US" sz="3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The Handshaking Theorem: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Let G = (V, E) be an undirected graph with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e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3200" dirty="0" smtClean="0">
                    <a:sym typeface="Symbol" panose="05050102010706020507" pitchFamily="18" charset="2"/>
                  </a:rPr>
                  <a:t> edges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. </a:t>
                </a:r>
                <a:r>
                  <a:rPr lang="en-US" altLang="en-US" sz="3200" dirty="0" smtClean="0">
                    <a:sym typeface="Symbol" panose="05050102010706020507" pitchFamily="18" charset="2"/>
                  </a:rPr>
                  <a:t>Then </a:t>
                </a:r>
                <a:r>
                  <a:rPr lang="en-US" altLang="en-US" sz="3200" dirty="0" smtClean="0">
                    <a:sym typeface="Symbol" panose="05050102010706020507" pitchFamily="18" charset="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en-US" sz="4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sz="4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4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4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alt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∊</m:t>
                        </m:r>
                        <m:r>
                          <a:rPr lang="en-US" altLang="en-US" sz="4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en-US" sz="4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deg</m:t>
                        </m:r>
                        <m:r>
                          <a:rPr lang="en-US" altLang="en-US" sz="4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⁡(</m:t>
                        </m:r>
                        <m:r>
                          <a:rPr lang="en-US" altLang="en-US" sz="4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altLang="en-US" sz="4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3200" dirty="0">
                  <a:sym typeface="Symbol" panose="05050102010706020507" pitchFamily="18" charset="2"/>
                </a:endParaRPr>
              </a:p>
              <a:p>
                <a:pPr marL="0" indent="0">
                  <a:spcAft>
                    <a:spcPct val="20000"/>
                  </a:spcAft>
                </a:pPr>
                <a:endParaRPr lang="en-US" altLang="en-US" sz="3200" dirty="0">
                  <a:sym typeface="Symbol" panose="05050102010706020507" pitchFamily="18" charset="2"/>
                </a:endParaRPr>
              </a:p>
              <a:p>
                <a:pPr marL="0" indent="0">
                  <a:spcAft>
                    <a:spcPct val="20000"/>
                  </a:spcAft>
                </a:pPr>
                <a:r>
                  <a:rPr lang="en-US" altLang="en-US" sz="3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Example: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How many edges are there in a graph with 10 vertices, each of degree 6?</a:t>
                </a:r>
              </a:p>
              <a:p>
                <a:pPr marL="0" indent="0">
                  <a:spcAft>
                    <a:spcPct val="20000"/>
                  </a:spcAft>
                </a:pPr>
                <a:r>
                  <a:rPr lang="en-US" altLang="en-US" sz="3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Solution: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The sum of the degrees of the vertices is 610 = 60. According to the Handshaking Theorem, it follows that 2e = 60, so there are 30 edges.</a:t>
                </a:r>
              </a:p>
            </p:txBody>
          </p:sp>
        </mc:Choice>
        <mc:Fallback>
          <p:sp>
            <p:nvSpPr>
              <p:cNvPr id="263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762000"/>
                <a:ext cx="10972800" cy="5638800"/>
              </a:xfrm>
              <a:blipFill>
                <a:blip r:embed="rId2"/>
                <a:stretch>
                  <a:fillRect l="-1500" t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3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3A60-604D-4AEB-9CD7-135B1606CE26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762000"/>
          </a:xfrm>
        </p:spPr>
        <p:txBody>
          <a:bodyPr/>
          <a:lstStyle/>
          <a:p>
            <a:r>
              <a:rPr lang="en-US" altLang="en-US" sz="3600"/>
              <a:t>Graph Terminology</a:t>
            </a:r>
            <a:endParaRPr lang="en-CA" altLang="en-US" sz="360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049000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altLang="en-US" sz="2800" dirty="0">
                <a:sym typeface="Symbol" panose="05050102010706020507" pitchFamily="18" charset="2"/>
              </a:rPr>
              <a:t> An undirected graph has an even number of vertices of odd degree.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Proof:</a:t>
            </a:r>
            <a:r>
              <a:rPr lang="en-US" altLang="en-US" sz="2800" b="1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Let V1 and V2</a:t>
            </a:r>
            <a:r>
              <a:rPr lang="en-US" altLang="en-US" sz="2800" baseline="-250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be the set of vertices of even and odd degrees, respectively (Thus V1  V2 = , and V1 V2 = V).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Then by Handshaking theorem</a:t>
            </a:r>
          </a:p>
          <a:p>
            <a:pPr marL="0" indent="0" algn="ctr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2|E| = </a:t>
            </a:r>
            <a:r>
              <a:rPr lang="en-US" altLang="en-US" sz="3200" dirty="0">
                <a:sym typeface="Symbol" panose="05050102010706020507" pitchFamily="18" charset="2"/>
              </a:rPr>
              <a:t>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vV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deg</a:t>
            </a:r>
            <a:r>
              <a:rPr lang="en-US" altLang="en-US" sz="2800" dirty="0">
                <a:sym typeface="Symbol" panose="05050102010706020507" pitchFamily="18" charset="2"/>
              </a:rPr>
              <a:t>(v) = </a:t>
            </a:r>
            <a:r>
              <a:rPr lang="en-US" altLang="en-US" sz="3200" dirty="0">
                <a:sym typeface="Symbol" panose="05050102010706020507" pitchFamily="18" charset="2"/>
              </a:rPr>
              <a:t></a:t>
            </a:r>
            <a:r>
              <a:rPr lang="en-US" altLang="en-US" sz="2800" baseline="-25000" dirty="0">
                <a:sym typeface="Symbol" panose="05050102010706020507" pitchFamily="18" charset="2"/>
              </a:rPr>
              <a:t>vV1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deg</a:t>
            </a:r>
            <a:r>
              <a:rPr lang="en-US" altLang="en-US" sz="2800" dirty="0">
                <a:sym typeface="Symbol" panose="05050102010706020507" pitchFamily="18" charset="2"/>
              </a:rPr>
              <a:t>(v) + </a:t>
            </a:r>
            <a:r>
              <a:rPr lang="en-US" altLang="en-US" sz="3200" dirty="0">
                <a:sym typeface="Symbol" panose="05050102010706020507" pitchFamily="18" charset="2"/>
              </a:rPr>
              <a:t></a:t>
            </a:r>
            <a:r>
              <a:rPr lang="en-US" altLang="en-US" sz="2800" baseline="-25000" dirty="0">
                <a:sym typeface="Symbol" panose="05050102010706020507" pitchFamily="18" charset="2"/>
              </a:rPr>
              <a:t>vV2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deg</a:t>
            </a:r>
            <a:r>
              <a:rPr lang="en-US" altLang="en-US" sz="2800" dirty="0">
                <a:sym typeface="Symbol" panose="05050102010706020507" pitchFamily="18" charset="2"/>
              </a:rPr>
              <a:t>(v) </a:t>
            </a:r>
            <a:r>
              <a:rPr lang="en-US" altLang="en-US" sz="2800" dirty="0" smtClean="0">
                <a:sym typeface="Symbol" panose="05050102010706020507" pitchFamily="18" charset="2"/>
              </a:rPr>
              <a:t/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Since both 2|E| and </a:t>
            </a:r>
            <a:r>
              <a:rPr lang="en-US" altLang="en-US" sz="3200" dirty="0">
                <a:sym typeface="Symbol" panose="05050102010706020507" pitchFamily="18" charset="2"/>
              </a:rPr>
              <a:t></a:t>
            </a:r>
            <a:r>
              <a:rPr lang="en-US" altLang="en-US" sz="2800" baseline="-25000" dirty="0">
                <a:sym typeface="Symbol" panose="05050102010706020507" pitchFamily="18" charset="2"/>
              </a:rPr>
              <a:t>vV1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deg</a:t>
            </a:r>
            <a:r>
              <a:rPr lang="en-US" altLang="en-US" sz="2800" dirty="0">
                <a:sym typeface="Symbol" panose="05050102010706020507" pitchFamily="18" charset="2"/>
              </a:rPr>
              <a:t>(v) are even, </a:t>
            </a:r>
            <a:r>
              <a:rPr lang="en-US" altLang="en-US" sz="3200" dirty="0" smtClean="0">
                <a:sym typeface="Symbol" panose="05050102010706020507" pitchFamily="18" charset="2"/>
              </a:rPr>
              <a:t></a:t>
            </a:r>
            <a:r>
              <a:rPr lang="en-US" altLang="en-US" sz="2800" baseline="-25000" dirty="0">
                <a:sym typeface="Symbol" panose="05050102010706020507" pitchFamily="18" charset="2"/>
              </a:rPr>
              <a:t>vV2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deg</a:t>
            </a:r>
            <a:r>
              <a:rPr lang="en-US" altLang="en-US" sz="2800" dirty="0">
                <a:sym typeface="Symbol" panose="05050102010706020507" pitchFamily="18" charset="2"/>
              </a:rPr>
              <a:t>(v) must be even.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Since </a:t>
            </a:r>
            <a:r>
              <a:rPr lang="en-US" altLang="en-US" sz="2800" dirty="0" err="1">
                <a:sym typeface="Symbol" panose="05050102010706020507" pitchFamily="18" charset="2"/>
              </a:rPr>
              <a:t>deg</a:t>
            </a:r>
            <a:r>
              <a:rPr lang="en-US" altLang="en-US" sz="2800" dirty="0">
                <a:sym typeface="Symbol" panose="05050102010706020507" pitchFamily="18" charset="2"/>
              </a:rPr>
              <a:t>(v) if odd for all vV2, |V2| must be even.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                                                                   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QED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endParaRPr lang="en-US" alt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42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9030-E7F6-4A5A-9890-21D104C303CC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r>
              <a:rPr lang="en-US" altLang="en-US" sz="3600"/>
              <a:t>Graph Terminology</a:t>
            </a:r>
            <a:endParaRPr lang="en-CA" altLang="en-US" sz="360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45720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dirty="0">
                <a:sym typeface="Symbol" panose="05050102010706020507" pitchFamily="18" charset="2"/>
              </a:rPr>
              <a:t> When (u, v) is an edge of the graph G with directed edges, u is said to be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adjacent to</a:t>
            </a:r>
            <a:r>
              <a:rPr lang="en-US" altLang="en-US" dirty="0">
                <a:sym typeface="Symbol" panose="05050102010706020507" pitchFamily="18" charset="2"/>
              </a:rPr>
              <a:t> v, and v is said to be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adjacent from</a:t>
            </a:r>
            <a:r>
              <a:rPr lang="en-US" altLang="en-US" dirty="0">
                <a:sym typeface="Symbol" panose="05050102010706020507" pitchFamily="18" charset="2"/>
              </a:rPr>
              <a:t> u. </a:t>
            </a:r>
          </a:p>
          <a:p>
            <a:pPr marL="0" indent="0">
              <a:spcAft>
                <a:spcPct val="20000"/>
              </a:spcAft>
            </a:pPr>
            <a:r>
              <a:rPr lang="en-US" altLang="en-US" dirty="0">
                <a:sym typeface="Symbol" panose="05050102010706020507" pitchFamily="18" charset="2"/>
              </a:rPr>
              <a:t>The vertex u is called the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initial vertex</a:t>
            </a:r>
            <a:r>
              <a:rPr lang="en-US" altLang="en-US" dirty="0">
                <a:sym typeface="Symbol" panose="05050102010706020507" pitchFamily="18" charset="2"/>
              </a:rPr>
              <a:t> of (u, v), and v is called the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terminal vertex</a:t>
            </a:r>
            <a:r>
              <a:rPr lang="en-US" altLang="en-US" dirty="0">
                <a:sym typeface="Symbol" panose="05050102010706020507" pitchFamily="18" charset="2"/>
              </a:rPr>
              <a:t> of (u, v).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dirty="0">
                <a:sym typeface="Symbol" panose="05050102010706020507" pitchFamily="18" charset="2"/>
              </a:rPr>
              <a:t>The initial vertex and terminal vertex of a loop are the same.</a:t>
            </a:r>
            <a:endParaRPr lang="en-US" altLang="en-US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745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797B-4BF8-4B35-9C49-088A63AB0816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r>
              <a:rPr lang="en-US" altLang="en-US" sz="3600"/>
              <a:t>Graph Terminology</a:t>
            </a:r>
            <a:endParaRPr lang="en-CA" altLang="en-US" sz="360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972800" cy="52578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3200" dirty="0">
                <a:sym typeface="Symbol" panose="05050102010706020507" pitchFamily="18" charset="2"/>
              </a:rPr>
              <a:t> In a graph with directed edges, the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in-degree</a:t>
            </a:r>
            <a:r>
              <a:rPr lang="en-US" altLang="en-US" sz="3200" dirty="0">
                <a:sym typeface="Symbol" panose="05050102010706020507" pitchFamily="18" charset="2"/>
              </a:rPr>
              <a:t> of a vertex v, denoted by </a:t>
            </a:r>
            <a:r>
              <a:rPr lang="en-US" altLang="en-US" sz="3200" b="1" dirty="0" err="1">
                <a:solidFill>
                  <a:srgbClr val="00FFFF"/>
                </a:solidFill>
                <a:sym typeface="Symbol" panose="05050102010706020507" pitchFamily="18" charset="2"/>
              </a:rPr>
              <a:t>deg</a:t>
            </a:r>
            <a:r>
              <a:rPr lang="en-US" altLang="en-US" sz="3200" b="1" baseline="30000" dirty="0">
                <a:solidFill>
                  <a:srgbClr val="00FFFF"/>
                </a:solidFill>
                <a:sym typeface="Symbol" panose="05050102010706020507" pitchFamily="18" charset="2"/>
              </a:rPr>
              <a:t>-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(v)</a:t>
            </a:r>
            <a:r>
              <a:rPr lang="en-US" altLang="en-US" sz="3200" dirty="0">
                <a:sym typeface="Symbol" panose="05050102010706020507" pitchFamily="18" charset="2"/>
              </a:rPr>
              <a:t>, is the number of edges with v as their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terminal vertex</a:t>
            </a:r>
            <a:r>
              <a:rPr lang="en-US" altLang="en-US" sz="3200" dirty="0">
                <a:sym typeface="Symbol" panose="05050102010706020507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200" dirty="0">
                <a:sym typeface="Symbol" panose="05050102010706020507" pitchFamily="18" charset="2"/>
              </a:rPr>
              <a:t>The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out-degree</a:t>
            </a:r>
            <a:r>
              <a:rPr lang="en-US" altLang="en-US" sz="3200" dirty="0">
                <a:sym typeface="Symbol" panose="05050102010706020507" pitchFamily="18" charset="2"/>
              </a:rPr>
              <a:t> of v, denoted by </a:t>
            </a:r>
            <a:r>
              <a:rPr lang="en-US" altLang="en-US" sz="3200" b="1" dirty="0" err="1">
                <a:solidFill>
                  <a:srgbClr val="00FFFF"/>
                </a:solidFill>
                <a:sym typeface="Symbol" panose="05050102010706020507" pitchFamily="18" charset="2"/>
              </a:rPr>
              <a:t>deg</a:t>
            </a:r>
            <a:r>
              <a:rPr lang="en-US" altLang="en-US" sz="3200" b="1" baseline="30000" dirty="0">
                <a:solidFill>
                  <a:srgbClr val="00FFFF"/>
                </a:solidFill>
                <a:sym typeface="Symbol" panose="05050102010706020507" pitchFamily="18" charset="2"/>
              </a:rPr>
              <a:t>+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(v)</a:t>
            </a:r>
            <a:r>
              <a:rPr lang="en-US" altLang="en-US" sz="3200" dirty="0">
                <a:sym typeface="Symbol" panose="05050102010706020507" pitchFamily="18" charset="2"/>
              </a:rPr>
              <a:t>, is the number of edges with v as their initial vertex.</a:t>
            </a:r>
          </a:p>
          <a:p>
            <a:pPr marL="0" indent="0">
              <a:spcAft>
                <a:spcPct val="20000"/>
              </a:spcAft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Question:</a:t>
            </a:r>
            <a:r>
              <a:rPr lang="en-US" altLang="en-US" sz="3200" dirty="0">
                <a:sym typeface="Symbol" panose="05050102010706020507" pitchFamily="18" charset="2"/>
              </a:rPr>
              <a:t> How does adding a loop to a vertex change the in-degree and out-degree of that vertex?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Answer:</a:t>
            </a:r>
            <a:r>
              <a:rPr lang="en-US" altLang="en-US" sz="3200" dirty="0">
                <a:sym typeface="Symbol" panose="05050102010706020507" pitchFamily="18" charset="2"/>
              </a:rPr>
              <a:t> It increases both the in-degree and the out-degree by one.</a:t>
            </a:r>
            <a:endParaRPr lang="en-US" altLang="en-US" sz="32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51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710-84FA-4C3A-BB36-FED26909EBD9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r>
              <a:rPr lang="en-US" altLang="en-US" sz="3600"/>
              <a:t>Graph Terminology</a:t>
            </a:r>
            <a:endParaRPr lang="en-CA" altLang="en-US" sz="360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972800" cy="10668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3200" dirty="0">
                <a:sym typeface="Symbol" panose="05050102010706020507" pitchFamily="18" charset="2"/>
              </a:rPr>
              <a:t> What are the in-degrees and out-degrees of the vertices a, b, c, d in this graph:</a:t>
            </a:r>
            <a:endParaRPr lang="en-US" altLang="en-US" sz="32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grpSp>
        <p:nvGrpSpPr>
          <p:cNvPr id="269316" name="Group 4"/>
          <p:cNvGrpSpPr>
            <a:grpSpLocks/>
          </p:cNvGrpSpPr>
          <p:nvPr/>
        </p:nvGrpSpPr>
        <p:grpSpPr bwMode="auto">
          <a:xfrm>
            <a:off x="4191000" y="2667001"/>
            <a:ext cx="3352800" cy="2652713"/>
            <a:chOff x="1680" y="1680"/>
            <a:chExt cx="2112" cy="1671"/>
          </a:xfrm>
        </p:grpSpPr>
        <p:cxnSp>
          <p:nvCxnSpPr>
            <p:cNvPr id="269317" name="AutoShape 5"/>
            <p:cNvCxnSpPr>
              <a:cxnSpLocks noChangeShapeType="1"/>
              <a:stCxn id="269324" idx="6"/>
              <a:endCxn id="269328" idx="2"/>
            </p:cNvCxnSpPr>
            <p:nvPr/>
          </p:nvCxnSpPr>
          <p:spPr bwMode="auto">
            <a:xfrm>
              <a:off x="2016" y="1872"/>
              <a:ext cx="1440" cy="0"/>
            </a:xfrm>
            <a:prstGeom prst="straightConnector1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18" name="AutoShape 6"/>
            <p:cNvCxnSpPr>
              <a:cxnSpLocks noChangeShapeType="1"/>
              <a:stCxn id="269324" idx="4"/>
              <a:endCxn id="269334" idx="0"/>
            </p:cNvCxnSpPr>
            <p:nvPr/>
          </p:nvCxnSpPr>
          <p:spPr bwMode="auto">
            <a:xfrm>
              <a:off x="1968" y="1920"/>
              <a:ext cx="0" cy="1248"/>
            </a:xfrm>
            <a:prstGeom prst="straightConnector1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19" name="AutoShape 7"/>
            <p:cNvCxnSpPr>
              <a:cxnSpLocks noChangeShapeType="1"/>
              <a:stCxn id="269328" idx="3"/>
              <a:endCxn id="269334" idx="6"/>
            </p:cNvCxnSpPr>
            <p:nvPr/>
          </p:nvCxnSpPr>
          <p:spPr bwMode="auto">
            <a:xfrm rot="5400000">
              <a:off x="2088" y="1834"/>
              <a:ext cx="1310" cy="1454"/>
            </a:xfrm>
            <a:prstGeom prst="curvedConnector2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20" name="AutoShape 8"/>
            <p:cNvCxnSpPr>
              <a:cxnSpLocks noChangeShapeType="1"/>
              <a:stCxn id="269331" idx="1"/>
              <a:endCxn id="269324" idx="5"/>
            </p:cNvCxnSpPr>
            <p:nvPr/>
          </p:nvCxnSpPr>
          <p:spPr bwMode="auto">
            <a:xfrm flipH="1" flipV="1">
              <a:off x="2002" y="1906"/>
              <a:ext cx="1468" cy="1276"/>
            </a:xfrm>
            <a:prstGeom prst="straightConnector1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21" name="AutoShape 9"/>
            <p:cNvCxnSpPr>
              <a:cxnSpLocks noChangeShapeType="1"/>
              <a:stCxn id="269331" idx="0"/>
              <a:endCxn id="269328" idx="4"/>
            </p:cNvCxnSpPr>
            <p:nvPr/>
          </p:nvCxnSpPr>
          <p:spPr bwMode="auto">
            <a:xfrm flipV="1">
              <a:off x="3504" y="1920"/>
              <a:ext cx="0" cy="1248"/>
            </a:xfrm>
            <a:prstGeom prst="straightConnector1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22" name="AutoShape 10"/>
            <p:cNvCxnSpPr>
              <a:cxnSpLocks noChangeShapeType="1"/>
              <a:stCxn id="269334" idx="7"/>
              <a:endCxn id="269328" idx="2"/>
            </p:cNvCxnSpPr>
            <p:nvPr/>
          </p:nvCxnSpPr>
          <p:spPr bwMode="auto">
            <a:xfrm rot="16200000">
              <a:off x="2074" y="1800"/>
              <a:ext cx="1310" cy="1454"/>
            </a:xfrm>
            <a:prstGeom prst="curvedConnector2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9323" name="Group 11"/>
            <p:cNvGrpSpPr>
              <a:grpSpLocks/>
            </p:cNvGrpSpPr>
            <p:nvPr/>
          </p:nvGrpSpPr>
          <p:grpSpPr bwMode="auto">
            <a:xfrm>
              <a:off x="1680" y="1680"/>
              <a:ext cx="336" cy="327"/>
              <a:chOff x="1632" y="1392"/>
              <a:chExt cx="336" cy="327"/>
            </a:xfrm>
          </p:grpSpPr>
          <p:sp>
            <p:nvSpPr>
              <p:cNvPr id="269324" name="AutoShape 12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25" name="Text Box 13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66FF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</p:grpSp>
        <p:cxnSp>
          <p:nvCxnSpPr>
            <p:cNvPr id="269326" name="AutoShape 14"/>
            <p:cNvCxnSpPr>
              <a:cxnSpLocks noChangeShapeType="1"/>
            </p:cNvCxnSpPr>
            <p:nvPr/>
          </p:nvCxnSpPr>
          <p:spPr bwMode="auto">
            <a:xfrm flipH="1" flipV="1">
              <a:off x="3504" y="1824"/>
              <a:ext cx="48" cy="48"/>
            </a:xfrm>
            <a:prstGeom prst="curvedConnector4">
              <a:avLst>
                <a:gd name="adj1" fmla="val -339583"/>
                <a:gd name="adj2" fmla="val 500000"/>
              </a:avLst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9327" name="Group 15"/>
            <p:cNvGrpSpPr>
              <a:grpSpLocks/>
            </p:cNvGrpSpPr>
            <p:nvPr/>
          </p:nvGrpSpPr>
          <p:grpSpPr bwMode="auto">
            <a:xfrm>
              <a:off x="3456" y="1824"/>
              <a:ext cx="336" cy="327"/>
              <a:chOff x="3408" y="1536"/>
              <a:chExt cx="336" cy="327"/>
            </a:xfrm>
          </p:grpSpPr>
          <p:sp>
            <p:nvSpPr>
              <p:cNvPr id="269328" name="AutoShape 16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29" name="Text Box 17"/>
              <p:cNvSpPr txBox="1">
                <a:spLocks noChangeArrowheads="1"/>
              </p:cNvSpPr>
              <p:nvPr/>
            </p:nvSpPr>
            <p:spPr bwMode="auto">
              <a:xfrm>
                <a:off x="3504" y="153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66FF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</a:t>
                </a:r>
              </a:p>
            </p:txBody>
          </p:sp>
        </p:grpSp>
        <p:grpSp>
          <p:nvGrpSpPr>
            <p:cNvPr id="269330" name="Group 18"/>
            <p:cNvGrpSpPr>
              <a:grpSpLocks/>
            </p:cNvGrpSpPr>
            <p:nvPr/>
          </p:nvGrpSpPr>
          <p:grpSpPr bwMode="auto">
            <a:xfrm>
              <a:off x="3456" y="3024"/>
              <a:ext cx="336" cy="327"/>
              <a:chOff x="3408" y="2736"/>
              <a:chExt cx="336" cy="327"/>
            </a:xfrm>
          </p:grpSpPr>
          <p:sp>
            <p:nvSpPr>
              <p:cNvPr id="269331" name="AutoShape 19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32" name="Text Box 20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66FF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</a:t>
                </a:r>
              </a:p>
            </p:txBody>
          </p:sp>
        </p:grpSp>
        <p:grpSp>
          <p:nvGrpSpPr>
            <p:cNvPr id="269333" name="Group 21"/>
            <p:cNvGrpSpPr>
              <a:grpSpLocks/>
            </p:cNvGrpSpPr>
            <p:nvPr/>
          </p:nvGrpSpPr>
          <p:grpSpPr bwMode="auto">
            <a:xfrm>
              <a:off x="1680" y="3024"/>
              <a:ext cx="336" cy="327"/>
              <a:chOff x="1632" y="2736"/>
              <a:chExt cx="336" cy="327"/>
            </a:xfrm>
          </p:grpSpPr>
          <p:sp>
            <p:nvSpPr>
              <p:cNvPr id="269334" name="AutoShape 22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335" name="Text Box 23"/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66FF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</p:grpSp>
      </p:grp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1905000" y="2438400"/>
            <a:ext cx="2057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altLang="en-US" sz="2800"/>
              <a:t>deg</a:t>
            </a:r>
            <a:r>
              <a:rPr lang="en-US" altLang="en-US" sz="2800" baseline="30000"/>
              <a:t>-</a:t>
            </a:r>
            <a:r>
              <a:rPr lang="en-US" altLang="en-US" sz="2800"/>
              <a:t>(a) = 1</a:t>
            </a:r>
          </a:p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altLang="en-US" sz="2800"/>
              <a:t>deg</a:t>
            </a:r>
            <a:r>
              <a:rPr lang="en-US" altLang="en-US" sz="2800" baseline="30000"/>
              <a:t>+</a:t>
            </a:r>
            <a:r>
              <a:rPr lang="en-US" altLang="en-US" sz="2800"/>
              <a:t>(a) = 2</a:t>
            </a:r>
            <a:endParaRPr lang="en-US" altLang="en-US" sz="2800">
              <a:solidFill>
                <a:srgbClr val="66FF33"/>
              </a:solidFill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7848600" y="2438400"/>
            <a:ext cx="2057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altLang="en-US" sz="2800"/>
              <a:t>deg</a:t>
            </a:r>
            <a:r>
              <a:rPr lang="en-US" altLang="en-US" sz="2800" baseline="30000"/>
              <a:t>-</a:t>
            </a:r>
            <a:r>
              <a:rPr lang="en-US" altLang="en-US" sz="2800"/>
              <a:t>(b) = 4</a:t>
            </a:r>
          </a:p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altLang="en-US" sz="2800"/>
              <a:t>deg</a:t>
            </a:r>
            <a:r>
              <a:rPr lang="en-US" altLang="en-US" sz="2800" baseline="30000"/>
              <a:t>+</a:t>
            </a:r>
            <a:r>
              <a:rPr lang="en-US" altLang="en-US" sz="2800"/>
              <a:t>(b) = 2</a:t>
            </a:r>
            <a:endParaRPr lang="en-US" altLang="en-US" sz="2800">
              <a:solidFill>
                <a:srgbClr val="66FF33"/>
              </a:solidFill>
            </a:endParaRP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1905000" y="4572000"/>
            <a:ext cx="2057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altLang="en-US" sz="2800"/>
              <a:t>deg</a:t>
            </a:r>
            <a:r>
              <a:rPr lang="en-US" altLang="en-US" sz="2800" baseline="30000"/>
              <a:t>-</a:t>
            </a:r>
            <a:r>
              <a:rPr lang="en-US" altLang="en-US" sz="2800"/>
              <a:t>(d) = 2</a:t>
            </a:r>
          </a:p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altLang="en-US" sz="2800"/>
              <a:t>deg</a:t>
            </a:r>
            <a:r>
              <a:rPr lang="en-US" altLang="en-US" sz="2800" baseline="30000"/>
              <a:t>+</a:t>
            </a:r>
            <a:r>
              <a:rPr lang="en-US" altLang="en-US" sz="2800"/>
              <a:t>(d) = 1</a:t>
            </a:r>
            <a:endParaRPr lang="en-US" altLang="en-US" sz="2800">
              <a:solidFill>
                <a:srgbClr val="66FF33"/>
              </a:solidFill>
            </a:endParaRP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7848600" y="4572000"/>
            <a:ext cx="2057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altLang="en-US" sz="2800"/>
              <a:t>deg</a:t>
            </a:r>
            <a:r>
              <a:rPr lang="en-US" altLang="en-US" sz="2800" baseline="30000"/>
              <a:t>-</a:t>
            </a:r>
            <a:r>
              <a:rPr lang="en-US" altLang="en-US" sz="2800"/>
              <a:t>(c) = 0</a:t>
            </a:r>
          </a:p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altLang="en-US" sz="2800"/>
              <a:t>deg</a:t>
            </a:r>
            <a:r>
              <a:rPr lang="en-US" altLang="en-US" sz="2800" baseline="30000"/>
              <a:t>+</a:t>
            </a:r>
            <a:r>
              <a:rPr lang="en-US" altLang="en-US" sz="2800"/>
              <a:t>(c) = 2</a:t>
            </a:r>
            <a:endParaRPr lang="en-US" altLang="en-US" sz="2800">
              <a:solidFill>
                <a:srgbClr val="66FF33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047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9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9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9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36" grpId="0" build="p" autoUpdateAnimBg="0"/>
      <p:bldP spid="269337" grpId="0" build="p" autoUpdateAnimBg="0"/>
      <p:bldP spid="269338" grpId="0" build="p" autoUpdateAnimBg="0"/>
      <p:bldP spid="26933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0E0D-CC9E-4D16-A174-E340A548C4D2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r>
              <a:rPr lang="en-US" altLang="en-US" sz="3600"/>
              <a:t>Graph Terminology</a:t>
            </a:r>
            <a:endParaRPr lang="en-CA" altLang="en-US" sz="360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10896600" cy="49530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altLang="en-US" dirty="0">
                <a:sym typeface="Symbol" panose="05050102010706020507" pitchFamily="18" charset="2"/>
              </a:rPr>
              <a:t> Let G = (V, E) be a graph with directed edges. Then: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4000" dirty="0">
                <a:sym typeface="Symbol" panose="05050102010706020507" pitchFamily="18" charset="2"/>
              </a:rPr>
              <a:t></a:t>
            </a:r>
            <a:r>
              <a:rPr lang="en-US" altLang="en-US" baseline="-25000" dirty="0" err="1">
                <a:sym typeface="Symbol" panose="05050102010706020507" pitchFamily="18" charset="2"/>
              </a:rPr>
              <a:t>vV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deg</a:t>
            </a:r>
            <a:r>
              <a:rPr lang="en-US" altLang="en-US" baseline="30000" dirty="0">
                <a:sym typeface="Symbol" panose="05050102010706020507" pitchFamily="18" charset="2"/>
              </a:rPr>
              <a:t>-</a:t>
            </a:r>
            <a:r>
              <a:rPr lang="en-US" altLang="en-US" dirty="0">
                <a:sym typeface="Symbol" panose="05050102010706020507" pitchFamily="18" charset="2"/>
              </a:rPr>
              <a:t>(v) = </a:t>
            </a:r>
            <a:r>
              <a:rPr lang="en-US" altLang="en-US" sz="4000" dirty="0">
                <a:sym typeface="Symbol" panose="05050102010706020507" pitchFamily="18" charset="2"/>
              </a:rPr>
              <a:t></a:t>
            </a:r>
            <a:r>
              <a:rPr lang="en-US" altLang="en-US" baseline="-25000" dirty="0" err="1">
                <a:sym typeface="Symbol" panose="05050102010706020507" pitchFamily="18" charset="2"/>
              </a:rPr>
              <a:t>vV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deg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(v) = |E|</a:t>
            </a:r>
          </a:p>
          <a:p>
            <a:pPr marL="0" indent="0">
              <a:spcAft>
                <a:spcPct val="20000"/>
              </a:spcAft>
            </a:pP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spcAft>
                <a:spcPct val="20000"/>
              </a:spcAft>
            </a:pPr>
            <a:r>
              <a:rPr lang="en-US" altLang="en-US" dirty="0">
                <a:sym typeface="Symbol" panose="05050102010706020507" pitchFamily="18" charset="2"/>
              </a:rPr>
              <a:t>This is easy to see, because every new edge  increases both the sum of in-degrees and the sum of out-degrees by one. </a:t>
            </a:r>
          </a:p>
          <a:p>
            <a:pPr marL="0" indent="0">
              <a:spcAft>
                <a:spcPct val="20000"/>
              </a:spcAft>
            </a:pP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1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B3A-1548-420D-BA42-43B2969D5EAE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r>
              <a:rPr lang="en-US" altLang="en-US" sz="3600"/>
              <a:t>Special Graphs</a:t>
            </a:r>
            <a:endParaRPr lang="en-CA" altLang="en-US" sz="360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19050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dirty="0">
                <a:sym typeface="Symbol" panose="05050102010706020507" pitchFamily="18" charset="2"/>
              </a:rPr>
              <a:t> The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complete graph</a:t>
            </a:r>
            <a:r>
              <a:rPr lang="en-US" altLang="en-US" dirty="0">
                <a:sym typeface="Symbol" panose="05050102010706020507" pitchFamily="18" charset="2"/>
              </a:rPr>
              <a:t> on n vertices, denoted by </a:t>
            </a:r>
            <a:r>
              <a:rPr lang="en-US" altLang="en-US" dirty="0" err="1">
                <a:sym typeface="Symbol" panose="05050102010706020507" pitchFamily="18" charset="2"/>
              </a:rPr>
              <a:t>K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is the simple graph that contains exactly one edge between each pair of distinct vertices.</a:t>
            </a:r>
            <a:endParaRPr lang="en-US" altLang="en-US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271364" name="AutoShape 4"/>
          <p:cNvSpPr>
            <a:spLocks noChangeArrowheads="1"/>
          </p:cNvSpPr>
          <p:nvPr/>
        </p:nvSpPr>
        <p:spPr bwMode="auto">
          <a:xfrm>
            <a:off x="2286000" y="4800600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1365" name="Group 5"/>
          <p:cNvGrpSpPr>
            <a:grpSpLocks/>
          </p:cNvGrpSpPr>
          <p:nvPr/>
        </p:nvGrpSpPr>
        <p:grpSpPr bwMode="auto">
          <a:xfrm>
            <a:off x="3200400" y="3733800"/>
            <a:ext cx="152400" cy="1219200"/>
            <a:chOff x="1056" y="2352"/>
            <a:chExt cx="96" cy="768"/>
          </a:xfrm>
        </p:grpSpPr>
        <p:sp>
          <p:nvSpPr>
            <p:cNvPr id="271366" name="AutoShape 6"/>
            <p:cNvSpPr>
              <a:spLocks noChangeArrowheads="1"/>
            </p:cNvSpPr>
            <p:nvPr/>
          </p:nvSpPr>
          <p:spPr bwMode="auto">
            <a:xfrm>
              <a:off x="105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67" name="AutoShape 7"/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1368" name="AutoShape 8"/>
            <p:cNvCxnSpPr>
              <a:cxnSpLocks noChangeShapeType="1"/>
              <a:stCxn id="271366" idx="0"/>
              <a:endCxn id="271367" idx="4"/>
            </p:cNvCxnSpPr>
            <p:nvPr/>
          </p:nvCxnSpPr>
          <p:spPr bwMode="auto">
            <a:xfrm flipV="1">
              <a:off x="1104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369" name="Group 9"/>
          <p:cNvGrpSpPr>
            <a:grpSpLocks/>
          </p:cNvGrpSpPr>
          <p:nvPr/>
        </p:nvGrpSpPr>
        <p:grpSpPr bwMode="auto">
          <a:xfrm>
            <a:off x="4038600" y="3733800"/>
            <a:ext cx="1371600" cy="1219200"/>
            <a:chOff x="1584" y="2352"/>
            <a:chExt cx="864" cy="768"/>
          </a:xfrm>
        </p:grpSpPr>
        <p:sp>
          <p:nvSpPr>
            <p:cNvPr id="271370" name="AutoShape 10"/>
            <p:cNvSpPr>
              <a:spLocks noChangeArrowheads="1"/>
            </p:cNvSpPr>
            <p:nvPr/>
          </p:nvSpPr>
          <p:spPr bwMode="auto">
            <a:xfrm>
              <a:off x="1584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71" name="AutoShape 11"/>
            <p:cNvSpPr>
              <a:spLocks noChangeArrowheads="1"/>
            </p:cNvSpPr>
            <p:nvPr/>
          </p:nvSpPr>
          <p:spPr bwMode="auto">
            <a:xfrm>
              <a:off x="235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72" name="AutoShape 12"/>
            <p:cNvSpPr>
              <a:spLocks noChangeArrowheads="1"/>
            </p:cNvSpPr>
            <p:nvPr/>
          </p:nvSpPr>
          <p:spPr bwMode="auto">
            <a:xfrm>
              <a:off x="19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1373" name="AutoShape 13"/>
            <p:cNvCxnSpPr>
              <a:cxnSpLocks noChangeShapeType="1"/>
              <a:stCxn id="271370" idx="7"/>
              <a:endCxn id="271372" idx="3"/>
            </p:cNvCxnSpPr>
            <p:nvPr/>
          </p:nvCxnSpPr>
          <p:spPr bwMode="auto">
            <a:xfrm flipV="1">
              <a:off x="1666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74" name="AutoShape 14"/>
            <p:cNvCxnSpPr>
              <a:cxnSpLocks noChangeShapeType="1"/>
              <a:stCxn id="271370" idx="6"/>
              <a:endCxn id="271371" idx="2"/>
            </p:cNvCxnSpPr>
            <p:nvPr/>
          </p:nvCxnSpPr>
          <p:spPr bwMode="auto">
            <a:xfrm>
              <a:off x="1680" y="3072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75" name="AutoShape 15"/>
            <p:cNvCxnSpPr>
              <a:cxnSpLocks noChangeShapeType="1"/>
              <a:stCxn id="271371" idx="1"/>
              <a:endCxn id="271372" idx="5"/>
            </p:cNvCxnSpPr>
            <p:nvPr/>
          </p:nvCxnSpPr>
          <p:spPr bwMode="auto">
            <a:xfrm flipH="1" flipV="1">
              <a:off x="2050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376" name="Group 16"/>
          <p:cNvGrpSpPr>
            <a:grpSpLocks/>
          </p:cNvGrpSpPr>
          <p:nvPr/>
        </p:nvGrpSpPr>
        <p:grpSpPr bwMode="auto">
          <a:xfrm>
            <a:off x="6172200" y="3733800"/>
            <a:ext cx="1295400" cy="1219200"/>
            <a:chOff x="2928" y="2352"/>
            <a:chExt cx="816" cy="768"/>
          </a:xfrm>
        </p:grpSpPr>
        <p:sp>
          <p:nvSpPr>
            <p:cNvPr id="271377" name="AutoShape 17"/>
            <p:cNvSpPr>
              <a:spLocks noChangeArrowheads="1"/>
            </p:cNvSpPr>
            <p:nvPr/>
          </p:nvSpPr>
          <p:spPr bwMode="auto">
            <a:xfrm>
              <a:off x="292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78" name="AutoShape 18"/>
            <p:cNvSpPr>
              <a:spLocks noChangeArrowheads="1"/>
            </p:cNvSpPr>
            <p:nvPr/>
          </p:nvSpPr>
          <p:spPr bwMode="auto">
            <a:xfrm>
              <a:off x="364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79" name="AutoShape 19"/>
            <p:cNvSpPr>
              <a:spLocks noChangeArrowheads="1"/>
            </p:cNvSpPr>
            <p:nvPr/>
          </p:nvSpPr>
          <p:spPr bwMode="auto">
            <a:xfrm>
              <a:off x="292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0" name="AutoShape 20"/>
            <p:cNvSpPr>
              <a:spLocks noChangeArrowheads="1"/>
            </p:cNvSpPr>
            <p:nvPr/>
          </p:nvSpPr>
          <p:spPr bwMode="auto">
            <a:xfrm>
              <a:off x="36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1381" name="AutoShape 21"/>
            <p:cNvCxnSpPr>
              <a:cxnSpLocks noChangeShapeType="1"/>
              <a:stCxn id="271377" idx="0"/>
              <a:endCxn id="271379" idx="4"/>
            </p:cNvCxnSpPr>
            <p:nvPr/>
          </p:nvCxnSpPr>
          <p:spPr bwMode="auto">
            <a:xfrm flipV="1">
              <a:off x="297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2" name="AutoShape 22"/>
            <p:cNvCxnSpPr>
              <a:cxnSpLocks noChangeShapeType="1"/>
              <a:stCxn id="271379" idx="6"/>
              <a:endCxn id="271380" idx="2"/>
            </p:cNvCxnSpPr>
            <p:nvPr/>
          </p:nvCxnSpPr>
          <p:spPr bwMode="auto">
            <a:xfrm>
              <a:off x="3024" y="2400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3" name="AutoShape 23"/>
            <p:cNvCxnSpPr>
              <a:cxnSpLocks noChangeShapeType="1"/>
              <a:stCxn id="271380" idx="4"/>
              <a:endCxn id="271378" idx="0"/>
            </p:cNvCxnSpPr>
            <p:nvPr/>
          </p:nvCxnSpPr>
          <p:spPr bwMode="auto">
            <a:xfrm>
              <a:off x="369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4" name="AutoShape 24"/>
            <p:cNvCxnSpPr>
              <a:cxnSpLocks noChangeShapeType="1"/>
              <a:stCxn id="271377" idx="6"/>
              <a:endCxn id="271378" idx="2"/>
            </p:cNvCxnSpPr>
            <p:nvPr/>
          </p:nvCxnSpPr>
          <p:spPr bwMode="auto">
            <a:xfrm>
              <a:off x="3024" y="3072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5" name="AutoShape 25"/>
            <p:cNvCxnSpPr>
              <a:cxnSpLocks noChangeShapeType="1"/>
              <a:stCxn id="271377" idx="7"/>
              <a:endCxn id="271380" idx="3"/>
            </p:cNvCxnSpPr>
            <p:nvPr/>
          </p:nvCxnSpPr>
          <p:spPr bwMode="auto">
            <a:xfrm flipV="1"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6" name="AutoShape 26"/>
            <p:cNvCxnSpPr>
              <a:cxnSpLocks noChangeShapeType="1"/>
              <a:stCxn id="271379" idx="5"/>
              <a:endCxn id="271378" idx="1"/>
            </p:cNvCxnSpPr>
            <p:nvPr/>
          </p:nvCxnSpPr>
          <p:spPr bwMode="auto">
            <a:xfrm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387" name="Group 27"/>
          <p:cNvGrpSpPr>
            <a:grpSpLocks/>
          </p:cNvGrpSpPr>
          <p:nvPr/>
        </p:nvGrpSpPr>
        <p:grpSpPr bwMode="auto">
          <a:xfrm>
            <a:off x="8229600" y="3352800"/>
            <a:ext cx="1676400" cy="1600200"/>
            <a:chOff x="4224" y="2112"/>
            <a:chExt cx="1056" cy="1008"/>
          </a:xfrm>
        </p:grpSpPr>
        <p:sp>
          <p:nvSpPr>
            <p:cNvPr id="271388" name="AutoShape 28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9" name="AutoShape 29"/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90" name="AutoShape 30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91" name="AutoShape 31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92" name="AutoShape 32"/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1393" name="AutoShape 33"/>
            <p:cNvCxnSpPr>
              <a:cxnSpLocks noChangeShapeType="1"/>
              <a:stCxn id="271390" idx="4"/>
              <a:endCxn id="271388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94" name="AutoShape 34"/>
            <p:cNvCxnSpPr>
              <a:cxnSpLocks noChangeShapeType="1"/>
              <a:stCxn id="271388" idx="6"/>
              <a:endCxn id="271389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95" name="AutoShape 35"/>
            <p:cNvCxnSpPr>
              <a:cxnSpLocks noChangeShapeType="1"/>
              <a:stCxn id="271389" idx="7"/>
              <a:endCxn id="271391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96" name="AutoShape 36"/>
            <p:cNvCxnSpPr>
              <a:cxnSpLocks noChangeShapeType="1"/>
              <a:stCxn id="271391" idx="1"/>
              <a:endCxn id="271392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97" name="AutoShape 37"/>
            <p:cNvCxnSpPr>
              <a:cxnSpLocks noChangeShapeType="1"/>
              <a:stCxn id="271390" idx="7"/>
              <a:endCxn id="271392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98" name="AutoShape 38"/>
            <p:cNvCxnSpPr>
              <a:cxnSpLocks noChangeShapeType="1"/>
              <a:stCxn id="271392" idx="4"/>
              <a:endCxn id="271388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99" name="AutoShape 39"/>
            <p:cNvCxnSpPr>
              <a:cxnSpLocks noChangeShapeType="1"/>
              <a:stCxn id="271392" idx="4"/>
              <a:endCxn id="271389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400" name="AutoShape 40"/>
            <p:cNvCxnSpPr>
              <a:cxnSpLocks noChangeShapeType="1"/>
              <a:stCxn id="271390" idx="6"/>
              <a:endCxn id="271391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401" name="AutoShape 41"/>
            <p:cNvCxnSpPr>
              <a:cxnSpLocks noChangeShapeType="1"/>
              <a:stCxn id="271390" idx="5"/>
              <a:endCxn id="271389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402" name="AutoShape 42"/>
            <p:cNvCxnSpPr>
              <a:cxnSpLocks noChangeShapeType="1"/>
              <a:stCxn id="271388" idx="7"/>
              <a:endCxn id="271391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1403" name="Text Box 43"/>
          <p:cNvSpPr txBox="1">
            <a:spLocks noChangeArrowheads="1"/>
          </p:cNvSpPr>
          <p:nvPr/>
        </p:nvSpPr>
        <p:spPr bwMode="auto">
          <a:xfrm>
            <a:off x="2133600" y="51054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1404" name="Text Box 44"/>
          <p:cNvSpPr txBox="1">
            <a:spLocks noChangeArrowheads="1"/>
          </p:cNvSpPr>
          <p:nvPr/>
        </p:nvSpPr>
        <p:spPr bwMode="auto">
          <a:xfrm>
            <a:off x="2971800" y="51054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1405" name="Text Box 45"/>
          <p:cNvSpPr txBox="1">
            <a:spLocks noChangeArrowheads="1"/>
          </p:cNvSpPr>
          <p:nvPr/>
        </p:nvSpPr>
        <p:spPr bwMode="auto">
          <a:xfrm>
            <a:off x="4419600" y="51054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1406" name="Text Box 46"/>
          <p:cNvSpPr txBox="1">
            <a:spLocks noChangeArrowheads="1"/>
          </p:cNvSpPr>
          <p:nvPr/>
        </p:nvSpPr>
        <p:spPr bwMode="auto">
          <a:xfrm>
            <a:off x="6553200" y="51054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1407" name="Text Box 47"/>
          <p:cNvSpPr txBox="1">
            <a:spLocks noChangeArrowheads="1"/>
          </p:cNvSpPr>
          <p:nvPr/>
        </p:nvSpPr>
        <p:spPr bwMode="auto">
          <a:xfrm>
            <a:off x="8763000" y="51054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457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03" grpId="0" autoUpdateAnimBg="0"/>
      <p:bldP spid="271404" grpId="0" autoUpdateAnimBg="0"/>
      <p:bldP spid="271405" grpId="0" autoUpdateAnimBg="0"/>
      <p:bldP spid="271406" grpId="0" autoUpdateAnimBg="0"/>
      <p:bldP spid="27140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E3BA-5023-42C7-A60C-B6B518A87B47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r>
              <a:rPr lang="en-US" altLang="en-US" sz="3600"/>
              <a:t>Special Graphs</a:t>
            </a:r>
            <a:endParaRPr lang="en-CA" altLang="en-US" sz="360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96600" cy="19050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1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3100" dirty="0">
                <a:sym typeface="Symbol" panose="05050102010706020507" pitchFamily="18" charset="2"/>
              </a:rPr>
              <a:t> The </a:t>
            </a:r>
            <a:r>
              <a:rPr lang="en-US" altLang="en-US" sz="3100" b="1" dirty="0">
                <a:solidFill>
                  <a:srgbClr val="00FFFF"/>
                </a:solidFill>
                <a:sym typeface="Symbol" panose="05050102010706020507" pitchFamily="18" charset="2"/>
              </a:rPr>
              <a:t>cycle</a:t>
            </a:r>
            <a:r>
              <a:rPr lang="en-US" altLang="en-US" sz="3100" dirty="0">
                <a:sym typeface="Symbol" panose="05050102010706020507" pitchFamily="18" charset="2"/>
              </a:rPr>
              <a:t> C</a:t>
            </a:r>
            <a:r>
              <a:rPr lang="en-US" altLang="en-US" sz="3100" baseline="-25000" dirty="0">
                <a:sym typeface="Symbol" panose="05050102010706020507" pitchFamily="18" charset="2"/>
              </a:rPr>
              <a:t>n</a:t>
            </a:r>
            <a:r>
              <a:rPr lang="en-US" altLang="en-US" sz="3100" dirty="0">
                <a:sym typeface="Symbol" panose="05050102010706020507" pitchFamily="18" charset="2"/>
              </a:rPr>
              <a:t>, n  3, consists of n </a:t>
            </a:r>
            <a:r>
              <a:rPr lang="en-US" altLang="en-US" sz="3100" dirty="0" smtClean="0">
                <a:sym typeface="Symbol" panose="05050102010706020507" pitchFamily="18" charset="2"/>
              </a:rPr>
              <a:t>vertices</a:t>
            </a:r>
            <a:br>
              <a:rPr lang="en-US" altLang="en-US" sz="3100" dirty="0" smtClean="0">
                <a:sym typeface="Symbol" panose="05050102010706020507" pitchFamily="18" charset="2"/>
              </a:rPr>
            </a:br>
            <a:r>
              <a:rPr lang="en-US" altLang="en-US" sz="3100" dirty="0" smtClean="0">
                <a:sym typeface="Symbol" panose="05050102010706020507" pitchFamily="18" charset="2"/>
              </a:rPr>
              <a:t> v</a:t>
            </a:r>
            <a:r>
              <a:rPr lang="en-US" altLang="en-US" sz="31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3100" dirty="0">
                <a:sym typeface="Symbol" panose="05050102010706020507" pitchFamily="18" charset="2"/>
              </a:rPr>
              <a:t>, v</a:t>
            </a:r>
            <a:r>
              <a:rPr lang="en-US" altLang="en-US" sz="3100" baseline="-25000" dirty="0">
                <a:sym typeface="Symbol" panose="05050102010706020507" pitchFamily="18" charset="2"/>
              </a:rPr>
              <a:t>2</a:t>
            </a:r>
            <a:r>
              <a:rPr lang="en-US" altLang="en-US" sz="3100" dirty="0">
                <a:sym typeface="Symbol" panose="05050102010706020507" pitchFamily="18" charset="2"/>
              </a:rPr>
              <a:t>, …, </a:t>
            </a:r>
            <a:r>
              <a:rPr lang="en-US" altLang="en-US" sz="3100" dirty="0" err="1">
                <a:sym typeface="Symbol" panose="05050102010706020507" pitchFamily="18" charset="2"/>
              </a:rPr>
              <a:t>v</a:t>
            </a:r>
            <a:r>
              <a:rPr lang="en-US" altLang="en-US" sz="31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3100" dirty="0">
                <a:sym typeface="Symbol" panose="05050102010706020507" pitchFamily="18" charset="2"/>
              </a:rPr>
              <a:t> and edges {v</a:t>
            </a:r>
            <a:r>
              <a:rPr lang="en-US" altLang="en-US" sz="3100" baseline="-25000" dirty="0">
                <a:sym typeface="Symbol" panose="05050102010706020507" pitchFamily="18" charset="2"/>
              </a:rPr>
              <a:t>1</a:t>
            </a:r>
            <a:r>
              <a:rPr lang="en-US" altLang="en-US" sz="3100" dirty="0">
                <a:sym typeface="Symbol" panose="05050102010706020507" pitchFamily="18" charset="2"/>
              </a:rPr>
              <a:t>, v</a:t>
            </a:r>
            <a:r>
              <a:rPr lang="en-US" altLang="en-US" sz="3100" baseline="-25000" dirty="0">
                <a:sym typeface="Symbol" panose="05050102010706020507" pitchFamily="18" charset="2"/>
              </a:rPr>
              <a:t>2</a:t>
            </a:r>
            <a:r>
              <a:rPr lang="en-US" altLang="en-US" sz="3100" dirty="0">
                <a:sym typeface="Symbol" panose="05050102010706020507" pitchFamily="18" charset="2"/>
              </a:rPr>
              <a:t>}, {v</a:t>
            </a:r>
            <a:r>
              <a:rPr lang="en-US" altLang="en-US" sz="3100" baseline="-25000" dirty="0">
                <a:sym typeface="Symbol" panose="05050102010706020507" pitchFamily="18" charset="2"/>
              </a:rPr>
              <a:t>2</a:t>
            </a:r>
            <a:r>
              <a:rPr lang="en-US" altLang="en-US" sz="3100" dirty="0">
                <a:sym typeface="Symbol" panose="05050102010706020507" pitchFamily="18" charset="2"/>
              </a:rPr>
              <a:t>, v</a:t>
            </a:r>
            <a:r>
              <a:rPr lang="en-US" altLang="en-US" sz="3100" baseline="-25000" dirty="0">
                <a:sym typeface="Symbol" panose="05050102010706020507" pitchFamily="18" charset="2"/>
              </a:rPr>
              <a:t>3</a:t>
            </a:r>
            <a:r>
              <a:rPr lang="en-US" altLang="en-US" sz="3100" dirty="0">
                <a:sym typeface="Symbol" panose="05050102010706020507" pitchFamily="18" charset="2"/>
              </a:rPr>
              <a:t>}, …, {v</a:t>
            </a:r>
            <a:r>
              <a:rPr lang="en-US" altLang="en-US" sz="3100" baseline="-25000" dirty="0">
                <a:sym typeface="Symbol" panose="05050102010706020507" pitchFamily="18" charset="2"/>
              </a:rPr>
              <a:t>n-1</a:t>
            </a:r>
            <a:r>
              <a:rPr lang="en-US" altLang="en-US" sz="3100" dirty="0">
                <a:sym typeface="Symbol" panose="05050102010706020507" pitchFamily="18" charset="2"/>
              </a:rPr>
              <a:t>, </a:t>
            </a:r>
            <a:r>
              <a:rPr lang="en-US" altLang="en-US" sz="3100" dirty="0" err="1">
                <a:sym typeface="Symbol" panose="05050102010706020507" pitchFamily="18" charset="2"/>
              </a:rPr>
              <a:t>v</a:t>
            </a:r>
            <a:r>
              <a:rPr lang="en-US" altLang="en-US" sz="31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3100" dirty="0">
                <a:sym typeface="Symbol" panose="05050102010706020507" pitchFamily="18" charset="2"/>
              </a:rPr>
              <a:t>}, {</a:t>
            </a:r>
            <a:r>
              <a:rPr lang="en-US" altLang="en-US" sz="3100" dirty="0" err="1">
                <a:sym typeface="Symbol" panose="05050102010706020507" pitchFamily="18" charset="2"/>
              </a:rPr>
              <a:t>v</a:t>
            </a:r>
            <a:r>
              <a:rPr lang="en-US" altLang="en-US" sz="31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3100" dirty="0">
                <a:sym typeface="Symbol" panose="05050102010706020507" pitchFamily="18" charset="2"/>
              </a:rPr>
              <a:t>, v</a:t>
            </a:r>
            <a:r>
              <a:rPr lang="en-US" altLang="en-US" sz="3100" baseline="-25000" dirty="0">
                <a:sym typeface="Symbol" panose="05050102010706020507" pitchFamily="18" charset="2"/>
              </a:rPr>
              <a:t>1</a:t>
            </a:r>
            <a:r>
              <a:rPr lang="en-US" altLang="en-US" sz="3100" dirty="0">
                <a:sym typeface="Symbol" panose="05050102010706020507" pitchFamily="18" charset="2"/>
              </a:rPr>
              <a:t>}.</a:t>
            </a:r>
            <a:endParaRPr lang="en-US" altLang="en-US" sz="31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grpSp>
        <p:nvGrpSpPr>
          <p:cNvPr id="272388" name="Group 4"/>
          <p:cNvGrpSpPr>
            <a:grpSpLocks/>
          </p:cNvGrpSpPr>
          <p:nvPr/>
        </p:nvGrpSpPr>
        <p:grpSpPr bwMode="auto">
          <a:xfrm>
            <a:off x="1981200" y="3581400"/>
            <a:ext cx="1371600" cy="1219200"/>
            <a:chOff x="302" y="2366"/>
            <a:chExt cx="864" cy="768"/>
          </a:xfrm>
        </p:grpSpPr>
        <p:sp>
          <p:nvSpPr>
            <p:cNvPr id="272389" name="AutoShape 5"/>
            <p:cNvSpPr>
              <a:spLocks noChangeArrowheads="1"/>
            </p:cNvSpPr>
            <p:nvPr/>
          </p:nvSpPr>
          <p:spPr bwMode="auto">
            <a:xfrm>
              <a:off x="302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0" name="AutoShape 6"/>
            <p:cNvSpPr>
              <a:spLocks noChangeArrowheads="1"/>
            </p:cNvSpPr>
            <p:nvPr/>
          </p:nvSpPr>
          <p:spPr bwMode="auto">
            <a:xfrm>
              <a:off x="1070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1" name="AutoShape 7"/>
            <p:cNvSpPr>
              <a:spLocks noChangeArrowheads="1"/>
            </p:cNvSpPr>
            <p:nvPr/>
          </p:nvSpPr>
          <p:spPr bwMode="auto">
            <a:xfrm>
              <a:off x="68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2392" name="AutoShape 8"/>
            <p:cNvCxnSpPr>
              <a:cxnSpLocks noChangeShapeType="1"/>
              <a:stCxn id="272389" idx="7"/>
              <a:endCxn id="272391" idx="3"/>
            </p:cNvCxnSpPr>
            <p:nvPr/>
          </p:nvCxnSpPr>
          <p:spPr bwMode="auto">
            <a:xfrm flipV="1">
              <a:off x="384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393" name="AutoShape 9"/>
            <p:cNvCxnSpPr>
              <a:cxnSpLocks noChangeShapeType="1"/>
              <a:stCxn id="272389" idx="6"/>
              <a:endCxn id="272390" idx="2"/>
            </p:cNvCxnSpPr>
            <p:nvPr/>
          </p:nvCxnSpPr>
          <p:spPr bwMode="auto">
            <a:xfrm>
              <a:off x="398" y="308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394" name="AutoShape 10"/>
            <p:cNvCxnSpPr>
              <a:cxnSpLocks noChangeShapeType="1"/>
              <a:stCxn id="272390" idx="1"/>
              <a:endCxn id="272391" idx="5"/>
            </p:cNvCxnSpPr>
            <p:nvPr/>
          </p:nvCxnSpPr>
          <p:spPr bwMode="auto">
            <a:xfrm flipH="1" flipV="1">
              <a:off x="768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2395" name="Group 11"/>
          <p:cNvGrpSpPr>
            <a:grpSpLocks/>
          </p:cNvGrpSpPr>
          <p:nvPr/>
        </p:nvGrpSpPr>
        <p:grpSpPr bwMode="auto">
          <a:xfrm>
            <a:off x="4114800" y="3581400"/>
            <a:ext cx="1295400" cy="1219200"/>
            <a:chOff x="1646" y="2366"/>
            <a:chExt cx="816" cy="768"/>
          </a:xfrm>
        </p:grpSpPr>
        <p:sp>
          <p:nvSpPr>
            <p:cNvPr id="272396" name="AutoShape 12"/>
            <p:cNvSpPr>
              <a:spLocks noChangeArrowheads="1"/>
            </p:cNvSpPr>
            <p:nvPr/>
          </p:nvSpPr>
          <p:spPr bwMode="auto">
            <a:xfrm>
              <a:off x="164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7" name="AutoShape 13"/>
            <p:cNvSpPr>
              <a:spLocks noChangeArrowheads="1"/>
            </p:cNvSpPr>
            <p:nvPr/>
          </p:nvSpPr>
          <p:spPr bwMode="auto">
            <a:xfrm>
              <a:off x="236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8" name="AutoShape 14"/>
            <p:cNvSpPr>
              <a:spLocks noChangeArrowheads="1"/>
            </p:cNvSpPr>
            <p:nvPr/>
          </p:nvSpPr>
          <p:spPr bwMode="auto">
            <a:xfrm>
              <a:off x="164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9" name="AutoShape 15"/>
            <p:cNvSpPr>
              <a:spLocks noChangeArrowheads="1"/>
            </p:cNvSpPr>
            <p:nvPr/>
          </p:nvSpPr>
          <p:spPr bwMode="auto">
            <a:xfrm>
              <a:off x="236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2400" name="AutoShape 16"/>
            <p:cNvCxnSpPr>
              <a:cxnSpLocks noChangeShapeType="1"/>
              <a:stCxn id="272396" idx="0"/>
              <a:endCxn id="272398" idx="4"/>
            </p:cNvCxnSpPr>
            <p:nvPr/>
          </p:nvCxnSpPr>
          <p:spPr bwMode="auto">
            <a:xfrm flipV="1">
              <a:off x="169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1" name="AutoShape 17"/>
            <p:cNvCxnSpPr>
              <a:cxnSpLocks noChangeShapeType="1"/>
              <a:stCxn id="272398" idx="6"/>
              <a:endCxn id="272399" idx="2"/>
            </p:cNvCxnSpPr>
            <p:nvPr/>
          </p:nvCxnSpPr>
          <p:spPr bwMode="auto">
            <a:xfrm>
              <a:off x="1742" y="241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2" name="AutoShape 18"/>
            <p:cNvCxnSpPr>
              <a:cxnSpLocks noChangeShapeType="1"/>
              <a:stCxn id="272399" idx="4"/>
              <a:endCxn id="272397" idx="0"/>
            </p:cNvCxnSpPr>
            <p:nvPr/>
          </p:nvCxnSpPr>
          <p:spPr bwMode="auto">
            <a:xfrm>
              <a:off x="241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03" name="AutoShape 19"/>
            <p:cNvCxnSpPr>
              <a:cxnSpLocks noChangeShapeType="1"/>
              <a:stCxn id="272396" idx="6"/>
              <a:endCxn id="272397" idx="2"/>
            </p:cNvCxnSpPr>
            <p:nvPr/>
          </p:nvCxnSpPr>
          <p:spPr bwMode="auto">
            <a:xfrm>
              <a:off x="1742" y="308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2404" name="Group 20"/>
          <p:cNvGrpSpPr>
            <a:grpSpLocks/>
          </p:cNvGrpSpPr>
          <p:nvPr/>
        </p:nvGrpSpPr>
        <p:grpSpPr bwMode="auto">
          <a:xfrm>
            <a:off x="6226175" y="3200401"/>
            <a:ext cx="1600200" cy="1577975"/>
            <a:chOff x="2976" y="2126"/>
            <a:chExt cx="1008" cy="994"/>
          </a:xfrm>
        </p:grpSpPr>
        <p:sp>
          <p:nvSpPr>
            <p:cNvPr id="272405" name="AutoShape 21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6" name="AutoShape 22"/>
            <p:cNvSpPr>
              <a:spLocks noChangeArrowheads="1"/>
            </p:cNvSpPr>
            <p:nvPr/>
          </p:nvSpPr>
          <p:spPr bwMode="auto">
            <a:xfrm>
              <a:off x="369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7" name="AutoShape 23"/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8" name="AutoShape 24"/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9" name="AutoShape 25"/>
            <p:cNvSpPr>
              <a:spLocks noChangeArrowheads="1"/>
            </p:cNvSpPr>
            <p:nvPr/>
          </p:nvSpPr>
          <p:spPr bwMode="auto">
            <a:xfrm>
              <a:off x="342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2410" name="AutoShape 26"/>
            <p:cNvCxnSpPr>
              <a:cxnSpLocks noChangeShapeType="1"/>
              <a:stCxn id="272407" idx="4"/>
              <a:endCxn id="272405" idx="1"/>
            </p:cNvCxnSpPr>
            <p:nvPr/>
          </p:nvCxnSpPr>
          <p:spPr bwMode="auto">
            <a:xfrm>
              <a:off x="302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11" name="AutoShape 27"/>
            <p:cNvCxnSpPr>
              <a:cxnSpLocks noChangeShapeType="1"/>
              <a:stCxn id="272405" idx="6"/>
              <a:endCxn id="272406" idx="2"/>
            </p:cNvCxnSpPr>
            <p:nvPr/>
          </p:nvCxnSpPr>
          <p:spPr bwMode="auto">
            <a:xfrm>
              <a:off x="3264" y="307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12" name="AutoShape 28"/>
            <p:cNvCxnSpPr>
              <a:cxnSpLocks noChangeShapeType="1"/>
              <a:stCxn id="272406" idx="7"/>
              <a:endCxn id="272408" idx="4"/>
            </p:cNvCxnSpPr>
            <p:nvPr/>
          </p:nvCxnSpPr>
          <p:spPr bwMode="auto">
            <a:xfrm flipV="1">
              <a:off x="3778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13" name="AutoShape 29"/>
            <p:cNvCxnSpPr>
              <a:cxnSpLocks noChangeShapeType="1"/>
              <a:stCxn id="272408" idx="1"/>
              <a:endCxn id="272409" idx="5"/>
            </p:cNvCxnSpPr>
            <p:nvPr/>
          </p:nvCxnSpPr>
          <p:spPr bwMode="auto">
            <a:xfrm flipH="1" flipV="1">
              <a:off x="3504" y="220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14" name="AutoShape 30"/>
            <p:cNvCxnSpPr>
              <a:cxnSpLocks noChangeShapeType="1"/>
              <a:stCxn id="272407" idx="7"/>
              <a:endCxn id="272409" idx="3"/>
            </p:cNvCxnSpPr>
            <p:nvPr/>
          </p:nvCxnSpPr>
          <p:spPr bwMode="auto">
            <a:xfrm flipV="1">
              <a:off x="3058" y="220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2415" name="Group 31"/>
          <p:cNvGrpSpPr>
            <a:grpSpLocks/>
          </p:cNvGrpSpPr>
          <p:nvPr/>
        </p:nvGrpSpPr>
        <p:grpSpPr bwMode="auto">
          <a:xfrm>
            <a:off x="8435975" y="3254375"/>
            <a:ext cx="1600200" cy="1524000"/>
            <a:chOff x="4368" y="2160"/>
            <a:chExt cx="1008" cy="960"/>
          </a:xfrm>
        </p:grpSpPr>
        <p:sp>
          <p:nvSpPr>
            <p:cNvPr id="272416" name="AutoShape 32"/>
            <p:cNvSpPr>
              <a:spLocks noChangeArrowheads="1"/>
            </p:cNvSpPr>
            <p:nvPr/>
          </p:nvSpPr>
          <p:spPr bwMode="auto">
            <a:xfrm>
              <a:off x="460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17" name="AutoShape 33"/>
            <p:cNvSpPr>
              <a:spLocks noChangeArrowheads="1"/>
            </p:cNvSpPr>
            <p:nvPr/>
          </p:nvSpPr>
          <p:spPr bwMode="auto">
            <a:xfrm>
              <a:off x="504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18" name="AutoShape 34"/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19" name="AutoShape 35"/>
            <p:cNvSpPr>
              <a:spLocks noChangeArrowheads="1"/>
            </p:cNvSpPr>
            <p:nvPr/>
          </p:nvSpPr>
          <p:spPr bwMode="auto">
            <a:xfrm>
              <a:off x="528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20" name="AutoShape 36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2421" name="AutoShape 37"/>
            <p:cNvCxnSpPr>
              <a:cxnSpLocks noChangeShapeType="1"/>
              <a:stCxn id="272418" idx="4"/>
              <a:endCxn id="272416" idx="1"/>
            </p:cNvCxnSpPr>
            <p:nvPr/>
          </p:nvCxnSpPr>
          <p:spPr bwMode="auto">
            <a:xfrm>
              <a:off x="4416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22" name="AutoShape 38"/>
            <p:cNvCxnSpPr>
              <a:cxnSpLocks noChangeShapeType="1"/>
              <a:stCxn id="272416" idx="6"/>
              <a:endCxn id="272417" idx="2"/>
            </p:cNvCxnSpPr>
            <p:nvPr/>
          </p:nvCxnSpPr>
          <p:spPr bwMode="auto">
            <a:xfrm>
              <a:off x="4704" y="307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23" name="AutoShape 39"/>
            <p:cNvCxnSpPr>
              <a:cxnSpLocks noChangeShapeType="1"/>
              <a:stCxn id="272417" idx="7"/>
              <a:endCxn id="272419" idx="4"/>
            </p:cNvCxnSpPr>
            <p:nvPr/>
          </p:nvCxnSpPr>
          <p:spPr bwMode="auto">
            <a:xfrm flipV="1">
              <a:off x="5122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24" name="AutoShape 40"/>
            <p:cNvCxnSpPr>
              <a:cxnSpLocks noChangeShapeType="1"/>
              <a:stCxn id="272419" idx="0"/>
              <a:endCxn id="272426" idx="5"/>
            </p:cNvCxnSpPr>
            <p:nvPr/>
          </p:nvCxnSpPr>
          <p:spPr bwMode="auto">
            <a:xfrm flipH="1" flipV="1">
              <a:off x="5122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25" name="AutoShape 41"/>
            <p:cNvCxnSpPr>
              <a:cxnSpLocks noChangeShapeType="1"/>
              <a:stCxn id="272418" idx="0"/>
              <a:endCxn id="272420" idx="3"/>
            </p:cNvCxnSpPr>
            <p:nvPr/>
          </p:nvCxnSpPr>
          <p:spPr bwMode="auto">
            <a:xfrm flipV="1">
              <a:off x="4416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2426" name="AutoShape 42"/>
            <p:cNvSpPr>
              <a:spLocks noChangeArrowheads="1"/>
            </p:cNvSpPr>
            <p:nvPr/>
          </p:nvSpPr>
          <p:spPr bwMode="auto">
            <a:xfrm>
              <a:off x="5040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2427" name="AutoShape 43"/>
            <p:cNvCxnSpPr>
              <a:cxnSpLocks noChangeShapeType="1"/>
              <a:stCxn id="272420" idx="6"/>
              <a:endCxn id="272426" idx="2"/>
            </p:cNvCxnSpPr>
            <p:nvPr/>
          </p:nvCxnSpPr>
          <p:spPr bwMode="auto">
            <a:xfrm>
              <a:off x="4704" y="220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2428" name="Text Box 44"/>
          <p:cNvSpPr txBox="1">
            <a:spLocks noChangeArrowheads="1"/>
          </p:cNvSpPr>
          <p:nvPr/>
        </p:nvSpPr>
        <p:spPr bwMode="auto">
          <a:xfrm>
            <a:off x="2416175" y="508317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2429" name="Text Box 45"/>
          <p:cNvSpPr txBox="1">
            <a:spLocks noChangeArrowheads="1"/>
          </p:cNvSpPr>
          <p:nvPr/>
        </p:nvSpPr>
        <p:spPr bwMode="auto">
          <a:xfrm>
            <a:off x="4473575" y="508317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2430" name="Text Box 46"/>
          <p:cNvSpPr txBox="1">
            <a:spLocks noChangeArrowheads="1"/>
          </p:cNvSpPr>
          <p:nvPr/>
        </p:nvSpPr>
        <p:spPr bwMode="auto">
          <a:xfrm>
            <a:off x="6759575" y="508317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72431" name="Text Box 47"/>
          <p:cNvSpPr txBox="1">
            <a:spLocks noChangeArrowheads="1"/>
          </p:cNvSpPr>
          <p:nvPr/>
        </p:nvSpPr>
        <p:spPr bwMode="auto">
          <a:xfrm>
            <a:off x="8969375" y="508317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559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2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28" grpId="0" autoUpdateAnimBg="0"/>
      <p:bldP spid="272429" grpId="0" autoUpdateAnimBg="0"/>
      <p:bldP spid="272430" grpId="0" autoUpdateAnimBg="0"/>
      <p:bldP spid="2724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581400"/>
            <a:ext cx="8001000" cy="2387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dirty="0"/>
              <a:t>Based on Chapter 10 of Rosen </a:t>
            </a:r>
            <a:br>
              <a:rPr lang="en-US" altLang="en-US" sz="3200" dirty="0"/>
            </a:br>
            <a:r>
              <a:rPr lang="en-US" altLang="en-US" sz="3200" i="1" dirty="0"/>
              <a:t>Discrete Mathematics and its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762001"/>
            <a:ext cx="6858000" cy="1655763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C301D-C8E7-4801-BF8A-B37065DFC921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650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E08A-BA03-444B-B278-8F91E19D9349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r>
              <a:rPr lang="en-US" altLang="en-US" sz="3600"/>
              <a:t>Special Graphs</a:t>
            </a:r>
            <a:endParaRPr lang="en-CA" altLang="en-US" sz="360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972800" cy="19050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3200" dirty="0">
                <a:sym typeface="Symbol" panose="05050102010706020507" pitchFamily="18" charset="2"/>
              </a:rPr>
              <a:t> We obtain the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wheel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ym typeface="Symbol" panose="05050102010706020507" pitchFamily="18" charset="2"/>
              </a:rPr>
              <a:t>W</a:t>
            </a:r>
            <a:r>
              <a:rPr lang="en-US" altLang="en-US" sz="32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3200" dirty="0">
                <a:sym typeface="Symbol" panose="05050102010706020507" pitchFamily="18" charset="2"/>
              </a:rPr>
              <a:t> when we add an additional vertex to the cycle C</a:t>
            </a:r>
            <a:r>
              <a:rPr lang="en-US" altLang="en-US" sz="3200" baseline="-25000" dirty="0">
                <a:sym typeface="Symbol" panose="05050102010706020507" pitchFamily="18" charset="2"/>
              </a:rPr>
              <a:t>n</a:t>
            </a:r>
            <a:r>
              <a:rPr lang="en-US" altLang="en-US" sz="3200" dirty="0">
                <a:sym typeface="Symbol" panose="05050102010706020507" pitchFamily="18" charset="2"/>
              </a:rPr>
              <a:t>, for n  3, and connect this new vertex to each of the n vertices in C</a:t>
            </a:r>
            <a:r>
              <a:rPr lang="en-US" altLang="en-US" sz="3200" baseline="-25000" dirty="0">
                <a:sym typeface="Symbol" panose="05050102010706020507" pitchFamily="18" charset="2"/>
              </a:rPr>
              <a:t>n</a:t>
            </a:r>
            <a:r>
              <a:rPr lang="en-US" altLang="en-US" sz="3200" dirty="0">
                <a:sym typeface="Symbol" panose="05050102010706020507" pitchFamily="18" charset="2"/>
              </a:rPr>
              <a:t> by adding new edges.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416176" y="5083176"/>
            <a:ext cx="860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4473576" y="5083176"/>
            <a:ext cx="784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6759576" y="5083176"/>
            <a:ext cx="784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8969376" y="5083176"/>
            <a:ext cx="784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pSp>
        <p:nvGrpSpPr>
          <p:cNvPr id="273416" name="Group 8"/>
          <p:cNvGrpSpPr>
            <a:grpSpLocks/>
          </p:cNvGrpSpPr>
          <p:nvPr/>
        </p:nvGrpSpPr>
        <p:grpSpPr bwMode="auto">
          <a:xfrm>
            <a:off x="1981200" y="3581400"/>
            <a:ext cx="1371600" cy="1219200"/>
            <a:chOff x="288" y="2256"/>
            <a:chExt cx="864" cy="768"/>
          </a:xfrm>
        </p:grpSpPr>
        <p:sp>
          <p:nvSpPr>
            <p:cNvPr id="273417" name="AutoShape 9"/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8" name="AutoShape 10"/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9" name="AutoShape 11"/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3420" name="AutoShape 12"/>
            <p:cNvCxnSpPr>
              <a:cxnSpLocks noChangeShapeType="1"/>
              <a:stCxn id="273417" idx="7"/>
              <a:endCxn id="273419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21" name="AutoShape 13"/>
            <p:cNvCxnSpPr>
              <a:cxnSpLocks noChangeShapeType="1"/>
              <a:stCxn id="273417" idx="6"/>
              <a:endCxn id="273418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22" name="AutoShape 14"/>
            <p:cNvCxnSpPr>
              <a:cxnSpLocks noChangeShapeType="1"/>
              <a:stCxn id="273418" idx="1"/>
              <a:endCxn id="273419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423" name="AutoShape 15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3424" name="AutoShape 16"/>
            <p:cNvCxnSpPr>
              <a:cxnSpLocks noChangeShapeType="1"/>
              <a:stCxn id="273417" idx="6"/>
              <a:endCxn id="273423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25" name="AutoShape 17"/>
            <p:cNvCxnSpPr>
              <a:cxnSpLocks noChangeShapeType="1"/>
              <a:stCxn id="273418" idx="2"/>
              <a:endCxn id="273423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26" name="AutoShape 18"/>
            <p:cNvCxnSpPr>
              <a:cxnSpLocks noChangeShapeType="1"/>
              <a:stCxn id="273423" idx="0"/>
              <a:endCxn id="273419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3427" name="Group 19"/>
          <p:cNvGrpSpPr>
            <a:grpSpLocks/>
          </p:cNvGrpSpPr>
          <p:nvPr/>
        </p:nvGrpSpPr>
        <p:grpSpPr bwMode="auto">
          <a:xfrm>
            <a:off x="4114800" y="3581400"/>
            <a:ext cx="1295400" cy="1219200"/>
            <a:chOff x="1632" y="2256"/>
            <a:chExt cx="816" cy="768"/>
          </a:xfrm>
        </p:grpSpPr>
        <p:sp>
          <p:nvSpPr>
            <p:cNvPr id="273428" name="AutoShape 20"/>
            <p:cNvSpPr>
              <a:spLocks noChangeArrowheads="1"/>
            </p:cNvSpPr>
            <p:nvPr/>
          </p:nvSpPr>
          <p:spPr bwMode="auto">
            <a:xfrm>
              <a:off x="163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9" name="AutoShape 21"/>
            <p:cNvSpPr>
              <a:spLocks noChangeArrowheads="1"/>
            </p:cNvSpPr>
            <p:nvPr/>
          </p:nvSpPr>
          <p:spPr bwMode="auto">
            <a:xfrm>
              <a:off x="235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30" name="AutoShape 22"/>
            <p:cNvSpPr>
              <a:spLocks noChangeArrowheads="1"/>
            </p:cNvSpPr>
            <p:nvPr/>
          </p:nvSpPr>
          <p:spPr bwMode="auto">
            <a:xfrm>
              <a:off x="163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31" name="AutoShape 23"/>
            <p:cNvSpPr>
              <a:spLocks noChangeArrowheads="1"/>
            </p:cNvSpPr>
            <p:nvPr/>
          </p:nvSpPr>
          <p:spPr bwMode="auto">
            <a:xfrm>
              <a:off x="235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3432" name="AutoShape 24"/>
            <p:cNvCxnSpPr>
              <a:cxnSpLocks noChangeShapeType="1"/>
              <a:stCxn id="273428" idx="0"/>
              <a:endCxn id="273430" idx="4"/>
            </p:cNvCxnSpPr>
            <p:nvPr/>
          </p:nvCxnSpPr>
          <p:spPr bwMode="auto">
            <a:xfrm flipV="1">
              <a:off x="168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33" name="AutoShape 25"/>
            <p:cNvCxnSpPr>
              <a:cxnSpLocks noChangeShapeType="1"/>
              <a:stCxn id="273430" idx="6"/>
              <a:endCxn id="273431" idx="2"/>
            </p:cNvCxnSpPr>
            <p:nvPr/>
          </p:nvCxnSpPr>
          <p:spPr bwMode="auto">
            <a:xfrm>
              <a:off x="1728" y="230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34" name="AutoShape 26"/>
            <p:cNvCxnSpPr>
              <a:cxnSpLocks noChangeShapeType="1"/>
              <a:stCxn id="273431" idx="4"/>
              <a:endCxn id="273429" idx="0"/>
            </p:cNvCxnSpPr>
            <p:nvPr/>
          </p:nvCxnSpPr>
          <p:spPr bwMode="auto">
            <a:xfrm>
              <a:off x="240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35" name="AutoShape 27"/>
            <p:cNvCxnSpPr>
              <a:cxnSpLocks noChangeShapeType="1"/>
              <a:stCxn id="273428" idx="6"/>
              <a:endCxn id="273429" idx="2"/>
            </p:cNvCxnSpPr>
            <p:nvPr/>
          </p:nvCxnSpPr>
          <p:spPr bwMode="auto">
            <a:xfrm>
              <a:off x="1728" y="297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436" name="AutoShape 28"/>
            <p:cNvSpPr>
              <a:spLocks noChangeArrowheads="1"/>
            </p:cNvSpPr>
            <p:nvPr/>
          </p:nvSpPr>
          <p:spPr bwMode="auto">
            <a:xfrm>
              <a:off x="1986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3437" name="AutoShape 29"/>
            <p:cNvCxnSpPr>
              <a:cxnSpLocks noChangeShapeType="1"/>
              <a:stCxn id="273428" idx="7"/>
              <a:endCxn id="273436" idx="3"/>
            </p:cNvCxnSpPr>
            <p:nvPr/>
          </p:nvCxnSpPr>
          <p:spPr bwMode="auto">
            <a:xfrm flipV="1">
              <a:off x="1714" y="2674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38" name="AutoShape 30"/>
            <p:cNvCxnSpPr>
              <a:cxnSpLocks noChangeShapeType="1"/>
              <a:stCxn id="273436" idx="1"/>
              <a:endCxn id="273430" idx="5"/>
            </p:cNvCxnSpPr>
            <p:nvPr/>
          </p:nvCxnSpPr>
          <p:spPr bwMode="auto">
            <a:xfrm flipH="1" flipV="1">
              <a:off x="1714" y="2338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39" name="AutoShape 31"/>
            <p:cNvCxnSpPr>
              <a:cxnSpLocks noChangeShapeType="1"/>
              <a:stCxn id="273436" idx="7"/>
              <a:endCxn id="273431" idx="3"/>
            </p:cNvCxnSpPr>
            <p:nvPr/>
          </p:nvCxnSpPr>
          <p:spPr bwMode="auto">
            <a:xfrm flipV="1">
              <a:off x="2068" y="2338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40" name="AutoShape 32"/>
            <p:cNvCxnSpPr>
              <a:cxnSpLocks noChangeShapeType="1"/>
              <a:stCxn id="273436" idx="5"/>
              <a:endCxn id="273429" idx="1"/>
            </p:cNvCxnSpPr>
            <p:nvPr/>
          </p:nvCxnSpPr>
          <p:spPr bwMode="auto">
            <a:xfrm>
              <a:off x="2068" y="2674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3441" name="Group 33"/>
          <p:cNvGrpSpPr>
            <a:grpSpLocks/>
          </p:cNvGrpSpPr>
          <p:nvPr/>
        </p:nvGrpSpPr>
        <p:grpSpPr bwMode="auto">
          <a:xfrm>
            <a:off x="6226175" y="3200401"/>
            <a:ext cx="1600200" cy="1577975"/>
            <a:chOff x="2962" y="2016"/>
            <a:chExt cx="1008" cy="994"/>
          </a:xfrm>
        </p:grpSpPr>
        <p:sp>
          <p:nvSpPr>
            <p:cNvPr id="273442" name="AutoShape 34"/>
            <p:cNvSpPr>
              <a:spLocks noChangeArrowheads="1"/>
            </p:cNvSpPr>
            <p:nvPr/>
          </p:nvSpPr>
          <p:spPr bwMode="auto">
            <a:xfrm>
              <a:off x="315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3" name="AutoShape 35"/>
            <p:cNvSpPr>
              <a:spLocks noChangeArrowheads="1"/>
            </p:cNvSpPr>
            <p:nvPr/>
          </p:nvSpPr>
          <p:spPr bwMode="auto">
            <a:xfrm>
              <a:off x="3682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4" name="AutoShape 36"/>
            <p:cNvSpPr>
              <a:spLocks noChangeArrowheads="1"/>
            </p:cNvSpPr>
            <p:nvPr/>
          </p:nvSpPr>
          <p:spPr bwMode="auto">
            <a:xfrm>
              <a:off x="2962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5" name="AutoShape 37"/>
            <p:cNvSpPr>
              <a:spLocks noChangeArrowheads="1"/>
            </p:cNvSpPr>
            <p:nvPr/>
          </p:nvSpPr>
          <p:spPr bwMode="auto">
            <a:xfrm>
              <a:off x="3874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6" name="AutoShape 38"/>
            <p:cNvSpPr>
              <a:spLocks noChangeArrowheads="1"/>
            </p:cNvSpPr>
            <p:nvPr/>
          </p:nvSpPr>
          <p:spPr bwMode="auto">
            <a:xfrm>
              <a:off x="3408" y="20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3447" name="AutoShape 39"/>
            <p:cNvCxnSpPr>
              <a:cxnSpLocks noChangeShapeType="1"/>
              <a:stCxn id="273444" idx="4"/>
              <a:endCxn id="273442" idx="1"/>
            </p:cNvCxnSpPr>
            <p:nvPr/>
          </p:nvCxnSpPr>
          <p:spPr bwMode="auto">
            <a:xfrm>
              <a:off x="3010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48" name="AutoShape 40"/>
            <p:cNvCxnSpPr>
              <a:cxnSpLocks noChangeShapeType="1"/>
              <a:stCxn id="273442" idx="6"/>
              <a:endCxn id="273443" idx="2"/>
            </p:cNvCxnSpPr>
            <p:nvPr/>
          </p:nvCxnSpPr>
          <p:spPr bwMode="auto">
            <a:xfrm>
              <a:off x="3250" y="296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49" name="AutoShape 41"/>
            <p:cNvCxnSpPr>
              <a:cxnSpLocks noChangeShapeType="1"/>
              <a:stCxn id="273443" idx="7"/>
              <a:endCxn id="273445" idx="4"/>
            </p:cNvCxnSpPr>
            <p:nvPr/>
          </p:nvCxnSpPr>
          <p:spPr bwMode="auto">
            <a:xfrm flipV="1">
              <a:off x="3764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50" name="AutoShape 42"/>
            <p:cNvCxnSpPr>
              <a:cxnSpLocks noChangeShapeType="1"/>
              <a:stCxn id="273445" idx="1"/>
              <a:endCxn id="273446" idx="5"/>
            </p:cNvCxnSpPr>
            <p:nvPr/>
          </p:nvCxnSpPr>
          <p:spPr bwMode="auto">
            <a:xfrm flipH="1" flipV="1">
              <a:off x="3490" y="209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51" name="AutoShape 43"/>
            <p:cNvCxnSpPr>
              <a:cxnSpLocks noChangeShapeType="1"/>
              <a:stCxn id="273444" idx="7"/>
              <a:endCxn id="273446" idx="3"/>
            </p:cNvCxnSpPr>
            <p:nvPr/>
          </p:nvCxnSpPr>
          <p:spPr bwMode="auto">
            <a:xfrm flipV="1">
              <a:off x="3044" y="209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452" name="AutoShape 44"/>
            <p:cNvSpPr>
              <a:spLocks noChangeArrowheads="1"/>
            </p:cNvSpPr>
            <p:nvPr/>
          </p:nvSpPr>
          <p:spPr bwMode="auto">
            <a:xfrm>
              <a:off x="340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3453" name="AutoShape 45"/>
            <p:cNvCxnSpPr>
              <a:cxnSpLocks noChangeShapeType="1"/>
              <a:stCxn id="273442" idx="7"/>
              <a:endCxn id="273452" idx="4"/>
            </p:cNvCxnSpPr>
            <p:nvPr/>
          </p:nvCxnSpPr>
          <p:spPr bwMode="auto">
            <a:xfrm flipV="1">
              <a:off x="3236" y="2592"/>
              <a:ext cx="22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54" name="AutoShape 46"/>
            <p:cNvCxnSpPr>
              <a:cxnSpLocks noChangeShapeType="1"/>
              <a:stCxn id="273443" idx="1"/>
              <a:endCxn id="273452" idx="4"/>
            </p:cNvCxnSpPr>
            <p:nvPr/>
          </p:nvCxnSpPr>
          <p:spPr bwMode="auto">
            <a:xfrm flipH="1" flipV="1">
              <a:off x="3456" y="2592"/>
              <a:ext cx="24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55" name="AutoShape 47"/>
            <p:cNvCxnSpPr>
              <a:cxnSpLocks noChangeShapeType="1"/>
              <a:stCxn id="273444" idx="5"/>
              <a:endCxn id="273452" idx="2"/>
            </p:cNvCxnSpPr>
            <p:nvPr/>
          </p:nvCxnSpPr>
          <p:spPr bwMode="auto">
            <a:xfrm>
              <a:off x="3044" y="2468"/>
              <a:ext cx="36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56" name="AutoShape 48"/>
            <p:cNvCxnSpPr>
              <a:cxnSpLocks noChangeShapeType="1"/>
              <a:stCxn id="273452" idx="6"/>
              <a:endCxn id="273445" idx="3"/>
            </p:cNvCxnSpPr>
            <p:nvPr/>
          </p:nvCxnSpPr>
          <p:spPr bwMode="auto">
            <a:xfrm flipV="1">
              <a:off x="3504" y="2468"/>
              <a:ext cx="38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57" name="AutoShape 49"/>
            <p:cNvCxnSpPr>
              <a:cxnSpLocks noChangeShapeType="1"/>
              <a:stCxn id="273452" idx="0"/>
              <a:endCxn id="273446" idx="4"/>
            </p:cNvCxnSpPr>
            <p:nvPr/>
          </p:nvCxnSpPr>
          <p:spPr bwMode="auto">
            <a:xfrm flipV="1">
              <a:off x="3456" y="2112"/>
              <a:ext cx="0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3458" name="Group 50"/>
          <p:cNvGrpSpPr>
            <a:grpSpLocks/>
          </p:cNvGrpSpPr>
          <p:nvPr/>
        </p:nvGrpSpPr>
        <p:grpSpPr bwMode="auto">
          <a:xfrm>
            <a:off x="8435975" y="3254375"/>
            <a:ext cx="1600200" cy="1524000"/>
            <a:chOff x="4354" y="2050"/>
            <a:chExt cx="1008" cy="960"/>
          </a:xfrm>
        </p:grpSpPr>
        <p:sp>
          <p:nvSpPr>
            <p:cNvPr id="273459" name="AutoShape 51"/>
            <p:cNvSpPr>
              <a:spLocks noChangeArrowheads="1"/>
            </p:cNvSpPr>
            <p:nvPr/>
          </p:nvSpPr>
          <p:spPr bwMode="auto">
            <a:xfrm>
              <a:off x="459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0" name="AutoShape 52"/>
            <p:cNvSpPr>
              <a:spLocks noChangeArrowheads="1"/>
            </p:cNvSpPr>
            <p:nvPr/>
          </p:nvSpPr>
          <p:spPr bwMode="auto">
            <a:xfrm>
              <a:off x="5026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1" name="AutoShape 53"/>
            <p:cNvSpPr>
              <a:spLocks noChangeArrowheads="1"/>
            </p:cNvSpPr>
            <p:nvPr/>
          </p:nvSpPr>
          <p:spPr bwMode="auto">
            <a:xfrm>
              <a:off x="4354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2" name="AutoShape 54"/>
            <p:cNvSpPr>
              <a:spLocks noChangeArrowheads="1"/>
            </p:cNvSpPr>
            <p:nvPr/>
          </p:nvSpPr>
          <p:spPr bwMode="auto">
            <a:xfrm>
              <a:off x="5266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3" name="AutoShape 55"/>
            <p:cNvSpPr>
              <a:spLocks noChangeArrowheads="1"/>
            </p:cNvSpPr>
            <p:nvPr/>
          </p:nvSpPr>
          <p:spPr bwMode="auto">
            <a:xfrm>
              <a:off x="4594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3464" name="AutoShape 56"/>
            <p:cNvCxnSpPr>
              <a:cxnSpLocks noChangeShapeType="1"/>
              <a:stCxn id="273461" idx="4"/>
              <a:endCxn id="273459" idx="1"/>
            </p:cNvCxnSpPr>
            <p:nvPr/>
          </p:nvCxnSpPr>
          <p:spPr bwMode="auto">
            <a:xfrm>
              <a:off x="4402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65" name="AutoShape 57"/>
            <p:cNvCxnSpPr>
              <a:cxnSpLocks noChangeShapeType="1"/>
              <a:stCxn id="273459" idx="6"/>
              <a:endCxn id="273460" idx="2"/>
            </p:cNvCxnSpPr>
            <p:nvPr/>
          </p:nvCxnSpPr>
          <p:spPr bwMode="auto">
            <a:xfrm>
              <a:off x="4690" y="296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66" name="AutoShape 58"/>
            <p:cNvCxnSpPr>
              <a:cxnSpLocks noChangeShapeType="1"/>
              <a:stCxn id="273460" idx="7"/>
              <a:endCxn id="273462" idx="4"/>
            </p:cNvCxnSpPr>
            <p:nvPr/>
          </p:nvCxnSpPr>
          <p:spPr bwMode="auto">
            <a:xfrm flipV="1">
              <a:off x="5108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67" name="AutoShape 59"/>
            <p:cNvCxnSpPr>
              <a:cxnSpLocks noChangeShapeType="1"/>
              <a:stCxn id="273462" idx="0"/>
              <a:endCxn id="273469" idx="5"/>
            </p:cNvCxnSpPr>
            <p:nvPr/>
          </p:nvCxnSpPr>
          <p:spPr bwMode="auto">
            <a:xfrm flipH="1" flipV="1">
              <a:off x="5108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68" name="AutoShape 60"/>
            <p:cNvCxnSpPr>
              <a:cxnSpLocks noChangeShapeType="1"/>
              <a:stCxn id="273461" idx="0"/>
              <a:endCxn id="273463" idx="3"/>
            </p:cNvCxnSpPr>
            <p:nvPr/>
          </p:nvCxnSpPr>
          <p:spPr bwMode="auto">
            <a:xfrm flipV="1">
              <a:off x="4402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469" name="AutoShape 61"/>
            <p:cNvSpPr>
              <a:spLocks noChangeArrowheads="1"/>
            </p:cNvSpPr>
            <p:nvPr/>
          </p:nvSpPr>
          <p:spPr bwMode="auto">
            <a:xfrm>
              <a:off x="5026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3470" name="AutoShape 62"/>
            <p:cNvCxnSpPr>
              <a:cxnSpLocks noChangeShapeType="1"/>
              <a:stCxn id="273463" idx="6"/>
              <a:endCxn id="273469" idx="2"/>
            </p:cNvCxnSpPr>
            <p:nvPr/>
          </p:nvCxnSpPr>
          <p:spPr bwMode="auto">
            <a:xfrm>
              <a:off x="4690" y="209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471" name="AutoShape 63"/>
            <p:cNvSpPr>
              <a:spLocks noChangeArrowheads="1"/>
            </p:cNvSpPr>
            <p:nvPr/>
          </p:nvSpPr>
          <p:spPr bwMode="auto">
            <a:xfrm>
              <a:off x="4800" y="24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3472" name="AutoShape 64"/>
            <p:cNvCxnSpPr>
              <a:cxnSpLocks noChangeShapeType="1"/>
              <a:stCxn id="273459" idx="7"/>
              <a:endCxn id="273471" idx="4"/>
            </p:cNvCxnSpPr>
            <p:nvPr/>
          </p:nvCxnSpPr>
          <p:spPr bwMode="auto">
            <a:xfrm flipV="1">
              <a:off x="4676" y="2580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73" name="AutoShape 65"/>
            <p:cNvCxnSpPr>
              <a:cxnSpLocks noChangeShapeType="1"/>
              <a:stCxn id="273460" idx="1"/>
              <a:endCxn id="273471" idx="4"/>
            </p:cNvCxnSpPr>
            <p:nvPr/>
          </p:nvCxnSpPr>
          <p:spPr bwMode="auto">
            <a:xfrm flipH="1" flipV="1">
              <a:off x="4848" y="2580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74" name="AutoShape 66"/>
            <p:cNvCxnSpPr>
              <a:cxnSpLocks noChangeShapeType="1"/>
              <a:stCxn id="273461" idx="6"/>
              <a:endCxn id="273471" idx="2"/>
            </p:cNvCxnSpPr>
            <p:nvPr/>
          </p:nvCxnSpPr>
          <p:spPr bwMode="auto">
            <a:xfrm>
              <a:off x="4450" y="2530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75" name="AutoShape 67"/>
            <p:cNvCxnSpPr>
              <a:cxnSpLocks noChangeShapeType="1"/>
              <a:stCxn id="273471" idx="6"/>
              <a:endCxn id="273462" idx="2"/>
            </p:cNvCxnSpPr>
            <p:nvPr/>
          </p:nvCxnSpPr>
          <p:spPr bwMode="auto">
            <a:xfrm flipV="1">
              <a:off x="4896" y="2530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76" name="AutoShape 68"/>
            <p:cNvCxnSpPr>
              <a:cxnSpLocks noChangeShapeType="1"/>
              <a:stCxn id="273471" idx="0"/>
              <a:endCxn id="273463" idx="5"/>
            </p:cNvCxnSpPr>
            <p:nvPr/>
          </p:nvCxnSpPr>
          <p:spPr bwMode="auto">
            <a:xfrm flipH="1" flipV="1">
              <a:off x="4676" y="2132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77" name="AutoShape 69"/>
            <p:cNvCxnSpPr>
              <a:cxnSpLocks noChangeShapeType="1"/>
              <a:stCxn id="273471" idx="0"/>
              <a:endCxn id="273469" idx="3"/>
            </p:cNvCxnSpPr>
            <p:nvPr/>
          </p:nvCxnSpPr>
          <p:spPr bwMode="auto">
            <a:xfrm flipV="1">
              <a:off x="4848" y="2132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4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  <p:bldP spid="273413" grpId="0" autoUpdateAnimBg="0"/>
      <p:bldP spid="273414" grpId="0" autoUpdateAnimBg="0"/>
      <p:bldP spid="2734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FA23-ADBD-4C8F-BF8D-1BB205FFC8FE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r>
              <a:rPr lang="en-US" altLang="en-US" sz="3600"/>
              <a:t>Special Graphs</a:t>
            </a:r>
            <a:endParaRPr lang="en-CA" altLang="en-US" sz="360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896600" cy="220980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3200" dirty="0">
                <a:sym typeface="Symbol" panose="05050102010706020507" pitchFamily="18" charset="2"/>
              </a:rPr>
              <a:t> The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n-cube, </a:t>
            </a:r>
            <a:r>
              <a:rPr lang="en-US" altLang="en-US" sz="3200" dirty="0">
                <a:sym typeface="Symbol" panose="05050102010706020507" pitchFamily="18" charset="2"/>
              </a:rPr>
              <a:t>denoted by </a:t>
            </a:r>
            <a:r>
              <a:rPr lang="en-US" altLang="en-US" sz="3200" dirty="0" err="1">
                <a:sym typeface="Symbol" panose="05050102010706020507" pitchFamily="18" charset="2"/>
              </a:rPr>
              <a:t>Q</a:t>
            </a:r>
            <a:r>
              <a:rPr lang="en-US" altLang="en-US" sz="32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3200" dirty="0">
                <a:sym typeface="Symbol" panose="05050102010706020507" pitchFamily="18" charset="2"/>
              </a:rPr>
              <a:t>, is the graph that has vertices representing the 2</a:t>
            </a:r>
            <a:r>
              <a:rPr lang="en-US" altLang="en-US" sz="3200" baseline="30000" dirty="0">
                <a:sym typeface="Symbol" panose="05050102010706020507" pitchFamily="18" charset="2"/>
              </a:rPr>
              <a:t>n</a:t>
            </a:r>
            <a:r>
              <a:rPr lang="en-US" altLang="en-US" sz="3200" dirty="0">
                <a:sym typeface="Symbol" panose="05050102010706020507" pitchFamily="18" charset="2"/>
              </a:rPr>
              <a:t> bit strings of length n. Two vertices are adjacent if and only if the bit strings that they represent differ in exactly one bit position.</a:t>
            </a:r>
            <a:endParaRPr lang="en-US" altLang="en-US" sz="32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2416175" y="508317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4876800" y="51054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7924800" y="51054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pSp>
        <p:nvGrpSpPr>
          <p:cNvPr id="274439" name="Group 7"/>
          <p:cNvGrpSpPr>
            <a:grpSpLocks/>
          </p:cNvGrpSpPr>
          <p:nvPr/>
        </p:nvGrpSpPr>
        <p:grpSpPr bwMode="auto">
          <a:xfrm>
            <a:off x="1905000" y="4191000"/>
            <a:ext cx="1905000" cy="609600"/>
            <a:chOff x="240" y="2640"/>
            <a:chExt cx="1200" cy="384"/>
          </a:xfrm>
        </p:grpSpPr>
        <p:sp>
          <p:nvSpPr>
            <p:cNvPr id="274440" name="AutoShape 8"/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1" name="AutoShape 9"/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4442" name="AutoShape 10"/>
            <p:cNvCxnSpPr>
              <a:cxnSpLocks noChangeShapeType="1"/>
              <a:stCxn id="274440" idx="6"/>
              <a:endCxn id="274441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43" name="Text Box 11"/>
            <p:cNvSpPr txBox="1">
              <a:spLocks noChangeArrowheads="1"/>
            </p:cNvSpPr>
            <p:nvPr/>
          </p:nvSpPr>
          <p:spPr bwMode="auto">
            <a:xfrm>
              <a:off x="240" y="264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1008" y="264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74445" name="Group 13"/>
          <p:cNvGrpSpPr>
            <a:grpSpLocks/>
          </p:cNvGrpSpPr>
          <p:nvPr/>
        </p:nvGrpSpPr>
        <p:grpSpPr bwMode="auto">
          <a:xfrm>
            <a:off x="3962400" y="3429001"/>
            <a:ext cx="2590800" cy="1463675"/>
            <a:chOff x="1536" y="2160"/>
            <a:chExt cx="1632" cy="922"/>
          </a:xfrm>
        </p:grpSpPr>
        <p:grpSp>
          <p:nvGrpSpPr>
            <p:cNvPr id="274446" name="Group 14"/>
            <p:cNvGrpSpPr>
              <a:grpSpLocks/>
            </p:cNvGrpSpPr>
            <p:nvPr/>
          </p:nvGrpSpPr>
          <p:grpSpPr bwMode="auto">
            <a:xfrm>
              <a:off x="1872" y="2256"/>
              <a:ext cx="816" cy="768"/>
              <a:chOff x="1646" y="2366"/>
              <a:chExt cx="816" cy="768"/>
            </a:xfrm>
          </p:grpSpPr>
          <p:sp>
            <p:nvSpPr>
              <p:cNvPr id="274447" name="AutoShape 15"/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48" name="AutoShape 16"/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49" name="AutoShape 17"/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50" name="AutoShape 18"/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74451" name="AutoShape 19"/>
              <p:cNvCxnSpPr>
                <a:cxnSpLocks noChangeShapeType="1"/>
                <a:stCxn id="274447" idx="0"/>
                <a:endCxn id="274449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4452" name="AutoShape 20"/>
              <p:cNvCxnSpPr>
                <a:cxnSpLocks noChangeShapeType="1"/>
                <a:stCxn id="274449" idx="6"/>
                <a:endCxn id="274450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4453" name="AutoShape 21"/>
              <p:cNvCxnSpPr>
                <a:cxnSpLocks noChangeShapeType="1"/>
                <a:stCxn id="274450" idx="4"/>
                <a:endCxn id="274448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4454" name="AutoShape 22"/>
              <p:cNvCxnSpPr>
                <a:cxnSpLocks noChangeShapeType="1"/>
                <a:stCxn id="274447" idx="6"/>
                <a:endCxn id="274448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4455" name="Text Box 23"/>
            <p:cNvSpPr txBox="1">
              <a:spLocks noChangeArrowheads="1"/>
            </p:cNvSpPr>
            <p:nvPr/>
          </p:nvSpPr>
          <p:spPr bwMode="auto">
            <a:xfrm>
              <a:off x="1536" y="283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4456" name="Text Box 24"/>
            <p:cNvSpPr txBox="1">
              <a:spLocks noChangeArrowheads="1"/>
            </p:cNvSpPr>
            <p:nvPr/>
          </p:nvSpPr>
          <p:spPr bwMode="auto">
            <a:xfrm>
              <a:off x="2736" y="283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4457" name="Text Box 25"/>
            <p:cNvSpPr txBox="1">
              <a:spLocks noChangeArrowheads="1"/>
            </p:cNvSpPr>
            <p:nvPr/>
          </p:nvSpPr>
          <p:spPr bwMode="auto">
            <a:xfrm>
              <a:off x="2736" y="216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4458" name="Text Box 26"/>
            <p:cNvSpPr txBox="1">
              <a:spLocks noChangeArrowheads="1"/>
            </p:cNvSpPr>
            <p:nvPr/>
          </p:nvSpPr>
          <p:spPr bwMode="auto">
            <a:xfrm>
              <a:off x="1536" y="216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74459" name="Group 27"/>
          <p:cNvGrpSpPr>
            <a:grpSpLocks/>
          </p:cNvGrpSpPr>
          <p:nvPr/>
        </p:nvGrpSpPr>
        <p:grpSpPr bwMode="auto">
          <a:xfrm>
            <a:off x="6629400" y="2971801"/>
            <a:ext cx="3352800" cy="1920875"/>
            <a:chOff x="3216" y="1872"/>
            <a:chExt cx="2112" cy="1210"/>
          </a:xfrm>
        </p:grpSpPr>
        <p:grpSp>
          <p:nvGrpSpPr>
            <p:cNvPr id="274460" name="Group 28"/>
            <p:cNvGrpSpPr>
              <a:grpSpLocks/>
            </p:cNvGrpSpPr>
            <p:nvPr/>
          </p:nvGrpSpPr>
          <p:grpSpPr bwMode="auto">
            <a:xfrm>
              <a:off x="3600" y="2256"/>
              <a:ext cx="816" cy="768"/>
              <a:chOff x="1646" y="2366"/>
              <a:chExt cx="816" cy="768"/>
            </a:xfrm>
          </p:grpSpPr>
          <p:sp>
            <p:nvSpPr>
              <p:cNvPr id="274461" name="AutoShape 29"/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62" name="AutoShape 30"/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63" name="AutoShape 31"/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64" name="AutoShape 32"/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74465" name="AutoShape 33"/>
              <p:cNvCxnSpPr>
                <a:cxnSpLocks noChangeShapeType="1"/>
                <a:stCxn id="274461" idx="0"/>
                <a:endCxn id="274463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4466" name="AutoShape 34"/>
              <p:cNvCxnSpPr>
                <a:cxnSpLocks noChangeShapeType="1"/>
                <a:stCxn id="274463" idx="6"/>
                <a:endCxn id="274464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4467" name="AutoShape 35"/>
              <p:cNvCxnSpPr>
                <a:cxnSpLocks noChangeShapeType="1"/>
                <a:stCxn id="274464" idx="4"/>
                <a:endCxn id="274462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4468" name="AutoShape 36"/>
              <p:cNvCxnSpPr>
                <a:cxnSpLocks noChangeShapeType="1"/>
                <a:stCxn id="274461" idx="6"/>
                <a:endCxn id="274462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4469" name="Text Box 37"/>
            <p:cNvSpPr txBox="1">
              <a:spLocks noChangeArrowheads="1"/>
            </p:cNvSpPr>
            <p:nvPr/>
          </p:nvSpPr>
          <p:spPr bwMode="auto">
            <a:xfrm>
              <a:off x="3216" y="283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000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4470" name="Text Box 38"/>
            <p:cNvSpPr txBox="1">
              <a:spLocks noChangeArrowheads="1"/>
            </p:cNvSpPr>
            <p:nvPr/>
          </p:nvSpPr>
          <p:spPr bwMode="auto">
            <a:xfrm>
              <a:off x="4464" y="283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001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4471" name="Text Box 39"/>
            <p:cNvSpPr txBox="1">
              <a:spLocks noChangeArrowheads="1"/>
            </p:cNvSpPr>
            <p:nvPr/>
          </p:nvSpPr>
          <p:spPr bwMode="auto">
            <a:xfrm>
              <a:off x="4368" y="220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101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4472" name="Text Box 40"/>
            <p:cNvSpPr txBox="1">
              <a:spLocks noChangeArrowheads="1"/>
            </p:cNvSpPr>
            <p:nvPr/>
          </p:nvSpPr>
          <p:spPr bwMode="auto">
            <a:xfrm>
              <a:off x="3216" y="216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274473" name="Group 41"/>
            <p:cNvGrpSpPr>
              <a:grpSpLocks/>
            </p:cNvGrpSpPr>
            <p:nvPr/>
          </p:nvGrpSpPr>
          <p:grpSpPr bwMode="auto">
            <a:xfrm>
              <a:off x="4032" y="1968"/>
              <a:ext cx="816" cy="768"/>
              <a:chOff x="1646" y="2366"/>
              <a:chExt cx="816" cy="768"/>
            </a:xfrm>
          </p:grpSpPr>
          <p:sp>
            <p:nvSpPr>
              <p:cNvPr id="274474" name="AutoShape 42"/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75" name="AutoShape 43"/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76" name="AutoShape 44"/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77" name="AutoShape 45"/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74478" name="AutoShape 46"/>
              <p:cNvCxnSpPr>
                <a:cxnSpLocks noChangeShapeType="1"/>
                <a:stCxn id="274474" idx="0"/>
                <a:endCxn id="274476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4479" name="AutoShape 47"/>
              <p:cNvCxnSpPr>
                <a:cxnSpLocks noChangeShapeType="1"/>
                <a:stCxn id="274476" idx="6"/>
                <a:endCxn id="274477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4480" name="AutoShape 48"/>
              <p:cNvCxnSpPr>
                <a:cxnSpLocks noChangeShapeType="1"/>
                <a:stCxn id="274477" idx="4"/>
                <a:endCxn id="274475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4481" name="AutoShape 49"/>
              <p:cNvCxnSpPr>
                <a:cxnSpLocks noChangeShapeType="1"/>
                <a:stCxn id="274474" idx="6"/>
                <a:endCxn id="274475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4482" name="Text Box 50"/>
            <p:cNvSpPr txBox="1">
              <a:spLocks noChangeArrowheads="1"/>
            </p:cNvSpPr>
            <p:nvPr/>
          </p:nvSpPr>
          <p:spPr bwMode="auto">
            <a:xfrm>
              <a:off x="3696" y="249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010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4483" name="Text Box 51"/>
            <p:cNvSpPr txBox="1">
              <a:spLocks noChangeArrowheads="1"/>
            </p:cNvSpPr>
            <p:nvPr/>
          </p:nvSpPr>
          <p:spPr bwMode="auto">
            <a:xfrm>
              <a:off x="4896" y="2544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4484" name="Text Box 52"/>
            <p:cNvSpPr txBox="1">
              <a:spLocks noChangeArrowheads="1"/>
            </p:cNvSpPr>
            <p:nvPr/>
          </p:nvSpPr>
          <p:spPr bwMode="auto">
            <a:xfrm>
              <a:off x="4896" y="187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111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4485" name="Text Box 53"/>
            <p:cNvSpPr txBox="1">
              <a:spLocks noChangeArrowheads="1"/>
            </p:cNvSpPr>
            <p:nvPr/>
          </p:nvSpPr>
          <p:spPr bwMode="auto">
            <a:xfrm>
              <a:off x="3696" y="187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110</a:t>
              </a:r>
              <a:endParaRPr lang="en-US" alt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cxnSp>
          <p:nvCxnSpPr>
            <p:cNvPr id="274486" name="AutoShape 54"/>
            <p:cNvCxnSpPr>
              <a:cxnSpLocks noChangeShapeType="1"/>
              <a:stCxn id="274463" idx="7"/>
              <a:endCxn id="274476" idx="3"/>
            </p:cNvCxnSpPr>
            <p:nvPr/>
          </p:nvCxnSpPr>
          <p:spPr bwMode="auto">
            <a:xfrm flipV="1">
              <a:off x="368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87" name="AutoShape 55"/>
            <p:cNvCxnSpPr>
              <a:cxnSpLocks noChangeShapeType="1"/>
              <a:stCxn id="274464" idx="7"/>
              <a:endCxn id="274477" idx="3"/>
            </p:cNvCxnSpPr>
            <p:nvPr/>
          </p:nvCxnSpPr>
          <p:spPr bwMode="auto">
            <a:xfrm flipV="1">
              <a:off x="440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88" name="AutoShape 56"/>
            <p:cNvCxnSpPr>
              <a:cxnSpLocks noChangeShapeType="1"/>
              <a:stCxn id="274462" idx="7"/>
              <a:endCxn id="274475" idx="3"/>
            </p:cNvCxnSpPr>
            <p:nvPr/>
          </p:nvCxnSpPr>
          <p:spPr bwMode="auto">
            <a:xfrm flipV="1">
              <a:off x="440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89" name="AutoShape 57"/>
            <p:cNvCxnSpPr>
              <a:cxnSpLocks noChangeShapeType="1"/>
              <a:stCxn id="274461" idx="7"/>
              <a:endCxn id="274474" idx="3"/>
            </p:cNvCxnSpPr>
            <p:nvPr/>
          </p:nvCxnSpPr>
          <p:spPr bwMode="auto">
            <a:xfrm flipV="1">
              <a:off x="368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165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4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4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  <p:bldP spid="274436" grpId="0" autoUpdateAnimBg="0"/>
      <p:bldP spid="274437" grpId="0" autoUpdateAnimBg="0"/>
      <p:bldP spid="27443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B029-5DC7-4CEA-8912-289E38A46BC2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685800"/>
          </a:xfrm>
        </p:spPr>
        <p:txBody>
          <a:bodyPr/>
          <a:lstStyle/>
          <a:p>
            <a:r>
              <a:rPr lang="en-US" altLang="en-US" sz="3600"/>
              <a:t>Special Graphs</a:t>
            </a:r>
            <a:endParaRPr lang="en-CA" altLang="en-US" sz="360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63880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3200" dirty="0">
                <a:sym typeface="Symbol" panose="05050102010706020507" pitchFamily="18" charset="2"/>
              </a:rPr>
              <a:t> A simple graph is called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bipartite</a:t>
            </a:r>
            <a:r>
              <a:rPr lang="en-US" altLang="en-US" sz="3200" dirty="0">
                <a:sym typeface="Symbol" panose="05050102010706020507" pitchFamily="18" charset="2"/>
              </a:rPr>
              <a:t> if its vertex set V can be partitioned into two disjoint nonempty sets V</a:t>
            </a:r>
            <a:r>
              <a:rPr lang="en-US" altLang="en-US" sz="3200" baseline="-25000" dirty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 and V</a:t>
            </a:r>
            <a:r>
              <a:rPr lang="en-US" altLang="en-US" sz="3200" baseline="-25000" dirty="0"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ym typeface="Symbol" panose="05050102010706020507" pitchFamily="18" charset="2"/>
              </a:rPr>
              <a:t> such that every edge in the graph connects a vertex in V</a:t>
            </a:r>
            <a:r>
              <a:rPr lang="en-US" altLang="en-US" sz="3200" baseline="-25000" dirty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 with a vertex in V</a:t>
            </a:r>
            <a:r>
              <a:rPr lang="en-US" altLang="en-US" sz="3200" baseline="-25000" dirty="0"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ym typeface="Symbol" panose="05050102010706020507" pitchFamily="18" charset="2"/>
              </a:rPr>
              <a:t> (so that no edge in G connects either two vertices in V</a:t>
            </a:r>
            <a:r>
              <a:rPr lang="en-US" altLang="en-US" sz="3200" baseline="-25000" dirty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 or two vertices in V</a:t>
            </a:r>
            <a:r>
              <a:rPr lang="en-US" altLang="en-US" sz="3200" baseline="-25000" dirty="0"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ym typeface="Symbol" panose="05050102010706020507" pitchFamily="18" charset="2"/>
              </a:rPr>
              <a:t>).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3200" dirty="0">
                <a:sym typeface="Symbol" panose="05050102010706020507" pitchFamily="18" charset="2"/>
              </a:rPr>
              <a:t>For example, consider a graph that represents each person in a village by a vertex and each marriage by an edge.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3200" dirty="0">
                <a:sym typeface="Symbol" panose="05050102010706020507" pitchFamily="18" charset="2"/>
              </a:rPr>
              <a:t>This graph is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bipartite</a:t>
            </a:r>
            <a:r>
              <a:rPr lang="en-US" altLang="en-US" sz="3200" dirty="0">
                <a:sym typeface="Symbol" panose="05050102010706020507" pitchFamily="18" charset="2"/>
              </a:rPr>
              <a:t>, because each edge connects a vertex in the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subset of males</a:t>
            </a:r>
            <a:r>
              <a:rPr lang="en-US" altLang="en-US" sz="3200" dirty="0">
                <a:sym typeface="Symbol" panose="05050102010706020507" pitchFamily="18" charset="2"/>
              </a:rPr>
              <a:t> with a vertex in the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subset of females</a:t>
            </a:r>
            <a:r>
              <a:rPr lang="en-US" altLang="en-US" sz="3200" dirty="0">
                <a:sym typeface="Symbol" panose="05050102010706020507" pitchFamily="18" charset="2"/>
              </a:rPr>
              <a:t> (if we think of traditional marriages).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442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E86D-71E6-4A1A-A918-D51376345A7D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r>
              <a:rPr lang="en-US" altLang="en-US" sz="3600"/>
              <a:t>Special Graphs</a:t>
            </a:r>
            <a:endParaRPr lang="en-CA" altLang="en-US" sz="360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6019800" cy="6096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Example I:</a:t>
            </a:r>
            <a:r>
              <a:rPr lang="en-US" altLang="en-US" sz="3200" dirty="0">
                <a:sym typeface="Symbol" panose="05050102010706020507" pitchFamily="18" charset="2"/>
              </a:rPr>
              <a:t> Is C</a:t>
            </a:r>
            <a:r>
              <a:rPr lang="en-US" altLang="en-US" sz="3200" baseline="-25000" dirty="0">
                <a:sym typeface="Symbol" panose="05050102010706020507" pitchFamily="18" charset="2"/>
              </a:rPr>
              <a:t>3</a:t>
            </a:r>
            <a:r>
              <a:rPr lang="en-US" altLang="en-US" sz="3200" dirty="0">
                <a:sym typeface="Symbol" panose="05050102010706020507" pitchFamily="18" charset="2"/>
              </a:rPr>
              <a:t> bipartite?</a:t>
            </a:r>
            <a:endParaRPr lang="en-US" altLang="en-US" sz="32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grpSp>
        <p:nvGrpSpPr>
          <p:cNvPr id="276484" name="Group 4"/>
          <p:cNvGrpSpPr>
            <a:grpSpLocks/>
          </p:cNvGrpSpPr>
          <p:nvPr/>
        </p:nvGrpSpPr>
        <p:grpSpPr bwMode="auto">
          <a:xfrm>
            <a:off x="1676400" y="1752601"/>
            <a:ext cx="2514600" cy="1433513"/>
            <a:chOff x="96" y="960"/>
            <a:chExt cx="1584" cy="903"/>
          </a:xfrm>
        </p:grpSpPr>
        <p:grpSp>
          <p:nvGrpSpPr>
            <p:cNvPr id="276485" name="Group 5"/>
            <p:cNvGrpSpPr>
              <a:grpSpLocks/>
            </p:cNvGrpSpPr>
            <p:nvPr/>
          </p:nvGrpSpPr>
          <p:grpSpPr bwMode="auto">
            <a:xfrm>
              <a:off x="384" y="1056"/>
              <a:ext cx="864" cy="768"/>
              <a:chOff x="302" y="2366"/>
              <a:chExt cx="864" cy="768"/>
            </a:xfrm>
          </p:grpSpPr>
          <p:sp>
            <p:nvSpPr>
              <p:cNvPr id="276486" name="AutoShape 6"/>
              <p:cNvSpPr>
                <a:spLocks noChangeArrowheads="1"/>
              </p:cNvSpPr>
              <p:nvPr/>
            </p:nvSpPr>
            <p:spPr bwMode="auto">
              <a:xfrm>
                <a:off x="302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487" name="AutoShape 7"/>
              <p:cNvSpPr>
                <a:spLocks noChangeArrowheads="1"/>
              </p:cNvSpPr>
              <p:nvPr/>
            </p:nvSpPr>
            <p:spPr bwMode="auto">
              <a:xfrm>
                <a:off x="1070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488" name="AutoShape 8"/>
              <p:cNvSpPr>
                <a:spLocks noChangeArrowheads="1"/>
              </p:cNvSpPr>
              <p:nvPr/>
            </p:nvSpPr>
            <p:spPr bwMode="auto">
              <a:xfrm>
                <a:off x="68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76489" name="AutoShape 9"/>
              <p:cNvCxnSpPr>
                <a:cxnSpLocks noChangeShapeType="1"/>
                <a:stCxn id="276486" idx="7"/>
                <a:endCxn id="276488" idx="3"/>
              </p:cNvCxnSpPr>
              <p:nvPr/>
            </p:nvCxnSpPr>
            <p:spPr bwMode="auto">
              <a:xfrm flipV="1">
                <a:off x="384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490" name="AutoShape 10"/>
              <p:cNvCxnSpPr>
                <a:cxnSpLocks noChangeShapeType="1"/>
                <a:stCxn id="276486" idx="6"/>
                <a:endCxn id="276487" idx="2"/>
              </p:cNvCxnSpPr>
              <p:nvPr/>
            </p:nvCxnSpPr>
            <p:spPr bwMode="auto">
              <a:xfrm>
                <a:off x="398" y="3086"/>
                <a:ext cx="67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491" name="AutoShape 11"/>
              <p:cNvCxnSpPr>
                <a:cxnSpLocks noChangeShapeType="1"/>
                <a:stCxn id="276487" idx="1"/>
                <a:endCxn id="276488" idx="5"/>
              </p:cNvCxnSpPr>
              <p:nvPr/>
            </p:nvCxnSpPr>
            <p:spPr bwMode="auto">
              <a:xfrm flipH="1" flipV="1">
                <a:off x="768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6492" name="Text Box 12"/>
            <p:cNvSpPr txBox="1">
              <a:spLocks noChangeArrowheads="1"/>
            </p:cNvSpPr>
            <p:nvPr/>
          </p:nvSpPr>
          <p:spPr bwMode="auto">
            <a:xfrm>
              <a:off x="912" y="96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76493" name="Text Box 13"/>
            <p:cNvSpPr txBox="1">
              <a:spLocks noChangeArrowheads="1"/>
            </p:cNvSpPr>
            <p:nvPr/>
          </p:nvSpPr>
          <p:spPr bwMode="auto">
            <a:xfrm>
              <a:off x="96" y="148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276494" name="Text Box 14"/>
            <p:cNvSpPr txBox="1">
              <a:spLocks noChangeArrowheads="1"/>
            </p:cNvSpPr>
            <p:nvPr/>
          </p:nvSpPr>
          <p:spPr bwMode="auto">
            <a:xfrm>
              <a:off x="1248" y="1536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</p:grp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4267200" y="1676400"/>
            <a:ext cx="6172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FF3300"/>
                </a:solidFill>
              </a:rPr>
              <a:t>No,</a:t>
            </a:r>
            <a:r>
              <a:rPr lang="en-US" altLang="en-US" sz="2800" dirty="0"/>
              <a:t> because there is no way to partition the vertices into two sets so that there are no edges with both endpoints in the same set.</a:t>
            </a:r>
            <a:endParaRPr lang="en-US" altLang="en-US" sz="2800" dirty="0">
              <a:solidFill>
                <a:srgbClr val="66FF33"/>
              </a:solidFill>
            </a:endParaRP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1752600" y="3657600"/>
            <a:ext cx="525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latin typeface="+mn-lt"/>
              </a:rPr>
              <a:t>Example II:</a:t>
            </a:r>
            <a:r>
              <a:rPr lang="en-US" altLang="en-US" sz="3200" dirty="0">
                <a:latin typeface="+mn-lt"/>
              </a:rPr>
              <a:t> Is C</a:t>
            </a:r>
            <a:r>
              <a:rPr lang="en-US" altLang="en-US" sz="3200" baseline="-25000" dirty="0">
                <a:latin typeface="+mn-lt"/>
              </a:rPr>
              <a:t>6</a:t>
            </a:r>
            <a:r>
              <a:rPr lang="en-US" altLang="en-US" sz="3200" dirty="0">
                <a:latin typeface="+mn-lt"/>
              </a:rPr>
              <a:t> bipartite?</a:t>
            </a:r>
            <a:endParaRPr lang="en-US" altLang="en-US" sz="3200" dirty="0">
              <a:solidFill>
                <a:srgbClr val="66FF33"/>
              </a:solidFill>
              <a:latin typeface="+mn-lt"/>
            </a:endParaRPr>
          </a:p>
        </p:txBody>
      </p:sp>
      <p:grpSp>
        <p:nvGrpSpPr>
          <p:cNvPr id="276497" name="Group 17"/>
          <p:cNvGrpSpPr>
            <a:grpSpLocks/>
          </p:cNvGrpSpPr>
          <p:nvPr/>
        </p:nvGrpSpPr>
        <p:grpSpPr bwMode="auto">
          <a:xfrm>
            <a:off x="1371600" y="4121944"/>
            <a:ext cx="2743200" cy="2119313"/>
            <a:chOff x="96" y="2544"/>
            <a:chExt cx="1728" cy="1335"/>
          </a:xfrm>
        </p:grpSpPr>
        <p:sp>
          <p:nvSpPr>
            <p:cNvPr id="276498" name="Text Box 18"/>
            <p:cNvSpPr txBox="1">
              <a:spLocks noChangeArrowheads="1"/>
            </p:cNvSpPr>
            <p:nvPr/>
          </p:nvSpPr>
          <p:spPr bwMode="auto">
            <a:xfrm>
              <a:off x="1392" y="307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grpSp>
          <p:nvGrpSpPr>
            <p:cNvPr id="276499" name="Group 19"/>
            <p:cNvGrpSpPr>
              <a:grpSpLocks/>
            </p:cNvGrpSpPr>
            <p:nvPr/>
          </p:nvGrpSpPr>
          <p:grpSpPr bwMode="auto">
            <a:xfrm>
              <a:off x="96" y="2544"/>
              <a:ext cx="1488" cy="1335"/>
              <a:chOff x="96" y="2544"/>
              <a:chExt cx="1488" cy="1335"/>
            </a:xfrm>
          </p:grpSpPr>
          <p:sp>
            <p:nvSpPr>
              <p:cNvPr id="276500" name="Text Box 20"/>
              <p:cNvSpPr txBox="1">
                <a:spLocks noChangeArrowheads="1"/>
              </p:cNvSpPr>
              <p:nvPr/>
            </p:nvSpPr>
            <p:spPr bwMode="auto">
              <a:xfrm>
                <a:off x="240" y="254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66FF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</a:t>
                </a:r>
                <a:r>
                  <a:rPr lang="en-US" alt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grpSp>
            <p:nvGrpSpPr>
              <p:cNvPr id="276501" name="Group 21"/>
              <p:cNvGrpSpPr>
                <a:grpSpLocks/>
              </p:cNvGrpSpPr>
              <p:nvPr/>
            </p:nvGrpSpPr>
            <p:grpSpPr bwMode="auto">
              <a:xfrm>
                <a:off x="336" y="2736"/>
                <a:ext cx="1008" cy="960"/>
                <a:chOff x="4368" y="2160"/>
                <a:chExt cx="1008" cy="960"/>
              </a:xfrm>
            </p:grpSpPr>
            <p:sp>
              <p:nvSpPr>
                <p:cNvPr id="276502" name="AutoShape 22"/>
                <p:cNvSpPr>
                  <a:spLocks noChangeArrowheads="1"/>
                </p:cNvSpPr>
                <p:nvPr/>
              </p:nvSpPr>
              <p:spPr bwMode="auto">
                <a:xfrm>
                  <a:off x="4608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03" name="AutoShape 23"/>
                <p:cNvSpPr>
                  <a:spLocks noChangeArrowheads="1"/>
                </p:cNvSpPr>
                <p:nvPr/>
              </p:nvSpPr>
              <p:spPr bwMode="auto">
                <a:xfrm>
                  <a:off x="5040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04" name="AutoShape 24"/>
                <p:cNvSpPr>
                  <a:spLocks noChangeArrowheads="1"/>
                </p:cNvSpPr>
                <p:nvPr/>
              </p:nvSpPr>
              <p:spPr bwMode="auto">
                <a:xfrm>
                  <a:off x="4368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05" name="AutoShape 25"/>
                <p:cNvSpPr>
                  <a:spLocks noChangeArrowheads="1"/>
                </p:cNvSpPr>
                <p:nvPr/>
              </p:nvSpPr>
              <p:spPr bwMode="auto">
                <a:xfrm>
                  <a:off x="5280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06" name="AutoShape 26"/>
                <p:cNvSpPr>
                  <a:spLocks noChangeArrowheads="1"/>
                </p:cNvSpPr>
                <p:nvPr/>
              </p:nvSpPr>
              <p:spPr bwMode="auto">
                <a:xfrm>
                  <a:off x="4608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276507" name="AutoShape 27"/>
                <p:cNvCxnSpPr>
                  <a:cxnSpLocks noChangeShapeType="1"/>
                  <a:stCxn id="276504" idx="4"/>
                  <a:endCxn id="276502" idx="1"/>
                </p:cNvCxnSpPr>
                <p:nvPr/>
              </p:nvCxnSpPr>
              <p:spPr bwMode="auto">
                <a:xfrm>
                  <a:off x="4416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6508" name="AutoShape 28"/>
                <p:cNvCxnSpPr>
                  <a:cxnSpLocks noChangeShapeType="1"/>
                  <a:stCxn id="276502" idx="6"/>
                  <a:endCxn id="276503" idx="2"/>
                </p:cNvCxnSpPr>
                <p:nvPr/>
              </p:nvCxnSpPr>
              <p:spPr bwMode="auto">
                <a:xfrm>
                  <a:off x="4704" y="3072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6509" name="AutoShape 29"/>
                <p:cNvCxnSpPr>
                  <a:cxnSpLocks noChangeShapeType="1"/>
                  <a:stCxn id="276503" idx="7"/>
                  <a:endCxn id="276505" idx="4"/>
                </p:cNvCxnSpPr>
                <p:nvPr/>
              </p:nvCxnSpPr>
              <p:spPr bwMode="auto">
                <a:xfrm flipV="1">
                  <a:off x="5122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6510" name="AutoShape 30"/>
                <p:cNvCxnSpPr>
                  <a:cxnSpLocks noChangeShapeType="1"/>
                  <a:stCxn id="276505" idx="0"/>
                  <a:endCxn id="276512" idx="5"/>
                </p:cNvCxnSpPr>
                <p:nvPr/>
              </p:nvCxnSpPr>
              <p:spPr bwMode="auto">
                <a:xfrm flipH="1" flipV="1">
                  <a:off x="5122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6511" name="AutoShape 31"/>
                <p:cNvCxnSpPr>
                  <a:cxnSpLocks noChangeShapeType="1"/>
                  <a:stCxn id="276504" idx="0"/>
                  <a:endCxn id="276506" idx="3"/>
                </p:cNvCxnSpPr>
                <p:nvPr/>
              </p:nvCxnSpPr>
              <p:spPr bwMode="auto">
                <a:xfrm flipV="1">
                  <a:off x="4416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6512" name="AutoShape 32"/>
                <p:cNvSpPr>
                  <a:spLocks noChangeArrowheads="1"/>
                </p:cNvSpPr>
                <p:nvPr/>
              </p:nvSpPr>
              <p:spPr bwMode="auto">
                <a:xfrm>
                  <a:off x="5040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276513" name="AutoShape 33"/>
                <p:cNvCxnSpPr>
                  <a:cxnSpLocks noChangeShapeType="1"/>
                  <a:stCxn id="276506" idx="6"/>
                  <a:endCxn id="276512" idx="2"/>
                </p:cNvCxnSpPr>
                <p:nvPr/>
              </p:nvCxnSpPr>
              <p:spPr bwMode="auto">
                <a:xfrm>
                  <a:off x="4704" y="2208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76514" name="Text Box 34"/>
              <p:cNvSpPr txBox="1">
                <a:spLocks noChangeArrowheads="1"/>
              </p:cNvSpPr>
              <p:nvPr/>
            </p:nvSpPr>
            <p:spPr bwMode="auto">
              <a:xfrm>
                <a:off x="96" y="302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66FF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</a:t>
                </a:r>
                <a:r>
                  <a:rPr lang="en-US" alt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76515" name="Text Box 35"/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66FF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</a:t>
                </a:r>
                <a:r>
                  <a:rPr lang="en-US" alt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76516" name="Text Box 36"/>
              <p:cNvSpPr txBox="1">
                <a:spLocks noChangeArrowheads="1"/>
              </p:cNvSpPr>
              <p:nvPr/>
            </p:nvSpPr>
            <p:spPr bwMode="auto">
              <a:xfrm>
                <a:off x="1104" y="3552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66FF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</a:t>
                </a:r>
                <a:r>
                  <a:rPr lang="en-US" alt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76517" name="Text Box 37"/>
              <p:cNvSpPr txBox="1">
                <a:spLocks noChangeArrowheads="1"/>
              </p:cNvSpPr>
              <p:nvPr/>
            </p:nvSpPr>
            <p:spPr bwMode="auto">
              <a:xfrm>
                <a:off x="1152" y="264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66FF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</a:t>
                </a:r>
                <a:r>
                  <a:rPr lang="en-US" altLang="en-US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</a:t>
                </a:r>
              </a:p>
            </p:txBody>
          </p:sp>
        </p:grpSp>
      </p:grpSp>
      <p:grpSp>
        <p:nvGrpSpPr>
          <p:cNvPr id="276518" name="Group 38"/>
          <p:cNvGrpSpPr>
            <a:grpSpLocks/>
          </p:cNvGrpSpPr>
          <p:nvPr/>
        </p:nvGrpSpPr>
        <p:grpSpPr bwMode="auto">
          <a:xfrm>
            <a:off x="7315200" y="4114801"/>
            <a:ext cx="3048000" cy="1890713"/>
            <a:chOff x="3648" y="2592"/>
            <a:chExt cx="1920" cy="1191"/>
          </a:xfrm>
        </p:grpSpPr>
        <p:sp>
          <p:nvSpPr>
            <p:cNvPr id="276519" name="AutoShape 39"/>
            <p:cNvSpPr>
              <a:spLocks noChangeArrowheads="1"/>
            </p:cNvSpPr>
            <p:nvPr/>
          </p:nvSpPr>
          <p:spPr bwMode="auto">
            <a:xfrm>
              <a:off x="403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20" name="AutoShape 40"/>
            <p:cNvSpPr>
              <a:spLocks noChangeArrowheads="1"/>
            </p:cNvSpPr>
            <p:nvPr/>
          </p:nvSpPr>
          <p:spPr bwMode="auto">
            <a:xfrm>
              <a:off x="499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21" name="AutoShape 41"/>
            <p:cNvSpPr>
              <a:spLocks noChangeArrowheads="1"/>
            </p:cNvSpPr>
            <p:nvPr/>
          </p:nvSpPr>
          <p:spPr bwMode="auto">
            <a:xfrm>
              <a:off x="499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22" name="AutoShape 42"/>
            <p:cNvSpPr>
              <a:spLocks noChangeArrowheads="1"/>
            </p:cNvSpPr>
            <p:nvPr/>
          </p:nvSpPr>
          <p:spPr bwMode="auto">
            <a:xfrm>
              <a:off x="403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23" name="AutoShape 43"/>
            <p:cNvSpPr>
              <a:spLocks noChangeArrowheads="1"/>
            </p:cNvSpPr>
            <p:nvPr/>
          </p:nvSpPr>
          <p:spPr bwMode="auto">
            <a:xfrm>
              <a:off x="4032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524" name="AutoShape 44"/>
            <p:cNvCxnSpPr>
              <a:cxnSpLocks noChangeShapeType="1"/>
              <a:stCxn id="276521" idx="4"/>
              <a:endCxn id="276519" idx="1"/>
            </p:cNvCxnSpPr>
            <p:nvPr/>
          </p:nvCxnSpPr>
          <p:spPr bwMode="auto">
            <a:xfrm flipH="1">
              <a:off x="4046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25" name="AutoShape 45"/>
            <p:cNvCxnSpPr>
              <a:cxnSpLocks noChangeShapeType="1"/>
              <a:stCxn id="276519" idx="6"/>
              <a:endCxn id="276520" idx="2"/>
            </p:cNvCxnSpPr>
            <p:nvPr/>
          </p:nvCxnSpPr>
          <p:spPr bwMode="auto">
            <a:xfrm>
              <a:off x="4128" y="3648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26" name="AutoShape 46"/>
            <p:cNvCxnSpPr>
              <a:cxnSpLocks noChangeShapeType="1"/>
              <a:stCxn id="276520" idx="7"/>
              <a:endCxn id="276522" idx="4"/>
            </p:cNvCxnSpPr>
            <p:nvPr/>
          </p:nvCxnSpPr>
          <p:spPr bwMode="auto">
            <a:xfrm flipH="1" flipV="1">
              <a:off x="4080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27" name="AutoShape 47"/>
            <p:cNvCxnSpPr>
              <a:cxnSpLocks noChangeShapeType="1"/>
              <a:stCxn id="276522" idx="0"/>
              <a:endCxn id="276529" idx="5"/>
            </p:cNvCxnSpPr>
            <p:nvPr/>
          </p:nvCxnSpPr>
          <p:spPr bwMode="auto">
            <a:xfrm flipV="1">
              <a:off x="4080" y="2818"/>
              <a:ext cx="1042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28" name="AutoShape 48"/>
            <p:cNvCxnSpPr>
              <a:cxnSpLocks noChangeShapeType="1"/>
              <a:stCxn id="276521" idx="0"/>
              <a:endCxn id="276523" idx="3"/>
            </p:cNvCxnSpPr>
            <p:nvPr/>
          </p:nvCxnSpPr>
          <p:spPr bwMode="auto">
            <a:xfrm flipH="1" flipV="1">
              <a:off x="4046" y="2818"/>
              <a:ext cx="994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529" name="AutoShape 49"/>
            <p:cNvSpPr>
              <a:spLocks noChangeArrowheads="1"/>
            </p:cNvSpPr>
            <p:nvPr/>
          </p:nvSpPr>
          <p:spPr bwMode="auto">
            <a:xfrm>
              <a:off x="5040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530" name="AutoShape 50"/>
            <p:cNvCxnSpPr>
              <a:cxnSpLocks noChangeShapeType="1"/>
              <a:stCxn id="276523" idx="6"/>
              <a:endCxn id="276529" idx="2"/>
            </p:cNvCxnSpPr>
            <p:nvPr/>
          </p:nvCxnSpPr>
          <p:spPr bwMode="auto">
            <a:xfrm>
              <a:off x="4128" y="2784"/>
              <a:ext cx="91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531" name="Text Box 51"/>
            <p:cNvSpPr txBox="1">
              <a:spLocks noChangeArrowheads="1"/>
            </p:cNvSpPr>
            <p:nvPr/>
          </p:nvSpPr>
          <p:spPr bwMode="auto">
            <a:xfrm>
              <a:off x="3696" y="259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76532" name="Text Box 52"/>
            <p:cNvSpPr txBox="1">
              <a:spLocks noChangeArrowheads="1"/>
            </p:cNvSpPr>
            <p:nvPr/>
          </p:nvSpPr>
          <p:spPr bwMode="auto">
            <a:xfrm>
              <a:off x="5136" y="264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276533" name="Text Box 53"/>
            <p:cNvSpPr txBox="1">
              <a:spLocks noChangeArrowheads="1"/>
            </p:cNvSpPr>
            <p:nvPr/>
          </p:nvSpPr>
          <p:spPr bwMode="auto">
            <a:xfrm>
              <a:off x="5136" y="2976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276534" name="Text Box 54"/>
            <p:cNvSpPr txBox="1">
              <a:spLocks noChangeArrowheads="1"/>
            </p:cNvSpPr>
            <p:nvPr/>
          </p:nvSpPr>
          <p:spPr bwMode="auto">
            <a:xfrm>
              <a:off x="3648" y="2976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76535" name="Text Box 55"/>
            <p:cNvSpPr txBox="1">
              <a:spLocks noChangeArrowheads="1"/>
            </p:cNvSpPr>
            <p:nvPr/>
          </p:nvSpPr>
          <p:spPr bwMode="auto">
            <a:xfrm>
              <a:off x="3696" y="3456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276536" name="Text Box 56"/>
            <p:cNvSpPr txBox="1">
              <a:spLocks noChangeArrowheads="1"/>
            </p:cNvSpPr>
            <p:nvPr/>
          </p:nvSpPr>
          <p:spPr bwMode="auto">
            <a:xfrm>
              <a:off x="5136" y="340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</p:grpSp>
      <p:sp>
        <p:nvSpPr>
          <p:cNvPr id="276537" name="Rectangle 57"/>
          <p:cNvSpPr>
            <a:spLocks noChangeArrowheads="1"/>
          </p:cNvSpPr>
          <p:nvPr/>
        </p:nvSpPr>
        <p:spPr bwMode="auto">
          <a:xfrm>
            <a:off x="4419600" y="4419600"/>
            <a:ext cx="2590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>
                <a:solidFill>
                  <a:srgbClr val="66FF33"/>
                </a:solidFill>
              </a:rPr>
              <a:t>Yes, </a:t>
            </a:r>
            <a:r>
              <a:rPr lang="en-US" altLang="en-US" sz="2800"/>
              <a:t>because we can display C</a:t>
            </a:r>
            <a:r>
              <a:rPr lang="en-US" altLang="en-US" sz="2800" baseline="-25000"/>
              <a:t>6</a:t>
            </a:r>
            <a:r>
              <a:rPr lang="en-US" altLang="en-US" sz="2800"/>
              <a:t> like this:</a:t>
            </a:r>
            <a:endParaRPr lang="en-US" altLang="en-US" sz="2800">
              <a:solidFill>
                <a:srgbClr val="66FF33"/>
              </a:solidFill>
            </a:endParaRPr>
          </a:p>
        </p:txBody>
      </p:sp>
      <p:sp>
        <p:nvSpPr>
          <p:cNvPr id="276538" name="Oval 58"/>
          <p:cNvSpPr>
            <a:spLocks noChangeArrowheads="1"/>
          </p:cNvSpPr>
          <p:nvPr/>
        </p:nvSpPr>
        <p:spPr bwMode="auto">
          <a:xfrm>
            <a:off x="7239000" y="3962400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9" name="Oval 59"/>
          <p:cNvSpPr>
            <a:spLocks noChangeArrowheads="1"/>
          </p:cNvSpPr>
          <p:nvPr/>
        </p:nvSpPr>
        <p:spPr bwMode="auto">
          <a:xfrm>
            <a:off x="9144000" y="3962400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573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5" grpId="0" autoUpdateAnimBg="0"/>
      <p:bldP spid="276496" grpId="0" build="p" autoUpdateAnimBg="0"/>
      <p:bldP spid="27653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14FF777-B49E-4E8D-A8A4-1C6CEBA0DE50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24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Special Graphs</a:t>
            </a:r>
            <a:endParaRPr lang="en-CA" sz="360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213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3200" dirty="0">
                <a:sym typeface="Symbol" pitchFamily="18" charset="2"/>
              </a:rPr>
              <a:t> The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complete bipartite graph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 err="1">
                <a:sym typeface="Symbol" pitchFamily="18" charset="2"/>
              </a:rPr>
              <a:t>K</a:t>
            </a:r>
            <a:r>
              <a:rPr lang="en-US" sz="3200" baseline="-25000" dirty="0" err="1">
                <a:sym typeface="Symbol" pitchFamily="18" charset="2"/>
              </a:rPr>
              <a:t>m,n</a:t>
            </a:r>
            <a:r>
              <a:rPr lang="en-US" sz="3200" dirty="0">
                <a:sym typeface="Symbol" pitchFamily="18" charset="2"/>
              </a:rPr>
              <a:t> is the graph that has its vertex set partitioned into two subsets of m and n vertices, respectively. Two vertices are connected if and only if they are in different subsets.</a:t>
            </a:r>
            <a:endParaRPr lang="en-US" sz="3200" dirty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3581401" y="4876801"/>
            <a:ext cx="8604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3,2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95600" y="3375025"/>
            <a:ext cx="2133600" cy="1219200"/>
            <a:chOff x="864" y="2126"/>
            <a:chExt cx="1344" cy="768"/>
          </a:xfrm>
        </p:grpSpPr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1152" y="27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887" name="AutoShape 7"/>
            <p:cNvSpPr>
              <a:spLocks noChangeArrowheads="1"/>
            </p:cNvSpPr>
            <p:nvPr/>
          </p:nvSpPr>
          <p:spPr bwMode="auto">
            <a:xfrm>
              <a:off x="1810" y="27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888" name="AutoShape 8"/>
            <p:cNvSpPr>
              <a:spLocks noChangeArrowheads="1"/>
            </p:cNvSpPr>
            <p:nvPr/>
          </p:nvSpPr>
          <p:spPr bwMode="auto">
            <a:xfrm>
              <a:off x="864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889" name="AutoShape 9"/>
            <p:cNvSpPr>
              <a:spLocks noChangeArrowheads="1"/>
            </p:cNvSpPr>
            <p:nvPr/>
          </p:nvSpPr>
          <p:spPr bwMode="auto">
            <a:xfrm>
              <a:off x="211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890" name="AutoShape 10"/>
            <p:cNvSpPr>
              <a:spLocks noChangeArrowheads="1"/>
            </p:cNvSpPr>
            <p:nvPr/>
          </p:nvSpPr>
          <p:spPr bwMode="auto">
            <a:xfrm>
              <a:off x="1488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95" name="AutoShape 11"/>
            <p:cNvCxnSpPr>
              <a:cxnSpLocks noChangeShapeType="1"/>
              <a:stCxn id="634888" idx="4"/>
              <a:endCxn id="634886" idx="1"/>
            </p:cNvCxnSpPr>
            <p:nvPr/>
          </p:nvCxnSpPr>
          <p:spPr bwMode="auto">
            <a:xfrm>
              <a:off x="912" y="2222"/>
              <a:ext cx="254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6" name="AutoShape 12"/>
            <p:cNvCxnSpPr>
              <a:cxnSpLocks noChangeShapeType="1"/>
              <a:stCxn id="634890" idx="3"/>
              <a:endCxn id="634886" idx="0"/>
            </p:cNvCxnSpPr>
            <p:nvPr/>
          </p:nvCxnSpPr>
          <p:spPr bwMode="auto">
            <a:xfrm flipH="1">
              <a:off x="1200" y="2208"/>
              <a:ext cx="302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7" name="AutoShape 13"/>
            <p:cNvCxnSpPr>
              <a:cxnSpLocks noChangeShapeType="1"/>
              <a:stCxn id="634887" idx="7"/>
              <a:endCxn id="634889" idx="4"/>
            </p:cNvCxnSpPr>
            <p:nvPr/>
          </p:nvCxnSpPr>
          <p:spPr bwMode="auto">
            <a:xfrm flipV="1">
              <a:off x="1892" y="2222"/>
              <a:ext cx="26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8" name="AutoShape 14"/>
            <p:cNvCxnSpPr>
              <a:cxnSpLocks noChangeShapeType="1"/>
              <a:stCxn id="634889" idx="3"/>
              <a:endCxn id="634886" idx="7"/>
            </p:cNvCxnSpPr>
            <p:nvPr/>
          </p:nvCxnSpPr>
          <p:spPr bwMode="auto">
            <a:xfrm flipH="1">
              <a:off x="1234" y="2208"/>
              <a:ext cx="89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9" name="AutoShape 15"/>
            <p:cNvCxnSpPr>
              <a:cxnSpLocks noChangeShapeType="1"/>
              <a:stCxn id="634888" idx="5"/>
              <a:endCxn id="634887" idx="1"/>
            </p:cNvCxnSpPr>
            <p:nvPr/>
          </p:nvCxnSpPr>
          <p:spPr bwMode="auto">
            <a:xfrm>
              <a:off x="946" y="2208"/>
              <a:ext cx="878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0" name="AutoShape 16"/>
            <p:cNvCxnSpPr>
              <a:cxnSpLocks noChangeShapeType="1"/>
              <a:stCxn id="634890" idx="5"/>
              <a:endCxn id="634887" idx="0"/>
            </p:cNvCxnSpPr>
            <p:nvPr/>
          </p:nvCxnSpPr>
          <p:spPr bwMode="auto">
            <a:xfrm>
              <a:off x="1570" y="2208"/>
              <a:ext cx="28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4897" name="Text Box 17"/>
          <p:cNvSpPr txBox="1">
            <a:spLocks noChangeArrowheads="1"/>
          </p:cNvSpPr>
          <p:nvPr/>
        </p:nvSpPr>
        <p:spPr bwMode="auto">
          <a:xfrm>
            <a:off x="7620001" y="4930776"/>
            <a:ext cx="860425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3,4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477000" y="3429000"/>
            <a:ext cx="3124200" cy="1219200"/>
            <a:chOff x="3120" y="2160"/>
            <a:chExt cx="1968" cy="768"/>
          </a:xfrm>
        </p:grpSpPr>
        <p:sp>
          <p:nvSpPr>
            <p:cNvPr id="634899" name="AutoShape 19"/>
            <p:cNvSpPr>
              <a:spLocks noChangeArrowheads="1"/>
            </p:cNvSpPr>
            <p:nvPr/>
          </p:nvSpPr>
          <p:spPr bwMode="auto">
            <a:xfrm>
              <a:off x="3696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00" name="AutoShape 20"/>
            <p:cNvSpPr>
              <a:spLocks noChangeArrowheads="1"/>
            </p:cNvSpPr>
            <p:nvPr/>
          </p:nvSpPr>
          <p:spPr bwMode="auto">
            <a:xfrm>
              <a:off x="4354" y="281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01" name="AutoShape 21"/>
            <p:cNvSpPr>
              <a:spLocks noChangeArrowheads="1"/>
            </p:cNvSpPr>
            <p:nvPr/>
          </p:nvSpPr>
          <p:spPr bwMode="auto">
            <a:xfrm>
              <a:off x="3408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02" name="AutoShape 22"/>
            <p:cNvSpPr>
              <a:spLocks noChangeArrowheads="1"/>
            </p:cNvSpPr>
            <p:nvPr/>
          </p:nvSpPr>
          <p:spPr bwMode="auto">
            <a:xfrm>
              <a:off x="4656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03" name="AutoShape 23"/>
            <p:cNvSpPr>
              <a:spLocks noChangeArrowheads="1"/>
            </p:cNvSpPr>
            <p:nvPr/>
          </p:nvSpPr>
          <p:spPr bwMode="auto">
            <a:xfrm>
              <a:off x="4032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76" name="AutoShape 24"/>
            <p:cNvCxnSpPr>
              <a:cxnSpLocks noChangeShapeType="1"/>
              <a:stCxn id="634901" idx="4"/>
              <a:endCxn id="634899" idx="1"/>
            </p:cNvCxnSpPr>
            <p:nvPr/>
          </p:nvCxnSpPr>
          <p:spPr bwMode="auto">
            <a:xfrm>
              <a:off x="3456" y="2256"/>
              <a:ext cx="254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25"/>
            <p:cNvCxnSpPr>
              <a:cxnSpLocks noChangeShapeType="1"/>
              <a:stCxn id="634903" idx="3"/>
              <a:endCxn id="634899" idx="0"/>
            </p:cNvCxnSpPr>
            <p:nvPr/>
          </p:nvCxnSpPr>
          <p:spPr bwMode="auto">
            <a:xfrm flipH="1">
              <a:off x="3744" y="2242"/>
              <a:ext cx="302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8" name="AutoShape 26"/>
            <p:cNvCxnSpPr>
              <a:cxnSpLocks noChangeShapeType="1"/>
              <a:stCxn id="634900" idx="7"/>
              <a:endCxn id="634902" idx="4"/>
            </p:cNvCxnSpPr>
            <p:nvPr/>
          </p:nvCxnSpPr>
          <p:spPr bwMode="auto">
            <a:xfrm flipV="1">
              <a:off x="4436" y="2256"/>
              <a:ext cx="26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AutoShape 27"/>
            <p:cNvCxnSpPr>
              <a:cxnSpLocks noChangeShapeType="1"/>
              <a:stCxn id="634902" idx="3"/>
              <a:endCxn id="634899" idx="7"/>
            </p:cNvCxnSpPr>
            <p:nvPr/>
          </p:nvCxnSpPr>
          <p:spPr bwMode="auto">
            <a:xfrm flipH="1">
              <a:off x="3778" y="2242"/>
              <a:ext cx="89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28"/>
            <p:cNvCxnSpPr>
              <a:cxnSpLocks noChangeShapeType="1"/>
              <a:stCxn id="634901" idx="5"/>
              <a:endCxn id="634900" idx="1"/>
            </p:cNvCxnSpPr>
            <p:nvPr/>
          </p:nvCxnSpPr>
          <p:spPr bwMode="auto">
            <a:xfrm>
              <a:off x="3490" y="2242"/>
              <a:ext cx="878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29"/>
            <p:cNvCxnSpPr>
              <a:cxnSpLocks noChangeShapeType="1"/>
              <a:stCxn id="634903" idx="5"/>
              <a:endCxn id="634900" idx="0"/>
            </p:cNvCxnSpPr>
            <p:nvPr/>
          </p:nvCxnSpPr>
          <p:spPr bwMode="auto">
            <a:xfrm>
              <a:off x="4114" y="2242"/>
              <a:ext cx="28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4910" name="AutoShape 30"/>
            <p:cNvSpPr>
              <a:spLocks noChangeArrowheads="1"/>
            </p:cNvSpPr>
            <p:nvPr/>
          </p:nvSpPr>
          <p:spPr bwMode="auto">
            <a:xfrm>
              <a:off x="3120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4911" name="AutoShape 31"/>
            <p:cNvSpPr>
              <a:spLocks noChangeArrowheads="1"/>
            </p:cNvSpPr>
            <p:nvPr/>
          </p:nvSpPr>
          <p:spPr bwMode="auto">
            <a:xfrm>
              <a:off x="4992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84" name="AutoShape 32"/>
            <p:cNvCxnSpPr>
              <a:cxnSpLocks noChangeShapeType="1"/>
              <a:stCxn id="634910" idx="7"/>
              <a:endCxn id="634901" idx="3"/>
            </p:cNvCxnSpPr>
            <p:nvPr/>
          </p:nvCxnSpPr>
          <p:spPr bwMode="auto">
            <a:xfrm flipV="1">
              <a:off x="3202" y="2242"/>
              <a:ext cx="220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33"/>
            <p:cNvCxnSpPr>
              <a:cxnSpLocks noChangeShapeType="1"/>
              <a:stCxn id="634910" idx="7"/>
              <a:endCxn id="634903" idx="3"/>
            </p:cNvCxnSpPr>
            <p:nvPr/>
          </p:nvCxnSpPr>
          <p:spPr bwMode="auto">
            <a:xfrm flipV="1">
              <a:off x="3202" y="2242"/>
              <a:ext cx="844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34"/>
            <p:cNvCxnSpPr>
              <a:cxnSpLocks noChangeShapeType="1"/>
              <a:stCxn id="634910" idx="6"/>
              <a:endCxn id="634902" idx="2"/>
            </p:cNvCxnSpPr>
            <p:nvPr/>
          </p:nvCxnSpPr>
          <p:spPr bwMode="auto">
            <a:xfrm flipV="1">
              <a:off x="3216" y="2208"/>
              <a:ext cx="1440" cy="6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AutoShape 35"/>
            <p:cNvCxnSpPr>
              <a:cxnSpLocks noChangeShapeType="1"/>
              <a:stCxn id="634901" idx="6"/>
              <a:endCxn id="634911" idx="2"/>
            </p:cNvCxnSpPr>
            <p:nvPr/>
          </p:nvCxnSpPr>
          <p:spPr bwMode="auto">
            <a:xfrm>
              <a:off x="3504" y="2208"/>
              <a:ext cx="1488" cy="6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8" name="AutoShape 36"/>
            <p:cNvCxnSpPr>
              <a:cxnSpLocks noChangeShapeType="1"/>
              <a:stCxn id="634903" idx="5"/>
              <a:endCxn id="634911" idx="1"/>
            </p:cNvCxnSpPr>
            <p:nvPr/>
          </p:nvCxnSpPr>
          <p:spPr bwMode="auto">
            <a:xfrm>
              <a:off x="4114" y="2242"/>
              <a:ext cx="89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9" name="AutoShape 37"/>
            <p:cNvCxnSpPr>
              <a:cxnSpLocks noChangeShapeType="1"/>
              <a:stCxn id="634911" idx="0"/>
              <a:endCxn id="634902" idx="5"/>
            </p:cNvCxnSpPr>
            <p:nvPr/>
          </p:nvCxnSpPr>
          <p:spPr bwMode="auto">
            <a:xfrm flipH="1" flipV="1">
              <a:off x="4738" y="2242"/>
              <a:ext cx="302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2177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 autoUpdateAnimBg="0"/>
      <p:bldP spid="634884" grpId="0" autoUpdateAnimBg="0"/>
      <p:bldP spid="63489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AB7E417-0EC0-49EE-92AD-C439499A9FB5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25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Operations on Graphs</a:t>
            </a:r>
            <a:endParaRPr lang="en-CA" sz="360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dirty="0">
                <a:sym typeface="Symbol" pitchFamily="18" charset="2"/>
              </a:rPr>
              <a:t> A </a:t>
            </a:r>
            <a:r>
              <a:rPr lang="en-US" sz="2800" b="1" dirty="0" err="1">
                <a:solidFill>
                  <a:srgbClr val="00FFFF"/>
                </a:solidFill>
                <a:sym typeface="Symbol" pitchFamily="18" charset="2"/>
              </a:rPr>
              <a:t>subgraph</a:t>
            </a:r>
            <a:r>
              <a:rPr lang="en-US" sz="2800" dirty="0">
                <a:sym typeface="Symbol" pitchFamily="18" charset="2"/>
              </a:rPr>
              <a:t> of a graph G = (V, E) is a graph H = (W, F) where WV and FE.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FF3300"/>
                </a:solidFill>
                <a:sym typeface="Symbol" pitchFamily="18" charset="2"/>
              </a:rPr>
              <a:t>Note:</a:t>
            </a:r>
            <a:r>
              <a:rPr lang="en-US" sz="2400" dirty="0">
                <a:sym typeface="Symbol" pitchFamily="18" charset="2"/>
              </a:rPr>
              <a:t> Of course, H is a valid graph, so we cannot remove any endpoints of remaining edges when creating H</a:t>
            </a:r>
            <a:r>
              <a:rPr lang="en-US" sz="2400" dirty="0" smtClean="0">
                <a:sym typeface="Symbol" pitchFamily="18" charset="2"/>
              </a:rPr>
              <a:t>. That is, if you remove a vertex, you must also remove any edges involving that vertex.</a:t>
            </a:r>
            <a:endParaRPr lang="en-US" sz="2400" dirty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43400" y="3429000"/>
            <a:ext cx="1676400" cy="1600200"/>
            <a:chOff x="4224" y="2112"/>
            <a:chExt cx="1056" cy="1008"/>
          </a:xfrm>
        </p:grpSpPr>
        <p:sp>
          <p:nvSpPr>
            <p:cNvPr id="637957" name="AutoShape 5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58" name="AutoShape 6"/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59" name="AutoShape 7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60" name="AutoShape 8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61" name="AutoShape 9"/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6409" name="AutoShape 10"/>
            <p:cNvCxnSpPr>
              <a:cxnSpLocks noChangeShapeType="1"/>
              <a:stCxn id="637959" idx="4"/>
              <a:endCxn id="637957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0" name="AutoShape 11"/>
            <p:cNvCxnSpPr>
              <a:cxnSpLocks noChangeShapeType="1"/>
              <a:stCxn id="637957" idx="6"/>
              <a:endCxn id="637958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1" name="AutoShape 12"/>
            <p:cNvCxnSpPr>
              <a:cxnSpLocks noChangeShapeType="1"/>
              <a:stCxn id="637958" idx="7"/>
              <a:endCxn id="637960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2" name="AutoShape 13"/>
            <p:cNvCxnSpPr>
              <a:cxnSpLocks noChangeShapeType="1"/>
              <a:stCxn id="637960" idx="1"/>
              <a:endCxn id="637961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AutoShape 14"/>
            <p:cNvCxnSpPr>
              <a:cxnSpLocks noChangeShapeType="1"/>
              <a:stCxn id="637959" idx="7"/>
              <a:endCxn id="637961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4" name="AutoShape 15"/>
            <p:cNvCxnSpPr>
              <a:cxnSpLocks noChangeShapeType="1"/>
              <a:stCxn id="637961" idx="4"/>
              <a:endCxn id="637957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5" name="AutoShape 16"/>
            <p:cNvCxnSpPr>
              <a:cxnSpLocks noChangeShapeType="1"/>
              <a:stCxn id="637961" idx="4"/>
              <a:endCxn id="637958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6" name="AutoShape 17"/>
            <p:cNvCxnSpPr>
              <a:cxnSpLocks noChangeShapeType="1"/>
              <a:stCxn id="637959" idx="6"/>
              <a:endCxn id="637960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7" name="AutoShape 18"/>
            <p:cNvCxnSpPr>
              <a:cxnSpLocks noChangeShapeType="1"/>
              <a:stCxn id="637959" idx="5"/>
              <a:endCxn id="637958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8" name="AutoShape 19"/>
            <p:cNvCxnSpPr>
              <a:cxnSpLocks noChangeShapeType="1"/>
              <a:stCxn id="637957" idx="7"/>
              <a:endCxn id="637960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7972" name="Text Box 20"/>
          <p:cNvSpPr txBox="1">
            <a:spLocks noChangeArrowheads="1"/>
          </p:cNvSpPr>
          <p:nvPr/>
        </p:nvSpPr>
        <p:spPr bwMode="auto">
          <a:xfrm>
            <a:off x="4876800" y="5181601"/>
            <a:ext cx="609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239000" y="4038600"/>
            <a:ext cx="1676400" cy="990600"/>
            <a:chOff x="3600" y="2544"/>
            <a:chExt cx="1056" cy="624"/>
          </a:xfrm>
        </p:grpSpPr>
        <p:sp>
          <p:nvSpPr>
            <p:cNvPr id="637974" name="AutoShape 22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75" name="AutoShape 23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76" name="AutoShape 24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7977" name="AutoShape 25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6399" name="AutoShape 26"/>
            <p:cNvCxnSpPr>
              <a:cxnSpLocks noChangeShapeType="1"/>
              <a:stCxn id="637976" idx="4"/>
              <a:endCxn id="637974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AutoShape 27"/>
            <p:cNvCxnSpPr>
              <a:cxnSpLocks noChangeShapeType="1"/>
              <a:stCxn id="637974" idx="6"/>
              <a:endCxn id="637975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AutoShape 28"/>
            <p:cNvCxnSpPr>
              <a:cxnSpLocks noChangeShapeType="1"/>
              <a:stCxn id="637975" idx="7"/>
              <a:endCxn id="637977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AutoShape 29"/>
            <p:cNvCxnSpPr>
              <a:cxnSpLocks noChangeShapeType="1"/>
              <a:stCxn id="637976" idx="6"/>
              <a:endCxn id="637977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30"/>
            <p:cNvCxnSpPr>
              <a:cxnSpLocks noChangeShapeType="1"/>
              <a:stCxn id="637974" idx="7"/>
              <a:endCxn id="637977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7983" name="Text Box 31"/>
          <p:cNvSpPr txBox="1">
            <a:spLocks noChangeArrowheads="1"/>
          </p:cNvSpPr>
          <p:nvPr/>
        </p:nvSpPr>
        <p:spPr bwMode="auto">
          <a:xfrm>
            <a:off x="6858000" y="5181601"/>
            <a:ext cx="2743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subgraph of 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618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autoUpdateAnimBg="0"/>
      <p:bldP spid="637972" grpId="0" autoUpdateAnimBg="0"/>
      <p:bldP spid="63798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1DD90EDB-672D-480E-8600-5BDFBA25D121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26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Operations on Graphs</a:t>
            </a:r>
            <a:endParaRPr lang="en-CA" sz="3600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1049000" cy="3352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3200" dirty="0">
                <a:sym typeface="Symbol" pitchFamily="18" charset="2"/>
              </a:rPr>
              <a:t> The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union</a:t>
            </a:r>
            <a:r>
              <a:rPr lang="en-US" sz="3200" dirty="0">
                <a:sym typeface="Symbol" pitchFamily="18" charset="2"/>
              </a:rPr>
              <a:t> of two simple graphs G</a:t>
            </a:r>
            <a:r>
              <a:rPr lang="en-US" sz="3200" baseline="-25000" dirty="0">
                <a:sym typeface="Symbol" pitchFamily="18" charset="2"/>
              </a:rPr>
              <a:t>1</a:t>
            </a:r>
            <a:r>
              <a:rPr lang="en-US" sz="3200" dirty="0">
                <a:sym typeface="Symbol" pitchFamily="18" charset="2"/>
              </a:rPr>
              <a:t> = </a:t>
            </a:r>
            <a:r>
              <a:rPr lang="en-US" sz="3200" dirty="0" smtClean="0">
                <a:sym typeface="Symbol" pitchFamily="18" charset="2"/>
              </a:rPr>
              <a:t>(</a:t>
            </a:r>
            <a:r>
              <a:rPr lang="en-US" sz="3200" dirty="0">
                <a:sym typeface="Symbol" pitchFamily="18" charset="2"/>
              </a:rPr>
              <a:t>V</a:t>
            </a:r>
            <a:r>
              <a:rPr lang="en-US" sz="3200" baseline="-25000" dirty="0">
                <a:sym typeface="Symbol" pitchFamily="18" charset="2"/>
              </a:rPr>
              <a:t>1</a:t>
            </a:r>
            <a:r>
              <a:rPr lang="en-US" sz="3200" dirty="0">
                <a:sym typeface="Symbol" pitchFamily="18" charset="2"/>
              </a:rPr>
              <a:t>, E</a:t>
            </a:r>
            <a:r>
              <a:rPr lang="en-US" sz="3200" baseline="-25000" dirty="0">
                <a:sym typeface="Symbol" pitchFamily="18" charset="2"/>
              </a:rPr>
              <a:t>1</a:t>
            </a:r>
            <a:r>
              <a:rPr lang="en-US" sz="3200" dirty="0">
                <a:sym typeface="Symbol" pitchFamily="18" charset="2"/>
              </a:rPr>
              <a:t>) and G</a:t>
            </a:r>
            <a:r>
              <a:rPr lang="en-US" sz="3200" baseline="-25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 = (V</a:t>
            </a:r>
            <a:r>
              <a:rPr lang="en-US" sz="3200" baseline="-25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, E</a:t>
            </a:r>
            <a:r>
              <a:rPr lang="en-US" sz="3200" baseline="-25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) is the simple graph with vertex set V</a:t>
            </a:r>
            <a:r>
              <a:rPr lang="en-US" sz="3200" baseline="-25000" dirty="0">
                <a:sym typeface="Symbol" pitchFamily="18" charset="2"/>
              </a:rPr>
              <a:t>1</a:t>
            </a:r>
            <a:r>
              <a:rPr lang="en-US" sz="3200" dirty="0">
                <a:sym typeface="Symbol" pitchFamily="18" charset="2"/>
              </a:rPr>
              <a:t>  V</a:t>
            </a:r>
            <a:r>
              <a:rPr lang="en-US" sz="3200" baseline="-25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 and edge set E</a:t>
            </a:r>
            <a:r>
              <a:rPr lang="en-US" sz="3200" baseline="-25000" dirty="0">
                <a:sym typeface="Symbol" pitchFamily="18" charset="2"/>
              </a:rPr>
              <a:t>1</a:t>
            </a:r>
            <a:r>
              <a:rPr lang="en-US" sz="3200" dirty="0">
                <a:sym typeface="Symbol" pitchFamily="18" charset="2"/>
              </a:rPr>
              <a:t>  E</a:t>
            </a:r>
            <a:r>
              <a:rPr lang="en-US" sz="3200" baseline="-25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dirty="0">
                <a:sym typeface="Symbol" pitchFamily="18" charset="2"/>
              </a:rPr>
              <a:t>The union of G</a:t>
            </a:r>
            <a:r>
              <a:rPr lang="en-US" sz="3200" baseline="-25000" dirty="0">
                <a:sym typeface="Symbol" pitchFamily="18" charset="2"/>
              </a:rPr>
              <a:t>1</a:t>
            </a:r>
            <a:r>
              <a:rPr lang="en-US" sz="3200" dirty="0">
                <a:sym typeface="Symbol" pitchFamily="18" charset="2"/>
              </a:rPr>
              <a:t> and G</a:t>
            </a:r>
            <a:r>
              <a:rPr lang="en-US" sz="3200" baseline="-25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 is denoted by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G</a:t>
            </a:r>
            <a:r>
              <a:rPr lang="en-US" sz="3200" b="1" baseline="-25000" dirty="0">
                <a:solidFill>
                  <a:srgbClr val="00FFFF"/>
                </a:solidFill>
                <a:sym typeface="Symbol" pitchFamily="18" charset="2"/>
              </a:rPr>
              <a:t>1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  G</a:t>
            </a:r>
            <a:r>
              <a:rPr lang="en-US" sz="3200" b="1" baseline="-25000" dirty="0">
                <a:solidFill>
                  <a:srgbClr val="00FFFF"/>
                </a:solidFill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3429000"/>
            <a:ext cx="1676400" cy="1600200"/>
            <a:chOff x="4224" y="2112"/>
            <a:chExt cx="1056" cy="1008"/>
          </a:xfrm>
        </p:grpSpPr>
        <p:sp>
          <p:nvSpPr>
            <p:cNvPr id="638981" name="AutoShape 5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8982" name="AutoShape 6"/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8983" name="AutoShape 7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8984" name="AutoShape 8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8985" name="AutoShape 9"/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7447" name="AutoShape 10"/>
            <p:cNvCxnSpPr>
              <a:cxnSpLocks noChangeShapeType="1"/>
              <a:stCxn id="638983" idx="4"/>
              <a:endCxn id="638981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8" name="AutoShape 11"/>
            <p:cNvCxnSpPr>
              <a:cxnSpLocks noChangeShapeType="1"/>
              <a:stCxn id="638981" idx="6"/>
              <a:endCxn id="638982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9" name="AutoShape 12"/>
            <p:cNvCxnSpPr>
              <a:cxnSpLocks noChangeShapeType="1"/>
              <a:stCxn id="638982" idx="7"/>
              <a:endCxn id="638984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0" name="AutoShape 13"/>
            <p:cNvCxnSpPr>
              <a:cxnSpLocks noChangeShapeType="1"/>
              <a:stCxn id="638984" idx="1"/>
              <a:endCxn id="638985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1" name="AutoShape 14"/>
            <p:cNvCxnSpPr>
              <a:cxnSpLocks noChangeShapeType="1"/>
              <a:stCxn id="638983" idx="7"/>
              <a:endCxn id="638985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2" name="AutoShape 15"/>
            <p:cNvCxnSpPr>
              <a:cxnSpLocks noChangeShapeType="1"/>
              <a:stCxn id="638985" idx="4"/>
              <a:endCxn id="638981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3" name="AutoShape 16"/>
            <p:cNvCxnSpPr>
              <a:cxnSpLocks noChangeShapeType="1"/>
              <a:stCxn id="638985" idx="4"/>
              <a:endCxn id="638982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4" name="AutoShape 17"/>
            <p:cNvCxnSpPr>
              <a:cxnSpLocks noChangeShapeType="1"/>
              <a:stCxn id="638983" idx="6"/>
              <a:endCxn id="638984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5" name="AutoShape 18"/>
            <p:cNvCxnSpPr>
              <a:cxnSpLocks noChangeShapeType="1"/>
              <a:stCxn id="638983" idx="5"/>
              <a:endCxn id="638982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6" name="AutoShape 19"/>
            <p:cNvCxnSpPr>
              <a:cxnSpLocks noChangeShapeType="1"/>
              <a:stCxn id="638981" idx="7"/>
              <a:endCxn id="638984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8996" name="Text Box 20"/>
          <p:cNvSpPr txBox="1">
            <a:spLocks noChangeArrowheads="1"/>
          </p:cNvSpPr>
          <p:nvPr/>
        </p:nvSpPr>
        <p:spPr bwMode="auto">
          <a:xfrm>
            <a:off x="2667001" y="5257801"/>
            <a:ext cx="6524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800600" y="4038600"/>
            <a:ext cx="1676400" cy="990600"/>
            <a:chOff x="3600" y="2544"/>
            <a:chExt cx="1056" cy="624"/>
          </a:xfrm>
        </p:grpSpPr>
        <p:sp>
          <p:nvSpPr>
            <p:cNvPr id="638998" name="AutoShape 22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8999" name="AutoShape 23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00" name="AutoShape 24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01" name="AutoShape 25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7437" name="AutoShape 26"/>
            <p:cNvCxnSpPr>
              <a:cxnSpLocks noChangeShapeType="1"/>
              <a:stCxn id="639000" idx="4"/>
              <a:endCxn id="638998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8" name="AutoShape 27"/>
            <p:cNvCxnSpPr>
              <a:cxnSpLocks noChangeShapeType="1"/>
              <a:stCxn id="638998" idx="6"/>
              <a:endCxn id="638999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9" name="AutoShape 28"/>
            <p:cNvCxnSpPr>
              <a:cxnSpLocks noChangeShapeType="1"/>
              <a:stCxn id="638999" idx="7"/>
              <a:endCxn id="639001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0" name="AutoShape 29"/>
            <p:cNvCxnSpPr>
              <a:cxnSpLocks noChangeShapeType="1"/>
              <a:stCxn id="639000" idx="6"/>
              <a:endCxn id="639001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1" name="AutoShape 30"/>
            <p:cNvCxnSpPr>
              <a:cxnSpLocks noChangeShapeType="1"/>
              <a:stCxn id="638998" idx="7"/>
              <a:endCxn id="639001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133600" y="3429000"/>
            <a:ext cx="1676400" cy="1600200"/>
            <a:chOff x="384" y="2160"/>
            <a:chExt cx="1056" cy="1008"/>
          </a:xfrm>
        </p:grpSpPr>
        <p:sp>
          <p:nvSpPr>
            <p:cNvPr id="639008" name="AutoShape 32"/>
            <p:cNvSpPr>
              <a:spLocks noChangeArrowheads="1"/>
            </p:cNvSpPr>
            <p:nvPr/>
          </p:nvSpPr>
          <p:spPr bwMode="auto">
            <a:xfrm>
              <a:off x="576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09" name="AutoShape 33"/>
            <p:cNvSpPr>
              <a:spLocks noChangeArrowheads="1"/>
            </p:cNvSpPr>
            <p:nvPr/>
          </p:nvSpPr>
          <p:spPr bwMode="auto">
            <a:xfrm>
              <a:off x="115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10" name="AutoShape 34"/>
            <p:cNvSpPr>
              <a:spLocks noChangeArrowheads="1"/>
            </p:cNvSpPr>
            <p:nvPr/>
          </p:nvSpPr>
          <p:spPr bwMode="auto">
            <a:xfrm>
              <a:off x="38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11" name="AutoShape 35"/>
            <p:cNvSpPr>
              <a:spLocks noChangeArrowheads="1"/>
            </p:cNvSpPr>
            <p:nvPr/>
          </p:nvSpPr>
          <p:spPr bwMode="auto">
            <a:xfrm>
              <a:off x="134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9012" name="AutoShape 36"/>
            <p:cNvSpPr>
              <a:spLocks noChangeArrowheads="1"/>
            </p:cNvSpPr>
            <p:nvPr/>
          </p:nvSpPr>
          <p:spPr bwMode="auto">
            <a:xfrm>
              <a:off x="864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7426" name="AutoShape 37"/>
            <p:cNvCxnSpPr>
              <a:cxnSpLocks noChangeShapeType="1"/>
              <a:stCxn id="639010" idx="4"/>
              <a:endCxn id="639008" idx="1"/>
            </p:cNvCxnSpPr>
            <p:nvPr/>
          </p:nvCxnSpPr>
          <p:spPr bwMode="auto">
            <a:xfrm>
              <a:off x="432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AutoShape 38"/>
            <p:cNvCxnSpPr>
              <a:cxnSpLocks noChangeShapeType="1"/>
              <a:stCxn id="639011" idx="1"/>
              <a:endCxn id="639012" idx="5"/>
            </p:cNvCxnSpPr>
            <p:nvPr/>
          </p:nvCxnSpPr>
          <p:spPr bwMode="auto">
            <a:xfrm flipH="1" flipV="1">
              <a:off x="94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8" name="AutoShape 39"/>
            <p:cNvCxnSpPr>
              <a:cxnSpLocks noChangeShapeType="1"/>
              <a:stCxn id="639010" idx="7"/>
              <a:endCxn id="639012" idx="3"/>
            </p:cNvCxnSpPr>
            <p:nvPr/>
          </p:nvCxnSpPr>
          <p:spPr bwMode="auto">
            <a:xfrm flipV="1">
              <a:off x="46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9" name="AutoShape 40"/>
            <p:cNvCxnSpPr>
              <a:cxnSpLocks noChangeShapeType="1"/>
              <a:stCxn id="639012" idx="4"/>
              <a:endCxn id="639008" idx="0"/>
            </p:cNvCxnSpPr>
            <p:nvPr/>
          </p:nvCxnSpPr>
          <p:spPr bwMode="auto">
            <a:xfrm flipH="1">
              <a:off x="624" y="2256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0" name="AutoShape 41"/>
            <p:cNvCxnSpPr>
              <a:cxnSpLocks noChangeShapeType="1"/>
              <a:stCxn id="639012" idx="4"/>
              <a:endCxn id="639009" idx="1"/>
            </p:cNvCxnSpPr>
            <p:nvPr/>
          </p:nvCxnSpPr>
          <p:spPr bwMode="auto">
            <a:xfrm>
              <a:off x="912" y="2256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1" name="AutoShape 42"/>
            <p:cNvCxnSpPr>
              <a:cxnSpLocks noChangeShapeType="1"/>
              <a:stCxn id="639010" idx="6"/>
              <a:endCxn id="639011" idx="2"/>
            </p:cNvCxnSpPr>
            <p:nvPr/>
          </p:nvCxnSpPr>
          <p:spPr bwMode="auto">
            <a:xfrm>
              <a:off x="480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2" name="AutoShape 43"/>
            <p:cNvCxnSpPr>
              <a:cxnSpLocks noChangeShapeType="1"/>
              <a:stCxn id="639010" idx="5"/>
              <a:endCxn id="639009" idx="1"/>
            </p:cNvCxnSpPr>
            <p:nvPr/>
          </p:nvCxnSpPr>
          <p:spPr bwMode="auto">
            <a:xfrm>
              <a:off x="466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9020" name="Text Box 44"/>
          <p:cNvSpPr txBox="1">
            <a:spLocks noChangeArrowheads="1"/>
          </p:cNvSpPr>
          <p:nvPr/>
        </p:nvSpPr>
        <p:spPr bwMode="auto">
          <a:xfrm>
            <a:off x="5334001" y="5257801"/>
            <a:ext cx="6524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639021" name="Text Box 45"/>
          <p:cNvSpPr txBox="1">
            <a:spLocks noChangeArrowheads="1"/>
          </p:cNvSpPr>
          <p:nvPr/>
        </p:nvSpPr>
        <p:spPr bwMode="auto">
          <a:xfrm>
            <a:off x="7620000" y="5257801"/>
            <a:ext cx="22860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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= K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75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8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8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9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9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9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9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 uiExpand="1" build="p" autoUpdateAnimBg="0"/>
      <p:bldP spid="638996" grpId="0" autoUpdateAnimBg="0"/>
      <p:bldP spid="639020" grpId="0" autoUpdateAnimBg="0"/>
      <p:bldP spid="63902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57200" y="6095999"/>
            <a:ext cx="209125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66000" y="6095999"/>
            <a:ext cx="209125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16C1666-B451-4186-9522-59B79DD55848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27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1"/>
            <a:ext cx="7089345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Representing Graphs</a:t>
            </a:r>
            <a:endParaRPr lang="en-CA" sz="36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609600"/>
            <a:ext cx="1944864" cy="2043113"/>
            <a:chOff x="768" y="480"/>
            <a:chExt cx="1488" cy="1287"/>
          </a:xfrm>
        </p:grpSpPr>
        <p:sp>
          <p:nvSpPr>
            <p:cNvPr id="640004" name="Text Box 4"/>
            <p:cNvSpPr txBox="1">
              <a:spLocks noChangeArrowheads="1"/>
            </p:cNvSpPr>
            <p:nvPr/>
          </p:nvSpPr>
          <p:spPr bwMode="auto">
            <a:xfrm>
              <a:off x="1056" y="4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05" name="AutoShape 5"/>
            <p:cNvSpPr>
              <a:spLocks noChangeArrowheads="1"/>
            </p:cNvSpPr>
            <p:nvPr/>
          </p:nvSpPr>
          <p:spPr bwMode="auto">
            <a:xfrm>
              <a:off x="1728" y="15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06" name="AutoShape 6"/>
            <p:cNvSpPr>
              <a:spLocks noChangeArrowheads="1"/>
            </p:cNvSpPr>
            <p:nvPr/>
          </p:nvSpPr>
          <p:spPr bwMode="auto">
            <a:xfrm>
              <a:off x="1008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07" name="AutoShape 7"/>
            <p:cNvSpPr>
              <a:spLocks noChangeArrowheads="1"/>
            </p:cNvSpPr>
            <p:nvPr/>
          </p:nvSpPr>
          <p:spPr bwMode="auto">
            <a:xfrm>
              <a:off x="1728" y="9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08" name="AutoShape 8"/>
            <p:cNvSpPr>
              <a:spLocks noChangeArrowheads="1"/>
            </p:cNvSpPr>
            <p:nvPr/>
          </p:nvSpPr>
          <p:spPr bwMode="auto">
            <a:xfrm>
              <a:off x="1296" y="6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8498" name="AutoShape 9"/>
            <p:cNvCxnSpPr>
              <a:cxnSpLocks noChangeShapeType="1"/>
              <a:stCxn id="640007" idx="1"/>
              <a:endCxn id="640008" idx="5"/>
            </p:cNvCxnSpPr>
            <p:nvPr/>
          </p:nvCxnSpPr>
          <p:spPr bwMode="auto">
            <a:xfrm flipH="1" flipV="1">
              <a:off x="1378" y="754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9" name="AutoShape 10"/>
            <p:cNvCxnSpPr>
              <a:cxnSpLocks noChangeShapeType="1"/>
              <a:stCxn id="640006" idx="7"/>
              <a:endCxn id="640008" idx="3"/>
            </p:cNvCxnSpPr>
            <p:nvPr/>
          </p:nvCxnSpPr>
          <p:spPr bwMode="auto">
            <a:xfrm flipV="1">
              <a:off x="1090" y="754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0" name="AutoShape 11"/>
            <p:cNvCxnSpPr>
              <a:cxnSpLocks noChangeShapeType="1"/>
              <a:stCxn id="640008" idx="4"/>
              <a:endCxn id="640005" idx="1"/>
            </p:cNvCxnSpPr>
            <p:nvPr/>
          </p:nvCxnSpPr>
          <p:spPr bwMode="auto">
            <a:xfrm>
              <a:off x="1344" y="768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1" name="AutoShape 12"/>
            <p:cNvCxnSpPr>
              <a:cxnSpLocks noChangeShapeType="1"/>
              <a:stCxn id="640006" idx="6"/>
              <a:endCxn id="640007" idx="2"/>
            </p:cNvCxnSpPr>
            <p:nvPr/>
          </p:nvCxnSpPr>
          <p:spPr bwMode="auto">
            <a:xfrm flipV="1">
              <a:off x="1104" y="1008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2" name="AutoShape 13"/>
            <p:cNvCxnSpPr>
              <a:cxnSpLocks noChangeShapeType="1"/>
              <a:stCxn id="640006" idx="5"/>
              <a:endCxn id="640005" idx="1"/>
            </p:cNvCxnSpPr>
            <p:nvPr/>
          </p:nvCxnSpPr>
          <p:spPr bwMode="auto">
            <a:xfrm>
              <a:off x="1090" y="1234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0014" name="Text Box 14"/>
            <p:cNvSpPr txBox="1">
              <a:spLocks noChangeArrowheads="1"/>
            </p:cNvSpPr>
            <p:nvPr/>
          </p:nvSpPr>
          <p:spPr bwMode="auto">
            <a:xfrm>
              <a:off x="1872" y="81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15" name="Text Box 15"/>
            <p:cNvSpPr txBox="1">
              <a:spLocks noChangeArrowheads="1"/>
            </p:cNvSpPr>
            <p:nvPr/>
          </p:nvSpPr>
          <p:spPr bwMode="auto">
            <a:xfrm>
              <a:off x="1872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16" name="Text Box 16"/>
            <p:cNvSpPr txBox="1">
              <a:spLocks noChangeArrowheads="1"/>
            </p:cNvSpPr>
            <p:nvPr/>
          </p:nvSpPr>
          <p:spPr bwMode="auto">
            <a:xfrm>
              <a:off x="768" y="105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10200" y="609600"/>
            <a:ext cx="2384027" cy="2119313"/>
            <a:chOff x="3312" y="480"/>
            <a:chExt cx="1824" cy="1335"/>
          </a:xfrm>
        </p:grpSpPr>
        <p:sp>
          <p:nvSpPr>
            <p:cNvPr id="640018" name="Text Box 18"/>
            <p:cNvSpPr txBox="1">
              <a:spLocks noChangeArrowheads="1"/>
            </p:cNvSpPr>
            <p:nvPr/>
          </p:nvSpPr>
          <p:spPr bwMode="auto">
            <a:xfrm>
              <a:off x="3936" y="4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19" name="AutoShape 19"/>
            <p:cNvSpPr>
              <a:spLocks noChangeArrowheads="1"/>
            </p:cNvSpPr>
            <p:nvPr/>
          </p:nvSpPr>
          <p:spPr bwMode="auto">
            <a:xfrm>
              <a:off x="3984" y="15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20" name="AutoShape 20"/>
            <p:cNvSpPr>
              <a:spLocks noChangeArrowheads="1"/>
            </p:cNvSpPr>
            <p:nvPr/>
          </p:nvSpPr>
          <p:spPr bwMode="auto">
            <a:xfrm>
              <a:off x="3552" y="9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21" name="AutoShape 21"/>
            <p:cNvSpPr>
              <a:spLocks noChangeArrowheads="1"/>
            </p:cNvSpPr>
            <p:nvPr/>
          </p:nvSpPr>
          <p:spPr bwMode="auto">
            <a:xfrm>
              <a:off x="4608" y="9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0022" name="AutoShape 22"/>
            <p:cNvSpPr>
              <a:spLocks noChangeArrowheads="1"/>
            </p:cNvSpPr>
            <p:nvPr/>
          </p:nvSpPr>
          <p:spPr bwMode="auto">
            <a:xfrm>
              <a:off x="4176" y="6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8485" name="AutoShape 23"/>
            <p:cNvCxnSpPr>
              <a:cxnSpLocks noChangeShapeType="1"/>
              <a:stCxn id="640021" idx="1"/>
              <a:endCxn id="640022" idx="5"/>
            </p:cNvCxnSpPr>
            <p:nvPr/>
          </p:nvCxnSpPr>
          <p:spPr bwMode="auto">
            <a:xfrm flipH="1" flipV="1">
              <a:off x="4258" y="754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AutoShape 24"/>
            <p:cNvCxnSpPr>
              <a:cxnSpLocks noChangeShapeType="1"/>
              <a:stCxn id="640020" idx="7"/>
              <a:endCxn id="640022" idx="3"/>
            </p:cNvCxnSpPr>
            <p:nvPr/>
          </p:nvCxnSpPr>
          <p:spPr bwMode="auto">
            <a:xfrm flipV="1">
              <a:off x="3634" y="754"/>
              <a:ext cx="556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AutoShape 25"/>
            <p:cNvCxnSpPr>
              <a:cxnSpLocks noChangeShapeType="1"/>
              <a:stCxn id="640022" idx="4"/>
              <a:endCxn id="640019" idx="1"/>
            </p:cNvCxnSpPr>
            <p:nvPr/>
          </p:nvCxnSpPr>
          <p:spPr bwMode="auto">
            <a:xfrm flipH="1">
              <a:off x="3998" y="768"/>
              <a:ext cx="226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AutoShape 26"/>
            <p:cNvCxnSpPr>
              <a:cxnSpLocks noChangeShapeType="1"/>
              <a:stCxn id="640020" idx="6"/>
              <a:endCxn id="640021" idx="2"/>
            </p:cNvCxnSpPr>
            <p:nvPr/>
          </p:nvCxnSpPr>
          <p:spPr bwMode="auto">
            <a:xfrm>
              <a:off x="3648" y="1008"/>
              <a:ext cx="96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AutoShape 27"/>
            <p:cNvCxnSpPr>
              <a:cxnSpLocks noChangeShapeType="1"/>
              <a:stCxn id="640020" idx="5"/>
              <a:endCxn id="640019" idx="1"/>
            </p:cNvCxnSpPr>
            <p:nvPr/>
          </p:nvCxnSpPr>
          <p:spPr bwMode="auto">
            <a:xfrm>
              <a:off x="3634" y="1042"/>
              <a:ext cx="364" cy="5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0028" name="Text Box 28"/>
            <p:cNvSpPr txBox="1">
              <a:spLocks noChangeArrowheads="1"/>
            </p:cNvSpPr>
            <p:nvPr/>
          </p:nvSpPr>
          <p:spPr bwMode="auto">
            <a:xfrm>
              <a:off x="4752" y="81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29" name="Text Box 29"/>
            <p:cNvSpPr txBox="1">
              <a:spLocks noChangeArrowheads="1"/>
            </p:cNvSpPr>
            <p:nvPr/>
          </p:nvSpPr>
          <p:spPr bwMode="auto">
            <a:xfrm>
              <a:off x="4080" y="148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0030" name="Text Box 30"/>
            <p:cNvSpPr txBox="1">
              <a:spLocks noChangeArrowheads="1"/>
            </p:cNvSpPr>
            <p:nvPr/>
          </p:nvSpPr>
          <p:spPr bwMode="auto">
            <a:xfrm>
              <a:off x="331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graphicFrame>
        <p:nvGraphicFramePr>
          <p:cNvPr id="64003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33967"/>
              </p:ext>
            </p:extLst>
          </p:nvPr>
        </p:nvGraphicFramePr>
        <p:xfrm>
          <a:off x="914399" y="2895600"/>
          <a:ext cx="3032839" cy="3017839"/>
        </p:xfrm>
        <a:graphic>
          <a:graphicData uri="http://schemas.openxmlformats.org/drawingml/2006/table">
            <a:tbl>
              <a:tblPr/>
              <a:tblGrid>
                <a:gridCol w="1347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Vertex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Adjacent Vertices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b, c, d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a, d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a, d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a, b, c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005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41278"/>
              </p:ext>
            </p:extLst>
          </p:nvPr>
        </p:nvGraphicFramePr>
        <p:xfrm>
          <a:off x="5105400" y="2895600"/>
          <a:ext cx="2823190" cy="3017839"/>
        </p:xfrm>
        <a:graphic>
          <a:graphicData uri="http://schemas.openxmlformats.org/drawingml/2006/table">
            <a:tbl>
              <a:tblPr/>
              <a:tblGrid>
                <a:gridCol w="1254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Initial Vertex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Terminal Vertices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a, b, c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25" marB="45725"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8915400" y="782965"/>
          <a:ext cx="2819399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92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2FE2F1E4-237B-403B-99C6-3D0C71393AA5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28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Representing Graphs</a:t>
            </a:r>
            <a:endParaRPr lang="en-CA" sz="3600"/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896600" cy="5029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dirty="0">
                <a:sym typeface="Symbol" pitchFamily="18" charset="2"/>
              </a:rPr>
              <a:t> Let G = (V, E) be a simple graph with |V| = n. Suppose that the vertices of G are listed in arbitrary order as v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v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 …, </a:t>
            </a:r>
            <a:r>
              <a:rPr lang="en-US" sz="2800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 err="1">
                <a:sym typeface="Symbol" pitchFamily="18" charset="2"/>
              </a:rPr>
              <a:t>.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The 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adjacency matrix</a:t>
            </a:r>
            <a:r>
              <a:rPr lang="en-US" sz="2800" dirty="0">
                <a:sym typeface="Symbol" pitchFamily="18" charset="2"/>
              </a:rPr>
              <a:t> A (or A</a:t>
            </a:r>
            <a:r>
              <a:rPr lang="en-US" sz="2800" baseline="-25000" dirty="0">
                <a:sym typeface="Symbol" pitchFamily="18" charset="2"/>
              </a:rPr>
              <a:t>G</a:t>
            </a:r>
            <a:r>
              <a:rPr lang="en-US" sz="2800" dirty="0">
                <a:sym typeface="Symbol" pitchFamily="18" charset="2"/>
              </a:rPr>
              <a:t>) of G, with respect to this listing of the vertices, is the </a:t>
            </a:r>
            <a:r>
              <a:rPr lang="en-US" sz="2800" dirty="0" err="1">
                <a:sym typeface="Symbol" pitchFamily="18" charset="2"/>
              </a:rPr>
              <a:t>nn</a:t>
            </a:r>
            <a:r>
              <a:rPr lang="en-US" sz="2800" dirty="0">
                <a:sym typeface="Symbol" pitchFamily="18" charset="2"/>
              </a:rPr>
              <a:t> zero-one matrix with 1 as its (</a:t>
            </a:r>
            <a:r>
              <a:rPr lang="en-US" sz="28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, j)</a:t>
            </a:r>
            <a:r>
              <a:rPr lang="en-US" sz="2800" dirty="0" err="1">
                <a:sym typeface="Symbol" pitchFamily="18" charset="2"/>
              </a:rPr>
              <a:t>th</a:t>
            </a:r>
            <a:r>
              <a:rPr lang="en-US" sz="2800" dirty="0">
                <a:sym typeface="Symbol" pitchFamily="18" charset="2"/>
              </a:rPr>
              <a:t> entry when v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and </a:t>
            </a:r>
            <a:r>
              <a:rPr lang="en-US" sz="2800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j</a:t>
            </a:r>
            <a:r>
              <a:rPr lang="en-US" sz="2800" dirty="0">
                <a:sym typeface="Symbol" pitchFamily="18" charset="2"/>
              </a:rPr>
              <a:t> are adjacent, and 0 otherwise.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In other words, for an adjacency matrix A = [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],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 = 1 	if {v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j</a:t>
            </a:r>
            <a:r>
              <a:rPr lang="en-US" sz="2800" dirty="0">
                <a:sym typeface="Symbol" pitchFamily="18" charset="2"/>
              </a:rPr>
              <a:t>} is an edge of G,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 = 0	         otherwise.</a:t>
            </a:r>
            <a:endParaRPr lang="en-US" sz="2800" b="1" dirty="0">
              <a:solidFill>
                <a:srgbClr val="00FFFF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91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uiExpand="1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926D8179-7BBA-4DCE-AA64-AA674429C61B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29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Representing Graphs</a:t>
            </a:r>
            <a:endParaRPr lang="en-CA" sz="36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848600" y="1066801"/>
            <a:ext cx="2362200" cy="2043113"/>
            <a:chOff x="768" y="480"/>
            <a:chExt cx="1488" cy="1287"/>
          </a:xfrm>
        </p:grpSpPr>
        <p:sp>
          <p:nvSpPr>
            <p:cNvPr id="642052" name="Text Box 4"/>
            <p:cNvSpPr txBox="1">
              <a:spLocks noChangeArrowheads="1"/>
            </p:cNvSpPr>
            <p:nvPr/>
          </p:nvSpPr>
          <p:spPr bwMode="auto">
            <a:xfrm>
              <a:off x="1056" y="4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1728" y="15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1008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728" y="9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1296" y="6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0496" name="AutoShape 9"/>
            <p:cNvCxnSpPr>
              <a:cxnSpLocks noChangeShapeType="1"/>
              <a:stCxn id="642055" idx="1"/>
              <a:endCxn id="642056" idx="5"/>
            </p:cNvCxnSpPr>
            <p:nvPr/>
          </p:nvCxnSpPr>
          <p:spPr bwMode="auto">
            <a:xfrm flipH="1" flipV="1">
              <a:off x="1378" y="754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7" name="AutoShape 10"/>
            <p:cNvCxnSpPr>
              <a:cxnSpLocks noChangeShapeType="1"/>
              <a:stCxn id="642054" idx="7"/>
              <a:endCxn id="642056" idx="3"/>
            </p:cNvCxnSpPr>
            <p:nvPr/>
          </p:nvCxnSpPr>
          <p:spPr bwMode="auto">
            <a:xfrm flipV="1">
              <a:off x="1090" y="754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8" name="AutoShape 11"/>
            <p:cNvCxnSpPr>
              <a:cxnSpLocks noChangeShapeType="1"/>
              <a:stCxn id="642056" idx="4"/>
              <a:endCxn id="642053" idx="1"/>
            </p:cNvCxnSpPr>
            <p:nvPr/>
          </p:nvCxnSpPr>
          <p:spPr bwMode="auto">
            <a:xfrm>
              <a:off x="1344" y="768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AutoShape 12"/>
            <p:cNvCxnSpPr>
              <a:cxnSpLocks noChangeShapeType="1"/>
              <a:stCxn id="642054" idx="6"/>
              <a:endCxn id="642055" idx="2"/>
            </p:cNvCxnSpPr>
            <p:nvPr/>
          </p:nvCxnSpPr>
          <p:spPr bwMode="auto">
            <a:xfrm flipV="1">
              <a:off x="1104" y="1008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AutoShape 13"/>
            <p:cNvCxnSpPr>
              <a:cxnSpLocks noChangeShapeType="1"/>
              <a:stCxn id="642054" idx="5"/>
              <a:endCxn id="642053" idx="1"/>
            </p:cNvCxnSpPr>
            <p:nvPr/>
          </p:nvCxnSpPr>
          <p:spPr bwMode="auto">
            <a:xfrm>
              <a:off x="1090" y="1234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2062" name="Text Box 14"/>
            <p:cNvSpPr txBox="1">
              <a:spLocks noChangeArrowheads="1"/>
            </p:cNvSpPr>
            <p:nvPr/>
          </p:nvSpPr>
          <p:spPr bwMode="auto">
            <a:xfrm>
              <a:off x="1872" y="81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2063" name="Text Box 15"/>
            <p:cNvSpPr txBox="1">
              <a:spLocks noChangeArrowheads="1"/>
            </p:cNvSpPr>
            <p:nvPr/>
          </p:nvSpPr>
          <p:spPr bwMode="auto">
            <a:xfrm>
              <a:off x="1872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2064" name="Text Box 16"/>
            <p:cNvSpPr txBox="1">
              <a:spLocks noChangeArrowheads="1"/>
            </p:cNvSpPr>
            <p:nvPr/>
          </p:nvSpPr>
          <p:spPr bwMode="auto">
            <a:xfrm>
              <a:off x="768" y="105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64206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6705600" cy="2438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dirty="0">
                <a:sym typeface="Symbol" pitchFamily="18" charset="2"/>
              </a:rPr>
              <a:t> What is the adjacency matrix A</a:t>
            </a:r>
            <a:r>
              <a:rPr lang="en-US" sz="2800" baseline="-25000" dirty="0">
                <a:sym typeface="Symbol" pitchFamily="18" charset="2"/>
              </a:rPr>
              <a:t>G</a:t>
            </a:r>
            <a:r>
              <a:rPr lang="en-US" sz="2800" dirty="0">
                <a:sym typeface="Symbol" pitchFamily="18" charset="2"/>
              </a:rPr>
              <a:t> for the following graph G based on the order of vertices a, b, c, d ?</a:t>
            </a:r>
            <a:endParaRPr lang="en-US" sz="2800" dirty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42066" name="Rectangle 18"/>
          <p:cNvSpPr>
            <a:spLocks noChangeArrowheads="1"/>
          </p:cNvSpPr>
          <p:nvPr/>
        </p:nvSpPr>
        <p:spPr bwMode="auto">
          <a:xfrm>
            <a:off x="1752600" y="37338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42067" name="Object 19"/>
          <p:cNvGraphicFramePr>
            <a:graphicFrameLocks noChangeAspect="1"/>
          </p:cNvGraphicFramePr>
          <p:nvPr>
            <p:extLst/>
          </p:nvPr>
        </p:nvGraphicFramePr>
        <p:xfrm>
          <a:off x="3738564" y="3175001"/>
          <a:ext cx="2428875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143000" imgH="850680" progId="Equation.3">
                  <p:embed/>
                </p:oleObj>
              </mc:Choice>
              <mc:Fallback>
                <p:oleObj name="Equation" r:id="rId3" imgW="1143000" imgH="850680" progId="Equation.3">
                  <p:embed/>
                  <p:pic>
                    <p:nvPicPr>
                      <p:cNvPr id="6420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4" y="3175001"/>
                        <a:ext cx="2428875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68" name="Rectangle 20"/>
          <p:cNvSpPr>
            <a:spLocks noChangeArrowheads="1"/>
          </p:cNvSpPr>
          <p:nvPr/>
        </p:nvSpPr>
        <p:spPr bwMode="auto">
          <a:xfrm>
            <a:off x="685800" y="5257800"/>
            <a:ext cx="1089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Adjacency matrices of undirected graphs are always symmetric.</a:t>
            </a:r>
          </a:p>
        </p:txBody>
      </p:sp>
    </p:spTree>
    <p:extLst>
      <p:ext uri="{BB962C8B-B14F-4D97-AF65-F5344CB8AC3E}">
        <p14:creationId xmlns:p14="http://schemas.microsoft.com/office/powerpoint/2010/main" val="2605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66" grpId="0" autoUpdateAnimBg="0"/>
      <p:bldP spid="64206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9FAE-D9A8-4A3F-AF2C-A58A31687903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14400"/>
          </a:xfrm>
        </p:spPr>
        <p:txBody>
          <a:bodyPr/>
          <a:lstStyle/>
          <a:p>
            <a:r>
              <a:rPr lang="en-US" altLang="en-US" sz="3600"/>
              <a:t>Introduction to Graphs</a:t>
            </a:r>
            <a:endParaRPr lang="en-CA" altLang="en-US" sz="360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4724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dirty="0">
                <a:sym typeface="Symbol" panose="05050102010706020507" pitchFamily="18" charset="2"/>
              </a:rPr>
              <a:t>A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simple graph</a:t>
            </a:r>
            <a:r>
              <a:rPr lang="en-US" altLang="en-US" dirty="0">
                <a:sym typeface="Symbol" panose="05050102010706020507" pitchFamily="18" charset="2"/>
              </a:rPr>
              <a:t> G = (V, E) consists of V, a nonempty set of vertices, and E, a set of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unordered pairs</a:t>
            </a:r>
            <a:r>
              <a:rPr lang="en-US" altLang="en-US" dirty="0">
                <a:sym typeface="Symbol" panose="05050102010706020507" pitchFamily="18" charset="2"/>
              </a:rPr>
              <a:t> of </a:t>
            </a:r>
            <a:r>
              <a:rPr lang="en-US" altLang="en-US" dirty="0">
                <a:solidFill>
                  <a:srgbClr val="00FFFF"/>
                </a:solidFill>
                <a:sym typeface="Symbol" panose="05050102010706020507" pitchFamily="18" charset="2"/>
              </a:rPr>
              <a:t>distinct</a:t>
            </a:r>
            <a:r>
              <a:rPr lang="en-US" altLang="en-US" dirty="0">
                <a:sym typeface="Symbol" panose="05050102010706020507" pitchFamily="18" charset="2"/>
              </a:rPr>
              <a:t> elements of V called edges.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dirty="0">
                <a:sym typeface="Symbol" panose="05050102010706020507" pitchFamily="18" charset="2"/>
              </a:rPr>
              <a:t>For each </a:t>
            </a:r>
            <a:r>
              <a:rPr lang="en-US" altLang="en-US" dirty="0" err="1">
                <a:sym typeface="Symbol" panose="05050102010706020507" pitchFamily="18" charset="2"/>
              </a:rPr>
              <a:t>eE</a:t>
            </a:r>
            <a:r>
              <a:rPr lang="en-US" altLang="en-US" dirty="0">
                <a:sym typeface="Symbol" panose="05050102010706020507" pitchFamily="18" charset="2"/>
              </a:rPr>
              <a:t>, e = {u, v} where u, v  V.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dirty="0">
                <a:sym typeface="Symbol" panose="05050102010706020507" pitchFamily="18" charset="2"/>
              </a:rPr>
              <a:t>An undirected graph (not simple) may contain loops. An edge e is a loop if e = {u, u} for some </a:t>
            </a:r>
            <a:r>
              <a:rPr lang="en-US" altLang="en-US" dirty="0" err="1">
                <a:sym typeface="Symbol" panose="05050102010706020507" pitchFamily="18" charset="2"/>
              </a:rPr>
              <a:t>uV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85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5E37FE4D-0B1E-4D57-9804-2D67860D6E31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30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Representing Graphs</a:t>
            </a:r>
            <a:endParaRPr lang="en-CA" sz="360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1049000" cy="4572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dirty="0">
                <a:sym typeface="Symbol" pitchFamily="18" charset="2"/>
              </a:rPr>
              <a:t>For the representation of graphs with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multiple edges</a:t>
            </a:r>
            <a:r>
              <a:rPr lang="en-US" sz="3200" dirty="0">
                <a:sym typeface="Symbol" pitchFamily="18" charset="2"/>
              </a:rPr>
              <a:t>, we can no longer use zero-one matrices.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900" dirty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dirty="0">
                <a:sym typeface="Symbol" pitchFamily="18" charset="2"/>
              </a:rPr>
              <a:t>Instead, we use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matrices of natural numbers</a:t>
            </a:r>
            <a:r>
              <a:rPr lang="en-US" sz="3200" dirty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900" dirty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dirty="0">
                <a:sym typeface="Symbol" pitchFamily="18" charset="2"/>
              </a:rPr>
              <a:t>The (</a:t>
            </a:r>
            <a:r>
              <a:rPr lang="en-US" sz="3200" dirty="0" err="1"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, j)</a:t>
            </a:r>
            <a:r>
              <a:rPr lang="en-US" sz="3200" dirty="0" err="1">
                <a:sym typeface="Symbol" pitchFamily="18" charset="2"/>
              </a:rPr>
              <a:t>th</a:t>
            </a:r>
            <a:r>
              <a:rPr lang="en-US" sz="3200" dirty="0">
                <a:sym typeface="Symbol" pitchFamily="18" charset="2"/>
              </a:rPr>
              <a:t> entry of such a matrix equals the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number of edges</a:t>
            </a:r>
            <a:r>
              <a:rPr lang="en-US" sz="3200" dirty="0">
                <a:sym typeface="Symbol" pitchFamily="18" charset="2"/>
              </a:rPr>
              <a:t> that are associated with {v</a:t>
            </a:r>
            <a:r>
              <a:rPr lang="en-US" sz="3200" baseline="-25000" dirty="0"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, </a:t>
            </a:r>
            <a:r>
              <a:rPr lang="en-US" sz="3200" dirty="0" err="1">
                <a:sym typeface="Symbol" pitchFamily="18" charset="2"/>
              </a:rPr>
              <a:t>v</a:t>
            </a:r>
            <a:r>
              <a:rPr lang="en-US" sz="3200" baseline="-25000" dirty="0" err="1">
                <a:sym typeface="Symbol" pitchFamily="18" charset="2"/>
              </a:rPr>
              <a:t>j</a:t>
            </a:r>
            <a:r>
              <a:rPr lang="en-US" sz="3200" dirty="0">
                <a:sym typeface="Symbol" pitchFamily="18" charset="2"/>
              </a:rPr>
              <a:t>}.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80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360EDB0A-6488-470C-94D6-04704D3B3BCE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31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Representing Graphs</a:t>
            </a:r>
            <a:endParaRPr lang="en-CA" sz="360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6781800" cy="2438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E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xample:</a:t>
            </a:r>
            <a:r>
              <a:rPr lang="en-US" sz="3200" dirty="0">
                <a:sym typeface="Symbol" pitchFamily="18" charset="2"/>
              </a:rPr>
              <a:t> What is the adjacency matrix A</a:t>
            </a:r>
            <a:r>
              <a:rPr lang="en-US" sz="3200" baseline="-25000" dirty="0">
                <a:sym typeface="Symbol" pitchFamily="18" charset="2"/>
              </a:rPr>
              <a:t>G</a:t>
            </a:r>
            <a:r>
              <a:rPr lang="en-US" sz="3200" dirty="0">
                <a:sym typeface="Symbol" pitchFamily="18" charset="2"/>
              </a:rPr>
              <a:t> for the following graph G based on the order of vertices a, b, c, d ?</a:t>
            </a:r>
            <a:endParaRPr lang="en-US" sz="3200" dirty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752600" y="37338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44101" name="Object 5"/>
          <p:cNvGraphicFramePr>
            <a:graphicFrameLocks noChangeAspect="1"/>
          </p:cNvGraphicFramePr>
          <p:nvPr>
            <p:extLst/>
          </p:nvPr>
        </p:nvGraphicFramePr>
        <p:xfrm>
          <a:off x="3738564" y="3175001"/>
          <a:ext cx="2428875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143000" imgH="850680" progId="Equation.3">
                  <p:embed/>
                </p:oleObj>
              </mc:Choice>
              <mc:Fallback>
                <p:oleObj name="Equation" r:id="rId3" imgW="1143000" imgH="850680" progId="Equation.3">
                  <p:embed/>
                  <p:pic>
                    <p:nvPicPr>
                      <p:cNvPr id="64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4" y="3175001"/>
                        <a:ext cx="2428875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98552200"/>
              </p:ext>
            </p:extLst>
          </p:nvPr>
        </p:nvGraphicFramePr>
        <p:xfrm>
          <a:off x="609600" y="5486400"/>
          <a:ext cx="10972800" cy="63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848600" y="1066801"/>
            <a:ext cx="2438400" cy="2043113"/>
            <a:chOff x="3984" y="672"/>
            <a:chExt cx="1536" cy="1287"/>
          </a:xfrm>
        </p:grpSpPr>
        <p:sp>
          <p:nvSpPr>
            <p:cNvPr id="644104" name="Text Box 8"/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4105" name="AutoShape 9"/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4106" name="AutoShape 10"/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4107" name="AutoShape 11"/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4108" name="AutoShape 12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2544" name="AutoShape 13"/>
            <p:cNvCxnSpPr>
              <a:cxnSpLocks noChangeShapeType="1"/>
              <a:stCxn id="644107" idx="1"/>
              <a:endCxn id="644108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AutoShape 14"/>
            <p:cNvCxnSpPr>
              <a:cxnSpLocks noChangeShapeType="1"/>
              <a:stCxn id="644106" idx="7"/>
              <a:endCxn id="644108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AutoShape 15"/>
            <p:cNvCxnSpPr>
              <a:cxnSpLocks noChangeShapeType="1"/>
              <a:stCxn id="644108" idx="4"/>
              <a:endCxn id="644105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AutoShape 16"/>
            <p:cNvCxnSpPr>
              <a:cxnSpLocks noChangeShapeType="1"/>
              <a:stCxn id="644106" idx="6"/>
              <a:endCxn id="644107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AutoShape 17"/>
            <p:cNvCxnSpPr>
              <a:cxnSpLocks noChangeShapeType="1"/>
              <a:stCxn id="644106" idx="5"/>
              <a:endCxn id="644105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4114" name="Text Box 18"/>
            <p:cNvSpPr txBox="1">
              <a:spLocks noChangeArrowheads="1"/>
            </p:cNvSpPr>
            <p:nvPr/>
          </p:nvSpPr>
          <p:spPr bwMode="auto">
            <a:xfrm>
              <a:off x="5136" y="115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4115" name="Text Box 19"/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44116" name="Text Box 20"/>
            <p:cNvSpPr txBox="1">
              <a:spLocks noChangeArrowheads="1"/>
            </p:cNvSpPr>
            <p:nvPr/>
          </p:nvSpPr>
          <p:spPr bwMode="auto">
            <a:xfrm>
              <a:off x="3984" y="12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22552" name="AutoShape 21"/>
            <p:cNvCxnSpPr>
              <a:cxnSpLocks noChangeShapeType="1"/>
              <a:stCxn id="644106" idx="0"/>
              <a:endCxn id="644108" idx="2"/>
            </p:cNvCxnSpPr>
            <p:nvPr/>
          </p:nvCxnSpPr>
          <p:spPr bwMode="auto">
            <a:xfrm rot="-5400000">
              <a:off x="4176" y="1008"/>
              <a:ext cx="432" cy="24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AutoShape 22"/>
            <p:cNvCxnSpPr>
              <a:cxnSpLocks noChangeShapeType="1"/>
              <a:stCxn id="644106" idx="4"/>
              <a:endCxn id="644105" idx="2"/>
            </p:cNvCxnSpPr>
            <p:nvPr/>
          </p:nvCxnSpPr>
          <p:spPr bwMode="auto">
            <a:xfrm rot="16200000" flipH="1">
              <a:off x="4440" y="1272"/>
              <a:ext cx="336" cy="672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AutoShape 23"/>
            <p:cNvCxnSpPr>
              <a:cxnSpLocks noChangeShapeType="1"/>
              <a:stCxn id="644106" idx="6"/>
              <a:endCxn id="644105" idx="1"/>
            </p:cNvCxnSpPr>
            <p:nvPr/>
          </p:nvCxnSpPr>
          <p:spPr bwMode="auto">
            <a:xfrm>
              <a:off x="4320" y="1392"/>
              <a:ext cx="638" cy="35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AutoShape 24"/>
            <p:cNvCxnSpPr>
              <a:cxnSpLocks noChangeShapeType="1"/>
              <a:stCxn id="644107" idx="6"/>
              <a:endCxn id="644107" idx="1"/>
            </p:cNvCxnSpPr>
            <p:nvPr/>
          </p:nvCxnSpPr>
          <p:spPr bwMode="auto">
            <a:xfrm flipH="1" flipV="1">
              <a:off x="4958" y="1166"/>
              <a:ext cx="82" cy="34"/>
            </a:xfrm>
            <a:prstGeom prst="curvedConnector4">
              <a:avLst>
                <a:gd name="adj1" fmla="val -175611"/>
                <a:gd name="adj2" fmla="val 564704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272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54FBD5F-782C-4E07-B3FE-EA276CECB258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32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Representing Graphs</a:t>
            </a:r>
            <a:endParaRPr lang="en-CA" sz="360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20400" cy="5029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800" dirty="0">
                <a:sym typeface="Symbol" pitchFamily="18" charset="2"/>
              </a:rPr>
              <a:t> Let G = (V, E) be a 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directed graph</a:t>
            </a:r>
            <a:r>
              <a:rPr lang="en-US" sz="2800" dirty="0">
                <a:sym typeface="Symbol" pitchFamily="18" charset="2"/>
              </a:rPr>
              <a:t> with |V| = n. Suppose that the vertices of G are listed in arbitrary order as </a:t>
            </a:r>
            <a:r>
              <a:rPr lang="en-US" sz="2800" dirty="0" smtClean="0">
                <a:sym typeface="Symbol" pitchFamily="18" charset="2"/>
              </a:rPr>
              <a:t/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v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v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 …, </a:t>
            </a:r>
            <a:r>
              <a:rPr lang="en-US" sz="2800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 err="1">
                <a:sym typeface="Symbol" pitchFamily="18" charset="2"/>
              </a:rPr>
              <a:t>.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The 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adjacency matrix</a:t>
            </a:r>
            <a:r>
              <a:rPr lang="en-US" sz="2800" dirty="0">
                <a:sym typeface="Symbol" pitchFamily="18" charset="2"/>
              </a:rPr>
              <a:t> A (or A</a:t>
            </a:r>
            <a:r>
              <a:rPr lang="en-US" sz="2800" baseline="-25000" dirty="0">
                <a:sym typeface="Symbol" pitchFamily="18" charset="2"/>
              </a:rPr>
              <a:t>G</a:t>
            </a:r>
            <a:r>
              <a:rPr lang="en-US" sz="2800" dirty="0">
                <a:sym typeface="Symbol" pitchFamily="18" charset="2"/>
              </a:rPr>
              <a:t>) of G, with respect to this listing of the vertices, is the </a:t>
            </a:r>
            <a:r>
              <a:rPr lang="en-US" sz="2800" dirty="0" err="1">
                <a:sym typeface="Symbol" pitchFamily="18" charset="2"/>
              </a:rPr>
              <a:t>nn</a:t>
            </a:r>
            <a:r>
              <a:rPr lang="en-US" sz="2800" dirty="0">
                <a:sym typeface="Symbol" pitchFamily="18" charset="2"/>
              </a:rPr>
              <a:t> zero-one matrix with 1 as its (</a:t>
            </a:r>
            <a:r>
              <a:rPr lang="en-US" sz="28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, j)</a:t>
            </a:r>
            <a:r>
              <a:rPr lang="en-US" sz="2800" dirty="0" err="1">
                <a:sym typeface="Symbol" pitchFamily="18" charset="2"/>
              </a:rPr>
              <a:t>th</a:t>
            </a:r>
            <a:r>
              <a:rPr lang="en-US" sz="2800" dirty="0">
                <a:sym typeface="Symbol" pitchFamily="18" charset="2"/>
              </a:rPr>
              <a:t> entry when there is an edge from v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to </a:t>
            </a:r>
            <a:r>
              <a:rPr lang="en-US" sz="2800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j</a:t>
            </a:r>
            <a:r>
              <a:rPr lang="en-US" sz="2800" dirty="0">
                <a:sym typeface="Symbol" pitchFamily="18" charset="2"/>
              </a:rPr>
              <a:t>, and 0 otherwise.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In other words, for an adjacency matrix A = [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],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 = 1 	if (v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j</a:t>
            </a:r>
            <a:r>
              <a:rPr lang="en-US" sz="2800" dirty="0">
                <a:sym typeface="Symbol" pitchFamily="18" charset="2"/>
              </a:rPr>
              <a:t>) is an edge of G,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 = 0	         otherwise.</a:t>
            </a:r>
            <a:endParaRPr lang="en-US" sz="2800" b="1" dirty="0">
              <a:solidFill>
                <a:srgbClr val="00FFFF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08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7B82CC2-7EE3-4D19-8DFD-C3E57FFCB8E7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Representing Graphs</a:t>
            </a:r>
            <a:endParaRPr lang="en-CA" sz="36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848600" y="1066801"/>
            <a:ext cx="2362200" cy="2043113"/>
            <a:chOff x="3984" y="672"/>
            <a:chExt cx="1488" cy="1287"/>
          </a:xfrm>
        </p:grpSpPr>
        <p:sp>
          <p:nvSpPr>
            <p:cNvPr id="678916" name="Text Box 4"/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78917" name="AutoShape 5"/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8918" name="AutoShape 6"/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8919" name="AutoShape 7"/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8920" name="AutoShape 8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4591" name="AutoShape 9"/>
            <p:cNvCxnSpPr>
              <a:cxnSpLocks noChangeShapeType="1"/>
              <a:stCxn id="678919" idx="1"/>
              <a:endCxn id="678920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10"/>
            <p:cNvCxnSpPr>
              <a:cxnSpLocks noChangeShapeType="1"/>
              <a:stCxn id="678918" idx="7"/>
              <a:endCxn id="678920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11"/>
            <p:cNvCxnSpPr>
              <a:cxnSpLocks noChangeShapeType="1"/>
              <a:stCxn id="678920" idx="4"/>
              <a:endCxn id="678917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12"/>
            <p:cNvCxnSpPr>
              <a:cxnSpLocks noChangeShapeType="1"/>
              <a:stCxn id="678918" idx="6"/>
              <a:endCxn id="678919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3"/>
            <p:cNvCxnSpPr>
              <a:cxnSpLocks noChangeShapeType="1"/>
              <a:stCxn id="678918" idx="5"/>
              <a:endCxn id="678917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8926" name="Text Box 14"/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78927" name="Text Box 15"/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78928" name="Text Box 16"/>
            <p:cNvSpPr txBox="1">
              <a:spLocks noChangeArrowheads="1"/>
            </p:cNvSpPr>
            <p:nvPr/>
          </p:nvSpPr>
          <p:spPr bwMode="auto">
            <a:xfrm>
              <a:off x="3984" y="124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67892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315200" cy="2438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3200" dirty="0">
                <a:sym typeface="Symbol" pitchFamily="18" charset="2"/>
              </a:rPr>
              <a:t> What is the adjacency matrix A</a:t>
            </a:r>
            <a:r>
              <a:rPr lang="en-US" sz="3200" baseline="-25000" dirty="0">
                <a:sym typeface="Symbol" pitchFamily="18" charset="2"/>
              </a:rPr>
              <a:t>G</a:t>
            </a:r>
            <a:r>
              <a:rPr lang="en-US" sz="3200" dirty="0">
                <a:sym typeface="Symbol" pitchFamily="18" charset="2"/>
              </a:rPr>
              <a:t> for the following graph G based on the order of vertices a, b, c, d ?</a:t>
            </a:r>
            <a:endParaRPr lang="en-US" sz="3200" dirty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78930" name="Rectangle 18"/>
          <p:cNvSpPr>
            <a:spLocks noChangeArrowheads="1"/>
          </p:cNvSpPr>
          <p:nvPr/>
        </p:nvSpPr>
        <p:spPr bwMode="auto">
          <a:xfrm>
            <a:off x="1752600" y="37338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789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880478"/>
              </p:ext>
            </p:extLst>
          </p:nvPr>
        </p:nvGraphicFramePr>
        <p:xfrm>
          <a:off x="3657600" y="3124201"/>
          <a:ext cx="3388790" cy="251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1219281" imgH="899203" progId="Equation.3">
                  <p:embed/>
                </p:oleObj>
              </mc:Choice>
              <mc:Fallback>
                <p:oleObj name="Equation" r:id="rId3" imgW="1219281" imgH="899203" progId="Equation.3">
                  <p:embed/>
                  <p:pic>
                    <p:nvPicPr>
                      <p:cNvPr id="6789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24201"/>
                        <a:ext cx="3388790" cy="2514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2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3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F02CDD2-22A3-41A5-8B7D-5078DD3AFBF5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34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Representing Graphs</a:t>
            </a:r>
            <a:endParaRPr lang="en-CA" sz="360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9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900" dirty="0">
                <a:sym typeface="Symbol" pitchFamily="18" charset="2"/>
              </a:rPr>
              <a:t> Let G = (V, E) be an undirected graph with |V| = n and |E| = m. Suppose that the vertices and edges of G are listed in arbitrary order as v</a:t>
            </a:r>
            <a:r>
              <a:rPr lang="en-US" sz="2900" baseline="-25000" dirty="0">
                <a:sym typeface="Symbol" pitchFamily="18" charset="2"/>
              </a:rPr>
              <a:t>1</a:t>
            </a:r>
            <a:r>
              <a:rPr lang="en-US" sz="2900" dirty="0">
                <a:sym typeface="Symbol" pitchFamily="18" charset="2"/>
              </a:rPr>
              <a:t>, v</a:t>
            </a:r>
            <a:r>
              <a:rPr lang="en-US" sz="2900" baseline="-25000" dirty="0">
                <a:sym typeface="Symbol" pitchFamily="18" charset="2"/>
              </a:rPr>
              <a:t>2</a:t>
            </a:r>
            <a:r>
              <a:rPr lang="en-US" sz="2900" dirty="0">
                <a:sym typeface="Symbol" pitchFamily="18" charset="2"/>
              </a:rPr>
              <a:t>, …, </a:t>
            </a:r>
            <a:r>
              <a:rPr lang="en-US" sz="2900" dirty="0" err="1">
                <a:sym typeface="Symbol" pitchFamily="18" charset="2"/>
              </a:rPr>
              <a:t>v</a:t>
            </a:r>
            <a:r>
              <a:rPr lang="en-US" sz="2900" baseline="-25000" dirty="0" err="1">
                <a:sym typeface="Symbol" pitchFamily="18" charset="2"/>
              </a:rPr>
              <a:t>n</a:t>
            </a:r>
            <a:r>
              <a:rPr lang="en-US" sz="2900" baseline="-25000" dirty="0">
                <a:sym typeface="Symbol" pitchFamily="18" charset="2"/>
              </a:rPr>
              <a:t> </a:t>
            </a:r>
            <a:r>
              <a:rPr lang="en-US" sz="2900" dirty="0">
                <a:sym typeface="Symbol" pitchFamily="18" charset="2"/>
              </a:rPr>
              <a:t>and e</a:t>
            </a:r>
            <a:r>
              <a:rPr lang="en-US" sz="2900" baseline="-25000" dirty="0">
                <a:sym typeface="Symbol" pitchFamily="18" charset="2"/>
              </a:rPr>
              <a:t>1</a:t>
            </a:r>
            <a:r>
              <a:rPr lang="en-US" sz="2900" dirty="0">
                <a:sym typeface="Symbol" pitchFamily="18" charset="2"/>
              </a:rPr>
              <a:t>, e</a:t>
            </a:r>
            <a:r>
              <a:rPr lang="en-US" sz="2900" baseline="-25000" dirty="0">
                <a:sym typeface="Symbol" pitchFamily="18" charset="2"/>
              </a:rPr>
              <a:t>2</a:t>
            </a:r>
            <a:r>
              <a:rPr lang="en-US" sz="2900" dirty="0">
                <a:sym typeface="Symbol" pitchFamily="18" charset="2"/>
              </a:rPr>
              <a:t>, …, </a:t>
            </a:r>
            <a:r>
              <a:rPr lang="en-US" sz="2900" dirty="0" err="1">
                <a:sym typeface="Symbol" pitchFamily="18" charset="2"/>
              </a:rPr>
              <a:t>e</a:t>
            </a:r>
            <a:r>
              <a:rPr lang="en-US" sz="2900" baseline="-25000" dirty="0" err="1">
                <a:sym typeface="Symbol" pitchFamily="18" charset="2"/>
              </a:rPr>
              <a:t>m</a:t>
            </a:r>
            <a:r>
              <a:rPr lang="en-US" sz="2900" dirty="0">
                <a:sym typeface="Symbol" pitchFamily="18" charset="2"/>
              </a:rPr>
              <a:t>, respectively. 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900" dirty="0">
                <a:sym typeface="Symbol" pitchFamily="18" charset="2"/>
              </a:rPr>
              <a:t>The </a:t>
            </a:r>
            <a:r>
              <a:rPr lang="en-US" sz="2900" b="1" dirty="0">
                <a:solidFill>
                  <a:srgbClr val="00FFFF"/>
                </a:solidFill>
                <a:sym typeface="Symbol" pitchFamily="18" charset="2"/>
              </a:rPr>
              <a:t>incidence matrix</a:t>
            </a:r>
            <a:r>
              <a:rPr lang="en-US" sz="2900" dirty="0">
                <a:sym typeface="Symbol" pitchFamily="18" charset="2"/>
              </a:rPr>
              <a:t> of G with respect to this listing of the vertices and edges is the </a:t>
            </a:r>
            <a:r>
              <a:rPr lang="en-US" sz="2900" dirty="0" err="1">
                <a:sym typeface="Symbol" pitchFamily="18" charset="2"/>
              </a:rPr>
              <a:t>nm</a:t>
            </a:r>
            <a:r>
              <a:rPr lang="en-US" sz="2900" dirty="0">
                <a:sym typeface="Symbol" pitchFamily="18" charset="2"/>
              </a:rPr>
              <a:t> zero-one matrix with 1 as its (</a:t>
            </a:r>
            <a:r>
              <a:rPr lang="en-US" sz="2900" dirty="0" err="1">
                <a:sym typeface="Symbol" pitchFamily="18" charset="2"/>
              </a:rPr>
              <a:t>i</a:t>
            </a:r>
            <a:r>
              <a:rPr lang="en-US" sz="2900" dirty="0">
                <a:sym typeface="Symbol" pitchFamily="18" charset="2"/>
              </a:rPr>
              <a:t>, j)</a:t>
            </a:r>
            <a:r>
              <a:rPr lang="en-US" sz="2900" baseline="30000" dirty="0" err="1">
                <a:sym typeface="Symbol" pitchFamily="18" charset="2"/>
              </a:rPr>
              <a:t>th</a:t>
            </a:r>
            <a:r>
              <a:rPr lang="en-US" sz="2900" dirty="0">
                <a:sym typeface="Symbol" pitchFamily="18" charset="2"/>
              </a:rPr>
              <a:t> entry when edge </a:t>
            </a:r>
            <a:r>
              <a:rPr lang="en-US" sz="2900" dirty="0" err="1">
                <a:sym typeface="Symbol" pitchFamily="18" charset="2"/>
              </a:rPr>
              <a:t>e</a:t>
            </a:r>
            <a:r>
              <a:rPr lang="en-US" sz="2900" baseline="-25000" dirty="0" err="1">
                <a:sym typeface="Symbol" pitchFamily="18" charset="2"/>
              </a:rPr>
              <a:t>j</a:t>
            </a:r>
            <a:r>
              <a:rPr lang="en-US" sz="2900" dirty="0">
                <a:sym typeface="Symbol" pitchFamily="18" charset="2"/>
              </a:rPr>
              <a:t> is incident with vertex v</a:t>
            </a:r>
            <a:r>
              <a:rPr lang="en-US" sz="2900" baseline="-25000" dirty="0">
                <a:sym typeface="Symbol" pitchFamily="18" charset="2"/>
              </a:rPr>
              <a:t>i</a:t>
            </a:r>
            <a:r>
              <a:rPr lang="en-US" sz="2900" dirty="0">
                <a:sym typeface="Symbol" pitchFamily="18" charset="2"/>
              </a:rPr>
              <a:t>, and 0 otherwise.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900" dirty="0">
                <a:sym typeface="Symbol" pitchFamily="18" charset="2"/>
              </a:rPr>
              <a:t>In other words, for an incidence matrix M = [</a:t>
            </a:r>
            <a:r>
              <a:rPr lang="en-US" sz="2900" dirty="0" err="1">
                <a:sym typeface="Symbol" pitchFamily="18" charset="2"/>
              </a:rPr>
              <a:t>m</a:t>
            </a:r>
            <a:r>
              <a:rPr lang="en-US" sz="2900" baseline="-25000" dirty="0" err="1">
                <a:sym typeface="Symbol" pitchFamily="18" charset="2"/>
              </a:rPr>
              <a:t>ij</a:t>
            </a:r>
            <a:r>
              <a:rPr lang="en-US" sz="2900" dirty="0">
                <a:sym typeface="Symbol" pitchFamily="18" charset="2"/>
              </a:rPr>
              <a:t>], 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900" dirty="0" err="1">
                <a:sym typeface="Symbol" pitchFamily="18" charset="2"/>
              </a:rPr>
              <a:t>m</a:t>
            </a:r>
            <a:r>
              <a:rPr lang="en-US" sz="2900" baseline="-25000" dirty="0" err="1">
                <a:sym typeface="Symbol" pitchFamily="18" charset="2"/>
              </a:rPr>
              <a:t>ij</a:t>
            </a:r>
            <a:r>
              <a:rPr lang="en-US" sz="2900" dirty="0">
                <a:sym typeface="Symbol" pitchFamily="18" charset="2"/>
              </a:rPr>
              <a:t> = 1 	if edge </a:t>
            </a:r>
            <a:r>
              <a:rPr lang="en-US" sz="2900" dirty="0" err="1">
                <a:sym typeface="Symbol" pitchFamily="18" charset="2"/>
              </a:rPr>
              <a:t>e</a:t>
            </a:r>
            <a:r>
              <a:rPr lang="en-US" sz="2900" baseline="-25000" dirty="0" err="1">
                <a:sym typeface="Symbol" pitchFamily="18" charset="2"/>
              </a:rPr>
              <a:t>j</a:t>
            </a:r>
            <a:r>
              <a:rPr lang="en-US" sz="2900" dirty="0">
                <a:sym typeface="Symbol" pitchFamily="18" charset="2"/>
              </a:rPr>
              <a:t> is incident with v</a:t>
            </a:r>
            <a:r>
              <a:rPr lang="en-US" sz="2900" baseline="-25000" dirty="0">
                <a:sym typeface="Symbol" pitchFamily="18" charset="2"/>
              </a:rPr>
              <a:t>i</a:t>
            </a:r>
            <a:r>
              <a:rPr lang="en-US" sz="2900" dirty="0">
                <a:sym typeface="Symbol" pitchFamily="18" charset="2"/>
              </a:rPr>
              <a:t> </a:t>
            </a:r>
            <a:br>
              <a:rPr lang="en-US" sz="2900" dirty="0">
                <a:sym typeface="Symbol" pitchFamily="18" charset="2"/>
              </a:rPr>
            </a:br>
            <a:r>
              <a:rPr lang="en-US" sz="2900" dirty="0" err="1">
                <a:sym typeface="Symbol" pitchFamily="18" charset="2"/>
              </a:rPr>
              <a:t>m</a:t>
            </a:r>
            <a:r>
              <a:rPr lang="en-US" sz="2900" baseline="-25000" dirty="0" err="1">
                <a:sym typeface="Symbol" pitchFamily="18" charset="2"/>
              </a:rPr>
              <a:t>ij</a:t>
            </a:r>
            <a:r>
              <a:rPr lang="en-US" sz="2900" dirty="0">
                <a:sym typeface="Symbol" pitchFamily="18" charset="2"/>
              </a:rPr>
              <a:t> = 0	otherwise.</a:t>
            </a:r>
          </a:p>
        </p:txBody>
      </p:sp>
    </p:spTree>
    <p:extLst>
      <p:ext uri="{BB962C8B-B14F-4D97-AF65-F5344CB8AC3E}">
        <p14:creationId xmlns:p14="http://schemas.microsoft.com/office/powerpoint/2010/main" val="252925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uiExpand="1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F11A84ED-C101-4C5A-9A12-AC8BD13D00EF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35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Representing Graphs</a:t>
            </a:r>
            <a:endParaRPr lang="en-CA" sz="360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838200"/>
            <a:ext cx="6956425" cy="2438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3000" dirty="0">
                <a:sym typeface="Symbol" pitchFamily="18" charset="2"/>
              </a:rPr>
              <a:t> What is the incidence matrix M for the following graph G based on the order of vertices a, b, c, d and edges </a:t>
            </a:r>
            <a:r>
              <a:rPr lang="en-US" sz="3000" dirty="0" smtClean="0">
                <a:sym typeface="Symbol" pitchFamily="18" charset="2"/>
              </a:rPr>
              <a:t>1</a:t>
            </a:r>
            <a:r>
              <a:rPr lang="en-US" sz="3000" dirty="0">
                <a:sym typeface="Symbol" pitchFamily="18" charset="2"/>
              </a:rPr>
              <a:t>, 2, 3, 4, 5, 6?</a:t>
            </a:r>
            <a:endParaRPr lang="en-US" sz="3000" dirty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1752600" y="34290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endParaRPr lang="en-US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80965" name="Object 5"/>
          <p:cNvGraphicFramePr>
            <a:graphicFrameLocks noChangeAspect="1"/>
          </p:cNvGraphicFramePr>
          <p:nvPr/>
        </p:nvGraphicFramePr>
        <p:xfrm>
          <a:off x="3657600" y="2819401"/>
          <a:ext cx="344805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623042" imgH="899203" progId="Equation.3">
                  <p:embed/>
                </p:oleObj>
              </mc:Choice>
              <mc:Fallback>
                <p:oleObj name="Equation" r:id="rId3" imgW="1623042" imgH="899203" progId="Equation.3">
                  <p:embed/>
                  <p:pic>
                    <p:nvPicPr>
                      <p:cNvPr id="68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1"/>
                        <a:ext cx="3448050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6" name="Rectangle 6"/>
          <p:cNvSpPr>
            <a:spLocks noChangeArrowheads="1"/>
          </p:cNvSpPr>
          <p:nvPr/>
        </p:nvSpPr>
        <p:spPr bwMode="auto">
          <a:xfrm>
            <a:off x="609600" y="480060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Incidence matrices of directed graphs contain two 1s per column for edges connecting two vertices and one 1 per column for loops.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772400" y="1066801"/>
            <a:ext cx="2514600" cy="2652713"/>
            <a:chOff x="3936" y="672"/>
            <a:chExt cx="1584" cy="1671"/>
          </a:xfrm>
        </p:grpSpPr>
        <p:sp>
          <p:nvSpPr>
            <p:cNvPr id="680968" name="Text Box 8"/>
            <p:cNvSpPr txBox="1">
              <a:spLocks noChangeArrowheads="1"/>
            </p:cNvSpPr>
            <p:nvPr/>
          </p:nvSpPr>
          <p:spPr bwMode="auto">
            <a:xfrm>
              <a:off x="4224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0969" name="AutoShape 9"/>
            <p:cNvSpPr>
              <a:spLocks noChangeArrowheads="1"/>
            </p:cNvSpPr>
            <p:nvPr/>
          </p:nvSpPr>
          <p:spPr bwMode="auto">
            <a:xfrm>
              <a:off x="5088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0970" name="AutoShape 10"/>
            <p:cNvSpPr>
              <a:spLocks noChangeArrowheads="1"/>
            </p:cNvSpPr>
            <p:nvPr/>
          </p:nvSpPr>
          <p:spPr bwMode="auto">
            <a:xfrm>
              <a:off x="4176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0971" name="AutoShape 11"/>
            <p:cNvSpPr>
              <a:spLocks noChangeArrowheads="1"/>
            </p:cNvSpPr>
            <p:nvPr/>
          </p:nvSpPr>
          <p:spPr bwMode="auto">
            <a:xfrm>
              <a:off x="4896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0972" name="AutoShape 12"/>
            <p:cNvSpPr>
              <a:spLocks noChangeArrowheads="1"/>
            </p:cNvSpPr>
            <p:nvPr/>
          </p:nvSpPr>
          <p:spPr bwMode="auto">
            <a:xfrm>
              <a:off x="4464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6640" name="AutoShape 13"/>
            <p:cNvCxnSpPr>
              <a:cxnSpLocks noChangeShapeType="1"/>
              <a:stCxn id="680971" idx="1"/>
              <a:endCxn id="680972" idx="5"/>
            </p:cNvCxnSpPr>
            <p:nvPr/>
          </p:nvCxnSpPr>
          <p:spPr bwMode="auto">
            <a:xfrm flipH="1" flipV="1">
              <a:off x="4546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AutoShape 14"/>
            <p:cNvCxnSpPr>
              <a:cxnSpLocks noChangeShapeType="1"/>
              <a:stCxn id="680970" idx="7"/>
              <a:endCxn id="680972" idx="3"/>
            </p:cNvCxnSpPr>
            <p:nvPr/>
          </p:nvCxnSpPr>
          <p:spPr bwMode="auto">
            <a:xfrm flipV="1">
              <a:off x="4258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AutoShape 15"/>
            <p:cNvCxnSpPr>
              <a:cxnSpLocks noChangeShapeType="1"/>
              <a:stCxn id="680972" idx="4"/>
              <a:endCxn id="680969" idx="1"/>
            </p:cNvCxnSpPr>
            <p:nvPr/>
          </p:nvCxnSpPr>
          <p:spPr bwMode="auto">
            <a:xfrm>
              <a:off x="4512" y="960"/>
              <a:ext cx="590" cy="92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AutoShape 16"/>
            <p:cNvCxnSpPr>
              <a:cxnSpLocks noChangeShapeType="1"/>
              <a:stCxn id="680970" idx="6"/>
              <a:endCxn id="680971" idx="2"/>
            </p:cNvCxnSpPr>
            <p:nvPr/>
          </p:nvCxnSpPr>
          <p:spPr bwMode="auto">
            <a:xfrm flipV="1">
              <a:off x="4272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AutoShape 17"/>
            <p:cNvCxnSpPr>
              <a:cxnSpLocks noChangeShapeType="1"/>
              <a:stCxn id="680970" idx="5"/>
              <a:endCxn id="680969" idx="1"/>
            </p:cNvCxnSpPr>
            <p:nvPr/>
          </p:nvCxnSpPr>
          <p:spPr bwMode="auto">
            <a:xfrm>
              <a:off x="4258" y="1426"/>
              <a:ext cx="84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0978" name="Text Box 18"/>
            <p:cNvSpPr txBox="1">
              <a:spLocks noChangeArrowheads="1"/>
            </p:cNvSpPr>
            <p:nvPr/>
          </p:nvSpPr>
          <p:spPr bwMode="auto">
            <a:xfrm>
              <a:off x="5040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0979" name="Text Box 19"/>
            <p:cNvSpPr txBox="1">
              <a:spLocks noChangeArrowheads="1"/>
            </p:cNvSpPr>
            <p:nvPr/>
          </p:nvSpPr>
          <p:spPr bwMode="auto">
            <a:xfrm>
              <a:off x="5136" y="163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0980" name="Text Box 20"/>
            <p:cNvSpPr txBox="1">
              <a:spLocks noChangeArrowheads="1"/>
            </p:cNvSpPr>
            <p:nvPr/>
          </p:nvSpPr>
          <p:spPr bwMode="auto">
            <a:xfrm>
              <a:off x="3936" y="124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0981" name="Text Box 21"/>
            <p:cNvSpPr txBox="1">
              <a:spLocks noChangeArrowheads="1"/>
            </p:cNvSpPr>
            <p:nvPr/>
          </p:nvSpPr>
          <p:spPr bwMode="auto">
            <a:xfrm>
              <a:off x="4704" y="72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680982" name="Text Box 22"/>
            <p:cNvSpPr txBox="1">
              <a:spLocks noChangeArrowheads="1"/>
            </p:cNvSpPr>
            <p:nvPr/>
          </p:nvSpPr>
          <p:spPr bwMode="auto">
            <a:xfrm>
              <a:off x="4128" y="9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680983" name="Text Box 23"/>
            <p:cNvSpPr txBox="1">
              <a:spLocks noChangeArrowheads="1"/>
            </p:cNvSpPr>
            <p:nvPr/>
          </p:nvSpPr>
          <p:spPr bwMode="auto">
            <a:xfrm>
              <a:off x="4416" y="158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680984" name="Text Box 24"/>
            <p:cNvSpPr txBox="1">
              <a:spLocks noChangeArrowheads="1"/>
            </p:cNvSpPr>
            <p:nvPr/>
          </p:nvSpPr>
          <p:spPr bwMode="auto">
            <a:xfrm>
              <a:off x="4896" y="134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680985" name="Text Box 25"/>
            <p:cNvSpPr txBox="1">
              <a:spLocks noChangeArrowheads="1"/>
            </p:cNvSpPr>
            <p:nvPr/>
          </p:nvSpPr>
          <p:spPr bwMode="auto">
            <a:xfrm>
              <a:off x="4464" y="124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cxnSp>
          <p:nvCxnSpPr>
            <p:cNvPr id="26653" name="AutoShape 26"/>
            <p:cNvCxnSpPr>
              <a:cxnSpLocks noChangeShapeType="1"/>
              <a:stCxn id="680969" idx="2"/>
              <a:endCxn id="680969" idx="4"/>
            </p:cNvCxnSpPr>
            <p:nvPr/>
          </p:nvCxnSpPr>
          <p:spPr bwMode="auto">
            <a:xfrm rot="10800000" flipH="1" flipV="1">
              <a:off x="5088" y="1920"/>
              <a:ext cx="48" cy="48"/>
            </a:xfrm>
            <a:prstGeom prst="curvedConnector4">
              <a:avLst>
                <a:gd name="adj1" fmla="val -300000"/>
                <a:gd name="adj2" fmla="val 40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0987" name="Text Box 27"/>
            <p:cNvSpPr txBox="1">
              <a:spLocks noChangeArrowheads="1"/>
            </p:cNvSpPr>
            <p:nvPr/>
          </p:nvSpPr>
          <p:spPr bwMode="auto">
            <a:xfrm>
              <a:off x="4752" y="201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4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 autoUpdateAnimBg="0"/>
      <p:bldP spid="680964" grpId="0" autoUpdateAnimBg="0"/>
      <p:bldP spid="68096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7C1EED61-6B4C-4965-A618-4E165397182F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36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Isomorphism of Graphs</a:t>
            </a:r>
            <a:endParaRPr lang="en-CA" sz="360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5029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1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3100" dirty="0">
                <a:sym typeface="Symbol" pitchFamily="18" charset="2"/>
              </a:rPr>
              <a:t> The simple graphs G</a:t>
            </a:r>
            <a:r>
              <a:rPr lang="en-US" sz="3100" baseline="-25000" dirty="0">
                <a:sym typeface="Symbol" pitchFamily="18" charset="2"/>
              </a:rPr>
              <a:t>1</a:t>
            </a:r>
            <a:r>
              <a:rPr lang="en-US" sz="3100" dirty="0">
                <a:sym typeface="Symbol" pitchFamily="18" charset="2"/>
              </a:rPr>
              <a:t> = (V</a:t>
            </a:r>
            <a:r>
              <a:rPr lang="en-US" sz="3100" baseline="-25000" dirty="0">
                <a:sym typeface="Symbol" pitchFamily="18" charset="2"/>
              </a:rPr>
              <a:t>1</a:t>
            </a:r>
            <a:r>
              <a:rPr lang="en-US" sz="3100" dirty="0">
                <a:sym typeface="Symbol" pitchFamily="18" charset="2"/>
              </a:rPr>
              <a:t>, E</a:t>
            </a:r>
            <a:r>
              <a:rPr lang="en-US" sz="3100" baseline="-25000" dirty="0">
                <a:sym typeface="Symbol" pitchFamily="18" charset="2"/>
              </a:rPr>
              <a:t>1</a:t>
            </a:r>
            <a:r>
              <a:rPr lang="en-US" sz="3100" dirty="0">
                <a:sym typeface="Symbol" pitchFamily="18" charset="2"/>
              </a:rPr>
              <a:t>) and G</a:t>
            </a:r>
            <a:r>
              <a:rPr lang="en-US" sz="3100" baseline="-25000" dirty="0">
                <a:sym typeface="Symbol" pitchFamily="18" charset="2"/>
              </a:rPr>
              <a:t>2</a:t>
            </a:r>
            <a:r>
              <a:rPr lang="en-US" sz="3100" dirty="0">
                <a:sym typeface="Symbol" pitchFamily="18" charset="2"/>
              </a:rPr>
              <a:t> = (V</a:t>
            </a:r>
            <a:r>
              <a:rPr lang="en-US" sz="3100" baseline="-25000" dirty="0">
                <a:sym typeface="Symbol" pitchFamily="18" charset="2"/>
              </a:rPr>
              <a:t>2</a:t>
            </a:r>
            <a:r>
              <a:rPr lang="en-US" sz="3100" dirty="0">
                <a:sym typeface="Symbol" pitchFamily="18" charset="2"/>
              </a:rPr>
              <a:t>, E</a:t>
            </a:r>
            <a:r>
              <a:rPr lang="en-US" sz="3100" baseline="-25000" dirty="0">
                <a:sym typeface="Symbol" pitchFamily="18" charset="2"/>
              </a:rPr>
              <a:t>2</a:t>
            </a:r>
            <a:r>
              <a:rPr lang="en-US" sz="3100" dirty="0">
                <a:sym typeface="Symbol" pitchFamily="18" charset="2"/>
              </a:rPr>
              <a:t>) are </a:t>
            </a:r>
            <a:r>
              <a:rPr lang="en-US" sz="3100" b="1" dirty="0">
                <a:solidFill>
                  <a:srgbClr val="00FFFF"/>
                </a:solidFill>
                <a:sym typeface="Symbol" pitchFamily="18" charset="2"/>
              </a:rPr>
              <a:t>isomorphic</a:t>
            </a:r>
            <a:r>
              <a:rPr lang="en-US" sz="3100" dirty="0">
                <a:sym typeface="Symbol" pitchFamily="18" charset="2"/>
              </a:rPr>
              <a:t> if there is a bijection (an one-to-one and onto function) f from V</a:t>
            </a:r>
            <a:r>
              <a:rPr lang="en-US" sz="3100" baseline="-25000" dirty="0">
                <a:sym typeface="Symbol" pitchFamily="18" charset="2"/>
              </a:rPr>
              <a:t>1</a:t>
            </a:r>
            <a:r>
              <a:rPr lang="en-US" sz="3100" dirty="0">
                <a:sym typeface="Symbol" pitchFamily="18" charset="2"/>
              </a:rPr>
              <a:t> to V</a:t>
            </a:r>
            <a:r>
              <a:rPr lang="en-US" sz="3100" baseline="-25000" dirty="0">
                <a:sym typeface="Symbol" pitchFamily="18" charset="2"/>
              </a:rPr>
              <a:t>2</a:t>
            </a:r>
            <a:r>
              <a:rPr lang="en-US" sz="3100" dirty="0">
                <a:sym typeface="Symbol" pitchFamily="18" charset="2"/>
              </a:rPr>
              <a:t> with the property that a and b are adjacent in G</a:t>
            </a:r>
            <a:r>
              <a:rPr lang="en-US" sz="3100" baseline="-25000" dirty="0">
                <a:sym typeface="Symbol" pitchFamily="18" charset="2"/>
              </a:rPr>
              <a:t>1</a:t>
            </a:r>
            <a:r>
              <a:rPr lang="en-US" sz="3100" dirty="0">
                <a:sym typeface="Symbol" pitchFamily="18" charset="2"/>
              </a:rPr>
              <a:t> if and only if f(a) and f(b) are adjacent in G</a:t>
            </a:r>
            <a:r>
              <a:rPr lang="en-US" sz="3100" baseline="-25000" dirty="0">
                <a:sym typeface="Symbol" pitchFamily="18" charset="2"/>
              </a:rPr>
              <a:t>2</a:t>
            </a:r>
            <a:r>
              <a:rPr lang="en-US" sz="3100" dirty="0">
                <a:sym typeface="Symbol" pitchFamily="18" charset="2"/>
              </a:rPr>
              <a:t>, for all a and b in V</a:t>
            </a:r>
            <a:r>
              <a:rPr lang="en-US" sz="3100" baseline="-25000" dirty="0">
                <a:sym typeface="Symbol" pitchFamily="18" charset="2"/>
              </a:rPr>
              <a:t>1</a:t>
            </a:r>
            <a:r>
              <a:rPr lang="en-US" sz="3100" dirty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100" dirty="0">
                <a:sym typeface="Symbol" pitchFamily="18" charset="2"/>
              </a:rPr>
              <a:t>Such a function f is called an </a:t>
            </a:r>
            <a:r>
              <a:rPr lang="en-US" sz="3100" b="1" dirty="0">
                <a:solidFill>
                  <a:srgbClr val="00FFFF"/>
                </a:solidFill>
                <a:sym typeface="Symbol" pitchFamily="18" charset="2"/>
              </a:rPr>
              <a:t>isomorphism</a:t>
            </a:r>
            <a:r>
              <a:rPr lang="en-US" sz="3100" dirty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100" dirty="0">
                <a:sym typeface="Symbol" pitchFamily="18" charset="2"/>
              </a:rPr>
              <a:t>In other words, G</a:t>
            </a:r>
            <a:r>
              <a:rPr lang="en-US" sz="3100" baseline="-25000" dirty="0">
                <a:sym typeface="Symbol" pitchFamily="18" charset="2"/>
              </a:rPr>
              <a:t>1</a:t>
            </a:r>
            <a:r>
              <a:rPr lang="en-US" sz="3100" dirty="0">
                <a:sym typeface="Symbol" pitchFamily="18" charset="2"/>
              </a:rPr>
              <a:t> and G</a:t>
            </a:r>
            <a:r>
              <a:rPr lang="en-US" sz="3100" baseline="-25000" dirty="0">
                <a:sym typeface="Symbol" pitchFamily="18" charset="2"/>
              </a:rPr>
              <a:t>2</a:t>
            </a:r>
            <a:r>
              <a:rPr lang="en-US" sz="3100" dirty="0">
                <a:sym typeface="Symbol" pitchFamily="18" charset="2"/>
              </a:rPr>
              <a:t> are isomorphic if their vertices can be ordered in such a way that the adjacency matrices M</a:t>
            </a:r>
            <a:r>
              <a:rPr lang="en-US" sz="3100" baseline="-25000" dirty="0">
                <a:sym typeface="Symbol" pitchFamily="18" charset="2"/>
              </a:rPr>
              <a:t>G</a:t>
            </a:r>
            <a:r>
              <a:rPr lang="en-US" sz="3100" baseline="-46000" dirty="0">
                <a:sym typeface="Symbol" pitchFamily="18" charset="2"/>
              </a:rPr>
              <a:t>1</a:t>
            </a:r>
            <a:r>
              <a:rPr lang="en-US" sz="3100" dirty="0">
                <a:sym typeface="Symbol" pitchFamily="18" charset="2"/>
              </a:rPr>
              <a:t> and M</a:t>
            </a:r>
            <a:r>
              <a:rPr lang="en-US" sz="3100" baseline="-25000" dirty="0">
                <a:sym typeface="Symbol" pitchFamily="18" charset="2"/>
              </a:rPr>
              <a:t>G</a:t>
            </a:r>
            <a:r>
              <a:rPr lang="en-US" sz="3100" baseline="-46000" dirty="0">
                <a:sym typeface="Symbol" pitchFamily="18" charset="2"/>
              </a:rPr>
              <a:t>2</a:t>
            </a:r>
            <a:r>
              <a:rPr lang="en-US" sz="3100" dirty="0">
                <a:sym typeface="Symbol" pitchFamily="18" charset="2"/>
              </a:rPr>
              <a:t> are identical.</a:t>
            </a:r>
          </a:p>
        </p:txBody>
      </p:sp>
    </p:spTree>
    <p:extLst>
      <p:ext uri="{BB962C8B-B14F-4D97-AF65-F5344CB8AC3E}">
        <p14:creationId xmlns:p14="http://schemas.microsoft.com/office/powerpoint/2010/main" val="16830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319BA0EE-219A-4382-963A-B561C0603647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37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Isomorphism of Graphs</a:t>
            </a:r>
            <a:endParaRPr lang="en-CA" sz="360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10896600" cy="5029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dirty="0">
                <a:sym typeface="Symbol" pitchFamily="18" charset="2"/>
              </a:rPr>
              <a:t>From a visual standpoint, G</a:t>
            </a:r>
            <a:r>
              <a:rPr lang="en-US" sz="3200" baseline="-25000" dirty="0">
                <a:sym typeface="Symbol" pitchFamily="18" charset="2"/>
              </a:rPr>
              <a:t>1</a:t>
            </a:r>
            <a:r>
              <a:rPr lang="en-US" sz="3200" dirty="0">
                <a:sym typeface="Symbol" pitchFamily="18" charset="2"/>
              </a:rPr>
              <a:t> and G</a:t>
            </a:r>
            <a:r>
              <a:rPr lang="en-US" sz="3200" baseline="-25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 are isomorphic if they can be arranged in such a way that their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displays are identical</a:t>
            </a:r>
            <a:r>
              <a:rPr lang="en-US" sz="3200" dirty="0">
                <a:sym typeface="Symbol" pitchFamily="18" charset="2"/>
              </a:rPr>
              <a:t> (of course without changing adjacency).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dirty="0">
                <a:sym typeface="Symbol" pitchFamily="18" charset="2"/>
              </a:rPr>
              <a:t>Unfortunately, for two simple graphs, each with n vertices, there are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n! possible </a:t>
            </a:r>
            <a:r>
              <a:rPr lang="en-US" sz="3200" b="1" dirty="0" err="1">
                <a:solidFill>
                  <a:srgbClr val="00FFFF"/>
                </a:solidFill>
                <a:sym typeface="Symbol" pitchFamily="18" charset="2"/>
              </a:rPr>
              <a:t>isomorphisms</a:t>
            </a:r>
            <a:r>
              <a:rPr lang="en-US" sz="3200" dirty="0">
                <a:sym typeface="Symbol" pitchFamily="18" charset="2"/>
              </a:rPr>
              <a:t> that we have to check in order to show that these graphs are isomorphic.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dirty="0">
                <a:sym typeface="Symbol" pitchFamily="18" charset="2"/>
              </a:rPr>
              <a:t>However, showing that two graphs are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not</a:t>
            </a:r>
            <a:r>
              <a:rPr lang="en-US" sz="3200" dirty="0">
                <a:sym typeface="Symbol" pitchFamily="18" charset="2"/>
              </a:rPr>
              <a:t> isomorphic can be easy.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017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3CF6EF99-0881-4550-86D9-1FE1FD5111AC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38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Isomorphism of Graphs</a:t>
            </a:r>
            <a:endParaRPr lang="en-CA" sz="360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0972800" cy="5257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For this purpose we can check 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invariants</a:t>
            </a:r>
            <a:r>
              <a:rPr lang="en-US" sz="2800" dirty="0">
                <a:sym typeface="Symbol" pitchFamily="18" charset="2"/>
              </a:rPr>
              <a:t>, that is, properties that two isomorphic simple graphs must both have.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For example, they must have</a:t>
            </a:r>
          </a:p>
          <a:p>
            <a:pPr marL="0" indent="0" eaLnBrk="1" hangingPunct="1">
              <a:spcAft>
                <a:spcPct val="20000"/>
              </a:spcAft>
              <a:buFontTx/>
              <a:buChar char="•"/>
              <a:defRPr/>
            </a:pP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  the same number of vertices,</a:t>
            </a:r>
          </a:p>
          <a:p>
            <a:pPr marL="0" indent="0" eaLnBrk="1" hangingPunct="1">
              <a:spcAft>
                <a:spcPct val="20000"/>
              </a:spcAft>
              <a:buFontTx/>
              <a:buChar char="•"/>
              <a:defRPr/>
            </a:pP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  the same number of edges, and</a:t>
            </a:r>
          </a:p>
          <a:p>
            <a:pPr marL="0" indent="0" eaLnBrk="1" hangingPunct="1">
              <a:spcAft>
                <a:spcPct val="20000"/>
              </a:spcAft>
              <a:buFontTx/>
              <a:buChar char="•"/>
              <a:defRPr/>
            </a:pP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  the same degrees of vertices.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>
                <a:sym typeface="Symbol" pitchFamily="18" charset="2"/>
              </a:rPr>
              <a:t>Note that two graphs that 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differ</a:t>
            </a:r>
            <a:r>
              <a:rPr lang="en-US" sz="2800" dirty="0">
                <a:sym typeface="Symbol" pitchFamily="18" charset="2"/>
              </a:rPr>
              <a:t> in any of these invariants are not isomorphic, but two graphs that 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match</a:t>
            </a:r>
            <a:r>
              <a:rPr lang="en-US" sz="2800" dirty="0">
                <a:sym typeface="Symbol" pitchFamily="18" charset="2"/>
              </a:rPr>
              <a:t> in all of them are not necessarily isomorphic.</a:t>
            </a:r>
          </a:p>
        </p:txBody>
      </p:sp>
    </p:spTree>
    <p:extLst>
      <p:ext uri="{BB962C8B-B14F-4D97-AF65-F5344CB8AC3E}">
        <p14:creationId xmlns:p14="http://schemas.microsoft.com/office/powerpoint/2010/main" val="85069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4EC13FFF-A64D-40BA-A9DF-004F7C63E28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39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Isomorphism of Graphs</a:t>
            </a:r>
            <a:endParaRPr lang="en-CA" sz="360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9982200" cy="533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00FFFF"/>
                </a:solidFill>
                <a:sym typeface="Symbol" pitchFamily="18" charset="2"/>
              </a:rPr>
              <a:t>Example I:</a:t>
            </a:r>
            <a:r>
              <a:rPr lang="en-US" sz="3000" dirty="0">
                <a:sym typeface="Symbol" pitchFamily="18" charset="2"/>
              </a:rPr>
              <a:t> Are the following two graphs isomorphic?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2200" y="1143001"/>
            <a:ext cx="2514600" cy="2271713"/>
            <a:chOff x="528" y="672"/>
            <a:chExt cx="1584" cy="1431"/>
          </a:xfrm>
        </p:grpSpPr>
        <p:sp>
          <p:nvSpPr>
            <p:cNvPr id="685061" name="AutoShape 5"/>
            <p:cNvSpPr>
              <a:spLocks noChangeArrowheads="1"/>
            </p:cNvSpPr>
            <p:nvPr/>
          </p:nvSpPr>
          <p:spPr bwMode="auto">
            <a:xfrm>
              <a:off x="1488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62" name="Text Box 6"/>
            <p:cNvSpPr txBox="1">
              <a:spLocks noChangeArrowheads="1"/>
            </p:cNvSpPr>
            <p:nvPr/>
          </p:nvSpPr>
          <p:spPr bwMode="auto">
            <a:xfrm>
              <a:off x="1728" y="17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63" name="AutoShape 7"/>
            <p:cNvSpPr>
              <a:spLocks noChangeArrowheads="1"/>
            </p:cNvSpPr>
            <p:nvPr/>
          </p:nvSpPr>
          <p:spPr bwMode="auto">
            <a:xfrm>
              <a:off x="720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64" name="AutoShape 8"/>
            <p:cNvSpPr>
              <a:spLocks noChangeArrowheads="1"/>
            </p:cNvSpPr>
            <p:nvPr/>
          </p:nvSpPr>
          <p:spPr bwMode="auto">
            <a:xfrm>
              <a:off x="1200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65" name="AutoShape 9"/>
            <p:cNvSpPr>
              <a:spLocks noChangeArrowheads="1"/>
            </p:cNvSpPr>
            <p:nvPr/>
          </p:nvSpPr>
          <p:spPr bwMode="auto">
            <a:xfrm>
              <a:off x="1728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66" name="AutoShape 10"/>
            <p:cNvSpPr>
              <a:spLocks noChangeArrowheads="1"/>
            </p:cNvSpPr>
            <p:nvPr/>
          </p:nvSpPr>
          <p:spPr bwMode="auto">
            <a:xfrm>
              <a:off x="1248" y="100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67" name="Text Box 11"/>
            <p:cNvSpPr txBox="1">
              <a:spLocks noChangeArrowheads="1"/>
            </p:cNvSpPr>
            <p:nvPr/>
          </p:nvSpPr>
          <p:spPr bwMode="auto">
            <a:xfrm>
              <a:off x="115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68" name="Text Box 12"/>
            <p:cNvSpPr txBox="1">
              <a:spLocks noChangeArrowheads="1"/>
            </p:cNvSpPr>
            <p:nvPr/>
          </p:nvSpPr>
          <p:spPr bwMode="auto">
            <a:xfrm>
              <a:off x="960" y="120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69" name="Text Box 13"/>
            <p:cNvSpPr txBox="1">
              <a:spLocks noChangeArrowheads="1"/>
            </p:cNvSpPr>
            <p:nvPr/>
          </p:nvSpPr>
          <p:spPr bwMode="auto">
            <a:xfrm>
              <a:off x="528" y="177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70" name="Text Box 14"/>
            <p:cNvSpPr txBox="1">
              <a:spLocks noChangeArrowheads="1"/>
            </p:cNvSpPr>
            <p:nvPr/>
          </p:nvSpPr>
          <p:spPr bwMode="auto">
            <a:xfrm>
              <a:off x="1728" y="12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4132" name="AutoShape 15"/>
            <p:cNvCxnSpPr>
              <a:cxnSpLocks noChangeShapeType="1"/>
              <a:stCxn id="685061" idx="0"/>
              <a:endCxn id="685065" idx="4"/>
            </p:cNvCxnSpPr>
            <p:nvPr/>
          </p:nvCxnSpPr>
          <p:spPr bwMode="auto">
            <a:xfrm flipV="1">
              <a:off x="1536" y="1584"/>
              <a:ext cx="24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3" name="AutoShape 16"/>
            <p:cNvCxnSpPr>
              <a:cxnSpLocks noChangeShapeType="1"/>
              <a:stCxn id="685061" idx="2"/>
              <a:endCxn id="685063" idx="6"/>
            </p:cNvCxnSpPr>
            <p:nvPr/>
          </p:nvCxnSpPr>
          <p:spPr bwMode="auto">
            <a:xfrm flipH="1" flipV="1">
              <a:off x="816" y="1776"/>
              <a:ext cx="672" cy="14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4" name="AutoShape 17"/>
            <p:cNvCxnSpPr>
              <a:cxnSpLocks noChangeShapeType="1"/>
              <a:stCxn id="685063" idx="0"/>
              <a:endCxn id="685064" idx="4"/>
            </p:cNvCxnSpPr>
            <p:nvPr/>
          </p:nvCxnSpPr>
          <p:spPr bwMode="auto">
            <a:xfrm flipV="1">
              <a:off x="768" y="1536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5" name="AutoShape 18"/>
            <p:cNvCxnSpPr>
              <a:cxnSpLocks noChangeShapeType="1"/>
              <a:stCxn id="685064" idx="7"/>
              <a:endCxn id="685066" idx="3"/>
            </p:cNvCxnSpPr>
            <p:nvPr/>
          </p:nvCxnSpPr>
          <p:spPr bwMode="auto">
            <a:xfrm flipH="1" flipV="1">
              <a:off x="1262" y="1090"/>
              <a:ext cx="20" cy="3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6" name="AutoShape 19"/>
            <p:cNvCxnSpPr>
              <a:cxnSpLocks noChangeShapeType="1"/>
              <a:stCxn id="685066" idx="5"/>
              <a:endCxn id="685065" idx="1"/>
            </p:cNvCxnSpPr>
            <p:nvPr/>
          </p:nvCxnSpPr>
          <p:spPr bwMode="auto">
            <a:xfrm>
              <a:off x="1330" y="1090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" name="AutoShape 20"/>
            <p:cNvCxnSpPr>
              <a:cxnSpLocks noChangeShapeType="1"/>
              <a:stCxn id="685064" idx="5"/>
              <a:endCxn id="685061" idx="1"/>
            </p:cNvCxnSpPr>
            <p:nvPr/>
          </p:nvCxnSpPr>
          <p:spPr bwMode="auto">
            <a:xfrm>
              <a:off x="1282" y="1522"/>
              <a:ext cx="220" cy="3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324600" y="1295401"/>
            <a:ext cx="2667000" cy="2043113"/>
            <a:chOff x="3024" y="720"/>
            <a:chExt cx="1680" cy="1287"/>
          </a:xfrm>
        </p:grpSpPr>
        <p:sp>
          <p:nvSpPr>
            <p:cNvPr id="685078" name="AutoShape 22"/>
            <p:cNvSpPr>
              <a:spLocks noChangeArrowheads="1"/>
            </p:cNvSpPr>
            <p:nvPr/>
          </p:nvSpPr>
          <p:spPr bwMode="auto">
            <a:xfrm>
              <a:off x="3312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79" name="Text Box 23"/>
            <p:cNvSpPr txBox="1">
              <a:spLocks noChangeArrowheads="1"/>
            </p:cNvSpPr>
            <p:nvPr/>
          </p:nvSpPr>
          <p:spPr bwMode="auto">
            <a:xfrm>
              <a:off x="4320" y="16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80" name="AutoShape 24"/>
            <p:cNvSpPr>
              <a:spLocks noChangeArrowheads="1"/>
            </p:cNvSpPr>
            <p:nvPr/>
          </p:nvSpPr>
          <p:spPr bwMode="auto">
            <a:xfrm>
              <a:off x="3888" y="15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81" name="AutoShape 25"/>
            <p:cNvSpPr>
              <a:spLocks noChangeArrowheads="1"/>
            </p:cNvSpPr>
            <p:nvPr/>
          </p:nvSpPr>
          <p:spPr bwMode="auto">
            <a:xfrm>
              <a:off x="3744" y="10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82" name="AutoShape 26"/>
            <p:cNvSpPr>
              <a:spLocks noChangeArrowheads="1"/>
            </p:cNvSpPr>
            <p:nvPr/>
          </p:nvSpPr>
          <p:spPr bwMode="auto">
            <a:xfrm>
              <a:off x="4224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83" name="AutoShape 27"/>
            <p:cNvSpPr>
              <a:spLocks noChangeArrowheads="1"/>
            </p:cNvSpPr>
            <p:nvPr/>
          </p:nvSpPr>
          <p:spPr bwMode="auto">
            <a:xfrm>
              <a:off x="4128" y="12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5084" name="Text Box 28"/>
            <p:cNvSpPr txBox="1">
              <a:spLocks noChangeArrowheads="1"/>
            </p:cNvSpPr>
            <p:nvPr/>
          </p:nvSpPr>
          <p:spPr bwMode="auto">
            <a:xfrm>
              <a:off x="3648" y="72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85" name="Text Box 29"/>
            <p:cNvSpPr txBox="1">
              <a:spLocks noChangeArrowheads="1"/>
            </p:cNvSpPr>
            <p:nvPr/>
          </p:nvSpPr>
          <p:spPr bwMode="auto">
            <a:xfrm>
              <a:off x="3696" y="139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86" name="Text Box 30"/>
            <p:cNvSpPr txBox="1">
              <a:spLocks noChangeArrowheads="1"/>
            </p:cNvSpPr>
            <p:nvPr/>
          </p:nvSpPr>
          <p:spPr bwMode="auto">
            <a:xfrm>
              <a:off x="3024" y="163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4224" y="115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4116" name="AutoShape 32"/>
            <p:cNvCxnSpPr>
              <a:cxnSpLocks noChangeShapeType="1"/>
              <a:stCxn id="685078" idx="6"/>
              <a:endCxn id="685082" idx="2"/>
            </p:cNvCxnSpPr>
            <p:nvPr/>
          </p:nvCxnSpPr>
          <p:spPr bwMode="auto">
            <a:xfrm>
              <a:off x="3408" y="182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33"/>
            <p:cNvCxnSpPr>
              <a:cxnSpLocks noChangeShapeType="1"/>
              <a:stCxn id="685078" idx="7"/>
              <a:endCxn id="685080" idx="3"/>
            </p:cNvCxnSpPr>
            <p:nvPr/>
          </p:nvCxnSpPr>
          <p:spPr bwMode="auto">
            <a:xfrm flipV="1">
              <a:off x="3394" y="1666"/>
              <a:ext cx="508" cy="12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34"/>
            <p:cNvCxnSpPr>
              <a:cxnSpLocks noChangeShapeType="1"/>
              <a:stCxn id="685080" idx="0"/>
              <a:endCxn id="685081" idx="4"/>
            </p:cNvCxnSpPr>
            <p:nvPr/>
          </p:nvCxnSpPr>
          <p:spPr bwMode="auto">
            <a:xfrm flipH="1" flipV="1">
              <a:off x="3792" y="1152"/>
              <a:ext cx="144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9" name="AutoShape 35"/>
            <p:cNvCxnSpPr>
              <a:cxnSpLocks noChangeShapeType="1"/>
              <a:stCxn id="685081" idx="5"/>
              <a:endCxn id="685083" idx="2"/>
            </p:cNvCxnSpPr>
            <p:nvPr/>
          </p:nvCxnSpPr>
          <p:spPr bwMode="auto">
            <a:xfrm>
              <a:off x="3826" y="113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0" name="AutoShape 36"/>
            <p:cNvCxnSpPr>
              <a:cxnSpLocks noChangeShapeType="1"/>
              <a:stCxn id="685083" idx="5"/>
              <a:endCxn id="685082" idx="1"/>
            </p:cNvCxnSpPr>
            <p:nvPr/>
          </p:nvCxnSpPr>
          <p:spPr bwMode="auto">
            <a:xfrm>
              <a:off x="4210" y="1378"/>
              <a:ext cx="28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1" name="AutoShape 37"/>
            <p:cNvCxnSpPr>
              <a:cxnSpLocks noChangeShapeType="1"/>
              <a:stCxn id="685081" idx="3"/>
              <a:endCxn id="685078" idx="1"/>
            </p:cNvCxnSpPr>
            <p:nvPr/>
          </p:nvCxnSpPr>
          <p:spPr bwMode="auto">
            <a:xfrm flipH="1">
              <a:off x="3326" y="1138"/>
              <a:ext cx="432" cy="6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5094" name="Rectangle 38"/>
          <p:cNvSpPr>
            <a:spLocks noChangeArrowheads="1"/>
          </p:cNvSpPr>
          <p:nvPr/>
        </p:nvSpPr>
        <p:spPr bwMode="auto">
          <a:xfrm>
            <a:off x="609600" y="3505200"/>
            <a:ext cx="1089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sz="29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Solution:</a:t>
            </a:r>
            <a:r>
              <a:rPr 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900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Yes</a:t>
            </a:r>
            <a:r>
              <a:rPr 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, they are isomorphic, because they can be arranged to look identical. You can see this if in the right graph you move vertex b to the left of the edge {a, c}. Then the isomorphism f from the left to the right graph is: f(a) = e, f(b) = a, </a:t>
            </a:r>
            <a:r>
              <a:rPr lang="en-US" sz="29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f(c</a:t>
            </a:r>
            <a:r>
              <a:rPr 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 = b, f(d) = c, f(e) = d. </a:t>
            </a:r>
          </a:p>
        </p:txBody>
      </p:sp>
    </p:spTree>
    <p:extLst>
      <p:ext uri="{BB962C8B-B14F-4D97-AF65-F5344CB8AC3E}">
        <p14:creationId xmlns:p14="http://schemas.microsoft.com/office/powerpoint/2010/main" val="313787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9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9DEE-6DC7-4A65-9333-D0180FB56CE9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14400"/>
          </a:xfrm>
        </p:spPr>
        <p:txBody>
          <a:bodyPr/>
          <a:lstStyle/>
          <a:p>
            <a:r>
              <a:rPr lang="en-US" altLang="en-US" sz="3600"/>
              <a:t>Introduction to Graphs</a:t>
            </a:r>
            <a:endParaRPr lang="en-CA" altLang="en-US" sz="360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10896600" cy="4724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3200" dirty="0">
                <a:sym typeface="Symbol" panose="05050102010706020507" pitchFamily="18" charset="2"/>
              </a:rPr>
              <a:t>A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directed graph </a:t>
            </a:r>
            <a:r>
              <a:rPr lang="en-US" altLang="en-US" sz="3200" dirty="0">
                <a:sym typeface="Symbol" panose="05050102010706020507" pitchFamily="18" charset="2"/>
              </a:rPr>
              <a:t>G = (V, E) consists of a set V of vertices and a set E of edges that are ordered pairs of elements in V</a:t>
            </a:r>
            <a:r>
              <a:rPr lang="en-US" altLang="en-US" sz="3200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200" dirty="0" smtClean="0">
                <a:sym typeface="Symbol" panose="05050102010706020507" pitchFamily="18" charset="2"/>
              </a:rPr>
              <a:t>A directed graph is also called a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digraph</a:t>
            </a:r>
            <a:r>
              <a:rPr lang="en-US" altLang="en-US" sz="3200" dirty="0" smtClean="0">
                <a:sym typeface="Symbol" panose="05050102010706020507" pitchFamily="18" charset="2"/>
              </a:rPr>
              <a:t>.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spcAft>
                <a:spcPct val="20000"/>
              </a:spcAft>
            </a:pPr>
            <a:r>
              <a:rPr lang="en-US" altLang="en-US" sz="3200" dirty="0">
                <a:sym typeface="Symbol" panose="05050102010706020507" pitchFamily="18" charset="2"/>
              </a:rPr>
              <a:t>For each </a:t>
            </a:r>
            <a:r>
              <a:rPr lang="en-US" altLang="en-US" sz="3200" dirty="0" err="1">
                <a:sym typeface="Symbol" panose="05050102010706020507" pitchFamily="18" charset="2"/>
              </a:rPr>
              <a:t>eE</a:t>
            </a:r>
            <a:r>
              <a:rPr lang="en-US" altLang="en-US" sz="3200" dirty="0">
                <a:sym typeface="Symbol" panose="05050102010706020507" pitchFamily="18" charset="2"/>
              </a:rPr>
              <a:t>, e = (u, v) where u, v  V.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200" dirty="0">
                <a:sym typeface="Symbol" panose="05050102010706020507" pitchFamily="18" charset="2"/>
              </a:rPr>
              <a:t>An edge e is a loop if e = (u, u) for some </a:t>
            </a:r>
            <a:r>
              <a:rPr lang="en-US" altLang="en-US" sz="3200" dirty="0" err="1">
                <a:sym typeface="Symbol" panose="05050102010706020507" pitchFamily="18" charset="2"/>
              </a:rPr>
              <a:t>uV</a:t>
            </a:r>
            <a:r>
              <a:rPr lang="en-US" altLang="en-US" sz="3200" dirty="0">
                <a:sym typeface="Symbol" panose="05050102010706020507" pitchFamily="18" charset="2"/>
              </a:rPr>
              <a:t>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200" dirty="0">
                <a:sym typeface="Symbol" panose="05050102010706020507" pitchFamily="18" charset="2"/>
              </a:rPr>
              <a:t>A simple graph is just like a directed graph, but with no specified direction of its edges.</a:t>
            </a:r>
          </a:p>
          <a:p>
            <a:pPr marL="0" indent="0">
              <a:spcAft>
                <a:spcPct val="20000"/>
              </a:spcAft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42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B823F1D9-4BC8-43D0-B94A-03FCF6F8B41E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40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Isomorphism of Graphs</a:t>
            </a:r>
            <a:endParaRPr lang="en-CA" sz="360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14400"/>
            <a:ext cx="8839200" cy="533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Example II:</a:t>
            </a:r>
            <a:r>
              <a:rPr lang="en-US" sz="2800">
                <a:sym typeface="Symbol" pitchFamily="18" charset="2"/>
              </a:rPr>
              <a:t> How about these two graphs?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1447801"/>
            <a:ext cx="2667000" cy="2576513"/>
            <a:chOff x="480" y="912"/>
            <a:chExt cx="1680" cy="1623"/>
          </a:xfrm>
        </p:grpSpPr>
        <p:sp>
          <p:nvSpPr>
            <p:cNvPr id="686085" name="AutoShape 5"/>
            <p:cNvSpPr>
              <a:spLocks noChangeArrowheads="1"/>
            </p:cNvSpPr>
            <p:nvPr/>
          </p:nvSpPr>
          <p:spPr bwMode="auto">
            <a:xfrm>
              <a:off x="1632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086" name="Text Box 6"/>
            <p:cNvSpPr txBox="1">
              <a:spLocks noChangeArrowheads="1"/>
            </p:cNvSpPr>
            <p:nvPr/>
          </p:nvSpPr>
          <p:spPr bwMode="auto">
            <a:xfrm>
              <a:off x="1776" y="22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087" name="AutoShape 7"/>
            <p:cNvSpPr>
              <a:spLocks noChangeArrowheads="1"/>
            </p:cNvSpPr>
            <p:nvPr/>
          </p:nvSpPr>
          <p:spPr bwMode="auto">
            <a:xfrm>
              <a:off x="720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088" name="AutoShape 8"/>
            <p:cNvSpPr>
              <a:spLocks noChangeArrowheads="1"/>
            </p:cNvSpPr>
            <p:nvPr/>
          </p:nvSpPr>
          <p:spPr bwMode="auto">
            <a:xfrm>
              <a:off x="768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089" name="AutoShape 9"/>
            <p:cNvSpPr>
              <a:spLocks noChangeArrowheads="1"/>
            </p:cNvSpPr>
            <p:nvPr/>
          </p:nvSpPr>
          <p:spPr bwMode="auto">
            <a:xfrm>
              <a:off x="1728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090" name="AutoShape 10"/>
            <p:cNvSpPr>
              <a:spLocks noChangeArrowheads="1"/>
            </p:cNvSpPr>
            <p:nvPr/>
          </p:nvSpPr>
          <p:spPr bwMode="auto">
            <a:xfrm>
              <a:off x="1248" y="12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091" name="Text Box 11"/>
            <p:cNvSpPr txBox="1">
              <a:spLocks noChangeArrowheads="1"/>
            </p:cNvSpPr>
            <p:nvPr/>
          </p:nvSpPr>
          <p:spPr bwMode="auto">
            <a:xfrm>
              <a:off x="1152" y="91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092" name="Text Box 12"/>
            <p:cNvSpPr txBox="1">
              <a:spLocks noChangeArrowheads="1"/>
            </p:cNvSpPr>
            <p:nvPr/>
          </p:nvSpPr>
          <p:spPr bwMode="auto">
            <a:xfrm>
              <a:off x="480" y="11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093" name="Text Box 13"/>
            <p:cNvSpPr txBox="1">
              <a:spLocks noChangeArrowheads="1"/>
            </p:cNvSpPr>
            <p:nvPr/>
          </p:nvSpPr>
          <p:spPr bwMode="auto">
            <a:xfrm>
              <a:off x="528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094" name="Text Box 14"/>
            <p:cNvSpPr txBox="1">
              <a:spLocks noChangeArrowheads="1"/>
            </p:cNvSpPr>
            <p:nvPr/>
          </p:nvSpPr>
          <p:spPr bwMode="auto">
            <a:xfrm>
              <a:off x="1728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5156" name="AutoShape 15"/>
            <p:cNvCxnSpPr>
              <a:cxnSpLocks noChangeShapeType="1"/>
              <a:stCxn id="686085" idx="0"/>
              <a:endCxn id="686089" idx="4"/>
            </p:cNvCxnSpPr>
            <p:nvPr/>
          </p:nvCxnSpPr>
          <p:spPr bwMode="auto">
            <a:xfrm flipV="1">
              <a:off x="1680" y="1824"/>
              <a:ext cx="96" cy="52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7" name="AutoShape 16"/>
            <p:cNvCxnSpPr>
              <a:cxnSpLocks noChangeShapeType="1"/>
              <a:stCxn id="686085" idx="2"/>
              <a:endCxn id="686087" idx="6"/>
            </p:cNvCxnSpPr>
            <p:nvPr/>
          </p:nvCxnSpPr>
          <p:spPr bwMode="auto">
            <a:xfrm flipH="1" flipV="1">
              <a:off x="816" y="2016"/>
              <a:ext cx="816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8" name="AutoShape 17"/>
            <p:cNvCxnSpPr>
              <a:cxnSpLocks noChangeShapeType="1"/>
              <a:stCxn id="686087" idx="0"/>
              <a:endCxn id="686088" idx="4"/>
            </p:cNvCxnSpPr>
            <p:nvPr/>
          </p:nvCxnSpPr>
          <p:spPr bwMode="auto">
            <a:xfrm flipV="1">
              <a:off x="768" y="1440"/>
              <a:ext cx="48" cy="52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9" name="AutoShape 18"/>
            <p:cNvCxnSpPr>
              <a:cxnSpLocks noChangeShapeType="1"/>
              <a:stCxn id="686088" idx="7"/>
              <a:endCxn id="686090" idx="3"/>
            </p:cNvCxnSpPr>
            <p:nvPr/>
          </p:nvCxnSpPr>
          <p:spPr bwMode="auto">
            <a:xfrm flipV="1">
              <a:off x="850" y="1330"/>
              <a:ext cx="412" cy="2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0" name="AutoShape 19"/>
            <p:cNvCxnSpPr>
              <a:cxnSpLocks noChangeShapeType="1"/>
              <a:stCxn id="686090" idx="5"/>
              <a:endCxn id="686089" idx="1"/>
            </p:cNvCxnSpPr>
            <p:nvPr/>
          </p:nvCxnSpPr>
          <p:spPr bwMode="auto">
            <a:xfrm>
              <a:off x="1330" y="1330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1" name="AutoShape 20"/>
            <p:cNvCxnSpPr>
              <a:cxnSpLocks noChangeShapeType="1"/>
              <a:stCxn id="686088" idx="5"/>
              <a:endCxn id="686085" idx="1"/>
            </p:cNvCxnSpPr>
            <p:nvPr/>
          </p:nvCxnSpPr>
          <p:spPr bwMode="auto">
            <a:xfrm>
              <a:off x="850" y="1426"/>
              <a:ext cx="796" cy="94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324600" y="1600201"/>
            <a:ext cx="2667000" cy="2347913"/>
            <a:chOff x="3024" y="1008"/>
            <a:chExt cx="1680" cy="1479"/>
          </a:xfrm>
        </p:grpSpPr>
        <p:sp>
          <p:nvSpPr>
            <p:cNvPr id="686102" name="AutoShape 22"/>
            <p:cNvSpPr>
              <a:spLocks noChangeArrowheads="1"/>
            </p:cNvSpPr>
            <p:nvPr/>
          </p:nvSpPr>
          <p:spPr bwMode="auto">
            <a:xfrm>
              <a:off x="3312" y="220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103" name="Text Box 23"/>
            <p:cNvSpPr txBox="1">
              <a:spLocks noChangeArrowheads="1"/>
            </p:cNvSpPr>
            <p:nvPr/>
          </p:nvSpPr>
          <p:spPr bwMode="auto">
            <a:xfrm>
              <a:off x="4272" y="216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104" name="AutoShape 24"/>
            <p:cNvSpPr>
              <a:spLocks noChangeArrowheads="1"/>
            </p:cNvSpPr>
            <p:nvPr/>
          </p:nvSpPr>
          <p:spPr bwMode="auto">
            <a:xfrm>
              <a:off x="3888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105" name="AutoShape 25"/>
            <p:cNvSpPr>
              <a:spLocks noChangeArrowheads="1"/>
            </p:cNvSpPr>
            <p:nvPr/>
          </p:nvSpPr>
          <p:spPr bwMode="auto">
            <a:xfrm>
              <a:off x="3312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106" name="AutoShape 26"/>
            <p:cNvSpPr>
              <a:spLocks noChangeArrowheads="1"/>
            </p:cNvSpPr>
            <p:nvPr/>
          </p:nvSpPr>
          <p:spPr bwMode="auto">
            <a:xfrm>
              <a:off x="4176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107" name="AutoShape 27"/>
            <p:cNvSpPr>
              <a:spLocks noChangeArrowheads="1"/>
            </p:cNvSpPr>
            <p:nvPr/>
          </p:nvSpPr>
          <p:spPr bwMode="auto">
            <a:xfrm>
              <a:off x="4128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6108" name="Text Box 28"/>
            <p:cNvSpPr txBox="1">
              <a:spLocks noChangeArrowheads="1"/>
            </p:cNvSpPr>
            <p:nvPr/>
          </p:nvSpPr>
          <p:spPr bwMode="auto">
            <a:xfrm>
              <a:off x="3072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109" name="Text Box 29"/>
            <p:cNvSpPr txBox="1">
              <a:spLocks noChangeArrowheads="1"/>
            </p:cNvSpPr>
            <p:nvPr/>
          </p:nvSpPr>
          <p:spPr bwMode="auto">
            <a:xfrm>
              <a:off x="4032" y="168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110" name="Text Box 30"/>
            <p:cNvSpPr txBox="1">
              <a:spLocks noChangeArrowheads="1"/>
            </p:cNvSpPr>
            <p:nvPr/>
          </p:nvSpPr>
          <p:spPr bwMode="auto">
            <a:xfrm>
              <a:off x="3024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86111" name="Text Box 31"/>
            <p:cNvSpPr txBox="1">
              <a:spLocks noChangeArrowheads="1"/>
            </p:cNvSpPr>
            <p:nvPr/>
          </p:nvSpPr>
          <p:spPr bwMode="auto">
            <a:xfrm>
              <a:off x="4320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5140" name="AutoShape 32"/>
            <p:cNvCxnSpPr>
              <a:cxnSpLocks noChangeShapeType="1"/>
              <a:stCxn id="686102" idx="6"/>
              <a:endCxn id="686106" idx="2"/>
            </p:cNvCxnSpPr>
            <p:nvPr/>
          </p:nvCxnSpPr>
          <p:spPr bwMode="auto">
            <a:xfrm flipV="1">
              <a:off x="3408" y="2208"/>
              <a:ext cx="768" cy="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33"/>
            <p:cNvCxnSpPr>
              <a:cxnSpLocks noChangeShapeType="1"/>
              <a:stCxn id="686102" idx="7"/>
              <a:endCxn id="686104" idx="3"/>
            </p:cNvCxnSpPr>
            <p:nvPr/>
          </p:nvCxnSpPr>
          <p:spPr bwMode="auto">
            <a:xfrm flipV="1">
              <a:off x="3394" y="1858"/>
              <a:ext cx="508" cy="3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34"/>
            <p:cNvCxnSpPr>
              <a:cxnSpLocks noChangeShapeType="1"/>
              <a:stCxn id="686104" idx="0"/>
              <a:endCxn id="686105" idx="4"/>
            </p:cNvCxnSpPr>
            <p:nvPr/>
          </p:nvCxnSpPr>
          <p:spPr bwMode="auto">
            <a:xfrm flipH="1" flipV="1">
              <a:off x="3360" y="1248"/>
              <a:ext cx="576" cy="52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35"/>
            <p:cNvCxnSpPr>
              <a:cxnSpLocks noChangeShapeType="1"/>
              <a:stCxn id="686105" idx="5"/>
              <a:endCxn id="686107" idx="2"/>
            </p:cNvCxnSpPr>
            <p:nvPr/>
          </p:nvCxnSpPr>
          <p:spPr bwMode="auto">
            <a:xfrm>
              <a:off x="3394" y="1234"/>
              <a:ext cx="734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36"/>
            <p:cNvCxnSpPr>
              <a:cxnSpLocks noChangeShapeType="1"/>
              <a:stCxn id="686107" idx="3"/>
              <a:endCxn id="686104" idx="7"/>
            </p:cNvCxnSpPr>
            <p:nvPr/>
          </p:nvCxnSpPr>
          <p:spPr bwMode="auto">
            <a:xfrm flipH="1">
              <a:off x="3970" y="1570"/>
              <a:ext cx="172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5" name="AutoShape 37"/>
            <p:cNvCxnSpPr>
              <a:cxnSpLocks noChangeShapeType="1"/>
              <a:stCxn id="686105" idx="3"/>
              <a:endCxn id="686102" idx="1"/>
            </p:cNvCxnSpPr>
            <p:nvPr/>
          </p:nvCxnSpPr>
          <p:spPr bwMode="auto">
            <a:xfrm>
              <a:off x="3326" y="1234"/>
              <a:ext cx="0" cy="9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6118" name="Rectangle 38"/>
          <p:cNvSpPr>
            <a:spLocks noChangeArrowheads="1"/>
          </p:cNvSpPr>
          <p:nvPr/>
        </p:nvSpPr>
        <p:spPr bwMode="auto">
          <a:xfrm>
            <a:off x="609600" y="4114800"/>
            <a:ext cx="1097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they are not isomorphic, because they differ in the degrees of their vertices.</a:t>
            </a:r>
          </a:p>
          <a:p>
            <a:pPr>
              <a:spcAft>
                <a:spcPct val="2000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Vertex d in right graph is of degree one, but there is no such vertex in the left graph.</a:t>
            </a:r>
          </a:p>
        </p:txBody>
      </p:sp>
    </p:spTree>
    <p:extLst>
      <p:ext uri="{BB962C8B-B14F-4D97-AF65-F5344CB8AC3E}">
        <p14:creationId xmlns:p14="http://schemas.microsoft.com/office/powerpoint/2010/main" val="31992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6FA10DED-C75A-4A2A-B776-96EC18E7420D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41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Connectivity</a:t>
            </a:r>
            <a:endParaRPr lang="en-CA" sz="360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10896600" cy="50292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3000" dirty="0">
                <a:sym typeface="Symbol" pitchFamily="18" charset="2"/>
              </a:rPr>
              <a:t> A </a:t>
            </a:r>
            <a:r>
              <a:rPr lang="en-US" sz="3000" b="1" dirty="0">
                <a:solidFill>
                  <a:srgbClr val="00FFFF"/>
                </a:solidFill>
                <a:sym typeface="Symbol" pitchFamily="18" charset="2"/>
              </a:rPr>
              <a:t>path</a:t>
            </a:r>
            <a:r>
              <a:rPr lang="en-US" sz="3000" dirty="0">
                <a:sym typeface="Symbol" pitchFamily="18" charset="2"/>
              </a:rPr>
              <a:t> of length n from u to v, where n is a positive integer, in an </a:t>
            </a:r>
            <a:r>
              <a:rPr lang="en-US" sz="3000" b="1" dirty="0">
                <a:solidFill>
                  <a:srgbClr val="00FFFF"/>
                </a:solidFill>
                <a:sym typeface="Symbol" pitchFamily="18" charset="2"/>
              </a:rPr>
              <a:t>undirected graph</a:t>
            </a:r>
            <a:r>
              <a:rPr lang="en-US" sz="3000" dirty="0">
                <a:sym typeface="Symbol" pitchFamily="18" charset="2"/>
              </a:rPr>
              <a:t> is a sequence of edges e</a:t>
            </a:r>
            <a:r>
              <a:rPr lang="en-US" sz="3000" baseline="-25000" dirty="0">
                <a:sym typeface="Symbol" pitchFamily="18" charset="2"/>
              </a:rPr>
              <a:t>1</a:t>
            </a:r>
            <a:r>
              <a:rPr lang="en-US" sz="3000" dirty="0">
                <a:sym typeface="Symbol" pitchFamily="18" charset="2"/>
              </a:rPr>
              <a:t>, e</a:t>
            </a:r>
            <a:r>
              <a:rPr lang="en-US" sz="3000" baseline="-25000" dirty="0">
                <a:sym typeface="Symbol" pitchFamily="18" charset="2"/>
              </a:rPr>
              <a:t>2</a:t>
            </a:r>
            <a:r>
              <a:rPr lang="en-US" sz="3000" dirty="0">
                <a:sym typeface="Symbol" pitchFamily="18" charset="2"/>
              </a:rPr>
              <a:t>, …, </a:t>
            </a:r>
            <a:r>
              <a:rPr lang="en-US" sz="3000" dirty="0" err="1">
                <a:sym typeface="Symbol" pitchFamily="18" charset="2"/>
              </a:rPr>
              <a:t>e</a:t>
            </a:r>
            <a:r>
              <a:rPr lang="en-US" sz="3000" baseline="-25000" dirty="0" err="1">
                <a:sym typeface="Symbol" pitchFamily="18" charset="2"/>
              </a:rPr>
              <a:t>n</a:t>
            </a:r>
            <a:r>
              <a:rPr lang="en-US" sz="3000" dirty="0">
                <a:sym typeface="Symbol" pitchFamily="18" charset="2"/>
              </a:rPr>
              <a:t> of the graph such that f(e</a:t>
            </a:r>
            <a:r>
              <a:rPr lang="en-US" sz="3000" baseline="-25000" dirty="0">
                <a:sym typeface="Symbol" pitchFamily="18" charset="2"/>
              </a:rPr>
              <a:t>1</a:t>
            </a:r>
            <a:r>
              <a:rPr lang="en-US" sz="3000" dirty="0">
                <a:sym typeface="Symbol" pitchFamily="18" charset="2"/>
              </a:rPr>
              <a:t>) = {x</a:t>
            </a:r>
            <a:r>
              <a:rPr lang="en-US" sz="3000" baseline="-25000" dirty="0">
                <a:sym typeface="Symbol" pitchFamily="18" charset="2"/>
              </a:rPr>
              <a:t>0</a:t>
            </a:r>
            <a:r>
              <a:rPr lang="en-US" sz="3000" dirty="0">
                <a:sym typeface="Symbol" pitchFamily="18" charset="2"/>
              </a:rPr>
              <a:t>, x</a:t>
            </a:r>
            <a:r>
              <a:rPr lang="en-US" sz="3000" baseline="-25000" dirty="0">
                <a:sym typeface="Symbol" pitchFamily="18" charset="2"/>
              </a:rPr>
              <a:t>1</a:t>
            </a:r>
            <a:r>
              <a:rPr lang="en-US" sz="3000" dirty="0">
                <a:sym typeface="Symbol" pitchFamily="18" charset="2"/>
              </a:rPr>
              <a:t>}, f(e</a:t>
            </a:r>
            <a:r>
              <a:rPr lang="en-US" sz="3000" baseline="-25000" dirty="0">
                <a:sym typeface="Symbol" pitchFamily="18" charset="2"/>
              </a:rPr>
              <a:t>2</a:t>
            </a:r>
            <a:r>
              <a:rPr lang="en-US" sz="3000" dirty="0">
                <a:sym typeface="Symbol" pitchFamily="18" charset="2"/>
              </a:rPr>
              <a:t>) = {x</a:t>
            </a:r>
            <a:r>
              <a:rPr lang="en-US" sz="3000" baseline="-25000" dirty="0">
                <a:sym typeface="Symbol" pitchFamily="18" charset="2"/>
              </a:rPr>
              <a:t>1</a:t>
            </a:r>
            <a:r>
              <a:rPr lang="en-US" sz="3000" dirty="0">
                <a:sym typeface="Symbol" pitchFamily="18" charset="2"/>
              </a:rPr>
              <a:t>, x</a:t>
            </a:r>
            <a:r>
              <a:rPr lang="en-US" sz="3000" baseline="-25000" dirty="0">
                <a:sym typeface="Symbol" pitchFamily="18" charset="2"/>
              </a:rPr>
              <a:t>2</a:t>
            </a:r>
            <a:r>
              <a:rPr lang="en-US" sz="3000" dirty="0">
                <a:sym typeface="Symbol" pitchFamily="18" charset="2"/>
              </a:rPr>
              <a:t>}, …, f(</a:t>
            </a:r>
            <a:r>
              <a:rPr lang="en-US" sz="3000" dirty="0" err="1">
                <a:sym typeface="Symbol" pitchFamily="18" charset="2"/>
              </a:rPr>
              <a:t>e</a:t>
            </a:r>
            <a:r>
              <a:rPr lang="en-US" sz="3000" baseline="-25000" dirty="0" err="1">
                <a:sym typeface="Symbol" pitchFamily="18" charset="2"/>
              </a:rPr>
              <a:t>n</a:t>
            </a:r>
            <a:r>
              <a:rPr lang="en-US" sz="3000" dirty="0">
                <a:sym typeface="Symbol" pitchFamily="18" charset="2"/>
              </a:rPr>
              <a:t>) = </a:t>
            </a:r>
            <a:br>
              <a:rPr lang="en-US" sz="3000" dirty="0">
                <a:sym typeface="Symbol" pitchFamily="18" charset="2"/>
              </a:rPr>
            </a:br>
            <a:r>
              <a:rPr lang="en-US" sz="3000" dirty="0">
                <a:sym typeface="Symbol" pitchFamily="18" charset="2"/>
              </a:rPr>
              <a:t>{x</a:t>
            </a:r>
            <a:r>
              <a:rPr lang="en-US" sz="3000" baseline="-25000" dirty="0">
                <a:sym typeface="Symbol" pitchFamily="18" charset="2"/>
              </a:rPr>
              <a:t>n-1</a:t>
            </a:r>
            <a:r>
              <a:rPr lang="en-US" sz="3000" dirty="0">
                <a:sym typeface="Symbol" pitchFamily="18" charset="2"/>
              </a:rPr>
              <a:t>, </a:t>
            </a:r>
            <a:r>
              <a:rPr lang="en-US" sz="3000" dirty="0" err="1">
                <a:sym typeface="Symbol" pitchFamily="18" charset="2"/>
              </a:rPr>
              <a:t>x</a:t>
            </a:r>
            <a:r>
              <a:rPr lang="en-US" sz="3000" baseline="-25000" dirty="0" err="1">
                <a:sym typeface="Symbol" pitchFamily="18" charset="2"/>
              </a:rPr>
              <a:t>n</a:t>
            </a:r>
            <a:r>
              <a:rPr lang="en-US" sz="3000" dirty="0">
                <a:sym typeface="Symbol" pitchFamily="18" charset="2"/>
              </a:rPr>
              <a:t>}, where x</a:t>
            </a:r>
            <a:r>
              <a:rPr lang="en-US" sz="3000" baseline="-25000" dirty="0">
                <a:sym typeface="Symbol" pitchFamily="18" charset="2"/>
              </a:rPr>
              <a:t>0</a:t>
            </a:r>
            <a:r>
              <a:rPr lang="en-US" sz="3000" dirty="0">
                <a:sym typeface="Symbol" pitchFamily="18" charset="2"/>
              </a:rPr>
              <a:t> = u and </a:t>
            </a:r>
            <a:r>
              <a:rPr lang="en-US" sz="3000" dirty="0" err="1">
                <a:sym typeface="Symbol" pitchFamily="18" charset="2"/>
              </a:rPr>
              <a:t>x</a:t>
            </a:r>
            <a:r>
              <a:rPr lang="en-US" sz="3000" baseline="-25000" dirty="0" err="1">
                <a:sym typeface="Symbol" pitchFamily="18" charset="2"/>
              </a:rPr>
              <a:t>n</a:t>
            </a:r>
            <a:r>
              <a:rPr lang="en-US" sz="3000" dirty="0">
                <a:sym typeface="Symbol" pitchFamily="18" charset="2"/>
              </a:rPr>
              <a:t> = v.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000" dirty="0">
                <a:sym typeface="Symbol" pitchFamily="18" charset="2"/>
              </a:rPr>
              <a:t>When the graph is simple, we denote this path by its </a:t>
            </a:r>
            <a:r>
              <a:rPr lang="en-US" sz="3000" b="1" dirty="0">
                <a:solidFill>
                  <a:srgbClr val="00FFFF"/>
                </a:solidFill>
                <a:sym typeface="Symbol" pitchFamily="18" charset="2"/>
              </a:rPr>
              <a:t>vertex sequence</a:t>
            </a:r>
            <a:r>
              <a:rPr lang="en-US" sz="3000" dirty="0">
                <a:sym typeface="Symbol" pitchFamily="18" charset="2"/>
              </a:rPr>
              <a:t> x</a:t>
            </a:r>
            <a:r>
              <a:rPr lang="en-US" sz="3000" baseline="-25000" dirty="0">
                <a:sym typeface="Symbol" pitchFamily="18" charset="2"/>
              </a:rPr>
              <a:t>0</a:t>
            </a:r>
            <a:r>
              <a:rPr lang="en-US" sz="3000" dirty="0">
                <a:sym typeface="Symbol" pitchFamily="18" charset="2"/>
              </a:rPr>
              <a:t>, x</a:t>
            </a:r>
            <a:r>
              <a:rPr lang="en-US" sz="3000" baseline="-25000" dirty="0">
                <a:sym typeface="Symbol" pitchFamily="18" charset="2"/>
              </a:rPr>
              <a:t>1</a:t>
            </a:r>
            <a:r>
              <a:rPr lang="en-US" sz="3000" dirty="0">
                <a:sym typeface="Symbol" pitchFamily="18" charset="2"/>
              </a:rPr>
              <a:t>, …, </a:t>
            </a:r>
            <a:r>
              <a:rPr lang="en-US" sz="3000" dirty="0" err="1">
                <a:sym typeface="Symbol" pitchFamily="18" charset="2"/>
              </a:rPr>
              <a:t>x</a:t>
            </a:r>
            <a:r>
              <a:rPr lang="en-US" sz="3000" baseline="-25000" dirty="0" err="1">
                <a:sym typeface="Symbol" pitchFamily="18" charset="2"/>
              </a:rPr>
              <a:t>n</a:t>
            </a:r>
            <a:r>
              <a:rPr lang="en-US" sz="3000" dirty="0">
                <a:sym typeface="Symbol" pitchFamily="18" charset="2"/>
              </a:rPr>
              <a:t>, since it uniquely determines the path.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000" dirty="0">
                <a:sym typeface="Symbol" pitchFamily="18" charset="2"/>
              </a:rPr>
              <a:t>The path is a </a:t>
            </a:r>
            <a:r>
              <a:rPr lang="en-US" sz="3000" b="1" dirty="0">
                <a:solidFill>
                  <a:srgbClr val="00FFFF"/>
                </a:solidFill>
                <a:sym typeface="Symbol" pitchFamily="18" charset="2"/>
              </a:rPr>
              <a:t>circuit</a:t>
            </a:r>
            <a:r>
              <a:rPr lang="en-US" sz="3000" dirty="0">
                <a:sym typeface="Symbol" pitchFamily="18" charset="2"/>
              </a:rPr>
              <a:t> if it begins and ends at the same vertex, that is, if u = v. </a:t>
            </a:r>
          </a:p>
        </p:txBody>
      </p:sp>
    </p:spTree>
    <p:extLst>
      <p:ext uri="{BB962C8B-B14F-4D97-AF65-F5344CB8AC3E}">
        <p14:creationId xmlns:p14="http://schemas.microsoft.com/office/powerpoint/2010/main" val="19867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uiExpand="1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ACFEAA5F-CB95-46D5-A9B4-A5556186F8F6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42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Connectivity</a:t>
            </a:r>
            <a:endParaRPr lang="en-CA" sz="360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896600" cy="4800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Definition (continued):</a:t>
            </a:r>
            <a:r>
              <a:rPr lang="en-US" sz="3200" dirty="0">
                <a:sym typeface="Symbol" pitchFamily="18" charset="2"/>
              </a:rPr>
              <a:t> The path or circuit is said to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pass through</a:t>
            </a:r>
            <a:r>
              <a:rPr lang="en-US" sz="3200" dirty="0">
                <a:sym typeface="Symbol" pitchFamily="18" charset="2"/>
              </a:rPr>
              <a:t> or traverse x</a:t>
            </a:r>
            <a:r>
              <a:rPr lang="en-US" sz="3200" baseline="-25000" dirty="0">
                <a:sym typeface="Symbol" pitchFamily="18" charset="2"/>
              </a:rPr>
              <a:t>1</a:t>
            </a:r>
            <a:r>
              <a:rPr lang="en-US" sz="3200" dirty="0">
                <a:sym typeface="Symbol" pitchFamily="18" charset="2"/>
              </a:rPr>
              <a:t>, x</a:t>
            </a:r>
            <a:r>
              <a:rPr lang="en-US" sz="3200" baseline="-25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, …, x</a:t>
            </a:r>
            <a:r>
              <a:rPr lang="en-US" sz="3200" baseline="-25000" dirty="0">
                <a:sym typeface="Symbol" pitchFamily="18" charset="2"/>
              </a:rPr>
              <a:t>n-1</a:t>
            </a:r>
            <a:r>
              <a:rPr lang="en-US" sz="3200" dirty="0">
                <a:sym typeface="Symbol" pitchFamily="18" charset="2"/>
              </a:rPr>
              <a:t>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dirty="0">
                <a:sym typeface="Symbol" pitchFamily="18" charset="2"/>
              </a:rPr>
              <a:t>A path or circuit is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simple</a:t>
            </a:r>
            <a:r>
              <a:rPr lang="en-US" sz="3200" dirty="0">
                <a:sym typeface="Symbol" pitchFamily="18" charset="2"/>
              </a:rPr>
              <a:t> if it does not contain the same edge more than once.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122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uiExpand="1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0F3D93A2-D6A9-4C94-B248-C8B80024976F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Connectivity</a:t>
            </a:r>
            <a:endParaRPr lang="en-CA" sz="360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9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2900" dirty="0">
                <a:sym typeface="Symbol" pitchFamily="18" charset="2"/>
              </a:rPr>
              <a:t> A </a:t>
            </a:r>
            <a:r>
              <a:rPr lang="en-US" sz="2900" b="1" dirty="0">
                <a:solidFill>
                  <a:srgbClr val="00FFFF"/>
                </a:solidFill>
                <a:sym typeface="Symbol" pitchFamily="18" charset="2"/>
              </a:rPr>
              <a:t>path</a:t>
            </a:r>
            <a:r>
              <a:rPr lang="en-US" sz="2900" dirty="0">
                <a:sym typeface="Symbol" pitchFamily="18" charset="2"/>
              </a:rPr>
              <a:t> of length n from u to v, where n is a positive integer, in a </a:t>
            </a:r>
            <a:r>
              <a:rPr lang="en-US" sz="2900" b="1" dirty="0">
                <a:solidFill>
                  <a:srgbClr val="00FFFF"/>
                </a:solidFill>
                <a:sym typeface="Symbol" pitchFamily="18" charset="2"/>
              </a:rPr>
              <a:t>directed multigraph</a:t>
            </a:r>
            <a:r>
              <a:rPr lang="en-US" sz="2900" dirty="0">
                <a:sym typeface="Symbol" pitchFamily="18" charset="2"/>
              </a:rPr>
              <a:t> is a sequence of edges </a:t>
            </a:r>
            <a:r>
              <a:rPr lang="en-US" sz="2900" dirty="0" smtClean="0">
                <a:sym typeface="Symbol" pitchFamily="18" charset="2"/>
              </a:rPr>
              <a:t/>
            </a:r>
            <a:br>
              <a:rPr lang="en-US" sz="2900" dirty="0" smtClean="0">
                <a:sym typeface="Symbol" pitchFamily="18" charset="2"/>
              </a:rPr>
            </a:br>
            <a:r>
              <a:rPr lang="en-US" sz="2900" dirty="0" smtClean="0">
                <a:sym typeface="Symbol" pitchFamily="18" charset="2"/>
              </a:rPr>
              <a:t>e</a:t>
            </a:r>
            <a:r>
              <a:rPr lang="en-US" sz="2900" baseline="-25000" dirty="0" smtClean="0">
                <a:sym typeface="Symbol" pitchFamily="18" charset="2"/>
              </a:rPr>
              <a:t>1</a:t>
            </a:r>
            <a:r>
              <a:rPr lang="en-US" sz="2900" dirty="0">
                <a:sym typeface="Symbol" pitchFamily="18" charset="2"/>
              </a:rPr>
              <a:t>, e</a:t>
            </a:r>
            <a:r>
              <a:rPr lang="en-US" sz="2900" baseline="-25000" dirty="0">
                <a:sym typeface="Symbol" pitchFamily="18" charset="2"/>
              </a:rPr>
              <a:t>2</a:t>
            </a:r>
            <a:r>
              <a:rPr lang="en-US" sz="2900" dirty="0">
                <a:sym typeface="Symbol" pitchFamily="18" charset="2"/>
              </a:rPr>
              <a:t>, …, </a:t>
            </a:r>
            <a:r>
              <a:rPr lang="en-US" sz="2900" dirty="0" err="1">
                <a:sym typeface="Symbol" pitchFamily="18" charset="2"/>
              </a:rPr>
              <a:t>e</a:t>
            </a:r>
            <a:r>
              <a:rPr lang="en-US" sz="2900" baseline="-25000" dirty="0" err="1">
                <a:sym typeface="Symbol" pitchFamily="18" charset="2"/>
              </a:rPr>
              <a:t>n</a:t>
            </a:r>
            <a:r>
              <a:rPr lang="en-US" sz="2900" dirty="0">
                <a:sym typeface="Symbol" pitchFamily="18" charset="2"/>
              </a:rPr>
              <a:t> of the graph such that </a:t>
            </a:r>
            <a:r>
              <a:rPr lang="en-US" sz="2900" dirty="0" smtClean="0">
                <a:sym typeface="Symbol" pitchFamily="18" charset="2"/>
              </a:rPr>
              <a:t/>
            </a:r>
            <a:br>
              <a:rPr lang="en-US" sz="2900" dirty="0" smtClean="0">
                <a:sym typeface="Symbol" pitchFamily="18" charset="2"/>
              </a:rPr>
            </a:br>
            <a:r>
              <a:rPr lang="en-US" sz="2900" dirty="0" smtClean="0">
                <a:sym typeface="Symbol" pitchFamily="18" charset="2"/>
              </a:rPr>
              <a:t>f(e</a:t>
            </a:r>
            <a:r>
              <a:rPr lang="en-US" sz="2900" baseline="-25000" dirty="0" smtClean="0">
                <a:sym typeface="Symbol" pitchFamily="18" charset="2"/>
              </a:rPr>
              <a:t>1</a:t>
            </a:r>
            <a:r>
              <a:rPr lang="en-US" sz="2900" dirty="0">
                <a:sym typeface="Symbol" pitchFamily="18" charset="2"/>
              </a:rPr>
              <a:t>) = (x</a:t>
            </a:r>
            <a:r>
              <a:rPr lang="en-US" sz="2900" baseline="-25000" dirty="0">
                <a:sym typeface="Symbol" pitchFamily="18" charset="2"/>
              </a:rPr>
              <a:t>0</a:t>
            </a:r>
            <a:r>
              <a:rPr lang="en-US" sz="2900" dirty="0">
                <a:sym typeface="Symbol" pitchFamily="18" charset="2"/>
              </a:rPr>
              <a:t>, x</a:t>
            </a:r>
            <a:r>
              <a:rPr lang="en-US" sz="2900" baseline="-25000" dirty="0">
                <a:sym typeface="Symbol" pitchFamily="18" charset="2"/>
              </a:rPr>
              <a:t>1</a:t>
            </a:r>
            <a:r>
              <a:rPr lang="en-US" sz="2900" dirty="0">
                <a:sym typeface="Symbol" pitchFamily="18" charset="2"/>
              </a:rPr>
              <a:t>), f(e</a:t>
            </a:r>
            <a:r>
              <a:rPr lang="en-US" sz="2900" baseline="-25000" dirty="0">
                <a:sym typeface="Symbol" pitchFamily="18" charset="2"/>
              </a:rPr>
              <a:t>2</a:t>
            </a:r>
            <a:r>
              <a:rPr lang="en-US" sz="2900" dirty="0">
                <a:sym typeface="Symbol" pitchFamily="18" charset="2"/>
              </a:rPr>
              <a:t>) = (x</a:t>
            </a:r>
            <a:r>
              <a:rPr lang="en-US" sz="2900" baseline="-25000" dirty="0">
                <a:sym typeface="Symbol" pitchFamily="18" charset="2"/>
              </a:rPr>
              <a:t>1</a:t>
            </a:r>
            <a:r>
              <a:rPr lang="en-US" sz="2900" dirty="0">
                <a:sym typeface="Symbol" pitchFamily="18" charset="2"/>
              </a:rPr>
              <a:t>, x</a:t>
            </a:r>
            <a:r>
              <a:rPr lang="en-US" sz="2900" baseline="-25000" dirty="0">
                <a:sym typeface="Symbol" pitchFamily="18" charset="2"/>
              </a:rPr>
              <a:t>2</a:t>
            </a:r>
            <a:r>
              <a:rPr lang="en-US" sz="2900" dirty="0">
                <a:sym typeface="Symbol" pitchFamily="18" charset="2"/>
              </a:rPr>
              <a:t>), …, f(</a:t>
            </a:r>
            <a:r>
              <a:rPr lang="en-US" sz="2900" dirty="0" err="1">
                <a:sym typeface="Symbol" pitchFamily="18" charset="2"/>
              </a:rPr>
              <a:t>e</a:t>
            </a:r>
            <a:r>
              <a:rPr lang="en-US" sz="2900" baseline="-25000" dirty="0" err="1">
                <a:sym typeface="Symbol" pitchFamily="18" charset="2"/>
              </a:rPr>
              <a:t>n</a:t>
            </a:r>
            <a:r>
              <a:rPr lang="en-US" sz="2900" dirty="0">
                <a:sym typeface="Symbol" pitchFamily="18" charset="2"/>
              </a:rPr>
              <a:t>) = </a:t>
            </a:r>
            <a:r>
              <a:rPr lang="en-US" sz="2900" dirty="0" smtClean="0">
                <a:sym typeface="Symbol" pitchFamily="18" charset="2"/>
              </a:rPr>
              <a:t>(</a:t>
            </a:r>
            <a:r>
              <a:rPr lang="en-US" sz="2900" dirty="0">
                <a:sym typeface="Symbol" pitchFamily="18" charset="2"/>
              </a:rPr>
              <a:t>x</a:t>
            </a:r>
            <a:r>
              <a:rPr lang="en-US" sz="2900" baseline="-25000" dirty="0">
                <a:sym typeface="Symbol" pitchFamily="18" charset="2"/>
              </a:rPr>
              <a:t>n-1</a:t>
            </a:r>
            <a:r>
              <a:rPr lang="en-US" sz="2900" dirty="0">
                <a:sym typeface="Symbol" pitchFamily="18" charset="2"/>
              </a:rPr>
              <a:t>, </a:t>
            </a:r>
            <a:r>
              <a:rPr lang="en-US" sz="2900" dirty="0" err="1">
                <a:sym typeface="Symbol" pitchFamily="18" charset="2"/>
              </a:rPr>
              <a:t>x</a:t>
            </a:r>
            <a:r>
              <a:rPr lang="en-US" sz="2900" baseline="-25000" dirty="0" err="1">
                <a:sym typeface="Symbol" pitchFamily="18" charset="2"/>
              </a:rPr>
              <a:t>n</a:t>
            </a:r>
            <a:r>
              <a:rPr lang="en-US" sz="2900" dirty="0">
                <a:sym typeface="Symbol" pitchFamily="18" charset="2"/>
              </a:rPr>
              <a:t>), </a:t>
            </a:r>
            <a:r>
              <a:rPr lang="en-US" sz="2900" dirty="0" smtClean="0">
                <a:sym typeface="Symbol" pitchFamily="18" charset="2"/>
              </a:rPr>
              <a:t/>
            </a:r>
            <a:br>
              <a:rPr lang="en-US" sz="2900" dirty="0" smtClean="0">
                <a:sym typeface="Symbol" pitchFamily="18" charset="2"/>
              </a:rPr>
            </a:br>
            <a:r>
              <a:rPr lang="en-US" sz="2900" dirty="0" smtClean="0">
                <a:sym typeface="Symbol" pitchFamily="18" charset="2"/>
              </a:rPr>
              <a:t>where </a:t>
            </a:r>
            <a:r>
              <a:rPr lang="en-US" sz="2900" dirty="0">
                <a:sym typeface="Symbol" pitchFamily="18" charset="2"/>
              </a:rPr>
              <a:t>x</a:t>
            </a:r>
            <a:r>
              <a:rPr lang="en-US" sz="2900" baseline="-25000" dirty="0">
                <a:sym typeface="Symbol" pitchFamily="18" charset="2"/>
              </a:rPr>
              <a:t>0</a:t>
            </a:r>
            <a:r>
              <a:rPr lang="en-US" sz="2900" dirty="0">
                <a:sym typeface="Symbol" pitchFamily="18" charset="2"/>
              </a:rPr>
              <a:t> = u and </a:t>
            </a:r>
            <a:r>
              <a:rPr lang="en-US" sz="2900" dirty="0" err="1">
                <a:sym typeface="Symbol" pitchFamily="18" charset="2"/>
              </a:rPr>
              <a:t>x</a:t>
            </a:r>
            <a:r>
              <a:rPr lang="en-US" sz="2900" baseline="-25000" dirty="0" err="1">
                <a:sym typeface="Symbol" pitchFamily="18" charset="2"/>
              </a:rPr>
              <a:t>n</a:t>
            </a:r>
            <a:r>
              <a:rPr lang="en-US" sz="2900" dirty="0">
                <a:sym typeface="Symbol" pitchFamily="18" charset="2"/>
              </a:rPr>
              <a:t> = v.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900" dirty="0">
                <a:sym typeface="Symbol" pitchFamily="18" charset="2"/>
              </a:rPr>
              <a:t>When there are no multiple edges in the path, we denote this path by its </a:t>
            </a:r>
            <a:r>
              <a:rPr lang="en-US" sz="2900" b="1" dirty="0">
                <a:solidFill>
                  <a:srgbClr val="00FFFF"/>
                </a:solidFill>
                <a:sym typeface="Symbol" pitchFamily="18" charset="2"/>
              </a:rPr>
              <a:t>vertex sequence</a:t>
            </a:r>
            <a:r>
              <a:rPr lang="en-US" sz="2900" dirty="0">
                <a:sym typeface="Symbol" pitchFamily="18" charset="2"/>
              </a:rPr>
              <a:t> x</a:t>
            </a:r>
            <a:r>
              <a:rPr lang="en-US" sz="2900" baseline="-25000" dirty="0">
                <a:sym typeface="Symbol" pitchFamily="18" charset="2"/>
              </a:rPr>
              <a:t>0</a:t>
            </a:r>
            <a:r>
              <a:rPr lang="en-US" sz="2900" dirty="0">
                <a:sym typeface="Symbol" pitchFamily="18" charset="2"/>
              </a:rPr>
              <a:t>, x</a:t>
            </a:r>
            <a:r>
              <a:rPr lang="en-US" sz="2900" baseline="-25000" dirty="0">
                <a:sym typeface="Symbol" pitchFamily="18" charset="2"/>
              </a:rPr>
              <a:t>1</a:t>
            </a:r>
            <a:r>
              <a:rPr lang="en-US" sz="2900" dirty="0">
                <a:sym typeface="Symbol" pitchFamily="18" charset="2"/>
              </a:rPr>
              <a:t>, …, </a:t>
            </a:r>
            <a:r>
              <a:rPr lang="en-US" sz="2900" dirty="0" err="1">
                <a:sym typeface="Symbol" pitchFamily="18" charset="2"/>
              </a:rPr>
              <a:t>x</a:t>
            </a:r>
            <a:r>
              <a:rPr lang="en-US" sz="2900" baseline="-25000" dirty="0" err="1">
                <a:sym typeface="Symbol" pitchFamily="18" charset="2"/>
              </a:rPr>
              <a:t>n</a:t>
            </a:r>
            <a:r>
              <a:rPr lang="en-US" sz="2900" dirty="0">
                <a:sym typeface="Symbol" pitchFamily="18" charset="2"/>
              </a:rPr>
              <a:t>, since it uniquely determines the path.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900" dirty="0">
                <a:sym typeface="Symbol" pitchFamily="18" charset="2"/>
              </a:rPr>
              <a:t>The path is a </a:t>
            </a:r>
            <a:r>
              <a:rPr lang="en-US" sz="2900" b="1" dirty="0">
                <a:solidFill>
                  <a:srgbClr val="00FFFF"/>
                </a:solidFill>
                <a:sym typeface="Symbol" pitchFamily="18" charset="2"/>
              </a:rPr>
              <a:t>circuit</a:t>
            </a:r>
            <a:r>
              <a:rPr lang="en-US" sz="2900" dirty="0">
                <a:sym typeface="Symbol" pitchFamily="18" charset="2"/>
              </a:rPr>
              <a:t> if it begins and ends at the same vertex, that is, if u = v. </a:t>
            </a: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2900" dirty="0">
                <a:sym typeface="Symbol" pitchFamily="18" charset="2"/>
              </a:rPr>
              <a:t>A path or circuit is called </a:t>
            </a:r>
            <a:r>
              <a:rPr lang="en-US" sz="2900" b="1" dirty="0">
                <a:solidFill>
                  <a:srgbClr val="00FFFF"/>
                </a:solidFill>
                <a:sym typeface="Symbol" pitchFamily="18" charset="2"/>
              </a:rPr>
              <a:t>simple</a:t>
            </a:r>
            <a:r>
              <a:rPr lang="en-US" sz="2900" dirty="0">
                <a:sym typeface="Symbol" pitchFamily="18" charset="2"/>
              </a:rPr>
              <a:t> if it does not contain the same edge more than once.</a:t>
            </a:r>
          </a:p>
        </p:txBody>
      </p:sp>
    </p:spTree>
    <p:extLst>
      <p:ext uri="{BB962C8B-B14F-4D97-AF65-F5344CB8AC3E}">
        <p14:creationId xmlns:p14="http://schemas.microsoft.com/office/powerpoint/2010/main" val="3491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uiExpand="1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1DF71885-152B-42AE-B388-A627B50E8DFC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44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Connectivity</a:t>
            </a:r>
            <a:endParaRPr lang="en-CA" sz="360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181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100" dirty="0">
                <a:sym typeface="Symbol" pitchFamily="18" charset="2"/>
              </a:rPr>
              <a:t>Let us now look at something new: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1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3100" dirty="0">
                <a:sym typeface="Symbol" pitchFamily="18" charset="2"/>
              </a:rPr>
              <a:t> An undirected graph is called </a:t>
            </a:r>
            <a:r>
              <a:rPr lang="en-US" sz="3100" b="1" dirty="0">
                <a:solidFill>
                  <a:srgbClr val="00FFFF"/>
                </a:solidFill>
                <a:sym typeface="Symbol" pitchFamily="18" charset="2"/>
              </a:rPr>
              <a:t>connected</a:t>
            </a:r>
            <a:r>
              <a:rPr lang="en-US" sz="3100" dirty="0">
                <a:sym typeface="Symbol" pitchFamily="18" charset="2"/>
              </a:rPr>
              <a:t> if there is a path between every pair of distinct vertices in the graph.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100" dirty="0">
                <a:sym typeface="Symbol" pitchFamily="18" charset="2"/>
              </a:rPr>
              <a:t>For example, any two computers in a network can communicate if and only if the graph of this network is connected.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100" b="1" dirty="0">
                <a:solidFill>
                  <a:srgbClr val="FF3300"/>
                </a:solidFill>
                <a:sym typeface="Symbol" pitchFamily="18" charset="2"/>
              </a:rPr>
              <a:t>Note:</a:t>
            </a:r>
            <a:r>
              <a:rPr lang="en-US" sz="3100" dirty="0">
                <a:sym typeface="Symbol" pitchFamily="18" charset="2"/>
              </a:rPr>
              <a:t> A graph consisting of only one vertex is always connected, because it does not contain any pair of distinct vertices.</a:t>
            </a:r>
          </a:p>
        </p:txBody>
      </p:sp>
    </p:spTree>
    <p:extLst>
      <p:ext uri="{BB962C8B-B14F-4D97-AF65-F5344CB8AC3E}">
        <p14:creationId xmlns:p14="http://schemas.microsoft.com/office/powerpoint/2010/main" val="222388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uiExpand="1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C83E4E4D-9B94-4B60-B9F3-6349A8CE6FF8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45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Connectivity</a:t>
            </a:r>
            <a:endParaRPr lang="en-CA" sz="360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11125200" cy="533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3200" dirty="0">
                <a:sym typeface="Symbol" pitchFamily="18" charset="2"/>
              </a:rPr>
              <a:t> Are the following graphs connected?</a:t>
            </a:r>
            <a:endParaRPr lang="en-US" dirty="0" smtClean="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1219201"/>
            <a:ext cx="2514600" cy="2271713"/>
            <a:chOff x="432" y="912"/>
            <a:chExt cx="1584" cy="1431"/>
          </a:xfrm>
        </p:grpSpPr>
        <p:sp>
          <p:nvSpPr>
            <p:cNvPr id="691205" name="AutoShape 5"/>
            <p:cNvSpPr>
              <a:spLocks noChangeArrowheads="1"/>
            </p:cNvSpPr>
            <p:nvPr/>
          </p:nvSpPr>
          <p:spPr bwMode="auto">
            <a:xfrm>
              <a:off x="120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06" name="Text Box 6"/>
            <p:cNvSpPr txBox="1">
              <a:spLocks noChangeArrowheads="1"/>
            </p:cNvSpPr>
            <p:nvPr/>
          </p:nvSpPr>
          <p:spPr bwMode="auto">
            <a:xfrm>
              <a:off x="1200" y="18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07" name="AutoShape 7"/>
            <p:cNvSpPr>
              <a:spLocks noChangeArrowheads="1"/>
            </p:cNvSpPr>
            <p:nvPr/>
          </p:nvSpPr>
          <p:spPr bwMode="auto">
            <a:xfrm>
              <a:off x="624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08" name="AutoShape 8"/>
            <p:cNvSpPr>
              <a:spLocks noChangeArrowheads="1"/>
            </p:cNvSpPr>
            <p:nvPr/>
          </p:nvSpPr>
          <p:spPr bwMode="auto">
            <a:xfrm>
              <a:off x="672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09" name="AutoShape 9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10" name="AutoShape 10"/>
            <p:cNvSpPr>
              <a:spLocks noChangeArrowheads="1"/>
            </p:cNvSpPr>
            <p:nvPr/>
          </p:nvSpPr>
          <p:spPr bwMode="auto">
            <a:xfrm>
              <a:off x="1152" y="12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1056" y="91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12" name="Text Box 12"/>
            <p:cNvSpPr txBox="1">
              <a:spLocks noChangeArrowheads="1"/>
            </p:cNvSpPr>
            <p:nvPr/>
          </p:nvSpPr>
          <p:spPr bwMode="auto">
            <a:xfrm>
              <a:off x="480" y="11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13" name="Text Box 13"/>
            <p:cNvSpPr txBox="1">
              <a:spLocks noChangeArrowheads="1"/>
            </p:cNvSpPr>
            <p:nvPr/>
          </p:nvSpPr>
          <p:spPr bwMode="auto">
            <a:xfrm>
              <a:off x="432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14" name="Text Box 14"/>
            <p:cNvSpPr txBox="1">
              <a:spLocks noChangeArrowheads="1"/>
            </p:cNvSpPr>
            <p:nvPr/>
          </p:nvSpPr>
          <p:spPr bwMode="auto">
            <a:xfrm>
              <a:off x="1632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10312" name="AutoShape 15"/>
            <p:cNvCxnSpPr>
              <a:cxnSpLocks noChangeShapeType="1"/>
              <a:stCxn id="691205" idx="6"/>
              <a:endCxn id="691209" idx="4"/>
            </p:cNvCxnSpPr>
            <p:nvPr/>
          </p:nvCxnSpPr>
          <p:spPr bwMode="auto">
            <a:xfrm>
              <a:off x="1296" y="1824"/>
              <a:ext cx="38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3" name="AutoShape 16"/>
            <p:cNvCxnSpPr>
              <a:cxnSpLocks noChangeShapeType="1"/>
              <a:stCxn id="691205" idx="2"/>
              <a:endCxn id="691207" idx="6"/>
            </p:cNvCxnSpPr>
            <p:nvPr/>
          </p:nvCxnSpPr>
          <p:spPr bwMode="auto">
            <a:xfrm flipH="1">
              <a:off x="720" y="1824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4" name="AutoShape 17"/>
            <p:cNvCxnSpPr>
              <a:cxnSpLocks noChangeShapeType="1"/>
              <a:stCxn id="691207" idx="0"/>
              <a:endCxn id="691208" idx="4"/>
            </p:cNvCxnSpPr>
            <p:nvPr/>
          </p:nvCxnSpPr>
          <p:spPr bwMode="auto">
            <a:xfrm flipV="1">
              <a:off x="672" y="1536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5" name="AutoShape 18"/>
            <p:cNvCxnSpPr>
              <a:cxnSpLocks noChangeShapeType="1"/>
              <a:stCxn id="691208" idx="7"/>
              <a:endCxn id="691210" idx="3"/>
            </p:cNvCxnSpPr>
            <p:nvPr/>
          </p:nvCxnSpPr>
          <p:spPr bwMode="auto">
            <a:xfrm flipV="1">
              <a:off x="754" y="1330"/>
              <a:ext cx="412" cy="12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6" name="AutoShape 19"/>
            <p:cNvCxnSpPr>
              <a:cxnSpLocks noChangeShapeType="1"/>
              <a:stCxn id="691210" idx="5"/>
              <a:endCxn id="691209" idx="1"/>
            </p:cNvCxnSpPr>
            <p:nvPr/>
          </p:nvCxnSpPr>
          <p:spPr bwMode="auto">
            <a:xfrm>
              <a:off x="1234" y="1330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7" name="AutoShape 20"/>
            <p:cNvCxnSpPr>
              <a:cxnSpLocks noChangeShapeType="1"/>
              <a:stCxn id="691208" idx="5"/>
              <a:endCxn id="691205" idx="1"/>
            </p:cNvCxnSpPr>
            <p:nvPr/>
          </p:nvCxnSpPr>
          <p:spPr bwMode="auto">
            <a:xfrm>
              <a:off x="754" y="1522"/>
              <a:ext cx="460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1221" name="Rectangle 21"/>
          <p:cNvSpPr>
            <a:spLocks noChangeArrowheads="1"/>
          </p:cNvSpPr>
          <p:nvPr/>
        </p:nvSpPr>
        <p:spPr bwMode="auto">
          <a:xfrm>
            <a:off x="3429000" y="32004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Yes.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248400" y="1371601"/>
            <a:ext cx="3048000" cy="1890713"/>
            <a:chOff x="2976" y="864"/>
            <a:chExt cx="1920" cy="1191"/>
          </a:xfrm>
        </p:grpSpPr>
        <p:sp>
          <p:nvSpPr>
            <p:cNvPr id="691223" name="AutoShape 23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24" name="Text Box 24"/>
            <p:cNvSpPr txBox="1">
              <a:spLocks noChangeArrowheads="1"/>
            </p:cNvSpPr>
            <p:nvPr/>
          </p:nvSpPr>
          <p:spPr bwMode="auto">
            <a:xfrm>
              <a:off x="3744" y="158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25" name="AutoShape 25"/>
            <p:cNvSpPr>
              <a:spLocks noChangeArrowheads="1"/>
            </p:cNvSpPr>
            <p:nvPr/>
          </p:nvSpPr>
          <p:spPr bwMode="auto">
            <a:xfrm>
              <a:off x="3168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26" name="AutoShape 26"/>
            <p:cNvSpPr>
              <a:spLocks noChangeArrowheads="1"/>
            </p:cNvSpPr>
            <p:nvPr/>
          </p:nvSpPr>
          <p:spPr bwMode="auto">
            <a:xfrm>
              <a:off x="3216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27" name="AutoShape 27"/>
            <p:cNvSpPr>
              <a:spLocks noChangeArrowheads="1"/>
            </p:cNvSpPr>
            <p:nvPr/>
          </p:nvSpPr>
          <p:spPr bwMode="auto">
            <a:xfrm>
              <a:off x="4512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28" name="AutoShape 28"/>
            <p:cNvSpPr>
              <a:spLocks noChangeArrowheads="1"/>
            </p:cNvSpPr>
            <p:nvPr/>
          </p:nvSpPr>
          <p:spPr bwMode="auto">
            <a:xfrm>
              <a:off x="4032" y="12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29" name="Text Box 29"/>
            <p:cNvSpPr txBox="1">
              <a:spLocks noChangeArrowheads="1"/>
            </p:cNvSpPr>
            <p:nvPr/>
          </p:nvSpPr>
          <p:spPr bwMode="auto">
            <a:xfrm>
              <a:off x="3936" y="86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30" name="Text Box 30"/>
            <p:cNvSpPr txBox="1">
              <a:spLocks noChangeArrowheads="1"/>
            </p:cNvSpPr>
            <p:nvPr/>
          </p:nvSpPr>
          <p:spPr bwMode="auto">
            <a:xfrm>
              <a:off x="3024" y="864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31" name="Text Box 31"/>
            <p:cNvSpPr txBox="1">
              <a:spLocks noChangeArrowheads="1"/>
            </p:cNvSpPr>
            <p:nvPr/>
          </p:nvSpPr>
          <p:spPr bwMode="auto">
            <a:xfrm>
              <a:off x="2976" y="172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32" name="Text Box 32"/>
            <p:cNvSpPr txBox="1">
              <a:spLocks noChangeArrowheads="1"/>
            </p:cNvSpPr>
            <p:nvPr/>
          </p:nvSpPr>
          <p:spPr bwMode="auto">
            <a:xfrm>
              <a:off x="4512" y="139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10298" name="AutoShape 33"/>
            <p:cNvCxnSpPr>
              <a:cxnSpLocks noChangeShapeType="1"/>
              <a:stCxn id="691223" idx="2"/>
              <a:endCxn id="691225" idx="6"/>
            </p:cNvCxnSpPr>
            <p:nvPr/>
          </p:nvCxnSpPr>
          <p:spPr bwMode="auto">
            <a:xfrm flipH="1">
              <a:off x="3264" y="1536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9" name="AutoShape 34"/>
            <p:cNvCxnSpPr>
              <a:cxnSpLocks noChangeShapeType="1"/>
              <a:stCxn id="691225" idx="0"/>
              <a:endCxn id="691226" idx="4"/>
            </p:cNvCxnSpPr>
            <p:nvPr/>
          </p:nvCxnSpPr>
          <p:spPr bwMode="auto">
            <a:xfrm flipV="1">
              <a:off x="3216" y="1248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0" name="AutoShape 35"/>
            <p:cNvCxnSpPr>
              <a:cxnSpLocks noChangeShapeType="1"/>
              <a:stCxn id="691228" idx="5"/>
              <a:endCxn id="691227" idx="1"/>
            </p:cNvCxnSpPr>
            <p:nvPr/>
          </p:nvCxnSpPr>
          <p:spPr bwMode="auto">
            <a:xfrm>
              <a:off x="4114" y="1282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1" name="AutoShape 36"/>
            <p:cNvCxnSpPr>
              <a:cxnSpLocks noChangeShapeType="1"/>
              <a:stCxn id="691226" idx="5"/>
              <a:endCxn id="691223" idx="1"/>
            </p:cNvCxnSpPr>
            <p:nvPr/>
          </p:nvCxnSpPr>
          <p:spPr bwMode="auto">
            <a:xfrm>
              <a:off x="3298" y="1234"/>
              <a:ext cx="460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1237" name="Rectangle 37"/>
          <p:cNvSpPr>
            <a:spLocks noChangeArrowheads="1"/>
          </p:cNvSpPr>
          <p:nvPr/>
        </p:nvSpPr>
        <p:spPr bwMode="auto">
          <a:xfrm>
            <a:off x="7162800" y="32004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No.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438400" y="3810001"/>
            <a:ext cx="2514600" cy="2271713"/>
            <a:chOff x="576" y="2400"/>
            <a:chExt cx="1584" cy="1431"/>
          </a:xfrm>
        </p:grpSpPr>
        <p:sp>
          <p:nvSpPr>
            <p:cNvPr id="691239" name="AutoShape 39"/>
            <p:cNvSpPr>
              <a:spLocks noChangeArrowheads="1"/>
            </p:cNvSpPr>
            <p:nvPr/>
          </p:nvSpPr>
          <p:spPr bwMode="auto">
            <a:xfrm>
              <a:off x="1344" y="32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40" name="Text Box 40"/>
            <p:cNvSpPr txBox="1">
              <a:spLocks noChangeArrowheads="1"/>
            </p:cNvSpPr>
            <p:nvPr/>
          </p:nvSpPr>
          <p:spPr bwMode="auto">
            <a:xfrm>
              <a:off x="1344" y="336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41" name="AutoShape 41"/>
            <p:cNvSpPr>
              <a:spLocks noChangeArrowheads="1"/>
            </p:cNvSpPr>
            <p:nvPr/>
          </p:nvSpPr>
          <p:spPr bwMode="auto">
            <a:xfrm>
              <a:off x="768" y="34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42" name="AutoShape 42"/>
            <p:cNvSpPr>
              <a:spLocks noChangeArrowheads="1"/>
            </p:cNvSpPr>
            <p:nvPr/>
          </p:nvSpPr>
          <p:spPr bwMode="auto">
            <a:xfrm>
              <a:off x="81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43" name="AutoShape 43"/>
            <p:cNvSpPr>
              <a:spLocks noChangeArrowheads="1"/>
            </p:cNvSpPr>
            <p:nvPr/>
          </p:nvSpPr>
          <p:spPr bwMode="auto">
            <a:xfrm>
              <a:off x="1776" y="32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44" name="AutoShape 44"/>
            <p:cNvSpPr>
              <a:spLocks noChangeArrowheads="1"/>
            </p:cNvSpPr>
            <p:nvPr/>
          </p:nvSpPr>
          <p:spPr bwMode="auto">
            <a:xfrm>
              <a:off x="129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45" name="Text Box 45"/>
            <p:cNvSpPr txBox="1">
              <a:spLocks noChangeArrowheads="1"/>
            </p:cNvSpPr>
            <p:nvPr/>
          </p:nvSpPr>
          <p:spPr bwMode="auto">
            <a:xfrm>
              <a:off x="1200" y="24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46" name="Text Box 46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47" name="Text Box 47"/>
            <p:cNvSpPr txBox="1">
              <a:spLocks noChangeArrowheads="1"/>
            </p:cNvSpPr>
            <p:nvPr/>
          </p:nvSpPr>
          <p:spPr bwMode="auto">
            <a:xfrm>
              <a:off x="576" y="35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48" name="Text Box 48"/>
            <p:cNvSpPr txBox="1">
              <a:spLocks noChangeArrowheads="1"/>
            </p:cNvSpPr>
            <p:nvPr/>
          </p:nvSpPr>
          <p:spPr bwMode="auto">
            <a:xfrm>
              <a:off x="1776" y="292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10283" name="AutoShape 49"/>
            <p:cNvCxnSpPr>
              <a:cxnSpLocks noChangeShapeType="1"/>
              <a:stCxn id="691239" idx="2"/>
              <a:endCxn id="691241" idx="6"/>
            </p:cNvCxnSpPr>
            <p:nvPr/>
          </p:nvCxnSpPr>
          <p:spPr bwMode="auto">
            <a:xfrm flipH="1">
              <a:off x="864" y="3312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4" name="AutoShape 50"/>
            <p:cNvCxnSpPr>
              <a:cxnSpLocks noChangeShapeType="1"/>
              <a:stCxn id="691241" idx="0"/>
              <a:endCxn id="691242" idx="4"/>
            </p:cNvCxnSpPr>
            <p:nvPr/>
          </p:nvCxnSpPr>
          <p:spPr bwMode="auto">
            <a:xfrm flipV="1">
              <a:off x="816" y="3024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5" name="AutoShape 51"/>
            <p:cNvCxnSpPr>
              <a:cxnSpLocks noChangeShapeType="1"/>
              <a:stCxn id="691244" idx="5"/>
              <a:endCxn id="691243" idx="1"/>
            </p:cNvCxnSpPr>
            <p:nvPr/>
          </p:nvCxnSpPr>
          <p:spPr bwMode="auto">
            <a:xfrm>
              <a:off x="1378" y="2818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6" name="AutoShape 52"/>
            <p:cNvCxnSpPr>
              <a:cxnSpLocks noChangeShapeType="1"/>
              <a:stCxn id="691242" idx="5"/>
              <a:endCxn id="691239" idx="1"/>
            </p:cNvCxnSpPr>
            <p:nvPr/>
          </p:nvCxnSpPr>
          <p:spPr bwMode="auto">
            <a:xfrm>
              <a:off x="898" y="3010"/>
              <a:ext cx="460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7" name="AutoShape 53"/>
            <p:cNvCxnSpPr>
              <a:cxnSpLocks noChangeShapeType="1"/>
              <a:stCxn id="691239" idx="0"/>
              <a:endCxn id="691244" idx="4"/>
            </p:cNvCxnSpPr>
            <p:nvPr/>
          </p:nvCxnSpPr>
          <p:spPr bwMode="auto">
            <a:xfrm flipH="1" flipV="1">
              <a:off x="1344" y="2832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1254" name="Rectangle 54"/>
          <p:cNvSpPr>
            <a:spLocks noChangeArrowheads="1"/>
          </p:cNvSpPr>
          <p:nvPr/>
        </p:nvSpPr>
        <p:spPr bwMode="auto">
          <a:xfrm>
            <a:off x="3429000" y="57912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Yes.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6400800" y="3733801"/>
            <a:ext cx="3048000" cy="2119313"/>
            <a:chOff x="3072" y="2352"/>
            <a:chExt cx="1920" cy="1335"/>
          </a:xfrm>
        </p:grpSpPr>
        <p:sp>
          <p:nvSpPr>
            <p:cNvPr id="691256" name="AutoShape 56"/>
            <p:cNvSpPr>
              <a:spLocks noChangeArrowheads="1"/>
            </p:cNvSpPr>
            <p:nvPr/>
          </p:nvSpPr>
          <p:spPr bwMode="auto">
            <a:xfrm>
              <a:off x="408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57" name="Text Box 57"/>
            <p:cNvSpPr txBox="1">
              <a:spLocks noChangeArrowheads="1"/>
            </p:cNvSpPr>
            <p:nvPr/>
          </p:nvSpPr>
          <p:spPr bwMode="auto">
            <a:xfrm>
              <a:off x="4176" y="29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58" name="AutoShape 58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59" name="AutoShape 59"/>
            <p:cNvSpPr>
              <a:spLocks noChangeArrowheads="1"/>
            </p:cNvSpPr>
            <p:nvPr/>
          </p:nvSpPr>
          <p:spPr bwMode="auto">
            <a:xfrm>
              <a:off x="3312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60" name="AutoShape 60"/>
            <p:cNvSpPr>
              <a:spLocks noChangeArrowheads="1"/>
            </p:cNvSpPr>
            <p:nvPr/>
          </p:nvSpPr>
          <p:spPr bwMode="auto">
            <a:xfrm>
              <a:off x="4608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61" name="AutoShape 61"/>
            <p:cNvSpPr>
              <a:spLocks noChangeArrowheads="1"/>
            </p:cNvSpPr>
            <p:nvPr/>
          </p:nvSpPr>
          <p:spPr bwMode="auto">
            <a:xfrm>
              <a:off x="384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1262" name="Text Box 62"/>
            <p:cNvSpPr txBox="1">
              <a:spLocks noChangeArrowheads="1"/>
            </p:cNvSpPr>
            <p:nvPr/>
          </p:nvSpPr>
          <p:spPr bwMode="auto">
            <a:xfrm>
              <a:off x="4032" y="235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63" name="Text Box 63"/>
            <p:cNvSpPr txBox="1">
              <a:spLocks noChangeArrowheads="1"/>
            </p:cNvSpPr>
            <p:nvPr/>
          </p:nvSpPr>
          <p:spPr bwMode="auto">
            <a:xfrm>
              <a:off x="3120" y="23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64" name="Text Box 64"/>
            <p:cNvSpPr txBox="1">
              <a:spLocks noChangeArrowheads="1"/>
            </p:cNvSpPr>
            <p:nvPr/>
          </p:nvSpPr>
          <p:spPr bwMode="auto">
            <a:xfrm>
              <a:off x="3072" y="32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91265" name="Text Box 65"/>
            <p:cNvSpPr txBox="1">
              <a:spLocks noChangeArrowheads="1"/>
            </p:cNvSpPr>
            <p:nvPr/>
          </p:nvSpPr>
          <p:spPr bwMode="auto">
            <a:xfrm>
              <a:off x="4608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10265" name="AutoShape 66"/>
            <p:cNvCxnSpPr>
              <a:cxnSpLocks noChangeShapeType="1"/>
              <a:stCxn id="691256" idx="2"/>
              <a:endCxn id="691258" idx="6"/>
            </p:cNvCxnSpPr>
            <p:nvPr/>
          </p:nvCxnSpPr>
          <p:spPr bwMode="auto">
            <a:xfrm flipH="1">
              <a:off x="3360" y="3072"/>
              <a:ext cx="720" cy="14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6" name="AutoShape 67"/>
            <p:cNvCxnSpPr>
              <a:cxnSpLocks noChangeShapeType="1"/>
              <a:stCxn id="691258" idx="0"/>
              <a:endCxn id="691259" idx="4"/>
            </p:cNvCxnSpPr>
            <p:nvPr/>
          </p:nvCxnSpPr>
          <p:spPr bwMode="auto">
            <a:xfrm flipV="1">
              <a:off x="3312" y="2736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7" name="AutoShape 68"/>
            <p:cNvCxnSpPr>
              <a:cxnSpLocks noChangeShapeType="1"/>
              <a:stCxn id="691261" idx="5"/>
              <a:endCxn id="691260" idx="1"/>
            </p:cNvCxnSpPr>
            <p:nvPr/>
          </p:nvCxnSpPr>
          <p:spPr bwMode="auto">
            <a:xfrm>
              <a:off x="3922" y="2626"/>
              <a:ext cx="700" cy="5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8" name="AutoShape 69"/>
            <p:cNvCxnSpPr>
              <a:cxnSpLocks noChangeShapeType="1"/>
              <a:stCxn id="691259" idx="5"/>
              <a:endCxn id="691256" idx="1"/>
            </p:cNvCxnSpPr>
            <p:nvPr/>
          </p:nvCxnSpPr>
          <p:spPr bwMode="auto">
            <a:xfrm>
              <a:off x="3394" y="2722"/>
              <a:ext cx="700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1270" name="AutoShape 70"/>
            <p:cNvSpPr>
              <a:spLocks noChangeArrowheads="1"/>
            </p:cNvSpPr>
            <p:nvPr/>
          </p:nvSpPr>
          <p:spPr bwMode="auto">
            <a:xfrm>
              <a:off x="3696" y="33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270" name="AutoShape 71"/>
            <p:cNvCxnSpPr>
              <a:cxnSpLocks noChangeShapeType="1"/>
              <a:stCxn id="691270" idx="0"/>
              <a:endCxn id="691261" idx="4"/>
            </p:cNvCxnSpPr>
            <p:nvPr/>
          </p:nvCxnSpPr>
          <p:spPr bwMode="auto">
            <a:xfrm flipV="1">
              <a:off x="3744" y="2640"/>
              <a:ext cx="144" cy="7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1" name="AutoShape 72"/>
            <p:cNvCxnSpPr>
              <a:cxnSpLocks noChangeShapeType="1"/>
              <a:stCxn id="691270" idx="6"/>
              <a:endCxn id="691260" idx="2"/>
            </p:cNvCxnSpPr>
            <p:nvPr/>
          </p:nvCxnSpPr>
          <p:spPr bwMode="auto">
            <a:xfrm flipV="1">
              <a:off x="3792" y="3216"/>
              <a:ext cx="816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1273" name="Text Box 73"/>
            <p:cNvSpPr txBox="1">
              <a:spLocks noChangeArrowheads="1"/>
            </p:cNvSpPr>
            <p:nvPr/>
          </p:nvSpPr>
          <p:spPr bwMode="auto">
            <a:xfrm>
              <a:off x="3504" y="336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f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691274" name="Rectangle 74"/>
          <p:cNvSpPr>
            <a:spLocks noChangeArrowheads="1"/>
          </p:cNvSpPr>
          <p:nvPr/>
        </p:nvSpPr>
        <p:spPr bwMode="auto">
          <a:xfrm>
            <a:off x="7543800" y="57150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27840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21" grpId="0" autoUpdateAnimBg="0"/>
      <p:bldP spid="691237" grpId="0" autoUpdateAnimBg="0"/>
      <p:bldP spid="691254" grpId="0" autoUpdateAnimBg="0"/>
      <p:bldP spid="69127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DBA942F1-8044-4151-9275-869B6FE53788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46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Connectivity</a:t>
            </a:r>
            <a:endParaRPr lang="en-CA" sz="3600" dirty="0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10820400" cy="4953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Theorem:</a:t>
            </a:r>
            <a:r>
              <a:rPr lang="en-US" sz="3200" dirty="0">
                <a:sym typeface="Symbol" pitchFamily="18" charset="2"/>
              </a:rPr>
              <a:t> There is a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simple</a:t>
            </a:r>
            <a:r>
              <a:rPr lang="en-US" sz="3200" dirty="0">
                <a:sym typeface="Symbol" pitchFamily="18" charset="2"/>
              </a:rPr>
              <a:t> path between every pair of distinct vertices of a connected undirected graph.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3200" dirty="0">
                <a:sym typeface="Symbol" pitchFamily="18" charset="2"/>
              </a:rPr>
              <a:t> A graph that is not connected is the union of two or more connected subgraphs, each pair of which has no vertex in common. These disjoint connected </a:t>
            </a:r>
            <a:r>
              <a:rPr lang="en-US" sz="3200" dirty="0" err="1">
                <a:sym typeface="Symbol" pitchFamily="18" charset="2"/>
              </a:rPr>
              <a:t>subgraphs</a:t>
            </a:r>
            <a:r>
              <a:rPr lang="en-US" sz="3200" dirty="0">
                <a:sym typeface="Symbol" pitchFamily="18" charset="2"/>
              </a:rPr>
              <a:t> are called the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connected components</a:t>
            </a:r>
            <a:r>
              <a:rPr lang="en-US" sz="3200" dirty="0">
                <a:sym typeface="Symbol" pitchFamily="18" charset="2"/>
              </a:rPr>
              <a:t> of the graph.</a:t>
            </a:r>
          </a:p>
        </p:txBody>
      </p:sp>
    </p:spTree>
    <p:extLst>
      <p:ext uri="{BB962C8B-B14F-4D97-AF65-F5344CB8AC3E}">
        <p14:creationId xmlns:p14="http://schemas.microsoft.com/office/powerpoint/2010/main" val="202435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uiExpand="1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86DC34CA-AA97-4A89-AA47-CCB9A36245D2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47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Connectivity</a:t>
            </a:r>
            <a:endParaRPr lang="en-CA" sz="360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10896600" cy="990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dirty="0">
                <a:sym typeface="Symbol" pitchFamily="18" charset="2"/>
              </a:rPr>
              <a:t> What are the connected components in the following graph?</a:t>
            </a:r>
            <a:endParaRPr lang="en-US" sz="3200" dirty="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2200" y="2286001"/>
            <a:ext cx="6248400" cy="2232025"/>
            <a:chOff x="528" y="1440"/>
            <a:chExt cx="3936" cy="1406"/>
          </a:xfrm>
        </p:grpSpPr>
        <p:sp>
          <p:nvSpPr>
            <p:cNvPr id="660485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86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87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88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89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90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03" name="AutoShape 11"/>
            <p:cNvCxnSpPr>
              <a:cxnSpLocks noChangeShapeType="1"/>
              <a:stCxn id="660489" idx="4"/>
              <a:endCxn id="660485" idx="1"/>
            </p:cNvCxnSpPr>
            <p:nvPr/>
          </p:nvCxnSpPr>
          <p:spPr bwMode="auto">
            <a:xfrm flipH="1">
              <a:off x="3120" y="1872"/>
              <a:ext cx="418" cy="49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AutoShape 12"/>
            <p:cNvCxnSpPr>
              <a:cxnSpLocks noChangeShapeType="1"/>
              <a:stCxn id="660485" idx="7"/>
              <a:endCxn id="660486" idx="3"/>
            </p:cNvCxnSpPr>
            <p:nvPr/>
          </p:nvCxnSpPr>
          <p:spPr bwMode="auto">
            <a:xfrm flipV="1">
              <a:off x="3188" y="1906"/>
              <a:ext cx="108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AutoShape 13"/>
            <p:cNvCxnSpPr>
              <a:cxnSpLocks noChangeShapeType="1"/>
              <a:stCxn id="660485" idx="4"/>
              <a:endCxn id="660487" idx="2"/>
            </p:cNvCxnSpPr>
            <p:nvPr/>
          </p:nvCxnSpPr>
          <p:spPr bwMode="auto">
            <a:xfrm>
              <a:off x="3154" y="2448"/>
              <a:ext cx="398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AutoShape 14"/>
            <p:cNvCxnSpPr>
              <a:cxnSpLocks noChangeShapeType="1"/>
              <a:stCxn id="660490" idx="7"/>
              <a:endCxn id="660488" idx="3"/>
            </p:cNvCxnSpPr>
            <p:nvPr/>
          </p:nvCxnSpPr>
          <p:spPr bwMode="auto">
            <a:xfrm flipV="1">
              <a:off x="816" y="2256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AutoShape 15"/>
            <p:cNvCxnSpPr>
              <a:cxnSpLocks noChangeShapeType="1"/>
              <a:stCxn id="660485" idx="1"/>
              <a:endCxn id="660485" idx="3"/>
            </p:cNvCxnSpPr>
            <p:nvPr/>
          </p:nvCxnSpPr>
          <p:spPr bwMode="auto">
            <a:xfrm rot="5400000" flipV="1">
              <a:off x="3087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8" name="AutoShape 16"/>
            <p:cNvCxnSpPr>
              <a:cxnSpLocks noChangeShapeType="1"/>
              <a:stCxn id="660489" idx="6"/>
              <a:endCxn id="660486" idx="2"/>
            </p:cNvCxnSpPr>
            <p:nvPr/>
          </p:nvCxnSpPr>
          <p:spPr bwMode="auto">
            <a:xfrm>
              <a:off x="3586" y="1824"/>
              <a:ext cx="672" cy="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0497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498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11" name="AutoShape 19"/>
            <p:cNvCxnSpPr>
              <a:cxnSpLocks noChangeShapeType="1"/>
              <a:stCxn id="660498" idx="7"/>
              <a:endCxn id="660497" idx="3"/>
            </p:cNvCxnSpPr>
            <p:nvPr/>
          </p:nvCxnSpPr>
          <p:spPr bwMode="auto">
            <a:xfrm flipV="1">
              <a:off x="1584" y="2064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2" name="AutoShape 20"/>
            <p:cNvCxnSpPr>
              <a:cxnSpLocks noChangeShapeType="1"/>
              <a:stCxn id="660490" idx="6"/>
              <a:endCxn id="660498" idx="2"/>
            </p:cNvCxnSpPr>
            <p:nvPr/>
          </p:nvCxnSpPr>
          <p:spPr bwMode="auto">
            <a:xfrm flipV="1">
              <a:off x="830" y="2606"/>
              <a:ext cx="672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0501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0502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2315" name="AutoShape 23"/>
            <p:cNvCxnSpPr>
              <a:cxnSpLocks noChangeShapeType="1"/>
              <a:stCxn id="660502" idx="2"/>
              <a:endCxn id="660502" idx="6"/>
            </p:cNvCxnSpPr>
            <p:nvPr/>
          </p:nvCxnSpPr>
          <p:spPr bwMode="auto"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0504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660505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660506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660507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660508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i</a:t>
              </a:r>
            </a:p>
          </p:txBody>
        </p:sp>
        <p:sp>
          <p:nvSpPr>
            <p:cNvPr id="660509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h</a:t>
              </a:r>
            </a:p>
          </p:txBody>
        </p:sp>
        <p:sp>
          <p:nvSpPr>
            <p:cNvPr id="660510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660511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j</a:t>
              </a:r>
            </a:p>
          </p:txBody>
        </p:sp>
        <p:sp>
          <p:nvSpPr>
            <p:cNvPr id="660512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660513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660514" name="Rectangle 34"/>
          <p:cNvSpPr>
            <a:spLocks noChangeArrowheads="1"/>
          </p:cNvSpPr>
          <p:nvPr/>
        </p:nvSpPr>
        <p:spPr bwMode="auto">
          <a:xfrm>
            <a:off x="685800" y="4800600"/>
            <a:ext cx="1089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The connected components are the graphs with vertices {a, b, c, d}, {e}, {f}, {i, g, h, j}.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85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1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ECE71429-691D-401D-B03A-25834CD6501E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48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Connectivity</a:t>
            </a:r>
            <a:endParaRPr lang="en-CA" sz="360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9753600" cy="4953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3200" dirty="0">
                <a:sym typeface="Symbol" pitchFamily="18" charset="2"/>
              </a:rPr>
              <a:t> A directed graph is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strongly connected</a:t>
            </a:r>
            <a:r>
              <a:rPr lang="en-US" sz="3200" dirty="0">
                <a:sym typeface="Symbol" pitchFamily="18" charset="2"/>
              </a:rPr>
              <a:t> if there is a path from a to b and from b to a whenever a and b are vertices in the graph.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3200" b="1" dirty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Definition:</a:t>
            </a:r>
            <a:r>
              <a:rPr lang="en-US" sz="3200" dirty="0">
                <a:sym typeface="Symbol" pitchFamily="18" charset="2"/>
              </a:rPr>
              <a:t> A directed graph is </a:t>
            </a:r>
            <a:r>
              <a:rPr lang="en-US" sz="3200" b="1" dirty="0">
                <a:solidFill>
                  <a:srgbClr val="00FFFF"/>
                </a:solidFill>
                <a:sym typeface="Symbol" pitchFamily="18" charset="2"/>
              </a:rPr>
              <a:t>weakly connected</a:t>
            </a:r>
            <a:r>
              <a:rPr lang="en-US" sz="3200" dirty="0">
                <a:sym typeface="Symbol" pitchFamily="18" charset="2"/>
              </a:rPr>
              <a:t> if there is a path between any two vertices in the underlying undirected graph. </a:t>
            </a:r>
          </a:p>
        </p:txBody>
      </p:sp>
    </p:spTree>
    <p:extLst>
      <p:ext uri="{BB962C8B-B14F-4D97-AF65-F5344CB8AC3E}">
        <p14:creationId xmlns:p14="http://schemas.microsoft.com/office/powerpoint/2010/main" val="398217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uiExpand="1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0FCC75C0-0FB4-44A4-99AB-FADFB700EDF4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49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Connectivity</a:t>
            </a:r>
            <a:endParaRPr lang="en-CA" sz="360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58851"/>
            <a:ext cx="10896600" cy="990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dirty="0">
                <a:sym typeface="Symbol" pitchFamily="18" charset="2"/>
              </a:rPr>
              <a:t> Are the following directed graphs strongly or weakly connected?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209801"/>
            <a:ext cx="2362200" cy="2043113"/>
            <a:chOff x="3984" y="672"/>
            <a:chExt cx="1488" cy="1287"/>
          </a:xfrm>
        </p:grpSpPr>
        <p:sp>
          <p:nvSpPr>
            <p:cNvPr id="662533" name="Text Box 5"/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34" name="AutoShape 6"/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35" name="AutoShape 7"/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36" name="AutoShape 8"/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37" name="AutoShape 9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4365" name="AutoShape 10"/>
            <p:cNvCxnSpPr>
              <a:cxnSpLocks noChangeShapeType="1"/>
              <a:stCxn id="662536" idx="1"/>
              <a:endCxn id="662537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1"/>
            <p:cNvCxnSpPr>
              <a:cxnSpLocks noChangeShapeType="1"/>
              <a:stCxn id="662535" idx="7"/>
              <a:endCxn id="662537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2"/>
            <p:cNvCxnSpPr>
              <a:cxnSpLocks noChangeShapeType="1"/>
              <a:stCxn id="662537" idx="4"/>
              <a:endCxn id="662534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13"/>
            <p:cNvCxnSpPr>
              <a:cxnSpLocks noChangeShapeType="1"/>
              <a:stCxn id="662535" idx="6"/>
              <a:endCxn id="662536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14"/>
            <p:cNvCxnSpPr>
              <a:cxnSpLocks noChangeShapeType="1"/>
              <a:stCxn id="662535" idx="5"/>
              <a:endCxn id="662534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2543" name="Text Box 15"/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44" name="Text Box 16"/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45" name="Text Box 17"/>
            <p:cNvSpPr txBox="1">
              <a:spLocks noChangeArrowheads="1"/>
            </p:cNvSpPr>
            <p:nvPr/>
          </p:nvSpPr>
          <p:spPr bwMode="auto">
            <a:xfrm>
              <a:off x="3984" y="124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662546" name="Rectangle 18"/>
          <p:cNvSpPr>
            <a:spLocks noChangeArrowheads="1"/>
          </p:cNvSpPr>
          <p:nvPr/>
        </p:nvSpPr>
        <p:spPr bwMode="auto">
          <a:xfrm>
            <a:off x="4953000" y="2438400"/>
            <a:ext cx="6629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Weakly connected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because, for example, there is no path from b to d.</a:t>
            </a:r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133600" y="4191001"/>
            <a:ext cx="2362200" cy="2043113"/>
            <a:chOff x="384" y="2640"/>
            <a:chExt cx="1488" cy="1287"/>
          </a:xfrm>
        </p:grpSpPr>
        <p:sp>
          <p:nvSpPr>
            <p:cNvPr id="662548" name="Text Box 20"/>
            <p:cNvSpPr txBox="1">
              <a:spLocks noChangeArrowheads="1"/>
            </p:cNvSpPr>
            <p:nvPr/>
          </p:nvSpPr>
          <p:spPr bwMode="auto">
            <a:xfrm>
              <a:off x="672" y="26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49" name="AutoShape 21"/>
            <p:cNvSpPr>
              <a:spLocks noChangeArrowheads="1"/>
            </p:cNvSpPr>
            <p:nvPr/>
          </p:nvSpPr>
          <p:spPr bwMode="auto">
            <a:xfrm>
              <a:off x="1344" y="36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50" name="AutoShape 22"/>
            <p:cNvSpPr>
              <a:spLocks noChangeArrowheads="1"/>
            </p:cNvSpPr>
            <p:nvPr/>
          </p:nvSpPr>
          <p:spPr bwMode="auto">
            <a:xfrm>
              <a:off x="624" y="33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51" name="AutoShape 23"/>
            <p:cNvSpPr>
              <a:spLocks noChangeArrowheads="1"/>
            </p:cNvSpPr>
            <p:nvPr/>
          </p:nvSpPr>
          <p:spPr bwMode="auto">
            <a:xfrm>
              <a:off x="1344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2552" name="AutoShape 24"/>
            <p:cNvSpPr>
              <a:spLocks noChangeArrowheads="1"/>
            </p:cNvSpPr>
            <p:nvPr/>
          </p:nvSpPr>
          <p:spPr bwMode="auto">
            <a:xfrm>
              <a:off x="912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4352" name="AutoShape 25"/>
            <p:cNvCxnSpPr>
              <a:cxnSpLocks noChangeShapeType="1"/>
              <a:stCxn id="662551" idx="1"/>
              <a:endCxn id="662552" idx="5"/>
            </p:cNvCxnSpPr>
            <p:nvPr/>
          </p:nvCxnSpPr>
          <p:spPr bwMode="auto">
            <a:xfrm flipH="1" flipV="1">
              <a:off x="994" y="2914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AutoShape 26"/>
            <p:cNvCxnSpPr>
              <a:cxnSpLocks noChangeShapeType="1"/>
              <a:stCxn id="662552" idx="3"/>
              <a:endCxn id="662550" idx="7"/>
            </p:cNvCxnSpPr>
            <p:nvPr/>
          </p:nvCxnSpPr>
          <p:spPr bwMode="auto">
            <a:xfrm flipH="1">
              <a:off x="706" y="2914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AutoShape 27"/>
            <p:cNvCxnSpPr>
              <a:cxnSpLocks noChangeShapeType="1"/>
              <a:stCxn id="662549" idx="7"/>
              <a:endCxn id="662551" idx="4"/>
            </p:cNvCxnSpPr>
            <p:nvPr/>
          </p:nvCxnSpPr>
          <p:spPr bwMode="auto">
            <a:xfrm flipH="1" flipV="1">
              <a:off x="1392" y="3216"/>
              <a:ext cx="34" cy="49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AutoShape 28"/>
            <p:cNvCxnSpPr>
              <a:cxnSpLocks noChangeShapeType="1"/>
              <a:stCxn id="662550" idx="6"/>
              <a:endCxn id="662551" idx="2"/>
            </p:cNvCxnSpPr>
            <p:nvPr/>
          </p:nvCxnSpPr>
          <p:spPr bwMode="auto">
            <a:xfrm flipV="1">
              <a:off x="720" y="3168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6" name="AutoShape 29"/>
            <p:cNvCxnSpPr>
              <a:cxnSpLocks noChangeShapeType="1"/>
              <a:stCxn id="662550" idx="5"/>
              <a:endCxn id="662549" idx="1"/>
            </p:cNvCxnSpPr>
            <p:nvPr/>
          </p:nvCxnSpPr>
          <p:spPr bwMode="auto">
            <a:xfrm>
              <a:off x="706" y="3394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2558" name="Text Box 30"/>
            <p:cNvSpPr txBox="1">
              <a:spLocks noChangeArrowheads="1"/>
            </p:cNvSpPr>
            <p:nvPr/>
          </p:nvSpPr>
          <p:spPr bwMode="auto">
            <a:xfrm>
              <a:off x="1488" y="29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59" name="Text Box 31"/>
            <p:cNvSpPr txBox="1">
              <a:spLocks noChangeArrowheads="1"/>
            </p:cNvSpPr>
            <p:nvPr/>
          </p:nvSpPr>
          <p:spPr bwMode="auto">
            <a:xfrm>
              <a:off x="1488" y="36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62560" name="Text Box 32"/>
            <p:cNvSpPr txBox="1">
              <a:spLocks noChangeArrowheads="1"/>
            </p:cNvSpPr>
            <p:nvPr/>
          </p:nvSpPr>
          <p:spPr bwMode="auto">
            <a:xfrm>
              <a:off x="384" y="32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4953000" y="4419600"/>
            <a:ext cx="6629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Strongly connected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because there are paths between all possible pairs of vertices.</a:t>
            </a:r>
            <a:endParaRPr lang="en-US" b="1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44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46" grpId="0" autoUpdateAnimBg="0"/>
      <p:bldP spid="66256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B230-4522-47EF-8C85-1E5E69FE45B2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762000"/>
          </a:xfrm>
        </p:spPr>
        <p:txBody>
          <a:bodyPr/>
          <a:lstStyle/>
          <a:p>
            <a:r>
              <a:rPr lang="en-US" altLang="en-US" sz="3600"/>
              <a:t>Graph Models</a:t>
            </a:r>
            <a:endParaRPr lang="en-CA" altLang="en-US" sz="360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96600" cy="220980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Example I: </a:t>
            </a:r>
            <a:r>
              <a:rPr lang="en-US" altLang="en-US" sz="3200" dirty="0">
                <a:sym typeface="Symbol" panose="05050102010706020507" pitchFamily="18" charset="2"/>
              </a:rPr>
              <a:t>How can we represent a network of (bi-directional) railways connecting a set of cities?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</a:pPr>
            <a:r>
              <a:rPr lang="en-US" altLang="en-US" sz="3200" dirty="0">
                <a:sym typeface="Symbol" panose="05050102010706020507" pitchFamily="18" charset="2"/>
              </a:rPr>
              <a:t>We should use a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simple graph</a:t>
            </a:r>
            <a:r>
              <a:rPr lang="en-US" altLang="en-US" sz="3200" dirty="0">
                <a:sym typeface="Symbol" panose="05050102010706020507" pitchFamily="18" charset="2"/>
              </a:rPr>
              <a:t> with an edge {a, b} indicating a direct train connection between cities a and b.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pSp>
        <p:nvGrpSpPr>
          <p:cNvPr id="256004" name="Group 4"/>
          <p:cNvGrpSpPr>
            <a:grpSpLocks/>
          </p:cNvGrpSpPr>
          <p:nvPr/>
        </p:nvGrpSpPr>
        <p:grpSpPr bwMode="auto">
          <a:xfrm>
            <a:off x="2209800" y="3048001"/>
            <a:ext cx="8458200" cy="3033713"/>
            <a:chOff x="432" y="1920"/>
            <a:chExt cx="5328" cy="1911"/>
          </a:xfrm>
        </p:grpSpPr>
        <p:sp>
          <p:nvSpPr>
            <p:cNvPr id="256005" name="AutoShape 5"/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06" name="AutoShape 6"/>
            <p:cNvSpPr>
              <a:spLocks noChangeArrowheads="1"/>
            </p:cNvSpPr>
            <p:nvPr/>
          </p:nvSpPr>
          <p:spPr bwMode="auto">
            <a:xfrm>
              <a:off x="2496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07" name="AutoShape 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08" name="AutoShape 8"/>
            <p:cNvSpPr>
              <a:spLocks noChangeArrowheads="1"/>
            </p:cNvSpPr>
            <p:nvPr/>
          </p:nvSpPr>
          <p:spPr bwMode="auto">
            <a:xfrm>
              <a:off x="508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2112" y="2880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New York</a:t>
              </a:r>
            </a:p>
          </p:txBody>
        </p:sp>
        <p:sp>
          <p:nvSpPr>
            <p:cNvPr id="256010" name="Text Box 10"/>
            <p:cNvSpPr txBox="1">
              <a:spLocks noChangeArrowheads="1"/>
            </p:cNvSpPr>
            <p:nvPr/>
          </p:nvSpPr>
          <p:spPr bwMode="auto">
            <a:xfrm>
              <a:off x="2544" y="1920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Boston</a:t>
              </a:r>
            </a:p>
          </p:txBody>
        </p:sp>
        <p:sp>
          <p:nvSpPr>
            <p:cNvPr id="256011" name="Text Box 11"/>
            <p:cNvSpPr txBox="1">
              <a:spLocks noChangeArrowheads="1"/>
            </p:cNvSpPr>
            <p:nvPr/>
          </p:nvSpPr>
          <p:spPr bwMode="auto">
            <a:xfrm>
              <a:off x="432" y="3504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Washington</a:t>
              </a:r>
            </a:p>
          </p:txBody>
        </p:sp>
        <p:sp>
          <p:nvSpPr>
            <p:cNvPr id="256012" name="Text Box 12"/>
            <p:cNvSpPr txBox="1">
              <a:spLocks noChangeArrowheads="1"/>
            </p:cNvSpPr>
            <p:nvPr/>
          </p:nvSpPr>
          <p:spPr bwMode="auto">
            <a:xfrm>
              <a:off x="4512" y="2208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</a:t>
              </a:r>
              <a:r>
                <a:rPr lang="de-DE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ü</a:t>
              </a: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beck</a:t>
              </a:r>
            </a:p>
          </p:txBody>
        </p:sp>
        <p:sp>
          <p:nvSpPr>
            <p:cNvPr id="256013" name="Text Box 13"/>
            <p:cNvSpPr txBox="1">
              <a:spLocks noChangeArrowheads="1"/>
            </p:cNvSpPr>
            <p:nvPr/>
          </p:nvSpPr>
          <p:spPr bwMode="auto">
            <a:xfrm>
              <a:off x="576" y="1968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Toronto</a:t>
              </a:r>
            </a:p>
          </p:txBody>
        </p:sp>
        <p:sp>
          <p:nvSpPr>
            <p:cNvPr id="256014" name="Text Box 14"/>
            <p:cNvSpPr txBox="1">
              <a:spLocks noChangeArrowheads="1"/>
            </p:cNvSpPr>
            <p:nvPr/>
          </p:nvSpPr>
          <p:spPr bwMode="auto">
            <a:xfrm>
              <a:off x="3744" y="321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Hamburg</a:t>
              </a:r>
            </a:p>
          </p:txBody>
        </p:sp>
        <p:sp>
          <p:nvSpPr>
            <p:cNvPr id="256015" name="AutoShape 15"/>
            <p:cNvSpPr>
              <a:spLocks noChangeArrowheads="1"/>
            </p:cNvSpPr>
            <p:nvPr/>
          </p:nvSpPr>
          <p:spPr bwMode="auto">
            <a:xfrm>
              <a:off x="1536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16" name="AutoShape 16"/>
            <p:cNvSpPr>
              <a:spLocks noChangeArrowheads="1"/>
            </p:cNvSpPr>
            <p:nvPr/>
          </p:nvSpPr>
          <p:spPr bwMode="auto">
            <a:xfrm>
              <a:off x="4656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56017" name="AutoShape 17"/>
          <p:cNvCxnSpPr>
            <a:cxnSpLocks noChangeShapeType="1"/>
            <a:stCxn id="256015" idx="5"/>
            <a:endCxn id="256005" idx="1"/>
          </p:cNvCxnSpPr>
          <p:nvPr/>
        </p:nvCxnSpPr>
        <p:spPr bwMode="auto">
          <a:xfrm>
            <a:off x="4092575" y="3254375"/>
            <a:ext cx="654050" cy="12636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18" name="AutoShape 18"/>
          <p:cNvCxnSpPr>
            <a:cxnSpLocks noChangeShapeType="1"/>
            <a:stCxn id="256005" idx="7"/>
            <a:endCxn id="256006" idx="3"/>
          </p:cNvCxnSpPr>
          <p:nvPr/>
        </p:nvCxnSpPr>
        <p:spPr bwMode="auto">
          <a:xfrm flipV="1">
            <a:off x="4854575" y="3711575"/>
            <a:ext cx="654050" cy="8064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19" name="AutoShape 19"/>
          <p:cNvCxnSpPr>
            <a:cxnSpLocks noChangeShapeType="1"/>
            <a:stCxn id="256005" idx="4"/>
            <a:endCxn id="256007" idx="7"/>
          </p:cNvCxnSpPr>
          <p:nvPr/>
        </p:nvCxnSpPr>
        <p:spPr bwMode="auto">
          <a:xfrm flipH="1">
            <a:off x="4473576" y="4648201"/>
            <a:ext cx="327025" cy="860425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20" name="AutoShape 20"/>
          <p:cNvCxnSpPr>
            <a:cxnSpLocks noChangeShapeType="1"/>
            <a:stCxn id="256016" idx="7"/>
            <a:endCxn id="256008" idx="3"/>
          </p:cNvCxnSpPr>
          <p:nvPr/>
        </p:nvCxnSpPr>
        <p:spPr bwMode="auto">
          <a:xfrm flipV="1">
            <a:off x="9045575" y="4244975"/>
            <a:ext cx="577850" cy="8064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36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uiExpand="1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D6D30145-4B15-460B-8F35-5DD9BFAD8A76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50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Connectivity</a:t>
            </a:r>
            <a:endParaRPr lang="en-CA" sz="360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1049000" cy="20574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Idea:</a:t>
            </a:r>
            <a:r>
              <a:rPr lang="en-US" sz="2800" dirty="0">
                <a:sym typeface="Symbol" pitchFamily="18" charset="2"/>
              </a:rPr>
              <a:t> The number and size of connected components and circuits are further invariants with respect to isomorphism of simple graphs.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dirty="0">
                <a:sym typeface="Symbol" pitchFamily="18" charset="2"/>
              </a:rPr>
              <a:t> Are these two graphs isomorphic?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77000" y="3124200"/>
            <a:ext cx="1371600" cy="1524000"/>
            <a:chOff x="3168" y="2112"/>
            <a:chExt cx="864" cy="960"/>
          </a:xfrm>
        </p:grpSpPr>
        <p:sp>
          <p:nvSpPr>
            <p:cNvPr id="663557" name="AutoShape 5"/>
            <p:cNvSpPr>
              <a:spLocks noChangeArrowheads="1"/>
            </p:cNvSpPr>
            <p:nvPr/>
          </p:nvSpPr>
          <p:spPr bwMode="auto">
            <a:xfrm>
              <a:off x="31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58" name="AutoShape 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86" name="AutoShape 7"/>
            <p:cNvCxnSpPr>
              <a:cxnSpLocks noChangeShapeType="1"/>
              <a:stCxn id="663558" idx="0"/>
              <a:endCxn id="663557" idx="4"/>
            </p:cNvCxnSpPr>
            <p:nvPr/>
          </p:nvCxnSpPr>
          <p:spPr bwMode="auto">
            <a:xfrm flipV="1">
              <a:off x="3216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3560" name="AutoShape 8"/>
            <p:cNvSpPr>
              <a:spLocks noChangeArrowheads="1"/>
            </p:cNvSpPr>
            <p:nvPr/>
          </p:nvSpPr>
          <p:spPr bwMode="auto">
            <a:xfrm>
              <a:off x="393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61" name="AutoShape 9"/>
            <p:cNvSpPr>
              <a:spLocks noChangeArrowheads="1"/>
            </p:cNvSpPr>
            <p:nvPr/>
          </p:nvSpPr>
          <p:spPr bwMode="auto">
            <a:xfrm>
              <a:off x="393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89" name="AutoShape 10"/>
            <p:cNvCxnSpPr>
              <a:cxnSpLocks noChangeShapeType="1"/>
              <a:stCxn id="663561" idx="0"/>
              <a:endCxn id="663560" idx="4"/>
            </p:cNvCxnSpPr>
            <p:nvPr/>
          </p:nvCxnSpPr>
          <p:spPr bwMode="auto">
            <a:xfrm flipV="1">
              <a:off x="3984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0" name="AutoShape 11"/>
            <p:cNvCxnSpPr>
              <a:cxnSpLocks noChangeShapeType="1"/>
              <a:stCxn id="663558" idx="6"/>
              <a:endCxn id="663561" idx="2"/>
            </p:cNvCxnSpPr>
            <p:nvPr/>
          </p:nvCxnSpPr>
          <p:spPr bwMode="auto">
            <a:xfrm>
              <a:off x="3264" y="2784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3564" name="AutoShape 12"/>
            <p:cNvSpPr>
              <a:spLocks noChangeArrowheads="1"/>
            </p:cNvSpPr>
            <p:nvPr/>
          </p:nvSpPr>
          <p:spPr bwMode="auto">
            <a:xfrm>
              <a:off x="355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92" name="AutoShape 13"/>
            <p:cNvCxnSpPr>
              <a:cxnSpLocks noChangeShapeType="1"/>
              <a:stCxn id="663557" idx="6"/>
              <a:endCxn id="663560" idx="2"/>
            </p:cNvCxnSpPr>
            <p:nvPr/>
          </p:nvCxnSpPr>
          <p:spPr bwMode="auto">
            <a:xfrm>
              <a:off x="3264" y="2400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3" name="AutoShape 14"/>
            <p:cNvCxnSpPr>
              <a:cxnSpLocks noChangeShapeType="1"/>
              <a:stCxn id="663557" idx="7"/>
              <a:endCxn id="663564" idx="3"/>
            </p:cNvCxnSpPr>
            <p:nvPr/>
          </p:nvCxnSpPr>
          <p:spPr bwMode="auto">
            <a:xfrm flipV="1">
              <a:off x="3250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4" name="AutoShape 15"/>
            <p:cNvCxnSpPr>
              <a:cxnSpLocks noChangeShapeType="1"/>
              <a:stCxn id="663560" idx="1"/>
              <a:endCxn id="663564" idx="5"/>
            </p:cNvCxnSpPr>
            <p:nvPr/>
          </p:nvCxnSpPr>
          <p:spPr bwMode="auto">
            <a:xfrm flipH="1" flipV="1">
              <a:off x="3634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3568" name="AutoShape 16"/>
            <p:cNvSpPr>
              <a:spLocks noChangeArrowheads="1"/>
            </p:cNvSpPr>
            <p:nvPr/>
          </p:nvSpPr>
          <p:spPr bwMode="auto">
            <a:xfrm>
              <a:off x="355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96" name="AutoShape 17"/>
            <p:cNvCxnSpPr>
              <a:cxnSpLocks noChangeShapeType="1"/>
              <a:stCxn id="663558" idx="5"/>
              <a:endCxn id="663568" idx="2"/>
            </p:cNvCxnSpPr>
            <p:nvPr/>
          </p:nvCxnSpPr>
          <p:spPr bwMode="auto">
            <a:xfrm>
              <a:off x="3250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7" name="AutoShape 18"/>
            <p:cNvCxnSpPr>
              <a:cxnSpLocks noChangeShapeType="1"/>
              <a:stCxn id="663568" idx="6"/>
              <a:endCxn id="663561" idx="3"/>
            </p:cNvCxnSpPr>
            <p:nvPr/>
          </p:nvCxnSpPr>
          <p:spPr bwMode="auto">
            <a:xfrm flipV="1">
              <a:off x="3648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505200" y="3124200"/>
            <a:ext cx="1371600" cy="1524000"/>
            <a:chOff x="1248" y="2112"/>
            <a:chExt cx="864" cy="960"/>
          </a:xfrm>
        </p:grpSpPr>
        <p:sp>
          <p:nvSpPr>
            <p:cNvPr id="663572" name="AutoShape 20"/>
            <p:cNvSpPr>
              <a:spLocks noChangeArrowheads="1"/>
            </p:cNvSpPr>
            <p:nvPr/>
          </p:nvSpPr>
          <p:spPr bwMode="auto">
            <a:xfrm>
              <a:off x="12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73" name="AutoShape 21"/>
            <p:cNvSpPr>
              <a:spLocks noChangeArrowheads="1"/>
            </p:cNvSpPr>
            <p:nvPr/>
          </p:nvSpPr>
          <p:spPr bwMode="auto">
            <a:xfrm>
              <a:off x="124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72" name="AutoShape 22"/>
            <p:cNvCxnSpPr>
              <a:cxnSpLocks noChangeShapeType="1"/>
              <a:stCxn id="663573" idx="0"/>
              <a:endCxn id="663572" idx="4"/>
            </p:cNvCxnSpPr>
            <p:nvPr/>
          </p:nvCxnSpPr>
          <p:spPr bwMode="auto">
            <a:xfrm flipV="1">
              <a:off x="1296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3575" name="AutoShape 23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3576" name="AutoShape 24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75" name="AutoShape 25"/>
            <p:cNvCxnSpPr>
              <a:cxnSpLocks noChangeShapeType="1"/>
              <a:stCxn id="663576" idx="0"/>
              <a:endCxn id="663575" idx="4"/>
            </p:cNvCxnSpPr>
            <p:nvPr/>
          </p:nvCxnSpPr>
          <p:spPr bwMode="auto">
            <a:xfrm flipV="1">
              <a:off x="2064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26"/>
            <p:cNvCxnSpPr>
              <a:cxnSpLocks noChangeShapeType="1"/>
              <a:stCxn id="663572" idx="5"/>
              <a:endCxn id="663576" idx="2"/>
            </p:cNvCxnSpPr>
            <p:nvPr/>
          </p:nvCxnSpPr>
          <p:spPr bwMode="auto">
            <a:xfrm>
              <a:off x="1330" y="2434"/>
              <a:ext cx="68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3579" name="AutoShape 27"/>
            <p:cNvSpPr>
              <a:spLocks noChangeArrowheads="1"/>
            </p:cNvSpPr>
            <p:nvPr/>
          </p:nvSpPr>
          <p:spPr bwMode="auto">
            <a:xfrm>
              <a:off x="163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78" name="AutoShape 28"/>
            <p:cNvCxnSpPr>
              <a:cxnSpLocks noChangeShapeType="1"/>
              <a:stCxn id="663573" idx="6"/>
              <a:endCxn id="663575" idx="2"/>
            </p:cNvCxnSpPr>
            <p:nvPr/>
          </p:nvCxnSpPr>
          <p:spPr bwMode="auto">
            <a:xfrm flipV="1">
              <a:off x="1344" y="2400"/>
              <a:ext cx="672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AutoShape 29"/>
            <p:cNvCxnSpPr>
              <a:cxnSpLocks noChangeShapeType="1"/>
              <a:stCxn id="663572" idx="7"/>
              <a:endCxn id="663579" idx="3"/>
            </p:cNvCxnSpPr>
            <p:nvPr/>
          </p:nvCxnSpPr>
          <p:spPr bwMode="auto">
            <a:xfrm flipV="1">
              <a:off x="1330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30"/>
            <p:cNvCxnSpPr>
              <a:cxnSpLocks noChangeShapeType="1"/>
              <a:stCxn id="663575" idx="1"/>
              <a:endCxn id="663579" idx="5"/>
            </p:cNvCxnSpPr>
            <p:nvPr/>
          </p:nvCxnSpPr>
          <p:spPr bwMode="auto">
            <a:xfrm flipH="1" flipV="1">
              <a:off x="1714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3583" name="AutoShape 31"/>
            <p:cNvSpPr>
              <a:spLocks noChangeArrowheads="1"/>
            </p:cNvSpPr>
            <p:nvPr/>
          </p:nvSpPr>
          <p:spPr bwMode="auto">
            <a:xfrm>
              <a:off x="163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5382" name="AutoShape 32"/>
            <p:cNvCxnSpPr>
              <a:cxnSpLocks noChangeShapeType="1"/>
              <a:stCxn id="663573" idx="5"/>
              <a:endCxn id="663583" idx="2"/>
            </p:cNvCxnSpPr>
            <p:nvPr/>
          </p:nvCxnSpPr>
          <p:spPr bwMode="auto">
            <a:xfrm>
              <a:off x="1330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33"/>
            <p:cNvCxnSpPr>
              <a:cxnSpLocks noChangeShapeType="1"/>
              <a:stCxn id="663583" idx="6"/>
              <a:endCxn id="663576" idx="3"/>
            </p:cNvCxnSpPr>
            <p:nvPr/>
          </p:nvCxnSpPr>
          <p:spPr bwMode="auto">
            <a:xfrm flipV="1">
              <a:off x="1728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3586" name="Rectangle 34"/>
          <p:cNvSpPr>
            <a:spLocks noChangeArrowheads="1"/>
          </p:cNvSpPr>
          <p:nvPr/>
        </p:nvSpPr>
        <p:spPr bwMode="auto">
          <a:xfrm>
            <a:off x="609600" y="4876800"/>
            <a:ext cx="1089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20000"/>
              </a:spcAft>
              <a:defRPr/>
            </a:pPr>
            <a:r>
              <a:rPr 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Solution: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No, because the right graph contains circuits of length 3, while the left graph does not.</a:t>
            </a:r>
          </a:p>
        </p:txBody>
      </p:sp>
    </p:spTree>
    <p:extLst>
      <p:ext uri="{BB962C8B-B14F-4D97-AF65-F5344CB8AC3E}">
        <p14:creationId xmlns:p14="http://schemas.microsoft.com/office/powerpoint/2010/main" val="16463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 uiExpand="1" build="p" autoUpdateAnimBg="0"/>
      <p:bldP spid="66358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B77F-3344-4034-BC39-6176743FD062}" type="slidenum">
              <a:rPr lang="en-CA" altLang="en-US"/>
              <a:pPr/>
              <a:t>51</a:t>
            </a:fld>
            <a:endParaRPr lang="en-CA" alt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r>
              <a:rPr lang="en-US" altLang="en-US" sz="3600"/>
              <a:t>Shortest Path Problems</a:t>
            </a:r>
            <a:endParaRPr lang="en-CA" altLang="en-US" sz="360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1049000" cy="2057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We can assign weights to the edges of graphs, for example to represent the distance between cities in a railway network:</a:t>
            </a:r>
          </a:p>
        </p:txBody>
      </p:sp>
      <p:grpSp>
        <p:nvGrpSpPr>
          <p:cNvPr id="306180" name="Group 4"/>
          <p:cNvGrpSpPr>
            <a:grpSpLocks/>
          </p:cNvGrpSpPr>
          <p:nvPr/>
        </p:nvGrpSpPr>
        <p:grpSpPr bwMode="auto">
          <a:xfrm>
            <a:off x="2514600" y="2362201"/>
            <a:ext cx="5867400" cy="3414713"/>
            <a:chOff x="624" y="1488"/>
            <a:chExt cx="3696" cy="2151"/>
          </a:xfrm>
        </p:grpSpPr>
        <p:sp>
          <p:nvSpPr>
            <p:cNvPr id="306181" name="Text Box 5"/>
            <p:cNvSpPr txBox="1">
              <a:spLocks noChangeArrowheads="1"/>
            </p:cNvSpPr>
            <p:nvPr/>
          </p:nvSpPr>
          <p:spPr bwMode="auto">
            <a:xfrm>
              <a:off x="624" y="2496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Chicago</a:t>
              </a:r>
              <a:endPara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6182" name="AutoShape 6"/>
            <p:cNvSpPr>
              <a:spLocks noChangeArrowheads="1"/>
            </p:cNvSpPr>
            <p:nvPr/>
          </p:nvSpPr>
          <p:spPr bwMode="auto">
            <a:xfrm>
              <a:off x="2688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183" name="AutoShape 7"/>
            <p:cNvSpPr>
              <a:spLocks noChangeArrowheads="1"/>
            </p:cNvSpPr>
            <p:nvPr/>
          </p:nvSpPr>
          <p:spPr bwMode="auto">
            <a:xfrm>
              <a:off x="316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184" name="AutoShape 8"/>
            <p:cNvSpPr>
              <a:spLocks noChangeArrowheads="1"/>
            </p:cNvSpPr>
            <p:nvPr/>
          </p:nvSpPr>
          <p:spPr bwMode="auto">
            <a:xfrm>
              <a:off x="2544" y="16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185" name="AutoShape 9"/>
            <p:cNvSpPr>
              <a:spLocks noChangeArrowheads="1"/>
            </p:cNvSpPr>
            <p:nvPr/>
          </p:nvSpPr>
          <p:spPr bwMode="auto">
            <a:xfrm>
              <a:off x="1584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6186" name="AutoShape 10"/>
            <p:cNvCxnSpPr>
              <a:cxnSpLocks noChangeShapeType="1"/>
              <a:stCxn id="306184" idx="3"/>
              <a:endCxn id="306185" idx="7"/>
            </p:cNvCxnSpPr>
            <p:nvPr/>
          </p:nvCxnSpPr>
          <p:spPr bwMode="auto">
            <a:xfrm flipH="1">
              <a:off x="1666" y="1714"/>
              <a:ext cx="892" cy="94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6187" name="AutoShape 11"/>
            <p:cNvCxnSpPr>
              <a:cxnSpLocks noChangeShapeType="1"/>
              <a:stCxn id="306185" idx="4"/>
              <a:endCxn id="306182" idx="1"/>
            </p:cNvCxnSpPr>
            <p:nvPr/>
          </p:nvCxnSpPr>
          <p:spPr bwMode="auto">
            <a:xfrm>
              <a:off x="1632" y="2736"/>
              <a:ext cx="1070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6188" name="AutoShape 12"/>
            <p:cNvCxnSpPr>
              <a:cxnSpLocks noChangeShapeType="1"/>
              <a:stCxn id="306183" idx="5"/>
              <a:endCxn id="306182" idx="1"/>
            </p:cNvCxnSpPr>
            <p:nvPr/>
          </p:nvCxnSpPr>
          <p:spPr bwMode="auto">
            <a:xfrm flipH="1">
              <a:off x="2702" y="2578"/>
              <a:ext cx="548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6189" name="Text Box 13"/>
            <p:cNvSpPr txBox="1">
              <a:spLocks noChangeArrowheads="1"/>
            </p:cNvSpPr>
            <p:nvPr/>
          </p:nvSpPr>
          <p:spPr bwMode="auto">
            <a:xfrm>
              <a:off x="2736" y="1488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Toronto</a:t>
              </a:r>
              <a:endPara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6190" name="Text Box 14"/>
            <p:cNvSpPr txBox="1">
              <a:spLocks noChangeArrowheads="1"/>
            </p:cNvSpPr>
            <p:nvPr/>
          </p:nvSpPr>
          <p:spPr bwMode="auto">
            <a:xfrm>
              <a:off x="2448" y="3312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New York</a:t>
              </a:r>
              <a:endPara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6191" name="Text Box 15"/>
            <p:cNvSpPr txBox="1">
              <a:spLocks noChangeArrowheads="1"/>
            </p:cNvSpPr>
            <p:nvPr/>
          </p:nvSpPr>
          <p:spPr bwMode="auto">
            <a:xfrm>
              <a:off x="3360" y="230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Boston</a:t>
              </a:r>
              <a:endPara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cxnSp>
          <p:nvCxnSpPr>
            <p:cNvPr id="306192" name="AutoShape 16"/>
            <p:cNvCxnSpPr>
              <a:cxnSpLocks noChangeShapeType="1"/>
              <a:stCxn id="306185" idx="6"/>
              <a:endCxn id="306183" idx="2"/>
            </p:cNvCxnSpPr>
            <p:nvPr/>
          </p:nvCxnSpPr>
          <p:spPr bwMode="auto">
            <a:xfrm flipV="1">
              <a:off x="1680" y="2544"/>
              <a:ext cx="1488" cy="14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6193" name="Text Box 17"/>
            <p:cNvSpPr txBox="1">
              <a:spLocks noChangeArrowheads="1"/>
            </p:cNvSpPr>
            <p:nvPr/>
          </p:nvSpPr>
          <p:spPr bwMode="auto">
            <a:xfrm>
              <a:off x="1680" y="292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600</a:t>
              </a:r>
              <a:endParaRPr lang="en-US" altLang="en-US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6194" name="Text Box 18"/>
            <p:cNvSpPr txBox="1">
              <a:spLocks noChangeArrowheads="1"/>
            </p:cNvSpPr>
            <p:nvPr/>
          </p:nvSpPr>
          <p:spPr bwMode="auto">
            <a:xfrm>
              <a:off x="2304" y="2256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700</a:t>
              </a:r>
              <a:endParaRPr lang="en-US" altLang="en-US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6195" name="Text Box 19"/>
            <p:cNvSpPr txBox="1">
              <a:spLocks noChangeArrowheads="1"/>
            </p:cNvSpPr>
            <p:nvPr/>
          </p:nvSpPr>
          <p:spPr bwMode="auto">
            <a:xfrm>
              <a:off x="3024" y="278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200</a:t>
              </a:r>
              <a:endParaRPr lang="en-US" altLang="en-US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6196" name="Text Box 20"/>
            <p:cNvSpPr txBox="1">
              <a:spLocks noChangeArrowheads="1"/>
            </p:cNvSpPr>
            <p:nvPr/>
          </p:nvSpPr>
          <p:spPr bwMode="auto">
            <a:xfrm>
              <a:off x="1584" y="187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650</a:t>
              </a:r>
              <a:endParaRPr lang="en-US" altLang="en-US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48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0012-F9C3-4708-A42A-70D120FBEC39}" type="slidenum">
              <a:rPr lang="en-CA" altLang="en-US"/>
              <a:pPr/>
              <a:t>52</a:t>
            </a:fld>
            <a:endParaRPr lang="en-CA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r>
              <a:rPr lang="en-US" altLang="en-US" sz="3600"/>
              <a:t>Shortest Path Problems</a:t>
            </a:r>
            <a:endParaRPr lang="en-CA" altLang="en-US" sz="360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10820400" cy="5105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000" dirty="0">
                <a:sym typeface="Symbol" panose="05050102010706020507" pitchFamily="18" charset="2"/>
              </a:rPr>
              <a:t>Such weighted graphs can also be used to model computer networks with response times or costs as weights.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000" dirty="0">
                <a:sym typeface="Symbol" panose="05050102010706020507" pitchFamily="18" charset="2"/>
              </a:rPr>
              <a:t>One of the most interesting questions that we can investigate with such graphs is: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000" dirty="0">
                <a:sym typeface="Symbol" panose="05050102010706020507" pitchFamily="18" charset="2"/>
              </a:rPr>
              <a:t>What is the </a:t>
            </a:r>
            <a:r>
              <a:rPr lang="en-US" altLang="en-US" sz="3000" b="1" dirty="0">
                <a:solidFill>
                  <a:srgbClr val="00FFFF"/>
                </a:solidFill>
                <a:sym typeface="Symbol" panose="05050102010706020507" pitchFamily="18" charset="2"/>
              </a:rPr>
              <a:t>shortest path</a:t>
            </a:r>
            <a:r>
              <a:rPr lang="en-US" altLang="en-US" sz="3000" dirty="0">
                <a:sym typeface="Symbol" panose="05050102010706020507" pitchFamily="18" charset="2"/>
              </a:rPr>
              <a:t> between two vertices in the graph, that is, the path with the </a:t>
            </a:r>
            <a:r>
              <a:rPr lang="en-US" altLang="en-US" sz="3000" b="1" dirty="0">
                <a:solidFill>
                  <a:srgbClr val="00FFFF"/>
                </a:solidFill>
                <a:sym typeface="Symbol" panose="05050102010706020507" pitchFamily="18" charset="2"/>
              </a:rPr>
              <a:t>minimal sum of weights</a:t>
            </a:r>
            <a:r>
              <a:rPr lang="en-US" altLang="en-US" sz="3000" dirty="0">
                <a:sym typeface="Symbol" panose="05050102010706020507" pitchFamily="18" charset="2"/>
              </a:rPr>
              <a:t> along the way?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000" dirty="0">
                <a:sym typeface="Symbol" panose="05050102010706020507" pitchFamily="18" charset="2"/>
              </a:rPr>
              <a:t>This corresponds to the shortest train connection or the fastest connection in a computer network.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21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uiExpand="1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A9F2-AC23-4A61-B357-7995E83D1F55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r>
              <a:rPr lang="en-US" altLang="en-US" sz="3600"/>
              <a:t>Dijkstra’s Algorithm</a:t>
            </a:r>
            <a:endParaRPr lang="en-CA" altLang="en-US" sz="360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1049000" cy="49530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500" dirty="0" err="1">
                <a:sym typeface="Symbol" panose="05050102010706020507" pitchFamily="18" charset="2"/>
              </a:rPr>
              <a:t>Dijkstra’s</a:t>
            </a:r>
            <a:r>
              <a:rPr lang="en-US" altLang="en-US" sz="3500" dirty="0">
                <a:sym typeface="Symbol" panose="05050102010706020507" pitchFamily="18" charset="2"/>
              </a:rPr>
              <a:t> algorithm is an iterative procedure that finds the shortest path between to vertices a and z in a weighted graph.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500" dirty="0">
                <a:sym typeface="Symbol" panose="05050102010706020507" pitchFamily="18" charset="2"/>
              </a:rPr>
              <a:t>It proceeds by finding the length of the shortest path from a to successive vertices and adding these vertices to a distinguished set of vertices S. 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500" dirty="0">
                <a:sym typeface="Symbol" panose="05050102010706020507" pitchFamily="18" charset="2"/>
              </a:rPr>
              <a:t>The algorithm terminates once it reaches the vertex z.</a:t>
            </a:r>
            <a:endParaRPr lang="en-US" altLang="en-US" sz="35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315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9939-6A4C-48A1-AEF0-BCCD65CB0256}" type="slidenum">
              <a:rPr lang="en-CA" altLang="en-US"/>
              <a:pPr/>
              <a:t>54</a:t>
            </a:fld>
            <a:endParaRPr lang="en-CA" alt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r>
              <a:rPr lang="en-US" altLang="en-US" sz="3600"/>
              <a:t>The Traveling Salesman Problem</a:t>
            </a:r>
            <a:endParaRPr lang="en-CA" altLang="en-US" sz="360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0896600" cy="54102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000" dirty="0">
                <a:sym typeface="Symbol" panose="05050102010706020507" pitchFamily="18" charset="2"/>
              </a:rPr>
              <a:t>The </a:t>
            </a:r>
            <a:r>
              <a:rPr lang="en-US" altLang="en-US" sz="3000" b="1" dirty="0">
                <a:solidFill>
                  <a:srgbClr val="00FFFF"/>
                </a:solidFill>
                <a:sym typeface="Symbol" panose="05050102010706020507" pitchFamily="18" charset="2"/>
              </a:rPr>
              <a:t>traveling salesman problem</a:t>
            </a:r>
            <a:r>
              <a:rPr lang="en-US" altLang="en-US" sz="3000" dirty="0">
                <a:sym typeface="Symbol" panose="05050102010706020507" pitchFamily="18" charset="2"/>
              </a:rPr>
              <a:t> is one of the classical problems in computer science.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000" dirty="0">
                <a:sym typeface="Symbol" panose="05050102010706020507" pitchFamily="18" charset="2"/>
              </a:rPr>
              <a:t>A traveling salesman wants to visit a number of cities and then return to his starting point. Of course he wants to save time and energy, so he wants to determine the </a:t>
            </a:r>
            <a:r>
              <a:rPr lang="en-US" altLang="en-US" sz="3000" b="1" dirty="0">
                <a:solidFill>
                  <a:srgbClr val="00FFFF"/>
                </a:solidFill>
                <a:sym typeface="Symbol" panose="05050102010706020507" pitchFamily="18" charset="2"/>
              </a:rPr>
              <a:t>shortest path</a:t>
            </a:r>
            <a:r>
              <a:rPr lang="en-US" altLang="en-US" sz="3000" dirty="0">
                <a:sym typeface="Symbol" panose="05050102010706020507" pitchFamily="18" charset="2"/>
              </a:rPr>
              <a:t> for his trip.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000" dirty="0">
                <a:sym typeface="Symbol" panose="05050102010706020507" pitchFamily="18" charset="2"/>
              </a:rPr>
              <a:t>We can represent the cities and the distances between them by a weighted, complete, undirected graph.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000" dirty="0">
                <a:sym typeface="Symbol" panose="05050102010706020507" pitchFamily="18" charset="2"/>
              </a:rPr>
              <a:t>The problem then is to find the </a:t>
            </a:r>
            <a:r>
              <a:rPr lang="en-US" altLang="en-US" sz="3000" b="1" dirty="0">
                <a:solidFill>
                  <a:srgbClr val="00FFFF"/>
                </a:solidFill>
                <a:sym typeface="Symbol" panose="05050102010706020507" pitchFamily="18" charset="2"/>
              </a:rPr>
              <a:t>circuit of minimum total weight that visits each vertex exactly one</a:t>
            </a:r>
            <a:r>
              <a:rPr lang="en-US" altLang="en-US" sz="30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6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uiExpand="1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28CF-B0E7-4D68-83D6-EDE8AA419E18}" type="slidenum">
              <a:rPr lang="en-CA" altLang="en-US"/>
              <a:pPr/>
              <a:t>55</a:t>
            </a:fld>
            <a:endParaRPr lang="en-CA" alt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838200"/>
          </a:xfrm>
        </p:spPr>
        <p:txBody>
          <a:bodyPr/>
          <a:lstStyle/>
          <a:p>
            <a:r>
              <a:rPr lang="en-US" altLang="en-US" sz="3600"/>
              <a:t>The Traveling Salesman Problem</a:t>
            </a:r>
            <a:endParaRPr lang="en-CA" altLang="en-US" sz="360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049000" cy="10668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ym typeface="Symbol" panose="05050102010706020507" pitchFamily="18" charset="2"/>
              </a:rPr>
              <a:t> What path would the traveling salesman take to visit the following cities?</a:t>
            </a:r>
          </a:p>
        </p:txBody>
      </p:sp>
      <p:grpSp>
        <p:nvGrpSpPr>
          <p:cNvPr id="323588" name="Group 4"/>
          <p:cNvGrpSpPr>
            <a:grpSpLocks/>
          </p:cNvGrpSpPr>
          <p:nvPr/>
        </p:nvGrpSpPr>
        <p:grpSpPr bwMode="auto">
          <a:xfrm>
            <a:off x="2514600" y="1752601"/>
            <a:ext cx="5867400" cy="3414713"/>
            <a:chOff x="624" y="1488"/>
            <a:chExt cx="3696" cy="2151"/>
          </a:xfrm>
        </p:grpSpPr>
        <p:sp>
          <p:nvSpPr>
            <p:cNvPr id="323589" name="Text Box 5"/>
            <p:cNvSpPr txBox="1">
              <a:spLocks noChangeArrowheads="1"/>
            </p:cNvSpPr>
            <p:nvPr/>
          </p:nvSpPr>
          <p:spPr bwMode="auto">
            <a:xfrm>
              <a:off x="624" y="2496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Chicago</a:t>
              </a:r>
              <a:endPara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3590" name="AutoShape 6"/>
            <p:cNvSpPr>
              <a:spLocks noChangeArrowheads="1"/>
            </p:cNvSpPr>
            <p:nvPr/>
          </p:nvSpPr>
          <p:spPr bwMode="auto">
            <a:xfrm>
              <a:off x="2688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1" name="AutoShape 7"/>
            <p:cNvSpPr>
              <a:spLocks noChangeArrowheads="1"/>
            </p:cNvSpPr>
            <p:nvPr/>
          </p:nvSpPr>
          <p:spPr bwMode="auto">
            <a:xfrm>
              <a:off x="316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2" name="AutoShape 8"/>
            <p:cNvSpPr>
              <a:spLocks noChangeArrowheads="1"/>
            </p:cNvSpPr>
            <p:nvPr/>
          </p:nvSpPr>
          <p:spPr bwMode="auto">
            <a:xfrm>
              <a:off x="2544" y="16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AutoShape 9"/>
            <p:cNvSpPr>
              <a:spLocks noChangeArrowheads="1"/>
            </p:cNvSpPr>
            <p:nvPr/>
          </p:nvSpPr>
          <p:spPr bwMode="auto">
            <a:xfrm>
              <a:off x="1584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3594" name="AutoShape 10"/>
            <p:cNvCxnSpPr>
              <a:cxnSpLocks noChangeShapeType="1"/>
              <a:stCxn id="323592" idx="3"/>
              <a:endCxn id="323593" idx="7"/>
            </p:cNvCxnSpPr>
            <p:nvPr/>
          </p:nvCxnSpPr>
          <p:spPr bwMode="auto">
            <a:xfrm flipH="1">
              <a:off x="1666" y="1714"/>
              <a:ext cx="892" cy="94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3595" name="AutoShape 11"/>
            <p:cNvCxnSpPr>
              <a:cxnSpLocks noChangeShapeType="1"/>
              <a:stCxn id="323593" idx="4"/>
              <a:endCxn id="323590" idx="1"/>
            </p:cNvCxnSpPr>
            <p:nvPr/>
          </p:nvCxnSpPr>
          <p:spPr bwMode="auto">
            <a:xfrm>
              <a:off x="1632" y="2736"/>
              <a:ext cx="1070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3596" name="AutoShape 12"/>
            <p:cNvCxnSpPr>
              <a:cxnSpLocks noChangeShapeType="1"/>
              <a:stCxn id="323591" idx="5"/>
              <a:endCxn id="323590" idx="1"/>
            </p:cNvCxnSpPr>
            <p:nvPr/>
          </p:nvCxnSpPr>
          <p:spPr bwMode="auto">
            <a:xfrm flipH="1">
              <a:off x="2702" y="2578"/>
              <a:ext cx="548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597" name="Text Box 13"/>
            <p:cNvSpPr txBox="1">
              <a:spLocks noChangeArrowheads="1"/>
            </p:cNvSpPr>
            <p:nvPr/>
          </p:nvSpPr>
          <p:spPr bwMode="auto">
            <a:xfrm>
              <a:off x="2736" y="1488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Toronto</a:t>
              </a:r>
              <a:endPara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3598" name="Text Box 14"/>
            <p:cNvSpPr txBox="1">
              <a:spLocks noChangeArrowheads="1"/>
            </p:cNvSpPr>
            <p:nvPr/>
          </p:nvSpPr>
          <p:spPr bwMode="auto">
            <a:xfrm>
              <a:off x="2448" y="3312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New York</a:t>
              </a:r>
              <a:endPara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3599" name="Text Box 15"/>
            <p:cNvSpPr txBox="1">
              <a:spLocks noChangeArrowheads="1"/>
            </p:cNvSpPr>
            <p:nvPr/>
          </p:nvSpPr>
          <p:spPr bwMode="auto">
            <a:xfrm>
              <a:off x="3360" y="230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Boston</a:t>
              </a:r>
              <a:endParaRPr lang="en-US" alt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cxnSp>
          <p:nvCxnSpPr>
            <p:cNvPr id="323600" name="AutoShape 16"/>
            <p:cNvCxnSpPr>
              <a:cxnSpLocks noChangeShapeType="1"/>
              <a:stCxn id="323593" idx="6"/>
              <a:endCxn id="323591" idx="2"/>
            </p:cNvCxnSpPr>
            <p:nvPr/>
          </p:nvCxnSpPr>
          <p:spPr bwMode="auto">
            <a:xfrm flipV="1">
              <a:off x="1680" y="2544"/>
              <a:ext cx="1488" cy="14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601" name="Text Box 17"/>
            <p:cNvSpPr txBox="1">
              <a:spLocks noChangeArrowheads="1"/>
            </p:cNvSpPr>
            <p:nvPr/>
          </p:nvSpPr>
          <p:spPr bwMode="auto">
            <a:xfrm>
              <a:off x="1680" y="292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600</a:t>
              </a:r>
              <a:endParaRPr lang="en-US" altLang="en-US" sz="2400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3602" name="Text Box 18"/>
            <p:cNvSpPr txBox="1">
              <a:spLocks noChangeArrowheads="1"/>
            </p:cNvSpPr>
            <p:nvPr/>
          </p:nvSpPr>
          <p:spPr bwMode="auto">
            <a:xfrm>
              <a:off x="1968" y="235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700</a:t>
              </a:r>
              <a:endParaRPr lang="en-US" altLang="en-US" sz="2400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3603" name="Text Box 19"/>
            <p:cNvSpPr txBox="1">
              <a:spLocks noChangeArrowheads="1"/>
            </p:cNvSpPr>
            <p:nvPr/>
          </p:nvSpPr>
          <p:spPr bwMode="auto">
            <a:xfrm>
              <a:off x="3024" y="278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200</a:t>
              </a:r>
              <a:endParaRPr lang="en-US" altLang="en-US" sz="2400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3604" name="Text Box 20"/>
            <p:cNvSpPr txBox="1">
              <a:spLocks noChangeArrowheads="1"/>
            </p:cNvSpPr>
            <p:nvPr/>
          </p:nvSpPr>
          <p:spPr bwMode="auto">
            <a:xfrm>
              <a:off x="1680" y="19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650</a:t>
              </a:r>
              <a:endParaRPr lang="en-US" altLang="en-US" sz="2400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cxnSp>
          <p:nvCxnSpPr>
            <p:cNvPr id="323605" name="AutoShape 21"/>
            <p:cNvCxnSpPr>
              <a:cxnSpLocks noChangeShapeType="1"/>
              <a:stCxn id="323592" idx="5"/>
              <a:endCxn id="323591" idx="1"/>
            </p:cNvCxnSpPr>
            <p:nvPr/>
          </p:nvCxnSpPr>
          <p:spPr bwMode="auto">
            <a:xfrm>
              <a:off x="2626" y="1714"/>
              <a:ext cx="556" cy="79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606" name="Text Box 22"/>
            <p:cNvSpPr txBox="1">
              <a:spLocks noChangeArrowheads="1"/>
            </p:cNvSpPr>
            <p:nvPr/>
          </p:nvSpPr>
          <p:spPr bwMode="auto">
            <a:xfrm>
              <a:off x="2928" y="19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550</a:t>
              </a:r>
              <a:endParaRPr lang="en-US" altLang="en-US" sz="2400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cxnSp>
          <p:nvCxnSpPr>
            <p:cNvPr id="323607" name="AutoShape 23"/>
            <p:cNvCxnSpPr>
              <a:cxnSpLocks noChangeShapeType="1"/>
              <a:stCxn id="323592" idx="4"/>
              <a:endCxn id="323590" idx="0"/>
            </p:cNvCxnSpPr>
            <p:nvPr/>
          </p:nvCxnSpPr>
          <p:spPr bwMode="auto">
            <a:xfrm>
              <a:off x="2592" y="1728"/>
              <a:ext cx="144" cy="144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608" name="Text Box 24"/>
            <p:cNvSpPr txBox="1">
              <a:spLocks noChangeArrowheads="1"/>
            </p:cNvSpPr>
            <p:nvPr/>
          </p:nvSpPr>
          <p:spPr bwMode="auto">
            <a:xfrm>
              <a:off x="2208" y="206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700</a:t>
              </a:r>
              <a:endParaRPr lang="en-US" altLang="en-US" sz="2400" baseline="-250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23609" name="Rectangle 25"/>
          <p:cNvSpPr>
            <a:spLocks noChangeArrowheads="1"/>
          </p:cNvSpPr>
          <p:nvPr/>
        </p:nvSpPr>
        <p:spPr bwMode="auto">
          <a:xfrm>
            <a:off x="685800" y="5257800"/>
            <a:ext cx="1082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  <a:lvl2pPr marL="1377950" indent="-577850"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2pPr>
            <a:lvl3pPr marL="1987550" indent="-495300"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3pPr>
            <a:lvl4pPr marL="2514600" indent="-412750"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4pPr>
            <a:lvl5pPr marL="3041650" indent="-412750"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5pPr>
            <a:lvl6pPr marL="34988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6pPr>
            <a:lvl7pPr marL="39560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7pPr>
            <a:lvl8pPr marL="44132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8pPr>
            <a:lvl9pPr marL="4870450" indent="-41275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</a:rPr>
              <a:t>Solution:</a:t>
            </a:r>
            <a:r>
              <a:rPr lang="en-US" altLang="en-US" sz="2800" dirty="0"/>
              <a:t> The shortest path is Boston, New York, Chicago, Toronto, Boston (2,000 miles).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852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0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2C717-6FD8-4E9B-A06E-7820B3564024}" type="slidenum">
              <a:rPr lang="en-CA" altLang="en-US"/>
              <a:pPr/>
              <a:t>56</a:t>
            </a:fld>
            <a:endParaRPr lang="en-CA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r>
              <a:rPr lang="en-US" altLang="en-US" sz="3600"/>
              <a:t>The Traveling Salesman Problem</a:t>
            </a:r>
            <a:endParaRPr lang="en-CA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838200"/>
                <a:ext cx="10820400" cy="5410200"/>
              </a:xfrm>
            </p:spPr>
            <p:txBody>
              <a:bodyPr/>
              <a:lstStyle/>
              <a:p>
                <a:pPr marL="0" indent="0">
                  <a:spcAft>
                    <a:spcPct val="20000"/>
                  </a:spcAft>
                </a:pPr>
                <a:r>
                  <a:rPr lang="en-US" altLang="en-US" sz="3200" b="1" dirty="0" smtClean="0">
                    <a:solidFill>
                      <a:srgbClr val="00FFFF"/>
                    </a:solidFill>
                    <a:sym typeface="Symbol" panose="05050102010706020507" pitchFamily="18" charset="2"/>
                  </a:rPr>
                  <a:t>Question: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Given </a:t>
                </a:r>
                <a:r>
                  <a:rPr lang="en-US" altLang="en-US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vertices, how many different cycles C</a:t>
                </a:r>
                <a:r>
                  <a:rPr lang="en-US" altLang="en-US" sz="3200" baseline="-25000" dirty="0">
                    <a:sym typeface="Symbol" panose="05050102010706020507" pitchFamily="18" charset="2"/>
                  </a:rPr>
                  <a:t>n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can we form by connecting these vertices with edges?</a:t>
                </a:r>
              </a:p>
              <a:p>
                <a:pPr marL="0" indent="0">
                  <a:spcAft>
                    <a:spcPct val="20000"/>
                  </a:spcAft>
                </a:pPr>
                <a:r>
                  <a:rPr lang="en-US" altLang="en-US" sz="3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Solution: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We first choose a starting point. Then we have </a:t>
                </a:r>
                <a:r>
                  <a:rPr lang="en-US" altLang="en-US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(n – 1) 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choices for the second vertex in the cycle, </a:t>
                </a:r>
                <a:r>
                  <a:rPr lang="en-US" altLang="en-US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(n – 2) 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for the third one, and so on, so there are </a:t>
                </a:r>
                <a:r>
                  <a:rPr lang="en-US" altLang="en-US" sz="32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(n – 1)! 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choices for the whole cycle.</a:t>
                </a:r>
              </a:p>
              <a:p>
                <a:pPr marL="0" indent="0">
                  <a:spcAft>
                    <a:spcPct val="20000"/>
                  </a:spcAft>
                </a:pPr>
                <a:r>
                  <a:rPr lang="en-US" altLang="en-US" sz="3200" dirty="0">
                    <a:sym typeface="Symbol" panose="05050102010706020507" pitchFamily="18" charset="2"/>
                  </a:rPr>
                  <a:t>However, this number includes identical cycles that were constructed in </a:t>
                </a:r>
                <a:r>
                  <a:rPr lang="en-US" altLang="en-US" sz="3200" b="1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opposite directions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. Therefore, the actual number of different cycles C</a:t>
                </a:r>
                <a:r>
                  <a:rPr lang="en-US" altLang="en-US" sz="3200" baseline="-25000" dirty="0">
                    <a:sym typeface="Symbol" panose="05050102010706020507" pitchFamily="18" charset="2"/>
                  </a:rPr>
                  <a:t>n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4000" b="1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sz="4000" b="1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en-US" sz="4000" b="1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  <m:r>
                          <a:rPr lang="en-US" altLang="en-US" sz="4000" b="1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– </m:t>
                        </m:r>
                        <m:r>
                          <a:rPr lang="en-US" altLang="en-US" sz="4000" b="1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en-US" sz="4000" b="1" i="1" dirty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)!</m:t>
                        </m:r>
                      </m:num>
                      <m:den>
                        <m:r>
                          <a:rPr lang="en-US" altLang="en-US" sz="4000" b="1" i="1" dirty="0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den>
                    </m:f>
                    <m:r>
                      <a:rPr lang="en-US" altLang="en-US" sz="4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US" altLang="en-US" sz="4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838200"/>
                <a:ext cx="10820400" cy="5410200"/>
              </a:xfrm>
              <a:blipFill>
                <a:blip r:embed="rId2"/>
                <a:stretch>
                  <a:fillRect l="-1521" t="-1691" r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30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9893-EC30-47AD-AEAC-8DC81E1D1203}" type="slidenum">
              <a:rPr lang="en-CA" altLang="en-US"/>
              <a:pPr/>
              <a:t>57</a:t>
            </a:fld>
            <a:endParaRPr lang="en-CA" alt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r>
              <a:rPr lang="en-US" altLang="en-US" sz="3600"/>
              <a:t>The Traveling Salesman Problem</a:t>
            </a:r>
            <a:endParaRPr lang="en-CA" altLang="en-US" sz="360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20400" cy="52578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200" dirty="0">
                <a:sym typeface="Symbol" panose="05050102010706020507" pitchFamily="18" charset="2"/>
              </a:rPr>
              <a:t>Unfortunately, no algorithm solving the traveling salesman problem with polynomial worst-case time complexity has been devised yet.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200" dirty="0">
                <a:sym typeface="Symbol" panose="05050102010706020507" pitchFamily="18" charset="2"/>
              </a:rPr>
              <a:t>This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means that for large numbers of vertices, solving the traveling salesman problem is impractical.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200" dirty="0">
                <a:sym typeface="Symbol" panose="05050102010706020507" pitchFamily="18" charset="2"/>
              </a:rPr>
              <a:t>In these cases, we can use efficient 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approximation algorithms</a:t>
            </a:r>
            <a:r>
              <a:rPr lang="en-US" altLang="en-US" sz="3200" dirty="0">
                <a:sym typeface="Symbol" panose="05050102010706020507" pitchFamily="18" charset="2"/>
              </a:rPr>
              <a:t> that determine a path whose length may be slightly larger than the traveling salesman’s path, but </a:t>
            </a:r>
            <a:r>
              <a:rPr lang="en-US" altLang="en-US" sz="3200" dirty="0" smtClean="0">
                <a:sym typeface="Symbol" panose="05050102010706020507" pitchFamily="18" charset="2"/>
              </a:rPr>
              <a:t>is close to optimal.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35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5E2C-74EF-49A1-9480-5F88BA2B7405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762000"/>
          </a:xfrm>
        </p:spPr>
        <p:txBody>
          <a:bodyPr/>
          <a:lstStyle/>
          <a:p>
            <a:r>
              <a:rPr lang="en-US" altLang="en-US" sz="3600"/>
              <a:t>Graph Models</a:t>
            </a:r>
            <a:endParaRPr lang="en-CA" altLang="en-US" sz="360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96600" cy="28956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3000" b="1" dirty="0">
                <a:solidFill>
                  <a:srgbClr val="00FFFF"/>
                </a:solidFill>
                <a:sym typeface="Symbol" panose="05050102010706020507" pitchFamily="18" charset="2"/>
              </a:rPr>
              <a:t>Example II: </a:t>
            </a:r>
            <a:r>
              <a:rPr lang="en-US" altLang="en-US" sz="3000" dirty="0">
                <a:sym typeface="Symbol" panose="05050102010706020507" pitchFamily="18" charset="2"/>
              </a:rPr>
              <a:t>In a round-robin tournament, each team plays against each other team exactly once. How can we represent the results of the tournament (which team beats which other team)?</a:t>
            </a:r>
          </a:p>
          <a:p>
            <a:pPr marL="0" indent="0">
              <a:spcAft>
                <a:spcPct val="20000"/>
              </a:spcAft>
            </a:pPr>
            <a:r>
              <a:rPr lang="en-US" altLang="en-US" sz="3000" dirty="0">
                <a:sym typeface="Symbol" panose="05050102010706020507" pitchFamily="18" charset="2"/>
              </a:rPr>
              <a:t>We should use a </a:t>
            </a:r>
            <a:r>
              <a:rPr lang="en-US" altLang="en-US" sz="3000" b="1" dirty="0">
                <a:solidFill>
                  <a:srgbClr val="00FFFF"/>
                </a:solidFill>
                <a:sym typeface="Symbol" panose="05050102010706020507" pitchFamily="18" charset="2"/>
              </a:rPr>
              <a:t>directed graph</a:t>
            </a:r>
            <a:r>
              <a:rPr lang="en-US" altLang="en-US" sz="3000" dirty="0">
                <a:sym typeface="Symbol" panose="05050102010706020507" pitchFamily="18" charset="2"/>
              </a:rPr>
              <a:t> with an edge (a, b) indicating that team a beats team b.</a:t>
            </a:r>
          </a:p>
        </p:txBody>
      </p:sp>
      <p:grpSp>
        <p:nvGrpSpPr>
          <p:cNvPr id="257028" name="Group 4"/>
          <p:cNvGrpSpPr>
            <a:grpSpLocks/>
          </p:cNvGrpSpPr>
          <p:nvPr/>
        </p:nvGrpSpPr>
        <p:grpSpPr bwMode="auto">
          <a:xfrm>
            <a:off x="3048000" y="5562601"/>
            <a:ext cx="1828800" cy="519113"/>
            <a:chOff x="960" y="3504"/>
            <a:chExt cx="1152" cy="327"/>
          </a:xfrm>
        </p:grpSpPr>
        <p:sp>
          <p:nvSpPr>
            <p:cNvPr id="257029" name="AutoShape 5"/>
            <p:cNvSpPr>
              <a:spLocks noChangeArrowheads="1"/>
            </p:cNvSpPr>
            <p:nvPr/>
          </p:nvSpPr>
          <p:spPr bwMode="auto">
            <a:xfrm>
              <a:off x="201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0" name="Text Box 6"/>
            <p:cNvSpPr txBox="1">
              <a:spLocks noChangeArrowheads="1"/>
            </p:cNvSpPr>
            <p:nvPr/>
          </p:nvSpPr>
          <p:spPr bwMode="auto">
            <a:xfrm>
              <a:off x="960" y="3504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Penguins</a:t>
              </a:r>
            </a:p>
          </p:txBody>
        </p:sp>
      </p:grpSp>
      <p:grpSp>
        <p:nvGrpSpPr>
          <p:cNvPr id="257031" name="Group 7"/>
          <p:cNvGrpSpPr>
            <a:grpSpLocks/>
          </p:cNvGrpSpPr>
          <p:nvPr/>
        </p:nvGrpSpPr>
        <p:grpSpPr bwMode="auto">
          <a:xfrm>
            <a:off x="7010400" y="3733800"/>
            <a:ext cx="1828800" cy="609600"/>
            <a:chOff x="3456" y="2352"/>
            <a:chExt cx="1152" cy="384"/>
          </a:xfrm>
        </p:grpSpPr>
        <p:sp>
          <p:nvSpPr>
            <p:cNvPr id="257032" name="AutoShape 8"/>
            <p:cNvSpPr>
              <a:spLocks noChangeArrowheads="1"/>
            </p:cNvSpPr>
            <p:nvPr/>
          </p:nvSpPr>
          <p:spPr bwMode="auto">
            <a:xfrm>
              <a:off x="345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3" name="Text Box 9"/>
            <p:cNvSpPr txBox="1">
              <a:spLocks noChangeArrowheads="1"/>
            </p:cNvSpPr>
            <p:nvPr/>
          </p:nvSpPr>
          <p:spPr bwMode="auto">
            <a:xfrm>
              <a:off x="3600" y="2352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Bruins</a:t>
              </a:r>
            </a:p>
          </p:txBody>
        </p:sp>
      </p:grpSp>
      <p:grpSp>
        <p:nvGrpSpPr>
          <p:cNvPr id="257034" name="Group 10"/>
          <p:cNvGrpSpPr>
            <a:grpSpLocks/>
          </p:cNvGrpSpPr>
          <p:nvPr/>
        </p:nvGrpSpPr>
        <p:grpSpPr bwMode="auto">
          <a:xfrm>
            <a:off x="7010400" y="5562601"/>
            <a:ext cx="3048000" cy="519113"/>
            <a:chOff x="3456" y="3504"/>
            <a:chExt cx="1920" cy="327"/>
          </a:xfrm>
        </p:grpSpPr>
        <p:sp>
          <p:nvSpPr>
            <p:cNvPr id="257035" name="AutoShape 11"/>
            <p:cNvSpPr>
              <a:spLocks noChangeArrowheads="1"/>
            </p:cNvSpPr>
            <p:nvPr/>
          </p:nvSpPr>
          <p:spPr bwMode="auto">
            <a:xfrm>
              <a:off x="345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6" name="Text Box 12"/>
            <p:cNvSpPr txBox="1">
              <a:spLocks noChangeArrowheads="1"/>
            </p:cNvSpPr>
            <p:nvPr/>
          </p:nvSpPr>
          <p:spPr bwMode="auto">
            <a:xfrm>
              <a:off x="3648" y="3504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Dallas Stars</a:t>
              </a:r>
            </a:p>
          </p:txBody>
        </p:sp>
      </p:grpSp>
      <p:grpSp>
        <p:nvGrpSpPr>
          <p:cNvPr id="257037" name="Group 13"/>
          <p:cNvGrpSpPr>
            <a:grpSpLocks/>
          </p:cNvGrpSpPr>
          <p:nvPr/>
        </p:nvGrpSpPr>
        <p:grpSpPr bwMode="auto">
          <a:xfrm>
            <a:off x="2438400" y="3810000"/>
            <a:ext cx="2438400" cy="533400"/>
            <a:chOff x="576" y="2400"/>
            <a:chExt cx="1536" cy="336"/>
          </a:xfrm>
        </p:grpSpPr>
        <p:sp>
          <p:nvSpPr>
            <p:cNvPr id="257038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66FF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Maple Leafs</a:t>
              </a:r>
            </a:p>
          </p:txBody>
        </p:sp>
        <p:sp>
          <p:nvSpPr>
            <p:cNvPr id="257039" name="AutoShape 15"/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57040" name="AutoShape 16"/>
          <p:cNvCxnSpPr>
            <a:cxnSpLocks noChangeShapeType="1"/>
            <a:stCxn id="257039" idx="4"/>
            <a:endCxn id="257029" idx="0"/>
          </p:cNvCxnSpPr>
          <p:nvPr/>
        </p:nvCxnSpPr>
        <p:spPr bwMode="auto">
          <a:xfrm>
            <a:off x="4800600" y="4343400"/>
            <a:ext cx="0" cy="13716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1" name="AutoShape 17"/>
          <p:cNvCxnSpPr>
            <a:cxnSpLocks noChangeShapeType="1"/>
            <a:stCxn id="257032" idx="2"/>
            <a:endCxn id="257039" idx="6"/>
          </p:cNvCxnSpPr>
          <p:nvPr/>
        </p:nvCxnSpPr>
        <p:spPr bwMode="auto">
          <a:xfrm flipH="1">
            <a:off x="4876800" y="4267200"/>
            <a:ext cx="2133600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2" name="AutoShape 18"/>
          <p:cNvCxnSpPr>
            <a:cxnSpLocks noChangeShapeType="1"/>
            <a:stCxn id="257032" idx="3"/>
            <a:endCxn id="257029" idx="7"/>
          </p:cNvCxnSpPr>
          <p:nvPr/>
        </p:nvCxnSpPr>
        <p:spPr bwMode="auto">
          <a:xfrm flipH="1">
            <a:off x="4854575" y="4321175"/>
            <a:ext cx="2178050" cy="14160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3" name="AutoShape 19"/>
          <p:cNvCxnSpPr>
            <a:cxnSpLocks noChangeShapeType="1"/>
            <a:stCxn id="257035" idx="2"/>
            <a:endCxn id="257029" idx="6"/>
          </p:cNvCxnSpPr>
          <p:nvPr/>
        </p:nvCxnSpPr>
        <p:spPr bwMode="auto">
          <a:xfrm flipH="1">
            <a:off x="4876800" y="5791200"/>
            <a:ext cx="2133600" cy="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4" name="AutoShape 20"/>
          <p:cNvCxnSpPr>
            <a:cxnSpLocks noChangeShapeType="1"/>
            <a:stCxn id="257035" idx="1"/>
            <a:endCxn id="257039" idx="5"/>
          </p:cNvCxnSpPr>
          <p:nvPr/>
        </p:nvCxnSpPr>
        <p:spPr bwMode="auto">
          <a:xfrm flipH="1" flipV="1">
            <a:off x="4854575" y="4321175"/>
            <a:ext cx="2178050" cy="141605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045" name="AutoShape 21"/>
          <p:cNvCxnSpPr>
            <a:cxnSpLocks noChangeShapeType="1"/>
            <a:stCxn id="257035" idx="0"/>
            <a:endCxn id="257032" idx="4"/>
          </p:cNvCxnSpPr>
          <p:nvPr/>
        </p:nvCxnSpPr>
        <p:spPr bwMode="auto">
          <a:xfrm flipV="1">
            <a:off x="7086600" y="4343400"/>
            <a:ext cx="0" cy="1371600"/>
          </a:xfrm>
          <a:prstGeom prst="straightConnector1">
            <a:avLst/>
          </a:prstGeom>
          <a:noFill/>
          <a:ln w="254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6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F6D0-3C5D-4D63-839E-03402EC5CAAA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762000"/>
          </a:xfrm>
        </p:spPr>
        <p:txBody>
          <a:bodyPr/>
          <a:lstStyle/>
          <a:p>
            <a:r>
              <a:rPr lang="en-US" altLang="en-US" sz="3600"/>
              <a:t>Graph Terminology</a:t>
            </a:r>
            <a:endParaRPr lang="en-CA" altLang="en-US" sz="360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049000" cy="44958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dirty="0">
                <a:sym typeface="Symbol" panose="05050102010706020507" pitchFamily="18" charset="2"/>
              </a:rPr>
              <a:t>Two vertices u and v in an undirected graph G are called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adjacent</a:t>
            </a:r>
            <a:r>
              <a:rPr lang="en-US" altLang="en-US" dirty="0">
                <a:sym typeface="Symbol" panose="05050102010706020507" pitchFamily="18" charset="2"/>
              </a:rPr>
              <a:t> (or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neighbors</a:t>
            </a:r>
            <a:r>
              <a:rPr lang="en-US" altLang="en-US" dirty="0">
                <a:sym typeface="Symbol" panose="05050102010706020507" pitchFamily="18" charset="2"/>
              </a:rPr>
              <a:t>) in G if {u, v} is an edge in G.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dirty="0">
                <a:sym typeface="Symbol" panose="05050102010706020507" pitchFamily="18" charset="2"/>
              </a:rPr>
              <a:t>If e = {u, v}, the edge e is called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incident with</a:t>
            </a:r>
            <a:r>
              <a:rPr lang="en-US" altLang="en-US" dirty="0">
                <a:sym typeface="Symbol" panose="05050102010706020507" pitchFamily="18" charset="2"/>
              </a:rPr>
              <a:t> the vertices u and v. The edge e is also said to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connect</a:t>
            </a:r>
            <a:r>
              <a:rPr lang="en-US" altLang="en-US" dirty="0">
                <a:sym typeface="Symbol" panose="05050102010706020507" pitchFamily="18" charset="2"/>
              </a:rPr>
              <a:t> u and v.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dirty="0">
                <a:sym typeface="Symbol" panose="05050102010706020507" pitchFamily="18" charset="2"/>
              </a:rPr>
              <a:t>The vertices u and v are called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endpoints</a:t>
            </a:r>
            <a:r>
              <a:rPr lang="en-US" altLang="en-US" dirty="0">
                <a:sym typeface="Symbol" panose="05050102010706020507" pitchFamily="18" charset="2"/>
              </a:rPr>
              <a:t> of the edge {u, v}.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073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D84A-10CC-4C93-BB3E-FEA972D1CA04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762000"/>
          </a:xfrm>
        </p:spPr>
        <p:txBody>
          <a:bodyPr/>
          <a:lstStyle/>
          <a:p>
            <a:r>
              <a:rPr lang="en-US" altLang="en-US" sz="3600"/>
              <a:t>Graph Terminology</a:t>
            </a:r>
            <a:endParaRPr lang="en-CA" altLang="en-US" sz="360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10972800" cy="44958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degree</a:t>
            </a:r>
            <a:r>
              <a:rPr lang="en-US" altLang="en-US" dirty="0">
                <a:sym typeface="Symbol" panose="05050102010706020507" pitchFamily="18" charset="2"/>
              </a:rPr>
              <a:t> of a vertex in an undirected graph is the number of edges incident with it, except that a loop at a vertex contributes twice to the degree of that vertex.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dirty="0">
                <a:sym typeface="Symbol" panose="05050102010706020507" pitchFamily="18" charset="2"/>
              </a:rPr>
              <a:t>In other words, you can determine the degree of a vertex in a displayed graph by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counting the lines</a:t>
            </a:r>
            <a:r>
              <a:rPr lang="en-US" altLang="en-US" dirty="0">
                <a:sym typeface="Symbol" panose="05050102010706020507" pitchFamily="18" charset="2"/>
              </a:rPr>
              <a:t> that touch it.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dirty="0">
                <a:sym typeface="Symbol" panose="05050102010706020507" pitchFamily="18" charset="2"/>
              </a:rPr>
              <a:t>The degree of the vertex v is denoted by </a:t>
            </a:r>
            <a:r>
              <a:rPr lang="en-US" altLang="en-US" b="1" dirty="0" err="1">
                <a:solidFill>
                  <a:srgbClr val="00FFFF"/>
                </a:solidFill>
                <a:sym typeface="Symbol" panose="05050102010706020507" pitchFamily="18" charset="2"/>
              </a:rPr>
              <a:t>deg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(v).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1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C59A-1256-406D-8BAD-3744096254C5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990600"/>
          </a:xfrm>
        </p:spPr>
        <p:txBody>
          <a:bodyPr/>
          <a:lstStyle/>
          <a:p>
            <a:r>
              <a:rPr lang="en-US" altLang="en-US" sz="3600"/>
              <a:t>Graph Terminology</a:t>
            </a:r>
            <a:endParaRPr lang="en-CA" altLang="en-US" sz="360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1049000" cy="43434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dirty="0">
                <a:sym typeface="Symbol" panose="05050102010706020507" pitchFamily="18" charset="2"/>
              </a:rPr>
              <a:t>A vertex of degree 0 is called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isolated</a:t>
            </a:r>
            <a:r>
              <a:rPr lang="en-US" altLang="en-US" dirty="0">
                <a:sym typeface="Symbol" panose="05050102010706020507" pitchFamily="18" charset="2"/>
              </a:rPr>
              <a:t>, since it is not adjacent to any vertex. </a:t>
            </a:r>
          </a:p>
          <a:p>
            <a:pPr marL="0" indent="0">
              <a:spcAft>
                <a:spcPct val="20000"/>
              </a:spcAft>
            </a:pPr>
            <a:r>
              <a:rPr lang="en-US" altLang="en-US" b="1" dirty="0">
                <a:solidFill>
                  <a:srgbClr val="FF3300"/>
                </a:solidFill>
                <a:sym typeface="Symbol" panose="05050102010706020507" pitchFamily="18" charset="2"/>
              </a:rPr>
              <a:t>Note:</a:t>
            </a:r>
            <a:r>
              <a:rPr lang="en-US" altLang="en-US" dirty="0">
                <a:sym typeface="Symbol" panose="05050102010706020507" pitchFamily="18" charset="2"/>
              </a:rPr>
              <a:t> A vertex with a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loop</a:t>
            </a:r>
            <a:r>
              <a:rPr lang="en-US" altLang="en-US" dirty="0">
                <a:sym typeface="Symbol" panose="05050102010706020507" pitchFamily="18" charset="2"/>
              </a:rPr>
              <a:t> at it has at least degree 2 and, by definition, is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not isolated</a:t>
            </a:r>
            <a:r>
              <a:rPr lang="en-US" altLang="en-US" dirty="0">
                <a:sym typeface="Symbol" panose="05050102010706020507" pitchFamily="18" charset="2"/>
              </a:rPr>
              <a:t>, even if it is not adjacent to any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other</a:t>
            </a:r>
            <a:r>
              <a:rPr lang="en-US" altLang="en-US" dirty="0">
                <a:sym typeface="Symbol" panose="05050102010706020507" pitchFamily="18" charset="2"/>
              </a:rPr>
              <a:t> vertex.</a:t>
            </a:r>
          </a:p>
          <a:p>
            <a:pPr marL="0" indent="0">
              <a:spcAft>
                <a:spcPct val="20000"/>
              </a:spcAft>
            </a:pPr>
            <a:r>
              <a:rPr lang="en-US" altLang="en-US" dirty="0">
                <a:sym typeface="Symbol" panose="05050102010706020507" pitchFamily="18" charset="2"/>
              </a:rPr>
              <a:t>A vertex of degree 1 is called 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pendant</a:t>
            </a:r>
            <a:r>
              <a:rPr lang="en-US" altLang="en-US" dirty="0">
                <a:sym typeface="Symbol" panose="05050102010706020507" pitchFamily="18" charset="2"/>
              </a:rPr>
              <a:t>. It is adjacent to exactly one other vertex.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514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uiExpand="1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4303</Words>
  <Application>Microsoft Office PowerPoint</Application>
  <PresentationFormat>Widescreen</PresentationFormat>
  <Paragraphs>510</Paragraphs>
  <Slides>57</Slides>
  <Notes>3</Notes>
  <HiddenSlides>2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  <vt:variant>
        <vt:lpstr>Custom Shows</vt:lpstr>
      </vt:variant>
      <vt:variant>
        <vt:i4>1</vt:i4>
      </vt:variant>
    </vt:vector>
  </HeadingPairs>
  <TitlesOfParts>
    <vt:vector size="65" baseType="lpstr">
      <vt:lpstr>Arial</vt:lpstr>
      <vt:lpstr>Cambria Math</vt:lpstr>
      <vt:lpstr>Comic Sans MS</vt:lpstr>
      <vt:lpstr>Symbol</vt:lpstr>
      <vt:lpstr>Times New Roman</vt:lpstr>
      <vt:lpstr>Default Design</vt:lpstr>
      <vt:lpstr>Equation</vt:lpstr>
      <vt:lpstr>CSCE 222 Discrete Structures</vt:lpstr>
      <vt:lpstr>Based on Chapter 10 of Rosen  Discrete Mathematics and its Applications</vt:lpstr>
      <vt:lpstr>Introduction to Graphs</vt:lpstr>
      <vt:lpstr>Introduction to Graphs</vt:lpstr>
      <vt:lpstr>Graph Models</vt:lpstr>
      <vt:lpstr>Graph Models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Special Graphs</vt:lpstr>
      <vt:lpstr>Special Graphs</vt:lpstr>
      <vt:lpstr>Special Graphs</vt:lpstr>
      <vt:lpstr>Special Graphs</vt:lpstr>
      <vt:lpstr>Special Graphs</vt:lpstr>
      <vt:lpstr>Special Graphs</vt:lpstr>
      <vt:lpstr>Special Graphs</vt:lpstr>
      <vt:lpstr>Operations on Graphs</vt:lpstr>
      <vt:lpstr>Operations on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Isomorphism of Graphs</vt:lpstr>
      <vt:lpstr>Isomorphism of Graphs</vt:lpstr>
      <vt:lpstr>Isomorphism of Graphs</vt:lpstr>
      <vt:lpstr>Isomorphism of Graphs</vt:lpstr>
      <vt:lpstr>Isomorphism of Graphs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Shortest Path Problems</vt:lpstr>
      <vt:lpstr>Shortest Path Problems</vt:lpstr>
      <vt:lpstr>Dijkstra’s Algorithm</vt:lpstr>
      <vt:lpstr>The Traveling Salesman Problem</vt:lpstr>
      <vt:lpstr>The Traveling Salesman Problem</vt:lpstr>
      <vt:lpstr>The Traveling Salesman Problem</vt:lpstr>
      <vt:lpstr>The Traveling Salesman Problem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2019-11-20T15:55:08Z</dcterms:created>
  <dcterms:modified xsi:type="dcterms:W3CDTF">2020-11-13T17:35:45Z</dcterms:modified>
</cp:coreProperties>
</file>