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handoutMasterIdLst>
    <p:handoutMasterId r:id="rId75"/>
  </p:handoutMasterIdLst>
  <p:sldIdLst>
    <p:sldId id="813" r:id="rId2"/>
    <p:sldId id="814" r:id="rId3"/>
    <p:sldId id="816" r:id="rId4"/>
    <p:sldId id="817" r:id="rId5"/>
    <p:sldId id="841" r:id="rId6"/>
    <p:sldId id="818" r:id="rId7"/>
    <p:sldId id="819" r:id="rId8"/>
    <p:sldId id="820" r:id="rId9"/>
    <p:sldId id="821" r:id="rId10"/>
    <p:sldId id="822" r:id="rId11"/>
    <p:sldId id="823" r:id="rId12"/>
    <p:sldId id="824" r:id="rId13"/>
    <p:sldId id="825" r:id="rId14"/>
    <p:sldId id="826" r:id="rId15"/>
    <p:sldId id="827" r:id="rId16"/>
    <p:sldId id="828" r:id="rId17"/>
    <p:sldId id="838" r:id="rId18"/>
    <p:sldId id="829" r:id="rId19"/>
    <p:sldId id="830" r:id="rId20"/>
    <p:sldId id="839" r:id="rId21"/>
    <p:sldId id="831" r:id="rId22"/>
    <p:sldId id="832" r:id="rId23"/>
    <p:sldId id="840" r:id="rId24"/>
    <p:sldId id="833" r:id="rId25"/>
    <p:sldId id="834" r:id="rId26"/>
    <p:sldId id="835" r:id="rId27"/>
    <p:sldId id="861" r:id="rId28"/>
    <p:sldId id="862" r:id="rId29"/>
    <p:sldId id="863" r:id="rId30"/>
    <p:sldId id="851" r:id="rId31"/>
    <p:sldId id="852" r:id="rId32"/>
    <p:sldId id="853" r:id="rId33"/>
    <p:sldId id="854" r:id="rId34"/>
    <p:sldId id="842" r:id="rId35"/>
    <p:sldId id="843" r:id="rId36"/>
    <p:sldId id="844" r:id="rId37"/>
    <p:sldId id="845" r:id="rId38"/>
    <p:sldId id="846" r:id="rId39"/>
    <p:sldId id="847" r:id="rId40"/>
    <p:sldId id="855" r:id="rId41"/>
    <p:sldId id="856" r:id="rId42"/>
    <p:sldId id="857" r:id="rId43"/>
    <p:sldId id="858" r:id="rId44"/>
    <p:sldId id="859" r:id="rId45"/>
    <p:sldId id="860" r:id="rId46"/>
    <p:sldId id="864" r:id="rId47"/>
    <p:sldId id="866" r:id="rId48"/>
    <p:sldId id="867" r:id="rId49"/>
    <p:sldId id="870" r:id="rId50"/>
    <p:sldId id="871" r:id="rId51"/>
    <p:sldId id="872" r:id="rId52"/>
    <p:sldId id="874" r:id="rId53"/>
    <p:sldId id="875" r:id="rId54"/>
    <p:sldId id="876" r:id="rId55"/>
    <p:sldId id="877" r:id="rId56"/>
    <p:sldId id="878" r:id="rId57"/>
    <p:sldId id="880" r:id="rId58"/>
    <p:sldId id="883" r:id="rId59"/>
    <p:sldId id="884" r:id="rId60"/>
    <p:sldId id="885" r:id="rId61"/>
    <p:sldId id="886" r:id="rId62"/>
    <p:sldId id="887" r:id="rId63"/>
    <p:sldId id="888" r:id="rId64"/>
    <p:sldId id="889" r:id="rId65"/>
    <p:sldId id="890" r:id="rId66"/>
    <p:sldId id="891" r:id="rId67"/>
    <p:sldId id="892" r:id="rId68"/>
    <p:sldId id="893" r:id="rId69"/>
    <p:sldId id="894" r:id="rId70"/>
    <p:sldId id="895" r:id="rId71"/>
    <p:sldId id="896" r:id="rId72"/>
    <p:sldId id="897" r:id="rId73"/>
  </p:sldIdLst>
  <p:sldSz cx="12192000" cy="6858000"/>
  <p:notesSz cx="7315200" cy="9601200"/>
  <p:custShowLst>
    <p:custShow name="Custom Show 1" id="0">
      <p:sldLst/>
    </p:custShow>
  </p:custShowLst>
  <p:defaultTextStyle>
    <a:defPPr>
      <a:defRPr lang="en-CA"/>
    </a:defPPr>
    <a:lvl1pPr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1pPr>
    <a:lvl2pPr marL="4572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2pPr>
    <a:lvl3pPr marL="9144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3pPr>
    <a:lvl4pPr marL="13716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4pPr>
    <a:lvl5pPr marL="1828800" algn="l" rtl="0" fontAlgn="base">
      <a:spcBef>
        <a:spcPct val="20000"/>
      </a:spcBef>
      <a:spcAft>
        <a:spcPct val="0"/>
      </a:spcAft>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5pPr>
    <a:lvl6pPr marL="2286000" algn="l" defTabSz="914400" rtl="0" eaLnBrk="1" latinLnBrk="0" hangingPunct="1">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6pPr>
    <a:lvl7pPr marL="2743200" algn="l" defTabSz="914400" rtl="0" eaLnBrk="1" latinLnBrk="0" hangingPunct="1">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7pPr>
    <a:lvl8pPr marL="3200400" algn="l" defTabSz="914400" rtl="0" eaLnBrk="1" latinLnBrk="0" hangingPunct="1">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8pPr>
    <a:lvl9pPr marL="3657600" algn="l" defTabSz="914400" rtl="0" eaLnBrk="1" latinLnBrk="0" hangingPunct="1">
      <a:defRPr sz="2800" kern="1200">
        <a:solidFill>
          <a:srgbClr val="FFFF00"/>
        </a:solidFill>
        <a:effectLst>
          <a:outerShdw blurRad="38100" dist="38100" dir="2700000" algn="tl">
            <a:srgbClr val="000000">
              <a:alpha val="43137"/>
            </a:srgbClr>
          </a:outerShdw>
        </a:effectLst>
        <a:latin typeface="Arial" charset="0"/>
        <a:ea typeface="+mn-ea"/>
        <a:cs typeface="+mn-cs"/>
        <a:sym typeface="Symbol" pitchFamily="18" charset="2"/>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320C1A"/>
    <a:srgbClr val="00FFFF"/>
    <a:srgbClr val="00CC00"/>
    <a:srgbClr val="FF3300"/>
    <a:srgbClr val="66FF33"/>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82" autoAdjust="0"/>
  </p:normalViewPr>
  <p:slideViewPr>
    <p:cSldViewPr>
      <p:cViewPr varScale="1">
        <p:scale>
          <a:sx n="111" d="100"/>
          <a:sy n="111" d="100"/>
        </p:scale>
        <p:origin x="456"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4"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vl1pPr>
          </a:lstStyle>
          <a:p>
            <a:pPr>
              <a:defRPr/>
            </a:pPr>
            <a:fld id="{6225278C-18D0-4652-8789-542ED5EDD634}" type="datetimeFigureOut">
              <a:rPr lang="en-US"/>
              <a:pPr>
                <a:defRPr/>
              </a:pPr>
              <a:t>11/7/2020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EE4BA08F-CAB3-42AB-B158-6339B4C97A6E}" type="slidenum">
              <a:rPr lang="en-US"/>
              <a:pPr>
                <a:defRPr/>
              </a:pPr>
              <a:t>‹#›</a:t>
            </a:fld>
            <a:endParaRPr lang="en-US"/>
          </a:p>
        </p:txBody>
      </p:sp>
    </p:spTree>
    <p:extLst>
      <p:ext uri="{BB962C8B-B14F-4D97-AF65-F5344CB8AC3E}">
        <p14:creationId xmlns:p14="http://schemas.microsoft.com/office/powerpoint/2010/main" val="3113990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spcBef>
                <a:spcPct val="0"/>
              </a:spcBef>
              <a:defRPr sz="1300">
                <a:solidFill>
                  <a:schemeClr val="tx1"/>
                </a:solidFill>
                <a:effectLst/>
                <a:latin typeface="Times New Roman" pitchFamily="18" charset="0"/>
              </a:defRPr>
            </a:lvl1pPr>
          </a:lstStyle>
          <a:p>
            <a:pPr>
              <a:defRPr/>
            </a:pPr>
            <a:endParaRPr lang="en-CA"/>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spcBef>
                <a:spcPct val="0"/>
              </a:spcBef>
              <a:defRPr sz="1300">
                <a:solidFill>
                  <a:schemeClr val="tx1"/>
                </a:solidFill>
                <a:effectLst/>
                <a:latin typeface="Times New Roman" pitchFamily="18" charset="0"/>
              </a:defRPr>
            </a:lvl1pPr>
          </a:lstStyle>
          <a:p>
            <a:pPr>
              <a:defRPr/>
            </a:pPr>
            <a:endParaRPr lang="en-CA"/>
          </a:p>
        </p:txBody>
      </p:sp>
      <p:sp>
        <p:nvSpPr>
          <p:cNvPr id="3072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spcBef>
                <a:spcPct val="0"/>
              </a:spcBef>
              <a:defRPr sz="1300">
                <a:solidFill>
                  <a:schemeClr val="tx1"/>
                </a:solidFill>
                <a:effectLst/>
                <a:latin typeface="Times New Roman" pitchFamily="18" charset="0"/>
              </a:defRPr>
            </a:lvl1pPr>
          </a:lstStyle>
          <a:p>
            <a:pPr>
              <a:defRPr/>
            </a:pPr>
            <a:endParaRPr lang="en-CA"/>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spcBef>
                <a:spcPct val="0"/>
              </a:spcBef>
              <a:defRPr sz="1300">
                <a:solidFill>
                  <a:schemeClr val="tx1"/>
                </a:solidFill>
                <a:effectLst/>
                <a:latin typeface="Times New Roman" pitchFamily="18" charset="0"/>
              </a:defRPr>
            </a:lvl1pPr>
          </a:lstStyle>
          <a:p>
            <a:pPr>
              <a:defRPr/>
            </a:pPr>
            <a:fld id="{3431782A-BD45-415D-84FD-7832732D15E9}" type="slidenum">
              <a:rPr lang="en-CA"/>
              <a:pPr>
                <a:defRPr/>
              </a:pPr>
              <a:t>‹#›</a:t>
            </a:fld>
            <a:endParaRPr lang="en-CA"/>
          </a:p>
        </p:txBody>
      </p:sp>
    </p:spTree>
    <p:extLst>
      <p:ext uri="{BB962C8B-B14F-4D97-AF65-F5344CB8AC3E}">
        <p14:creationId xmlns:p14="http://schemas.microsoft.com/office/powerpoint/2010/main" val="27903227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84225" indent="-301625">
              <a:spcBef>
                <a:spcPct val="20000"/>
              </a:spcBef>
              <a:defRPr sz="2800">
                <a:solidFill>
                  <a:srgbClr val="FFFF00"/>
                </a:solidFill>
                <a:latin typeface="Comic Sans MS" panose="030F0702030302020204" pitchFamily="66" charset="0"/>
                <a:sym typeface="Symbol" panose="05050102010706020507" pitchFamily="18" charset="2"/>
              </a:defRPr>
            </a:lvl2pPr>
            <a:lvl3pPr marL="1208088" indent="-241300">
              <a:spcBef>
                <a:spcPct val="20000"/>
              </a:spcBef>
              <a:defRPr sz="2800">
                <a:solidFill>
                  <a:srgbClr val="FFFF00"/>
                </a:solidFill>
                <a:latin typeface="Comic Sans MS" panose="030F0702030302020204" pitchFamily="66" charset="0"/>
                <a:sym typeface="Symbol" panose="05050102010706020507" pitchFamily="18" charset="2"/>
              </a:defRPr>
            </a:lvl3pPr>
            <a:lvl4pPr marL="1690688" indent="-241300">
              <a:spcBef>
                <a:spcPct val="20000"/>
              </a:spcBef>
              <a:defRPr sz="2800">
                <a:solidFill>
                  <a:srgbClr val="FFFF00"/>
                </a:solidFill>
                <a:latin typeface="Comic Sans MS" panose="030F0702030302020204" pitchFamily="66" charset="0"/>
                <a:sym typeface="Symbol" panose="05050102010706020507" pitchFamily="18" charset="2"/>
              </a:defRPr>
            </a:lvl4pPr>
            <a:lvl5pPr marL="2174875" indent="-241300">
              <a:spcBef>
                <a:spcPct val="20000"/>
              </a:spcBef>
              <a:defRPr sz="2800">
                <a:solidFill>
                  <a:srgbClr val="FFFF00"/>
                </a:solidFill>
                <a:latin typeface="Comic Sans MS" panose="030F0702030302020204" pitchFamily="66" charset="0"/>
                <a:sym typeface="Symbol" panose="05050102010706020507" pitchFamily="18" charset="2"/>
              </a:defRPr>
            </a:lvl5pPr>
            <a:lvl6pPr marL="26320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30892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5464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40036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0" hangingPunct="0">
              <a:spcBef>
                <a:spcPct val="0"/>
              </a:spcBef>
            </a:pPr>
            <a:fld id="{E17D1588-C95D-47BE-9829-6681C67CE916}" type="slidenum">
              <a:rPr lang="en-US" altLang="en-US" sz="1300">
                <a:solidFill>
                  <a:schemeClr val="tx1"/>
                </a:solidFill>
                <a:latin typeface="Times New Roman" panose="02020603050405020304" pitchFamily="18" charset="0"/>
              </a:rPr>
              <a:pPr eaLnBrk="0" hangingPunct="0">
                <a:spcBef>
                  <a:spcPct val="0"/>
                </a:spcBef>
              </a:pPr>
              <a:t>1</a:t>
            </a:fld>
            <a:endParaRPr lang="en-US" altLang="en-US" sz="1300">
              <a:solidFill>
                <a:schemeClr val="tx1"/>
              </a:solidFill>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a:xfrm>
            <a:off x="457200" y="720725"/>
            <a:ext cx="6400800" cy="3600450"/>
          </a:xfrm>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Roger Creager - Sweet Home College Station, https://www.youtube.com/watch?v=K5Y1GmvAed0</a:t>
            </a:r>
          </a:p>
          <a:p>
            <a:pPr eaLnBrk="1" hangingPunct="1"/>
            <a:r>
              <a:rPr lang="en-US" altLang="en-US" smtClean="0"/>
              <a:t>Start 5 minutes before classhttps://www.youtube.com/watch?v=K5Y1GmvAed0</a:t>
            </a:r>
          </a:p>
          <a:p>
            <a:pPr eaLnBrk="1" hangingPunct="1"/>
            <a:endParaRPr lang="en-US" altLang="en-US" smtClean="0"/>
          </a:p>
        </p:txBody>
      </p:sp>
    </p:spTree>
    <p:extLst>
      <p:ext uri="{BB962C8B-B14F-4D97-AF65-F5344CB8AC3E}">
        <p14:creationId xmlns:p14="http://schemas.microsoft.com/office/powerpoint/2010/main" val="1843639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84225" indent="-301625">
              <a:spcBef>
                <a:spcPct val="20000"/>
              </a:spcBef>
              <a:defRPr sz="2800">
                <a:solidFill>
                  <a:srgbClr val="FFFF00"/>
                </a:solidFill>
                <a:latin typeface="Comic Sans MS" panose="030F0702030302020204" pitchFamily="66" charset="0"/>
                <a:sym typeface="Symbol" panose="05050102010706020507" pitchFamily="18" charset="2"/>
              </a:defRPr>
            </a:lvl2pPr>
            <a:lvl3pPr marL="1208088" indent="-241300">
              <a:spcBef>
                <a:spcPct val="20000"/>
              </a:spcBef>
              <a:defRPr sz="2800">
                <a:solidFill>
                  <a:srgbClr val="FFFF00"/>
                </a:solidFill>
                <a:latin typeface="Comic Sans MS" panose="030F0702030302020204" pitchFamily="66" charset="0"/>
                <a:sym typeface="Symbol" panose="05050102010706020507" pitchFamily="18" charset="2"/>
              </a:defRPr>
            </a:lvl3pPr>
            <a:lvl4pPr marL="1690688" indent="-241300">
              <a:spcBef>
                <a:spcPct val="20000"/>
              </a:spcBef>
              <a:defRPr sz="2800">
                <a:solidFill>
                  <a:srgbClr val="FFFF00"/>
                </a:solidFill>
                <a:latin typeface="Comic Sans MS" panose="030F0702030302020204" pitchFamily="66" charset="0"/>
                <a:sym typeface="Symbol" panose="05050102010706020507" pitchFamily="18" charset="2"/>
              </a:defRPr>
            </a:lvl4pPr>
            <a:lvl5pPr marL="2174875" indent="-241300">
              <a:spcBef>
                <a:spcPct val="20000"/>
              </a:spcBef>
              <a:defRPr sz="2800">
                <a:solidFill>
                  <a:srgbClr val="FFFF00"/>
                </a:solidFill>
                <a:latin typeface="Comic Sans MS" panose="030F0702030302020204" pitchFamily="66" charset="0"/>
                <a:sym typeface="Symbol" panose="05050102010706020507" pitchFamily="18" charset="2"/>
              </a:defRPr>
            </a:lvl5pPr>
            <a:lvl6pPr marL="26320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30892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5464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40036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0" hangingPunct="0">
              <a:spcBef>
                <a:spcPct val="0"/>
              </a:spcBef>
            </a:pPr>
            <a:fld id="{B8E3393D-29C6-4E06-8435-C165454DB94C}" type="slidenum">
              <a:rPr lang="en-US" altLang="en-US" sz="1300">
                <a:solidFill>
                  <a:schemeClr val="tx1"/>
                </a:solidFill>
                <a:latin typeface="Times New Roman" panose="02020603050405020304" pitchFamily="18" charset="0"/>
              </a:rPr>
              <a:pPr eaLnBrk="0" hangingPunct="0">
                <a:spcBef>
                  <a:spcPct val="0"/>
                </a:spcBef>
              </a:pPr>
              <a:t>2</a:t>
            </a:fld>
            <a:endParaRPr lang="en-US" altLang="en-US" sz="1300">
              <a:solidFill>
                <a:schemeClr val="tx1"/>
              </a:solidFill>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xfrm>
            <a:off x="457200" y="720725"/>
            <a:ext cx="6400800" cy="3600450"/>
          </a:xfrm>
          <a:ln/>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8070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p:cNvSpPr>
            <a:spLocks noGrp="1" noChangeArrowheads="1"/>
          </p:cNvSpPr>
          <p:nvPr>
            <p:ph type="sldNum" sz="quarter" idx="12"/>
          </p:nvPr>
        </p:nvSpPr>
        <p:spPr>
          <a:ln/>
        </p:spPr>
        <p:txBody>
          <a:bodyPr/>
          <a:lstStyle>
            <a:lvl1pPr>
              <a:defRPr/>
            </a:lvl1pPr>
          </a:lstStyle>
          <a:p>
            <a:pPr>
              <a:defRPr/>
            </a:pPr>
            <a:fld id="{4B3B87CD-F44F-45AD-8A06-BB8FDF6CE3AB}" type="slidenum">
              <a:rPr lang="en-CA"/>
              <a:pPr>
                <a:defRPr/>
              </a:pPr>
              <a:t>‹#›</a:t>
            </a:fld>
            <a:endParaRPr lang="en-CA"/>
          </a:p>
        </p:txBody>
      </p:sp>
    </p:spTree>
    <p:extLst>
      <p:ext uri="{BB962C8B-B14F-4D97-AF65-F5344CB8AC3E}">
        <p14:creationId xmlns:p14="http://schemas.microsoft.com/office/powerpoint/2010/main" val="198911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p:cNvSpPr>
            <a:spLocks noGrp="1" noChangeArrowheads="1"/>
          </p:cNvSpPr>
          <p:nvPr>
            <p:ph type="sldNum" sz="quarter" idx="12"/>
          </p:nvPr>
        </p:nvSpPr>
        <p:spPr>
          <a:ln/>
        </p:spPr>
        <p:txBody>
          <a:bodyPr/>
          <a:lstStyle>
            <a:lvl1pPr>
              <a:defRPr/>
            </a:lvl1pPr>
          </a:lstStyle>
          <a:p>
            <a:pPr>
              <a:defRPr/>
            </a:pPr>
            <a:fld id="{47B9DE37-91E0-4B56-ADCE-AA065A591E52}" type="slidenum">
              <a:rPr lang="en-CA"/>
              <a:pPr>
                <a:defRPr/>
              </a:pPr>
              <a:t>‹#›</a:t>
            </a:fld>
            <a:endParaRPr lang="en-CA"/>
          </a:p>
        </p:txBody>
      </p:sp>
    </p:spTree>
    <p:extLst>
      <p:ext uri="{BB962C8B-B14F-4D97-AF65-F5344CB8AC3E}">
        <p14:creationId xmlns:p14="http://schemas.microsoft.com/office/powerpoint/2010/main" val="1393880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457200"/>
            <a:ext cx="25908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57200"/>
            <a:ext cx="75692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p:cNvSpPr>
            <a:spLocks noGrp="1" noChangeArrowheads="1"/>
          </p:cNvSpPr>
          <p:nvPr>
            <p:ph type="sldNum" sz="quarter" idx="12"/>
          </p:nvPr>
        </p:nvSpPr>
        <p:spPr>
          <a:ln/>
        </p:spPr>
        <p:txBody>
          <a:bodyPr/>
          <a:lstStyle>
            <a:lvl1pPr>
              <a:defRPr/>
            </a:lvl1pPr>
          </a:lstStyle>
          <a:p>
            <a:pPr>
              <a:defRPr/>
            </a:pPr>
            <a:fld id="{3762E84C-EE88-4F88-B158-143259A44578}" type="slidenum">
              <a:rPr lang="en-CA"/>
              <a:pPr>
                <a:defRPr/>
              </a:pPr>
              <a:t>‹#›</a:t>
            </a:fld>
            <a:endParaRPr lang="en-CA"/>
          </a:p>
        </p:txBody>
      </p:sp>
    </p:spTree>
    <p:extLst>
      <p:ext uri="{BB962C8B-B14F-4D97-AF65-F5344CB8AC3E}">
        <p14:creationId xmlns:p14="http://schemas.microsoft.com/office/powerpoint/2010/main" val="164623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876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876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737600" y="6243638"/>
            <a:ext cx="2844800" cy="457200"/>
          </a:xfrm>
        </p:spPr>
        <p:txBody>
          <a:bodyPr/>
          <a:lstStyle>
            <a:lvl1pPr>
              <a:defRPr/>
            </a:lvl1pPr>
          </a:lstStyle>
          <a:p>
            <a:fld id="{7F7485F3-F884-44AD-95CB-910AFC1E202E}" type="slidenum">
              <a:rPr lang="en-US" altLang="en-US"/>
              <a:pPr/>
              <a:t>‹#›</a:t>
            </a:fld>
            <a:endParaRPr lang="en-US" altLang="en-US"/>
          </a:p>
        </p:txBody>
      </p:sp>
      <p:sp>
        <p:nvSpPr>
          <p:cNvPr id="6" name="Date Placeholder 5"/>
          <p:cNvSpPr>
            <a:spLocks noGrp="1"/>
          </p:cNvSpPr>
          <p:nvPr>
            <p:ph type="dt" sz="half" idx="11"/>
          </p:nvPr>
        </p:nvSpPr>
        <p:spPr>
          <a:xfrm>
            <a:off x="609600" y="6243638"/>
            <a:ext cx="2844800" cy="457200"/>
          </a:xfrm>
        </p:spPr>
        <p:txBody>
          <a:bodyPr/>
          <a:lstStyle>
            <a:lvl1pPr>
              <a:defRPr/>
            </a:lvl1pPr>
          </a:lstStyle>
          <a:p>
            <a:endParaRPr lang="en-US" altLang="en-US"/>
          </a:p>
        </p:txBody>
      </p:sp>
      <p:sp>
        <p:nvSpPr>
          <p:cNvPr id="7" name="Footer Placeholder 6"/>
          <p:cNvSpPr>
            <a:spLocks noGrp="1"/>
          </p:cNvSpPr>
          <p:nvPr>
            <p:ph type="ftr" sz="quarter" idx="12"/>
          </p:nvPr>
        </p:nvSpPr>
        <p:spPr>
          <a:xfrm>
            <a:off x="4165600" y="6243638"/>
            <a:ext cx="3860800" cy="457200"/>
          </a:xfrm>
        </p:spPr>
        <p:txBody>
          <a:bodyPr/>
          <a:lstStyle>
            <a:lvl1pPr>
              <a:defRPr/>
            </a:lvl1pPr>
          </a:lstStyle>
          <a:p>
            <a:endParaRPr lang="en-US" altLang="en-US"/>
          </a:p>
        </p:txBody>
      </p:sp>
    </p:spTree>
    <p:extLst>
      <p:ext uri="{BB962C8B-B14F-4D97-AF65-F5344CB8AC3E}">
        <p14:creationId xmlns:p14="http://schemas.microsoft.com/office/powerpoint/2010/main" val="33801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CA"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p:cNvSpPr>
            <a:spLocks noGrp="1" noChangeArrowheads="1"/>
          </p:cNvSpPr>
          <p:nvPr>
            <p:ph type="sldNum" sz="quarter" idx="12"/>
          </p:nvPr>
        </p:nvSpPr>
        <p:spPr>
          <a:ln/>
        </p:spPr>
        <p:txBody>
          <a:bodyPr/>
          <a:lstStyle>
            <a:lvl1pPr>
              <a:defRPr/>
            </a:lvl1pPr>
          </a:lstStyle>
          <a:p>
            <a:pPr>
              <a:defRPr/>
            </a:pPr>
            <a:fld id="{5026F3C3-0EF7-42ED-8001-2E518BBB6A5C}" type="slidenum">
              <a:rPr lang="en-CA"/>
              <a:pPr>
                <a:defRPr/>
              </a:pPr>
              <a:t>‹#›</a:t>
            </a:fld>
            <a:endParaRPr lang="en-CA"/>
          </a:p>
        </p:txBody>
      </p:sp>
    </p:spTree>
    <p:extLst>
      <p:ext uri="{BB962C8B-B14F-4D97-AF65-F5344CB8AC3E}">
        <p14:creationId xmlns:p14="http://schemas.microsoft.com/office/powerpoint/2010/main" val="201315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CA"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6" name="Rectangle 6"/>
          <p:cNvSpPr>
            <a:spLocks noGrp="1" noChangeArrowheads="1"/>
          </p:cNvSpPr>
          <p:nvPr>
            <p:ph type="sldNum" sz="quarter" idx="12"/>
          </p:nvPr>
        </p:nvSpPr>
        <p:spPr>
          <a:ln/>
        </p:spPr>
        <p:txBody>
          <a:bodyPr/>
          <a:lstStyle>
            <a:lvl1pPr>
              <a:defRPr/>
            </a:lvl1pPr>
          </a:lstStyle>
          <a:p>
            <a:pPr>
              <a:defRPr/>
            </a:pPr>
            <a:fld id="{EC863EDA-5AAD-4D95-85B8-1BD8DD78C403}" type="slidenum">
              <a:rPr lang="en-CA"/>
              <a:pPr>
                <a:defRPr/>
              </a:pPr>
              <a:t>‹#›</a:t>
            </a:fld>
            <a:endParaRPr lang="en-CA"/>
          </a:p>
        </p:txBody>
      </p:sp>
    </p:spTree>
    <p:extLst>
      <p:ext uri="{BB962C8B-B14F-4D97-AF65-F5344CB8AC3E}">
        <p14:creationId xmlns:p14="http://schemas.microsoft.com/office/powerpoint/2010/main" val="416547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828800"/>
            <a:ext cx="508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CA"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7" name="Rectangle 6"/>
          <p:cNvSpPr>
            <a:spLocks noGrp="1" noChangeArrowheads="1"/>
          </p:cNvSpPr>
          <p:nvPr>
            <p:ph type="sldNum" sz="quarter" idx="12"/>
          </p:nvPr>
        </p:nvSpPr>
        <p:spPr>
          <a:ln/>
        </p:spPr>
        <p:txBody>
          <a:bodyPr/>
          <a:lstStyle>
            <a:lvl1pPr>
              <a:defRPr/>
            </a:lvl1pPr>
          </a:lstStyle>
          <a:p>
            <a:pPr>
              <a:defRPr/>
            </a:pPr>
            <a:fld id="{C9BBF6D3-8891-453A-B0E2-7DBB0B11C1A9}" type="slidenum">
              <a:rPr lang="en-CA"/>
              <a:pPr>
                <a:defRPr/>
              </a:pPr>
              <a:t>‹#›</a:t>
            </a:fld>
            <a:endParaRPr lang="en-CA"/>
          </a:p>
        </p:txBody>
      </p:sp>
    </p:spTree>
    <p:extLst>
      <p:ext uri="{BB962C8B-B14F-4D97-AF65-F5344CB8AC3E}">
        <p14:creationId xmlns:p14="http://schemas.microsoft.com/office/powerpoint/2010/main" val="2705505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CA"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9" name="Rectangle 6"/>
          <p:cNvSpPr>
            <a:spLocks noGrp="1" noChangeArrowheads="1"/>
          </p:cNvSpPr>
          <p:nvPr>
            <p:ph type="sldNum" sz="quarter" idx="12"/>
          </p:nvPr>
        </p:nvSpPr>
        <p:spPr>
          <a:ln/>
        </p:spPr>
        <p:txBody>
          <a:bodyPr/>
          <a:lstStyle>
            <a:lvl1pPr>
              <a:defRPr/>
            </a:lvl1pPr>
          </a:lstStyle>
          <a:p>
            <a:pPr>
              <a:defRPr/>
            </a:pPr>
            <a:fld id="{9395448E-5BD0-497E-A296-B6D60151DE03}" type="slidenum">
              <a:rPr lang="en-CA"/>
              <a:pPr>
                <a:defRPr/>
              </a:pPr>
              <a:t>‹#›</a:t>
            </a:fld>
            <a:endParaRPr lang="en-CA"/>
          </a:p>
        </p:txBody>
      </p:sp>
    </p:spTree>
    <p:extLst>
      <p:ext uri="{BB962C8B-B14F-4D97-AF65-F5344CB8AC3E}">
        <p14:creationId xmlns:p14="http://schemas.microsoft.com/office/powerpoint/2010/main" val="100861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CA"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5" name="Rectangle 6"/>
          <p:cNvSpPr>
            <a:spLocks noGrp="1" noChangeArrowheads="1"/>
          </p:cNvSpPr>
          <p:nvPr>
            <p:ph type="sldNum" sz="quarter" idx="12"/>
          </p:nvPr>
        </p:nvSpPr>
        <p:spPr>
          <a:ln/>
        </p:spPr>
        <p:txBody>
          <a:bodyPr/>
          <a:lstStyle>
            <a:lvl1pPr>
              <a:defRPr/>
            </a:lvl1pPr>
          </a:lstStyle>
          <a:p>
            <a:pPr>
              <a:defRPr/>
            </a:pPr>
            <a:fld id="{EDF120B4-9663-4E6D-B5C5-02EFC0415574}" type="slidenum">
              <a:rPr lang="en-CA"/>
              <a:pPr>
                <a:defRPr/>
              </a:pPr>
              <a:t>‹#›</a:t>
            </a:fld>
            <a:endParaRPr lang="en-CA"/>
          </a:p>
        </p:txBody>
      </p:sp>
    </p:spTree>
    <p:extLst>
      <p:ext uri="{BB962C8B-B14F-4D97-AF65-F5344CB8AC3E}">
        <p14:creationId xmlns:p14="http://schemas.microsoft.com/office/powerpoint/2010/main" val="239811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CA"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4" name="Rectangle 6"/>
          <p:cNvSpPr>
            <a:spLocks noGrp="1" noChangeArrowheads="1"/>
          </p:cNvSpPr>
          <p:nvPr>
            <p:ph type="sldNum" sz="quarter" idx="12"/>
          </p:nvPr>
        </p:nvSpPr>
        <p:spPr>
          <a:ln/>
        </p:spPr>
        <p:txBody>
          <a:bodyPr/>
          <a:lstStyle>
            <a:lvl1pPr>
              <a:defRPr/>
            </a:lvl1pPr>
          </a:lstStyle>
          <a:p>
            <a:pPr>
              <a:defRPr/>
            </a:pPr>
            <a:fld id="{C32568F5-4000-4C67-B156-AC37842866F5}" type="slidenum">
              <a:rPr lang="en-CA"/>
              <a:pPr>
                <a:defRPr/>
              </a:pPr>
              <a:t>‹#›</a:t>
            </a:fld>
            <a:endParaRPr lang="en-CA"/>
          </a:p>
        </p:txBody>
      </p:sp>
    </p:spTree>
    <p:extLst>
      <p:ext uri="{BB962C8B-B14F-4D97-AF65-F5344CB8AC3E}">
        <p14:creationId xmlns:p14="http://schemas.microsoft.com/office/powerpoint/2010/main" val="138104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CA"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7" name="Rectangle 6"/>
          <p:cNvSpPr>
            <a:spLocks noGrp="1" noChangeArrowheads="1"/>
          </p:cNvSpPr>
          <p:nvPr>
            <p:ph type="sldNum" sz="quarter" idx="12"/>
          </p:nvPr>
        </p:nvSpPr>
        <p:spPr>
          <a:ln/>
        </p:spPr>
        <p:txBody>
          <a:bodyPr/>
          <a:lstStyle>
            <a:lvl1pPr>
              <a:defRPr/>
            </a:lvl1pPr>
          </a:lstStyle>
          <a:p>
            <a:pPr>
              <a:defRPr/>
            </a:pPr>
            <a:fld id="{F8AAE6B5-F7BE-4CEF-8750-DC45B4DAEF78}" type="slidenum">
              <a:rPr lang="en-CA"/>
              <a:pPr>
                <a:defRPr/>
              </a:pPr>
              <a:t>‹#›</a:t>
            </a:fld>
            <a:endParaRPr lang="en-CA"/>
          </a:p>
        </p:txBody>
      </p:sp>
    </p:spTree>
    <p:extLst>
      <p:ext uri="{BB962C8B-B14F-4D97-AF65-F5344CB8AC3E}">
        <p14:creationId xmlns:p14="http://schemas.microsoft.com/office/powerpoint/2010/main" val="338441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CA"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CA" dirty="0"/>
          </a:p>
        </p:txBody>
      </p:sp>
      <p:sp>
        <p:nvSpPr>
          <p:cNvPr id="7" name="Rectangle 6"/>
          <p:cNvSpPr>
            <a:spLocks noGrp="1" noChangeArrowheads="1"/>
          </p:cNvSpPr>
          <p:nvPr>
            <p:ph type="sldNum" sz="quarter" idx="12"/>
          </p:nvPr>
        </p:nvSpPr>
        <p:spPr>
          <a:ln/>
        </p:spPr>
        <p:txBody>
          <a:bodyPr/>
          <a:lstStyle>
            <a:lvl1pPr>
              <a:defRPr/>
            </a:lvl1pPr>
          </a:lstStyle>
          <a:p>
            <a:pPr>
              <a:defRPr/>
            </a:pPr>
            <a:fld id="{A7749897-EC78-414A-9B12-D54C278518E3}" type="slidenum">
              <a:rPr lang="en-CA"/>
              <a:pPr>
                <a:defRPr/>
              </a:pPr>
              <a:t>‹#›</a:t>
            </a:fld>
            <a:endParaRPr lang="en-CA"/>
          </a:p>
        </p:txBody>
      </p:sp>
    </p:spTree>
    <p:extLst>
      <p:ext uri="{BB962C8B-B14F-4D97-AF65-F5344CB8AC3E}">
        <p14:creationId xmlns:p14="http://schemas.microsoft.com/office/powerpoint/2010/main" val="3149582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shade val="54510"/>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4572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CA" smtClean="0"/>
              <a:t>Click to edit Master title style</a:t>
            </a:r>
          </a:p>
        </p:txBody>
      </p:sp>
      <p:sp>
        <p:nvSpPr>
          <p:cNvPr id="1027" name="Rectangle 3"/>
          <p:cNvSpPr>
            <a:spLocks noGrp="1" noChangeArrowheads="1"/>
          </p:cNvSpPr>
          <p:nvPr>
            <p:ph type="body" idx="1"/>
          </p:nvPr>
        </p:nvSpPr>
        <p:spPr bwMode="auto">
          <a:xfrm>
            <a:off x="914400" y="1828800"/>
            <a:ext cx="103632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 First level</a:t>
            </a:r>
            <a:endParaRPr lang="en-CA" smtClean="0"/>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smtClean="0">
                <a:solidFill>
                  <a:srgbClr val="00CCFF"/>
                </a:solidFill>
                <a:effectLst/>
                <a:latin typeface="Times New Roman" pitchFamily="18" charset="0"/>
              </a:defRPr>
            </a:lvl1pPr>
          </a:lstStyle>
          <a:p>
            <a:pPr>
              <a:defRPr/>
            </a:pPr>
            <a:endParaRPr lang="en-CA" dirty="0"/>
          </a:p>
        </p:txBody>
      </p:sp>
      <p:sp>
        <p:nvSpPr>
          <p:cNvPr id="1029" name="Rectangle 5"/>
          <p:cNvSpPr>
            <a:spLocks noGrp="1" noChangeArrowheads="1"/>
          </p:cNvSpPr>
          <p:nvPr>
            <p:ph type="ftr" sz="quarter" idx="3"/>
          </p:nvPr>
        </p:nvSpPr>
        <p:spPr bwMode="auto">
          <a:xfrm>
            <a:off x="3454400" y="6248400"/>
            <a:ext cx="5283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smtClean="0">
                <a:solidFill>
                  <a:srgbClr val="00CCFF"/>
                </a:solidFill>
                <a:effectLst/>
                <a:latin typeface="Times New Roman" pitchFamily="18" charset="0"/>
              </a:defRPr>
            </a:lvl1pPr>
          </a:lstStyle>
          <a:p>
            <a:pPr>
              <a:defRPr/>
            </a:pPr>
            <a:endParaRPr lang="en-CA" dirty="0"/>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rgbClr val="00CCFF"/>
                </a:solidFill>
                <a:effectLst/>
                <a:latin typeface="Times New Roman" pitchFamily="18" charset="0"/>
              </a:defRPr>
            </a:lvl1pPr>
          </a:lstStyle>
          <a:p>
            <a:pPr>
              <a:defRPr/>
            </a:pPr>
            <a:fld id="{683E0681-B688-4727-9152-753A24E33300}"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defRPr sz="36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rgbClr val="FFFF00"/>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har char="•"/>
        <a:defRPr sz="2400">
          <a:solidFill>
            <a:srgbClr val="FFFF00"/>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rgbClr val="FFFF00"/>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har char="»"/>
        <a:defRPr sz="2000">
          <a:solidFill>
            <a:srgbClr val="FFFF00"/>
          </a:solidFill>
          <a:effectLst>
            <a:outerShdw blurRad="38100" dist="38100" dir="2700000" algn="tl">
              <a:srgbClr val="000000"/>
            </a:outerShdw>
          </a:effectLst>
          <a:latin typeface="+mn-lt"/>
        </a:defRPr>
      </a:lvl5pPr>
      <a:lvl6pPr marL="25146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6pPr>
      <a:lvl7pPr marL="29718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7pPr>
      <a:lvl8pPr marL="34290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8pPr>
      <a:lvl9pPr marL="3886200" indent="-228600" algn="l" rtl="0" fontAlgn="base">
        <a:spcBef>
          <a:spcPct val="20000"/>
        </a:spcBef>
        <a:spcAft>
          <a:spcPct val="0"/>
        </a:spcAft>
        <a:buChar char="»"/>
        <a:defRPr sz="2000">
          <a:solidFill>
            <a:srgbClr val="FFFF00"/>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6.emf"/><Relationship Id="rId5" Type="http://schemas.openxmlformats.org/officeDocument/2006/relationships/oleObject" Target="../embeddings/oleObject2.bin"/><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emf"/></Relationships>
</file>

<file path=ppt/slides/_rels/slide4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9.emf"/><Relationship Id="rId5" Type="http://schemas.openxmlformats.org/officeDocument/2006/relationships/oleObject" Target="../embeddings/oleObject5.bin"/><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2.emf"/><Relationship Id="rId5" Type="http://schemas.openxmlformats.org/officeDocument/2006/relationships/oleObject" Target="../embeddings/oleObject8.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7.emf"/><Relationship Id="rId5" Type="http://schemas.openxmlformats.org/officeDocument/2006/relationships/oleObject" Target="../embeddings/oleObject13.bin"/><Relationship Id="rId4" Type="http://schemas.openxmlformats.org/officeDocument/2006/relationships/image" Target="../media/image36.emf"/></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9.emf"/><Relationship Id="rId5" Type="http://schemas.openxmlformats.org/officeDocument/2006/relationships/oleObject" Target="../embeddings/oleObject15.bin"/><Relationship Id="rId4" Type="http://schemas.openxmlformats.org/officeDocument/2006/relationships/image" Target="../media/image3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0.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1.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4"/>
          <p:cNvSpPr>
            <a:spLocks noGrp="1" noChangeArrowheads="1"/>
          </p:cNvSpPr>
          <p:nvPr>
            <p:ph type="ctrTitle"/>
          </p:nvPr>
        </p:nvSpPr>
        <p:spPr>
          <a:noFill/>
        </p:spPr>
        <p:txBody>
          <a:bodyPr/>
          <a:lstStyle/>
          <a:p>
            <a:pPr eaLnBrk="1" hangingPunct="1">
              <a:defRPr/>
            </a:pPr>
            <a:r>
              <a:rPr lang="en-US" altLang="en-US" dirty="0" smtClean="0">
                <a:solidFill>
                  <a:srgbClr val="500000"/>
                </a:solidFill>
              </a:rPr>
              <a:t>CSCE 222</a:t>
            </a:r>
            <a:br>
              <a:rPr lang="en-US" altLang="en-US" dirty="0" smtClean="0">
                <a:solidFill>
                  <a:srgbClr val="500000"/>
                </a:solidFill>
              </a:rPr>
            </a:br>
            <a:r>
              <a:rPr lang="en-US" altLang="en-US" dirty="0" smtClean="0">
                <a:solidFill>
                  <a:srgbClr val="500000"/>
                </a:solidFill>
              </a:rPr>
              <a:t>Discrete Structures</a:t>
            </a:r>
          </a:p>
        </p:txBody>
      </p:sp>
      <p:sp>
        <p:nvSpPr>
          <p:cNvPr id="38916" name="Rectangle 5"/>
          <p:cNvSpPr>
            <a:spLocks noGrp="1" noChangeArrowheads="1"/>
          </p:cNvSpPr>
          <p:nvPr>
            <p:ph type="subTitle" idx="1"/>
          </p:nvPr>
        </p:nvSpPr>
        <p:spPr>
          <a:xfrm>
            <a:off x="1508125" y="3705226"/>
            <a:ext cx="9144000" cy="1655763"/>
          </a:xfrm>
        </p:spPr>
        <p:txBody>
          <a:bodyPr>
            <a:normAutofit fontScale="92500" lnSpcReduction="20000"/>
          </a:bodyPr>
          <a:lstStyle/>
          <a:p>
            <a:pPr eaLnBrk="1" hangingPunct="1">
              <a:lnSpc>
                <a:spcPct val="90000"/>
              </a:lnSpc>
              <a:defRPr/>
            </a:pPr>
            <a:r>
              <a:rPr lang="en-US" altLang="en-US" sz="5400" dirty="0">
                <a:solidFill>
                  <a:srgbClr val="320C1A"/>
                </a:solidFill>
              </a:rPr>
              <a:t>Boolean Algebra</a:t>
            </a:r>
          </a:p>
          <a:p>
            <a:pPr eaLnBrk="1" hangingPunct="1">
              <a:lnSpc>
                <a:spcPct val="90000"/>
              </a:lnSpc>
              <a:defRPr/>
            </a:pPr>
            <a:endParaRPr lang="en-US" altLang="en-US" dirty="0">
              <a:solidFill>
                <a:srgbClr val="C00000"/>
              </a:solidFill>
            </a:endParaRPr>
          </a:p>
          <a:p>
            <a:pPr eaLnBrk="1" hangingPunct="1">
              <a:lnSpc>
                <a:spcPct val="90000"/>
              </a:lnSpc>
              <a:defRPr/>
            </a:pPr>
            <a:r>
              <a:rPr lang="en-US" altLang="en-US" dirty="0" smtClean="0">
                <a:solidFill>
                  <a:srgbClr val="320C1A"/>
                </a:solidFill>
              </a:rPr>
              <a:t>Dr. Tim McGuire</a:t>
            </a:r>
            <a:endParaRPr lang="en-US" altLang="en-US" dirty="0">
              <a:solidFill>
                <a:srgbClr val="320C1A"/>
              </a:solidFill>
            </a:endParaRPr>
          </a:p>
        </p:txBody>
      </p:sp>
      <p:sp>
        <p:nvSpPr>
          <p:cNvPr id="3076" name="TextBox 1"/>
          <p:cNvSpPr txBox="1">
            <a:spLocks noChangeArrowheads="1"/>
          </p:cNvSpPr>
          <p:nvPr/>
        </p:nvSpPr>
        <p:spPr bwMode="auto">
          <a:xfrm>
            <a:off x="762000" y="5581651"/>
            <a:ext cx="10896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lgn="ctr" eaLnBrk="1" hangingPunct="1"/>
            <a:r>
              <a:rPr lang="en-US" altLang="en-US" sz="1600" i="1" dirty="0">
                <a:solidFill>
                  <a:srgbClr val="320C1A"/>
                </a:solidFill>
                <a:effectLst/>
                <a:latin typeface="+mn-lt"/>
              </a:rPr>
              <a:t>Grateful acknowledgement to Professor Bart Selman, Cornell University, and Prof. Johnnie Baker, Kent State,  for some of the material upon which these notes are adapted.</a:t>
            </a:r>
          </a:p>
        </p:txBody>
      </p:sp>
      <p:pic>
        <p:nvPicPr>
          <p:cNvPr id="307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5251"/>
            <a:ext cx="18669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4B3B87CD-F44F-45AD-8A06-BB8FDF6CE3AB}" type="slidenum">
              <a:rPr lang="en-CA" smtClean="0"/>
              <a:pPr>
                <a:defRPr/>
              </a:pPr>
              <a:t>1</a:t>
            </a:fld>
            <a:endParaRPr lang="en-CA"/>
          </a:p>
        </p:txBody>
      </p:sp>
    </p:spTree>
    <p:extLst>
      <p:ext uri="{BB962C8B-B14F-4D97-AF65-F5344CB8AC3E}">
        <p14:creationId xmlns:p14="http://schemas.microsoft.com/office/powerpoint/2010/main" val="249564722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 name="Slide Number Placeholder 5"/>
          <p:cNvSpPr>
            <a:spLocks noGrp="1"/>
          </p:cNvSpPr>
          <p:nvPr>
            <p:ph type="sldNum" sz="quarter" idx="12"/>
          </p:nvPr>
        </p:nvSpPr>
        <p:spPr/>
        <p:txBody>
          <a:bodyPr/>
          <a:lstStyle/>
          <a:p>
            <a:fld id="{189C8B4C-B742-49DF-8747-E2EA13B0657F}" type="slidenum">
              <a:rPr lang="en-CA" altLang="en-US">
                <a:latin typeface="Cambria Math" panose="02040503050406030204" pitchFamily="18" charset="0"/>
                <a:ea typeface="Cambria Math" panose="02040503050406030204" pitchFamily="18" charset="0"/>
              </a:rPr>
              <a:pPr/>
              <a:t>10</a:t>
            </a:fld>
            <a:endParaRPr lang="en-CA" altLang="en-US">
              <a:latin typeface="Cambria Math" panose="02040503050406030204" pitchFamily="18" charset="0"/>
              <a:ea typeface="Cambria Math" panose="02040503050406030204" pitchFamily="18" charset="0"/>
            </a:endParaRPr>
          </a:p>
        </p:txBody>
      </p:sp>
      <p:sp>
        <p:nvSpPr>
          <p:cNvPr id="393218"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p:sp>
        <p:nvSpPr>
          <p:cNvPr id="393219" name="Rectangle 3"/>
          <p:cNvSpPr>
            <a:spLocks noGrp="1" noChangeArrowheads="1"/>
          </p:cNvSpPr>
          <p:nvPr>
            <p:ph type="body" idx="1"/>
          </p:nvPr>
        </p:nvSpPr>
        <p:spPr>
          <a:xfrm>
            <a:off x="1752600" y="762000"/>
            <a:ext cx="3276600" cy="533400"/>
          </a:xfrm>
        </p:spPr>
        <p:txBody>
          <a:bodyPr/>
          <a:lstStyle/>
          <a:p>
            <a:pPr marL="0" indent="0">
              <a:spcAft>
                <a:spcPct val="20000"/>
              </a:spcAft>
            </a:pPr>
            <a:r>
              <a:rPr lang="en-US" altLang="en-US" sz="28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Another Example:</a:t>
            </a:r>
            <a:endParaRPr lang="en-US" altLang="en-US" sz="2800" dirty="0">
              <a:latin typeface="Cambria Math" panose="02040503050406030204" pitchFamily="18" charset="0"/>
              <a:ea typeface="Cambria Math" panose="02040503050406030204" pitchFamily="18" charset="0"/>
              <a:sym typeface="Symbol" panose="05050102010706020507" pitchFamily="18" charset="2"/>
            </a:endParaRPr>
          </a:p>
        </p:txBody>
      </p:sp>
      <p:sp>
        <p:nvSpPr>
          <p:cNvPr id="393246" name="Rectangle 30"/>
          <p:cNvSpPr>
            <a:spLocks noChangeArrowheads="1"/>
          </p:cNvSpPr>
          <p:nvPr/>
        </p:nvSpPr>
        <p:spPr bwMode="auto">
          <a:xfrm>
            <a:off x="6781800" y="838200"/>
            <a:ext cx="3581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2800" b="1" dirty="0">
                <a:solidFill>
                  <a:srgbClr val="00FFFF"/>
                </a:solidFill>
                <a:latin typeface="Cambria Math" panose="02040503050406030204" pitchFamily="18" charset="0"/>
                <a:ea typeface="Cambria Math" panose="02040503050406030204" pitchFamily="18" charset="0"/>
              </a:rPr>
              <a:t>Possible solution I:</a:t>
            </a:r>
          </a:p>
          <a:p>
            <a:pPr>
              <a:spcAft>
                <a:spcPct val="20000"/>
              </a:spcAft>
            </a:pPr>
            <a:r>
              <a:rPr lang="en-US" altLang="en-US" sz="2800" dirty="0">
                <a:latin typeface="Cambria Math" panose="02040503050406030204" pitchFamily="18" charset="0"/>
                <a:ea typeface="Cambria Math" panose="02040503050406030204" pitchFamily="18" charset="0"/>
              </a:rPr>
              <a:t>F(x, y, z) = </a:t>
            </a:r>
            <a:r>
              <a:rPr lang="en-US" altLang="en-US" sz="2800" dirty="0" err="1" smtClean="0">
                <a:latin typeface="Cambria Math" panose="02040503050406030204" pitchFamily="18" charset="0"/>
                <a:ea typeface="Cambria Math" panose="02040503050406030204" pitchFamily="18" charset="0"/>
              </a:rPr>
              <a:t>xz</a:t>
            </a:r>
            <a:r>
              <a:rPr lang="en-US" altLang="en-US" sz="2800" dirty="0" smtClean="0">
                <a:latin typeface="Cambria Math" panose="02040503050406030204" pitchFamily="18" charset="0"/>
                <a:ea typeface="Cambria Math" panose="02040503050406030204" pitchFamily="18" charset="0"/>
              </a:rPr>
              <a:t> </a:t>
            </a:r>
            <a:r>
              <a:rPr lang="en-US" altLang="en-US" sz="2800" dirty="0">
                <a:latin typeface="Cambria Math" panose="02040503050406030204" pitchFamily="18" charset="0"/>
                <a:ea typeface="Cambria Math" panose="02040503050406030204" pitchFamily="18" charset="0"/>
              </a:rPr>
              <a:t>+ </a:t>
            </a:r>
            <a:r>
              <a:rPr lang="en-US" altLang="en-US" sz="2800" dirty="0" smtClean="0">
                <a:latin typeface="Cambria Math" panose="02040503050406030204" pitchFamily="18" charset="0"/>
                <a:ea typeface="Cambria Math" panose="02040503050406030204" pitchFamily="18" charset="0"/>
              </a:rPr>
              <a:t>y</a:t>
            </a:r>
            <a:endParaRPr lang="en-US" altLang="en-US" sz="2800" dirty="0">
              <a:latin typeface="Cambria Math" panose="02040503050406030204" pitchFamily="18" charset="0"/>
              <a:ea typeface="Cambria Math" panose="02040503050406030204" pitchFamily="18" charset="0"/>
            </a:endParaRPr>
          </a:p>
        </p:txBody>
      </p:sp>
      <p:grpSp>
        <p:nvGrpSpPr>
          <p:cNvPr id="393359" name="Group 143"/>
          <p:cNvGrpSpPr>
            <a:grpSpLocks/>
          </p:cNvGrpSpPr>
          <p:nvPr/>
        </p:nvGrpSpPr>
        <p:grpSpPr bwMode="auto">
          <a:xfrm>
            <a:off x="1905000" y="1371600"/>
            <a:ext cx="3657600" cy="4660900"/>
            <a:chOff x="240" y="864"/>
            <a:chExt cx="2304" cy="2936"/>
          </a:xfrm>
        </p:grpSpPr>
        <p:sp>
          <p:nvSpPr>
            <p:cNvPr id="393275" name="Rectangle 59"/>
            <p:cNvSpPr>
              <a:spLocks noChangeArrowheads="1"/>
            </p:cNvSpPr>
            <p:nvPr/>
          </p:nvSpPr>
          <p:spPr bwMode="auto">
            <a:xfrm>
              <a:off x="1432" y="2168"/>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76" name="Rectangle 60"/>
            <p:cNvSpPr>
              <a:spLocks noChangeArrowheads="1"/>
            </p:cNvSpPr>
            <p:nvPr/>
          </p:nvSpPr>
          <p:spPr bwMode="auto">
            <a:xfrm>
              <a:off x="1432" y="1842"/>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77" name="Rectangle 61"/>
            <p:cNvSpPr>
              <a:spLocks noChangeArrowheads="1"/>
            </p:cNvSpPr>
            <p:nvPr/>
          </p:nvSpPr>
          <p:spPr bwMode="auto">
            <a:xfrm>
              <a:off x="1432" y="1516"/>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78" name="Rectangle 62"/>
            <p:cNvSpPr>
              <a:spLocks noChangeArrowheads="1"/>
            </p:cNvSpPr>
            <p:nvPr/>
          </p:nvSpPr>
          <p:spPr bwMode="auto">
            <a:xfrm>
              <a:off x="1432" y="1190"/>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79" name="Rectangle 63"/>
            <p:cNvSpPr>
              <a:spLocks noChangeArrowheads="1"/>
            </p:cNvSpPr>
            <p:nvPr/>
          </p:nvSpPr>
          <p:spPr bwMode="auto">
            <a:xfrm>
              <a:off x="1432" y="864"/>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F(x, y, z)</a:t>
              </a:r>
            </a:p>
          </p:txBody>
        </p:sp>
        <p:sp>
          <p:nvSpPr>
            <p:cNvPr id="393280" name="Rectangle 64"/>
            <p:cNvSpPr>
              <a:spLocks noChangeArrowheads="1"/>
            </p:cNvSpPr>
            <p:nvPr/>
          </p:nvSpPr>
          <p:spPr bwMode="auto">
            <a:xfrm>
              <a:off x="1035" y="216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81" name="Rectangle 65"/>
            <p:cNvSpPr>
              <a:spLocks noChangeArrowheads="1"/>
            </p:cNvSpPr>
            <p:nvPr/>
          </p:nvSpPr>
          <p:spPr bwMode="auto">
            <a:xfrm>
              <a:off x="1035" y="184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82" name="Rectangle 66"/>
            <p:cNvSpPr>
              <a:spLocks noChangeArrowheads="1"/>
            </p:cNvSpPr>
            <p:nvPr/>
          </p:nvSpPr>
          <p:spPr bwMode="auto">
            <a:xfrm>
              <a:off x="1035" y="151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83" name="Rectangle 67"/>
            <p:cNvSpPr>
              <a:spLocks noChangeArrowheads="1"/>
            </p:cNvSpPr>
            <p:nvPr/>
          </p:nvSpPr>
          <p:spPr bwMode="auto">
            <a:xfrm>
              <a:off x="1035" y="1190"/>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84" name="Rectangle 68"/>
            <p:cNvSpPr>
              <a:spLocks noChangeArrowheads="1"/>
            </p:cNvSpPr>
            <p:nvPr/>
          </p:nvSpPr>
          <p:spPr bwMode="auto">
            <a:xfrm>
              <a:off x="1035" y="86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z</a:t>
              </a:r>
            </a:p>
          </p:txBody>
        </p:sp>
        <p:sp>
          <p:nvSpPr>
            <p:cNvPr id="393286" name="Rectangle 70"/>
            <p:cNvSpPr>
              <a:spLocks noChangeArrowheads="1"/>
            </p:cNvSpPr>
            <p:nvPr/>
          </p:nvSpPr>
          <p:spPr bwMode="auto">
            <a:xfrm>
              <a:off x="637" y="1516"/>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87" name="Rectangle 71"/>
            <p:cNvSpPr>
              <a:spLocks noChangeArrowheads="1"/>
            </p:cNvSpPr>
            <p:nvPr/>
          </p:nvSpPr>
          <p:spPr bwMode="auto">
            <a:xfrm>
              <a:off x="240" y="151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89" name="Rectangle 73"/>
            <p:cNvSpPr>
              <a:spLocks noChangeArrowheads="1"/>
            </p:cNvSpPr>
            <p:nvPr/>
          </p:nvSpPr>
          <p:spPr bwMode="auto">
            <a:xfrm>
              <a:off x="637" y="1842"/>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90" name="Rectangle 74"/>
            <p:cNvSpPr>
              <a:spLocks noChangeArrowheads="1"/>
            </p:cNvSpPr>
            <p:nvPr/>
          </p:nvSpPr>
          <p:spPr bwMode="auto">
            <a:xfrm>
              <a:off x="240" y="184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92" name="Rectangle 76"/>
            <p:cNvSpPr>
              <a:spLocks noChangeArrowheads="1"/>
            </p:cNvSpPr>
            <p:nvPr/>
          </p:nvSpPr>
          <p:spPr bwMode="auto">
            <a:xfrm>
              <a:off x="637" y="2168"/>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293" name="Rectangle 77"/>
            <p:cNvSpPr>
              <a:spLocks noChangeArrowheads="1"/>
            </p:cNvSpPr>
            <p:nvPr/>
          </p:nvSpPr>
          <p:spPr bwMode="auto">
            <a:xfrm>
              <a:off x="240" y="216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95" name="Rectangle 79"/>
            <p:cNvSpPr>
              <a:spLocks noChangeArrowheads="1"/>
            </p:cNvSpPr>
            <p:nvPr/>
          </p:nvSpPr>
          <p:spPr bwMode="auto">
            <a:xfrm>
              <a:off x="637" y="1190"/>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96" name="Rectangle 80"/>
            <p:cNvSpPr>
              <a:spLocks noChangeArrowheads="1"/>
            </p:cNvSpPr>
            <p:nvPr/>
          </p:nvSpPr>
          <p:spPr bwMode="auto">
            <a:xfrm>
              <a:off x="240" y="1190"/>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298" name="Rectangle 82"/>
            <p:cNvSpPr>
              <a:spLocks noChangeArrowheads="1"/>
            </p:cNvSpPr>
            <p:nvPr/>
          </p:nvSpPr>
          <p:spPr bwMode="auto">
            <a:xfrm>
              <a:off x="637" y="864"/>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latin typeface="Cambria Math" panose="02040503050406030204" pitchFamily="18" charset="0"/>
                  <a:ea typeface="Cambria Math" panose="02040503050406030204" pitchFamily="18" charset="0"/>
                </a:rPr>
                <a:t>y</a:t>
              </a:r>
              <a:endParaRPr lang="en-CA" altLang="en-US" sz="2800">
                <a:latin typeface="Cambria Math" panose="02040503050406030204" pitchFamily="18" charset="0"/>
                <a:ea typeface="Cambria Math" panose="02040503050406030204" pitchFamily="18" charset="0"/>
              </a:endParaRPr>
            </a:p>
          </p:txBody>
        </p:sp>
        <p:sp>
          <p:nvSpPr>
            <p:cNvPr id="393299" name="Rectangle 83"/>
            <p:cNvSpPr>
              <a:spLocks noChangeArrowheads="1"/>
            </p:cNvSpPr>
            <p:nvPr/>
          </p:nvSpPr>
          <p:spPr bwMode="auto">
            <a:xfrm>
              <a:off x="240" y="86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latin typeface="Cambria Math" panose="02040503050406030204" pitchFamily="18" charset="0"/>
                  <a:ea typeface="Cambria Math" panose="02040503050406030204" pitchFamily="18" charset="0"/>
                </a:rPr>
                <a:t>x</a:t>
              </a:r>
              <a:endParaRPr lang="en-CA" altLang="en-US" sz="2800">
                <a:latin typeface="Cambria Math" panose="02040503050406030204" pitchFamily="18" charset="0"/>
                <a:ea typeface="Cambria Math" panose="02040503050406030204" pitchFamily="18" charset="0"/>
              </a:endParaRPr>
            </a:p>
          </p:txBody>
        </p:sp>
        <p:sp>
          <p:nvSpPr>
            <p:cNvPr id="393300" name="Line 84"/>
            <p:cNvSpPr>
              <a:spLocks noChangeShapeType="1"/>
            </p:cNvSpPr>
            <p:nvPr/>
          </p:nvSpPr>
          <p:spPr bwMode="auto">
            <a:xfrm>
              <a:off x="240" y="1190"/>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1" name="Line 85"/>
            <p:cNvSpPr>
              <a:spLocks noChangeShapeType="1"/>
            </p:cNvSpPr>
            <p:nvPr/>
          </p:nvSpPr>
          <p:spPr bwMode="auto">
            <a:xfrm>
              <a:off x="240" y="1516"/>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2" name="Line 86"/>
            <p:cNvSpPr>
              <a:spLocks noChangeShapeType="1"/>
            </p:cNvSpPr>
            <p:nvPr/>
          </p:nvSpPr>
          <p:spPr bwMode="auto">
            <a:xfrm>
              <a:off x="637"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3" name="Line 87"/>
            <p:cNvSpPr>
              <a:spLocks noChangeShapeType="1"/>
            </p:cNvSpPr>
            <p:nvPr/>
          </p:nvSpPr>
          <p:spPr bwMode="auto">
            <a:xfrm>
              <a:off x="1035"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4" name="Line 88"/>
            <p:cNvSpPr>
              <a:spLocks noChangeShapeType="1"/>
            </p:cNvSpPr>
            <p:nvPr/>
          </p:nvSpPr>
          <p:spPr bwMode="auto">
            <a:xfrm>
              <a:off x="240" y="864"/>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5" name="Line 89"/>
            <p:cNvSpPr>
              <a:spLocks noChangeShapeType="1"/>
            </p:cNvSpPr>
            <p:nvPr/>
          </p:nvSpPr>
          <p:spPr bwMode="auto">
            <a:xfrm>
              <a:off x="240" y="864"/>
              <a:ext cx="0" cy="163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6" name="Line 90"/>
            <p:cNvSpPr>
              <a:spLocks noChangeShapeType="1"/>
            </p:cNvSpPr>
            <p:nvPr/>
          </p:nvSpPr>
          <p:spPr bwMode="auto">
            <a:xfrm>
              <a:off x="2544" y="864"/>
              <a:ext cx="0" cy="163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7" name="Line 91"/>
            <p:cNvSpPr>
              <a:spLocks noChangeShapeType="1"/>
            </p:cNvSpPr>
            <p:nvPr/>
          </p:nvSpPr>
          <p:spPr bwMode="auto">
            <a:xfrm>
              <a:off x="240" y="2494"/>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08" name="Line 92"/>
            <p:cNvSpPr>
              <a:spLocks noChangeShapeType="1"/>
            </p:cNvSpPr>
            <p:nvPr/>
          </p:nvSpPr>
          <p:spPr bwMode="auto">
            <a:xfrm>
              <a:off x="240" y="2168"/>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mbria Math" panose="02040503050406030204" pitchFamily="18" charset="0"/>
                <a:ea typeface="Cambria Math" panose="02040503050406030204" pitchFamily="18" charset="0"/>
              </a:endParaRPr>
            </a:p>
          </p:txBody>
        </p:sp>
        <p:sp>
          <p:nvSpPr>
            <p:cNvPr id="393309" name="Line 93"/>
            <p:cNvSpPr>
              <a:spLocks noChangeShapeType="1"/>
            </p:cNvSpPr>
            <p:nvPr/>
          </p:nvSpPr>
          <p:spPr bwMode="auto">
            <a:xfrm>
              <a:off x="240" y="1842"/>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mbria Math" panose="02040503050406030204" pitchFamily="18" charset="0"/>
                <a:ea typeface="Cambria Math" panose="02040503050406030204" pitchFamily="18" charset="0"/>
              </a:endParaRPr>
            </a:p>
          </p:txBody>
        </p:sp>
        <p:sp>
          <p:nvSpPr>
            <p:cNvPr id="393310" name="Line 94"/>
            <p:cNvSpPr>
              <a:spLocks noChangeShapeType="1"/>
            </p:cNvSpPr>
            <p:nvPr/>
          </p:nvSpPr>
          <p:spPr bwMode="auto">
            <a:xfrm>
              <a:off x="1432"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mbria Math" panose="02040503050406030204" pitchFamily="18" charset="0"/>
                <a:ea typeface="Cambria Math" panose="02040503050406030204" pitchFamily="18" charset="0"/>
              </a:endParaRPr>
            </a:p>
          </p:txBody>
        </p:sp>
        <p:sp>
          <p:nvSpPr>
            <p:cNvPr id="393328" name="Rectangle 112"/>
            <p:cNvSpPr>
              <a:spLocks noChangeArrowheads="1"/>
            </p:cNvSpPr>
            <p:nvPr/>
          </p:nvSpPr>
          <p:spPr bwMode="auto">
            <a:xfrm>
              <a:off x="1432" y="3474"/>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29" name="Rectangle 113"/>
            <p:cNvSpPr>
              <a:spLocks noChangeArrowheads="1"/>
            </p:cNvSpPr>
            <p:nvPr/>
          </p:nvSpPr>
          <p:spPr bwMode="auto">
            <a:xfrm>
              <a:off x="1432" y="3148"/>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30" name="Rectangle 114"/>
            <p:cNvSpPr>
              <a:spLocks noChangeArrowheads="1"/>
            </p:cNvSpPr>
            <p:nvPr/>
          </p:nvSpPr>
          <p:spPr bwMode="auto">
            <a:xfrm>
              <a:off x="1432" y="2822"/>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31" name="Rectangle 115"/>
            <p:cNvSpPr>
              <a:spLocks noChangeArrowheads="1"/>
            </p:cNvSpPr>
            <p:nvPr/>
          </p:nvSpPr>
          <p:spPr bwMode="auto">
            <a:xfrm>
              <a:off x="1432" y="2496"/>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33" name="Rectangle 117"/>
            <p:cNvSpPr>
              <a:spLocks noChangeArrowheads="1"/>
            </p:cNvSpPr>
            <p:nvPr/>
          </p:nvSpPr>
          <p:spPr bwMode="auto">
            <a:xfrm>
              <a:off x="1035" y="347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34" name="Rectangle 118"/>
            <p:cNvSpPr>
              <a:spLocks noChangeArrowheads="1"/>
            </p:cNvSpPr>
            <p:nvPr/>
          </p:nvSpPr>
          <p:spPr bwMode="auto">
            <a:xfrm>
              <a:off x="1035" y="314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35" name="Rectangle 119"/>
            <p:cNvSpPr>
              <a:spLocks noChangeArrowheads="1"/>
            </p:cNvSpPr>
            <p:nvPr/>
          </p:nvSpPr>
          <p:spPr bwMode="auto">
            <a:xfrm>
              <a:off x="1035" y="282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36" name="Rectangle 120"/>
            <p:cNvSpPr>
              <a:spLocks noChangeArrowheads="1"/>
            </p:cNvSpPr>
            <p:nvPr/>
          </p:nvSpPr>
          <p:spPr bwMode="auto">
            <a:xfrm>
              <a:off x="1035" y="249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37" name="Rectangle 121"/>
            <p:cNvSpPr>
              <a:spLocks noChangeArrowheads="1"/>
            </p:cNvSpPr>
            <p:nvPr/>
          </p:nvSpPr>
          <p:spPr bwMode="auto">
            <a:xfrm>
              <a:off x="637" y="3148"/>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38" name="Rectangle 122"/>
            <p:cNvSpPr>
              <a:spLocks noChangeArrowheads="1"/>
            </p:cNvSpPr>
            <p:nvPr/>
          </p:nvSpPr>
          <p:spPr bwMode="auto">
            <a:xfrm>
              <a:off x="240" y="314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39" name="Rectangle 123"/>
            <p:cNvSpPr>
              <a:spLocks noChangeArrowheads="1"/>
            </p:cNvSpPr>
            <p:nvPr/>
          </p:nvSpPr>
          <p:spPr bwMode="auto">
            <a:xfrm>
              <a:off x="637" y="3474"/>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40" name="Rectangle 124"/>
            <p:cNvSpPr>
              <a:spLocks noChangeArrowheads="1"/>
            </p:cNvSpPr>
            <p:nvPr/>
          </p:nvSpPr>
          <p:spPr bwMode="auto">
            <a:xfrm>
              <a:off x="240" y="347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43" name="Rectangle 127"/>
            <p:cNvSpPr>
              <a:spLocks noChangeArrowheads="1"/>
            </p:cNvSpPr>
            <p:nvPr/>
          </p:nvSpPr>
          <p:spPr bwMode="auto">
            <a:xfrm>
              <a:off x="637" y="2822"/>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0</a:t>
              </a:r>
            </a:p>
          </p:txBody>
        </p:sp>
        <p:sp>
          <p:nvSpPr>
            <p:cNvPr id="393344" name="Rectangle 128"/>
            <p:cNvSpPr>
              <a:spLocks noChangeArrowheads="1"/>
            </p:cNvSpPr>
            <p:nvPr/>
          </p:nvSpPr>
          <p:spPr bwMode="auto">
            <a:xfrm>
              <a:off x="240" y="282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latin typeface="Cambria Math" panose="02040503050406030204" pitchFamily="18" charset="0"/>
                  <a:ea typeface="Cambria Math" panose="02040503050406030204" pitchFamily="18" charset="0"/>
                </a:rPr>
                <a:t>1</a:t>
              </a:r>
            </a:p>
          </p:txBody>
        </p:sp>
        <p:sp>
          <p:nvSpPr>
            <p:cNvPr id="393345" name="Rectangle 129"/>
            <p:cNvSpPr>
              <a:spLocks noChangeArrowheads="1"/>
            </p:cNvSpPr>
            <p:nvPr/>
          </p:nvSpPr>
          <p:spPr bwMode="auto">
            <a:xfrm>
              <a:off x="637" y="2496"/>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latin typeface="Cambria Math" panose="02040503050406030204" pitchFamily="18" charset="0"/>
                  <a:ea typeface="Cambria Math" panose="02040503050406030204" pitchFamily="18" charset="0"/>
                </a:rPr>
                <a:t>0</a:t>
              </a:r>
              <a:endParaRPr lang="en-CA" altLang="en-US" sz="2800">
                <a:latin typeface="Cambria Math" panose="02040503050406030204" pitchFamily="18" charset="0"/>
                <a:ea typeface="Cambria Math" panose="02040503050406030204" pitchFamily="18" charset="0"/>
              </a:endParaRPr>
            </a:p>
          </p:txBody>
        </p:sp>
        <p:sp>
          <p:nvSpPr>
            <p:cNvPr id="393346" name="Rectangle 130"/>
            <p:cNvSpPr>
              <a:spLocks noChangeArrowheads="1"/>
            </p:cNvSpPr>
            <p:nvPr/>
          </p:nvSpPr>
          <p:spPr bwMode="auto">
            <a:xfrm>
              <a:off x="240" y="249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latin typeface="Cambria Math" panose="02040503050406030204" pitchFamily="18" charset="0"/>
                  <a:ea typeface="Cambria Math" panose="02040503050406030204" pitchFamily="18" charset="0"/>
                </a:rPr>
                <a:t>1</a:t>
              </a:r>
              <a:endParaRPr lang="en-CA" altLang="en-US" sz="2800">
                <a:latin typeface="Cambria Math" panose="02040503050406030204" pitchFamily="18" charset="0"/>
                <a:ea typeface="Cambria Math" panose="02040503050406030204" pitchFamily="18" charset="0"/>
              </a:endParaRPr>
            </a:p>
          </p:txBody>
        </p:sp>
        <p:sp>
          <p:nvSpPr>
            <p:cNvPr id="393347" name="Line 131"/>
            <p:cNvSpPr>
              <a:spLocks noChangeShapeType="1"/>
            </p:cNvSpPr>
            <p:nvPr/>
          </p:nvSpPr>
          <p:spPr bwMode="auto">
            <a:xfrm>
              <a:off x="240" y="2822"/>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48" name="Line 132"/>
            <p:cNvSpPr>
              <a:spLocks noChangeShapeType="1"/>
            </p:cNvSpPr>
            <p:nvPr/>
          </p:nvSpPr>
          <p:spPr bwMode="auto">
            <a:xfrm>
              <a:off x="240" y="3148"/>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49" name="Line 133"/>
            <p:cNvSpPr>
              <a:spLocks noChangeShapeType="1"/>
            </p:cNvSpPr>
            <p:nvPr/>
          </p:nvSpPr>
          <p:spPr bwMode="auto">
            <a:xfrm>
              <a:off x="637"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0" name="Line 134"/>
            <p:cNvSpPr>
              <a:spLocks noChangeShapeType="1"/>
            </p:cNvSpPr>
            <p:nvPr/>
          </p:nvSpPr>
          <p:spPr bwMode="auto">
            <a:xfrm>
              <a:off x="1035"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1" name="Line 135"/>
            <p:cNvSpPr>
              <a:spLocks noChangeShapeType="1"/>
            </p:cNvSpPr>
            <p:nvPr/>
          </p:nvSpPr>
          <p:spPr bwMode="auto">
            <a:xfrm>
              <a:off x="240" y="2496"/>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2" name="Line 136"/>
            <p:cNvSpPr>
              <a:spLocks noChangeShapeType="1"/>
            </p:cNvSpPr>
            <p:nvPr/>
          </p:nvSpPr>
          <p:spPr bwMode="auto">
            <a:xfrm>
              <a:off x="240" y="2496"/>
              <a:ext cx="0" cy="1304"/>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3" name="Line 137"/>
            <p:cNvSpPr>
              <a:spLocks noChangeShapeType="1"/>
            </p:cNvSpPr>
            <p:nvPr/>
          </p:nvSpPr>
          <p:spPr bwMode="auto">
            <a:xfrm>
              <a:off x="2544" y="2496"/>
              <a:ext cx="0" cy="1304"/>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4" name="Line 138"/>
            <p:cNvSpPr>
              <a:spLocks noChangeShapeType="1"/>
            </p:cNvSpPr>
            <p:nvPr/>
          </p:nvSpPr>
          <p:spPr bwMode="auto">
            <a:xfrm>
              <a:off x="240" y="3800"/>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latin typeface="Cambria Math" panose="02040503050406030204" pitchFamily="18" charset="0"/>
                <a:ea typeface="Cambria Math" panose="02040503050406030204" pitchFamily="18" charset="0"/>
              </a:endParaRPr>
            </a:p>
          </p:txBody>
        </p:sp>
        <p:sp>
          <p:nvSpPr>
            <p:cNvPr id="393356" name="Line 140"/>
            <p:cNvSpPr>
              <a:spLocks noChangeShapeType="1"/>
            </p:cNvSpPr>
            <p:nvPr/>
          </p:nvSpPr>
          <p:spPr bwMode="auto">
            <a:xfrm>
              <a:off x="240" y="3474"/>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mbria Math" panose="02040503050406030204" pitchFamily="18" charset="0"/>
                <a:ea typeface="Cambria Math" panose="02040503050406030204" pitchFamily="18" charset="0"/>
              </a:endParaRPr>
            </a:p>
          </p:txBody>
        </p:sp>
        <p:sp>
          <p:nvSpPr>
            <p:cNvPr id="393357" name="Line 141"/>
            <p:cNvSpPr>
              <a:spLocks noChangeShapeType="1"/>
            </p:cNvSpPr>
            <p:nvPr/>
          </p:nvSpPr>
          <p:spPr bwMode="auto">
            <a:xfrm>
              <a:off x="1432"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mbria Math" panose="02040503050406030204" pitchFamily="18" charset="0"/>
                <a:ea typeface="Cambria Math" panose="02040503050406030204" pitchFamily="18" charset="0"/>
              </a:endParaRPr>
            </a:p>
          </p:txBody>
        </p:sp>
      </p:grpSp>
      <p:sp>
        <p:nvSpPr>
          <p:cNvPr id="393360" name="Rectangle 144"/>
          <p:cNvSpPr>
            <a:spLocks noChangeArrowheads="1"/>
          </p:cNvSpPr>
          <p:nvPr/>
        </p:nvSpPr>
        <p:spPr bwMode="auto">
          <a:xfrm>
            <a:off x="6781800" y="2590800"/>
            <a:ext cx="373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2800" b="1" dirty="0">
                <a:solidFill>
                  <a:srgbClr val="00FFFF"/>
                </a:solidFill>
                <a:latin typeface="Cambria Math" panose="02040503050406030204" pitchFamily="18" charset="0"/>
                <a:ea typeface="Cambria Math" panose="02040503050406030204" pitchFamily="18" charset="0"/>
              </a:rPr>
              <a:t>Possible solution II:</a:t>
            </a:r>
          </a:p>
          <a:p>
            <a:pPr>
              <a:spcAft>
                <a:spcPct val="20000"/>
              </a:spcAft>
            </a:pPr>
            <a:r>
              <a:rPr lang="en-US" altLang="en-US" sz="2800" dirty="0" smtClean="0">
                <a:latin typeface="Cambria Math" panose="02040503050406030204" pitchFamily="18" charset="0"/>
                <a:ea typeface="Cambria Math" panose="02040503050406030204" pitchFamily="18" charset="0"/>
              </a:rPr>
              <a:t>    F(x</a:t>
            </a:r>
            <a:r>
              <a:rPr lang="en-US" altLang="en-US" sz="2800" dirty="0">
                <a:latin typeface="Cambria Math" panose="02040503050406030204" pitchFamily="18" charset="0"/>
                <a:ea typeface="Cambria Math" panose="02040503050406030204" pitchFamily="18" charset="0"/>
              </a:rPr>
              <a:t>, y, z) = </a:t>
            </a:r>
            <a:r>
              <a:rPr lang="en-US" altLang="en-US" sz="2800" dirty="0" smtClean="0">
                <a:latin typeface="Cambria Math" panose="02040503050406030204" pitchFamily="18" charset="0"/>
                <a:ea typeface="Cambria Math" panose="02040503050406030204" pitchFamily="18" charset="0"/>
              </a:rPr>
              <a:t>(</a:t>
            </a:r>
            <a:r>
              <a:rPr lang="en-US" altLang="en-US" sz="2800" dirty="0" err="1">
                <a:latin typeface="Cambria Math" panose="02040503050406030204" pitchFamily="18" charset="0"/>
                <a:ea typeface="Cambria Math" panose="02040503050406030204" pitchFamily="18" charset="0"/>
              </a:rPr>
              <a:t>xz</a:t>
            </a:r>
            <a:r>
              <a:rPr lang="en-US" altLang="en-US" sz="2800" dirty="0" smtClean="0">
                <a:latin typeface="Cambria Math" panose="02040503050406030204" pitchFamily="18" charset="0"/>
                <a:ea typeface="Cambria Math" panose="02040503050406030204" pitchFamily="18" charset="0"/>
              </a:rPr>
              <a:t>)(y</a:t>
            </a:r>
            <a:r>
              <a:rPr lang="en-US" altLang="en-US" sz="2800" dirty="0">
                <a:latin typeface="Cambria Math" panose="02040503050406030204" pitchFamily="18" charset="0"/>
                <a:ea typeface="Cambria Math" panose="02040503050406030204" pitchFamily="18" charset="0"/>
              </a:rPr>
              <a:t>)</a:t>
            </a:r>
          </a:p>
        </p:txBody>
      </p:sp>
      <p:cxnSp>
        <p:nvCxnSpPr>
          <p:cNvPr id="3" name="Straight Connector 2"/>
          <p:cNvCxnSpPr>
            <a:stCxn id="393246" idx="1"/>
          </p:cNvCxnSpPr>
          <p:nvPr/>
        </p:nvCxnSpPr>
        <p:spPr bwMode="auto">
          <a:xfrm>
            <a:off x="6781800" y="1485900"/>
            <a:ext cx="3429000" cy="38100"/>
          </a:xfrm>
          <a:prstGeom prst="line">
            <a:avLst/>
          </a:prstGeom>
          <a:noFill/>
          <a:ln w="9525" cap="flat" cmpd="sng" algn="ctr">
            <a:noFill/>
            <a:prstDash val="solid"/>
            <a:round/>
            <a:headEnd type="none" w="med" len="med"/>
            <a:tailEnd type="none" w="med" len="med"/>
          </a:ln>
          <a:effectLst/>
        </p:spPr>
      </p:cxnSp>
      <p:cxnSp>
        <p:nvCxnSpPr>
          <p:cNvPr id="5" name="Straight Connector 4"/>
          <p:cNvCxnSpPr/>
          <p:nvPr/>
        </p:nvCxnSpPr>
        <p:spPr bwMode="auto">
          <a:xfrm>
            <a:off x="11734800" y="2057400"/>
            <a:ext cx="914400" cy="914400"/>
          </a:xfrm>
          <a:prstGeom prst="line">
            <a:avLst/>
          </a:prstGeom>
          <a:noFill/>
          <a:ln w="9525" cap="flat" cmpd="sng" algn="ctr">
            <a:noFill/>
            <a:prstDash val="solid"/>
            <a:round/>
            <a:headEnd type="none" w="med" len="med"/>
            <a:tailEnd type="none" w="med" len="med"/>
          </a:ln>
          <a:effectLst/>
        </p:spPr>
      </p:cxnSp>
      <p:sp>
        <p:nvSpPr>
          <p:cNvPr id="6" name="Rectangle 5"/>
          <p:cNvSpPr/>
          <p:nvPr/>
        </p:nvSpPr>
        <p:spPr bwMode="auto">
          <a:xfrm>
            <a:off x="11125200" y="1485900"/>
            <a:ext cx="457200" cy="19431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FFFF00"/>
              </a:solidFill>
              <a:effectLst>
                <a:outerShdw blurRad="38100" dist="38100" dir="2700000" algn="tl">
                  <a:srgbClr val="000000">
                    <a:alpha val="43137"/>
                  </a:srgbClr>
                </a:outerShdw>
              </a:effectLst>
              <a:latin typeface="Arial" charset="0"/>
              <a:sym typeface="Symbol" pitchFamily="18" charset="2"/>
            </a:endParaRPr>
          </a:p>
        </p:txBody>
      </p:sp>
      <p:cxnSp>
        <p:nvCxnSpPr>
          <p:cNvPr id="8" name="Straight Connector 7"/>
          <p:cNvCxnSpPr/>
          <p:nvPr/>
        </p:nvCxnSpPr>
        <p:spPr bwMode="auto">
          <a:xfrm>
            <a:off x="8534400" y="1541318"/>
            <a:ext cx="990600" cy="0"/>
          </a:xfrm>
          <a:prstGeom prst="line">
            <a:avLst/>
          </a:prstGeom>
          <a:noFill/>
          <a:ln w="31750" cap="flat" cmpd="sng" algn="ctr">
            <a:solidFill>
              <a:srgbClr val="FFFF00"/>
            </a:solidFill>
            <a:prstDash val="solid"/>
            <a:round/>
            <a:headEnd type="none" w="med" len="med"/>
            <a:tailEnd type="none" w="med" len="med"/>
          </a:ln>
          <a:effectLst/>
        </p:spPr>
      </p:cxnSp>
      <p:cxnSp>
        <p:nvCxnSpPr>
          <p:cNvPr id="76" name="Straight Connector 75"/>
          <p:cNvCxnSpPr/>
          <p:nvPr/>
        </p:nvCxnSpPr>
        <p:spPr bwMode="auto">
          <a:xfrm>
            <a:off x="8922327" y="3276600"/>
            <a:ext cx="450273" cy="0"/>
          </a:xfrm>
          <a:prstGeom prst="line">
            <a:avLst/>
          </a:prstGeom>
          <a:noFill/>
          <a:ln w="31750" cap="flat" cmpd="sng" algn="ctr">
            <a:solidFill>
              <a:srgbClr val="FFFF00"/>
            </a:solidFill>
            <a:prstDash val="solid"/>
            <a:round/>
            <a:headEnd type="none" w="med" len="med"/>
            <a:tailEnd type="none" w="med" len="med"/>
          </a:ln>
          <a:effectLst/>
        </p:spPr>
      </p:cxnSp>
      <p:cxnSp>
        <p:nvCxnSpPr>
          <p:cNvPr id="80" name="Straight Connector 79"/>
          <p:cNvCxnSpPr/>
          <p:nvPr/>
        </p:nvCxnSpPr>
        <p:spPr bwMode="auto">
          <a:xfrm>
            <a:off x="9601200" y="3280064"/>
            <a:ext cx="266700" cy="0"/>
          </a:xfrm>
          <a:prstGeom prst="line">
            <a:avLst/>
          </a:prstGeom>
          <a:noFill/>
          <a:ln w="31750"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3988561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 calcmode="lin" valueType="num">
                                      <p:cBhvr additive="base">
                                        <p:cTn id="7" dur="500" fill="hold"/>
                                        <p:tgtEl>
                                          <p:spTgt spid="393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3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3359"/>
                                        </p:tgtEl>
                                        <p:attrNameLst>
                                          <p:attrName>style.visibility</p:attrName>
                                        </p:attrNameLst>
                                      </p:cBhvr>
                                      <p:to>
                                        <p:strVal val="visible"/>
                                      </p:to>
                                    </p:set>
                                    <p:anim calcmode="lin" valueType="num">
                                      <p:cBhvr additive="base">
                                        <p:cTn id="13" dur="500" fill="hold"/>
                                        <p:tgtEl>
                                          <p:spTgt spid="393359"/>
                                        </p:tgtEl>
                                        <p:attrNameLst>
                                          <p:attrName>ppt_x</p:attrName>
                                        </p:attrNameLst>
                                      </p:cBhvr>
                                      <p:tavLst>
                                        <p:tav tm="0">
                                          <p:val>
                                            <p:strVal val="#ppt_x"/>
                                          </p:val>
                                        </p:tav>
                                        <p:tav tm="100000">
                                          <p:val>
                                            <p:strVal val="#ppt_x"/>
                                          </p:val>
                                        </p:tav>
                                      </p:tavLst>
                                    </p:anim>
                                    <p:anim calcmode="lin" valueType="num">
                                      <p:cBhvr additive="base">
                                        <p:cTn id="14" dur="500" fill="hold"/>
                                        <p:tgtEl>
                                          <p:spTgt spid="39335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93246"/>
                                        </p:tgtEl>
                                        <p:attrNameLst>
                                          <p:attrName>style.visibility</p:attrName>
                                        </p:attrNameLst>
                                      </p:cBhvr>
                                      <p:to>
                                        <p:strVal val="visible"/>
                                      </p:to>
                                    </p:set>
                                    <p:anim calcmode="lin" valueType="num">
                                      <p:cBhvr additive="base">
                                        <p:cTn id="19" dur="500" fill="hold"/>
                                        <p:tgtEl>
                                          <p:spTgt spid="393246"/>
                                        </p:tgtEl>
                                        <p:attrNameLst>
                                          <p:attrName>ppt_x</p:attrName>
                                        </p:attrNameLst>
                                      </p:cBhvr>
                                      <p:tavLst>
                                        <p:tav tm="0">
                                          <p:val>
                                            <p:strVal val="1+#ppt_w/2"/>
                                          </p:val>
                                        </p:tav>
                                        <p:tav tm="100000">
                                          <p:val>
                                            <p:strVal val="#ppt_x"/>
                                          </p:val>
                                        </p:tav>
                                      </p:tavLst>
                                    </p:anim>
                                    <p:anim calcmode="lin" valueType="num">
                                      <p:cBhvr additive="base">
                                        <p:cTn id="20" dur="500" fill="hold"/>
                                        <p:tgtEl>
                                          <p:spTgt spid="39324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93360"/>
                                        </p:tgtEl>
                                        <p:attrNameLst>
                                          <p:attrName>style.visibility</p:attrName>
                                        </p:attrNameLst>
                                      </p:cBhvr>
                                      <p:to>
                                        <p:strVal val="visible"/>
                                      </p:to>
                                    </p:set>
                                    <p:anim calcmode="lin" valueType="num">
                                      <p:cBhvr additive="base">
                                        <p:cTn id="25" dur="500" fill="hold"/>
                                        <p:tgtEl>
                                          <p:spTgt spid="393360"/>
                                        </p:tgtEl>
                                        <p:attrNameLst>
                                          <p:attrName>ppt_x</p:attrName>
                                        </p:attrNameLst>
                                      </p:cBhvr>
                                      <p:tavLst>
                                        <p:tav tm="0">
                                          <p:val>
                                            <p:strVal val="1+#ppt_w/2"/>
                                          </p:val>
                                        </p:tav>
                                        <p:tav tm="100000">
                                          <p:val>
                                            <p:strVal val="#ppt_x"/>
                                          </p:val>
                                        </p:tav>
                                      </p:tavLst>
                                    </p:anim>
                                    <p:anim calcmode="lin" valueType="num">
                                      <p:cBhvr additive="base">
                                        <p:cTn id="26" dur="500" fill="hold"/>
                                        <p:tgtEl>
                                          <p:spTgt spid="3933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autoUpdateAnimBg="0"/>
      <p:bldP spid="393246" grpId="0" autoUpdateAnimBg="0"/>
      <p:bldP spid="39336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67E6365-9D9F-483D-BB04-FAD1ED0163C1}" type="slidenum">
              <a:rPr lang="en-CA" altLang="en-US"/>
              <a:pPr/>
              <a:t>11</a:t>
            </a:fld>
            <a:endParaRPr lang="en-CA" altLang="en-US"/>
          </a:p>
        </p:txBody>
      </p:sp>
      <p:sp>
        <p:nvSpPr>
          <p:cNvPr id="406530"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p:sp>
        <p:nvSpPr>
          <p:cNvPr id="406531" name="Rectangle 3"/>
          <p:cNvSpPr>
            <a:spLocks noGrp="1" noChangeArrowheads="1"/>
          </p:cNvSpPr>
          <p:nvPr>
            <p:ph type="body" idx="1"/>
          </p:nvPr>
        </p:nvSpPr>
        <p:spPr>
          <a:xfrm>
            <a:off x="685800" y="990600"/>
            <a:ext cx="10820400" cy="5181600"/>
          </a:xfrm>
        </p:spPr>
        <p:txBody>
          <a:bodyPr/>
          <a:lstStyle/>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There is a simple method for deriving a Boolean expression for a function that is defined by a table. This method is based on </a:t>
            </a:r>
            <a:r>
              <a:rPr lang="en-US" altLang="en-US" sz="3200" b="1" dirty="0" err="1">
                <a:solidFill>
                  <a:srgbClr val="00FFFF"/>
                </a:solidFill>
                <a:latin typeface="Cambria Math" panose="02040503050406030204" pitchFamily="18" charset="0"/>
                <a:ea typeface="Cambria Math" panose="02040503050406030204" pitchFamily="18" charset="0"/>
                <a:sym typeface="Symbol" panose="05050102010706020507" pitchFamily="18" charset="2"/>
              </a:rPr>
              <a:t>minterms</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Definition: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literal </a:t>
            </a:r>
            <a:r>
              <a:rPr lang="en-US" altLang="en-US" sz="3200" dirty="0">
                <a:latin typeface="Cambria Math" panose="02040503050406030204" pitchFamily="18" charset="0"/>
                <a:ea typeface="Cambria Math" panose="02040503050406030204" pitchFamily="18" charset="0"/>
                <a:sym typeface="Symbol" panose="05050102010706020507" pitchFamily="18" charset="2"/>
              </a:rPr>
              <a:t>is a Boolean variable or its complement. A </a:t>
            </a:r>
            <a:r>
              <a:rPr lang="en-US" altLang="en-US" sz="3200" b="1" dirty="0" err="1">
                <a:solidFill>
                  <a:srgbClr val="00FFFF"/>
                </a:solidFill>
                <a:latin typeface="Cambria Math" panose="02040503050406030204" pitchFamily="18" charset="0"/>
                <a:ea typeface="Cambria Math" panose="02040503050406030204" pitchFamily="18" charset="0"/>
                <a:sym typeface="Symbol" panose="05050102010706020507" pitchFamily="18" charset="2"/>
              </a:rPr>
              <a:t>minterm</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of the Boolean variables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x</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is a Boolean product y</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y</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y</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where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y</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or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y</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x</a:t>
            </a:r>
            <a:r>
              <a:rPr lang="en-US" altLang="en-US" sz="3200" baseline="-25000" dirty="0" smtClean="0">
                <a:latin typeface="Cambria Math" panose="02040503050406030204" pitchFamily="18" charset="0"/>
                <a:ea typeface="Cambria Math" panose="02040503050406030204" pitchFamily="18" charset="0"/>
                <a:sym typeface="Symbol" panose="05050102010706020507" pitchFamily="18" charset="2"/>
              </a:rPr>
              <a:t>i</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Hence, a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minterm</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is a product of n literals, with one literal for each variable.</a:t>
            </a:r>
          </a:p>
        </p:txBody>
      </p:sp>
      <p:cxnSp>
        <p:nvCxnSpPr>
          <p:cNvPr id="7" name="Straight Connector 6"/>
          <p:cNvCxnSpPr/>
          <p:nvPr/>
        </p:nvCxnSpPr>
        <p:spPr bwMode="auto">
          <a:xfrm>
            <a:off x="6553200" y="3733800"/>
            <a:ext cx="990600" cy="0"/>
          </a:xfrm>
          <a:prstGeom prst="line">
            <a:avLst/>
          </a:prstGeom>
          <a:noFill/>
          <a:ln w="31750"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3560232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 calcmode="lin" valueType="num">
                                      <p:cBhvr additive="base">
                                        <p:cTn id="7" dur="500" fill="hold"/>
                                        <p:tgtEl>
                                          <p:spTgt spid="406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6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6531">
                                            <p:txEl>
                                              <p:pRg st="1" end="1"/>
                                            </p:txEl>
                                          </p:spTgt>
                                        </p:tgtEl>
                                        <p:attrNameLst>
                                          <p:attrName>style.visibility</p:attrName>
                                        </p:attrNameLst>
                                      </p:cBhvr>
                                      <p:to>
                                        <p:strVal val="visible"/>
                                      </p:to>
                                    </p:set>
                                    <p:anim calcmode="lin" valueType="num">
                                      <p:cBhvr additive="base">
                                        <p:cTn id="13" dur="500" fill="hold"/>
                                        <p:tgtEl>
                                          <p:spTgt spid="406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6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6531">
                                            <p:txEl>
                                              <p:pRg st="2" end="2"/>
                                            </p:txEl>
                                          </p:spTgt>
                                        </p:tgtEl>
                                        <p:attrNameLst>
                                          <p:attrName>style.visibility</p:attrName>
                                        </p:attrNameLst>
                                      </p:cBhvr>
                                      <p:to>
                                        <p:strVal val="visible"/>
                                      </p:to>
                                    </p:set>
                                    <p:anim calcmode="lin" valueType="num">
                                      <p:cBhvr additive="base">
                                        <p:cTn id="19" dur="500" fill="hold"/>
                                        <p:tgtEl>
                                          <p:spTgt spid="406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65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 name="Slide Number Placeholder 5"/>
          <p:cNvSpPr>
            <a:spLocks noGrp="1"/>
          </p:cNvSpPr>
          <p:nvPr>
            <p:ph type="sldNum" sz="quarter" idx="12"/>
          </p:nvPr>
        </p:nvSpPr>
        <p:spPr/>
        <p:txBody>
          <a:bodyPr/>
          <a:lstStyle/>
          <a:p>
            <a:fld id="{23A895DF-633C-4153-B984-FB9664DFFE12}" type="slidenum">
              <a:rPr lang="en-CA" altLang="en-US"/>
              <a:pPr/>
              <a:t>12</a:t>
            </a:fld>
            <a:endParaRPr lang="en-CA" altLang="en-US"/>
          </a:p>
        </p:txBody>
      </p:sp>
      <p:sp>
        <p:nvSpPr>
          <p:cNvPr id="407554"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p:sp>
        <p:nvSpPr>
          <p:cNvPr id="407555" name="Rectangle 3"/>
          <p:cNvSpPr>
            <a:spLocks noGrp="1" noChangeArrowheads="1"/>
          </p:cNvSpPr>
          <p:nvPr>
            <p:ph type="body" idx="1"/>
          </p:nvPr>
        </p:nvSpPr>
        <p:spPr>
          <a:xfrm>
            <a:off x="609600" y="762000"/>
            <a:ext cx="5334000" cy="533400"/>
          </a:xfrm>
        </p:spPr>
        <p:txBody>
          <a:bodyPr/>
          <a:lstStyle/>
          <a:p>
            <a:pPr marL="0" indent="0">
              <a:spcAft>
                <a:spcPct val="20000"/>
              </a:spcAft>
            </a:pPr>
            <a:r>
              <a:rPr lang="en-US" altLang="en-US" sz="2800" dirty="0">
                <a:latin typeface="Cambria Math" panose="02040503050406030204" pitchFamily="18" charset="0"/>
                <a:ea typeface="Cambria Math" panose="02040503050406030204" pitchFamily="18" charset="0"/>
                <a:sym typeface="Symbol" panose="05050102010706020507" pitchFamily="18" charset="2"/>
              </a:rPr>
              <a:t>Consider F(</a:t>
            </a:r>
            <a:r>
              <a:rPr lang="en-US" altLang="en-US" sz="2800" dirty="0" err="1">
                <a:latin typeface="Cambria Math" panose="02040503050406030204" pitchFamily="18" charset="0"/>
                <a:ea typeface="Cambria Math" panose="02040503050406030204" pitchFamily="18" charset="0"/>
                <a:sym typeface="Symbol" panose="05050102010706020507" pitchFamily="18" charset="2"/>
              </a:rPr>
              <a:t>x,y,z</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again:</a:t>
            </a:r>
          </a:p>
        </p:txBody>
      </p:sp>
      <mc:AlternateContent xmlns:mc="http://schemas.openxmlformats.org/markup-compatibility/2006" xmlns:a14="http://schemas.microsoft.com/office/drawing/2010/main">
        <mc:Choice Requires="a14">
          <p:sp>
            <p:nvSpPr>
              <p:cNvPr id="407556" name="Rectangle 4"/>
              <p:cNvSpPr>
                <a:spLocks noChangeArrowheads="1"/>
              </p:cNvSpPr>
              <p:nvPr/>
            </p:nvSpPr>
            <p:spPr bwMode="auto">
              <a:xfrm>
                <a:off x="5407156" y="838200"/>
                <a:ext cx="5870444" cy="5410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smtClean="0">
                    <a:latin typeface="Cambria Math" panose="02040503050406030204" pitchFamily="18" charset="0"/>
                    <a:ea typeface="Cambria Math" panose="02040503050406030204" pitchFamily="18" charset="0"/>
                  </a:rPr>
                  <a:t>F(x, y, z) = 1 if and only if:</a:t>
                </a:r>
              </a:p>
              <a:p>
                <a:pPr>
                  <a:spcAft>
                    <a:spcPct val="20000"/>
                  </a:spcAft>
                </a:pPr>
                <a:r>
                  <a:rPr lang="en-US" altLang="en-US" sz="3200" dirty="0">
                    <a:latin typeface="Cambria Math" panose="02040503050406030204" pitchFamily="18" charset="0"/>
                    <a:ea typeface="Cambria Math" panose="02040503050406030204" pitchFamily="18" charset="0"/>
                  </a:rPr>
                  <a:t>x = y = z = 0  or</a:t>
                </a:r>
              </a:p>
              <a:p>
                <a:pPr>
                  <a:spcAft>
                    <a:spcPct val="20000"/>
                  </a:spcAft>
                </a:pPr>
                <a:r>
                  <a:rPr lang="en-US" altLang="en-US" sz="3200" dirty="0">
                    <a:latin typeface="Cambria Math" panose="02040503050406030204" pitchFamily="18" charset="0"/>
                    <a:ea typeface="Cambria Math" panose="02040503050406030204" pitchFamily="18" charset="0"/>
                  </a:rPr>
                  <a:t>x = y = 0, z = 1 or</a:t>
                </a:r>
              </a:p>
              <a:p>
                <a:pPr>
                  <a:spcAft>
                    <a:spcPct val="20000"/>
                  </a:spcAft>
                </a:pPr>
                <a:r>
                  <a:rPr lang="en-US" altLang="en-US" sz="3200" dirty="0">
                    <a:latin typeface="Cambria Math" panose="02040503050406030204" pitchFamily="18" charset="0"/>
                    <a:ea typeface="Cambria Math" panose="02040503050406030204" pitchFamily="18" charset="0"/>
                  </a:rPr>
                  <a:t>x = 1, y = z = 0</a:t>
                </a:r>
              </a:p>
              <a:p>
                <a:pPr>
                  <a:spcAft>
                    <a:spcPct val="20000"/>
                  </a:spcAft>
                </a:pPr>
                <a:r>
                  <a:rPr lang="en-US" altLang="en-US" sz="3200" dirty="0">
                    <a:latin typeface="Cambria Math" panose="02040503050406030204" pitchFamily="18" charset="0"/>
                    <a:ea typeface="Cambria Math" panose="02040503050406030204" pitchFamily="18" charset="0"/>
                  </a:rPr>
                  <a:t>Therefore,</a:t>
                </a:r>
              </a:p>
              <a:p>
                <a:pPr>
                  <a:lnSpc>
                    <a:spcPct val="110000"/>
                  </a:lnSpc>
                  <a:spcAft>
                    <a:spcPct val="20000"/>
                  </a:spcAft>
                </a:pPr>
                <a:r>
                  <a:rPr lang="en-US" altLang="en-US" sz="3200" dirty="0">
                    <a:latin typeface="Cambria Math" panose="02040503050406030204" pitchFamily="18" charset="0"/>
                    <a:ea typeface="Cambria Math" panose="02040503050406030204" pitchFamily="18" charset="0"/>
                  </a:rPr>
                  <a:t>F(x, y, z) </a:t>
                </a:r>
                <a:r>
                  <a:rPr lang="en-US" altLang="en-US" sz="3200" dirty="0" smtClean="0">
                    <a:latin typeface="Cambria Math" panose="02040503050406030204" pitchFamily="18" charset="0"/>
                    <a:ea typeface="Cambria Math" panose="02040503050406030204" pitchFamily="18" charset="0"/>
                  </a:rPr>
                  <a:t>= </a:t>
                </a:r>
                <a14:m>
                  <m:oMath xmlns:m="http://schemas.openxmlformats.org/officeDocument/2006/math">
                    <m:acc>
                      <m:accPr>
                        <m:chr m:val="̅"/>
                        <m:ctrlPr>
                          <a:rPr lang="en-US" altLang="en-US" sz="3200" i="1" dirty="0" smtClean="0">
                            <a:latin typeface="Cambria Math" panose="02040503050406030204" pitchFamily="18" charset="0"/>
                            <a:ea typeface="Cambria Math" panose="02040503050406030204" pitchFamily="18" charset="0"/>
                          </a:rPr>
                        </m:ctrlPr>
                      </m:accPr>
                      <m:e>
                        <m:r>
                          <m:rPr>
                            <m:sty m:val="p"/>
                          </m:rPr>
                          <a:rPr lang="en-US" altLang="en-US" sz="3200" b="0" i="0" dirty="0" smtClean="0">
                            <a:latin typeface="Cambria Math" panose="02040503050406030204" pitchFamily="18" charset="0"/>
                            <a:ea typeface="Cambria Math" panose="02040503050406030204" pitchFamily="18" charset="0"/>
                          </a:rPr>
                          <m:t>x</m:t>
                        </m:r>
                      </m:e>
                    </m:acc>
                    <m:r>
                      <a:rPr lang="en-US" altLang="en-US" sz="3200" b="0" i="0" dirty="0" smtClean="0">
                        <a:latin typeface="Cambria Math" panose="02040503050406030204" pitchFamily="18" charset="0"/>
                        <a:ea typeface="Cambria Math" panose="02040503050406030204" pitchFamily="18" charset="0"/>
                      </a:rPr>
                      <m:t> </m:t>
                    </m:r>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b="0" i="0" dirty="0" smtClean="0">
                            <a:latin typeface="Cambria Math" panose="02040503050406030204" pitchFamily="18" charset="0"/>
                            <a:ea typeface="Cambria Math" panose="02040503050406030204" pitchFamily="18" charset="0"/>
                          </a:rPr>
                          <m:t>y</m:t>
                        </m:r>
                      </m:e>
                    </m:acc>
                    <m:r>
                      <a:rPr lang="en-US" altLang="en-US" sz="3200" b="0" i="0" dirty="0" smtClean="0">
                        <a:latin typeface="Cambria Math" panose="02040503050406030204" pitchFamily="18" charset="0"/>
                        <a:ea typeface="Cambria Math" panose="02040503050406030204" pitchFamily="18" charset="0"/>
                      </a:rPr>
                      <m:t> </m:t>
                    </m:r>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b="0" i="0" dirty="0" smtClean="0">
                            <a:latin typeface="Cambria Math" panose="02040503050406030204" pitchFamily="18" charset="0"/>
                            <a:ea typeface="Cambria Math" panose="02040503050406030204" pitchFamily="18" charset="0"/>
                          </a:rPr>
                          <m:t>z</m:t>
                        </m:r>
                      </m:e>
                    </m:acc>
                  </m:oMath>
                </a14:m>
                <a:r>
                  <a:rPr lang="en-US" altLang="en-US" sz="3200" dirty="0" smtClean="0">
                    <a:latin typeface="Cambria Math" panose="02040503050406030204" pitchFamily="18" charset="0"/>
                    <a:ea typeface="Cambria Math" panose="02040503050406030204" pitchFamily="18" charset="0"/>
                  </a:rPr>
                  <a:t> + </a:t>
                </a:r>
                <a14:m>
                  <m:oMath xmlns:m="http://schemas.openxmlformats.org/officeDocument/2006/math">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i="0" dirty="0">
                            <a:latin typeface="Cambria Math" panose="02040503050406030204" pitchFamily="18" charset="0"/>
                            <a:ea typeface="Cambria Math" panose="02040503050406030204" pitchFamily="18" charset="0"/>
                          </a:rPr>
                          <m:t>x</m:t>
                        </m:r>
                      </m:e>
                    </m:acc>
                    <m:r>
                      <a:rPr lang="en-US" altLang="en-US" sz="3200" b="0" i="0" dirty="0" smtClean="0">
                        <a:latin typeface="Cambria Math" panose="02040503050406030204" pitchFamily="18" charset="0"/>
                        <a:ea typeface="Cambria Math" panose="02040503050406030204" pitchFamily="18" charset="0"/>
                      </a:rPr>
                      <m:t> </m:t>
                    </m:r>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i="0" dirty="0">
                            <a:latin typeface="Cambria Math" panose="02040503050406030204" pitchFamily="18" charset="0"/>
                            <a:ea typeface="Cambria Math" panose="02040503050406030204" pitchFamily="18" charset="0"/>
                          </a:rPr>
                          <m:t>y</m:t>
                        </m:r>
                      </m:e>
                    </m:acc>
                    <m:r>
                      <a:rPr lang="en-US" altLang="en-US" sz="3200" b="0" i="0" dirty="0" smtClean="0">
                        <a:latin typeface="Cambria Math" panose="02040503050406030204" pitchFamily="18" charset="0"/>
                        <a:ea typeface="Cambria Math" panose="02040503050406030204" pitchFamily="18" charset="0"/>
                      </a:rPr>
                      <m:t> </m:t>
                    </m:r>
                  </m:oMath>
                </a14:m>
                <a:r>
                  <a:rPr lang="en-US" altLang="en-US" sz="3200" dirty="0" smtClean="0">
                    <a:latin typeface="Cambria Math" panose="02040503050406030204" pitchFamily="18" charset="0"/>
                    <a:ea typeface="Cambria Math" panose="02040503050406030204" pitchFamily="18" charset="0"/>
                  </a:rPr>
                  <a:t>z + x </a:t>
                </a:r>
                <a14:m>
                  <m:oMath xmlns:m="http://schemas.openxmlformats.org/officeDocument/2006/math">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i="0" dirty="0">
                            <a:latin typeface="Cambria Math" panose="02040503050406030204" pitchFamily="18" charset="0"/>
                            <a:ea typeface="Cambria Math" panose="02040503050406030204" pitchFamily="18" charset="0"/>
                          </a:rPr>
                          <m:t>y</m:t>
                        </m:r>
                      </m:e>
                    </m:acc>
                    <m:r>
                      <a:rPr lang="en-US" altLang="en-US" sz="3200" b="0" i="0" dirty="0" smtClean="0">
                        <a:latin typeface="Cambria Math" panose="02040503050406030204" pitchFamily="18" charset="0"/>
                        <a:ea typeface="Cambria Math" panose="02040503050406030204" pitchFamily="18" charset="0"/>
                      </a:rPr>
                      <m:t> </m:t>
                    </m:r>
                    <m:acc>
                      <m:accPr>
                        <m:chr m:val="̅"/>
                        <m:ctrlPr>
                          <a:rPr lang="en-US" altLang="en-US" sz="3200" i="1" dirty="0">
                            <a:latin typeface="Cambria Math" panose="02040503050406030204" pitchFamily="18" charset="0"/>
                            <a:ea typeface="Cambria Math" panose="02040503050406030204" pitchFamily="18" charset="0"/>
                          </a:rPr>
                        </m:ctrlPr>
                      </m:accPr>
                      <m:e>
                        <m:r>
                          <m:rPr>
                            <m:sty m:val="p"/>
                          </m:rPr>
                          <a:rPr lang="en-US" altLang="en-US" sz="3200" i="0" dirty="0">
                            <a:latin typeface="Cambria Math" panose="02040503050406030204" pitchFamily="18" charset="0"/>
                            <a:ea typeface="Cambria Math" panose="02040503050406030204" pitchFamily="18" charset="0"/>
                          </a:rPr>
                          <m:t>z</m:t>
                        </m:r>
                      </m:e>
                    </m:acc>
                  </m:oMath>
                </a14:m>
                <a:endParaRPr lang="en-US" altLang="en-US" sz="3200" dirty="0">
                  <a:latin typeface="Cambria Math" panose="02040503050406030204" pitchFamily="18" charset="0"/>
                  <a:ea typeface="Cambria Math" panose="02040503050406030204" pitchFamily="18" charset="0"/>
                </a:endParaRPr>
              </a:p>
            </p:txBody>
          </p:sp>
        </mc:Choice>
        <mc:Fallback xmlns="">
          <p:sp>
            <p:nvSpPr>
              <p:cNvPr id="407556" name="Rectangle 4"/>
              <p:cNvSpPr>
                <a:spLocks noRot="1" noChangeAspect="1" noMove="1" noResize="1" noEditPoints="1" noAdjustHandles="1" noChangeArrowheads="1" noChangeShapeType="1" noTextEdit="1"/>
              </p:cNvSpPr>
              <p:nvPr/>
            </p:nvSpPr>
            <p:spPr bwMode="auto">
              <a:xfrm>
                <a:off x="5407156" y="838200"/>
                <a:ext cx="5870444" cy="5410200"/>
              </a:xfrm>
              <a:prstGeom prst="rect">
                <a:avLst/>
              </a:prstGeom>
              <a:blipFill>
                <a:blip r:embed="rId2"/>
                <a:stretch>
                  <a:fillRect l="-2804" t="-16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407557" name="Group 5"/>
          <p:cNvGrpSpPr>
            <a:grpSpLocks/>
          </p:cNvGrpSpPr>
          <p:nvPr/>
        </p:nvGrpSpPr>
        <p:grpSpPr bwMode="auto">
          <a:xfrm>
            <a:off x="762000" y="1447800"/>
            <a:ext cx="3962400" cy="4660900"/>
            <a:chOff x="240" y="864"/>
            <a:chExt cx="2304" cy="2936"/>
          </a:xfrm>
        </p:grpSpPr>
        <p:sp>
          <p:nvSpPr>
            <p:cNvPr id="407558" name="Rectangle 6"/>
            <p:cNvSpPr>
              <a:spLocks noChangeArrowheads="1"/>
            </p:cNvSpPr>
            <p:nvPr/>
          </p:nvSpPr>
          <p:spPr bwMode="auto">
            <a:xfrm>
              <a:off x="1432" y="2168"/>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59" name="Rectangle 7"/>
            <p:cNvSpPr>
              <a:spLocks noChangeArrowheads="1"/>
            </p:cNvSpPr>
            <p:nvPr/>
          </p:nvSpPr>
          <p:spPr bwMode="auto">
            <a:xfrm>
              <a:off x="1432" y="1842"/>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60" name="Rectangle 8"/>
            <p:cNvSpPr>
              <a:spLocks noChangeArrowheads="1"/>
            </p:cNvSpPr>
            <p:nvPr/>
          </p:nvSpPr>
          <p:spPr bwMode="auto">
            <a:xfrm>
              <a:off x="1432" y="1516"/>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dirty="0"/>
                <a:t>1</a:t>
              </a:r>
            </a:p>
          </p:txBody>
        </p:sp>
        <p:sp>
          <p:nvSpPr>
            <p:cNvPr id="407561" name="Rectangle 9"/>
            <p:cNvSpPr>
              <a:spLocks noChangeArrowheads="1"/>
            </p:cNvSpPr>
            <p:nvPr/>
          </p:nvSpPr>
          <p:spPr bwMode="auto">
            <a:xfrm>
              <a:off x="1432" y="1190"/>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62" name="Rectangle 10"/>
            <p:cNvSpPr>
              <a:spLocks noChangeArrowheads="1"/>
            </p:cNvSpPr>
            <p:nvPr/>
          </p:nvSpPr>
          <p:spPr bwMode="auto">
            <a:xfrm>
              <a:off x="1432" y="864"/>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F(x, y, z)</a:t>
              </a:r>
            </a:p>
          </p:txBody>
        </p:sp>
        <p:sp>
          <p:nvSpPr>
            <p:cNvPr id="407563" name="Rectangle 11"/>
            <p:cNvSpPr>
              <a:spLocks noChangeArrowheads="1"/>
            </p:cNvSpPr>
            <p:nvPr/>
          </p:nvSpPr>
          <p:spPr bwMode="auto">
            <a:xfrm>
              <a:off x="1035" y="216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64" name="Rectangle 12"/>
            <p:cNvSpPr>
              <a:spLocks noChangeArrowheads="1"/>
            </p:cNvSpPr>
            <p:nvPr/>
          </p:nvSpPr>
          <p:spPr bwMode="auto">
            <a:xfrm>
              <a:off x="1035" y="184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65" name="Rectangle 13"/>
            <p:cNvSpPr>
              <a:spLocks noChangeArrowheads="1"/>
            </p:cNvSpPr>
            <p:nvPr/>
          </p:nvSpPr>
          <p:spPr bwMode="auto">
            <a:xfrm>
              <a:off x="1035" y="151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66" name="Rectangle 14"/>
            <p:cNvSpPr>
              <a:spLocks noChangeArrowheads="1"/>
            </p:cNvSpPr>
            <p:nvPr/>
          </p:nvSpPr>
          <p:spPr bwMode="auto">
            <a:xfrm>
              <a:off x="1035" y="1190"/>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67" name="Rectangle 15"/>
            <p:cNvSpPr>
              <a:spLocks noChangeArrowheads="1"/>
            </p:cNvSpPr>
            <p:nvPr/>
          </p:nvSpPr>
          <p:spPr bwMode="auto">
            <a:xfrm>
              <a:off x="1035" y="86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z</a:t>
              </a:r>
            </a:p>
          </p:txBody>
        </p:sp>
        <p:sp>
          <p:nvSpPr>
            <p:cNvPr id="407568" name="Rectangle 16"/>
            <p:cNvSpPr>
              <a:spLocks noChangeArrowheads="1"/>
            </p:cNvSpPr>
            <p:nvPr/>
          </p:nvSpPr>
          <p:spPr bwMode="auto">
            <a:xfrm>
              <a:off x="637" y="1516"/>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69" name="Rectangle 17"/>
            <p:cNvSpPr>
              <a:spLocks noChangeArrowheads="1"/>
            </p:cNvSpPr>
            <p:nvPr/>
          </p:nvSpPr>
          <p:spPr bwMode="auto">
            <a:xfrm>
              <a:off x="240" y="151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70" name="Rectangle 18"/>
            <p:cNvSpPr>
              <a:spLocks noChangeArrowheads="1"/>
            </p:cNvSpPr>
            <p:nvPr/>
          </p:nvSpPr>
          <p:spPr bwMode="auto">
            <a:xfrm>
              <a:off x="637" y="1842"/>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71" name="Rectangle 19"/>
            <p:cNvSpPr>
              <a:spLocks noChangeArrowheads="1"/>
            </p:cNvSpPr>
            <p:nvPr/>
          </p:nvSpPr>
          <p:spPr bwMode="auto">
            <a:xfrm>
              <a:off x="240" y="184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72" name="Rectangle 20"/>
            <p:cNvSpPr>
              <a:spLocks noChangeArrowheads="1"/>
            </p:cNvSpPr>
            <p:nvPr/>
          </p:nvSpPr>
          <p:spPr bwMode="auto">
            <a:xfrm>
              <a:off x="637" y="2168"/>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73" name="Rectangle 21"/>
            <p:cNvSpPr>
              <a:spLocks noChangeArrowheads="1"/>
            </p:cNvSpPr>
            <p:nvPr/>
          </p:nvSpPr>
          <p:spPr bwMode="auto">
            <a:xfrm>
              <a:off x="240" y="216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74" name="Rectangle 22"/>
            <p:cNvSpPr>
              <a:spLocks noChangeArrowheads="1"/>
            </p:cNvSpPr>
            <p:nvPr/>
          </p:nvSpPr>
          <p:spPr bwMode="auto">
            <a:xfrm>
              <a:off x="637" y="1190"/>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75" name="Rectangle 23"/>
            <p:cNvSpPr>
              <a:spLocks noChangeArrowheads="1"/>
            </p:cNvSpPr>
            <p:nvPr/>
          </p:nvSpPr>
          <p:spPr bwMode="auto">
            <a:xfrm>
              <a:off x="240" y="1190"/>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76" name="Rectangle 24"/>
            <p:cNvSpPr>
              <a:spLocks noChangeArrowheads="1"/>
            </p:cNvSpPr>
            <p:nvPr/>
          </p:nvSpPr>
          <p:spPr bwMode="auto">
            <a:xfrm>
              <a:off x="637" y="864"/>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y</a:t>
              </a:r>
              <a:endParaRPr lang="en-CA" altLang="en-US" sz="2800"/>
            </a:p>
          </p:txBody>
        </p:sp>
        <p:sp>
          <p:nvSpPr>
            <p:cNvPr id="407577" name="Rectangle 25"/>
            <p:cNvSpPr>
              <a:spLocks noChangeArrowheads="1"/>
            </p:cNvSpPr>
            <p:nvPr/>
          </p:nvSpPr>
          <p:spPr bwMode="auto">
            <a:xfrm>
              <a:off x="240" y="86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x</a:t>
              </a:r>
              <a:endParaRPr lang="en-CA" altLang="en-US" sz="2800"/>
            </a:p>
          </p:txBody>
        </p:sp>
        <p:sp>
          <p:nvSpPr>
            <p:cNvPr id="407578" name="Line 26"/>
            <p:cNvSpPr>
              <a:spLocks noChangeShapeType="1"/>
            </p:cNvSpPr>
            <p:nvPr/>
          </p:nvSpPr>
          <p:spPr bwMode="auto">
            <a:xfrm>
              <a:off x="240" y="1190"/>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79" name="Line 27"/>
            <p:cNvSpPr>
              <a:spLocks noChangeShapeType="1"/>
            </p:cNvSpPr>
            <p:nvPr/>
          </p:nvSpPr>
          <p:spPr bwMode="auto">
            <a:xfrm>
              <a:off x="240" y="1516"/>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0" name="Line 28"/>
            <p:cNvSpPr>
              <a:spLocks noChangeShapeType="1"/>
            </p:cNvSpPr>
            <p:nvPr/>
          </p:nvSpPr>
          <p:spPr bwMode="auto">
            <a:xfrm>
              <a:off x="637"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1" name="Line 29"/>
            <p:cNvSpPr>
              <a:spLocks noChangeShapeType="1"/>
            </p:cNvSpPr>
            <p:nvPr/>
          </p:nvSpPr>
          <p:spPr bwMode="auto">
            <a:xfrm>
              <a:off x="1035"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2" name="Line 30"/>
            <p:cNvSpPr>
              <a:spLocks noChangeShapeType="1"/>
            </p:cNvSpPr>
            <p:nvPr/>
          </p:nvSpPr>
          <p:spPr bwMode="auto">
            <a:xfrm>
              <a:off x="240" y="864"/>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3" name="Line 31"/>
            <p:cNvSpPr>
              <a:spLocks noChangeShapeType="1"/>
            </p:cNvSpPr>
            <p:nvPr/>
          </p:nvSpPr>
          <p:spPr bwMode="auto">
            <a:xfrm>
              <a:off x="240" y="864"/>
              <a:ext cx="0" cy="163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4" name="Line 32"/>
            <p:cNvSpPr>
              <a:spLocks noChangeShapeType="1"/>
            </p:cNvSpPr>
            <p:nvPr/>
          </p:nvSpPr>
          <p:spPr bwMode="auto">
            <a:xfrm>
              <a:off x="2544" y="864"/>
              <a:ext cx="0" cy="163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5" name="Line 33"/>
            <p:cNvSpPr>
              <a:spLocks noChangeShapeType="1"/>
            </p:cNvSpPr>
            <p:nvPr/>
          </p:nvSpPr>
          <p:spPr bwMode="auto">
            <a:xfrm>
              <a:off x="240" y="2494"/>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586" name="Line 34"/>
            <p:cNvSpPr>
              <a:spLocks noChangeShapeType="1"/>
            </p:cNvSpPr>
            <p:nvPr/>
          </p:nvSpPr>
          <p:spPr bwMode="auto">
            <a:xfrm>
              <a:off x="240" y="2168"/>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87" name="Line 35"/>
            <p:cNvSpPr>
              <a:spLocks noChangeShapeType="1"/>
            </p:cNvSpPr>
            <p:nvPr/>
          </p:nvSpPr>
          <p:spPr bwMode="auto">
            <a:xfrm>
              <a:off x="240" y="1842"/>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88" name="Line 36"/>
            <p:cNvSpPr>
              <a:spLocks noChangeShapeType="1"/>
            </p:cNvSpPr>
            <p:nvPr/>
          </p:nvSpPr>
          <p:spPr bwMode="auto">
            <a:xfrm>
              <a:off x="1432" y="864"/>
              <a:ext cx="0" cy="163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589" name="Rectangle 37"/>
            <p:cNvSpPr>
              <a:spLocks noChangeArrowheads="1"/>
            </p:cNvSpPr>
            <p:nvPr/>
          </p:nvSpPr>
          <p:spPr bwMode="auto">
            <a:xfrm>
              <a:off x="1432" y="3474"/>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90" name="Rectangle 38"/>
            <p:cNvSpPr>
              <a:spLocks noChangeArrowheads="1"/>
            </p:cNvSpPr>
            <p:nvPr/>
          </p:nvSpPr>
          <p:spPr bwMode="auto">
            <a:xfrm>
              <a:off x="1432" y="3148"/>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91" name="Rectangle 39"/>
            <p:cNvSpPr>
              <a:spLocks noChangeArrowheads="1"/>
            </p:cNvSpPr>
            <p:nvPr/>
          </p:nvSpPr>
          <p:spPr bwMode="auto">
            <a:xfrm>
              <a:off x="1432" y="2822"/>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92" name="Rectangle 40"/>
            <p:cNvSpPr>
              <a:spLocks noChangeArrowheads="1"/>
            </p:cNvSpPr>
            <p:nvPr/>
          </p:nvSpPr>
          <p:spPr bwMode="auto">
            <a:xfrm>
              <a:off x="1432" y="2496"/>
              <a:ext cx="11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93" name="Rectangle 41"/>
            <p:cNvSpPr>
              <a:spLocks noChangeArrowheads="1"/>
            </p:cNvSpPr>
            <p:nvPr/>
          </p:nvSpPr>
          <p:spPr bwMode="auto">
            <a:xfrm>
              <a:off x="1035" y="347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94" name="Rectangle 42"/>
            <p:cNvSpPr>
              <a:spLocks noChangeArrowheads="1"/>
            </p:cNvSpPr>
            <p:nvPr/>
          </p:nvSpPr>
          <p:spPr bwMode="auto">
            <a:xfrm>
              <a:off x="1035" y="314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95" name="Rectangle 43"/>
            <p:cNvSpPr>
              <a:spLocks noChangeArrowheads="1"/>
            </p:cNvSpPr>
            <p:nvPr/>
          </p:nvSpPr>
          <p:spPr bwMode="auto">
            <a:xfrm>
              <a:off x="1035" y="282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96" name="Rectangle 44"/>
            <p:cNvSpPr>
              <a:spLocks noChangeArrowheads="1"/>
            </p:cNvSpPr>
            <p:nvPr/>
          </p:nvSpPr>
          <p:spPr bwMode="auto">
            <a:xfrm>
              <a:off x="1035" y="249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597" name="Rectangle 45"/>
            <p:cNvSpPr>
              <a:spLocks noChangeArrowheads="1"/>
            </p:cNvSpPr>
            <p:nvPr/>
          </p:nvSpPr>
          <p:spPr bwMode="auto">
            <a:xfrm>
              <a:off x="637" y="3148"/>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98" name="Rectangle 46"/>
            <p:cNvSpPr>
              <a:spLocks noChangeArrowheads="1"/>
            </p:cNvSpPr>
            <p:nvPr/>
          </p:nvSpPr>
          <p:spPr bwMode="auto">
            <a:xfrm>
              <a:off x="240" y="3148"/>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599" name="Rectangle 47"/>
            <p:cNvSpPr>
              <a:spLocks noChangeArrowheads="1"/>
            </p:cNvSpPr>
            <p:nvPr/>
          </p:nvSpPr>
          <p:spPr bwMode="auto">
            <a:xfrm>
              <a:off x="637" y="3474"/>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600" name="Rectangle 48"/>
            <p:cNvSpPr>
              <a:spLocks noChangeArrowheads="1"/>
            </p:cNvSpPr>
            <p:nvPr/>
          </p:nvSpPr>
          <p:spPr bwMode="auto">
            <a:xfrm>
              <a:off x="240" y="3474"/>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601" name="Rectangle 49"/>
            <p:cNvSpPr>
              <a:spLocks noChangeArrowheads="1"/>
            </p:cNvSpPr>
            <p:nvPr/>
          </p:nvSpPr>
          <p:spPr bwMode="auto">
            <a:xfrm>
              <a:off x="637" y="2822"/>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0</a:t>
              </a:r>
            </a:p>
          </p:txBody>
        </p:sp>
        <p:sp>
          <p:nvSpPr>
            <p:cNvPr id="407602" name="Rectangle 50"/>
            <p:cNvSpPr>
              <a:spLocks noChangeArrowheads="1"/>
            </p:cNvSpPr>
            <p:nvPr/>
          </p:nvSpPr>
          <p:spPr bwMode="auto">
            <a:xfrm>
              <a:off x="240" y="2822"/>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800"/>
                <a:t>1</a:t>
              </a:r>
            </a:p>
          </p:txBody>
        </p:sp>
        <p:sp>
          <p:nvSpPr>
            <p:cNvPr id="407603" name="Rectangle 51"/>
            <p:cNvSpPr>
              <a:spLocks noChangeArrowheads="1"/>
            </p:cNvSpPr>
            <p:nvPr/>
          </p:nvSpPr>
          <p:spPr bwMode="auto">
            <a:xfrm>
              <a:off x="637" y="2496"/>
              <a:ext cx="39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0</a:t>
              </a:r>
              <a:endParaRPr lang="en-CA" altLang="en-US" sz="2800"/>
            </a:p>
          </p:txBody>
        </p:sp>
        <p:sp>
          <p:nvSpPr>
            <p:cNvPr id="407604" name="Rectangle 52"/>
            <p:cNvSpPr>
              <a:spLocks noChangeArrowheads="1"/>
            </p:cNvSpPr>
            <p:nvPr/>
          </p:nvSpPr>
          <p:spPr bwMode="auto">
            <a:xfrm>
              <a:off x="240" y="2496"/>
              <a:ext cx="3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1</a:t>
              </a:r>
              <a:endParaRPr lang="en-CA" altLang="en-US" sz="2800"/>
            </a:p>
          </p:txBody>
        </p:sp>
        <p:sp>
          <p:nvSpPr>
            <p:cNvPr id="407605" name="Line 53"/>
            <p:cNvSpPr>
              <a:spLocks noChangeShapeType="1"/>
            </p:cNvSpPr>
            <p:nvPr/>
          </p:nvSpPr>
          <p:spPr bwMode="auto">
            <a:xfrm>
              <a:off x="240" y="2822"/>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06" name="Line 54"/>
            <p:cNvSpPr>
              <a:spLocks noChangeShapeType="1"/>
            </p:cNvSpPr>
            <p:nvPr/>
          </p:nvSpPr>
          <p:spPr bwMode="auto">
            <a:xfrm>
              <a:off x="240" y="3148"/>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07" name="Line 55"/>
            <p:cNvSpPr>
              <a:spLocks noChangeShapeType="1"/>
            </p:cNvSpPr>
            <p:nvPr/>
          </p:nvSpPr>
          <p:spPr bwMode="auto">
            <a:xfrm>
              <a:off x="637"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08" name="Line 56"/>
            <p:cNvSpPr>
              <a:spLocks noChangeShapeType="1"/>
            </p:cNvSpPr>
            <p:nvPr/>
          </p:nvSpPr>
          <p:spPr bwMode="auto">
            <a:xfrm>
              <a:off x="1035"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09" name="Line 57"/>
            <p:cNvSpPr>
              <a:spLocks noChangeShapeType="1"/>
            </p:cNvSpPr>
            <p:nvPr/>
          </p:nvSpPr>
          <p:spPr bwMode="auto">
            <a:xfrm>
              <a:off x="240" y="2496"/>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10" name="Line 58"/>
            <p:cNvSpPr>
              <a:spLocks noChangeShapeType="1"/>
            </p:cNvSpPr>
            <p:nvPr/>
          </p:nvSpPr>
          <p:spPr bwMode="auto">
            <a:xfrm>
              <a:off x="240" y="2496"/>
              <a:ext cx="0" cy="1304"/>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11" name="Line 59"/>
            <p:cNvSpPr>
              <a:spLocks noChangeShapeType="1"/>
            </p:cNvSpPr>
            <p:nvPr/>
          </p:nvSpPr>
          <p:spPr bwMode="auto">
            <a:xfrm>
              <a:off x="2544" y="2496"/>
              <a:ext cx="0" cy="1304"/>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12" name="Line 60"/>
            <p:cNvSpPr>
              <a:spLocks noChangeShapeType="1"/>
            </p:cNvSpPr>
            <p:nvPr/>
          </p:nvSpPr>
          <p:spPr bwMode="auto">
            <a:xfrm>
              <a:off x="240" y="3800"/>
              <a:ext cx="2304"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407613" name="Line 61"/>
            <p:cNvSpPr>
              <a:spLocks noChangeShapeType="1"/>
            </p:cNvSpPr>
            <p:nvPr/>
          </p:nvSpPr>
          <p:spPr bwMode="auto">
            <a:xfrm>
              <a:off x="240" y="3474"/>
              <a:ext cx="2304"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7614" name="Line 62"/>
            <p:cNvSpPr>
              <a:spLocks noChangeShapeType="1"/>
            </p:cNvSpPr>
            <p:nvPr/>
          </p:nvSpPr>
          <p:spPr bwMode="auto">
            <a:xfrm>
              <a:off x="1432" y="2496"/>
              <a:ext cx="0" cy="1304"/>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546633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 calcmode="lin" valueType="num">
                                      <p:cBhvr additive="base">
                                        <p:cTn id="7" dur="500" fill="hold"/>
                                        <p:tgtEl>
                                          <p:spTgt spid="407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7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7557"/>
                                        </p:tgtEl>
                                        <p:attrNameLst>
                                          <p:attrName>style.visibility</p:attrName>
                                        </p:attrNameLst>
                                      </p:cBhvr>
                                      <p:to>
                                        <p:strVal val="visible"/>
                                      </p:to>
                                    </p:set>
                                    <p:anim calcmode="lin" valueType="num">
                                      <p:cBhvr additive="base">
                                        <p:cTn id="13" dur="500" fill="hold"/>
                                        <p:tgtEl>
                                          <p:spTgt spid="407557"/>
                                        </p:tgtEl>
                                        <p:attrNameLst>
                                          <p:attrName>ppt_x</p:attrName>
                                        </p:attrNameLst>
                                      </p:cBhvr>
                                      <p:tavLst>
                                        <p:tav tm="0">
                                          <p:val>
                                            <p:strVal val="#ppt_x"/>
                                          </p:val>
                                        </p:tav>
                                        <p:tav tm="100000">
                                          <p:val>
                                            <p:strVal val="#ppt_x"/>
                                          </p:val>
                                        </p:tav>
                                      </p:tavLst>
                                    </p:anim>
                                    <p:anim calcmode="lin" valueType="num">
                                      <p:cBhvr additive="base">
                                        <p:cTn id="14" dur="500" fill="hold"/>
                                        <p:tgtEl>
                                          <p:spTgt spid="4075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7556">
                                            <p:txEl>
                                              <p:pRg st="0" end="0"/>
                                            </p:txEl>
                                          </p:spTgt>
                                        </p:tgtEl>
                                        <p:attrNameLst>
                                          <p:attrName>style.visibility</p:attrName>
                                        </p:attrNameLst>
                                      </p:cBhvr>
                                      <p:to>
                                        <p:strVal val="visible"/>
                                      </p:to>
                                    </p:set>
                                    <p:anim calcmode="lin" valueType="num">
                                      <p:cBhvr additive="base">
                                        <p:cTn id="19" dur="500" fill="hold"/>
                                        <p:tgtEl>
                                          <p:spTgt spid="407556">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75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07556">
                                            <p:txEl>
                                              <p:pRg st="1" end="1"/>
                                            </p:txEl>
                                          </p:spTgt>
                                        </p:tgtEl>
                                        <p:attrNameLst>
                                          <p:attrName>style.visibility</p:attrName>
                                        </p:attrNameLst>
                                      </p:cBhvr>
                                      <p:to>
                                        <p:strVal val="visible"/>
                                      </p:to>
                                    </p:set>
                                    <p:anim calcmode="lin" valueType="num">
                                      <p:cBhvr additive="base">
                                        <p:cTn id="25" dur="500" fill="hold"/>
                                        <p:tgtEl>
                                          <p:spTgt spid="407556">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075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7556">
                                            <p:txEl>
                                              <p:pRg st="2" end="2"/>
                                            </p:txEl>
                                          </p:spTgt>
                                        </p:tgtEl>
                                        <p:attrNameLst>
                                          <p:attrName>style.visibility</p:attrName>
                                        </p:attrNameLst>
                                      </p:cBhvr>
                                      <p:to>
                                        <p:strVal val="visible"/>
                                      </p:to>
                                    </p:set>
                                    <p:anim calcmode="lin" valueType="num">
                                      <p:cBhvr additive="base">
                                        <p:cTn id="31" dur="500" fill="hold"/>
                                        <p:tgtEl>
                                          <p:spTgt spid="407556">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075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07556">
                                            <p:txEl>
                                              <p:pRg st="3" end="3"/>
                                            </p:txEl>
                                          </p:spTgt>
                                        </p:tgtEl>
                                        <p:attrNameLst>
                                          <p:attrName>style.visibility</p:attrName>
                                        </p:attrNameLst>
                                      </p:cBhvr>
                                      <p:to>
                                        <p:strVal val="visible"/>
                                      </p:to>
                                    </p:set>
                                    <p:anim calcmode="lin" valueType="num">
                                      <p:cBhvr additive="base">
                                        <p:cTn id="37" dur="500" fill="hold"/>
                                        <p:tgtEl>
                                          <p:spTgt spid="407556">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075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07556">
                                            <p:txEl>
                                              <p:pRg st="4" end="4"/>
                                            </p:txEl>
                                          </p:spTgt>
                                        </p:tgtEl>
                                        <p:attrNameLst>
                                          <p:attrName>style.visibility</p:attrName>
                                        </p:attrNameLst>
                                      </p:cBhvr>
                                      <p:to>
                                        <p:strVal val="visible"/>
                                      </p:to>
                                    </p:set>
                                    <p:anim calcmode="lin" valueType="num">
                                      <p:cBhvr additive="base">
                                        <p:cTn id="43" dur="500" fill="hold"/>
                                        <p:tgtEl>
                                          <p:spTgt spid="407556">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075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07556">
                                            <p:txEl>
                                              <p:pRg st="5" end="5"/>
                                            </p:txEl>
                                          </p:spTgt>
                                        </p:tgtEl>
                                        <p:attrNameLst>
                                          <p:attrName>style.visibility</p:attrName>
                                        </p:attrNameLst>
                                      </p:cBhvr>
                                      <p:to>
                                        <p:strVal val="visible"/>
                                      </p:to>
                                    </p:set>
                                    <p:anim calcmode="lin" valueType="num">
                                      <p:cBhvr additive="base">
                                        <p:cTn id="49" dur="500" fill="hold"/>
                                        <p:tgtEl>
                                          <p:spTgt spid="407556">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0755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autoUpdateAnimBg="0"/>
      <p:bldP spid="40755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E21E69B-A8FA-4E3F-B294-0627DE5D9351}" type="slidenum">
              <a:rPr lang="en-CA" altLang="en-US"/>
              <a:pPr/>
              <a:t>13</a:t>
            </a:fld>
            <a:endParaRPr lang="en-CA" altLang="en-US"/>
          </a:p>
        </p:txBody>
      </p:sp>
      <p:sp>
        <p:nvSpPr>
          <p:cNvPr id="394242"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p:sp>
        <p:nvSpPr>
          <p:cNvPr id="394243" name="Rectangle 3"/>
          <p:cNvSpPr>
            <a:spLocks noGrp="1" noChangeArrowheads="1"/>
          </p:cNvSpPr>
          <p:nvPr>
            <p:ph type="body" idx="1"/>
          </p:nvPr>
        </p:nvSpPr>
        <p:spPr>
          <a:xfrm>
            <a:off x="609600" y="1295400"/>
            <a:ext cx="10972800" cy="4876800"/>
          </a:xfrm>
        </p:spPr>
        <p:txBody>
          <a:bodyPr/>
          <a:lstStyle/>
          <a:p>
            <a:pPr marL="0" indent="0">
              <a:spcAft>
                <a:spcPct val="20000"/>
              </a:spcAft>
            </a:pP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Definition:</a:t>
            </a:r>
            <a:r>
              <a:rPr lang="en-US" altLang="en-US" dirty="0">
                <a:latin typeface="Cambria Math" panose="02040503050406030204" pitchFamily="18" charset="0"/>
                <a:ea typeface="Cambria Math" panose="02040503050406030204" pitchFamily="18" charset="0"/>
                <a:sym typeface="Symbol" panose="05050102010706020507" pitchFamily="18" charset="2"/>
              </a:rPr>
              <a:t> The Boolean functions F and G of n variables are </a:t>
            </a: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equal</a:t>
            </a:r>
            <a:r>
              <a:rPr lang="en-US" altLang="en-US" dirty="0">
                <a:latin typeface="Cambria Math" panose="02040503050406030204" pitchFamily="18" charset="0"/>
                <a:ea typeface="Cambria Math" panose="02040503050406030204" pitchFamily="18" charset="0"/>
                <a:sym typeface="Symbol" panose="05050102010706020507" pitchFamily="18" charset="2"/>
              </a:rPr>
              <a:t> if and only if F(b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dirty="0">
                <a:latin typeface="Cambria Math" panose="02040503050406030204" pitchFamily="18" charset="0"/>
                <a:ea typeface="Cambria Math" panose="02040503050406030204" pitchFamily="18" charset="0"/>
                <a:sym typeface="Symbol" panose="05050102010706020507" pitchFamily="18" charset="2"/>
              </a:rPr>
              <a:t>, 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dirty="0">
                <a:latin typeface="Cambria Math" panose="02040503050406030204" pitchFamily="18" charset="0"/>
                <a:ea typeface="Cambria Math" panose="02040503050406030204" pitchFamily="18" charset="0"/>
                <a:sym typeface="Symbol" panose="05050102010706020507" pitchFamily="18" charset="2"/>
              </a:rPr>
              <a:t>, …, </a:t>
            </a:r>
            <a:r>
              <a:rPr lang="en-US" altLang="en-US" dirty="0" err="1">
                <a:latin typeface="Cambria Math" panose="02040503050406030204" pitchFamily="18" charset="0"/>
                <a:ea typeface="Cambria Math" panose="02040503050406030204" pitchFamily="18" charset="0"/>
                <a:sym typeface="Symbol" panose="05050102010706020507" pitchFamily="18" charset="2"/>
              </a:rPr>
              <a:t>b</a:t>
            </a:r>
            <a:r>
              <a:rPr lang="en-US" altLang="en-US"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dirty="0">
                <a:latin typeface="Cambria Math" panose="02040503050406030204" pitchFamily="18" charset="0"/>
                <a:ea typeface="Cambria Math" panose="02040503050406030204" pitchFamily="18" charset="0"/>
                <a:sym typeface="Symbol" panose="05050102010706020507" pitchFamily="18" charset="2"/>
              </a:rPr>
              <a:t>) = G(b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dirty="0">
                <a:latin typeface="Cambria Math" panose="02040503050406030204" pitchFamily="18" charset="0"/>
                <a:ea typeface="Cambria Math" panose="02040503050406030204" pitchFamily="18" charset="0"/>
                <a:sym typeface="Symbol" panose="05050102010706020507" pitchFamily="18" charset="2"/>
              </a:rPr>
              <a:t>, 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dirty="0">
                <a:latin typeface="Cambria Math" panose="02040503050406030204" pitchFamily="18" charset="0"/>
                <a:ea typeface="Cambria Math" panose="02040503050406030204" pitchFamily="18" charset="0"/>
                <a:sym typeface="Symbol" panose="05050102010706020507" pitchFamily="18" charset="2"/>
              </a:rPr>
              <a:t>, …, </a:t>
            </a:r>
            <a:r>
              <a:rPr lang="en-US" altLang="en-US" dirty="0" err="1">
                <a:latin typeface="Cambria Math" panose="02040503050406030204" pitchFamily="18" charset="0"/>
                <a:ea typeface="Cambria Math" panose="02040503050406030204" pitchFamily="18" charset="0"/>
                <a:sym typeface="Symbol" panose="05050102010706020507" pitchFamily="18" charset="2"/>
              </a:rPr>
              <a:t>b</a:t>
            </a:r>
            <a:r>
              <a:rPr lang="en-US" altLang="en-US"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dirty="0">
                <a:latin typeface="Cambria Math" panose="02040503050406030204" pitchFamily="18" charset="0"/>
                <a:ea typeface="Cambria Math" panose="02040503050406030204" pitchFamily="18" charset="0"/>
                <a:sym typeface="Symbol" panose="05050102010706020507" pitchFamily="18" charset="2"/>
              </a:rPr>
              <a:t>) whenever 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dirty="0">
                <a:latin typeface="Cambria Math" panose="02040503050406030204" pitchFamily="18" charset="0"/>
                <a:ea typeface="Cambria Math" panose="02040503050406030204" pitchFamily="18" charset="0"/>
                <a:sym typeface="Symbol" panose="05050102010706020507" pitchFamily="18" charset="2"/>
              </a:rPr>
              <a:t>, b</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dirty="0">
                <a:latin typeface="Cambria Math" panose="02040503050406030204" pitchFamily="18" charset="0"/>
                <a:ea typeface="Cambria Math" panose="02040503050406030204" pitchFamily="18" charset="0"/>
                <a:sym typeface="Symbol" panose="05050102010706020507" pitchFamily="18" charset="2"/>
              </a:rPr>
              <a:t>, …, </a:t>
            </a:r>
            <a:r>
              <a:rPr lang="en-US" altLang="en-US" dirty="0" err="1">
                <a:latin typeface="Cambria Math" panose="02040503050406030204" pitchFamily="18" charset="0"/>
                <a:ea typeface="Cambria Math" panose="02040503050406030204" pitchFamily="18" charset="0"/>
                <a:sym typeface="Symbol" panose="05050102010706020507" pitchFamily="18" charset="2"/>
              </a:rPr>
              <a:t>b</a:t>
            </a:r>
            <a:r>
              <a:rPr lang="en-US" altLang="en-US"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dirty="0">
                <a:latin typeface="Cambria Math" panose="02040503050406030204" pitchFamily="18" charset="0"/>
                <a:ea typeface="Cambria Math" panose="02040503050406030204" pitchFamily="18" charset="0"/>
                <a:sym typeface="Symbol" panose="05050102010706020507" pitchFamily="18" charset="2"/>
              </a:rPr>
              <a:t> belong to B.</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Two different Boolean expressions that represent the same function are called </a:t>
            </a: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equivalent</a:t>
            </a:r>
            <a:r>
              <a:rPr lang="en-US" altLang="en-US"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For example, the Boolean expressions </a:t>
            </a:r>
            <a:r>
              <a:rPr lang="en-US" altLang="en-US" dirty="0" err="1">
                <a:latin typeface="Cambria Math" panose="02040503050406030204" pitchFamily="18" charset="0"/>
                <a:ea typeface="Cambria Math" panose="02040503050406030204" pitchFamily="18" charset="0"/>
                <a:sym typeface="Symbol" panose="05050102010706020507" pitchFamily="18" charset="2"/>
              </a:rPr>
              <a:t>xy</a:t>
            </a:r>
            <a:r>
              <a:rPr lang="en-US" altLang="en-US"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err="1">
                <a:latin typeface="Cambria Math" panose="02040503050406030204" pitchFamily="18" charset="0"/>
                <a:ea typeface="Cambria Math" panose="02040503050406030204" pitchFamily="18" charset="0"/>
                <a:sym typeface="Symbol" panose="05050102010706020507" pitchFamily="18" charset="2"/>
              </a:rPr>
              <a:t>xy</a:t>
            </a:r>
            <a:r>
              <a:rPr lang="en-US" altLang="en-US" dirty="0">
                <a:latin typeface="Cambria Math" panose="02040503050406030204" pitchFamily="18" charset="0"/>
                <a:ea typeface="Cambria Math" panose="02040503050406030204" pitchFamily="18" charset="0"/>
                <a:sym typeface="Symbol" panose="05050102010706020507" pitchFamily="18" charset="2"/>
              </a:rPr>
              <a:t> + 0, and xy1 are equivalent.</a:t>
            </a:r>
          </a:p>
          <a:p>
            <a:pPr marL="0" indent="0">
              <a:spcAft>
                <a:spcPct val="20000"/>
              </a:spcAft>
            </a:pPr>
            <a:endParaRPr lang="en-US" altLang="en-US" sz="3200" dirty="0">
              <a:latin typeface="Cambria Math" panose="02040503050406030204" pitchFamily="18" charset="0"/>
              <a:ea typeface="Cambria Math" panose="02040503050406030204" pitchFamily="18" charset="0"/>
              <a:sym typeface="Symbol" panose="05050102010706020507" pitchFamily="18" charset="2"/>
            </a:endParaRPr>
          </a:p>
        </p:txBody>
      </p:sp>
    </p:spTree>
    <p:extLst>
      <p:ext uri="{BB962C8B-B14F-4D97-AF65-F5344CB8AC3E}">
        <p14:creationId xmlns:p14="http://schemas.microsoft.com/office/powerpoint/2010/main" val="3851296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 calcmode="lin" valueType="num">
                                      <p:cBhvr additive="base">
                                        <p:cTn id="7" dur="500" fill="hold"/>
                                        <p:tgtEl>
                                          <p:spTgt spid="394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4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4243">
                                            <p:txEl>
                                              <p:pRg st="1" end="1"/>
                                            </p:txEl>
                                          </p:spTgt>
                                        </p:tgtEl>
                                        <p:attrNameLst>
                                          <p:attrName>style.visibility</p:attrName>
                                        </p:attrNameLst>
                                      </p:cBhvr>
                                      <p:to>
                                        <p:strVal val="visible"/>
                                      </p:to>
                                    </p:set>
                                    <p:anim calcmode="lin" valueType="num">
                                      <p:cBhvr additive="base">
                                        <p:cTn id="13" dur="500" fill="hold"/>
                                        <p:tgtEl>
                                          <p:spTgt spid="394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4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4243">
                                            <p:txEl>
                                              <p:pRg st="2" end="2"/>
                                            </p:txEl>
                                          </p:spTgt>
                                        </p:tgtEl>
                                        <p:attrNameLst>
                                          <p:attrName>style.visibility</p:attrName>
                                        </p:attrNameLst>
                                      </p:cBhvr>
                                      <p:to>
                                        <p:strVal val="visible"/>
                                      </p:to>
                                    </p:set>
                                    <p:anim calcmode="lin" valueType="num">
                                      <p:cBhvr additive="base">
                                        <p:cTn id="19" dur="500" fill="hold"/>
                                        <p:tgtEl>
                                          <p:spTgt spid="394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4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D956CD0-BA89-4892-83AD-C6AE2787AB2E}" type="slidenum">
              <a:rPr lang="en-CA" altLang="en-US"/>
              <a:pPr/>
              <a:t>14</a:t>
            </a:fld>
            <a:endParaRPr lang="en-CA" altLang="en-US"/>
          </a:p>
        </p:txBody>
      </p:sp>
      <p:sp>
        <p:nvSpPr>
          <p:cNvPr id="395266"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mc:AlternateContent xmlns:mc="http://schemas.openxmlformats.org/markup-compatibility/2006" xmlns:a14="http://schemas.microsoft.com/office/drawing/2010/main">
        <mc:Choice Requires="a14">
          <p:sp>
            <p:nvSpPr>
              <p:cNvPr id="395267" name="Rectangle 3"/>
              <p:cNvSpPr>
                <a:spLocks noGrp="1" noChangeArrowheads="1"/>
              </p:cNvSpPr>
              <p:nvPr>
                <p:ph type="body" idx="1"/>
              </p:nvPr>
            </p:nvSpPr>
            <p:spPr>
              <a:xfrm>
                <a:off x="533400" y="1295400"/>
                <a:ext cx="11049000" cy="4876800"/>
              </a:xfrm>
            </p:spPr>
            <p:txBody>
              <a:bodyPr/>
              <a:lstStyle/>
              <a:p>
                <a:pPr marL="0" indent="0">
                  <a:spcAft>
                    <a:spcPct val="20000"/>
                  </a:spcAft>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complement </a:t>
                </a:r>
                <a:r>
                  <a:rPr lang="en-US" altLang="en-US" sz="3200" dirty="0">
                    <a:latin typeface="Cambria Math" panose="02040503050406030204" pitchFamily="18" charset="0"/>
                    <a:ea typeface="Cambria Math" panose="02040503050406030204" pitchFamily="18" charset="0"/>
                    <a:sym typeface="Symbol" panose="05050102010706020507" pitchFamily="18" charset="2"/>
                  </a:rPr>
                  <a:t>of the Boolean function F is the function </a:t>
                </a:r>
                <a14:m>
                  <m:oMath xmlns:m="http://schemas.openxmlformats.org/officeDocument/2006/math">
                    <m:acc>
                      <m:accPr>
                        <m:chr m:val="̅"/>
                        <m:ctrlPr>
                          <a:rPr lang="en-US" altLang="en-US" sz="3200" i="1" dirty="0" smtClean="0">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sz="3200" b="0" i="0" dirty="0" smtClean="0">
                            <a:latin typeface="Cambria Math" panose="02040503050406030204" pitchFamily="18" charset="0"/>
                            <a:ea typeface="Cambria Math" panose="02040503050406030204" pitchFamily="18" charset="0"/>
                            <a:sym typeface="Symbol" panose="05050102010706020507" pitchFamily="18" charset="2"/>
                          </a:rPr>
                          <m:t>F</m:t>
                        </m:r>
                      </m:e>
                    </m:acc>
                  </m:oMath>
                </a14:m>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 </a:t>
                </a:r>
                <a:r>
                  <a:rPr lang="en-US" altLang="en-US" sz="3200" dirty="0">
                    <a:latin typeface="Cambria Math" panose="02040503050406030204" pitchFamily="18" charset="0"/>
                    <a:ea typeface="Cambria Math" panose="02040503050406030204" pitchFamily="18" charset="0"/>
                    <a:sym typeface="Symbol" panose="05050102010706020507" pitchFamily="18" charset="2"/>
                  </a:rPr>
                  <a:t>where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 </a:t>
                </a:r>
                <a14:m>
                  <m:oMath xmlns:m="http://schemas.openxmlformats.org/officeDocument/2006/math">
                    <m:acc>
                      <m:accPr>
                        <m:chr m:val="̅"/>
                        <m:ctrlPr>
                          <a:rPr lang="en-US" altLang="en-US" sz="3200" i="1" dirty="0">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sz="3200" dirty="0">
                            <a:latin typeface="Cambria Math" panose="02040503050406030204" pitchFamily="18" charset="0"/>
                            <a:ea typeface="Cambria Math" panose="02040503050406030204" pitchFamily="18" charset="0"/>
                            <a:sym typeface="Symbol" panose="05050102010706020507" pitchFamily="18" charset="2"/>
                          </a:rPr>
                          <m:t>F</m:t>
                        </m:r>
                      </m:e>
                    </m:acc>
                  </m:oMath>
                </a14:m>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smtClean="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F(b</a:t>
                </a:r>
                <a:r>
                  <a:rPr lang="en-US" altLang="en-US" sz="3200" baseline="-25000" dirty="0" smtClean="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a:t>
                </a:r>
                <a:endParaRPr lang="en-US" altLang="en-US" sz="3200" dirty="0">
                  <a:latin typeface="Cambria Math" panose="02040503050406030204" pitchFamily="18" charset="0"/>
                  <a:ea typeface="Cambria Math" panose="02040503050406030204" pitchFamily="18" charset="0"/>
                  <a:sym typeface="Symbol" panose="05050102010706020507" pitchFamily="18" charset="2"/>
                </a:endParaRP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Let F and G be Boolean functions of degree n. 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sum F+G</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and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product FG</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are then defined by</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(F + G)(b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F(b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G(b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(FG)(b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F(b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G(b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b</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b</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endParaRPr lang="en-US" altLang="en-US" sz="2800" dirty="0">
                  <a:latin typeface="Cambria Math" panose="02040503050406030204" pitchFamily="18" charset="0"/>
                  <a:ea typeface="Cambria Math" panose="02040503050406030204" pitchFamily="18" charset="0"/>
                  <a:sym typeface="Symbol" panose="05050102010706020507" pitchFamily="18" charset="2"/>
                </a:endParaRPr>
              </a:p>
            </p:txBody>
          </p:sp>
        </mc:Choice>
        <mc:Fallback xmlns="">
          <p:sp>
            <p:nvSpPr>
              <p:cNvPr id="395267" name="Rectangle 3"/>
              <p:cNvSpPr>
                <a:spLocks noGrp="1" noRot="1" noChangeAspect="1" noMove="1" noResize="1" noEditPoints="1" noAdjustHandles="1" noChangeArrowheads="1" noChangeShapeType="1" noTextEdit="1"/>
              </p:cNvSpPr>
              <p:nvPr>
                <p:ph type="body" idx="1"/>
              </p:nvPr>
            </p:nvSpPr>
            <p:spPr>
              <a:xfrm>
                <a:off x="533400" y="1295400"/>
                <a:ext cx="11049000" cy="4876800"/>
              </a:xfrm>
              <a:blipFill>
                <a:blip r:embed="rId2"/>
                <a:stretch>
                  <a:fillRect l="-1490" t="-1875" r="-2042"/>
                </a:stretch>
              </a:blipFill>
            </p:spPr>
            <p:txBody>
              <a:bodyPr/>
              <a:lstStyle/>
              <a:p>
                <a:r>
                  <a:rPr lang="en-US">
                    <a:noFill/>
                  </a:rPr>
                  <a:t> </a:t>
                </a:r>
              </a:p>
            </p:txBody>
          </p:sp>
        </mc:Fallback>
      </mc:AlternateContent>
      <p:cxnSp>
        <p:nvCxnSpPr>
          <p:cNvPr id="3" name="Straight Connector 2"/>
          <p:cNvCxnSpPr/>
          <p:nvPr/>
        </p:nvCxnSpPr>
        <p:spPr bwMode="auto">
          <a:xfrm>
            <a:off x="4876800" y="1905000"/>
            <a:ext cx="2514600" cy="0"/>
          </a:xfrm>
          <a:prstGeom prst="line">
            <a:avLst/>
          </a:prstGeom>
          <a:noFill/>
          <a:ln w="31750"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4132236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anim calcmode="lin" valueType="num">
                                      <p:cBhvr additive="base">
                                        <p:cTn id="7" dur="500" fill="hold"/>
                                        <p:tgtEl>
                                          <p:spTgt spid="395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5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5267">
                                            <p:txEl>
                                              <p:pRg st="1" end="1"/>
                                            </p:txEl>
                                          </p:spTgt>
                                        </p:tgtEl>
                                        <p:attrNameLst>
                                          <p:attrName>style.visibility</p:attrName>
                                        </p:attrNameLst>
                                      </p:cBhvr>
                                      <p:to>
                                        <p:strVal val="visible"/>
                                      </p:to>
                                    </p:set>
                                    <p:anim calcmode="lin" valueType="num">
                                      <p:cBhvr additive="base">
                                        <p:cTn id="13" dur="500" fill="hold"/>
                                        <p:tgtEl>
                                          <p:spTgt spid="395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5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5267">
                                            <p:txEl>
                                              <p:pRg st="2" end="2"/>
                                            </p:txEl>
                                          </p:spTgt>
                                        </p:tgtEl>
                                        <p:attrNameLst>
                                          <p:attrName>style.visibility</p:attrName>
                                        </p:attrNameLst>
                                      </p:cBhvr>
                                      <p:to>
                                        <p:strVal val="visible"/>
                                      </p:to>
                                    </p:set>
                                    <p:anim calcmode="lin" valueType="num">
                                      <p:cBhvr additive="base">
                                        <p:cTn id="19" dur="500" fill="hold"/>
                                        <p:tgtEl>
                                          <p:spTgt spid="395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5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5267">
                                            <p:txEl>
                                              <p:pRg st="3" end="3"/>
                                            </p:txEl>
                                          </p:spTgt>
                                        </p:tgtEl>
                                        <p:attrNameLst>
                                          <p:attrName>style.visibility</p:attrName>
                                        </p:attrNameLst>
                                      </p:cBhvr>
                                      <p:to>
                                        <p:strVal val="visible"/>
                                      </p:to>
                                    </p:set>
                                    <p:anim calcmode="lin" valueType="num">
                                      <p:cBhvr additive="base">
                                        <p:cTn id="25" dur="500" fill="hold"/>
                                        <p:tgtEl>
                                          <p:spTgt spid="395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5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fld id="{C62E8602-2D46-4CD3-97C9-3B01B9A1C62D}" type="slidenum">
              <a:rPr lang="en-CA" altLang="en-US" sz="1600"/>
              <a:pPr/>
              <a:t>15</a:t>
            </a:fld>
            <a:endParaRPr lang="en-CA" altLang="en-US" sz="1600"/>
          </a:p>
        </p:txBody>
      </p:sp>
      <p:sp>
        <p:nvSpPr>
          <p:cNvPr id="396290" name="Rectangle 2"/>
          <p:cNvSpPr>
            <a:spLocks noGrp="1" noChangeArrowheads="1"/>
          </p:cNvSpPr>
          <p:nvPr>
            <p:ph type="title"/>
          </p:nvPr>
        </p:nvSpPr>
        <p:spPr>
          <a:xfrm>
            <a:off x="1752600" y="0"/>
            <a:ext cx="8610600" cy="990600"/>
          </a:xfrm>
        </p:spPr>
        <p:txBody>
          <a:bodyPr/>
          <a:lstStyle/>
          <a:p>
            <a:r>
              <a:rPr lang="en-US" altLang="en-US" sz="4000" dirty="0"/>
              <a:t>Boolean Functions and Expressions</a:t>
            </a:r>
            <a:endParaRPr lang="en-CA" altLang="en-US" sz="4000" dirty="0"/>
          </a:p>
        </p:txBody>
      </p:sp>
      <p:sp>
        <p:nvSpPr>
          <p:cNvPr id="396291" name="Rectangle 3"/>
          <p:cNvSpPr>
            <a:spLocks noGrp="1" noChangeArrowheads="1"/>
          </p:cNvSpPr>
          <p:nvPr>
            <p:ph type="body" idx="1"/>
          </p:nvPr>
        </p:nvSpPr>
        <p:spPr>
          <a:xfrm>
            <a:off x="609600" y="1143000"/>
            <a:ext cx="11049000" cy="1752600"/>
          </a:xfrm>
        </p:spPr>
        <p:txBody>
          <a:bodyPr/>
          <a:lstStyle/>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Question: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How many different Boolean functions of degree 1 are there?</a:t>
            </a:r>
          </a:p>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Solution: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There are four of them, F</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F</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F</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3</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and F</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4</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p:txBody>
      </p:sp>
      <p:graphicFrame>
        <p:nvGraphicFramePr>
          <p:cNvPr id="396333" name="Group 45"/>
          <p:cNvGraphicFramePr>
            <a:graphicFrameLocks noGrp="1"/>
          </p:cNvGraphicFramePr>
          <p:nvPr>
            <p:extLst>
              <p:ext uri="{D42A27DB-BD31-4B8C-83A1-F6EECF244321}">
                <p14:modId xmlns:p14="http://schemas.microsoft.com/office/powerpoint/2010/main" val="2899277649"/>
              </p:ext>
            </p:extLst>
          </p:nvPr>
        </p:nvGraphicFramePr>
        <p:xfrm>
          <a:off x="1905000" y="3124200"/>
          <a:ext cx="7315200" cy="2438400"/>
        </p:xfrm>
        <a:graphic>
          <a:graphicData uri="http://schemas.openxmlformats.org/drawingml/2006/table">
            <a:tbl>
              <a:tblPr/>
              <a:tblGrid>
                <a:gridCol w="1446784">
                  <a:extLst>
                    <a:ext uri="{9D8B030D-6E8A-4147-A177-3AD203B41FA5}">
                      <a16:colId xmlns:a16="http://schemas.microsoft.com/office/drawing/2014/main" val="3796746840"/>
                    </a:ext>
                  </a:extLst>
                </a:gridCol>
                <a:gridCol w="1446784">
                  <a:extLst>
                    <a:ext uri="{9D8B030D-6E8A-4147-A177-3AD203B41FA5}">
                      <a16:colId xmlns:a16="http://schemas.microsoft.com/office/drawing/2014/main" val="2129140020"/>
                    </a:ext>
                  </a:extLst>
                </a:gridCol>
                <a:gridCol w="1446784">
                  <a:extLst>
                    <a:ext uri="{9D8B030D-6E8A-4147-A177-3AD203B41FA5}">
                      <a16:colId xmlns:a16="http://schemas.microsoft.com/office/drawing/2014/main" val="1362024448"/>
                    </a:ext>
                  </a:extLst>
                </a:gridCol>
                <a:gridCol w="1446784">
                  <a:extLst>
                    <a:ext uri="{9D8B030D-6E8A-4147-A177-3AD203B41FA5}">
                      <a16:colId xmlns:a16="http://schemas.microsoft.com/office/drawing/2014/main" val="1595483978"/>
                    </a:ext>
                  </a:extLst>
                </a:gridCol>
                <a:gridCol w="1528064">
                  <a:extLst>
                    <a:ext uri="{9D8B030D-6E8A-4147-A177-3AD203B41FA5}">
                      <a16:colId xmlns:a16="http://schemas.microsoft.com/office/drawing/2014/main" val="3825354247"/>
                    </a:ext>
                  </a:extLst>
                </a:gridCol>
              </a:tblGrid>
              <a:tr h="792232">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rPr>
                        <a:t>x</a:t>
                      </a:r>
                      <a:endParaRPr kumimoji="0" lang="en-CA" altLang="en-US" sz="3200" b="0" i="0" u="none" strike="noStrike" cap="none" normalizeH="0" baseline="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rPr>
                        <a:t>F</a:t>
                      </a:r>
                      <a:r>
                        <a:rPr kumimoji="0" lang="en-US" altLang="en-US" sz="3200" b="0" i="0" u="none" strike="noStrike" cap="none" normalizeH="0" baseline="-2500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2500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3200" b="0" i="0" u="none" strike="noStrike" cap="none" normalizeH="0" baseline="0" dirty="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F</a:t>
                      </a:r>
                      <a:r>
                        <a:rPr kumimoji="0" lang="en-CA" altLang="en-US" sz="3200" b="0" i="0" u="none" strike="noStrike" cap="none" normalizeH="0" baseline="-25000" dirty="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2</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3200" b="0" i="0" u="none" strike="noStrike" cap="none" normalizeH="0" baseline="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F</a:t>
                      </a:r>
                      <a:r>
                        <a:rPr kumimoji="0" lang="en-CA" altLang="en-US" sz="3200" b="0" i="0" u="none" strike="noStrike" cap="none" normalizeH="0" baseline="-2500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3</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dirty="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F</a:t>
                      </a:r>
                      <a:r>
                        <a:rPr kumimoji="0" lang="en-US" altLang="en-US" sz="3200" b="0" i="0" u="none" strike="noStrike" cap="none" normalizeH="0" baseline="-25000" dirty="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rPr>
                        <a:t>4</a:t>
                      </a:r>
                      <a:endParaRPr kumimoji="0" lang="en-CA" altLang="en-US" sz="3200" b="0" i="0" u="none" strike="noStrike" cap="none" normalizeH="0" baseline="-25000" dirty="0" smtClean="0">
                        <a:ln>
                          <a:noFill/>
                        </a:ln>
                        <a:solidFill>
                          <a:srgbClr val="66FF33"/>
                        </a:solidFill>
                        <a:effectLst>
                          <a:outerShdw blurRad="38100" dist="38100" dir="2700000" algn="tl">
                            <a:srgbClr val="000000"/>
                          </a:outerShdw>
                        </a:effectLst>
                        <a:latin typeface="Cambria Math" panose="02040503050406030204" pitchFamily="18" charset="0"/>
                        <a:ea typeface="Cambria Math" panose="02040503050406030204" pitchFamily="18" charset="0"/>
                        <a:sym typeface="Symbol" panose="05050102010706020507" pitchFamily="18" charset="2"/>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537196"/>
                  </a:ext>
                </a:extLst>
              </a:tr>
              <a:tr h="822089">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0</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0</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0</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dirty="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0" dirty="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7305306"/>
                  </a:ext>
                </a:extLst>
              </a:tr>
              <a:tr h="824079">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0</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0</a:t>
                      </a:r>
                      <a:endParaRPr kumimoji="0" lang="en-CA" altLang="en-US" sz="3200" b="0" i="0" u="none" strike="noStrike" cap="none" normalizeH="0" baseline="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3200" b="0" i="0" u="none" strike="noStrike" cap="none" normalizeH="0" baseline="0" dirty="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rPr>
                        <a:t>1</a:t>
                      </a:r>
                      <a:endParaRPr kumimoji="0" lang="en-CA" altLang="en-US" sz="3200" b="0" i="0" u="none" strike="noStrike" cap="none" normalizeH="0" baseline="0" dirty="0" smtClean="0">
                        <a:ln>
                          <a:noFill/>
                        </a:ln>
                        <a:solidFill>
                          <a:srgbClr val="FFFF00"/>
                        </a:solidFill>
                        <a:effectLst>
                          <a:outerShdw blurRad="38100" dist="38100" dir="2700000" algn="tl">
                            <a:srgbClr val="000000"/>
                          </a:outerShdw>
                        </a:effectLst>
                        <a:latin typeface="Cambria Math" panose="02040503050406030204" pitchFamily="18" charset="0"/>
                        <a:ea typeface="Cambria Math" panose="02040503050406030204" pitchFamily="18"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6760362"/>
                  </a:ext>
                </a:extLst>
              </a:tr>
            </a:tbl>
          </a:graphicData>
        </a:graphic>
      </p:graphicFrame>
    </p:spTree>
    <p:extLst>
      <p:ext uri="{BB962C8B-B14F-4D97-AF65-F5344CB8AC3E}">
        <p14:creationId xmlns:p14="http://schemas.microsoft.com/office/powerpoint/2010/main" val="790451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 calcmode="lin" valueType="num">
                                      <p:cBhvr additive="base">
                                        <p:cTn id="7" dur="500" fill="hold"/>
                                        <p:tgtEl>
                                          <p:spTgt spid="396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6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6291">
                                            <p:txEl>
                                              <p:pRg st="1" end="1"/>
                                            </p:txEl>
                                          </p:spTgt>
                                        </p:tgtEl>
                                        <p:attrNameLst>
                                          <p:attrName>style.visibility</p:attrName>
                                        </p:attrNameLst>
                                      </p:cBhvr>
                                      <p:to>
                                        <p:strVal val="visible"/>
                                      </p:to>
                                    </p:set>
                                    <p:anim calcmode="lin" valueType="num">
                                      <p:cBhvr additive="base">
                                        <p:cTn id="13" dur="500" fill="hold"/>
                                        <p:tgtEl>
                                          <p:spTgt spid="396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6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6333"/>
                                        </p:tgtEl>
                                        <p:attrNameLst>
                                          <p:attrName>style.visibility</p:attrName>
                                        </p:attrNameLst>
                                      </p:cBhvr>
                                      <p:to>
                                        <p:strVal val="visible"/>
                                      </p:to>
                                    </p:set>
                                    <p:anim calcmode="lin" valueType="num">
                                      <p:cBhvr additive="base">
                                        <p:cTn id="19" dur="500" fill="hold"/>
                                        <p:tgtEl>
                                          <p:spTgt spid="396333"/>
                                        </p:tgtEl>
                                        <p:attrNameLst>
                                          <p:attrName>ppt_x</p:attrName>
                                        </p:attrNameLst>
                                      </p:cBhvr>
                                      <p:tavLst>
                                        <p:tav tm="0">
                                          <p:val>
                                            <p:strVal val="#ppt_x"/>
                                          </p:val>
                                        </p:tav>
                                        <p:tav tm="100000">
                                          <p:val>
                                            <p:strVal val="#ppt_x"/>
                                          </p:val>
                                        </p:tav>
                                      </p:tavLst>
                                    </p:anim>
                                    <p:anim calcmode="lin" valueType="num">
                                      <p:cBhvr additive="base">
                                        <p:cTn id="20" dur="500" fill="hold"/>
                                        <p:tgtEl>
                                          <p:spTgt spid="396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 name="Slide Number Placeholder 5"/>
          <p:cNvSpPr>
            <a:spLocks noGrp="1"/>
          </p:cNvSpPr>
          <p:nvPr>
            <p:ph type="sldNum" sz="quarter" idx="12"/>
          </p:nvPr>
        </p:nvSpPr>
        <p:spPr/>
        <p:txBody>
          <a:bodyPr/>
          <a:lstStyle/>
          <a:p>
            <a:fld id="{024C9902-B189-4334-835F-540130677FFE}" type="slidenum">
              <a:rPr lang="en-CA" altLang="en-US" sz="1600">
                <a:latin typeface="Cambria Math" panose="02040503050406030204" pitchFamily="18" charset="0"/>
                <a:ea typeface="Cambria Math" panose="02040503050406030204" pitchFamily="18" charset="0"/>
              </a:rPr>
              <a:pPr/>
              <a:t>16</a:t>
            </a:fld>
            <a:endParaRPr lang="en-CA" altLang="en-US" sz="1600">
              <a:latin typeface="Cambria Math" panose="02040503050406030204" pitchFamily="18" charset="0"/>
              <a:ea typeface="Cambria Math" panose="02040503050406030204" pitchFamily="18" charset="0"/>
            </a:endParaRPr>
          </a:p>
        </p:txBody>
      </p:sp>
      <p:sp>
        <p:nvSpPr>
          <p:cNvPr id="397314" name="Rectangle 2"/>
          <p:cNvSpPr>
            <a:spLocks noGrp="1" noChangeArrowheads="1"/>
          </p:cNvSpPr>
          <p:nvPr>
            <p:ph type="title"/>
          </p:nvPr>
        </p:nvSpPr>
        <p:spPr>
          <a:xfrm>
            <a:off x="1752600" y="0"/>
            <a:ext cx="8610600" cy="990600"/>
          </a:xfrm>
        </p:spPr>
        <p:txBody>
          <a:bodyPr/>
          <a:lstStyle/>
          <a:p>
            <a:r>
              <a:rPr lang="en-US" altLang="en-US" sz="4000">
                <a:latin typeface="Cambria Math" panose="02040503050406030204" pitchFamily="18" charset="0"/>
                <a:ea typeface="Cambria Math" panose="02040503050406030204" pitchFamily="18" charset="0"/>
              </a:rPr>
              <a:t>Boolean Functions and Expressions</a:t>
            </a:r>
            <a:endParaRPr lang="en-CA" altLang="en-US" sz="4000">
              <a:latin typeface="Cambria Math" panose="02040503050406030204" pitchFamily="18" charset="0"/>
              <a:ea typeface="Cambria Math" panose="02040503050406030204" pitchFamily="18" charset="0"/>
            </a:endParaRPr>
          </a:p>
        </p:txBody>
      </p:sp>
      <p:sp>
        <p:nvSpPr>
          <p:cNvPr id="397315" name="Rectangle 3"/>
          <p:cNvSpPr>
            <a:spLocks noGrp="1" noChangeArrowheads="1"/>
          </p:cNvSpPr>
          <p:nvPr>
            <p:ph type="body" idx="1"/>
          </p:nvPr>
        </p:nvSpPr>
        <p:spPr>
          <a:xfrm>
            <a:off x="685800" y="1143000"/>
            <a:ext cx="10972800" cy="1752600"/>
          </a:xfrm>
        </p:spPr>
        <p:txBody>
          <a:bodyPr/>
          <a:lstStyle/>
          <a:p>
            <a:pPr marL="0" indent="0">
              <a:spcAft>
                <a:spcPct val="20000"/>
              </a:spcAft>
            </a:pP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Question:</a:t>
            </a:r>
            <a:r>
              <a:rPr lang="en-US" altLang="en-US" dirty="0">
                <a:latin typeface="Cambria Math" panose="02040503050406030204" pitchFamily="18" charset="0"/>
                <a:ea typeface="Cambria Math" panose="02040503050406030204" pitchFamily="18" charset="0"/>
                <a:sym typeface="Symbol" panose="05050102010706020507" pitchFamily="18" charset="2"/>
              </a:rPr>
              <a:t> How many different Boolean functions of degree 2 are there?</a:t>
            </a:r>
          </a:p>
          <a:p>
            <a:pPr marL="0" indent="0">
              <a:spcAft>
                <a:spcPct val="20000"/>
              </a:spcAft>
            </a:pP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Solution:</a:t>
            </a:r>
            <a:r>
              <a:rPr lang="en-US" altLang="en-US" dirty="0">
                <a:latin typeface="Cambria Math" panose="02040503050406030204" pitchFamily="18" charset="0"/>
                <a:ea typeface="Cambria Math" panose="02040503050406030204" pitchFamily="18" charset="0"/>
                <a:sym typeface="Symbol" panose="05050102010706020507" pitchFamily="18" charset="2"/>
              </a:rPr>
              <a:t> There are 16 of them, F</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dirty="0">
                <a:latin typeface="Cambria Math" panose="02040503050406030204" pitchFamily="18" charset="0"/>
                <a:ea typeface="Cambria Math" panose="02040503050406030204" pitchFamily="18" charset="0"/>
                <a:sym typeface="Symbol" panose="05050102010706020507" pitchFamily="18" charset="2"/>
              </a:rPr>
              <a:t>, F</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dirty="0">
                <a:latin typeface="Cambria Math" panose="02040503050406030204" pitchFamily="18" charset="0"/>
                <a:ea typeface="Cambria Math" panose="02040503050406030204" pitchFamily="18" charset="0"/>
                <a:sym typeface="Symbol" panose="05050102010706020507" pitchFamily="18" charset="2"/>
              </a:rPr>
              <a:t>, …, F</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16</a:t>
            </a:r>
            <a:r>
              <a:rPr lang="en-US" altLang="en-US" dirty="0">
                <a:latin typeface="Cambria Math" panose="02040503050406030204" pitchFamily="18" charset="0"/>
                <a:ea typeface="Cambria Math" panose="02040503050406030204" pitchFamily="18" charset="0"/>
                <a:sym typeface="Symbol" panose="05050102010706020507" pitchFamily="18" charset="2"/>
              </a:rPr>
              <a:t>:</a:t>
            </a:r>
          </a:p>
        </p:txBody>
      </p:sp>
      <p:grpSp>
        <p:nvGrpSpPr>
          <p:cNvPr id="397714" name="Group 402"/>
          <p:cNvGrpSpPr>
            <a:grpSpLocks/>
          </p:cNvGrpSpPr>
          <p:nvPr/>
        </p:nvGrpSpPr>
        <p:grpSpPr bwMode="auto">
          <a:xfrm>
            <a:off x="914400" y="3339306"/>
            <a:ext cx="10363200" cy="2909094"/>
            <a:chOff x="96" y="1824"/>
            <a:chExt cx="5562" cy="1553"/>
          </a:xfrm>
        </p:grpSpPr>
        <p:sp>
          <p:nvSpPr>
            <p:cNvPr id="397343" name="Rectangle 31"/>
            <p:cNvSpPr>
              <a:spLocks noChangeArrowheads="1"/>
            </p:cNvSpPr>
            <p:nvPr/>
          </p:nvSpPr>
          <p:spPr bwMode="auto">
            <a:xfrm>
              <a:off x="906" y="3051"/>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44" name="Rectangle 32"/>
            <p:cNvSpPr>
              <a:spLocks noChangeArrowheads="1"/>
            </p:cNvSpPr>
            <p:nvPr/>
          </p:nvSpPr>
          <p:spPr bwMode="auto">
            <a:xfrm>
              <a:off x="906" y="2725"/>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45" name="Rectangle 33"/>
            <p:cNvSpPr>
              <a:spLocks noChangeArrowheads="1"/>
            </p:cNvSpPr>
            <p:nvPr/>
          </p:nvSpPr>
          <p:spPr bwMode="auto">
            <a:xfrm>
              <a:off x="906" y="2399"/>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46" name="Rectangle 34"/>
            <p:cNvSpPr>
              <a:spLocks noChangeArrowheads="1"/>
            </p:cNvSpPr>
            <p:nvPr/>
          </p:nvSpPr>
          <p:spPr bwMode="auto">
            <a:xfrm>
              <a:off x="906" y="2073"/>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47" name="Rectangle 35"/>
            <p:cNvSpPr>
              <a:spLocks noChangeArrowheads="1"/>
            </p:cNvSpPr>
            <p:nvPr/>
          </p:nvSpPr>
          <p:spPr bwMode="auto">
            <a:xfrm>
              <a:off x="906" y="1824"/>
              <a:ext cx="31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2</a:t>
              </a:r>
            </a:p>
          </p:txBody>
        </p:sp>
        <p:sp>
          <p:nvSpPr>
            <p:cNvPr id="397348" name="Rectangle 36"/>
            <p:cNvSpPr>
              <a:spLocks noChangeArrowheads="1"/>
            </p:cNvSpPr>
            <p:nvPr/>
          </p:nvSpPr>
          <p:spPr bwMode="auto">
            <a:xfrm>
              <a:off x="613" y="3051"/>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49" name="Rectangle 37"/>
            <p:cNvSpPr>
              <a:spLocks noChangeArrowheads="1"/>
            </p:cNvSpPr>
            <p:nvPr/>
          </p:nvSpPr>
          <p:spPr bwMode="auto">
            <a:xfrm>
              <a:off x="613" y="2725"/>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0" name="Rectangle 38"/>
            <p:cNvSpPr>
              <a:spLocks noChangeArrowheads="1"/>
            </p:cNvSpPr>
            <p:nvPr/>
          </p:nvSpPr>
          <p:spPr bwMode="auto">
            <a:xfrm>
              <a:off x="613" y="2399"/>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1" name="Rectangle 39"/>
            <p:cNvSpPr>
              <a:spLocks noChangeArrowheads="1"/>
            </p:cNvSpPr>
            <p:nvPr/>
          </p:nvSpPr>
          <p:spPr bwMode="auto">
            <a:xfrm>
              <a:off x="613" y="2073"/>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2" name="Rectangle 40"/>
            <p:cNvSpPr>
              <a:spLocks noChangeArrowheads="1"/>
            </p:cNvSpPr>
            <p:nvPr/>
          </p:nvSpPr>
          <p:spPr bwMode="auto">
            <a:xfrm>
              <a:off x="613" y="1824"/>
              <a:ext cx="2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a:t>
              </a:r>
            </a:p>
          </p:txBody>
        </p:sp>
        <p:sp>
          <p:nvSpPr>
            <p:cNvPr id="397353" name="Rectangle 41"/>
            <p:cNvSpPr>
              <a:spLocks noChangeArrowheads="1"/>
            </p:cNvSpPr>
            <p:nvPr/>
          </p:nvSpPr>
          <p:spPr bwMode="auto">
            <a:xfrm>
              <a:off x="1224" y="2399"/>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4" name="Rectangle 42"/>
            <p:cNvSpPr>
              <a:spLocks noChangeArrowheads="1"/>
            </p:cNvSpPr>
            <p:nvPr/>
          </p:nvSpPr>
          <p:spPr bwMode="auto">
            <a:xfrm>
              <a:off x="355" y="2399"/>
              <a:ext cx="25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55" name="Rectangle 43"/>
            <p:cNvSpPr>
              <a:spLocks noChangeArrowheads="1"/>
            </p:cNvSpPr>
            <p:nvPr/>
          </p:nvSpPr>
          <p:spPr bwMode="auto">
            <a:xfrm>
              <a:off x="96" y="2399"/>
              <a:ext cx="2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6" name="Rectangle 44"/>
            <p:cNvSpPr>
              <a:spLocks noChangeArrowheads="1"/>
            </p:cNvSpPr>
            <p:nvPr/>
          </p:nvSpPr>
          <p:spPr bwMode="auto">
            <a:xfrm>
              <a:off x="1224" y="2725"/>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57" name="Rectangle 45"/>
            <p:cNvSpPr>
              <a:spLocks noChangeArrowheads="1"/>
            </p:cNvSpPr>
            <p:nvPr/>
          </p:nvSpPr>
          <p:spPr bwMode="auto">
            <a:xfrm>
              <a:off x="355" y="2725"/>
              <a:ext cx="25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58" name="Rectangle 46"/>
            <p:cNvSpPr>
              <a:spLocks noChangeArrowheads="1"/>
            </p:cNvSpPr>
            <p:nvPr/>
          </p:nvSpPr>
          <p:spPr bwMode="auto">
            <a:xfrm>
              <a:off x="96" y="2725"/>
              <a:ext cx="2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59" name="Rectangle 47"/>
            <p:cNvSpPr>
              <a:spLocks noChangeArrowheads="1"/>
            </p:cNvSpPr>
            <p:nvPr/>
          </p:nvSpPr>
          <p:spPr bwMode="auto">
            <a:xfrm>
              <a:off x="1224" y="3051"/>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60" name="Rectangle 48"/>
            <p:cNvSpPr>
              <a:spLocks noChangeArrowheads="1"/>
            </p:cNvSpPr>
            <p:nvPr/>
          </p:nvSpPr>
          <p:spPr bwMode="auto">
            <a:xfrm>
              <a:off x="355" y="3051"/>
              <a:ext cx="25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61" name="Rectangle 49"/>
            <p:cNvSpPr>
              <a:spLocks noChangeArrowheads="1"/>
            </p:cNvSpPr>
            <p:nvPr/>
          </p:nvSpPr>
          <p:spPr bwMode="auto">
            <a:xfrm>
              <a:off x="96" y="3051"/>
              <a:ext cx="2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362" name="Rectangle 50"/>
            <p:cNvSpPr>
              <a:spLocks noChangeArrowheads="1"/>
            </p:cNvSpPr>
            <p:nvPr/>
          </p:nvSpPr>
          <p:spPr bwMode="auto">
            <a:xfrm>
              <a:off x="1224" y="2073"/>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63" name="Rectangle 51"/>
            <p:cNvSpPr>
              <a:spLocks noChangeArrowheads="1"/>
            </p:cNvSpPr>
            <p:nvPr/>
          </p:nvSpPr>
          <p:spPr bwMode="auto">
            <a:xfrm>
              <a:off x="355" y="2073"/>
              <a:ext cx="25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64" name="Rectangle 52"/>
            <p:cNvSpPr>
              <a:spLocks noChangeArrowheads="1"/>
            </p:cNvSpPr>
            <p:nvPr/>
          </p:nvSpPr>
          <p:spPr bwMode="auto">
            <a:xfrm>
              <a:off x="96" y="2073"/>
              <a:ext cx="25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365" name="Rectangle 53"/>
            <p:cNvSpPr>
              <a:spLocks noChangeArrowheads="1"/>
            </p:cNvSpPr>
            <p:nvPr/>
          </p:nvSpPr>
          <p:spPr bwMode="auto">
            <a:xfrm>
              <a:off x="1224" y="1824"/>
              <a:ext cx="3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F</a:t>
              </a:r>
              <a:r>
                <a:rPr lang="en-US" altLang="en-US" sz="2400" baseline="-25000">
                  <a:solidFill>
                    <a:srgbClr val="66FF33"/>
                  </a:solidFill>
                  <a:latin typeface="Cambria Math" panose="02040503050406030204" pitchFamily="18" charset="0"/>
                  <a:ea typeface="Cambria Math" panose="02040503050406030204" pitchFamily="18" charset="0"/>
                </a:rPr>
                <a:t>3</a:t>
              </a:r>
              <a:endParaRPr lang="en-CA" altLang="en-US" sz="2400" baseline="-25000">
                <a:solidFill>
                  <a:srgbClr val="66FF33"/>
                </a:solidFill>
                <a:latin typeface="Cambria Math" panose="02040503050406030204" pitchFamily="18" charset="0"/>
                <a:ea typeface="Cambria Math" panose="02040503050406030204" pitchFamily="18" charset="0"/>
              </a:endParaRPr>
            </a:p>
          </p:txBody>
        </p:sp>
        <p:sp>
          <p:nvSpPr>
            <p:cNvPr id="397366" name="Rectangle 54"/>
            <p:cNvSpPr>
              <a:spLocks noChangeArrowheads="1"/>
            </p:cNvSpPr>
            <p:nvPr/>
          </p:nvSpPr>
          <p:spPr bwMode="auto">
            <a:xfrm>
              <a:off x="355" y="1824"/>
              <a:ext cx="25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y</a:t>
              </a:r>
              <a:endParaRPr lang="en-CA" altLang="en-US" sz="2400">
                <a:solidFill>
                  <a:srgbClr val="66FF33"/>
                </a:solidFill>
                <a:latin typeface="Cambria Math" panose="02040503050406030204" pitchFamily="18" charset="0"/>
                <a:ea typeface="Cambria Math" panose="02040503050406030204" pitchFamily="18" charset="0"/>
              </a:endParaRPr>
            </a:p>
          </p:txBody>
        </p:sp>
        <p:sp>
          <p:nvSpPr>
            <p:cNvPr id="397367" name="Rectangle 55"/>
            <p:cNvSpPr>
              <a:spLocks noChangeArrowheads="1"/>
            </p:cNvSpPr>
            <p:nvPr/>
          </p:nvSpPr>
          <p:spPr bwMode="auto">
            <a:xfrm>
              <a:off x="96" y="1824"/>
              <a:ext cx="25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x</a:t>
              </a:r>
              <a:endParaRPr lang="en-CA" altLang="en-US" sz="2400">
                <a:solidFill>
                  <a:srgbClr val="66FF33"/>
                </a:solidFill>
                <a:latin typeface="Cambria Math" panose="02040503050406030204" pitchFamily="18" charset="0"/>
                <a:ea typeface="Cambria Math" panose="02040503050406030204" pitchFamily="18" charset="0"/>
              </a:endParaRPr>
            </a:p>
          </p:txBody>
        </p:sp>
        <p:sp>
          <p:nvSpPr>
            <p:cNvPr id="397368" name="Line 56"/>
            <p:cNvSpPr>
              <a:spLocks noChangeShapeType="1"/>
            </p:cNvSpPr>
            <p:nvPr/>
          </p:nvSpPr>
          <p:spPr bwMode="auto">
            <a:xfrm>
              <a:off x="96" y="2073"/>
              <a:ext cx="144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69" name="Line 57"/>
            <p:cNvSpPr>
              <a:spLocks noChangeShapeType="1"/>
            </p:cNvSpPr>
            <p:nvPr/>
          </p:nvSpPr>
          <p:spPr bwMode="auto">
            <a:xfrm>
              <a:off x="96" y="2399"/>
              <a:ext cx="144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0" name="Line 58"/>
            <p:cNvSpPr>
              <a:spLocks noChangeShapeType="1"/>
            </p:cNvSpPr>
            <p:nvPr/>
          </p:nvSpPr>
          <p:spPr bwMode="auto">
            <a:xfrm>
              <a:off x="355"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1" name="Line 59"/>
            <p:cNvSpPr>
              <a:spLocks noChangeShapeType="1"/>
            </p:cNvSpPr>
            <p:nvPr/>
          </p:nvSpPr>
          <p:spPr bwMode="auto">
            <a:xfrm>
              <a:off x="613"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2" name="Line 60"/>
            <p:cNvSpPr>
              <a:spLocks noChangeShapeType="1"/>
            </p:cNvSpPr>
            <p:nvPr/>
          </p:nvSpPr>
          <p:spPr bwMode="auto">
            <a:xfrm>
              <a:off x="96" y="1824"/>
              <a:ext cx="144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3" name="Line 61"/>
            <p:cNvSpPr>
              <a:spLocks noChangeShapeType="1"/>
            </p:cNvSpPr>
            <p:nvPr/>
          </p:nvSpPr>
          <p:spPr bwMode="auto">
            <a:xfrm>
              <a:off x="96"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4" name="Line 62"/>
            <p:cNvSpPr>
              <a:spLocks noChangeShapeType="1"/>
            </p:cNvSpPr>
            <p:nvPr/>
          </p:nvSpPr>
          <p:spPr bwMode="auto">
            <a:xfrm>
              <a:off x="1536"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5" name="Line 63"/>
            <p:cNvSpPr>
              <a:spLocks noChangeShapeType="1"/>
            </p:cNvSpPr>
            <p:nvPr/>
          </p:nvSpPr>
          <p:spPr bwMode="auto">
            <a:xfrm>
              <a:off x="96" y="3377"/>
              <a:ext cx="144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376" name="Line 64"/>
            <p:cNvSpPr>
              <a:spLocks noChangeShapeType="1"/>
            </p:cNvSpPr>
            <p:nvPr/>
          </p:nvSpPr>
          <p:spPr bwMode="auto">
            <a:xfrm>
              <a:off x="96" y="3051"/>
              <a:ext cx="144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377" name="Line 65"/>
            <p:cNvSpPr>
              <a:spLocks noChangeShapeType="1"/>
            </p:cNvSpPr>
            <p:nvPr/>
          </p:nvSpPr>
          <p:spPr bwMode="auto">
            <a:xfrm>
              <a:off x="96" y="2725"/>
              <a:ext cx="144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378" name="Line 66"/>
            <p:cNvSpPr>
              <a:spLocks noChangeShapeType="1"/>
            </p:cNvSpPr>
            <p:nvPr/>
          </p:nvSpPr>
          <p:spPr bwMode="auto">
            <a:xfrm>
              <a:off x="906"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379" name="Line 67"/>
            <p:cNvSpPr>
              <a:spLocks noChangeShapeType="1"/>
            </p:cNvSpPr>
            <p:nvPr/>
          </p:nvSpPr>
          <p:spPr bwMode="auto">
            <a:xfrm>
              <a:off x="1224"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12" name="Rectangle 200"/>
            <p:cNvSpPr>
              <a:spLocks noChangeArrowheads="1"/>
            </p:cNvSpPr>
            <p:nvPr/>
          </p:nvSpPr>
          <p:spPr bwMode="auto">
            <a:xfrm>
              <a:off x="2741" y="3051"/>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13" name="Rectangle 201"/>
            <p:cNvSpPr>
              <a:spLocks noChangeArrowheads="1"/>
            </p:cNvSpPr>
            <p:nvPr/>
          </p:nvSpPr>
          <p:spPr bwMode="auto">
            <a:xfrm>
              <a:off x="2741" y="2725"/>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14" name="Rectangle 202"/>
            <p:cNvSpPr>
              <a:spLocks noChangeArrowheads="1"/>
            </p:cNvSpPr>
            <p:nvPr/>
          </p:nvSpPr>
          <p:spPr bwMode="auto">
            <a:xfrm>
              <a:off x="2741" y="2399"/>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15" name="Rectangle 203"/>
            <p:cNvSpPr>
              <a:spLocks noChangeArrowheads="1"/>
            </p:cNvSpPr>
            <p:nvPr/>
          </p:nvSpPr>
          <p:spPr bwMode="auto">
            <a:xfrm>
              <a:off x="2741" y="2073"/>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16" name="Rectangle 204"/>
            <p:cNvSpPr>
              <a:spLocks noChangeArrowheads="1"/>
            </p:cNvSpPr>
            <p:nvPr/>
          </p:nvSpPr>
          <p:spPr bwMode="auto">
            <a:xfrm>
              <a:off x="2741" y="1824"/>
              <a:ext cx="31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8</a:t>
              </a:r>
            </a:p>
          </p:txBody>
        </p:sp>
        <p:sp>
          <p:nvSpPr>
            <p:cNvPr id="397517" name="Rectangle 205"/>
            <p:cNvSpPr>
              <a:spLocks noChangeArrowheads="1"/>
            </p:cNvSpPr>
            <p:nvPr/>
          </p:nvSpPr>
          <p:spPr bwMode="auto">
            <a:xfrm>
              <a:off x="2448" y="3051"/>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18" name="Rectangle 206"/>
            <p:cNvSpPr>
              <a:spLocks noChangeArrowheads="1"/>
            </p:cNvSpPr>
            <p:nvPr/>
          </p:nvSpPr>
          <p:spPr bwMode="auto">
            <a:xfrm>
              <a:off x="2448" y="2725"/>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19" name="Rectangle 207"/>
            <p:cNvSpPr>
              <a:spLocks noChangeArrowheads="1"/>
            </p:cNvSpPr>
            <p:nvPr/>
          </p:nvSpPr>
          <p:spPr bwMode="auto">
            <a:xfrm>
              <a:off x="2448" y="2399"/>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20" name="Rectangle 208"/>
            <p:cNvSpPr>
              <a:spLocks noChangeArrowheads="1"/>
            </p:cNvSpPr>
            <p:nvPr/>
          </p:nvSpPr>
          <p:spPr bwMode="auto">
            <a:xfrm>
              <a:off x="2448" y="2073"/>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21" name="Rectangle 209"/>
            <p:cNvSpPr>
              <a:spLocks noChangeArrowheads="1"/>
            </p:cNvSpPr>
            <p:nvPr/>
          </p:nvSpPr>
          <p:spPr bwMode="auto">
            <a:xfrm>
              <a:off x="2448" y="1824"/>
              <a:ext cx="2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7</a:t>
              </a:r>
            </a:p>
          </p:txBody>
        </p:sp>
        <p:sp>
          <p:nvSpPr>
            <p:cNvPr id="397522" name="Rectangle 210"/>
            <p:cNvSpPr>
              <a:spLocks noChangeArrowheads="1"/>
            </p:cNvSpPr>
            <p:nvPr/>
          </p:nvSpPr>
          <p:spPr bwMode="auto">
            <a:xfrm>
              <a:off x="3059" y="2399"/>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25" name="Rectangle 213"/>
            <p:cNvSpPr>
              <a:spLocks noChangeArrowheads="1"/>
            </p:cNvSpPr>
            <p:nvPr/>
          </p:nvSpPr>
          <p:spPr bwMode="auto">
            <a:xfrm>
              <a:off x="3059" y="2725"/>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28" name="Rectangle 216"/>
            <p:cNvSpPr>
              <a:spLocks noChangeArrowheads="1"/>
            </p:cNvSpPr>
            <p:nvPr/>
          </p:nvSpPr>
          <p:spPr bwMode="auto">
            <a:xfrm>
              <a:off x="3059" y="3051"/>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31" name="Rectangle 219"/>
            <p:cNvSpPr>
              <a:spLocks noChangeArrowheads="1"/>
            </p:cNvSpPr>
            <p:nvPr/>
          </p:nvSpPr>
          <p:spPr bwMode="auto">
            <a:xfrm>
              <a:off x="3059" y="2073"/>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34" name="Rectangle 222"/>
            <p:cNvSpPr>
              <a:spLocks noChangeArrowheads="1"/>
            </p:cNvSpPr>
            <p:nvPr/>
          </p:nvSpPr>
          <p:spPr bwMode="auto">
            <a:xfrm>
              <a:off x="3059" y="1824"/>
              <a:ext cx="3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F</a:t>
              </a:r>
              <a:r>
                <a:rPr lang="en-US" altLang="en-US" sz="2400" baseline="-25000">
                  <a:solidFill>
                    <a:srgbClr val="66FF33"/>
                  </a:solidFill>
                  <a:latin typeface="Cambria Math" panose="02040503050406030204" pitchFamily="18" charset="0"/>
                  <a:ea typeface="Cambria Math" panose="02040503050406030204" pitchFamily="18" charset="0"/>
                </a:rPr>
                <a:t>9</a:t>
              </a:r>
              <a:endParaRPr lang="en-CA" altLang="en-US" sz="2400" baseline="-25000">
                <a:solidFill>
                  <a:srgbClr val="66FF33"/>
                </a:solidFill>
                <a:latin typeface="Cambria Math" panose="02040503050406030204" pitchFamily="18" charset="0"/>
                <a:ea typeface="Cambria Math" panose="02040503050406030204" pitchFamily="18" charset="0"/>
              </a:endParaRPr>
            </a:p>
          </p:txBody>
        </p:sp>
        <p:sp>
          <p:nvSpPr>
            <p:cNvPr id="397537" name="Line 225"/>
            <p:cNvSpPr>
              <a:spLocks noChangeShapeType="1"/>
            </p:cNvSpPr>
            <p:nvPr/>
          </p:nvSpPr>
          <p:spPr bwMode="auto">
            <a:xfrm>
              <a:off x="2448" y="2073"/>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38" name="Line 226"/>
            <p:cNvSpPr>
              <a:spLocks noChangeShapeType="1"/>
            </p:cNvSpPr>
            <p:nvPr/>
          </p:nvSpPr>
          <p:spPr bwMode="auto">
            <a:xfrm>
              <a:off x="2448" y="2399"/>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41" name="Line 229"/>
            <p:cNvSpPr>
              <a:spLocks noChangeShapeType="1"/>
            </p:cNvSpPr>
            <p:nvPr/>
          </p:nvSpPr>
          <p:spPr bwMode="auto">
            <a:xfrm>
              <a:off x="2448" y="1824"/>
              <a:ext cx="923"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42" name="Line 230"/>
            <p:cNvSpPr>
              <a:spLocks noChangeShapeType="1"/>
            </p:cNvSpPr>
            <p:nvPr/>
          </p:nvSpPr>
          <p:spPr bwMode="auto">
            <a:xfrm>
              <a:off x="2448"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43" name="Line 231"/>
            <p:cNvSpPr>
              <a:spLocks noChangeShapeType="1"/>
            </p:cNvSpPr>
            <p:nvPr/>
          </p:nvSpPr>
          <p:spPr bwMode="auto">
            <a:xfrm>
              <a:off x="3371"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44" name="Line 232"/>
            <p:cNvSpPr>
              <a:spLocks noChangeShapeType="1"/>
            </p:cNvSpPr>
            <p:nvPr/>
          </p:nvSpPr>
          <p:spPr bwMode="auto">
            <a:xfrm>
              <a:off x="2448" y="3377"/>
              <a:ext cx="923"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45" name="Line 233"/>
            <p:cNvSpPr>
              <a:spLocks noChangeShapeType="1"/>
            </p:cNvSpPr>
            <p:nvPr/>
          </p:nvSpPr>
          <p:spPr bwMode="auto">
            <a:xfrm>
              <a:off x="2448" y="3051"/>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46" name="Line 234"/>
            <p:cNvSpPr>
              <a:spLocks noChangeShapeType="1"/>
            </p:cNvSpPr>
            <p:nvPr/>
          </p:nvSpPr>
          <p:spPr bwMode="auto">
            <a:xfrm>
              <a:off x="2448" y="2725"/>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47" name="Line 235"/>
            <p:cNvSpPr>
              <a:spLocks noChangeShapeType="1"/>
            </p:cNvSpPr>
            <p:nvPr/>
          </p:nvSpPr>
          <p:spPr bwMode="auto">
            <a:xfrm>
              <a:off x="2741"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48" name="Line 236"/>
            <p:cNvSpPr>
              <a:spLocks noChangeShapeType="1"/>
            </p:cNvSpPr>
            <p:nvPr/>
          </p:nvSpPr>
          <p:spPr bwMode="auto">
            <a:xfrm>
              <a:off x="3059"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51" name="Rectangle 239"/>
            <p:cNvSpPr>
              <a:spLocks noChangeArrowheads="1"/>
            </p:cNvSpPr>
            <p:nvPr/>
          </p:nvSpPr>
          <p:spPr bwMode="auto">
            <a:xfrm>
              <a:off x="1829" y="3051"/>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52" name="Rectangle 240"/>
            <p:cNvSpPr>
              <a:spLocks noChangeArrowheads="1"/>
            </p:cNvSpPr>
            <p:nvPr/>
          </p:nvSpPr>
          <p:spPr bwMode="auto">
            <a:xfrm>
              <a:off x="1829" y="2725"/>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53" name="Rectangle 241"/>
            <p:cNvSpPr>
              <a:spLocks noChangeArrowheads="1"/>
            </p:cNvSpPr>
            <p:nvPr/>
          </p:nvSpPr>
          <p:spPr bwMode="auto">
            <a:xfrm>
              <a:off x="1829" y="2399"/>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54" name="Rectangle 242"/>
            <p:cNvSpPr>
              <a:spLocks noChangeArrowheads="1"/>
            </p:cNvSpPr>
            <p:nvPr/>
          </p:nvSpPr>
          <p:spPr bwMode="auto">
            <a:xfrm>
              <a:off x="1829" y="2073"/>
              <a:ext cx="31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dirty="0">
                  <a:latin typeface="Cambria Math" panose="02040503050406030204" pitchFamily="18" charset="0"/>
                  <a:ea typeface="Cambria Math" panose="02040503050406030204" pitchFamily="18" charset="0"/>
                </a:rPr>
                <a:t>0</a:t>
              </a:r>
              <a:endParaRPr lang="en-CA" altLang="en-US" dirty="0">
                <a:latin typeface="Cambria Math" panose="02040503050406030204" pitchFamily="18" charset="0"/>
                <a:ea typeface="Cambria Math" panose="02040503050406030204" pitchFamily="18" charset="0"/>
              </a:endParaRPr>
            </a:p>
          </p:txBody>
        </p:sp>
        <p:sp>
          <p:nvSpPr>
            <p:cNvPr id="397555" name="Rectangle 243"/>
            <p:cNvSpPr>
              <a:spLocks noChangeArrowheads="1"/>
            </p:cNvSpPr>
            <p:nvPr/>
          </p:nvSpPr>
          <p:spPr bwMode="auto">
            <a:xfrm>
              <a:off x="1829" y="1824"/>
              <a:ext cx="31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5</a:t>
              </a:r>
            </a:p>
          </p:txBody>
        </p:sp>
        <p:sp>
          <p:nvSpPr>
            <p:cNvPr id="397556" name="Rectangle 244"/>
            <p:cNvSpPr>
              <a:spLocks noChangeArrowheads="1"/>
            </p:cNvSpPr>
            <p:nvPr/>
          </p:nvSpPr>
          <p:spPr bwMode="auto">
            <a:xfrm>
              <a:off x="1536" y="3051"/>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57" name="Rectangle 245"/>
            <p:cNvSpPr>
              <a:spLocks noChangeArrowheads="1"/>
            </p:cNvSpPr>
            <p:nvPr/>
          </p:nvSpPr>
          <p:spPr bwMode="auto">
            <a:xfrm>
              <a:off x="1536" y="2725"/>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58" name="Rectangle 246"/>
            <p:cNvSpPr>
              <a:spLocks noChangeArrowheads="1"/>
            </p:cNvSpPr>
            <p:nvPr/>
          </p:nvSpPr>
          <p:spPr bwMode="auto">
            <a:xfrm>
              <a:off x="1536" y="2399"/>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59" name="Rectangle 247"/>
            <p:cNvSpPr>
              <a:spLocks noChangeArrowheads="1"/>
            </p:cNvSpPr>
            <p:nvPr/>
          </p:nvSpPr>
          <p:spPr bwMode="auto">
            <a:xfrm>
              <a:off x="1536" y="2073"/>
              <a:ext cx="29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dirty="0">
                  <a:latin typeface="Cambria Math" panose="02040503050406030204" pitchFamily="18" charset="0"/>
                  <a:ea typeface="Cambria Math" panose="02040503050406030204" pitchFamily="18" charset="0"/>
                </a:rPr>
                <a:t>0</a:t>
              </a:r>
              <a:endParaRPr lang="en-CA" altLang="en-US" dirty="0">
                <a:latin typeface="Cambria Math" panose="02040503050406030204" pitchFamily="18" charset="0"/>
                <a:ea typeface="Cambria Math" panose="02040503050406030204" pitchFamily="18" charset="0"/>
              </a:endParaRPr>
            </a:p>
          </p:txBody>
        </p:sp>
        <p:sp>
          <p:nvSpPr>
            <p:cNvPr id="397560" name="Rectangle 248"/>
            <p:cNvSpPr>
              <a:spLocks noChangeArrowheads="1"/>
            </p:cNvSpPr>
            <p:nvPr/>
          </p:nvSpPr>
          <p:spPr bwMode="auto">
            <a:xfrm>
              <a:off x="1536" y="1824"/>
              <a:ext cx="29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4</a:t>
              </a:r>
            </a:p>
          </p:txBody>
        </p:sp>
        <p:sp>
          <p:nvSpPr>
            <p:cNvPr id="397561" name="Rectangle 249"/>
            <p:cNvSpPr>
              <a:spLocks noChangeArrowheads="1"/>
            </p:cNvSpPr>
            <p:nvPr/>
          </p:nvSpPr>
          <p:spPr bwMode="auto">
            <a:xfrm>
              <a:off x="2147" y="2399"/>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62" name="Rectangle 250"/>
            <p:cNvSpPr>
              <a:spLocks noChangeArrowheads="1"/>
            </p:cNvSpPr>
            <p:nvPr/>
          </p:nvSpPr>
          <p:spPr bwMode="auto">
            <a:xfrm>
              <a:off x="2147" y="2725"/>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63" name="Rectangle 251"/>
            <p:cNvSpPr>
              <a:spLocks noChangeArrowheads="1"/>
            </p:cNvSpPr>
            <p:nvPr/>
          </p:nvSpPr>
          <p:spPr bwMode="auto">
            <a:xfrm>
              <a:off x="2147" y="3051"/>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64" name="Rectangle 252"/>
            <p:cNvSpPr>
              <a:spLocks noChangeArrowheads="1"/>
            </p:cNvSpPr>
            <p:nvPr/>
          </p:nvSpPr>
          <p:spPr bwMode="auto">
            <a:xfrm>
              <a:off x="2147" y="2073"/>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65" name="Rectangle 253"/>
            <p:cNvSpPr>
              <a:spLocks noChangeArrowheads="1"/>
            </p:cNvSpPr>
            <p:nvPr/>
          </p:nvSpPr>
          <p:spPr bwMode="auto">
            <a:xfrm>
              <a:off x="2147" y="1824"/>
              <a:ext cx="31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F</a:t>
              </a:r>
              <a:r>
                <a:rPr lang="en-US" altLang="en-US" sz="2400" baseline="-25000">
                  <a:solidFill>
                    <a:srgbClr val="66FF33"/>
                  </a:solidFill>
                  <a:latin typeface="Cambria Math" panose="02040503050406030204" pitchFamily="18" charset="0"/>
                  <a:ea typeface="Cambria Math" panose="02040503050406030204" pitchFamily="18" charset="0"/>
                </a:rPr>
                <a:t>6</a:t>
              </a:r>
              <a:endParaRPr lang="en-CA" altLang="en-US" sz="2400" baseline="-25000">
                <a:solidFill>
                  <a:srgbClr val="66FF33"/>
                </a:solidFill>
                <a:latin typeface="Cambria Math" panose="02040503050406030204" pitchFamily="18" charset="0"/>
                <a:ea typeface="Cambria Math" panose="02040503050406030204" pitchFamily="18" charset="0"/>
              </a:endParaRPr>
            </a:p>
          </p:txBody>
        </p:sp>
        <p:sp>
          <p:nvSpPr>
            <p:cNvPr id="397566" name="Line 254"/>
            <p:cNvSpPr>
              <a:spLocks noChangeShapeType="1"/>
            </p:cNvSpPr>
            <p:nvPr/>
          </p:nvSpPr>
          <p:spPr bwMode="auto">
            <a:xfrm>
              <a:off x="1536" y="2073"/>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67" name="Line 255"/>
            <p:cNvSpPr>
              <a:spLocks noChangeShapeType="1"/>
            </p:cNvSpPr>
            <p:nvPr/>
          </p:nvSpPr>
          <p:spPr bwMode="auto">
            <a:xfrm>
              <a:off x="1536" y="2399"/>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68" name="Line 256"/>
            <p:cNvSpPr>
              <a:spLocks noChangeShapeType="1"/>
            </p:cNvSpPr>
            <p:nvPr/>
          </p:nvSpPr>
          <p:spPr bwMode="auto">
            <a:xfrm>
              <a:off x="1536" y="1824"/>
              <a:ext cx="923"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69" name="Line 257"/>
            <p:cNvSpPr>
              <a:spLocks noChangeShapeType="1"/>
            </p:cNvSpPr>
            <p:nvPr/>
          </p:nvSpPr>
          <p:spPr bwMode="auto">
            <a:xfrm>
              <a:off x="1536"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70" name="Line 258"/>
            <p:cNvSpPr>
              <a:spLocks noChangeShapeType="1"/>
            </p:cNvSpPr>
            <p:nvPr/>
          </p:nvSpPr>
          <p:spPr bwMode="auto">
            <a:xfrm>
              <a:off x="2459"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71" name="Line 259"/>
            <p:cNvSpPr>
              <a:spLocks noChangeShapeType="1"/>
            </p:cNvSpPr>
            <p:nvPr/>
          </p:nvSpPr>
          <p:spPr bwMode="auto">
            <a:xfrm>
              <a:off x="1536" y="3377"/>
              <a:ext cx="923"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72" name="Line 260"/>
            <p:cNvSpPr>
              <a:spLocks noChangeShapeType="1"/>
            </p:cNvSpPr>
            <p:nvPr/>
          </p:nvSpPr>
          <p:spPr bwMode="auto">
            <a:xfrm>
              <a:off x="1536" y="3051"/>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73" name="Line 261"/>
            <p:cNvSpPr>
              <a:spLocks noChangeShapeType="1"/>
            </p:cNvSpPr>
            <p:nvPr/>
          </p:nvSpPr>
          <p:spPr bwMode="auto">
            <a:xfrm>
              <a:off x="1536" y="2725"/>
              <a:ext cx="923"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74" name="Line 262"/>
            <p:cNvSpPr>
              <a:spLocks noChangeShapeType="1"/>
            </p:cNvSpPr>
            <p:nvPr/>
          </p:nvSpPr>
          <p:spPr bwMode="auto">
            <a:xfrm>
              <a:off x="1829"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75" name="Line 263"/>
            <p:cNvSpPr>
              <a:spLocks noChangeShapeType="1"/>
            </p:cNvSpPr>
            <p:nvPr/>
          </p:nvSpPr>
          <p:spPr bwMode="auto">
            <a:xfrm>
              <a:off x="2147"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77" name="Rectangle 265"/>
            <p:cNvSpPr>
              <a:spLocks noChangeArrowheads="1"/>
            </p:cNvSpPr>
            <p:nvPr/>
          </p:nvSpPr>
          <p:spPr bwMode="auto">
            <a:xfrm>
              <a:off x="3686" y="3051"/>
              <a:ext cx="33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78" name="Rectangle 266"/>
            <p:cNvSpPr>
              <a:spLocks noChangeArrowheads="1"/>
            </p:cNvSpPr>
            <p:nvPr/>
          </p:nvSpPr>
          <p:spPr bwMode="auto">
            <a:xfrm>
              <a:off x="3686" y="2725"/>
              <a:ext cx="33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79" name="Rectangle 267"/>
            <p:cNvSpPr>
              <a:spLocks noChangeArrowheads="1"/>
            </p:cNvSpPr>
            <p:nvPr/>
          </p:nvSpPr>
          <p:spPr bwMode="auto">
            <a:xfrm>
              <a:off x="3686" y="2399"/>
              <a:ext cx="33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80" name="Rectangle 268"/>
            <p:cNvSpPr>
              <a:spLocks noChangeArrowheads="1"/>
            </p:cNvSpPr>
            <p:nvPr/>
          </p:nvSpPr>
          <p:spPr bwMode="auto">
            <a:xfrm>
              <a:off x="3686" y="2073"/>
              <a:ext cx="33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81" name="Rectangle 269"/>
            <p:cNvSpPr>
              <a:spLocks noChangeArrowheads="1"/>
            </p:cNvSpPr>
            <p:nvPr/>
          </p:nvSpPr>
          <p:spPr bwMode="auto">
            <a:xfrm>
              <a:off x="3686" y="1824"/>
              <a:ext cx="33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11</a:t>
              </a:r>
            </a:p>
          </p:txBody>
        </p:sp>
        <p:sp>
          <p:nvSpPr>
            <p:cNvPr id="397582" name="Rectangle 270"/>
            <p:cNvSpPr>
              <a:spLocks noChangeArrowheads="1"/>
            </p:cNvSpPr>
            <p:nvPr/>
          </p:nvSpPr>
          <p:spPr bwMode="auto">
            <a:xfrm>
              <a:off x="3360" y="3051"/>
              <a:ext cx="32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83" name="Rectangle 271"/>
            <p:cNvSpPr>
              <a:spLocks noChangeArrowheads="1"/>
            </p:cNvSpPr>
            <p:nvPr/>
          </p:nvSpPr>
          <p:spPr bwMode="auto">
            <a:xfrm>
              <a:off x="3360" y="2725"/>
              <a:ext cx="32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84" name="Rectangle 272"/>
            <p:cNvSpPr>
              <a:spLocks noChangeArrowheads="1"/>
            </p:cNvSpPr>
            <p:nvPr/>
          </p:nvSpPr>
          <p:spPr bwMode="auto">
            <a:xfrm>
              <a:off x="3360" y="2399"/>
              <a:ext cx="32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85" name="Rectangle 273"/>
            <p:cNvSpPr>
              <a:spLocks noChangeArrowheads="1"/>
            </p:cNvSpPr>
            <p:nvPr/>
          </p:nvSpPr>
          <p:spPr bwMode="auto">
            <a:xfrm>
              <a:off x="3360" y="2073"/>
              <a:ext cx="32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86" name="Rectangle 274"/>
            <p:cNvSpPr>
              <a:spLocks noChangeArrowheads="1"/>
            </p:cNvSpPr>
            <p:nvPr/>
          </p:nvSpPr>
          <p:spPr bwMode="auto">
            <a:xfrm>
              <a:off x="3360" y="1824"/>
              <a:ext cx="3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10</a:t>
              </a:r>
            </a:p>
          </p:txBody>
        </p:sp>
        <p:sp>
          <p:nvSpPr>
            <p:cNvPr id="397587" name="Rectangle 275"/>
            <p:cNvSpPr>
              <a:spLocks noChangeArrowheads="1"/>
            </p:cNvSpPr>
            <p:nvPr/>
          </p:nvSpPr>
          <p:spPr bwMode="auto">
            <a:xfrm>
              <a:off x="4024" y="2399"/>
              <a:ext cx="3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588" name="Rectangle 276"/>
            <p:cNvSpPr>
              <a:spLocks noChangeArrowheads="1"/>
            </p:cNvSpPr>
            <p:nvPr/>
          </p:nvSpPr>
          <p:spPr bwMode="auto">
            <a:xfrm>
              <a:off x="4024" y="2725"/>
              <a:ext cx="3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89" name="Rectangle 277"/>
            <p:cNvSpPr>
              <a:spLocks noChangeArrowheads="1"/>
            </p:cNvSpPr>
            <p:nvPr/>
          </p:nvSpPr>
          <p:spPr bwMode="auto">
            <a:xfrm>
              <a:off x="4024" y="3051"/>
              <a:ext cx="3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90" name="Rectangle 278"/>
            <p:cNvSpPr>
              <a:spLocks noChangeArrowheads="1"/>
            </p:cNvSpPr>
            <p:nvPr/>
          </p:nvSpPr>
          <p:spPr bwMode="auto">
            <a:xfrm>
              <a:off x="4024" y="2073"/>
              <a:ext cx="33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591" name="Rectangle 279"/>
            <p:cNvSpPr>
              <a:spLocks noChangeArrowheads="1"/>
            </p:cNvSpPr>
            <p:nvPr/>
          </p:nvSpPr>
          <p:spPr bwMode="auto">
            <a:xfrm>
              <a:off x="4024" y="1824"/>
              <a:ext cx="33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F</a:t>
              </a:r>
              <a:r>
                <a:rPr lang="en-US" altLang="en-US" sz="2400" baseline="-25000">
                  <a:solidFill>
                    <a:srgbClr val="66FF33"/>
                  </a:solidFill>
                  <a:latin typeface="Cambria Math" panose="02040503050406030204" pitchFamily="18" charset="0"/>
                  <a:ea typeface="Cambria Math" panose="02040503050406030204" pitchFamily="18" charset="0"/>
                </a:rPr>
                <a:t>12</a:t>
              </a:r>
              <a:endParaRPr lang="en-CA" altLang="en-US" sz="2400" baseline="-25000">
                <a:solidFill>
                  <a:srgbClr val="66FF33"/>
                </a:solidFill>
                <a:latin typeface="Cambria Math" panose="02040503050406030204" pitchFamily="18" charset="0"/>
                <a:ea typeface="Cambria Math" panose="02040503050406030204" pitchFamily="18" charset="0"/>
              </a:endParaRPr>
            </a:p>
          </p:txBody>
        </p:sp>
        <p:sp>
          <p:nvSpPr>
            <p:cNvPr id="397592" name="Line 280"/>
            <p:cNvSpPr>
              <a:spLocks noChangeShapeType="1"/>
            </p:cNvSpPr>
            <p:nvPr/>
          </p:nvSpPr>
          <p:spPr bwMode="auto">
            <a:xfrm>
              <a:off x="3360" y="2073"/>
              <a:ext cx="996"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3" name="Line 281"/>
            <p:cNvSpPr>
              <a:spLocks noChangeShapeType="1"/>
            </p:cNvSpPr>
            <p:nvPr/>
          </p:nvSpPr>
          <p:spPr bwMode="auto">
            <a:xfrm>
              <a:off x="3360" y="2399"/>
              <a:ext cx="996"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4" name="Line 282"/>
            <p:cNvSpPr>
              <a:spLocks noChangeShapeType="1"/>
            </p:cNvSpPr>
            <p:nvPr/>
          </p:nvSpPr>
          <p:spPr bwMode="auto">
            <a:xfrm>
              <a:off x="3360" y="1824"/>
              <a:ext cx="996"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5" name="Line 283"/>
            <p:cNvSpPr>
              <a:spLocks noChangeShapeType="1"/>
            </p:cNvSpPr>
            <p:nvPr/>
          </p:nvSpPr>
          <p:spPr bwMode="auto">
            <a:xfrm>
              <a:off x="3360"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6" name="Line 284"/>
            <p:cNvSpPr>
              <a:spLocks noChangeShapeType="1"/>
            </p:cNvSpPr>
            <p:nvPr/>
          </p:nvSpPr>
          <p:spPr bwMode="auto">
            <a:xfrm>
              <a:off x="4356"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7" name="Line 285"/>
            <p:cNvSpPr>
              <a:spLocks noChangeShapeType="1"/>
            </p:cNvSpPr>
            <p:nvPr/>
          </p:nvSpPr>
          <p:spPr bwMode="auto">
            <a:xfrm>
              <a:off x="3360" y="3377"/>
              <a:ext cx="996"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598" name="Line 286"/>
            <p:cNvSpPr>
              <a:spLocks noChangeShapeType="1"/>
            </p:cNvSpPr>
            <p:nvPr/>
          </p:nvSpPr>
          <p:spPr bwMode="auto">
            <a:xfrm>
              <a:off x="3360" y="3051"/>
              <a:ext cx="996"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599" name="Line 287"/>
            <p:cNvSpPr>
              <a:spLocks noChangeShapeType="1"/>
            </p:cNvSpPr>
            <p:nvPr/>
          </p:nvSpPr>
          <p:spPr bwMode="auto">
            <a:xfrm>
              <a:off x="3360" y="2725"/>
              <a:ext cx="996"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00" name="Line 288"/>
            <p:cNvSpPr>
              <a:spLocks noChangeShapeType="1"/>
            </p:cNvSpPr>
            <p:nvPr/>
          </p:nvSpPr>
          <p:spPr bwMode="auto">
            <a:xfrm>
              <a:off x="3686"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01" name="Line 289"/>
            <p:cNvSpPr>
              <a:spLocks noChangeShapeType="1"/>
            </p:cNvSpPr>
            <p:nvPr/>
          </p:nvSpPr>
          <p:spPr bwMode="auto">
            <a:xfrm>
              <a:off x="4024"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03" name="Rectangle 291"/>
            <p:cNvSpPr>
              <a:spLocks noChangeArrowheads="1"/>
            </p:cNvSpPr>
            <p:nvPr/>
          </p:nvSpPr>
          <p:spPr bwMode="auto">
            <a:xfrm>
              <a:off x="4692" y="3051"/>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04" name="Rectangle 292"/>
            <p:cNvSpPr>
              <a:spLocks noChangeArrowheads="1"/>
            </p:cNvSpPr>
            <p:nvPr/>
          </p:nvSpPr>
          <p:spPr bwMode="auto">
            <a:xfrm>
              <a:off x="4692" y="2725"/>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605" name="Rectangle 293"/>
            <p:cNvSpPr>
              <a:spLocks noChangeArrowheads="1"/>
            </p:cNvSpPr>
            <p:nvPr/>
          </p:nvSpPr>
          <p:spPr bwMode="auto">
            <a:xfrm>
              <a:off x="4692" y="2399"/>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06" name="Rectangle 294"/>
            <p:cNvSpPr>
              <a:spLocks noChangeArrowheads="1"/>
            </p:cNvSpPr>
            <p:nvPr/>
          </p:nvSpPr>
          <p:spPr bwMode="auto">
            <a:xfrm>
              <a:off x="4692" y="2073"/>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07" name="Rectangle 295"/>
            <p:cNvSpPr>
              <a:spLocks noChangeArrowheads="1"/>
            </p:cNvSpPr>
            <p:nvPr/>
          </p:nvSpPr>
          <p:spPr bwMode="auto">
            <a:xfrm>
              <a:off x="4692" y="1824"/>
              <a:ext cx="3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14</a:t>
              </a:r>
            </a:p>
          </p:txBody>
        </p:sp>
        <p:sp>
          <p:nvSpPr>
            <p:cNvPr id="397608" name="Rectangle 296"/>
            <p:cNvSpPr>
              <a:spLocks noChangeArrowheads="1"/>
            </p:cNvSpPr>
            <p:nvPr/>
          </p:nvSpPr>
          <p:spPr bwMode="auto">
            <a:xfrm>
              <a:off x="4368" y="3051"/>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609" name="Rectangle 297"/>
            <p:cNvSpPr>
              <a:spLocks noChangeArrowheads="1"/>
            </p:cNvSpPr>
            <p:nvPr/>
          </p:nvSpPr>
          <p:spPr bwMode="auto">
            <a:xfrm>
              <a:off x="4368" y="2725"/>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610" name="Rectangle 298"/>
            <p:cNvSpPr>
              <a:spLocks noChangeArrowheads="1"/>
            </p:cNvSpPr>
            <p:nvPr/>
          </p:nvSpPr>
          <p:spPr bwMode="auto">
            <a:xfrm>
              <a:off x="4368" y="2399"/>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11" name="Rectangle 299"/>
            <p:cNvSpPr>
              <a:spLocks noChangeArrowheads="1"/>
            </p:cNvSpPr>
            <p:nvPr/>
          </p:nvSpPr>
          <p:spPr bwMode="auto">
            <a:xfrm>
              <a:off x="4368" y="2073"/>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12" name="Rectangle 300"/>
            <p:cNvSpPr>
              <a:spLocks noChangeArrowheads="1"/>
            </p:cNvSpPr>
            <p:nvPr/>
          </p:nvSpPr>
          <p:spPr bwMode="auto">
            <a:xfrm>
              <a:off x="4368" y="1824"/>
              <a:ext cx="3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13</a:t>
              </a:r>
            </a:p>
          </p:txBody>
        </p:sp>
        <p:sp>
          <p:nvSpPr>
            <p:cNvPr id="397613" name="Rectangle 301"/>
            <p:cNvSpPr>
              <a:spLocks noChangeArrowheads="1"/>
            </p:cNvSpPr>
            <p:nvPr/>
          </p:nvSpPr>
          <p:spPr bwMode="auto">
            <a:xfrm>
              <a:off x="5016" y="2399"/>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14" name="Rectangle 302"/>
            <p:cNvSpPr>
              <a:spLocks noChangeArrowheads="1"/>
            </p:cNvSpPr>
            <p:nvPr/>
          </p:nvSpPr>
          <p:spPr bwMode="auto">
            <a:xfrm>
              <a:off x="5016" y="2725"/>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15" name="Rectangle 303"/>
            <p:cNvSpPr>
              <a:spLocks noChangeArrowheads="1"/>
            </p:cNvSpPr>
            <p:nvPr/>
          </p:nvSpPr>
          <p:spPr bwMode="auto">
            <a:xfrm>
              <a:off x="5016" y="3051"/>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0</a:t>
              </a:r>
              <a:endParaRPr lang="en-CA" altLang="en-US">
                <a:latin typeface="Cambria Math" panose="02040503050406030204" pitchFamily="18" charset="0"/>
                <a:ea typeface="Cambria Math" panose="02040503050406030204" pitchFamily="18" charset="0"/>
              </a:endParaRPr>
            </a:p>
          </p:txBody>
        </p:sp>
        <p:sp>
          <p:nvSpPr>
            <p:cNvPr id="397616" name="Rectangle 304"/>
            <p:cNvSpPr>
              <a:spLocks noChangeArrowheads="1"/>
            </p:cNvSpPr>
            <p:nvPr/>
          </p:nvSpPr>
          <p:spPr bwMode="auto">
            <a:xfrm>
              <a:off x="5016" y="2073"/>
              <a:ext cx="32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17" name="Rectangle 305"/>
            <p:cNvSpPr>
              <a:spLocks noChangeArrowheads="1"/>
            </p:cNvSpPr>
            <p:nvPr/>
          </p:nvSpPr>
          <p:spPr bwMode="auto">
            <a:xfrm>
              <a:off x="5016" y="1824"/>
              <a:ext cx="3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400">
                  <a:solidFill>
                    <a:srgbClr val="66FF33"/>
                  </a:solidFill>
                  <a:latin typeface="Cambria Math" panose="02040503050406030204" pitchFamily="18" charset="0"/>
                  <a:ea typeface="Cambria Math" panose="02040503050406030204" pitchFamily="18" charset="0"/>
                </a:rPr>
                <a:t>F</a:t>
              </a:r>
              <a:r>
                <a:rPr lang="en-US" altLang="en-US" sz="2400" baseline="-25000">
                  <a:solidFill>
                    <a:srgbClr val="66FF33"/>
                  </a:solidFill>
                  <a:latin typeface="Cambria Math" panose="02040503050406030204" pitchFamily="18" charset="0"/>
                  <a:ea typeface="Cambria Math" panose="02040503050406030204" pitchFamily="18" charset="0"/>
                </a:rPr>
                <a:t>15</a:t>
              </a:r>
              <a:endParaRPr lang="en-CA" altLang="en-US" sz="2400" baseline="-25000">
                <a:solidFill>
                  <a:srgbClr val="66FF33"/>
                </a:solidFill>
                <a:latin typeface="Cambria Math" panose="02040503050406030204" pitchFamily="18" charset="0"/>
                <a:ea typeface="Cambria Math" panose="02040503050406030204" pitchFamily="18" charset="0"/>
              </a:endParaRPr>
            </a:p>
          </p:txBody>
        </p:sp>
        <p:sp>
          <p:nvSpPr>
            <p:cNvPr id="397618" name="Line 306"/>
            <p:cNvSpPr>
              <a:spLocks noChangeShapeType="1"/>
            </p:cNvSpPr>
            <p:nvPr/>
          </p:nvSpPr>
          <p:spPr bwMode="auto">
            <a:xfrm>
              <a:off x="4368" y="2073"/>
              <a:ext cx="972"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19" name="Line 307"/>
            <p:cNvSpPr>
              <a:spLocks noChangeShapeType="1"/>
            </p:cNvSpPr>
            <p:nvPr/>
          </p:nvSpPr>
          <p:spPr bwMode="auto">
            <a:xfrm>
              <a:off x="4368" y="2399"/>
              <a:ext cx="972"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20" name="Line 308"/>
            <p:cNvSpPr>
              <a:spLocks noChangeShapeType="1"/>
            </p:cNvSpPr>
            <p:nvPr/>
          </p:nvSpPr>
          <p:spPr bwMode="auto">
            <a:xfrm>
              <a:off x="4368" y="1824"/>
              <a:ext cx="972"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21" name="Line 309"/>
            <p:cNvSpPr>
              <a:spLocks noChangeShapeType="1"/>
            </p:cNvSpPr>
            <p:nvPr/>
          </p:nvSpPr>
          <p:spPr bwMode="auto">
            <a:xfrm>
              <a:off x="4368"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22" name="Line 310"/>
            <p:cNvSpPr>
              <a:spLocks noChangeShapeType="1"/>
            </p:cNvSpPr>
            <p:nvPr/>
          </p:nvSpPr>
          <p:spPr bwMode="auto">
            <a:xfrm>
              <a:off x="5340"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23" name="Line 311"/>
            <p:cNvSpPr>
              <a:spLocks noChangeShapeType="1"/>
            </p:cNvSpPr>
            <p:nvPr/>
          </p:nvSpPr>
          <p:spPr bwMode="auto">
            <a:xfrm>
              <a:off x="4368" y="3377"/>
              <a:ext cx="972"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24" name="Line 312"/>
            <p:cNvSpPr>
              <a:spLocks noChangeShapeType="1"/>
            </p:cNvSpPr>
            <p:nvPr/>
          </p:nvSpPr>
          <p:spPr bwMode="auto">
            <a:xfrm>
              <a:off x="4368" y="3051"/>
              <a:ext cx="972"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25" name="Line 313"/>
            <p:cNvSpPr>
              <a:spLocks noChangeShapeType="1"/>
            </p:cNvSpPr>
            <p:nvPr/>
          </p:nvSpPr>
          <p:spPr bwMode="auto">
            <a:xfrm>
              <a:off x="4368" y="2725"/>
              <a:ext cx="972"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26" name="Line 314"/>
            <p:cNvSpPr>
              <a:spLocks noChangeShapeType="1"/>
            </p:cNvSpPr>
            <p:nvPr/>
          </p:nvSpPr>
          <p:spPr bwMode="auto">
            <a:xfrm>
              <a:off x="4692"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27" name="Line 315"/>
            <p:cNvSpPr>
              <a:spLocks noChangeShapeType="1"/>
            </p:cNvSpPr>
            <p:nvPr/>
          </p:nvSpPr>
          <p:spPr bwMode="auto">
            <a:xfrm>
              <a:off x="5016" y="1824"/>
              <a:ext cx="0" cy="1553"/>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56" name="Rectangle 344"/>
            <p:cNvSpPr>
              <a:spLocks noChangeArrowheads="1"/>
            </p:cNvSpPr>
            <p:nvPr/>
          </p:nvSpPr>
          <p:spPr bwMode="auto">
            <a:xfrm>
              <a:off x="5328" y="3051"/>
              <a:ext cx="33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57" name="Rectangle 345"/>
            <p:cNvSpPr>
              <a:spLocks noChangeArrowheads="1"/>
            </p:cNvSpPr>
            <p:nvPr/>
          </p:nvSpPr>
          <p:spPr bwMode="auto">
            <a:xfrm>
              <a:off x="5328" y="2725"/>
              <a:ext cx="33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58" name="Rectangle 346"/>
            <p:cNvSpPr>
              <a:spLocks noChangeArrowheads="1"/>
            </p:cNvSpPr>
            <p:nvPr/>
          </p:nvSpPr>
          <p:spPr bwMode="auto">
            <a:xfrm>
              <a:off x="5328" y="2399"/>
              <a:ext cx="33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59" name="Rectangle 347"/>
            <p:cNvSpPr>
              <a:spLocks noChangeArrowheads="1"/>
            </p:cNvSpPr>
            <p:nvPr/>
          </p:nvSpPr>
          <p:spPr bwMode="auto">
            <a:xfrm>
              <a:off x="5328" y="2073"/>
              <a:ext cx="33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a:latin typeface="Cambria Math" panose="02040503050406030204" pitchFamily="18" charset="0"/>
                  <a:ea typeface="Cambria Math" panose="02040503050406030204" pitchFamily="18" charset="0"/>
                </a:rPr>
                <a:t>1</a:t>
              </a:r>
              <a:endParaRPr lang="en-CA" altLang="en-US">
                <a:latin typeface="Cambria Math" panose="02040503050406030204" pitchFamily="18" charset="0"/>
                <a:ea typeface="Cambria Math" panose="02040503050406030204" pitchFamily="18" charset="0"/>
              </a:endParaRPr>
            </a:p>
          </p:txBody>
        </p:sp>
        <p:sp>
          <p:nvSpPr>
            <p:cNvPr id="397660" name="Rectangle 348"/>
            <p:cNvSpPr>
              <a:spLocks noChangeArrowheads="1"/>
            </p:cNvSpPr>
            <p:nvPr/>
          </p:nvSpPr>
          <p:spPr bwMode="auto">
            <a:xfrm>
              <a:off x="5328" y="1824"/>
              <a:ext cx="33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CA" altLang="en-US" sz="2400">
                  <a:solidFill>
                    <a:srgbClr val="66FF33"/>
                  </a:solidFill>
                  <a:latin typeface="Cambria Math" panose="02040503050406030204" pitchFamily="18" charset="0"/>
                  <a:ea typeface="Cambria Math" panose="02040503050406030204" pitchFamily="18" charset="0"/>
                </a:rPr>
                <a:t>F</a:t>
              </a:r>
              <a:r>
                <a:rPr lang="en-CA" altLang="en-US" sz="2400" baseline="-25000">
                  <a:solidFill>
                    <a:srgbClr val="66FF33"/>
                  </a:solidFill>
                  <a:latin typeface="Cambria Math" panose="02040503050406030204" pitchFamily="18" charset="0"/>
                  <a:ea typeface="Cambria Math" panose="02040503050406030204" pitchFamily="18" charset="0"/>
                </a:rPr>
                <a:t>16</a:t>
              </a:r>
            </a:p>
          </p:txBody>
        </p:sp>
        <p:sp>
          <p:nvSpPr>
            <p:cNvPr id="397661" name="Line 349"/>
            <p:cNvSpPr>
              <a:spLocks noChangeShapeType="1"/>
            </p:cNvSpPr>
            <p:nvPr/>
          </p:nvSpPr>
          <p:spPr bwMode="auto">
            <a:xfrm>
              <a:off x="5328" y="2073"/>
              <a:ext cx="33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2" name="Line 350"/>
            <p:cNvSpPr>
              <a:spLocks noChangeShapeType="1"/>
            </p:cNvSpPr>
            <p:nvPr/>
          </p:nvSpPr>
          <p:spPr bwMode="auto">
            <a:xfrm>
              <a:off x="5328" y="2399"/>
              <a:ext cx="33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3" name="Line 351"/>
            <p:cNvSpPr>
              <a:spLocks noChangeShapeType="1"/>
            </p:cNvSpPr>
            <p:nvPr/>
          </p:nvSpPr>
          <p:spPr bwMode="auto">
            <a:xfrm>
              <a:off x="5328" y="1824"/>
              <a:ext cx="33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4" name="Line 352"/>
            <p:cNvSpPr>
              <a:spLocks noChangeShapeType="1"/>
            </p:cNvSpPr>
            <p:nvPr/>
          </p:nvSpPr>
          <p:spPr bwMode="auto">
            <a:xfrm>
              <a:off x="5328"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5" name="Line 353"/>
            <p:cNvSpPr>
              <a:spLocks noChangeShapeType="1"/>
            </p:cNvSpPr>
            <p:nvPr/>
          </p:nvSpPr>
          <p:spPr bwMode="auto">
            <a:xfrm>
              <a:off x="5658" y="1824"/>
              <a:ext cx="0" cy="1553"/>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6" name="Line 354"/>
            <p:cNvSpPr>
              <a:spLocks noChangeShapeType="1"/>
            </p:cNvSpPr>
            <p:nvPr/>
          </p:nvSpPr>
          <p:spPr bwMode="auto">
            <a:xfrm>
              <a:off x="5328" y="3377"/>
              <a:ext cx="33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3200">
                <a:latin typeface="Cambria Math" panose="02040503050406030204" pitchFamily="18" charset="0"/>
                <a:ea typeface="Cambria Math" panose="02040503050406030204" pitchFamily="18" charset="0"/>
              </a:endParaRPr>
            </a:p>
          </p:txBody>
        </p:sp>
        <p:sp>
          <p:nvSpPr>
            <p:cNvPr id="397667" name="Line 355"/>
            <p:cNvSpPr>
              <a:spLocks noChangeShapeType="1"/>
            </p:cNvSpPr>
            <p:nvPr/>
          </p:nvSpPr>
          <p:spPr bwMode="auto">
            <a:xfrm>
              <a:off x="5328" y="3051"/>
              <a:ext cx="33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sp>
          <p:nvSpPr>
            <p:cNvPr id="397668" name="Line 356"/>
            <p:cNvSpPr>
              <a:spLocks noChangeShapeType="1"/>
            </p:cNvSpPr>
            <p:nvPr/>
          </p:nvSpPr>
          <p:spPr bwMode="auto">
            <a:xfrm>
              <a:off x="5328" y="2725"/>
              <a:ext cx="33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3200">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1070842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 calcmode="lin" valueType="num">
                                      <p:cBhvr additive="base">
                                        <p:cTn id="7" dur="500" fill="hold"/>
                                        <p:tgtEl>
                                          <p:spTgt spid="397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7315">
                                            <p:txEl>
                                              <p:pRg st="1" end="1"/>
                                            </p:txEl>
                                          </p:spTgt>
                                        </p:tgtEl>
                                        <p:attrNameLst>
                                          <p:attrName>style.visibility</p:attrName>
                                        </p:attrNameLst>
                                      </p:cBhvr>
                                      <p:to>
                                        <p:strVal val="visible"/>
                                      </p:to>
                                    </p:set>
                                    <p:anim calcmode="lin" valueType="num">
                                      <p:cBhvr additive="base">
                                        <p:cTn id="13" dur="500" fill="hold"/>
                                        <p:tgtEl>
                                          <p:spTgt spid="397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7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7714"/>
                                        </p:tgtEl>
                                        <p:attrNameLst>
                                          <p:attrName>style.visibility</p:attrName>
                                        </p:attrNameLst>
                                      </p:cBhvr>
                                      <p:to>
                                        <p:strVal val="visible"/>
                                      </p:to>
                                    </p:set>
                                    <p:anim calcmode="lin" valueType="num">
                                      <p:cBhvr additive="base">
                                        <p:cTn id="19" dur="500" fill="hold"/>
                                        <p:tgtEl>
                                          <p:spTgt spid="397714"/>
                                        </p:tgtEl>
                                        <p:attrNameLst>
                                          <p:attrName>ppt_x</p:attrName>
                                        </p:attrNameLst>
                                      </p:cBhvr>
                                      <p:tavLst>
                                        <p:tav tm="0">
                                          <p:val>
                                            <p:strVal val="#ppt_x"/>
                                          </p:val>
                                        </p:tav>
                                        <p:tav tm="100000">
                                          <p:val>
                                            <p:strVal val="#ppt_x"/>
                                          </p:val>
                                        </p:tav>
                                      </p:tavLst>
                                    </p:anim>
                                    <p:anim calcmode="lin" valueType="num">
                                      <p:cBhvr additive="base">
                                        <p:cTn id="20" dur="500" fill="hold"/>
                                        <p:tgtEl>
                                          <p:spTgt spid="397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293688"/>
            <a:ext cx="10896600" cy="773112"/>
          </a:xfrm>
          <a:noFill/>
          <a:ln/>
        </p:spPr>
        <p:txBody>
          <a:bodyPr/>
          <a:lstStyle/>
          <a:p>
            <a:r>
              <a:rPr lang="en-US" sz="2800" b="1" dirty="0">
                <a:latin typeface="Arial Narrow" panose="020B0606020202030204" pitchFamily="34" charset="0"/>
              </a:rPr>
              <a:t>Truth Tables Showing All Possible Functions of Two Binary Variables</a:t>
            </a:r>
          </a:p>
        </p:txBody>
      </p:sp>
      <p:sp>
        <p:nvSpPr>
          <p:cNvPr id="10243" name="Rectangle 3"/>
          <p:cNvSpPr>
            <a:spLocks noGrp="1" noChangeArrowheads="1"/>
          </p:cNvSpPr>
          <p:nvPr>
            <p:ph idx="1"/>
          </p:nvPr>
        </p:nvSpPr>
        <p:spPr>
          <a:xfrm>
            <a:off x="609600" y="5562600"/>
            <a:ext cx="10972800" cy="742950"/>
          </a:xfrm>
          <a:noFill/>
          <a:ln/>
        </p:spPr>
        <p:txBody>
          <a:bodyPr/>
          <a:lstStyle/>
          <a:p>
            <a:pPr>
              <a:spcBef>
                <a:spcPts val="0"/>
              </a:spcBef>
              <a:buClr>
                <a:schemeClr val="tx1"/>
              </a:buClr>
            </a:pPr>
            <a:r>
              <a:rPr lang="en-US" sz="2400" dirty="0">
                <a:latin typeface="Cambria Math" panose="02040503050406030204" pitchFamily="18" charset="0"/>
                <a:ea typeface="Cambria Math" panose="02040503050406030204" pitchFamily="18" charset="0"/>
              </a:rPr>
              <a:t>The more frequently used functions have names: AND, XOR, OR, NOR, XOR, and NAND. (Always use upper case spelling.)</a:t>
            </a:r>
          </a:p>
        </p:txBody>
      </p:sp>
      <p:pic>
        <p:nvPicPr>
          <p:cNvPr id="102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30045"/>
            <a:ext cx="7010400" cy="464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09861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A113D92-EC82-41B8-999F-B0052046407F}" type="slidenum">
              <a:rPr lang="en-CA" altLang="en-US"/>
              <a:pPr/>
              <a:t>18</a:t>
            </a:fld>
            <a:endParaRPr lang="en-CA" altLang="en-US"/>
          </a:p>
        </p:txBody>
      </p:sp>
      <p:sp>
        <p:nvSpPr>
          <p:cNvPr id="398338" name="Rectangle 2"/>
          <p:cNvSpPr>
            <a:spLocks noGrp="1" noChangeArrowheads="1"/>
          </p:cNvSpPr>
          <p:nvPr>
            <p:ph type="title"/>
          </p:nvPr>
        </p:nvSpPr>
        <p:spPr>
          <a:xfrm>
            <a:off x="1752600" y="0"/>
            <a:ext cx="8610600" cy="990600"/>
          </a:xfrm>
        </p:spPr>
        <p:txBody>
          <a:bodyPr/>
          <a:lstStyle/>
          <a:p>
            <a:r>
              <a:rPr lang="en-US" altLang="en-US" sz="3600"/>
              <a:t>Boolean Functions and Expressions</a:t>
            </a:r>
            <a:endParaRPr lang="en-CA" altLang="en-US" sz="3600"/>
          </a:p>
        </p:txBody>
      </p:sp>
      <p:sp>
        <p:nvSpPr>
          <p:cNvPr id="398339" name="Rectangle 3"/>
          <p:cNvSpPr>
            <a:spLocks noGrp="1" noChangeArrowheads="1"/>
          </p:cNvSpPr>
          <p:nvPr>
            <p:ph type="body" idx="1"/>
          </p:nvPr>
        </p:nvSpPr>
        <p:spPr>
          <a:xfrm>
            <a:off x="533400" y="1143000"/>
            <a:ext cx="11125200" cy="4876800"/>
          </a:xfrm>
        </p:spPr>
        <p:txBody>
          <a:bodyPr/>
          <a:lstStyle/>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Question: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How many different Boolean functions of degree n are there?</a:t>
            </a:r>
          </a:p>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Solution: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There are 2</a:t>
            </a:r>
            <a:r>
              <a:rPr lang="en-US" altLang="en-US" sz="3200" baseline="30000" dirty="0">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different n-tuples of 0s and 1s.</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A Boolean function is an assignment of 0 or 1 to each of these 2</a:t>
            </a:r>
            <a:r>
              <a:rPr lang="en-US" altLang="en-US" sz="3200" baseline="30000" dirty="0">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different n-tuples.</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Therefore, there are </a:t>
            </a:r>
            <a:r>
              <a:rPr lang="en-US" altLang="en-US" sz="32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2</a:t>
            </a:r>
            <a:r>
              <a:rPr lang="en-US" altLang="en-US" sz="3200" baseline="300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2</a:t>
            </a:r>
            <a:r>
              <a:rPr lang="en-US" altLang="en-US" sz="3200" baseline="600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different Boolean functions.</a:t>
            </a:r>
          </a:p>
          <a:p>
            <a:pPr marL="0" indent="0">
              <a:spcAft>
                <a:spcPct val="20000"/>
              </a:spcAft>
            </a:pPr>
            <a:endParaRPr lang="en-US" altLang="en-US" sz="3200" dirty="0">
              <a:latin typeface="Cambria Math" panose="02040503050406030204" pitchFamily="18" charset="0"/>
              <a:ea typeface="Cambria Math" panose="02040503050406030204" pitchFamily="18" charset="0"/>
              <a:sym typeface="Symbol" panose="05050102010706020507" pitchFamily="18" charset="2"/>
            </a:endParaRPr>
          </a:p>
        </p:txBody>
      </p:sp>
    </p:spTree>
    <p:extLst>
      <p:ext uri="{BB962C8B-B14F-4D97-AF65-F5344CB8AC3E}">
        <p14:creationId xmlns:p14="http://schemas.microsoft.com/office/powerpoint/2010/main" val="1636624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 calcmode="lin" valueType="num">
                                      <p:cBhvr additive="base">
                                        <p:cTn id="7" dur="500" fill="hold"/>
                                        <p:tgtEl>
                                          <p:spTgt spid="398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8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8339">
                                            <p:txEl>
                                              <p:pRg st="1" end="1"/>
                                            </p:txEl>
                                          </p:spTgt>
                                        </p:tgtEl>
                                        <p:attrNameLst>
                                          <p:attrName>style.visibility</p:attrName>
                                        </p:attrNameLst>
                                      </p:cBhvr>
                                      <p:to>
                                        <p:strVal val="visible"/>
                                      </p:to>
                                    </p:set>
                                    <p:anim calcmode="lin" valueType="num">
                                      <p:cBhvr additive="base">
                                        <p:cTn id="13" dur="500" fill="hold"/>
                                        <p:tgtEl>
                                          <p:spTgt spid="398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8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8339">
                                            <p:txEl>
                                              <p:pRg st="2" end="2"/>
                                            </p:txEl>
                                          </p:spTgt>
                                        </p:tgtEl>
                                        <p:attrNameLst>
                                          <p:attrName>style.visibility</p:attrName>
                                        </p:attrNameLst>
                                      </p:cBhvr>
                                      <p:to>
                                        <p:strVal val="visible"/>
                                      </p:to>
                                    </p:set>
                                    <p:anim calcmode="lin" valueType="num">
                                      <p:cBhvr additive="base">
                                        <p:cTn id="19" dur="500" fill="hold"/>
                                        <p:tgtEl>
                                          <p:spTgt spid="398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8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8339">
                                            <p:txEl>
                                              <p:pRg st="3" end="3"/>
                                            </p:txEl>
                                          </p:spTgt>
                                        </p:tgtEl>
                                        <p:attrNameLst>
                                          <p:attrName>style.visibility</p:attrName>
                                        </p:attrNameLst>
                                      </p:cBhvr>
                                      <p:to>
                                        <p:strVal val="visible"/>
                                      </p:to>
                                    </p:set>
                                    <p:anim calcmode="lin" valueType="num">
                                      <p:cBhvr additive="base">
                                        <p:cTn id="25" dur="500" fill="hold"/>
                                        <p:tgtEl>
                                          <p:spTgt spid="398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8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8339">
                                            <p:txEl>
                                              <p:pRg st="4" end="4"/>
                                            </p:txEl>
                                          </p:spTgt>
                                        </p:tgtEl>
                                        <p:attrNameLst>
                                          <p:attrName>style.visibility</p:attrName>
                                        </p:attrNameLst>
                                      </p:cBhvr>
                                      <p:to>
                                        <p:strVal val="visible"/>
                                      </p:to>
                                    </p:set>
                                    <p:anim calcmode="lin" valueType="num">
                                      <p:cBhvr additive="base">
                                        <p:cTn id="31" dur="500" fill="hold"/>
                                        <p:tgtEl>
                                          <p:spTgt spid="398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83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15A3009-AA0C-4EA2-BB7A-EBE70AAE6714}" type="slidenum">
              <a:rPr lang="en-CA" altLang="en-US"/>
              <a:pPr/>
              <a:t>19</a:t>
            </a:fld>
            <a:endParaRPr lang="en-CA" altLang="en-US"/>
          </a:p>
        </p:txBody>
      </p:sp>
      <p:sp>
        <p:nvSpPr>
          <p:cNvPr id="399362" name="Rectangle 2"/>
          <p:cNvSpPr>
            <a:spLocks noGrp="1" noChangeArrowheads="1"/>
          </p:cNvSpPr>
          <p:nvPr>
            <p:ph type="title"/>
          </p:nvPr>
        </p:nvSpPr>
        <p:spPr>
          <a:xfrm>
            <a:off x="685800" y="0"/>
            <a:ext cx="9677400" cy="990600"/>
          </a:xfrm>
        </p:spPr>
        <p:txBody>
          <a:bodyPr/>
          <a:lstStyle/>
          <a:p>
            <a:pPr algn="l"/>
            <a:r>
              <a:rPr lang="en-US" altLang="en-US" sz="3600" dirty="0" smtClean="0"/>
              <a:t>Boolean Identities</a:t>
            </a:r>
            <a:endParaRPr lang="en-CA" altLang="en-US" sz="3600" dirty="0"/>
          </a:p>
        </p:txBody>
      </p:sp>
      <p:sp>
        <p:nvSpPr>
          <p:cNvPr id="399363" name="Rectangle 3"/>
          <p:cNvSpPr>
            <a:spLocks noGrp="1" noChangeArrowheads="1"/>
          </p:cNvSpPr>
          <p:nvPr>
            <p:ph type="body" idx="1"/>
          </p:nvPr>
        </p:nvSpPr>
        <p:spPr>
          <a:xfrm>
            <a:off x="685800" y="1066800"/>
            <a:ext cx="4648200" cy="5105400"/>
          </a:xfrm>
        </p:spPr>
        <p:txBody>
          <a:bodyPr/>
          <a:lstStyle/>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There are useful identities of Boolean expressions that can help us to transform an expression A into an equivalent expression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B </a:t>
            </a:r>
            <a:r>
              <a:rPr lang="en-US" altLang="en-US" sz="3200" dirty="0" smtClean="0">
                <a:solidFill>
                  <a:srgbClr val="66FF33"/>
                </a:solidFill>
                <a:latin typeface="Cambria Math" panose="02040503050406030204" pitchFamily="18" charset="0"/>
                <a:ea typeface="Cambria Math" panose="02040503050406030204" pitchFamily="18" charset="0"/>
                <a:sym typeface="Symbol" panose="05050102010706020507" pitchFamily="18" charset="2"/>
              </a:rPr>
              <a:t>(see </a:t>
            </a:r>
            <a:r>
              <a:rPr lang="en-US" altLang="en-US" sz="32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Table 5 in section 1 of the </a:t>
            </a:r>
            <a:r>
              <a:rPr lang="en-US" altLang="en-US" sz="3200" dirty="0" smtClean="0">
                <a:solidFill>
                  <a:srgbClr val="66FF33"/>
                </a:solidFill>
                <a:latin typeface="Cambria Math" panose="02040503050406030204" pitchFamily="18" charset="0"/>
                <a:ea typeface="Cambria Math" panose="02040503050406030204" pitchFamily="18" charset="0"/>
                <a:sym typeface="Symbol" panose="05050102010706020507" pitchFamily="18" charset="2"/>
              </a:rPr>
              <a:t>chapter, p. 851).</a:t>
            </a:r>
            <a:endParaRPr lang="en-US" altLang="en-US" sz="3200" dirty="0">
              <a:solidFill>
                <a:srgbClr val="66FF33"/>
              </a:solidFill>
              <a:latin typeface="Cambria Math" panose="02040503050406030204" pitchFamily="18" charset="0"/>
              <a:ea typeface="Cambria Math" panose="02040503050406030204" pitchFamily="18" charset="0"/>
              <a:sym typeface="Symbol" panose="05050102010706020507" pitchFamily="18" charset="2"/>
            </a:endParaRPr>
          </a:p>
          <a:p>
            <a:pPr marL="0" indent="0">
              <a:spcAft>
                <a:spcPct val="20000"/>
              </a:spcAft>
            </a:pPr>
            <a:endParaRPr lang="en-US" altLang="en-US" sz="3200" dirty="0">
              <a:latin typeface="Cambria Math" panose="02040503050406030204" pitchFamily="18" charset="0"/>
              <a:ea typeface="Cambria Math" panose="02040503050406030204" pitchFamily="18" charset="0"/>
              <a:sym typeface="Symbol" panose="05050102010706020507" pitchFamily="18" charset="2"/>
            </a:endParaRPr>
          </a:p>
        </p:txBody>
      </p:sp>
      <p:pic>
        <p:nvPicPr>
          <p:cNvPr id="2" name="Picture 1"/>
          <p:cNvPicPr>
            <a:picLocks noChangeAspect="1"/>
          </p:cNvPicPr>
          <p:nvPr/>
        </p:nvPicPr>
        <p:blipFill>
          <a:blip r:embed="rId2"/>
          <a:stretch>
            <a:fillRect/>
          </a:stretch>
        </p:blipFill>
        <p:spPr>
          <a:xfrm>
            <a:off x="6629400" y="312103"/>
            <a:ext cx="5214937" cy="6233793"/>
          </a:xfrm>
          <a:prstGeom prst="rect">
            <a:avLst/>
          </a:prstGeom>
        </p:spPr>
      </p:pic>
    </p:spTree>
    <p:extLst>
      <p:ext uri="{BB962C8B-B14F-4D97-AF65-F5344CB8AC3E}">
        <p14:creationId xmlns:p14="http://schemas.microsoft.com/office/powerpoint/2010/main" val="3575127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 calcmode="lin" valueType="num">
                                      <p:cBhvr additive="base">
                                        <p:cTn id="7" dur="500" fill="hold"/>
                                        <p:tgtEl>
                                          <p:spTgt spid="399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2">
                <a:gamma/>
                <a:shade val="54510"/>
                <a:invGamma/>
              </a:schemeClr>
            </a:gs>
          </a:gsLst>
          <a:lin ang="5400000" scaled="1"/>
        </a:gradFill>
        <a:effectLst/>
      </p:bgPr>
    </p:bg>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609600" y="3581400"/>
            <a:ext cx="10972800" cy="2387600"/>
          </a:xfrm>
        </p:spPr>
        <p:txBody>
          <a:bodyPr/>
          <a:lstStyle/>
          <a:p>
            <a:pPr eaLnBrk="1" hangingPunct="1">
              <a:defRPr/>
            </a:pPr>
            <a:r>
              <a:rPr lang="en-US" altLang="en-US" sz="3600" dirty="0"/>
              <a:t>Based on Chapter 12 of Rosen </a:t>
            </a:r>
            <a:br>
              <a:rPr lang="en-US" altLang="en-US" sz="3600" dirty="0"/>
            </a:br>
            <a:r>
              <a:rPr lang="en-US" altLang="en-US" sz="3600" i="1" dirty="0"/>
              <a:t>Discrete Mathematics and its Applications</a:t>
            </a:r>
          </a:p>
        </p:txBody>
      </p:sp>
      <p:sp>
        <p:nvSpPr>
          <p:cNvPr id="5124" name="Rectangle 3"/>
          <p:cNvSpPr>
            <a:spLocks noGrp="1" noChangeArrowheads="1"/>
          </p:cNvSpPr>
          <p:nvPr>
            <p:ph type="subTitle" idx="1"/>
          </p:nvPr>
        </p:nvSpPr>
        <p:spPr>
          <a:xfrm>
            <a:off x="2667000" y="762001"/>
            <a:ext cx="6858000" cy="1655763"/>
          </a:xfrm>
        </p:spPr>
        <p:txBody>
          <a:bodyPr/>
          <a:lstStyle/>
          <a:p>
            <a:pPr eaLnBrk="1" hangingPunct="1">
              <a:defRPr/>
            </a:pPr>
            <a:endParaRPr lang="en-US" altLang="en-US" dirty="0" smtClean="0"/>
          </a:p>
        </p:txBody>
      </p:sp>
      <p:sp>
        <p:nvSpPr>
          <p:cNvPr id="2" name="Slide Number Placeholder 1"/>
          <p:cNvSpPr>
            <a:spLocks noGrp="1"/>
          </p:cNvSpPr>
          <p:nvPr>
            <p:ph type="sldNum" sz="quarter" idx="12"/>
          </p:nvPr>
        </p:nvSpPr>
        <p:spPr/>
        <p:txBody>
          <a:bodyPr/>
          <a:lstStyle/>
          <a:p>
            <a:pPr>
              <a:defRPr/>
            </a:pPr>
            <a:fld id="{4B3B87CD-F44F-45AD-8A06-BB8FDF6CE3AB}" type="slidenum">
              <a:rPr lang="en-CA" smtClean="0"/>
              <a:pPr>
                <a:defRPr/>
              </a:pPr>
              <a:t>2</a:t>
            </a:fld>
            <a:endParaRPr lang="en-CA"/>
          </a:p>
        </p:txBody>
      </p:sp>
    </p:spTree>
    <p:extLst>
      <p:ext uri="{BB962C8B-B14F-4D97-AF65-F5344CB8AC3E}">
        <p14:creationId xmlns:p14="http://schemas.microsoft.com/office/powerpoint/2010/main" val="470348298"/>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15A3009-AA0C-4EA2-BB7A-EBE70AAE6714}" type="slidenum">
              <a:rPr lang="en-CA" altLang="en-US"/>
              <a:pPr/>
              <a:t>20</a:t>
            </a:fld>
            <a:endParaRPr lang="en-CA" altLang="en-US"/>
          </a:p>
        </p:txBody>
      </p:sp>
      <p:sp>
        <p:nvSpPr>
          <p:cNvPr id="399362" name="Rectangle 2"/>
          <p:cNvSpPr>
            <a:spLocks noGrp="1" noChangeArrowheads="1"/>
          </p:cNvSpPr>
          <p:nvPr>
            <p:ph type="title"/>
          </p:nvPr>
        </p:nvSpPr>
        <p:spPr>
          <a:xfrm>
            <a:off x="1752600" y="0"/>
            <a:ext cx="8610600" cy="990600"/>
          </a:xfrm>
        </p:spPr>
        <p:txBody>
          <a:bodyPr/>
          <a:lstStyle/>
          <a:p>
            <a:r>
              <a:rPr lang="en-US" altLang="en-US" sz="3600"/>
              <a:t>Duality</a:t>
            </a:r>
            <a:endParaRPr lang="en-CA" altLang="en-US" sz="3600"/>
          </a:p>
        </p:txBody>
      </p:sp>
      <p:sp>
        <p:nvSpPr>
          <p:cNvPr id="399363" name="Rectangle 3"/>
          <p:cNvSpPr>
            <a:spLocks noGrp="1" noChangeArrowheads="1"/>
          </p:cNvSpPr>
          <p:nvPr>
            <p:ph type="body" idx="1"/>
          </p:nvPr>
        </p:nvSpPr>
        <p:spPr>
          <a:xfrm>
            <a:off x="685800" y="1066800"/>
            <a:ext cx="10896600" cy="5105400"/>
          </a:xfrm>
        </p:spPr>
        <p:txBody>
          <a:bodyPr/>
          <a:lstStyle/>
          <a:p>
            <a:pPr marL="0" indent="0">
              <a:spcAft>
                <a:spcPct val="20000"/>
              </a:spcAft>
            </a:pPr>
            <a:r>
              <a:rPr lang="en-US" altLang="en-US" dirty="0" smtClean="0">
                <a:latin typeface="Cambria Math" panose="02040503050406030204" pitchFamily="18" charset="0"/>
                <a:ea typeface="Cambria Math" panose="02040503050406030204" pitchFamily="18" charset="0"/>
                <a:sym typeface="Symbol" panose="05050102010706020507" pitchFamily="18" charset="2"/>
              </a:rPr>
              <a:t>We </a:t>
            </a:r>
            <a:r>
              <a:rPr lang="en-US" altLang="en-US" dirty="0">
                <a:latin typeface="Cambria Math" panose="02040503050406030204" pitchFamily="18" charset="0"/>
                <a:ea typeface="Cambria Math" panose="02040503050406030204" pitchFamily="18" charset="0"/>
                <a:sym typeface="Symbol" panose="05050102010706020507" pitchFamily="18" charset="2"/>
              </a:rPr>
              <a:t>can derive additional identities with the help of the </a:t>
            </a: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dual</a:t>
            </a:r>
            <a:r>
              <a:rPr lang="en-US" altLang="en-US" dirty="0">
                <a:latin typeface="Cambria Math" panose="02040503050406030204" pitchFamily="18" charset="0"/>
                <a:ea typeface="Cambria Math" panose="02040503050406030204" pitchFamily="18" charset="0"/>
                <a:sym typeface="Symbol" panose="05050102010706020507" pitchFamily="18" charset="2"/>
              </a:rPr>
              <a:t> of a Boolean expression.</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The dual of a Boolean expression is obtained by interchanging Boolean sums and Boolean products and interchanging 0s and 1s.</a:t>
            </a:r>
          </a:p>
        </p:txBody>
      </p:sp>
    </p:spTree>
    <p:extLst>
      <p:ext uri="{BB962C8B-B14F-4D97-AF65-F5344CB8AC3E}">
        <p14:creationId xmlns:p14="http://schemas.microsoft.com/office/powerpoint/2010/main" val="1011080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 calcmode="lin" valueType="num">
                                      <p:cBhvr additive="base">
                                        <p:cTn id="7" dur="500" fill="hold"/>
                                        <p:tgtEl>
                                          <p:spTgt spid="399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63">
                                            <p:txEl>
                                              <p:pRg st="1" end="1"/>
                                            </p:txEl>
                                          </p:spTgt>
                                        </p:tgtEl>
                                        <p:attrNameLst>
                                          <p:attrName>style.visibility</p:attrName>
                                        </p:attrNameLst>
                                      </p:cBhvr>
                                      <p:to>
                                        <p:strVal val="visible"/>
                                      </p:to>
                                    </p:set>
                                    <p:anim calcmode="lin" valueType="num">
                                      <p:cBhvr additive="base">
                                        <p:cTn id="13" dur="500" fill="hold"/>
                                        <p:tgtEl>
                                          <p:spTgt spid="399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8358828" y="6248400"/>
            <a:ext cx="3230702" cy="457200"/>
          </a:xfrm>
        </p:spPr>
        <p:txBody>
          <a:bodyPr/>
          <a:lstStyle/>
          <a:p>
            <a:fld id="{534F9BA2-E076-49CD-B4BE-9FA0D85711E0}" type="slidenum">
              <a:rPr lang="en-CA" altLang="en-US" sz="1600">
                <a:latin typeface="Cambria Math" panose="02040503050406030204" pitchFamily="18" charset="0"/>
                <a:ea typeface="Cambria Math" panose="02040503050406030204" pitchFamily="18" charset="0"/>
              </a:rPr>
              <a:pPr/>
              <a:t>21</a:t>
            </a:fld>
            <a:endParaRPr lang="en-CA" altLang="en-US" sz="1600">
              <a:latin typeface="Cambria Math" panose="02040503050406030204" pitchFamily="18" charset="0"/>
              <a:ea typeface="Cambria Math" panose="02040503050406030204" pitchFamily="18" charset="0"/>
            </a:endParaRPr>
          </a:p>
        </p:txBody>
      </p:sp>
      <p:sp>
        <p:nvSpPr>
          <p:cNvPr id="400386" name="Rectangle 2"/>
          <p:cNvSpPr>
            <a:spLocks noGrp="1" noChangeArrowheads="1"/>
          </p:cNvSpPr>
          <p:nvPr>
            <p:ph type="title"/>
          </p:nvPr>
        </p:nvSpPr>
        <p:spPr>
          <a:xfrm>
            <a:off x="468563" y="0"/>
            <a:ext cx="10952079" cy="990600"/>
          </a:xfrm>
        </p:spPr>
        <p:txBody>
          <a:bodyPr/>
          <a:lstStyle/>
          <a:p>
            <a:r>
              <a:rPr lang="en-US" altLang="en-US" sz="3600"/>
              <a:t>Duality</a:t>
            </a:r>
            <a:endParaRPr lang="en-CA" altLang="en-US" sz="3600"/>
          </a:p>
        </p:txBody>
      </p:sp>
      <p:sp>
        <p:nvSpPr>
          <p:cNvPr id="400387" name="Rectangle 3"/>
          <p:cNvSpPr>
            <a:spLocks noGrp="1" noChangeArrowheads="1"/>
          </p:cNvSpPr>
          <p:nvPr>
            <p:ph type="body" idx="1"/>
          </p:nvPr>
        </p:nvSpPr>
        <p:spPr>
          <a:xfrm>
            <a:off x="482259" y="876300"/>
            <a:ext cx="11049000" cy="533400"/>
          </a:xfrm>
        </p:spPr>
        <p:txBody>
          <a:bodyPr/>
          <a:lstStyle/>
          <a:p>
            <a:pPr marL="0" indent="0">
              <a:spcAft>
                <a:spcPct val="20000"/>
              </a:spcAft>
            </a:pP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Examples:</a:t>
            </a:r>
          </a:p>
        </p:txBody>
      </p:sp>
      <p:sp>
        <p:nvSpPr>
          <p:cNvPr id="400388" name="Rectangle 4"/>
          <p:cNvSpPr>
            <a:spLocks noChangeArrowheads="1"/>
          </p:cNvSpPr>
          <p:nvPr/>
        </p:nvSpPr>
        <p:spPr bwMode="auto">
          <a:xfrm>
            <a:off x="1036721" y="1600200"/>
            <a:ext cx="507933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a:latin typeface="Cambria Math" panose="02040503050406030204" pitchFamily="18" charset="0"/>
                <a:ea typeface="Cambria Math" panose="02040503050406030204" pitchFamily="18" charset="0"/>
              </a:rPr>
              <a:t>The dual of </a:t>
            </a:r>
            <a:r>
              <a:rPr lang="en-US" altLang="en-US" sz="3200" dirty="0">
                <a:solidFill>
                  <a:srgbClr val="00FFFF"/>
                </a:solidFill>
                <a:latin typeface="Cambria Math" panose="02040503050406030204" pitchFamily="18" charset="0"/>
                <a:ea typeface="Cambria Math" panose="02040503050406030204" pitchFamily="18" charset="0"/>
              </a:rPr>
              <a:t>x(y + z)</a:t>
            </a:r>
            <a:r>
              <a:rPr lang="en-US" altLang="en-US" sz="3200" dirty="0">
                <a:latin typeface="Cambria Math" panose="02040503050406030204" pitchFamily="18" charset="0"/>
                <a:ea typeface="Cambria Math" panose="02040503050406030204" pitchFamily="18" charset="0"/>
              </a:rPr>
              <a:t> is</a:t>
            </a:r>
          </a:p>
        </p:txBody>
      </p:sp>
      <p:sp>
        <p:nvSpPr>
          <p:cNvPr id="400389" name="Rectangle 5"/>
          <p:cNvSpPr>
            <a:spLocks noChangeArrowheads="1"/>
          </p:cNvSpPr>
          <p:nvPr/>
        </p:nvSpPr>
        <p:spPr bwMode="auto">
          <a:xfrm>
            <a:off x="5031205" y="1600200"/>
            <a:ext cx="4942974"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a:solidFill>
                  <a:srgbClr val="00FFFF"/>
                </a:solidFill>
                <a:latin typeface="Cambria Math" panose="02040503050406030204" pitchFamily="18" charset="0"/>
                <a:ea typeface="Cambria Math" panose="02040503050406030204" pitchFamily="18" charset="0"/>
              </a:rPr>
              <a:t>x + </a:t>
            </a:r>
            <a:r>
              <a:rPr lang="en-US" altLang="en-US" sz="3200" dirty="0" smtClean="0">
                <a:solidFill>
                  <a:srgbClr val="00FFFF"/>
                </a:solidFill>
                <a:latin typeface="Cambria Math" panose="02040503050406030204" pitchFamily="18" charset="0"/>
                <a:ea typeface="Cambria Math" panose="02040503050406030204" pitchFamily="18" charset="0"/>
              </a:rPr>
              <a:t>y z</a:t>
            </a:r>
            <a:r>
              <a:rPr lang="en-US" altLang="en-US" sz="3200" dirty="0">
                <a:solidFill>
                  <a:srgbClr val="00FFFF"/>
                </a:solidFill>
                <a:latin typeface="Cambria Math" panose="02040503050406030204" pitchFamily="18" charset="0"/>
                <a:ea typeface="Cambria Math" panose="02040503050406030204" pitchFamily="18" charset="0"/>
              </a:rPr>
              <a:t>.</a:t>
            </a:r>
          </a:p>
        </p:txBody>
      </p:sp>
      <mc:AlternateContent xmlns:mc="http://schemas.openxmlformats.org/markup-compatibility/2006" xmlns:a14="http://schemas.microsoft.com/office/drawing/2010/main">
        <mc:Choice Requires="a14">
          <p:sp>
            <p:nvSpPr>
              <p:cNvPr id="400390" name="Rectangle 6"/>
              <p:cNvSpPr>
                <a:spLocks noChangeArrowheads="1"/>
              </p:cNvSpPr>
              <p:nvPr/>
            </p:nvSpPr>
            <p:spPr bwMode="auto">
              <a:xfrm>
                <a:off x="1036721" y="2209800"/>
                <a:ext cx="6106026" cy="5334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smtClean="0">
                    <a:latin typeface="Cambria Math" panose="02040503050406030204" pitchFamily="18" charset="0"/>
                    <a:ea typeface="Cambria Math" panose="02040503050406030204" pitchFamily="18" charset="0"/>
                  </a:rPr>
                  <a:t>The dual of </a:t>
                </a:r>
                <a14:m>
                  <m:oMath xmlns:m="http://schemas.openxmlformats.org/officeDocument/2006/math">
                    <m:acc>
                      <m:accPr>
                        <m:chr m:val="̅"/>
                        <m:ctrlPr>
                          <a:rPr lang="en-US" altLang="en-US" sz="3200" i="1" dirty="0" smtClean="0">
                            <a:solidFill>
                              <a:srgbClr val="00FFFF"/>
                            </a:solidFill>
                            <a:latin typeface="Cambria Math" panose="02040503050406030204" pitchFamily="18" charset="0"/>
                            <a:ea typeface="Cambria Math" panose="02040503050406030204" pitchFamily="18" charset="0"/>
                          </a:rPr>
                        </m:ctrlPr>
                      </m:accPr>
                      <m:e>
                        <m:r>
                          <a:rPr lang="en-US" altLang="en-US" sz="3200" b="0" i="1" dirty="0" smtClean="0">
                            <a:solidFill>
                              <a:srgbClr val="00FFFF"/>
                            </a:solidFill>
                            <a:latin typeface="Cambria Math" panose="02040503050406030204" pitchFamily="18" charset="0"/>
                            <a:ea typeface="Cambria Math" panose="02040503050406030204" pitchFamily="18" charset="0"/>
                          </a:rPr>
                          <m:t>𝑥</m:t>
                        </m:r>
                      </m:e>
                    </m:acc>
                  </m:oMath>
                </a14:m>
                <a:r>
                  <a:rPr lang="en-US" altLang="en-US" sz="3200" dirty="0" smtClean="0">
                    <a:solidFill>
                      <a:srgbClr val="00FFFF"/>
                    </a:solidFill>
                    <a:latin typeface="Cambria Math" panose="02040503050406030204" pitchFamily="18" charset="0"/>
                    <a:ea typeface="Cambria Math" panose="02040503050406030204" pitchFamily="18" charset="0"/>
                  </a:rPr>
                  <a:t></a:t>
                </a:r>
                <a:r>
                  <a:rPr lang="en-US" altLang="en-US" sz="3200" dirty="0">
                    <a:solidFill>
                      <a:srgbClr val="00FFFF"/>
                    </a:solidFill>
                    <a:latin typeface="Cambria Math" panose="02040503050406030204" pitchFamily="18" charset="0"/>
                    <a:ea typeface="Cambria Math" panose="02040503050406030204" pitchFamily="18" charset="0"/>
                  </a:rPr>
                  <a:t>1 + </a:t>
                </a:r>
                <a:r>
                  <a:rPr lang="en-US" altLang="en-US" sz="3200" dirty="0" smtClean="0">
                    <a:solidFill>
                      <a:srgbClr val="00FFFF"/>
                    </a:solidFill>
                    <a:latin typeface="Cambria Math" panose="02040503050406030204" pitchFamily="18" charset="0"/>
                    <a:ea typeface="Cambria Math" panose="02040503050406030204" pitchFamily="18" charset="0"/>
                  </a:rPr>
                  <a:t>(</a:t>
                </a:r>
                <a14:m>
                  <m:oMath xmlns:m="http://schemas.openxmlformats.org/officeDocument/2006/math">
                    <m:acc>
                      <m:accPr>
                        <m:chr m:val="̅"/>
                        <m:ctrlPr>
                          <a:rPr lang="en-US" altLang="en-US" sz="3200" i="1" dirty="0">
                            <a:solidFill>
                              <a:srgbClr val="00FFFF"/>
                            </a:solidFill>
                            <a:latin typeface="Cambria Math" panose="02040503050406030204" pitchFamily="18" charset="0"/>
                            <a:ea typeface="Cambria Math" panose="02040503050406030204" pitchFamily="18" charset="0"/>
                          </a:rPr>
                        </m:ctrlPr>
                      </m:accPr>
                      <m:e>
                        <m:r>
                          <a:rPr lang="en-US" altLang="en-US" sz="3200" b="0" i="1" dirty="0" smtClean="0">
                            <a:solidFill>
                              <a:srgbClr val="00FFFF"/>
                            </a:solidFill>
                            <a:latin typeface="Cambria Math" panose="02040503050406030204" pitchFamily="18" charset="0"/>
                            <a:ea typeface="Cambria Math" panose="02040503050406030204" pitchFamily="18" charset="0"/>
                          </a:rPr>
                          <m:t>𝑦</m:t>
                        </m:r>
                      </m:e>
                    </m:acc>
                  </m:oMath>
                </a14:m>
                <a:r>
                  <a:rPr lang="en-US" altLang="en-US" sz="3200" dirty="0" smtClean="0">
                    <a:solidFill>
                      <a:srgbClr val="00FFFF"/>
                    </a:solidFill>
                    <a:latin typeface="Cambria Math" panose="02040503050406030204" pitchFamily="18" charset="0"/>
                    <a:ea typeface="Cambria Math" panose="02040503050406030204" pitchFamily="18" charset="0"/>
                  </a:rPr>
                  <a:t> + </a:t>
                </a:r>
                <a:r>
                  <a:rPr lang="en-US" altLang="en-US" sz="3200" dirty="0">
                    <a:solidFill>
                      <a:srgbClr val="00FFFF"/>
                    </a:solidFill>
                    <a:latin typeface="Cambria Math" panose="02040503050406030204" pitchFamily="18" charset="0"/>
                    <a:ea typeface="Cambria Math" panose="02040503050406030204" pitchFamily="18" charset="0"/>
                  </a:rPr>
                  <a:t>z) </a:t>
                </a:r>
                <a:r>
                  <a:rPr lang="en-US" altLang="en-US" sz="3200" dirty="0">
                    <a:latin typeface="Cambria Math" panose="02040503050406030204" pitchFamily="18" charset="0"/>
                    <a:ea typeface="Cambria Math" panose="02040503050406030204" pitchFamily="18" charset="0"/>
                  </a:rPr>
                  <a:t>is</a:t>
                </a:r>
              </a:p>
            </p:txBody>
          </p:sp>
        </mc:Choice>
        <mc:Fallback xmlns="">
          <p:sp>
            <p:nvSpPr>
              <p:cNvPr id="400390" name="Rectangle 6"/>
              <p:cNvSpPr>
                <a:spLocks noRot="1" noChangeAspect="1" noMove="1" noResize="1" noEditPoints="1" noAdjustHandles="1" noChangeArrowheads="1" noChangeShapeType="1" noTextEdit="1"/>
              </p:cNvSpPr>
              <p:nvPr/>
            </p:nvSpPr>
            <p:spPr bwMode="auto">
              <a:xfrm>
                <a:off x="1036721" y="2209800"/>
                <a:ext cx="6106026" cy="533400"/>
              </a:xfrm>
              <a:prstGeom prst="rect">
                <a:avLst/>
              </a:prstGeom>
              <a:blipFill>
                <a:blip r:embed="rId2"/>
                <a:stretch>
                  <a:fillRect l="-2695" t="-17241" b="-540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0391" name="Rectangle 7"/>
              <p:cNvSpPr>
                <a:spLocks noChangeArrowheads="1"/>
              </p:cNvSpPr>
              <p:nvPr/>
            </p:nvSpPr>
            <p:spPr bwMode="auto">
              <a:xfrm>
                <a:off x="5897479" y="2209800"/>
                <a:ext cx="4942974" cy="5334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smtClean="0">
                    <a:solidFill>
                      <a:srgbClr val="00FFFF"/>
                    </a:solidFill>
                    <a:latin typeface="Cambria Math" panose="02040503050406030204" pitchFamily="18" charset="0"/>
                    <a:ea typeface="Cambria Math" panose="02040503050406030204" pitchFamily="18" charset="0"/>
                  </a:rPr>
                  <a:t>(</a:t>
                </a:r>
                <a14:m>
                  <m:oMath xmlns:m="http://schemas.openxmlformats.org/officeDocument/2006/math">
                    <m:acc>
                      <m:accPr>
                        <m:chr m:val="̅"/>
                        <m:ctrlPr>
                          <a:rPr lang="en-US" altLang="en-US" sz="3200" i="1" dirty="0">
                            <a:solidFill>
                              <a:srgbClr val="00FFFF"/>
                            </a:solidFill>
                            <a:latin typeface="Cambria Math" panose="02040503050406030204" pitchFamily="18" charset="0"/>
                            <a:ea typeface="Cambria Math" panose="02040503050406030204" pitchFamily="18" charset="0"/>
                          </a:rPr>
                        </m:ctrlPr>
                      </m:accPr>
                      <m:e>
                        <m:r>
                          <a:rPr lang="en-US" altLang="en-US" sz="3200" i="1" dirty="0">
                            <a:solidFill>
                              <a:srgbClr val="00FFFF"/>
                            </a:solidFill>
                            <a:latin typeface="Cambria Math" panose="02040503050406030204" pitchFamily="18" charset="0"/>
                            <a:ea typeface="Cambria Math" panose="02040503050406030204" pitchFamily="18" charset="0"/>
                          </a:rPr>
                          <m:t>𝑥</m:t>
                        </m:r>
                      </m:e>
                    </m:acc>
                  </m:oMath>
                </a14:m>
                <a:r>
                  <a:rPr lang="en-US" altLang="en-US" sz="3200" dirty="0" smtClean="0">
                    <a:solidFill>
                      <a:srgbClr val="00FFFF"/>
                    </a:solidFill>
                    <a:latin typeface="Cambria Math" panose="02040503050406030204" pitchFamily="18" charset="0"/>
                    <a:ea typeface="Cambria Math" panose="02040503050406030204" pitchFamily="18" charset="0"/>
                  </a:rPr>
                  <a:t> </a:t>
                </a:r>
                <a:r>
                  <a:rPr lang="en-US" altLang="en-US" sz="3200" dirty="0">
                    <a:solidFill>
                      <a:srgbClr val="00FFFF"/>
                    </a:solidFill>
                    <a:latin typeface="Cambria Math" panose="02040503050406030204" pitchFamily="18" charset="0"/>
                    <a:ea typeface="Cambria Math" panose="02040503050406030204" pitchFamily="18" charset="0"/>
                  </a:rPr>
                  <a:t>+ 0</a:t>
                </a:r>
                <a:r>
                  <a:rPr lang="en-US" altLang="en-US" sz="3200" dirty="0" smtClean="0">
                    <a:solidFill>
                      <a:srgbClr val="00FFFF"/>
                    </a:solidFill>
                    <a:latin typeface="Cambria Math" panose="02040503050406030204" pitchFamily="18" charset="0"/>
                    <a:ea typeface="Cambria Math" panose="02040503050406030204" pitchFamily="18" charset="0"/>
                  </a:rPr>
                  <a:t>)(</a:t>
                </a:r>
                <a14:m>
                  <m:oMath xmlns:m="http://schemas.openxmlformats.org/officeDocument/2006/math">
                    <m:acc>
                      <m:accPr>
                        <m:chr m:val="̅"/>
                        <m:ctrlPr>
                          <a:rPr lang="en-US" altLang="en-US" sz="3200" i="1" dirty="0">
                            <a:solidFill>
                              <a:srgbClr val="00FFFF"/>
                            </a:solidFill>
                            <a:latin typeface="Cambria Math" panose="02040503050406030204" pitchFamily="18" charset="0"/>
                            <a:ea typeface="Cambria Math" panose="02040503050406030204" pitchFamily="18" charset="0"/>
                          </a:rPr>
                        </m:ctrlPr>
                      </m:accPr>
                      <m:e>
                        <m:r>
                          <a:rPr lang="en-US" altLang="en-US" sz="3200" b="0" i="1" dirty="0" smtClean="0">
                            <a:solidFill>
                              <a:srgbClr val="00FFFF"/>
                            </a:solidFill>
                            <a:latin typeface="Cambria Math" panose="02040503050406030204" pitchFamily="18" charset="0"/>
                            <a:ea typeface="Cambria Math" panose="02040503050406030204" pitchFamily="18" charset="0"/>
                          </a:rPr>
                          <m:t>𝑦</m:t>
                        </m:r>
                      </m:e>
                    </m:acc>
                  </m:oMath>
                </a14:m>
                <a:r>
                  <a:rPr lang="en-US" altLang="en-US" sz="3200" dirty="0" smtClean="0">
                    <a:solidFill>
                      <a:srgbClr val="00FFFF"/>
                    </a:solidFill>
                    <a:latin typeface="Cambria Math" panose="02040503050406030204" pitchFamily="18" charset="0"/>
                    <a:ea typeface="Cambria Math" panose="02040503050406030204" pitchFamily="18" charset="0"/>
                  </a:rPr>
                  <a:t> z</a:t>
                </a:r>
                <a:r>
                  <a:rPr lang="en-US" altLang="en-US" sz="3200" dirty="0">
                    <a:solidFill>
                      <a:srgbClr val="00FFFF"/>
                    </a:solidFill>
                    <a:latin typeface="Cambria Math" panose="02040503050406030204" pitchFamily="18" charset="0"/>
                    <a:ea typeface="Cambria Math" panose="02040503050406030204" pitchFamily="18" charset="0"/>
                  </a:rPr>
                  <a:t>).</a:t>
                </a:r>
              </a:p>
            </p:txBody>
          </p:sp>
        </mc:Choice>
        <mc:Fallback xmlns="">
          <p:sp>
            <p:nvSpPr>
              <p:cNvPr id="400391" name="Rectangle 7"/>
              <p:cNvSpPr>
                <a:spLocks noRot="1" noChangeAspect="1" noMove="1" noResize="1" noEditPoints="1" noAdjustHandles="1" noChangeArrowheads="1" noChangeShapeType="1" noTextEdit="1"/>
              </p:cNvSpPr>
              <p:nvPr/>
            </p:nvSpPr>
            <p:spPr bwMode="auto">
              <a:xfrm>
                <a:off x="5897479" y="2209800"/>
                <a:ext cx="4942974" cy="533400"/>
              </a:xfrm>
              <a:prstGeom prst="rect">
                <a:avLst/>
              </a:prstGeom>
              <a:blipFill>
                <a:blip r:embed="rId3"/>
                <a:stretch>
                  <a:fillRect l="-3206" t="-17241" b="-540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0392" name="Rectangle 8"/>
          <p:cNvSpPr>
            <a:spLocks noChangeArrowheads="1"/>
          </p:cNvSpPr>
          <p:nvPr/>
        </p:nvSpPr>
        <p:spPr bwMode="auto">
          <a:xfrm>
            <a:off x="457200" y="2971800"/>
            <a:ext cx="11049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3200" dirty="0">
                <a:latin typeface="Cambria Math" panose="02040503050406030204" pitchFamily="18" charset="0"/>
                <a:ea typeface="Cambria Math" panose="02040503050406030204" pitchFamily="18" charset="0"/>
              </a:rPr>
              <a:t>The </a:t>
            </a:r>
            <a:r>
              <a:rPr lang="en-US" altLang="en-US" sz="3200" b="1" dirty="0">
                <a:solidFill>
                  <a:srgbClr val="00FFFF"/>
                </a:solidFill>
                <a:latin typeface="Cambria Math" panose="02040503050406030204" pitchFamily="18" charset="0"/>
                <a:ea typeface="Cambria Math" panose="02040503050406030204" pitchFamily="18" charset="0"/>
              </a:rPr>
              <a:t>dual of a Boolean function F</a:t>
            </a:r>
            <a:r>
              <a:rPr lang="en-US" altLang="en-US" sz="3200" dirty="0">
                <a:latin typeface="Cambria Math" panose="02040503050406030204" pitchFamily="18" charset="0"/>
                <a:ea typeface="Cambria Math" panose="02040503050406030204" pitchFamily="18" charset="0"/>
              </a:rPr>
              <a:t> represented by a Boolean expression is the function represented by the dual of this expression.</a:t>
            </a:r>
          </a:p>
          <a:p>
            <a:pPr>
              <a:spcAft>
                <a:spcPct val="20000"/>
              </a:spcAft>
            </a:pPr>
            <a:r>
              <a:rPr lang="en-US" altLang="en-US" sz="3200" dirty="0">
                <a:latin typeface="Cambria Math" panose="02040503050406030204" pitchFamily="18" charset="0"/>
                <a:ea typeface="Cambria Math" panose="02040503050406030204" pitchFamily="18" charset="0"/>
              </a:rPr>
              <a:t>This dual function, denoted by </a:t>
            </a:r>
            <a:r>
              <a:rPr lang="en-US" altLang="en-US" sz="3200" dirty="0" err="1">
                <a:latin typeface="Cambria Math" panose="02040503050406030204" pitchFamily="18" charset="0"/>
                <a:ea typeface="Cambria Math" panose="02040503050406030204" pitchFamily="18" charset="0"/>
              </a:rPr>
              <a:t>F</a:t>
            </a:r>
            <a:r>
              <a:rPr lang="en-US" altLang="en-US" sz="3200" baseline="30000" dirty="0" err="1">
                <a:latin typeface="Cambria Math" panose="02040503050406030204" pitchFamily="18" charset="0"/>
                <a:ea typeface="Cambria Math" panose="02040503050406030204" pitchFamily="18" charset="0"/>
              </a:rPr>
              <a:t>d</a:t>
            </a:r>
            <a:r>
              <a:rPr lang="en-US" altLang="en-US" sz="3200" dirty="0">
                <a:latin typeface="Cambria Math" panose="02040503050406030204" pitchFamily="18" charset="0"/>
                <a:ea typeface="Cambria Math" panose="02040503050406030204" pitchFamily="18" charset="0"/>
              </a:rPr>
              <a:t>, </a:t>
            </a:r>
            <a:r>
              <a:rPr lang="en-US" altLang="en-US" sz="3200" b="1" dirty="0">
                <a:solidFill>
                  <a:srgbClr val="00FFFF"/>
                </a:solidFill>
                <a:latin typeface="Cambria Math" panose="02040503050406030204" pitchFamily="18" charset="0"/>
                <a:ea typeface="Cambria Math" panose="02040503050406030204" pitchFamily="18" charset="0"/>
              </a:rPr>
              <a:t>does not depend</a:t>
            </a:r>
            <a:r>
              <a:rPr lang="en-US" altLang="en-US" sz="3200" dirty="0">
                <a:latin typeface="Cambria Math" panose="02040503050406030204" pitchFamily="18" charset="0"/>
                <a:ea typeface="Cambria Math" panose="02040503050406030204" pitchFamily="18" charset="0"/>
              </a:rPr>
              <a:t> on the particular Boolean expression used to represent F.</a:t>
            </a:r>
          </a:p>
        </p:txBody>
      </p:sp>
    </p:spTree>
    <p:extLst>
      <p:ext uri="{BB962C8B-B14F-4D97-AF65-F5344CB8AC3E}">
        <p14:creationId xmlns:p14="http://schemas.microsoft.com/office/powerpoint/2010/main" val="2921414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 calcmode="lin" valueType="num">
                                      <p:cBhvr additive="base">
                                        <p:cTn id="7" dur="500" fill="hold"/>
                                        <p:tgtEl>
                                          <p:spTgt spid="400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0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0388"/>
                                        </p:tgtEl>
                                        <p:attrNameLst>
                                          <p:attrName>style.visibility</p:attrName>
                                        </p:attrNameLst>
                                      </p:cBhvr>
                                      <p:to>
                                        <p:strVal val="visible"/>
                                      </p:to>
                                    </p:set>
                                    <p:anim calcmode="lin" valueType="num">
                                      <p:cBhvr additive="base">
                                        <p:cTn id="13" dur="500" fill="hold"/>
                                        <p:tgtEl>
                                          <p:spTgt spid="400388"/>
                                        </p:tgtEl>
                                        <p:attrNameLst>
                                          <p:attrName>ppt_x</p:attrName>
                                        </p:attrNameLst>
                                      </p:cBhvr>
                                      <p:tavLst>
                                        <p:tav tm="0">
                                          <p:val>
                                            <p:strVal val="0-#ppt_w/2"/>
                                          </p:val>
                                        </p:tav>
                                        <p:tav tm="100000">
                                          <p:val>
                                            <p:strVal val="#ppt_x"/>
                                          </p:val>
                                        </p:tav>
                                      </p:tavLst>
                                    </p:anim>
                                    <p:anim calcmode="lin" valueType="num">
                                      <p:cBhvr additive="base">
                                        <p:cTn id="14" dur="500" fill="hold"/>
                                        <p:tgtEl>
                                          <p:spTgt spid="4003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0389"/>
                                        </p:tgtEl>
                                        <p:attrNameLst>
                                          <p:attrName>style.visibility</p:attrName>
                                        </p:attrNameLst>
                                      </p:cBhvr>
                                      <p:to>
                                        <p:strVal val="visible"/>
                                      </p:to>
                                    </p:set>
                                    <p:anim calcmode="lin" valueType="num">
                                      <p:cBhvr additive="base">
                                        <p:cTn id="19" dur="500" fill="hold"/>
                                        <p:tgtEl>
                                          <p:spTgt spid="400389"/>
                                        </p:tgtEl>
                                        <p:attrNameLst>
                                          <p:attrName>ppt_x</p:attrName>
                                        </p:attrNameLst>
                                      </p:cBhvr>
                                      <p:tavLst>
                                        <p:tav tm="0">
                                          <p:val>
                                            <p:strVal val="1+#ppt_w/2"/>
                                          </p:val>
                                        </p:tav>
                                        <p:tav tm="100000">
                                          <p:val>
                                            <p:strVal val="#ppt_x"/>
                                          </p:val>
                                        </p:tav>
                                      </p:tavLst>
                                    </p:anim>
                                    <p:anim calcmode="lin" valueType="num">
                                      <p:cBhvr additive="base">
                                        <p:cTn id="20" dur="500" fill="hold"/>
                                        <p:tgtEl>
                                          <p:spTgt spid="40038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0390"/>
                                        </p:tgtEl>
                                        <p:attrNameLst>
                                          <p:attrName>style.visibility</p:attrName>
                                        </p:attrNameLst>
                                      </p:cBhvr>
                                      <p:to>
                                        <p:strVal val="visible"/>
                                      </p:to>
                                    </p:set>
                                    <p:anim calcmode="lin" valueType="num">
                                      <p:cBhvr additive="base">
                                        <p:cTn id="25" dur="500" fill="hold"/>
                                        <p:tgtEl>
                                          <p:spTgt spid="400390"/>
                                        </p:tgtEl>
                                        <p:attrNameLst>
                                          <p:attrName>ppt_x</p:attrName>
                                        </p:attrNameLst>
                                      </p:cBhvr>
                                      <p:tavLst>
                                        <p:tav tm="0">
                                          <p:val>
                                            <p:strVal val="0-#ppt_w/2"/>
                                          </p:val>
                                        </p:tav>
                                        <p:tav tm="100000">
                                          <p:val>
                                            <p:strVal val="#ppt_x"/>
                                          </p:val>
                                        </p:tav>
                                      </p:tavLst>
                                    </p:anim>
                                    <p:anim calcmode="lin" valueType="num">
                                      <p:cBhvr additive="base">
                                        <p:cTn id="26" dur="500" fill="hold"/>
                                        <p:tgtEl>
                                          <p:spTgt spid="40039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0391"/>
                                        </p:tgtEl>
                                        <p:attrNameLst>
                                          <p:attrName>style.visibility</p:attrName>
                                        </p:attrNameLst>
                                      </p:cBhvr>
                                      <p:to>
                                        <p:strVal val="visible"/>
                                      </p:to>
                                    </p:set>
                                    <p:anim calcmode="lin" valueType="num">
                                      <p:cBhvr additive="base">
                                        <p:cTn id="31" dur="500" fill="hold"/>
                                        <p:tgtEl>
                                          <p:spTgt spid="400391"/>
                                        </p:tgtEl>
                                        <p:attrNameLst>
                                          <p:attrName>ppt_x</p:attrName>
                                        </p:attrNameLst>
                                      </p:cBhvr>
                                      <p:tavLst>
                                        <p:tav tm="0">
                                          <p:val>
                                            <p:strVal val="1+#ppt_w/2"/>
                                          </p:val>
                                        </p:tav>
                                        <p:tav tm="100000">
                                          <p:val>
                                            <p:strVal val="#ppt_x"/>
                                          </p:val>
                                        </p:tav>
                                      </p:tavLst>
                                    </p:anim>
                                    <p:anim calcmode="lin" valueType="num">
                                      <p:cBhvr additive="base">
                                        <p:cTn id="32" dur="500" fill="hold"/>
                                        <p:tgtEl>
                                          <p:spTgt spid="40039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0392">
                                            <p:txEl>
                                              <p:pRg st="0" end="0"/>
                                            </p:txEl>
                                          </p:spTgt>
                                        </p:tgtEl>
                                        <p:attrNameLst>
                                          <p:attrName>style.visibility</p:attrName>
                                        </p:attrNameLst>
                                      </p:cBhvr>
                                      <p:to>
                                        <p:strVal val="visible"/>
                                      </p:to>
                                    </p:set>
                                    <p:anim calcmode="lin" valueType="num">
                                      <p:cBhvr additive="base">
                                        <p:cTn id="37" dur="500" fill="hold"/>
                                        <p:tgtEl>
                                          <p:spTgt spid="400392">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03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0392">
                                            <p:txEl>
                                              <p:pRg st="1" end="1"/>
                                            </p:txEl>
                                          </p:spTgt>
                                        </p:tgtEl>
                                        <p:attrNameLst>
                                          <p:attrName>style.visibility</p:attrName>
                                        </p:attrNameLst>
                                      </p:cBhvr>
                                      <p:to>
                                        <p:strVal val="visible"/>
                                      </p:to>
                                    </p:set>
                                    <p:anim calcmode="lin" valueType="num">
                                      <p:cBhvr additive="base">
                                        <p:cTn id="43" dur="500" fill="hold"/>
                                        <p:tgtEl>
                                          <p:spTgt spid="400392">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0039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p:bldP spid="400388" grpId="0" autoUpdateAnimBg="0"/>
      <p:bldP spid="400389" grpId="0" autoUpdateAnimBg="0"/>
      <p:bldP spid="400390" grpId="0" autoUpdateAnimBg="0"/>
      <p:bldP spid="400391" grpId="0" autoUpdateAnimBg="0"/>
      <p:bldP spid="40039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2B4630-4B37-47E6-A186-ACFEE9AFB0FA}" type="slidenum">
              <a:rPr lang="en-CA" altLang="en-US"/>
              <a:pPr/>
              <a:t>22</a:t>
            </a:fld>
            <a:endParaRPr lang="en-CA" altLang="en-US"/>
          </a:p>
        </p:txBody>
      </p:sp>
      <p:sp>
        <p:nvSpPr>
          <p:cNvPr id="402434" name="Rectangle 2"/>
          <p:cNvSpPr>
            <a:spLocks noGrp="1" noChangeArrowheads="1"/>
          </p:cNvSpPr>
          <p:nvPr>
            <p:ph type="title"/>
          </p:nvPr>
        </p:nvSpPr>
        <p:spPr>
          <a:xfrm>
            <a:off x="1752600" y="0"/>
            <a:ext cx="8610600" cy="990600"/>
          </a:xfrm>
        </p:spPr>
        <p:txBody>
          <a:bodyPr/>
          <a:lstStyle/>
          <a:p>
            <a:r>
              <a:rPr lang="en-US" altLang="en-US" sz="3600"/>
              <a:t>Duality</a:t>
            </a:r>
            <a:endParaRPr lang="en-CA" altLang="en-US" sz="3600"/>
          </a:p>
        </p:txBody>
      </p:sp>
      <p:sp>
        <p:nvSpPr>
          <p:cNvPr id="402435" name="Rectangle 3"/>
          <p:cNvSpPr>
            <a:spLocks noGrp="1" noChangeArrowheads="1"/>
          </p:cNvSpPr>
          <p:nvPr>
            <p:ph type="body" idx="1"/>
          </p:nvPr>
        </p:nvSpPr>
        <p:spPr>
          <a:xfrm>
            <a:off x="457200" y="990600"/>
            <a:ext cx="11201400" cy="5181600"/>
          </a:xfrm>
        </p:spPr>
        <p:txBody>
          <a:bodyPr/>
          <a:lstStyle/>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Therefore, an identity between functions represented by Boolean expressions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remains valid</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when the duals of both sides of the identity are taken.</a:t>
            </a: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We can use this fact, called 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duality principle</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to derive new identities.</a:t>
            </a: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For example, consider the absorption law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 </a:t>
            </a:r>
            <a:r>
              <a:rPr lang="en-US" altLang="en-US" sz="3200" dirty="0" smtClean="0">
                <a:solidFill>
                  <a:srgbClr val="00FFFF"/>
                </a:solidFill>
                <a:latin typeface="Cambria Math" panose="02040503050406030204" pitchFamily="18" charset="0"/>
                <a:ea typeface="Cambria Math" panose="02040503050406030204" pitchFamily="18" charset="0"/>
                <a:sym typeface="Symbol" panose="05050102010706020507" pitchFamily="18" charset="2"/>
              </a:rPr>
              <a:t>x(x </a:t>
            </a:r>
            <a:r>
              <a:rPr lang="en-US" altLang="en-US" sz="32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 y) = x</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By taking the duals of both sides of this identity, we obtain the equation </a:t>
            </a:r>
            <a:r>
              <a:rPr lang="en-US" altLang="en-US" sz="32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x + </a:t>
            </a:r>
            <a:r>
              <a:rPr lang="en-US" altLang="en-US" sz="3200" dirty="0" err="1">
                <a:solidFill>
                  <a:srgbClr val="00FFFF"/>
                </a:solidFill>
                <a:latin typeface="Cambria Math" panose="02040503050406030204" pitchFamily="18" charset="0"/>
                <a:ea typeface="Cambria Math" panose="02040503050406030204" pitchFamily="18" charset="0"/>
                <a:sym typeface="Symbol" panose="05050102010706020507" pitchFamily="18" charset="2"/>
              </a:rPr>
              <a:t>xy</a:t>
            </a:r>
            <a:r>
              <a:rPr lang="en-US" altLang="en-US" sz="3200" dirty="0">
                <a:solidFill>
                  <a:srgbClr val="00FFFF"/>
                </a:solidFill>
                <a:latin typeface="Cambria Math" panose="02040503050406030204" pitchFamily="18" charset="0"/>
                <a:ea typeface="Cambria Math" panose="02040503050406030204" pitchFamily="18" charset="0"/>
                <a:sym typeface="Symbol" panose="05050102010706020507" pitchFamily="18" charset="2"/>
              </a:rPr>
              <a:t> = x</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which is also an identity (and also called an absorption law).</a:t>
            </a:r>
          </a:p>
        </p:txBody>
      </p:sp>
    </p:spTree>
    <p:extLst>
      <p:ext uri="{BB962C8B-B14F-4D97-AF65-F5344CB8AC3E}">
        <p14:creationId xmlns:p14="http://schemas.microsoft.com/office/powerpoint/2010/main" val="1578005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anim calcmode="lin" valueType="num">
                                      <p:cBhvr additive="base">
                                        <p:cTn id="7" dur="500" fill="hold"/>
                                        <p:tgtEl>
                                          <p:spTgt spid="402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2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2435">
                                            <p:txEl>
                                              <p:pRg st="1" end="1"/>
                                            </p:txEl>
                                          </p:spTgt>
                                        </p:tgtEl>
                                        <p:attrNameLst>
                                          <p:attrName>style.visibility</p:attrName>
                                        </p:attrNameLst>
                                      </p:cBhvr>
                                      <p:to>
                                        <p:strVal val="visible"/>
                                      </p:to>
                                    </p:set>
                                    <p:anim calcmode="lin" valueType="num">
                                      <p:cBhvr additive="base">
                                        <p:cTn id="13" dur="500" fill="hold"/>
                                        <p:tgtEl>
                                          <p:spTgt spid="402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2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2435">
                                            <p:txEl>
                                              <p:pRg st="2" end="2"/>
                                            </p:txEl>
                                          </p:spTgt>
                                        </p:tgtEl>
                                        <p:attrNameLst>
                                          <p:attrName>style.visibility</p:attrName>
                                        </p:attrNameLst>
                                      </p:cBhvr>
                                      <p:to>
                                        <p:strVal val="visible"/>
                                      </p:to>
                                    </p:set>
                                    <p:anim calcmode="lin" valueType="num">
                                      <p:cBhvr additive="base">
                                        <p:cTn id="19" dur="500" fill="hold"/>
                                        <p:tgtEl>
                                          <p:spTgt spid="4024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2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2435">
                                            <p:txEl>
                                              <p:pRg st="3" end="3"/>
                                            </p:txEl>
                                          </p:spTgt>
                                        </p:tgtEl>
                                        <p:attrNameLst>
                                          <p:attrName>style.visibility</p:attrName>
                                        </p:attrNameLst>
                                      </p:cBhvr>
                                      <p:to>
                                        <p:strVal val="visible"/>
                                      </p:to>
                                    </p:set>
                                    <p:anim calcmode="lin" valueType="num">
                                      <p:cBhvr additive="base">
                                        <p:cTn id="25" dur="500" fill="hold"/>
                                        <p:tgtEl>
                                          <p:spTgt spid="4024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24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98488" y="250501"/>
            <a:ext cx="8591550" cy="700088"/>
          </a:xfrm>
          <a:noFill/>
          <a:ln/>
        </p:spPr>
        <p:txBody>
          <a:bodyPr/>
          <a:lstStyle/>
          <a:p>
            <a:pPr algn="l"/>
            <a:r>
              <a:rPr lang="en-US" dirty="0" smtClean="0"/>
              <a:t>Duality</a:t>
            </a:r>
            <a:endParaRPr lang="en-US" dirty="0"/>
          </a:p>
        </p:txBody>
      </p:sp>
      <p:sp>
        <p:nvSpPr>
          <p:cNvPr id="17412" name="Line 4"/>
          <p:cNvSpPr>
            <a:spLocks noChangeShapeType="1"/>
          </p:cNvSpPr>
          <p:nvPr/>
        </p:nvSpPr>
        <p:spPr bwMode="auto">
          <a:xfrm>
            <a:off x="2139950" y="3429000"/>
            <a:ext cx="785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Rectangle 9"/>
          <p:cNvSpPr>
            <a:spLocks noChangeArrowheads="1"/>
          </p:cNvSpPr>
          <p:nvPr/>
        </p:nvSpPr>
        <p:spPr bwMode="auto">
          <a:xfrm>
            <a:off x="8686800" y="1044577"/>
            <a:ext cx="3200399" cy="32906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US" sz="2600" dirty="0"/>
              <a:t>Principle of duality: The dual of a Boolean function is gotten by replacing AND with OR and OR with AND, constant 1s by 0s, and 0s by 1s</a:t>
            </a:r>
          </a:p>
        </p:txBody>
      </p:sp>
      <p:pic>
        <p:nvPicPr>
          <p:cNvPr id="1741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32026"/>
            <a:ext cx="7269085" cy="52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9836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C62FD8-7098-4344-972C-EAB7F6A32326}" type="slidenum">
              <a:rPr lang="en-CA" altLang="en-US"/>
              <a:pPr/>
              <a:t>24</a:t>
            </a:fld>
            <a:endParaRPr lang="en-CA" altLang="en-US"/>
          </a:p>
        </p:txBody>
      </p:sp>
      <p:sp>
        <p:nvSpPr>
          <p:cNvPr id="403458" name="Rectangle 2"/>
          <p:cNvSpPr>
            <a:spLocks noGrp="1" noChangeArrowheads="1"/>
          </p:cNvSpPr>
          <p:nvPr>
            <p:ph type="title"/>
          </p:nvPr>
        </p:nvSpPr>
        <p:spPr>
          <a:xfrm>
            <a:off x="1752600" y="0"/>
            <a:ext cx="8610600" cy="990600"/>
          </a:xfrm>
        </p:spPr>
        <p:txBody>
          <a:bodyPr/>
          <a:lstStyle/>
          <a:p>
            <a:r>
              <a:rPr lang="en-US" altLang="en-US" sz="3600"/>
              <a:t>Definition of a Boolean Algebra</a:t>
            </a:r>
            <a:endParaRPr lang="en-CA" altLang="en-US" sz="3600"/>
          </a:p>
        </p:txBody>
      </p:sp>
      <p:sp>
        <p:nvSpPr>
          <p:cNvPr id="403459" name="Rectangle 3"/>
          <p:cNvSpPr>
            <a:spLocks noGrp="1" noChangeArrowheads="1"/>
          </p:cNvSpPr>
          <p:nvPr>
            <p:ph type="body" idx="1"/>
          </p:nvPr>
        </p:nvSpPr>
        <p:spPr>
          <a:xfrm>
            <a:off x="685800" y="990600"/>
            <a:ext cx="10896600" cy="5181600"/>
          </a:xfrm>
        </p:spPr>
        <p:txBody>
          <a:bodyPr/>
          <a:lstStyle/>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All the properties of Boolean functions and expressions that we have discovered also apply to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other mathematical structures</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such as propositions and sets and the operations defined on them.</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If we can show that a particular structure is a Boolean algebra, then we know that all results established about Boolean algebras apply to this structure.</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For this purpose, we need an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abstract definition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of a Boolean algebra.</a:t>
            </a:r>
          </a:p>
        </p:txBody>
      </p:sp>
    </p:spTree>
    <p:extLst>
      <p:ext uri="{BB962C8B-B14F-4D97-AF65-F5344CB8AC3E}">
        <p14:creationId xmlns:p14="http://schemas.microsoft.com/office/powerpoint/2010/main" val="244274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 calcmode="lin" valueType="num">
                                      <p:cBhvr additive="base">
                                        <p:cTn id="7" dur="500" fill="hold"/>
                                        <p:tgtEl>
                                          <p:spTgt spid="403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34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3459">
                                            <p:txEl>
                                              <p:pRg st="1" end="1"/>
                                            </p:txEl>
                                          </p:spTgt>
                                        </p:tgtEl>
                                        <p:attrNameLst>
                                          <p:attrName>style.visibility</p:attrName>
                                        </p:attrNameLst>
                                      </p:cBhvr>
                                      <p:to>
                                        <p:strVal val="visible"/>
                                      </p:to>
                                    </p:set>
                                    <p:anim calcmode="lin" valueType="num">
                                      <p:cBhvr additive="base">
                                        <p:cTn id="13" dur="500" fill="hold"/>
                                        <p:tgtEl>
                                          <p:spTgt spid="4034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3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3459">
                                            <p:txEl>
                                              <p:pRg st="2" end="2"/>
                                            </p:txEl>
                                          </p:spTgt>
                                        </p:tgtEl>
                                        <p:attrNameLst>
                                          <p:attrName>style.visibility</p:attrName>
                                        </p:attrNameLst>
                                      </p:cBhvr>
                                      <p:to>
                                        <p:strVal val="visible"/>
                                      </p:to>
                                    </p:set>
                                    <p:anim calcmode="lin" valueType="num">
                                      <p:cBhvr additive="base">
                                        <p:cTn id="19" dur="500" fill="hold"/>
                                        <p:tgtEl>
                                          <p:spTgt spid="4034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34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AF3E2F-16A6-496D-BD6E-4B18A9652B9C}" type="slidenum">
              <a:rPr lang="en-CA" altLang="en-US"/>
              <a:pPr/>
              <a:t>25</a:t>
            </a:fld>
            <a:endParaRPr lang="en-CA" altLang="en-US"/>
          </a:p>
        </p:txBody>
      </p:sp>
      <p:sp>
        <p:nvSpPr>
          <p:cNvPr id="404482" name="Rectangle 2"/>
          <p:cNvSpPr>
            <a:spLocks noGrp="1" noChangeArrowheads="1"/>
          </p:cNvSpPr>
          <p:nvPr>
            <p:ph type="title"/>
          </p:nvPr>
        </p:nvSpPr>
        <p:spPr>
          <a:xfrm>
            <a:off x="1752600" y="0"/>
            <a:ext cx="8610600" cy="990600"/>
          </a:xfrm>
        </p:spPr>
        <p:txBody>
          <a:bodyPr/>
          <a:lstStyle/>
          <a:p>
            <a:r>
              <a:rPr lang="en-US" altLang="en-US" sz="3600"/>
              <a:t>Definition of a Boolean Algebra</a:t>
            </a:r>
            <a:endParaRPr lang="en-CA" altLang="en-US" sz="3600"/>
          </a:p>
        </p:txBody>
      </p:sp>
      <p:sp>
        <p:nvSpPr>
          <p:cNvPr id="404483" name="Rectangle 3"/>
          <p:cNvSpPr>
            <a:spLocks noGrp="1" noChangeArrowheads="1"/>
          </p:cNvSpPr>
          <p:nvPr>
            <p:ph type="body" idx="1"/>
          </p:nvPr>
        </p:nvSpPr>
        <p:spPr>
          <a:xfrm>
            <a:off x="609600" y="914400"/>
            <a:ext cx="11201400" cy="5181600"/>
          </a:xfrm>
        </p:spPr>
        <p:txBody>
          <a:bodyPr/>
          <a:lstStyle/>
          <a:p>
            <a:pPr marL="0" indent="0">
              <a:lnSpc>
                <a:spcPct val="90000"/>
              </a:lnSpc>
              <a:spcAft>
                <a:spcPct val="20000"/>
              </a:spcAft>
            </a:pPr>
            <a:r>
              <a:rPr lang="en-US" altLang="en-US" sz="30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Definition:</a:t>
            </a:r>
            <a:r>
              <a:rPr lang="en-US" altLang="en-US" sz="3000" dirty="0">
                <a:latin typeface="Cambria Math" panose="02040503050406030204" pitchFamily="18" charset="0"/>
                <a:ea typeface="Cambria Math" panose="02040503050406030204" pitchFamily="18" charset="0"/>
                <a:sym typeface="Symbol" panose="05050102010706020507" pitchFamily="18" charset="2"/>
              </a:rPr>
              <a:t> A Boolean algebra is a set B with two binary operations  and , elements 0 and 1, and a unary operation – such that the following properties hold for all x, y, and z in B:</a:t>
            </a:r>
          </a:p>
          <a:p>
            <a:pPr marL="0" indent="0">
              <a:lnSpc>
                <a:spcPct val="90000"/>
              </a:lnSpc>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x  0 = x   and   x  1 = x            </a:t>
            </a:r>
            <a:r>
              <a:rPr lang="en-US" altLang="en-US" sz="30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(identity laws)</a:t>
            </a:r>
          </a:p>
          <a:p>
            <a:pPr marL="0" indent="0">
              <a:lnSpc>
                <a:spcPct val="90000"/>
              </a:lnSpc>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x  (-x) = 1   and   x  (-x) = 0    </a:t>
            </a:r>
            <a:r>
              <a:rPr lang="en-US" altLang="en-US" sz="30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(domination laws)</a:t>
            </a:r>
          </a:p>
          <a:p>
            <a:pPr marL="0" indent="0">
              <a:lnSpc>
                <a:spcPct val="90000"/>
              </a:lnSpc>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(x  y)  z = x  (y  z)   and   </a:t>
            </a:r>
            <a:br>
              <a:rPr lang="en-US" altLang="en-US" sz="3000" dirty="0">
                <a:latin typeface="Cambria Math" panose="02040503050406030204" pitchFamily="18" charset="0"/>
                <a:ea typeface="Cambria Math" panose="02040503050406030204" pitchFamily="18" charset="0"/>
                <a:sym typeface="Symbol" panose="05050102010706020507" pitchFamily="18" charset="2"/>
              </a:rPr>
            </a:br>
            <a:r>
              <a:rPr lang="en-US" altLang="en-US" sz="3000" dirty="0">
                <a:latin typeface="Cambria Math" panose="02040503050406030204" pitchFamily="18" charset="0"/>
                <a:ea typeface="Cambria Math" panose="02040503050406030204" pitchFamily="18" charset="0"/>
                <a:sym typeface="Symbol" panose="05050102010706020507" pitchFamily="18" charset="2"/>
              </a:rPr>
              <a:t>(x  y)  z = x  (y  z)   and      </a:t>
            </a:r>
            <a:r>
              <a:rPr lang="en-US" altLang="en-US" sz="30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(associative laws)</a:t>
            </a:r>
          </a:p>
          <a:p>
            <a:pPr marL="0" indent="0">
              <a:lnSpc>
                <a:spcPct val="90000"/>
              </a:lnSpc>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x  y = y  x   and x  y = y  x  </a:t>
            </a:r>
            <a:r>
              <a:rPr lang="en-US" altLang="en-US" sz="30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(commutative laws)</a:t>
            </a:r>
          </a:p>
          <a:p>
            <a:pPr marL="0" indent="0">
              <a:lnSpc>
                <a:spcPct val="90000"/>
              </a:lnSpc>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x  (y  z) = (x  y)  (x  z) and</a:t>
            </a:r>
            <a:br>
              <a:rPr lang="en-US" altLang="en-US" sz="3000" dirty="0">
                <a:latin typeface="Cambria Math" panose="02040503050406030204" pitchFamily="18" charset="0"/>
                <a:ea typeface="Cambria Math" panose="02040503050406030204" pitchFamily="18" charset="0"/>
                <a:sym typeface="Symbol" panose="05050102010706020507" pitchFamily="18" charset="2"/>
              </a:rPr>
            </a:br>
            <a:r>
              <a:rPr lang="en-US" altLang="en-US" sz="3000" dirty="0">
                <a:latin typeface="Cambria Math" panose="02040503050406030204" pitchFamily="18" charset="0"/>
                <a:ea typeface="Cambria Math" panose="02040503050406030204" pitchFamily="18" charset="0"/>
                <a:sym typeface="Symbol" panose="05050102010706020507" pitchFamily="18" charset="2"/>
              </a:rPr>
              <a:t>x  (y  z) = (x  y)  (x  z)      </a:t>
            </a:r>
            <a:r>
              <a:rPr lang="en-US" altLang="en-US" sz="3000" dirty="0">
                <a:solidFill>
                  <a:srgbClr val="66FF33"/>
                </a:solidFill>
                <a:latin typeface="Cambria Math" panose="02040503050406030204" pitchFamily="18" charset="0"/>
                <a:ea typeface="Cambria Math" panose="02040503050406030204" pitchFamily="18" charset="0"/>
                <a:sym typeface="Symbol" panose="05050102010706020507" pitchFamily="18" charset="2"/>
              </a:rPr>
              <a:t>(distributive laws)</a:t>
            </a:r>
          </a:p>
        </p:txBody>
      </p:sp>
    </p:spTree>
    <p:extLst>
      <p:ext uri="{BB962C8B-B14F-4D97-AF65-F5344CB8AC3E}">
        <p14:creationId xmlns:p14="http://schemas.microsoft.com/office/powerpoint/2010/main" val="273313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 calcmode="lin" valueType="num">
                                      <p:cBhvr additive="base">
                                        <p:cTn id="7" dur="500" fill="hold"/>
                                        <p:tgtEl>
                                          <p:spTgt spid="404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4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4483">
                                            <p:txEl>
                                              <p:pRg st="1" end="1"/>
                                            </p:txEl>
                                          </p:spTgt>
                                        </p:tgtEl>
                                        <p:attrNameLst>
                                          <p:attrName>style.visibility</p:attrName>
                                        </p:attrNameLst>
                                      </p:cBhvr>
                                      <p:to>
                                        <p:strVal val="visible"/>
                                      </p:to>
                                    </p:set>
                                    <p:anim calcmode="lin" valueType="num">
                                      <p:cBhvr additive="base">
                                        <p:cTn id="13" dur="500" fill="hold"/>
                                        <p:tgtEl>
                                          <p:spTgt spid="404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4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4483">
                                            <p:txEl>
                                              <p:pRg st="2" end="2"/>
                                            </p:txEl>
                                          </p:spTgt>
                                        </p:tgtEl>
                                        <p:attrNameLst>
                                          <p:attrName>style.visibility</p:attrName>
                                        </p:attrNameLst>
                                      </p:cBhvr>
                                      <p:to>
                                        <p:strVal val="visible"/>
                                      </p:to>
                                    </p:set>
                                    <p:anim calcmode="lin" valueType="num">
                                      <p:cBhvr additive="base">
                                        <p:cTn id="19" dur="500" fill="hold"/>
                                        <p:tgtEl>
                                          <p:spTgt spid="404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4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4483">
                                            <p:txEl>
                                              <p:pRg st="3" end="3"/>
                                            </p:txEl>
                                          </p:spTgt>
                                        </p:tgtEl>
                                        <p:attrNameLst>
                                          <p:attrName>style.visibility</p:attrName>
                                        </p:attrNameLst>
                                      </p:cBhvr>
                                      <p:to>
                                        <p:strVal val="visible"/>
                                      </p:to>
                                    </p:set>
                                    <p:anim calcmode="lin" valueType="num">
                                      <p:cBhvr additive="base">
                                        <p:cTn id="25" dur="500" fill="hold"/>
                                        <p:tgtEl>
                                          <p:spTgt spid="4044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4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4483">
                                            <p:txEl>
                                              <p:pRg st="4" end="4"/>
                                            </p:txEl>
                                          </p:spTgt>
                                        </p:tgtEl>
                                        <p:attrNameLst>
                                          <p:attrName>style.visibility</p:attrName>
                                        </p:attrNameLst>
                                      </p:cBhvr>
                                      <p:to>
                                        <p:strVal val="visible"/>
                                      </p:to>
                                    </p:set>
                                    <p:anim calcmode="lin" valueType="num">
                                      <p:cBhvr additive="base">
                                        <p:cTn id="31" dur="500" fill="hold"/>
                                        <p:tgtEl>
                                          <p:spTgt spid="4044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44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4483">
                                            <p:txEl>
                                              <p:pRg st="5" end="5"/>
                                            </p:txEl>
                                          </p:spTgt>
                                        </p:tgtEl>
                                        <p:attrNameLst>
                                          <p:attrName>style.visibility</p:attrName>
                                        </p:attrNameLst>
                                      </p:cBhvr>
                                      <p:to>
                                        <p:strVal val="visible"/>
                                      </p:to>
                                    </p:set>
                                    <p:anim calcmode="lin" valueType="num">
                                      <p:cBhvr additive="base">
                                        <p:cTn id="37" dur="500" fill="hold"/>
                                        <p:tgtEl>
                                          <p:spTgt spid="4044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44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752600" y="0"/>
            <a:ext cx="8610600" cy="990600"/>
          </a:xfrm>
        </p:spPr>
        <p:txBody>
          <a:bodyPr/>
          <a:lstStyle/>
          <a:p>
            <a:r>
              <a:rPr lang="en-US" altLang="en-US" sz="3600"/>
              <a:t>Logic Gates</a:t>
            </a:r>
            <a:endParaRPr lang="en-CA" altLang="en-US" sz="3600"/>
          </a:p>
        </p:txBody>
      </p:sp>
      <p:sp>
        <p:nvSpPr>
          <p:cNvPr id="408579" name="Rectangle 3"/>
          <p:cNvSpPr>
            <a:spLocks noGrp="1" noChangeArrowheads="1"/>
          </p:cNvSpPr>
          <p:nvPr>
            <p:ph type="body" idx="1"/>
          </p:nvPr>
        </p:nvSpPr>
        <p:spPr>
          <a:xfrm>
            <a:off x="609600" y="914400"/>
            <a:ext cx="10972800" cy="5562600"/>
          </a:xfrm>
        </p:spPr>
        <p:txBody>
          <a:bodyPr/>
          <a:lstStyle/>
          <a:p>
            <a:pPr>
              <a:buClr>
                <a:schemeClr val="tx1"/>
              </a:buClr>
            </a:pPr>
            <a:r>
              <a:rPr lang="en-US" altLang="en-US" sz="2800" dirty="0">
                <a:sym typeface="Symbol" panose="05050102010706020507" pitchFamily="18" charset="2"/>
              </a:rPr>
              <a:t>Electronic circuits consist of so-called gates</a:t>
            </a:r>
            <a:r>
              <a:rPr lang="en-US" altLang="en-US" sz="2800" dirty="0" smtClean="0">
                <a:sym typeface="Symbol" panose="05050102010706020507" pitchFamily="18" charset="2"/>
              </a:rPr>
              <a:t>. </a:t>
            </a:r>
          </a:p>
          <a:p>
            <a:pPr>
              <a:buClr>
                <a:schemeClr val="tx1"/>
              </a:buClr>
            </a:pPr>
            <a:r>
              <a:rPr lang="en-US" altLang="en-US" sz="2800" dirty="0">
                <a:sym typeface="Symbol" panose="05050102010706020507" pitchFamily="18" charset="2"/>
              </a:rPr>
              <a:t>There are three basic types of gates:</a:t>
            </a:r>
          </a:p>
          <a:p>
            <a:pPr>
              <a:buClr>
                <a:schemeClr val="tx1"/>
              </a:buClr>
            </a:pPr>
            <a:endParaRPr lang="en-US" sz="2800" dirty="0">
              <a:sym typeface="Symbol" panose="05050102010706020507" pitchFamily="18" charset="2"/>
            </a:endParaRPr>
          </a:p>
          <a:p>
            <a:pPr>
              <a:buClr>
                <a:schemeClr val="tx1"/>
              </a:buClr>
            </a:pPr>
            <a:endParaRPr lang="en-US" sz="2800" dirty="0">
              <a:sym typeface="Symbol" panose="05050102010706020507" pitchFamily="18" charset="2"/>
            </a:endParaRPr>
          </a:p>
          <a:p>
            <a:pPr>
              <a:buClr>
                <a:schemeClr val="tx1"/>
              </a:buClr>
            </a:pPr>
            <a:endParaRPr lang="en-US" sz="2800" dirty="0">
              <a:sym typeface="Symbol" panose="05050102010706020507" pitchFamily="18" charset="2"/>
            </a:endParaRPr>
          </a:p>
          <a:p>
            <a:pPr>
              <a:buClr>
                <a:schemeClr val="tx1"/>
              </a:buClr>
            </a:pPr>
            <a:endParaRPr lang="en-US" sz="2800" dirty="0">
              <a:sym typeface="Symbol" panose="05050102010706020507" pitchFamily="18" charset="2"/>
            </a:endParaRPr>
          </a:p>
          <a:p>
            <a:pPr>
              <a:buClr>
                <a:schemeClr val="tx1"/>
              </a:buClr>
            </a:pPr>
            <a:endParaRPr lang="en-US" sz="2800" dirty="0">
              <a:sym typeface="Symbol" panose="05050102010706020507" pitchFamily="18" charset="2"/>
            </a:endParaRPr>
          </a:p>
          <a:p>
            <a:pPr>
              <a:buClr>
                <a:schemeClr val="tx1"/>
              </a:buClr>
            </a:pPr>
            <a:endParaRPr lang="en-US" sz="2800" dirty="0">
              <a:sym typeface="Symbol" panose="05050102010706020507" pitchFamily="18" charset="2"/>
            </a:endParaRPr>
          </a:p>
          <a:p>
            <a:pPr>
              <a:buClr>
                <a:schemeClr val="tx1"/>
              </a:buClr>
            </a:pPr>
            <a:r>
              <a:rPr lang="en-US" sz="2800" dirty="0" smtClean="0"/>
              <a:t>Note </a:t>
            </a:r>
            <a:r>
              <a:rPr lang="en-US" sz="2800" dirty="0"/>
              <a:t>the use of the “inversion bubble.”</a:t>
            </a:r>
          </a:p>
          <a:p>
            <a:pPr>
              <a:buClr>
                <a:schemeClr val="tx1"/>
              </a:buClr>
            </a:pPr>
            <a:r>
              <a:rPr lang="en-US" sz="2800" dirty="0" smtClean="0"/>
              <a:t>(</a:t>
            </a:r>
            <a:r>
              <a:rPr lang="en-US" sz="2800" dirty="0"/>
              <a:t>Be careful about the “nose” of the gate when drawing AND vs. OR</a:t>
            </a:r>
            <a:r>
              <a:rPr lang="en-US" sz="2800" dirty="0" smtClean="0"/>
              <a:t>.)</a:t>
            </a:r>
            <a:endParaRPr lang="en-US" sz="2800" dirty="0"/>
          </a:p>
        </p:txBody>
      </p:sp>
      <p:pic>
        <p:nvPicPr>
          <p:cNvPr id="2" name="Picture 1"/>
          <p:cNvPicPr>
            <a:picLocks noChangeAspect="1"/>
          </p:cNvPicPr>
          <p:nvPr/>
        </p:nvPicPr>
        <p:blipFill>
          <a:blip r:embed="rId2"/>
          <a:stretch>
            <a:fillRect/>
          </a:stretch>
        </p:blipFill>
        <p:spPr>
          <a:xfrm>
            <a:off x="0" y="2286000"/>
            <a:ext cx="12192000" cy="2286000"/>
          </a:xfrm>
          <a:prstGeom prst="rect">
            <a:avLst/>
          </a:prstGeom>
        </p:spPr>
      </p:pic>
    </p:spTree>
    <p:extLst>
      <p:ext uri="{BB962C8B-B14F-4D97-AF65-F5344CB8AC3E}">
        <p14:creationId xmlns:p14="http://schemas.microsoft.com/office/powerpoint/2010/main" val="16726745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solidFill>
          <a:schemeClr val="lt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752600" y="0"/>
            <a:ext cx="8610600" cy="990600"/>
          </a:xfrm>
        </p:spPr>
        <p:txBody>
          <a:bodyPr/>
          <a:lstStyle/>
          <a:p>
            <a:r>
              <a:rPr lang="en-US" altLang="en-US" sz="3600" b="1" dirty="0">
                <a:solidFill>
                  <a:schemeClr val="accent2"/>
                </a:solidFill>
                <a:effectLst/>
              </a:rPr>
              <a:t>Logic </a:t>
            </a:r>
            <a:r>
              <a:rPr lang="en-US" altLang="en-US" sz="3600" b="1" dirty="0" smtClean="0">
                <a:solidFill>
                  <a:schemeClr val="accent2"/>
                </a:solidFill>
                <a:effectLst/>
              </a:rPr>
              <a:t>Gates and Their Truth Tables</a:t>
            </a:r>
            <a:endParaRPr lang="en-CA" altLang="en-US" sz="3600" b="1" dirty="0">
              <a:solidFill>
                <a:schemeClr val="accent2"/>
              </a:solidFill>
              <a:effectLst/>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14400" y="1143000"/>
            <a:ext cx="6172200" cy="5402287"/>
          </a:xfrm>
          <a:prstGeom prst="rect">
            <a:avLst/>
          </a:prstGeom>
        </p:spPr>
      </p:pic>
    </p:spTree>
    <p:extLst>
      <p:ext uri="{BB962C8B-B14F-4D97-AF65-F5344CB8AC3E}">
        <p14:creationId xmlns:p14="http://schemas.microsoft.com/office/powerpoint/2010/main" val="422621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143000"/>
            <a:ext cx="10972800" cy="849312"/>
          </a:xfrm>
          <a:noFill/>
          <a:ln/>
        </p:spPr>
        <p:txBody>
          <a:bodyPr/>
          <a:lstStyle/>
          <a:p>
            <a:pPr algn="l"/>
            <a:r>
              <a:rPr lang="en-US" sz="3600" dirty="0" smtClean="0">
                <a:solidFill>
                  <a:schemeClr val="accent2"/>
                </a:solidFill>
                <a:effectLst/>
              </a:rPr>
              <a:t>NAND</a:t>
            </a:r>
            <a:r>
              <a:rPr lang="en-US" sz="3600" dirty="0">
                <a:solidFill>
                  <a:schemeClr val="accent2"/>
                </a:solidFill>
                <a:effectLst/>
              </a:rPr>
              <a:t>, NOR, </a:t>
            </a:r>
            <a:r>
              <a:rPr lang="en-US" sz="3600" dirty="0" smtClean="0">
                <a:solidFill>
                  <a:schemeClr val="accent2"/>
                </a:solidFill>
                <a:effectLst/>
              </a:rPr>
              <a:t/>
            </a:r>
            <a:br>
              <a:rPr lang="en-US" sz="3600" dirty="0" smtClean="0">
                <a:solidFill>
                  <a:schemeClr val="accent2"/>
                </a:solidFill>
                <a:effectLst/>
              </a:rPr>
            </a:br>
            <a:r>
              <a:rPr lang="en-US" sz="3600" dirty="0" smtClean="0">
                <a:solidFill>
                  <a:schemeClr val="accent2"/>
                </a:solidFill>
                <a:effectLst/>
              </a:rPr>
              <a:t>XOR</a:t>
            </a:r>
            <a:r>
              <a:rPr lang="en-US" sz="3600" dirty="0">
                <a:solidFill>
                  <a:schemeClr val="accent2"/>
                </a:solidFill>
                <a:effectLst/>
              </a:rPr>
              <a:t>, and </a:t>
            </a:r>
            <a:r>
              <a:rPr lang="en-US" sz="3600" dirty="0" smtClean="0">
                <a:solidFill>
                  <a:schemeClr val="accent2"/>
                </a:solidFill>
                <a:effectLst/>
              </a:rPr>
              <a:t>XNOR</a:t>
            </a:r>
            <a:endParaRPr lang="en-US" sz="3600" dirty="0">
              <a:solidFill>
                <a:schemeClr val="accent2"/>
              </a:solidFill>
              <a:effectLst/>
            </a:endParaRPr>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28599"/>
            <a:ext cx="7511848" cy="640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05619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457200"/>
            <a:ext cx="10972800" cy="838200"/>
          </a:xfrm>
          <a:noFill/>
          <a:ln/>
        </p:spPr>
        <p:txBody>
          <a:bodyPr/>
          <a:lstStyle/>
          <a:p>
            <a:r>
              <a:rPr lang="en-US" b="1" dirty="0">
                <a:solidFill>
                  <a:schemeClr val="accent2"/>
                </a:solidFill>
                <a:effectLst/>
              </a:rPr>
              <a:t>Variations of Basic Logic Gate Symbols</a:t>
            </a:r>
          </a:p>
        </p:txBody>
      </p:sp>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10287000" cy="4812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0649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3278F8-20DA-4BEF-ADF4-1F0675AA81C9}" type="slidenum">
              <a:rPr lang="en-CA" altLang="en-US"/>
              <a:pPr/>
              <a:t>3</a:t>
            </a:fld>
            <a:endParaRPr lang="en-CA" altLang="en-US"/>
          </a:p>
        </p:txBody>
      </p:sp>
      <p:sp>
        <p:nvSpPr>
          <p:cNvPr id="388098" name="Rectangle 1026"/>
          <p:cNvSpPr>
            <a:spLocks noGrp="1" noChangeArrowheads="1"/>
          </p:cNvSpPr>
          <p:nvPr>
            <p:ph type="title"/>
          </p:nvPr>
        </p:nvSpPr>
        <p:spPr>
          <a:xfrm>
            <a:off x="1752600" y="0"/>
            <a:ext cx="8610600" cy="838200"/>
          </a:xfrm>
        </p:spPr>
        <p:txBody>
          <a:bodyPr/>
          <a:lstStyle/>
          <a:p>
            <a:r>
              <a:rPr lang="en-US" altLang="en-US" sz="3600"/>
              <a:t>Boolean Algebra</a:t>
            </a:r>
            <a:endParaRPr lang="en-CA" altLang="en-US" sz="3600"/>
          </a:p>
        </p:txBody>
      </p:sp>
      <p:sp>
        <p:nvSpPr>
          <p:cNvPr id="388099" name="Rectangle 1027"/>
          <p:cNvSpPr>
            <a:spLocks noGrp="1" noChangeArrowheads="1"/>
          </p:cNvSpPr>
          <p:nvPr>
            <p:ph type="body" idx="1"/>
          </p:nvPr>
        </p:nvSpPr>
        <p:spPr>
          <a:xfrm>
            <a:off x="609600" y="1066800"/>
            <a:ext cx="10972800" cy="5105400"/>
          </a:xfrm>
        </p:spPr>
        <p:txBody>
          <a:bodyPr/>
          <a:lstStyle/>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Boolean algebra provides the operations and the rules for working with the set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{0, 1}.</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These are the rules that underlie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electronic circuits</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and the methods we will discuss are fundamental to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VLSI design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We are going to focus on three operations:</a:t>
            </a:r>
          </a:p>
          <a:p>
            <a:pPr marL="0" indent="0">
              <a:spcAft>
                <a:spcPct val="20000"/>
              </a:spcAft>
              <a:buFontTx/>
              <a:buChar char="•"/>
            </a:pPr>
            <a:r>
              <a:rPr lang="en-US" altLang="en-US" sz="3200" dirty="0">
                <a:latin typeface="Cambria Math" panose="02040503050406030204" pitchFamily="18" charset="0"/>
                <a:ea typeface="Cambria Math" panose="02040503050406030204" pitchFamily="18" charset="0"/>
                <a:sym typeface="Symbol" panose="05050102010706020507" pitchFamily="18" charset="2"/>
              </a:rPr>
              <a:t>  Boolean complementation,</a:t>
            </a:r>
          </a:p>
          <a:p>
            <a:pPr marL="0" indent="0">
              <a:spcAft>
                <a:spcPct val="20000"/>
              </a:spcAft>
              <a:buFontTx/>
              <a:buChar char="•"/>
            </a:pPr>
            <a:r>
              <a:rPr lang="en-US" altLang="en-US" sz="3200" dirty="0">
                <a:latin typeface="Cambria Math" panose="02040503050406030204" pitchFamily="18" charset="0"/>
                <a:ea typeface="Cambria Math" panose="02040503050406030204" pitchFamily="18" charset="0"/>
                <a:sym typeface="Symbol" panose="05050102010706020507" pitchFamily="18" charset="2"/>
              </a:rPr>
              <a:t>  Boolean sum, and</a:t>
            </a:r>
          </a:p>
          <a:p>
            <a:pPr marL="0" indent="0">
              <a:spcAft>
                <a:spcPct val="20000"/>
              </a:spcAft>
              <a:buFontTx/>
              <a:buChar char="•"/>
            </a:pPr>
            <a:r>
              <a:rPr lang="en-US" altLang="en-US" sz="3200" dirty="0">
                <a:latin typeface="Cambria Math" panose="02040503050406030204" pitchFamily="18" charset="0"/>
                <a:ea typeface="Cambria Math" panose="02040503050406030204" pitchFamily="18" charset="0"/>
                <a:sym typeface="Symbol" panose="05050102010706020507" pitchFamily="18" charset="2"/>
              </a:rPr>
              <a:t>  Boolean product</a:t>
            </a:r>
          </a:p>
        </p:txBody>
      </p:sp>
    </p:spTree>
    <p:extLst>
      <p:ext uri="{BB962C8B-B14F-4D97-AF65-F5344CB8AC3E}">
        <p14:creationId xmlns:p14="http://schemas.microsoft.com/office/powerpoint/2010/main" val="222219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 calcmode="lin" valueType="num">
                                      <p:cBhvr additive="base">
                                        <p:cTn id="7" dur="500" fill="hold"/>
                                        <p:tgtEl>
                                          <p:spTgt spid="388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8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8099">
                                            <p:txEl>
                                              <p:pRg st="1" end="1"/>
                                            </p:txEl>
                                          </p:spTgt>
                                        </p:tgtEl>
                                        <p:attrNameLst>
                                          <p:attrName>style.visibility</p:attrName>
                                        </p:attrNameLst>
                                      </p:cBhvr>
                                      <p:to>
                                        <p:strVal val="visible"/>
                                      </p:to>
                                    </p:set>
                                    <p:anim calcmode="lin" valueType="num">
                                      <p:cBhvr additive="base">
                                        <p:cTn id="13" dur="500" fill="hold"/>
                                        <p:tgtEl>
                                          <p:spTgt spid="388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8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8099">
                                            <p:txEl>
                                              <p:pRg st="2" end="2"/>
                                            </p:txEl>
                                          </p:spTgt>
                                        </p:tgtEl>
                                        <p:attrNameLst>
                                          <p:attrName>style.visibility</p:attrName>
                                        </p:attrNameLst>
                                      </p:cBhvr>
                                      <p:to>
                                        <p:strVal val="visible"/>
                                      </p:to>
                                    </p:set>
                                    <p:anim calcmode="lin" valueType="num">
                                      <p:cBhvr additive="base">
                                        <p:cTn id="19" dur="500" fill="hold"/>
                                        <p:tgtEl>
                                          <p:spTgt spid="388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8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8099">
                                            <p:txEl>
                                              <p:pRg st="3" end="3"/>
                                            </p:txEl>
                                          </p:spTgt>
                                        </p:tgtEl>
                                        <p:attrNameLst>
                                          <p:attrName>style.visibility</p:attrName>
                                        </p:attrNameLst>
                                      </p:cBhvr>
                                      <p:to>
                                        <p:strVal val="visible"/>
                                      </p:to>
                                    </p:set>
                                    <p:anim calcmode="lin" valueType="num">
                                      <p:cBhvr additive="base">
                                        <p:cTn id="25" dur="500" fill="hold"/>
                                        <p:tgtEl>
                                          <p:spTgt spid="3880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80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8099">
                                            <p:txEl>
                                              <p:pRg st="4" end="4"/>
                                            </p:txEl>
                                          </p:spTgt>
                                        </p:tgtEl>
                                        <p:attrNameLst>
                                          <p:attrName>style.visibility</p:attrName>
                                        </p:attrNameLst>
                                      </p:cBhvr>
                                      <p:to>
                                        <p:strVal val="visible"/>
                                      </p:to>
                                    </p:set>
                                    <p:anim calcmode="lin" valueType="num">
                                      <p:cBhvr additive="base">
                                        <p:cTn id="31" dur="500" fill="hold"/>
                                        <p:tgtEl>
                                          <p:spTgt spid="3880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80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8099">
                                            <p:txEl>
                                              <p:pRg st="5" end="5"/>
                                            </p:txEl>
                                          </p:spTgt>
                                        </p:tgtEl>
                                        <p:attrNameLst>
                                          <p:attrName>style.visibility</p:attrName>
                                        </p:attrNameLst>
                                      </p:cBhvr>
                                      <p:to>
                                        <p:strVal val="visible"/>
                                      </p:to>
                                    </p:set>
                                    <p:anim calcmode="lin" valueType="num">
                                      <p:cBhvr additive="base">
                                        <p:cTn id="37" dur="500" fill="hold"/>
                                        <p:tgtEl>
                                          <p:spTgt spid="38809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80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293688"/>
            <a:ext cx="10820400" cy="1154112"/>
          </a:xfrm>
          <a:noFill/>
          <a:ln/>
        </p:spPr>
        <p:txBody>
          <a:bodyPr/>
          <a:lstStyle/>
          <a:p>
            <a:pPr algn="l"/>
            <a:r>
              <a:rPr lang="en-US" sz="4000" dirty="0">
                <a:solidFill>
                  <a:schemeClr val="tx1"/>
                </a:solidFill>
                <a:effectLst/>
              </a:rPr>
              <a:t>The Inverter at the Transistor Level</a:t>
            </a:r>
          </a:p>
        </p:txBody>
      </p:sp>
      <p:sp>
        <p:nvSpPr>
          <p:cNvPr id="14339" name="Rectangle 3"/>
          <p:cNvSpPr>
            <a:spLocks noChangeArrowheads="1"/>
          </p:cNvSpPr>
          <p:nvPr/>
        </p:nvSpPr>
        <p:spPr bwMode="auto">
          <a:xfrm>
            <a:off x="3845229" y="5124377"/>
            <a:ext cx="1144928" cy="631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600" dirty="0">
                <a:solidFill>
                  <a:schemeClr val="tx1"/>
                </a:solidFill>
                <a:effectLst/>
              </a:rPr>
              <a:t>Transistor </a:t>
            </a:r>
          </a:p>
          <a:p>
            <a:r>
              <a:rPr lang="en-US" sz="1600" dirty="0">
                <a:solidFill>
                  <a:schemeClr val="tx1"/>
                </a:solidFill>
                <a:effectLst/>
              </a:rPr>
              <a:t>Symbol</a:t>
            </a:r>
          </a:p>
        </p:txBody>
      </p:sp>
      <p:sp>
        <p:nvSpPr>
          <p:cNvPr id="14340" name="Rectangle 4"/>
          <p:cNvSpPr>
            <a:spLocks noChangeArrowheads="1"/>
          </p:cNvSpPr>
          <p:nvPr/>
        </p:nvSpPr>
        <p:spPr bwMode="auto">
          <a:xfrm>
            <a:off x="1600200" y="5202145"/>
            <a:ext cx="1113252" cy="631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600" dirty="0">
                <a:solidFill>
                  <a:schemeClr val="tx1"/>
                </a:solidFill>
                <a:effectLst/>
              </a:rPr>
              <a:t>Power</a:t>
            </a:r>
          </a:p>
          <a:p>
            <a:r>
              <a:rPr lang="en-US" sz="1600" dirty="0">
                <a:solidFill>
                  <a:schemeClr val="tx1"/>
                </a:solidFill>
                <a:effectLst/>
              </a:rPr>
              <a:t> Terminals</a:t>
            </a:r>
          </a:p>
        </p:txBody>
      </p:sp>
      <p:sp>
        <p:nvSpPr>
          <p:cNvPr id="14341" name="Rectangle 5"/>
          <p:cNvSpPr>
            <a:spLocks noChangeArrowheads="1"/>
          </p:cNvSpPr>
          <p:nvPr/>
        </p:nvSpPr>
        <p:spPr bwMode="auto">
          <a:xfrm>
            <a:off x="5707063" y="5175251"/>
            <a:ext cx="1859226" cy="631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600" dirty="0">
                <a:solidFill>
                  <a:schemeClr val="tx1"/>
                </a:solidFill>
                <a:effectLst/>
              </a:rPr>
              <a:t>A Transistor Used </a:t>
            </a:r>
          </a:p>
          <a:p>
            <a:r>
              <a:rPr lang="en-US" sz="1600" dirty="0">
                <a:solidFill>
                  <a:schemeClr val="tx1"/>
                </a:solidFill>
                <a:effectLst/>
              </a:rPr>
              <a:t>as an Inverter</a:t>
            </a:r>
          </a:p>
        </p:txBody>
      </p:sp>
      <p:sp>
        <p:nvSpPr>
          <p:cNvPr id="14343" name="Rectangle 7"/>
          <p:cNvSpPr>
            <a:spLocks noChangeArrowheads="1"/>
          </p:cNvSpPr>
          <p:nvPr/>
        </p:nvSpPr>
        <p:spPr bwMode="auto">
          <a:xfrm>
            <a:off x="8264369" y="5202144"/>
            <a:ext cx="3322636" cy="631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US" sz="1600" dirty="0">
                <a:solidFill>
                  <a:schemeClr val="tx1"/>
                </a:solidFill>
                <a:effectLst/>
              </a:rPr>
              <a:t>Inverter Transfer</a:t>
            </a:r>
          </a:p>
          <a:p>
            <a:r>
              <a:rPr lang="en-US" sz="1600" dirty="0">
                <a:solidFill>
                  <a:schemeClr val="tx1"/>
                </a:solidFill>
                <a:effectLst/>
              </a:rPr>
              <a:t>Function</a:t>
            </a:r>
          </a:p>
        </p:txBody>
      </p:sp>
      <p:pic>
        <p:nvPicPr>
          <p:cNvPr id="1434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19200"/>
            <a:ext cx="10262178" cy="389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3610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693738"/>
            <a:ext cx="11049000" cy="830262"/>
          </a:xfrm>
          <a:noFill/>
          <a:ln/>
        </p:spPr>
        <p:txBody>
          <a:bodyPr/>
          <a:lstStyle/>
          <a:p>
            <a:r>
              <a:rPr lang="en-US" sz="3400" dirty="0">
                <a:solidFill>
                  <a:schemeClr val="tx1"/>
                </a:solidFill>
                <a:effectLst/>
              </a:rPr>
              <a:t>Allowable Voltages in Transistor-Transistor-Logic (TTL)</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752600"/>
            <a:ext cx="7696199" cy="41601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14600" y="5913738"/>
            <a:ext cx="3162300" cy="523220"/>
          </a:xfrm>
          <a:prstGeom prst="rect">
            <a:avLst/>
          </a:prstGeom>
          <a:noFill/>
        </p:spPr>
        <p:txBody>
          <a:bodyPr wrap="square" rtlCol="0">
            <a:spAutoFit/>
          </a:bodyPr>
          <a:lstStyle/>
          <a:p>
            <a:r>
              <a:rPr lang="en-US" dirty="0" smtClean="0">
                <a:solidFill>
                  <a:srgbClr val="320C1A"/>
                </a:solidFill>
                <a:effectLst/>
              </a:rPr>
              <a:t>Output from a gate</a:t>
            </a:r>
            <a:endParaRPr lang="en-US" dirty="0">
              <a:solidFill>
                <a:srgbClr val="320C1A"/>
              </a:solidFill>
              <a:effectLst/>
            </a:endParaRPr>
          </a:p>
        </p:txBody>
      </p:sp>
      <p:sp>
        <p:nvSpPr>
          <p:cNvPr id="5" name="TextBox 4"/>
          <p:cNvSpPr txBox="1"/>
          <p:nvPr/>
        </p:nvSpPr>
        <p:spPr>
          <a:xfrm>
            <a:off x="7696200" y="5879707"/>
            <a:ext cx="3162300" cy="523220"/>
          </a:xfrm>
          <a:prstGeom prst="rect">
            <a:avLst/>
          </a:prstGeom>
          <a:noFill/>
        </p:spPr>
        <p:txBody>
          <a:bodyPr wrap="square" rtlCol="0">
            <a:spAutoFit/>
          </a:bodyPr>
          <a:lstStyle/>
          <a:p>
            <a:r>
              <a:rPr lang="en-US" dirty="0" smtClean="0">
                <a:solidFill>
                  <a:srgbClr val="320C1A"/>
                </a:solidFill>
                <a:effectLst/>
              </a:rPr>
              <a:t>Input to a gate</a:t>
            </a:r>
            <a:endParaRPr lang="en-US" dirty="0">
              <a:solidFill>
                <a:srgbClr val="320C1A"/>
              </a:solidFill>
              <a:effectLst/>
            </a:endParaRPr>
          </a:p>
        </p:txBody>
      </p:sp>
    </p:spTree>
    <p:extLst>
      <p:ext uri="{BB962C8B-B14F-4D97-AF65-F5344CB8AC3E}">
        <p14:creationId xmlns:p14="http://schemas.microsoft.com/office/powerpoint/2010/main" val="154192381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1752600"/>
            <a:ext cx="4419600" cy="903288"/>
          </a:xfrm>
          <a:noFill/>
          <a:ln/>
        </p:spPr>
        <p:txBody>
          <a:bodyPr>
            <a:noAutofit/>
          </a:bodyPr>
          <a:lstStyle/>
          <a:p>
            <a:pPr algn="l"/>
            <a:r>
              <a:rPr lang="en-US" sz="3600" b="1" dirty="0">
                <a:solidFill>
                  <a:srgbClr val="320C1A"/>
                </a:solidFill>
                <a:effectLst/>
              </a:rPr>
              <a:t>Transistor-Level Circuits </a:t>
            </a:r>
            <a:r>
              <a:rPr lang="en-US" sz="3600" b="1" dirty="0" smtClean="0">
                <a:solidFill>
                  <a:srgbClr val="320C1A"/>
                </a:solidFill>
                <a:effectLst/>
              </a:rPr>
              <a:t>For 2-Input </a:t>
            </a:r>
            <a:br>
              <a:rPr lang="en-US" sz="3600" b="1" dirty="0" smtClean="0">
                <a:solidFill>
                  <a:srgbClr val="320C1A"/>
                </a:solidFill>
                <a:effectLst/>
              </a:rPr>
            </a:br>
            <a:r>
              <a:rPr lang="en-US" sz="3600" b="1" dirty="0" smtClean="0">
                <a:solidFill>
                  <a:srgbClr val="320C1A"/>
                </a:solidFill>
                <a:effectLst/>
              </a:rPr>
              <a:t>a</a:t>
            </a:r>
            <a:r>
              <a:rPr lang="en-US" sz="3600" b="1" dirty="0">
                <a:solidFill>
                  <a:srgbClr val="320C1A"/>
                </a:solidFill>
                <a:effectLst/>
              </a:rPr>
              <a:t>) NAND and b)NOR Gates</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219200"/>
            <a:ext cx="7315199" cy="497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02874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a:xfrm>
            <a:off x="648838" y="380999"/>
            <a:ext cx="8490399" cy="846155"/>
          </a:xfrm>
          <a:noFill/>
          <a:ln/>
        </p:spPr>
        <p:txBody>
          <a:bodyPr/>
          <a:lstStyle/>
          <a:p>
            <a:pPr algn="l"/>
            <a:r>
              <a:rPr lang="en-US" dirty="0">
                <a:solidFill>
                  <a:srgbClr val="320C1A"/>
                </a:solidFill>
                <a:effectLst/>
              </a:rPr>
              <a:t>Tri-State Buffers</a:t>
            </a:r>
          </a:p>
        </p:txBody>
      </p:sp>
      <p:sp>
        <p:nvSpPr>
          <p:cNvPr id="88068" name="Rectangle 1028"/>
          <p:cNvSpPr>
            <a:spLocks noGrp="1" noChangeArrowheads="1"/>
          </p:cNvSpPr>
          <p:nvPr>
            <p:ph idx="1"/>
          </p:nvPr>
        </p:nvSpPr>
        <p:spPr>
          <a:xfrm>
            <a:off x="739684" y="1371599"/>
            <a:ext cx="10918916" cy="792559"/>
          </a:xfrm>
          <a:noFill/>
          <a:ln/>
        </p:spPr>
        <p:txBody>
          <a:bodyPr/>
          <a:lstStyle/>
          <a:p>
            <a:pPr>
              <a:lnSpc>
                <a:spcPts val="2400"/>
              </a:lnSpc>
              <a:buClr>
                <a:schemeClr val="tx1"/>
              </a:buClr>
            </a:pPr>
            <a:r>
              <a:rPr lang="en-US" dirty="0">
                <a:solidFill>
                  <a:srgbClr val="000000"/>
                </a:solidFill>
                <a:effectLst/>
              </a:rPr>
              <a:t>Outputs can be 0, 1, or “electrically disconnected.”</a:t>
            </a:r>
          </a:p>
        </p:txBody>
      </p:sp>
      <p:pic>
        <p:nvPicPr>
          <p:cNvPr id="88070"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045" y="2164158"/>
            <a:ext cx="7894193" cy="419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3485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FA27E972-35A2-4B3A-8BE3-1437BBAE01BA}" type="slidenum">
              <a:rPr lang="en-US" altLang="en-US"/>
              <a:pPr/>
              <a:t>34</a:t>
            </a:fld>
            <a:endParaRPr lang="en-US" altLang="en-US"/>
          </a:p>
        </p:txBody>
      </p:sp>
      <p:sp>
        <p:nvSpPr>
          <p:cNvPr id="25602" name="Rectangle 2"/>
          <p:cNvSpPr>
            <a:spLocks noGrp="1" noChangeArrowheads="1"/>
          </p:cNvSpPr>
          <p:nvPr>
            <p:ph type="title"/>
          </p:nvPr>
        </p:nvSpPr>
        <p:spPr/>
        <p:txBody>
          <a:bodyPr/>
          <a:lstStyle/>
          <a:p>
            <a:r>
              <a:rPr lang="en-US" altLang="en-US"/>
              <a:t>Bit Operations 1</a:t>
            </a:r>
          </a:p>
        </p:txBody>
      </p:sp>
      <p:sp>
        <p:nvSpPr>
          <p:cNvPr id="25603" name="Rectangle 3"/>
          <p:cNvSpPr>
            <a:spLocks noGrp="1" noChangeArrowheads="1"/>
          </p:cNvSpPr>
          <p:nvPr>
            <p:ph type="body" sz="half" idx="1"/>
          </p:nvPr>
        </p:nvSpPr>
        <p:spPr>
          <a:xfrm>
            <a:off x="762000" y="1600201"/>
            <a:ext cx="10820400" cy="4525963"/>
          </a:xfrm>
        </p:spPr>
        <p:txBody>
          <a:bodyPr/>
          <a:lstStyle/>
          <a:p>
            <a:r>
              <a:rPr lang="en-US" altLang="en-US" sz="3200" dirty="0">
                <a:latin typeface="Cambria Math" panose="02040503050406030204" pitchFamily="18" charset="0"/>
                <a:ea typeface="Cambria Math" panose="02040503050406030204" pitchFamily="18" charset="0"/>
              </a:rPr>
              <a:t>Boolean values can be represented as 1 (true) and 0 (false)</a:t>
            </a:r>
          </a:p>
          <a:p>
            <a:r>
              <a:rPr lang="en-US" altLang="en-US" sz="3200" dirty="0">
                <a:latin typeface="Cambria Math" panose="02040503050406030204" pitchFamily="18" charset="0"/>
                <a:ea typeface="Cambria Math" panose="02040503050406030204" pitchFamily="18" charset="0"/>
              </a:rPr>
              <a:t>A bit string is a series of Boolean values</a:t>
            </a:r>
          </a:p>
          <a:p>
            <a:pPr lvl="1"/>
            <a:r>
              <a:rPr lang="en-US" altLang="en-US" dirty="0">
                <a:latin typeface="Cambria Math" panose="02040503050406030204" pitchFamily="18" charset="0"/>
                <a:ea typeface="Cambria Math" panose="02040503050406030204" pitchFamily="18" charset="0"/>
              </a:rPr>
              <a:t>10110100 is eight Boolean values in one string</a:t>
            </a:r>
          </a:p>
          <a:p>
            <a:r>
              <a:rPr lang="en-US" altLang="en-US" sz="3200" dirty="0">
                <a:latin typeface="Cambria Math" panose="02040503050406030204" pitchFamily="18" charset="0"/>
                <a:ea typeface="Cambria Math" panose="02040503050406030204" pitchFamily="18" charset="0"/>
              </a:rPr>
              <a:t>We can then do operations on these Boolean strings</a:t>
            </a:r>
          </a:p>
          <a:p>
            <a:pPr lvl="1" algn="l"/>
            <a:r>
              <a:rPr lang="en-US" altLang="en-US" dirty="0">
                <a:latin typeface="Cambria Math" panose="02040503050406030204" pitchFamily="18" charset="0"/>
                <a:ea typeface="Cambria Math" panose="02040503050406030204" pitchFamily="18" charset="0"/>
              </a:rPr>
              <a:t>Each column is its </a:t>
            </a:r>
            <a:r>
              <a:rPr lang="en-US" altLang="en-US" dirty="0" smtClean="0">
                <a:latin typeface="Cambria Math" panose="02040503050406030204" pitchFamily="18" charset="0"/>
                <a:ea typeface="Cambria Math" panose="02040503050406030204" pitchFamily="18" charset="0"/>
              </a:rPr>
              <a:t>own Boolean </a:t>
            </a:r>
            <a:r>
              <a:rPr lang="en-US" altLang="en-US" dirty="0">
                <a:latin typeface="Cambria Math" panose="02040503050406030204" pitchFamily="18" charset="0"/>
                <a:ea typeface="Cambria Math" panose="02040503050406030204" pitchFamily="18" charset="0"/>
              </a:rPr>
              <a:t>operation</a:t>
            </a:r>
          </a:p>
        </p:txBody>
      </p:sp>
      <p:sp>
        <p:nvSpPr>
          <p:cNvPr id="25607" name="Rectangle 7"/>
          <p:cNvSpPr>
            <a:spLocks noChangeArrowheads="1"/>
          </p:cNvSpPr>
          <p:nvPr/>
        </p:nvSpPr>
        <p:spPr bwMode="auto">
          <a:xfrm>
            <a:off x="7010400" y="4419600"/>
            <a:ext cx="2133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r">
              <a:buFont typeface="Wingdings" panose="05000000000000000000" pitchFamily="2" charset="2"/>
              <a:buNone/>
            </a:pPr>
            <a:r>
              <a:rPr lang="en-US" altLang="en-US" dirty="0">
                <a:solidFill>
                  <a:schemeClr val="bg1"/>
                </a:solidFill>
              </a:rPr>
              <a:t>01011010</a:t>
            </a:r>
          </a:p>
          <a:p>
            <a:pPr algn="r">
              <a:buFont typeface="Wingdings" panose="05000000000000000000" pitchFamily="2" charset="2"/>
              <a:buNone/>
            </a:pPr>
            <a:r>
              <a:rPr lang="en-US" altLang="en-US" u="sng" dirty="0">
                <a:solidFill>
                  <a:schemeClr val="bg1"/>
                </a:solidFill>
              </a:rPr>
              <a:t>10110100</a:t>
            </a:r>
          </a:p>
          <a:p>
            <a:pPr algn="r">
              <a:buFont typeface="Wingdings" panose="05000000000000000000" pitchFamily="2" charset="2"/>
              <a:buNone/>
            </a:pPr>
            <a:r>
              <a:rPr lang="en-US" altLang="en-US" dirty="0">
                <a:solidFill>
                  <a:schemeClr val="bg1"/>
                </a:solidFill>
              </a:rPr>
              <a:t>11101110</a:t>
            </a:r>
          </a:p>
        </p:txBody>
      </p:sp>
      <p:sp>
        <p:nvSpPr>
          <p:cNvPr id="2" name="TextBox 1"/>
          <p:cNvSpPr txBox="1"/>
          <p:nvPr/>
        </p:nvSpPr>
        <p:spPr>
          <a:xfrm>
            <a:off x="3962400" y="4953000"/>
            <a:ext cx="3200400" cy="461665"/>
          </a:xfrm>
          <a:prstGeom prst="rect">
            <a:avLst/>
          </a:prstGeom>
          <a:noFill/>
        </p:spPr>
        <p:txBody>
          <a:bodyPr wrap="square" rtlCol="0">
            <a:spAutoFit/>
          </a:bodyPr>
          <a:lstStyle/>
          <a:p>
            <a:r>
              <a:rPr lang="en-US" sz="2400" dirty="0" smtClean="0"/>
              <a:t>XOR (exclusive OR)</a:t>
            </a:r>
            <a:endParaRPr lang="en-US" sz="2400" dirty="0"/>
          </a:p>
        </p:txBody>
      </p:sp>
    </p:spTree>
    <p:extLst>
      <p:ext uri="{BB962C8B-B14F-4D97-AF65-F5344CB8AC3E}">
        <p14:creationId xmlns:p14="http://schemas.microsoft.com/office/powerpoint/2010/main" val="3221722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7">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56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0"/>
          </p:nvPr>
        </p:nvSpPr>
        <p:spPr/>
        <p:txBody>
          <a:bodyPr/>
          <a:lstStyle/>
          <a:p>
            <a:fld id="{A1093390-33C7-4650-B8A0-518B7D16B288}" type="slidenum">
              <a:rPr lang="en-US" altLang="en-US"/>
              <a:pPr/>
              <a:t>35</a:t>
            </a:fld>
            <a:endParaRPr lang="en-US" altLang="en-US"/>
          </a:p>
        </p:txBody>
      </p:sp>
      <p:sp>
        <p:nvSpPr>
          <p:cNvPr id="37890" name="Rectangle 2"/>
          <p:cNvSpPr>
            <a:spLocks noGrp="1" noChangeArrowheads="1"/>
          </p:cNvSpPr>
          <p:nvPr>
            <p:ph type="title"/>
          </p:nvPr>
        </p:nvSpPr>
        <p:spPr/>
        <p:txBody>
          <a:bodyPr/>
          <a:lstStyle/>
          <a:p>
            <a:r>
              <a:rPr lang="en-US" altLang="en-US"/>
              <a:t>Bit Operations 2</a:t>
            </a:r>
          </a:p>
        </p:txBody>
      </p:sp>
      <p:sp>
        <p:nvSpPr>
          <p:cNvPr id="37891" name="Rectangle 3"/>
          <p:cNvSpPr>
            <a:spLocks noGrp="1" noChangeArrowheads="1"/>
          </p:cNvSpPr>
          <p:nvPr>
            <p:ph type="body" sz="half" idx="1"/>
          </p:nvPr>
        </p:nvSpPr>
        <p:spPr>
          <a:xfrm>
            <a:off x="1981200" y="1600201"/>
            <a:ext cx="8382000" cy="4525963"/>
          </a:xfrm>
        </p:spPr>
        <p:txBody>
          <a:bodyPr/>
          <a:lstStyle/>
          <a:p>
            <a:r>
              <a:rPr lang="en-US" altLang="en-US" sz="2800" dirty="0"/>
              <a:t>Evaluate the following</a:t>
            </a:r>
          </a:p>
          <a:p>
            <a:pPr lvl="1">
              <a:buFont typeface="Wingdings" panose="05000000000000000000" pitchFamily="2" charset="2"/>
              <a:buNone/>
            </a:pPr>
            <a:r>
              <a:rPr lang="en-US" altLang="en-US" sz="2400" dirty="0"/>
              <a:t>   11000 </a:t>
            </a:r>
            <a:r>
              <a:rPr lang="en-US" altLang="en-US" sz="2400" dirty="0">
                <a:sym typeface="Symbol" panose="05050102010706020507" pitchFamily="18" charset="2"/>
              </a:rPr>
              <a:t> </a:t>
            </a:r>
            <a:r>
              <a:rPr lang="en-US" altLang="en-US" sz="2400" dirty="0"/>
              <a:t>(01011 </a:t>
            </a:r>
            <a:r>
              <a:rPr lang="en-US" altLang="en-US" sz="2400" dirty="0">
                <a:sym typeface="Symbol" panose="05050102010706020507" pitchFamily="18" charset="2"/>
              </a:rPr>
              <a:t></a:t>
            </a:r>
            <a:r>
              <a:rPr lang="en-US" altLang="en-US" sz="2400" dirty="0"/>
              <a:t> 11011)</a:t>
            </a:r>
          </a:p>
          <a:p>
            <a:pPr lvl="1">
              <a:buFont typeface="Wingdings" panose="05000000000000000000" pitchFamily="2" charset="2"/>
              <a:buNone/>
            </a:pPr>
            <a:r>
              <a:rPr lang="en-US" altLang="en-US" sz="2400" dirty="0"/>
              <a:t>= 11000 </a:t>
            </a:r>
            <a:r>
              <a:rPr lang="en-US" altLang="en-US" sz="2400" dirty="0">
                <a:sym typeface="Symbol" panose="05050102010706020507" pitchFamily="18" charset="2"/>
              </a:rPr>
              <a:t> </a:t>
            </a:r>
            <a:r>
              <a:rPr lang="en-US" altLang="en-US" sz="2400" dirty="0"/>
              <a:t>(11011)</a:t>
            </a:r>
          </a:p>
          <a:p>
            <a:pPr lvl="1">
              <a:buFont typeface="Wingdings" panose="05000000000000000000" pitchFamily="2" charset="2"/>
              <a:buNone/>
            </a:pPr>
            <a:r>
              <a:rPr lang="en-US" altLang="en-US" sz="2400" dirty="0"/>
              <a:t>= 11000</a:t>
            </a:r>
          </a:p>
          <a:p>
            <a:pPr lvl="1">
              <a:buFont typeface="Wingdings" panose="05000000000000000000" pitchFamily="2" charset="2"/>
              <a:buNone/>
            </a:pPr>
            <a:endParaRPr lang="en-US" altLang="en-US" sz="2400" dirty="0"/>
          </a:p>
        </p:txBody>
      </p:sp>
      <p:sp>
        <p:nvSpPr>
          <p:cNvPr id="37892" name="Rectangle 4"/>
          <p:cNvSpPr>
            <a:spLocks noChangeArrowheads="1"/>
          </p:cNvSpPr>
          <p:nvPr/>
        </p:nvSpPr>
        <p:spPr bwMode="auto">
          <a:xfrm>
            <a:off x="7239000" y="2057400"/>
            <a:ext cx="1447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r">
              <a:buFont typeface="Wingdings" panose="05000000000000000000" pitchFamily="2" charset="2"/>
              <a:buNone/>
            </a:pPr>
            <a:r>
              <a:rPr lang="en-US" altLang="en-US" dirty="0">
                <a:solidFill>
                  <a:schemeClr val="bg1"/>
                </a:solidFill>
              </a:rPr>
              <a:t>01011</a:t>
            </a:r>
          </a:p>
          <a:p>
            <a:pPr algn="r">
              <a:buFont typeface="Wingdings" panose="05000000000000000000" pitchFamily="2" charset="2"/>
              <a:buNone/>
            </a:pPr>
            <a:r>
              <a:rPr lang="en-US" altLang="en-US" u="sng" dirty="0">
                <a:solidFill>
                  <a:schemeClr val="bg1"/>
                </a:solidFill>
              </a:rPr>
              <a:t>11011</a:t>
            </a:r>
          </a:p>
          <a:p>
            <a:pPr algn="r">
              <a:buFont typeface="Wingdings" panose="05000000000000000000" pitchFamily="2" charset="2"/>
              <a:buNone/>
            </a:pPr>
            <a:r>
              <a:rPr lang="en-US" altLang="en-US" dirty="0">
                <a:solidFill>
                  <a:schemeClr val="bg1"/>
                </a:solidFill>
              </a:rPr>
              <a:t>11011</a:t>
            </a:r>
          </a:p>
        </p:txBody>
      </p:sp>
      <p:sp>
        <p:nvSpPr>
          <p:cNvPr id="37893" name="Rectangle 5"/>
          <p:cNvSpPr>
            <a:spLocks noChangeArrowheads="1"/>
          </p:cNvSpPr>
          <p:nvPr/>
        </p:nvSpPr>
        <p:spPr bwMode="auto">
          <a:xfrm>
            <a:off x="7162800" y="3962400"/>
            <a:ext cx="1447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r">
              <a:buFont typeface="Wingdings" panose="05000000000000000000" pitchFamily="2" charset="2"/>
              <a:buNone/>
            </a:pPr>
            <a:r>
              <a:rPr lang="en-US" altLang="en-US" dirty="0">
                <a:solidFill>
                  <a:schemeClr val="bg1"/>
                </a:solidFill>
              </a:rPr>
              <a:t>11000</a:t>
            </a:r>
          </a:p>
          <a:p>
            <a:pPr algn="r">
              <a:buFont typeface="Wingdings" panose="05000000000000000000" pitchFamily="2" charset="2"/>
              <a:buNone/>
            </a:pPr>
            <a:r>
              <a:rPr lang="en-US" altLang="en-US" u="sng" dirty="0">
                <a:solidFill>
                  <a:schemeClr val="bg1"/>
                </a:solidFill>
              </a:rPr>
              <a:t>11011</a:t>
            </a:r>
          </a:p>
          <a:p>
            <a:pPr algn="r">
              <a:buFont typeface="Wingdings" panose="05000000000000000000" pitchFamily="2" charset="2"/>
              <a:buNone/>
            </a:pPr>
            <a:r>
              <a:rPr lang="en-US" altLang="en-US" dirty="0">
                <a:solidFill>
                  <a:schemeClr val="bg1"/>
                </a:solidFill>
              </a:rPr>
              <a:t>11000</a:t>
            </a:r>
          </a:p>
        </p:txBody>
      </p:sp>
      <p:sp>
        <p:nvSpPr>
          <p:cNvPr id="37898" name="Oval 10"/>
          <p:cNvSpPr>
            <a:spLocks noChangeArrowheads="1"/>
          </p:cNvSpPr>
          <p:nvPr/>
        </p:nvSpPr>
        <p:spPr bwMode="auto">
          <a:xfrm>
            <a:off x="7391400" y="3124200"/>
            <a:ext cx="1371600" cy="457200"/>
          </a:xfrm>
          <a:prstGeom prst="ellipse">
            <a:avLst/>
          </a:prstGeom>
          <a:noFill/>
          <a:ln w="38100">
            <a:solidFill>
              <a:srgbClr val="CC99FF"/>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Oval 11"/>
          <p:cNvSpPr>
            <a:spLocks noChangeArrowheads="1"/>
          </p:cNvSpPr>
          <p:nvPr/>
        </p:nvSpPr>
        <p:spPr bwMode="auto">
          <a:xfrm>
            <a:off x="7315200" y="5029200"/>
            <a:ext cx="1371600" cy="457200"/>
          </a:xfrm>
          <a:prstGeom prst="ellipse">
            <a:avLst/>
          </a:prstGeom>
          <a:noFill/>
          <a:ln w="38100">
            <a:solidFill>
              <a:srgbClr val="CC99FF"/>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Line 12"/>
          <p:cNvSpPr>
            <a:spLocks noChangeShapeType="1"/>
          </p:cNvSpPr>
          <p:nvPr/>
        </p:nvSpPr>
        <p:spPr bwMode="auto">
          <a:xfrm flipH="1" flipV="1">
            <a:off x="4724400" y="2971800"/>
            <a:ext cx="2667000" cy="457200"/>
          </a:xfrm>
          <a:prstGeom prst="line">
            <a:avLst/>
          </a:prstGeom>
          <a:noFill/>
          <a:ln w="38100">
            <a:solidFill>
              <a:srgbClr val="CC99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Line 13"/>
          <p:cNvSpPr>
            <a:spLocks noChangeShapeType="1"/>
          </p:cNvSpPr>
          <p:nvPr/>
        </p:nvSpPr>
        <p:spPr bwMode="auto">
          <a:xfrm flipH="1" flipV="1">
            <a:off x="3657600" y="3352800"/>
            <a:ext cx="3657600" cy="1905000"/>
          </a:xfrm>
          <a:prstGeom prst="line">
            <a:avLst/>
          </a:prstGeom>
          <a:noFill/>
          <a:ln w="38100">
            <a:solidFill>
              <a:srgbClr val="CC99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4331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89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90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89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789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893">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7893">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7891">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89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0"/>
          </p:nvPr>
        </p:nvSpPr>
        <p:spPr/>
        <p:txBody>
          <a:bodyPr/>
          <a:lstStyle/>
          <a:p>
            <a:fld id="{8C18FFE2-9E4E-4BFC-B307-FF0C4E2C964B}" type="slidenum">
              <a:rPr lang="en-US" altLang="en-US"/>
              <a:pPr/>
              <a:t>36</a:t>
            </a:fld>
            <a:endParaRPr lang="en-US" altLang="en-US"/>
          </a:p>
        </p:txBody>
      </p:sp>
      <p:sp>
        <p:nvSpPr>
          <p:cNvPr id="26626" name="Rectangle 2"/>
          <p:cNvSpPr>
            <a:spLocks noGrp="1" noChangeArrowheads="1"/>
          </p:cNvSpPr>
          <p:nvPr>
            <p:ph type="title"/>
          </p:nvPr>
        </p:nvSpPr>
        <p:spPr/>
        <p:txBody>
          <a:bodyPr/>
          <a:lstStyle/>
          <a:p>
            <a:r>
              <a:rPr lang="en-US" altLang="en-US"/>
              <a:t>&amp;&amp; vs. &amp; in C/C++</a:t>
            </a:r>
          </a:p>
        </p:txBody>
      </p:sp>
      <p:sp>
        <p:nvSpPr>
          <p:cNvPr id="26627" name="Rectangle 3"/>
          <p:cNvSpPr>
            <a:spLocks noGrp="1" noChangeArrowheads="1"/>
          </p:cNvSpPr>
          <p:nvPr>
            <p:ph type="body" sz="half" idx="1"/>
          </p:nvPr>
        </p:nvSpPr>
        <p:spPr>
          <a:xfrm>
            <a:off x="1981200" y="2749550"/>
            <a:ext cx="2819400" cy="2463800"/>
          </a:xfrm>
        </p:spPr>
        <p:txBody>
          <a:bodyPr/>
          <a:lstStyle/>
          <a:p>
            <a:pPr>
              <a:buFont typeface="Wingdings" panose="05000000000000000000" pitchFamily="2" charset="2"/>
              <a:buNone/>
            </a:pPr>
            <a:r>
              <a:rPr lang="en-US" altLang="en-US" sz="1800" b="1" dirty="0" err="1">
                <a:effectLst/>
                <a:latin typeface="Courier New" panose="02070309020205020404" pitchFamily="49" charset="0"/>
              </a:rPr>
              <a:t>int</a:t>
            </a:r>
            <a:r>
              <a:rPr lang="en-US" altLang="en-US" sz="1800" b="1" dirty="0">
                <a:effectLst/>
                <a:latin typeface="Courier New" panose="02070309020205020404" pitchFamily="49" charset="0"/>
              </a:rPr>
              <a:t> p = 11;</a:t>
            </a:r>
          </a:p>
          <a:p>
            <a:pPr>
              <a:buFont typeface="Wingdings" panose="05000000000000000000" pitchFamily="2" charset="2"/>
              <a:buNone/>
            </a:pPr>
            <a:r>
              <a:rPr lang="en-US" altLang="en-US" sz="1800" b="1" dirty="0" err="1">
                <a:effectLst/>
                <a:latin typeface="Courier New" panose="02070309020205020404" pitchFamily="49" charset="0"/>
              </a:rPr>
              <a:t>int</a:t>
            </a:r>
            <a:r>
              <a:rPr lang="en-US" altLang="en-US" sz="1800" b="1" dirty="0">
                <a:effectLst/>
                <a:latin typeface="Courier New" panose="02070309020205020404" pitchFamily="49" charset="0"/>
              </a:rPr>
              <a:t> q = 20;</a:t>
            </a:r>
          </a:p>
          <a:p>
            <a:pPr>
              <a:buFont typeface="Wingdings" panose="05000000000000000000" pitchFamily="2" charset="2"/>
              <a:buNone/>
            </a:pPr>
            <a:r>
              <a:rPr lang="en-US" altLang="en-US" sz="1800" b="1" dirty="0">
                <a:effectLst/>
                <a:latin typeface="Courier New" panose="02070309020205020404" pitchFamily="49" charset="0"/>
              </a:rPr>
              <a:t>if ( p &amp;&amp; q ) {</a:t>
            </a:r>
          </a:p>
          <a:p>
            <a:pPr>
              <a:buFont typeface="Wingdings" panose="05000000000000000000" pitchFamily="2" charset="2"/>
              <a:buNone/>
            </a:pPr>
            <a:r>
              <a:rPr lang="en-US" altLang="en-US" sz="1800" b="1" dirty="0">
                <a:effectLst/>
                <a:latin typeface="Courier New" panose="02070309020205020404" pitchFamily="49" charset="0"/>
              </a:rPr>
              <a:t>}</a:t>
            </a:r>
          </a:p>
          <a:p>
            <a:pPr>
              <a:buFont typeface="Wingdings" panose="05000000000000000000" pitchFamily="2" charset="2"/>
              <a:buNone/>
            </a:pPr>
            <a:r>
              <a:rPr lang="en-US" altLang="en-US" sz="1800" b="1" dirty="0">
                <a:effectLst/>
                <a:latin typeface="Courier New" panose="02070309020205020404" pitchFamily="49" charset="0"/>
              </a:rPr>
              <a:t>if ( p &amp; q ) {</a:t>
            </a:r>
          </a:p>
          <a:p>
            <a:pPr>
              <a:buFont typeface="Wingdings" panose="05000000000000000000" pitchFamily="2" charset="2"/>
              <a:buNone/>
            </a:pPr>
            <a:r>
              <a:rPr lang="en-US" altLang="en-US" sz="1800" b="1" dirty="0">
                <a:effectLst/>
                <a:latin typeface="Courier New" panose="02070309020205020404" pitchFamily="49" charset="0"/>
              </a:rPr>
              <a:t>}</a:t>
            </a:r>
          </a:p>
        </p:txBody>
      </p:sp>
      <p:sp>
        <p:nvSpPr>
          <p:cNvPr id="26629" name="Rectangle 5"/>
          <p:cNvSpPr>
            <a:spLocks noChangeArrowheads="1"/>
          </p:cNvSpPr>
          <p:nvPr/>
        </p:nvSpPr>
        <p:spPr bwMode="auto">
          <a:xfrm>
            <a:off x="4800600" y="1524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In C/C++, any value other than 0 is true</a:t>
            </a:r>
          </a:p>
        </p:txBody>
      </p:sp>
      <p:sp>
        <p:nvSpPr>
          <p:cNvPr id="26630" name="Rectangle 6"/>
          <p:cNvSpPr>
            <a:spLocks noChangeArrowheads="1"/>
          </p:cNvSpPr>
          <p:nvPr/>
        </p:nvSpPr>
        <p:spPr bwMode="auto">
          <a:xfrm>
            <a:off x="4800600" y="3048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Notice the double ampersand – this is a Boolean operation</a:t>
            </a:r>
          </a:p>
        </p:txBody>
      </p:sp>
      <p:sp>
        <p:nvSpPr>
          <p:cNvPr id="26631" name="Rectangle 7"/>
          <p:cNvSpPr>
            <a:spLocks noChangeArrowheads="1"/>
          </p:cNvSpPr>
          <p:nvPr/>
        </p:nvSpPr>
        <p:spPr bwMode="auto">
          <a:xfrm>
            <a:off x="4800600" y="20574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The binary for the integer 11 is 01011</a:t>
            </a:r>
          </a:p>
        </p:txBody>
      </p:sp>
      <p:sp>
        <p:nvSpPr>
          <p:cNvPr id="26632" name="Rectangle 8"/>
          <p:cNvSpPr>
            <a:spLocks noChangeArrowheads="1"/>
          </p:cNvSpPr>
          <p:nvPr/>
        </p:nvSpPr>
        <p:spPr bwMode="auto">
          <a:xfrm>
            <a:off x="4800600" y="25908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The binary for the integer 20 is 10100</a:t>
            </a:r>
          </a:p>
        </p:txBody>
      </p:sp>
      <p:sp>
        <p:nvSpPr>
          <p:cNvPr id="26633" name="Rectangle 9"/>
          <p:cNvSpPr>
            <a:spLocks noChangeArrowheads="1"/>
          </p:cNvSpPr>
          <p:nvPr/>
        </p:nvSpPr>
        <p:spPr bwMode="auto">
          <a:xfrm>
            <a:off x="4800600" y="3810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As p and q are both true, this is true</a:t>
            </a:r>
          </a:p>
        </p:txBody>
      </p:sp>
      <p:sp>
        <p:nvSpPr>
          <p:cNvPr id="26634" name="Rectangle 10"/>
          <p:cNvSpPr>
            <a:spLocks noChangeArrowheads="1"/>
          </p:cNvSpPr>
          <p:nvPr/>
        </p:nvSpPr>
        <p:spPr bwMode="auto">
          <a:xfrm>
            <a:off x="4800600" y="4267200"/>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Notice the single ampersand – this is a bitwise operation</a:t>
            </a:r>
          </a:p>
        </p:txBody>
      </p:sp>
      <p:sp>
        <p:nvSpPr>
          <p:cNvPr id="26651" name="Rectangle 27"/>
          <p:cNvSpPr>
            <a:spLocks noChangeArrowheads="1"/>
          </p:cNvSpPr>
          <p:nvPr/>
        </p:nvSpPr>
        <p:spPr bwMode="auto">
          <a:xfrm>
            <a:off x="4800600" y="5181600"/>
            <a:ext cx="1295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r">
              <a:buFont typeface="Wingdings" panose="05000000000000000000" pitchFamily="2" charset="2"/>
              <a:buNone/>
            </a:pPr>
            <a:r>
              <a:rPr lang="en-US" altLang="en-US" sz="2400" dirty="0">
                <a:solidFill>
                  <a:schemeClr val="bg1"/>
                </a:solidFill>
              </a:rPr>
              <a:t>01011</a:t>
            </a:r>
          </a:p>
          <a:p>
            <a:pPr algn="r">
              <a:buFont typeface="Wingdings" panose="05000000000000000000" pitchFamily="2" charset="2"/>
              <a:buNone/>
            </a:pPr>
            <a:r>
              <a:rPr lang="en-US" altLang="en-US" sz="2400" u="sng" dirty="0">
                <a:solidFill>
                  <a:schemeClr val="bg1"/>
                </a:solidFill>
              </a:rPr>
              <a:t>10100</a:t>
            </a:r>
          </a:p>
          <a:p>
            <a:pPr algn="r">
              <a:buFont typeface="Wingdings" panose="05000000000000000000" pitchFamily="2" charset="2"/>
              <a:buNone/>
            </a:pPr>
            <a:r>
              <a:rPr lang="en-US" altLang="en-US" sz="2400" dirty="0">
                <a:solidFill>
                  <a:schemeClr val="bg1"/>
                </a:solidFill>
              </a:rPr>
              <a:t>00000</a:t>
            </a:r>
          </a:p>
        </p:txBody>
      </p:sp>
      <p:sp>
        <p:nvSpPr>
          <p:cNvPr id="26652" name="Rectangle 28"/>
          <p:cNvSpPr>
            <a:spLocks noChangeArrowheads="1"/>
          </p:cNvSpPr>
          <p:nvPr/>
        </p:nvSpPr>
        <p:spPr bwMode="auto">
          <a:xfrm>
            <a:off x="6705600" y="5257800"/>
            <a:ext cx="304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800" dirty="0">
                <a:solidFill>
                  <a:schemeClr val="bg1"/>
                </a:solidFill>
              </a:rPr>
              <a:t>This evaluates to zero (false)!</a:t>
            </a:r>
          </a:p>
        </p:txBody>
      </p:sp>
      <p:sp>
        <p:nvSpPr>
          <p:cNvPr id="26653" name="Line 29"/>
          <p:cNvSpPr>
            <a:spLocks noChangeShapeType="1"/>
          </p:cNvSpPr>
          <p:nvPr/>
        </p:nvSpPr>
        <p:spPr bwMode="auto">
          <a:xfrm flipH="1">
            <a:off x="3505200" y="1752600"/>
            <a:ext cx="1295400" cy="99060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5" name="Line 31"/>
          <p:cNvSpPr>
            <a:spLocks noChangeShapeType="1"/>
          </p:cNvSpPr>
          <p:nvPr/>
        </p:nvSpPr>
        <p:spPr bwMode="auto">
          <a:xfrm flipH="1">
            <a:off x="3657600" y="2286000"/>
            <a:ext cx="1143000" cy="53340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7" name="Line 33"/>
          <p:cNvSpPr>
            <a:spLocks noChangeShapeType="1"/>
          </p:cNvSpPr>
          <p:nvPr/>
        </p:nvSpPr>
        <p:spPr bwMode="auto">
          <a:xfrm flipH="1" flipV="1">
            <a:off x="3581400" y="3733800"/>
            <a:ext cx="1295400" cy="30480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8" name="Line 34"/>
          <p:cNvSpPr>
            <a:spLocks noChangeShapeType="1"/>
          </p:cNvSpPr>
          <p:nvPr/>
        </p:nvSpPr>
        <p:spPr bwMode="auto">
          <a:xfrm flipH="1">
            <a:off x="3657600" y="2819400"/>
            <a:ext cx="1143000" cy="38100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0" name="Freeform 36"/>
          <p:cNvSpPr>
            <a:spLocks/>
          </p:cNvSpPr>
          <p:nvPr/>
        </p:nvSpPr>
        <p:spPr bwMode="auto">
          <a:xfrm>
            <a:off x="3200400" y="3276600"/>
            <a:ext cx="1524000" cy="673100"/>
          </a:xfrm>
          <a:custGeom>
            <a:avLst/>
            <a:gdLst>
              <a:gd name="T0" fmla="*/ 960 w 960"/>
              <a:gd name="T1" fmla="*/ 0 h 424"/>
              <a:gd name="T2" fmla="*/ 336 w 960"/>
              <a:gd name="T3" fmla="*/ 384 h 424"/>
              <a:gd name="T4" fmla="*/ 0 w 960"/>
              <a:gd name="T5" fmla="*/ 240 h 424"/>
            </a:gdLst>
            <a:ahLst/>
            <a:cxnLst>
              <a:cxn ang="0">
                <a:pos x="T0" y="T1"/>
              </a:cxn>
              <a:cxn ang="0">
                <a:pos x="T2" y="T3"/>
              </a:cxn>
              <a:cxn ang="0">
                <a:pos x="T4" y="T5"/>
              </a:cxn>
            </a:cxnLst>
            <a:rect l="0" t="0" r="r" b="b"/>
            <a:pathLst>
              <a:path w="960" h="424">
                <a:moveTo>
                  <a:pt x="960" y="0"/>
                </a:moveTo>
                <a:cubicBezTo>
                  <a:pt x="728" y="172"/>
                  <a:pt x="496" y="344"/>
                  <a:pt x="336" y="384"/>
                </a:cubicBezTo>
                <a:cubicBezTo>
                  <a:pt x="176" y="424"/>
                  <a:pt x="112" y="328"/>
                  <a:pt x="0" y="240"/>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4" name="Freeform 40"/>
          <p:cNvSpPr>
            <a:spLocks/>
          </p:cNvSpPr>
          <p:nvPr/>
        </p:nvSpPr>
        <p:spPr bwMode="auto">
          <a:xfrm>
            <a:off x="3124200" y="4419600"/>
            <a:ext cx="1676400" cy="495300"/>
          </a:xfrm>
          <a:custGeom>
            <a:avLst/>
            <a:gdLst>
              <a:gd name="T0" fmla="*/ 1056 w 1056"/>
              <a:gd name="T1" fmla="*/ 144 h 312"/>
              <a:gd name="T2" fmla="*/ 288 w 1056"/>
              <a:gd name="T3" fmla="*/ 288 h 312"/>
              <a:gd name="T4" fmla="*/ 0 w 1056"/>
              <a:gd name="T5" fmla="*/ 0 h 312"/>
            </a:gdLst>
            <a:ahLst/>
            <a:cxnLst>
              <a:cxn ang="0">
                <a:pos x="T0" y="T1"/>
              </a:cxn>
              <a:cxn ang="0">
                <a:pos x="T2" y="T3"/>
              </a:cxn>
              <a:cxn ang="0">
                <a:pos x="T4" y="T5"/>
              </a:cxn>
            </a:cxnLst>
            <a:rect l="0" t="0" r="r" b="b"/>
            <a:pathLst>
              <a:path w="1056" h="312">
                <a:moveTo>
                  <a:pt x="1056" y="144"/>
                </a:moveTo>
                <a:cubicBezTo>
                  <a:pt x="760" y="228"/>
                  <a:pt x="464" y="312"/>
                  <a:pt x="288" y="288"/>
                </a:cubicBezTo>
                <a:cubicBezTo>
                  <a:pt x="112" y="264"/>
                  <a:pt x="64" y="160"/>
                  <a:pt x="0" y="0"/>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5" name="Line 41"/>
          <p:cNvSpPr>
            <a:spLocks noChangeShapeType="1"/>
          </p:cNvSpPr>
          <p:nvPr/>
        </p:nvSpPr>
        <p:spPr bwMode="auto">
          <a:xfrm>
            <a:off x="2743200" y="3733800"/>
            <a:ext cx="8382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6" name="Line 42"/>
          <p:cNvSpPr>
            <a:spLocks noChangeShapeType="1"/>
          </p:cNvSpPr>
          <p:nvPr/>
        </p:nvSpPr>
        <p:spPr bwMode="auto">
          <a:xfrm>
            <a:off x="2667000" y="4419600"/>
            <a:ext cx="8382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7" name="Freeform 43"/>
          <p:cNvSpPr>
            <a:spLocks/>
          </p:cNvSpPr>
          <p:nvPr/>
        </p:nvSpPr>
        <p:spPr bwMode="auto">
          <a:xfrm>
            <a:off x="2895600" y="4419600"/>
            <a:ext cx="3886200" cy="1219200"/>
          </a:xfrm>
          <a:custGeom>
            <a:avLst/>
            <a:gdLst>
              <a:gd name="T0" fmla="*/ 2448 w 2448"/>
              <a:gd name="T1" fmla="*/ 768 h 768"/>
              <a:gd name="T2" fmla="*/ 1968 w 2448"/>
              <a:gd name="T3" fmla="*/ 480 h 768"/>
              <a:gd name="T4" fmla="*/ 384 w 2448"/>
              <a:gd name="T5" fmla="*/ 480 h 768"/>
              <a:gd name="T6" fmla="*/ 0 w 2448"/>
              <a:gd name="T7" fmla="*/ 0 h 768"/>
            </a:gdLst>
            <a:ahLst/>
            <a:cxnLst>
              <a:cxn ang="0">
                <a:pos x="T0" y="T1"/>
              </a:cxn>
              <a:cxn ang="0">
                <a:pos x="T2" y="T3"/>
              </a:cxn>
              <a:cxn ang="0">
                <a:pos x="T4" y="T5"/>
              </a:cxn>
              <a:cxn ang="0">
                <a:pos x="T6" y="T7"/>
              </a:cxn>
            </a:cxnLst>
            <a:rect l="0" t="0" r="r" b="b"/>
            <a:pathLst>
              <a:path w="2448" h="768">
                <a:moveTo>
                  <a:pt x="2448" y="768"/>
                </a:moveTo>
                <a:cubicBezTo>
                  <a:pt x="2380" y="648"/>
                  <a:pt x="2312" y="528"/>
                  <a:pt x="1968" y="480"/>
                </a:cubicBezTo>
                <a:cubicBezTo>
                  <a:pt x="1624" y="432"/>
                  <a:pt x="712" y="560"/>
                  <a:pt x="384" y="480"/>
                </a:cubicBezTo>
                <a:cubicBezTo>
                  <a:pt x="56" y="400"/>
                  <a:pt x="56" y="240"/>
                  <a:pt x="0" y="0"/>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8" name="Rectangle 44"/>
          <p:cNvSpPr>
            <a:spLocks noChangeArrowheads="1"/>
          </p:cNvSpPr>
          <p:nvPr/>
        </p:nvSpPr>
        <p:spPr bwMode="auto">
          <a:xfrm>
            <a:off x="1295400" y="1524000"/>
            <a:ext cx="274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l">
              <a:buFont typeface="Wingdings" panose="05000000000000000000" pitchFamily="2" charset="2"/>
              <a:buNone/>
            </a:pPr>
            <a:r>
              <a:rPr lang="en-US" altLang="en-US" sz="2800" dirty="0" smtClean="0">
                <a:solidFill>
                  <a:schemeClr val="bg1"/>
                </a:solidFill>
              </a:rPr>
              <a:t>Consider the </a:t>
            </a:r>
            <a:r>
              <a:rPr lang="en-US" altLang="en-US" sz="2800" dirty="0">
                <a:solidFill>
                  <a:schemeClr val="bg1"/>
                </a:solidFill>
              </a:rPr>
              <a:t/>
            </a:r>
            <a:br>
              <a:rPr lang="en-US" altLang="en-US" sz="2800" dirty="0">
                <a:solidFill>
                  <a:schemeClr val="bg1"/>
                </a:solidFill>
              </a:rPr>
            </a:br>
            <a:r>
              <a:rPr lang="en-US" altLang="en-US" sz="2800" dirty="0">
                <a:solidFill>
                  <a:schemeClr val="bg1"/>
                </a:solidFill>
              </a:rPr>
              <a:t>following:</a:t>
            </a:r>
          </a:p>
        </p:txBody>
      </p:sp>
      <p:sp>
        <p:nvSpPr>
          <p:cNvPr id="26669" name="Rectangle 45"/>
          <p:cNvSpPr>
            <a:spLocks noChangeArrowheads="1"/>
          </p:cNvSpPr>
          <p:nvPr/>
        </p:nvSpPr>
        <p:spPr bwMode="auto">
          <a:xfrm>
            <a:off x="2286000" y="5410200"/>
            <a:ext cx="2590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en-US" sz="2400" dirty="0">
                <a:solidFill>
                  <a:schemeClr val="bg1"/>
                </a:solidFill>
              </a:rPr>
              <a:t>Bitwise Boolean And operation:</a:t>
            </a:r>
          </a:p>
        </p:txBody>
      </p:sp>
    </p:spTree>
    <p:extLst>
      <p:ext uri="{BB962C8B-B14F-4D97-AF65-F5344CB8AC3E}">
        <p14:creationId xmlns:p14="http://schemas.microsoft.com/office/powerpoint/2010/main" val="2683539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655"/>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6653"/>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65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665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66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6658"/>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6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6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665"/>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26660"/>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6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664"/>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2665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6665"/>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651"/>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6664"/>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2666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65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66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6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9" grpId="0"/>
      <p:bldP spid="26630" grpId="0"/>
      <p:bldP spid="26631" grpId="0"/>
      <p:bldP spid="26632" grpId="0"/>
      <p:bldP spid="26633" grpId="0"/>
      <p:bldP spid="26634" grpId="0"/>
      <p:bldP spid="26651" grpId="0"/>
      <p:bldP spid="26652" grpId="0"/>
      <p:bldP spid="26668" grpId="0"/>
      <p:bldP spid="266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3423313-EBD5-4592-AAF4-38DCB6174558}" type="slidenum">
              <a:rPr lang="en-US" altLang="en-US"/>
              <a:pPr/>
              <a:t>37</a:t>
            </a:fld>
            <a:endParaRPr lang="en-US" altLang="en-US"/>
          </a:p>
        </p:txBody>
      </p:sp>
      <p:sp>
        <p:nvSpPr>
          <p:cNvPr id="28674" name="Rectangle 2"/>
          <p:cNvSpPr>
            <a:spLocks noGrp="1" noChangeArrowheads="1"/>
          </p:cNvSpPr>
          <p:nvPr>
            <p:ph type="title"/>
          </p:nvPr>
        </p:nvSpPr>
        <p:spPr/>
        <p:txBody>
          <a:bodyPr/>
          <a:lstStyle/>
          <a:p>
            <a:r>
              <a:rPr lang="en-US" altLang="en-US"/>
              <a:t>&amp;&amp; vs. &amp; in C/C++</a:t>
            </a:r>
          </a:p>
        </p:txBody>
      </p:sp>
      <p:sp>
        <p:nvSpPr>
          <p:cNvPr id="28675" name="Rectangle 3"/>
          <p:cNvSpPr>
            <a:spLocks noGrp="1" noChangeArrowheads="1"/>
          </p:cNvSpPr>
          <p:nvPr>
            <p:ph type="body" idx="1"/>
          </p:nvPr>
        </p:nvSpPr>
        <p:spPr/>
        <p:txBody>
          <a:bodyPr/>
          <a:lstStyle/>
          <a:p>
            <a:r>
              <a:rPr lang="en-US" altLang="en-US" dirty="0">
                <a:latin typeface="Cambria Math" panose="02040503050406030204" pitchFamily="18" charset="0"/>
                <a:ea typeface="Cambria Math" panose="02040503050406030204" pitchFamily="18" charset="0"/>
              </a:rPr>
              <a:t>Note that Java does not have this “feature”</a:t>
            </a:r>
          </a:p>
          <a:p>
            <a:pPr lvl="1"/>
            <a:r>
              <a:rPr lang="en-US" altLang="en-US" sz="3200" dirty="0">
                <a:latin typeface="Cambria Math" panose="02040503050406030204" pitchFamily="18" charset="0"/>
                <a:ea typeface="Cambria Math" panose="02040503050406030204" pitchFamily="18" charset="0"/>
              </a:rPr>
              <a:t>If p and q are </a:t>
            </a:r>
            <a:r>
              <a:rPr lang="en-US" altLang="en-US" sz="3200" b="1" dirty="0" err="1">
                <a:latin typeface="Cambria Math" panose="02040503050406030204" pitchFamily="18" charset="0"/>
                <a:ea typeface="Cambria Math" panose="02040503050406030204" pitchFamily="18" charset="0"/>
              </a:rPr>
              <a:t>int</a:t>
            </a:r>
            <a:r>
              <a:rPr lang="en-US" altLang="en-US" sz="3200" dirty="0">
                <a:latin typeface="Cambria Math" panose="02040503050406030204" pitchFamily="18" charset="0"/>
                <a:ea typeface="Cambria Math" panose="02040503050406030204" pitchFamily="18" charset="0"/>
              </a:rPr>
              <a:t>:</a:t>
            </a:r>
          </a:p>
          <a:p>
            <a:pPr lvl="2"/>
            <a:r>
              <a:rPr lang="en-US" altLang="en-US" sz="2800" dirty="0">
                <a:latin typeface="Cambria Math" panose="02040503050406030204" pitchFamily="18" charset="0"/>
                <a:ea typeface="Cambria Math" panose="02040503050406030204" pitchFamily="18" charset="0"/>
              </a:rPr>
              <a:t>p &amp; q is bitwise</a:t>
            </a:r>
          </a:p>
          <a:p>
            <a:pPr lvl="2"/>
            <a:r>
              <a:rPr lang="en-US" altLang="en-US" sz="2800" dirty="0">
                <a:latin typeface="Cambria Math" panose="02040503050406030204" pitchFamily="18" charset="0"/>
                <a:ea typeface="Cambria Math" panose="02040503050406030204" pitchFamily="18" charset="0"/>
              </a:rPr>
              <a:t>p &amp;&amp; q will not compile</a:t>
            </a:r>
          </a:p>
          <a:p>
            <a:pPr lvl="1"/>
            <a:r>
              <a:rPr lang="en-US" altLang="en-US" sz="3200" dirty="0">
                <a:latin typeface="Cambria Math" panose="02040503050406030204" pitchFamily="18" charset="0"/>
                <a:ea typeface="Cambria Math" panose="02040503050406030204" pitchFamily="18" charset="0"/>
              </a:rPr>
              <a:t>If p and q are </a:t>
            </a:r>
            <a:r>
              <a:rPr lang="en-US" altLang="en-US" sz="3200" dirty="0" err="1">
                <a:latin typeface="Cambria Math" panose="02040503050406030204" pitchFamily="18" charset="0"/>
                <a:ea typeface="Cambria Math" panose="02040503050406030204" pitchFamily="18" charset="0"/>
              </a:rPr>
              <a:t>boolean</a:t>
            </a:r>
            <a:r>
              <a:rPr lang="en-US" altLang="en-US" sz="3200" dirty="0">
                <a:latin typeface="Cambria Math" panose="02040503050406030204" pitchFamily="18" charset="0"/>
                <a:ea typeface="Cambria Math" panose="02040503050406030204" pitchFamily="18" charset="0"/>
              </a:rPr>
              <a:t>:</a:t>
            </a:r>
          </a:p>
          <a:p>
            <a:pPr lvl="2"/>
            <a:r>
              <a:rPr lang="en-US" altLang="en-US" sz="2800" dirty="0">
                <a:latin typeface="Cambria Math" panose="02040503050406030204" pitchFamily="18" charset="0"/>
                <a:ea typeface="Cambria Math" panose="02040503050406030204" pitchFamily="18" charset="0"/>
              </a:rPr>
              <a:t>Both p &amp; q and p &amp;&amp; q will be a Boolean operation</a:t>
            </a:r>
          </a:p>
          <a:p>
            <a:r>
              <a:rPr lang="en-US" altLang="en-US" sz="3200" dirty="0">
                <a:latin typeface="Cambria Math" panose="02040503050406030204" pitchFamily="18" charset="0"/>
                <a:ea typeface="Cambria Math" panose="02040503050406030204" pitchFamily="18" charset="0"/>
              </a:rPr>
              <a:t>The same holds true for the or operators (| and ||) in both Java and C/C++</a:t>
            </a:r>
          </a:p>
        </p:txBody>
      </p:sp>
    </p:spTree>
    <p:extLst>
      <p:ext uri="{BB962C8B-B14F-4D97-AF65-F5344CB8AC3E}">
        <p14:creationId xmlns:p14="http://schemas.microsoft.com/office/powerpoint/2010/main" val="2310306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77800"/>
            <a:ext cx="10363200" cy="1143000"/>
          </a:xfrm>
          <a:noFill/>
          <a:ln/>
        </p:spPr>
        <p:txBody>
          <a:bodyPr/>
          <a:lstStyle/>
          <a:p>
            <a:r>
              <a:rPr lang="en-US" dirty="0">
                <a:solidFill>
                  <a:srgbClr val="320C1A"/>
                </a:solidFill>
                <a:effectLst/>
              </a:rPr>
              <a:t>The Sum-of-Products (SOP) Form</a:t>
            </a:r>
          </a:p>
        </p:txBody>
      </p:sp>
      <p:sp>
        <p:nvSpPr>
          <p:cNvPr id="19459" name="Rectangle 3"/>
          <p:cNvSpPr>
            <a:spLocks noGrp="1" noChangeArrowheads="1"/>
          </p:cNvSpPr>
          <p:nvPr>
            <p:ph idx="1"/>
          </p:nvPr>
        </p:nvSpPr>
        <p:spPr>
          <a:xfrm>
            <a:off x="363707" y="1219200"/>
            <a:ext cx="5314538" cy="4968838"/>
          </a:xfrm>
          <a:noFill/>
          <a:ln/>
        </p:spPr>
        <p:txBody>
          <a:bodyPr/>
          <a:lstStyle/>
          <a:p>
            <a:pPr>
              <a:spcBef>
                <a:spcPts val="0"/>
              </a:spcBef>
              <a:buClr>
                <a:schemeClr val="tx1"/>
              </a:buClr>
              <a:buFont typeface="Arial" panose="020B0604020202020204" pitchFamily="34" charset="0"/>
              <a:buChar char="•"/>
            </a:pPr>
            <a:r>
              <a:rPr lang="en-US" sz="2800" dirty="0">
                <a:solidFill>
                  <a:schemeClr val="tx1"/>
                </a:solidFill>
                <a:effectLst/>
              </a:rPr>
              <a:t>Transform the function into a two-level AND-OR equation</a:t>
            </a:r>
          </a:p>
          <a:p>
            <a:pPr>
              <a:spcBef>
                <a:spcPts val="0"/>
              </a:spcBef>
              <a:buClr>
                <a:schemeClr val="tx1"/>
              </a:buClr>
              <a:buFont typeface="Arial" panose="020B0604020202020204" pitchFamily="34" charset="0"/>
              <a:buChar char="•"/>
            </a:pPr>
            <a:r>
              <a:rPr lang="en-US" sz="2800" dirty="0">
                <a:solidFill>
                  <a:schemeClr val="tx1"/>
                </a:solidFill>
                <a:effectLst/>
              </a:rPr>
              <a:t>Implement the function with an arrangement of logic gates from the set {AND, OR, NOT}</a:t>
            </a:r>
          </a:p>
          <a:p>
            <a:pPr>
              <a:spcBef>
                <a:spcPts val="0"/>
              </a:spcBef>
              <a:buClr>
                <a:schemeClr val="tx1"/>
              </a:buClr>
              <a:buFont typeface="Arial" panose="020B0604020202020204" pitchFamily="34" charset="0"/>
              <a:buChar char="•"/>
            </a:pPr>
            <a:r>
              <a:rPr lang="en-US" sz="2800" dirty="0">
                <a:solidFill>
                  <a:schemeClr val="tx1"/>
                </a:solidFill>
                <a:effectLst/>
              </a:rPr>
              <a:t>M is true when A=0, B=1, and C=1, or when A=1, B=0, and C=1, and so on for the remaining cases.</a:t>
            </a:r>
          </a:p>
          <a:p>
            <a:pPr>
              <a:spcBef>
                <a:spcPts val="0"/>
              </a:spcBef>
              <a:buClr>
                <a:schemeClr val="tx1"/>
              </a:buClr>
              <a:buFont typeface="Arial" panose="020B0604020202020204" pitchFamily="34" charset="0"/>
              <a:buChar char="•"/>
            </a:pPr>
            <a:r>
              <a:rPr lang="en-US" sz="2800" dirty="0">
                <a:solidFill>
                  <a:schemeClr val="tx1"/>
                </a:solidFill>
                <a:effectLst/>
              </a:rPr>
              <a:t>Represent logic equations by using the sum-of-products (SOP) form</a:t>
            </a:r>
          </a:p>
        </p:txBody>
      </p:sp>
      <p:sp>
        <p:nvSpPr>
          <p:cNvPr id="19460" name="Rectangle 4"/>
          <p:cNvSpPr>
            <a:spLocks noChangeArrowheads="1"/>
          </p:cNvSpPr>
          <p:nvPr/>
        </p:nvSpPr>
        <p:spPr bwMode="auto">
          <a:xfrm>
            <a:off x="6324600" y="1447800"/>
            <a:ext cx="537210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US" sz="2400" dirty="0" smtClean="0">
                <a:solidFill>
                  <a:srgbClr val="320C1A"/>
                </a:solidFill>
              </a:rPr>
              <a:t>Truth </a:t>
            </a:r>
            <a:r>
              <a:rPr lang="en-US" sz="2400" dirty="0">
                <a:solidFill>
                  <a:srgbClr val="320C1A"/>
                </a:solidFill>
              </a:rPr>
              <a:t>Table for The Majority Function</a:t>
            </a:r>
          </a:p>
        </p:txBody>
      </p:sp>
      <p:pic>
        <p:nvPicPr>
          <p:cNvPr id="19461"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033900"/>
            <a:ext cx="5905500" cy="3833500"/>
          </a:xfrm>
          <a:prstGeom prst="rect">
            <a:avLst/>
          </a:prstGeom>
          <a:solidFill>
            <a:schemeClr val="bg1"/>
          </a:solidFill>
          <a:ln>
            <a:noFill/>
          </a:ln>
          <a:effectLst/>
          <a:extLst/>
        </p:spPr>
      </p:pic>
    </p:spTree>
    <p:extLst>
      <p:ext uri="{BB962C8B-B14F-4D97-AF65-F5344CB8AC3E}">
        <p14:creationId xmlns:p14="http://schemas.microsoft.com/office/powerpoint/2010/main" val="190720363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dirty="0" smtClean="0"/>
              <a:t>The SOP Form of the Majority Function</a:t>
            </a:r>
            <a:endParaRPr lang="en-US" dirty="0"/>
          </a:p>
        </p:txBody>
      </p:sp>
      <p:sp>
        <p:nvSpPr>
          <p:cNvPr id="20483" name="Rectangle 3"/>
          <p:cNvSpPr>
            <a:spLocks noGrp="1" noChangeArrowheads="1"/>
          </p:cNvSpPr>
          <p:nvPr>
            <p:ph idx="1"/>
          </p:nvPr>
        </p:nvSpPr>
        <p:spPr>
          <a:xfrm>
            <a:off x="533400" y="1905000"/>
            <a:ext cx="10972800" cy="4191000"/>
          </a:xfrm>
          <a:noFill/>
          <a:ln/>
        </p:spPr>
        <p:txBody>
          <a:bodyPr/>
          <a:lstStyle/>
          <a:p>
            <a:pPr>
              <a:spcBef>
                <a:spcPts val="0"/>
              </a:spcBef>
              <a:buClr>
                <a:schemeClr val="tx1"/>
              </a:buClr>
            </a:pPr>
            <a:r>
              <a:rPr lang="en-US" sz="2800" dirty="0" smtClean="0">
                <a:latin typeface="Cambria Math" panose="02040503050406030204" pitchFamily="18" charset="0"/>
                <a:ea typeface="Cambria Math" panose="02040503050406030204" pitchFamily="18" charset="0"/>
              </a:rPr>
              <a:t>The SOP form for the 3-input majority </a:t>
            </a:r>
            <a:r>
              <a:rPr lang="en-US" sz="2800" dirty="0" err="1" smtClean="0">
                <a:latin typeface="Cambria Math" panose="02040503050406030204" pitchFamily="18" charset="0"/>
                <a:ea typeface="Cambria Math" panose="02040503050406030204" pitchFamily="18" charset="0"/>
              </a:rPr>
              <a:t>fucntion</a:t>
            </a:r>
            <a:r>
              <a:rPr lang="en-US" sz="2800" dirty="0" smtClean="0">
                <a:latin typeface="Cambria Math" panose="02040503050406030204" pitchFamily="18" charset="0"/>
                <a:ea typeface="Cambria Math" panose="02040503050406030204" pitchFamily="18" charset="0"/>
              </a:rPr>
              <a:t> is:</a:t>
            </a:r>
          </a:p>
          <a:p>
            <a:pPr>
              <a:spcBef>
                <a:spcPts val="0"/>
              </a:spcBef>
              <a:buClr>
                <a:schemeClr val="tx1"/>
              </a:buClr>
            </a:pPr>
            <a:endParaRPr lang="en-US" sz="2800" dirty="0" smtClean="0">
              <a:latin typeface="Cambria Math" panose="02040503050406030204" pitchFamily="18" charset="0"/>
              <a:ea typeface="Cambria Math" panose="02040503050406030204" pitchFamily="18" charset="0"/>
            </a:endParaRPr>
          </a:p>
          <a:p>
            <a:pPr>
              <a:spcBef>
                <a:spcPts val="0"/>
              </a:spcBef>
              <a:buClr>
                <a:schemeClr val="tx1"/>
              </a:buClr>
            </a:pPr>
            <a:r>
              <a:rPr lang="en-US" sz="2800" dirty="0" smtClean="0">
                <a:latin typeface="Cambria Math" panose="02040503050406030204" pitchFamily="18" charset="0"/>
                <a:ea typeface="Cambria Math" panose="02040503050406030204" pitchFamily="18" charset="0"/>
              </a:rPr>
              <a:t>M = ABC + ABC + ABC + ABC   = m</a:t>
            </a:r>
            <a:r>
              <a:rPr lang="en-US" sz="2800" baseline="-25000" dirty="0" smtClean="0">
                <a:latin typeface="Cambria Math" panose="02040503050406030204" pitchFamily="18" charset="0"/>
                <a:ea typeface="Cambria Math" panose="02040503050406030204" pitchFamily="18" charset="0"/>
              </a:rPr>
              <a:t>3</a:t>
            </a:r>
            <a:r>
              <a:rPr lang="en-US" sz="2800" dirty="0" smtClean="0">
                <a:latin typeface="Cambria Math" panose="02040503050406030204" pitchFamily="18" charset="0"/>
                <a:ea typeface="Cambria Math" panose="02040503050406030204" pitchFamily="18" charset="0"/>
              </a:rPr>
              <a:t> + m</a:t>
            </a:r>
            <a:r>
              <a:rPr lang="en-US" sz="2800" baseline="-25000" dirty="0">
                <a:latin typeface="Cambria Math" panose="02040503050406030204" pitchFamily="18" charset="0"/>
                <a:ea typeface="Cambria Math" panose="02040503050406030204" pitchFamily="18" charset="0"/>
              </a:rPr>
              <a:t>5</a:t>
            </a:r>
            <a:r>
              <a:rPr lang="en-US" sz="2800" dirty="0" smtClean="0">
                <a:latin typeface="Cambria Math" panose="02040503050406030204" pitchFamily="18" charset="0"/>
                <a:ea typeface="Cambria Math" panose="02040503050406030204" pitchFamily="18" charset="0"/>
              </a:rPr>
              <a:t> +m</a:t>
            </a:r>
            <a:r>
              <a:rPr lang="en-US" sz="2800" baseline="-25000" dirty="0">
                <a:latin typeface="Cambria Math" panose="02040503050406030204" pitchFamily="18" charset="0"/>
                <a:ea typeface="Cambria Math" panose="02040503050406030204" pitchFamily="18" charset="0"/>
              </a:rPr>
              <a:t>6</a:t>
            </a:r>
            <a:r>
              <a:rPr lang="en-US" sz="2800" dirty="0" smtClean="0">
                <a:latin typeface="Cambria Math" panose="02040503050406030204" pitchFamily="18" charset="0"/>
                <a:ea typeface="Cambria Math" panose="02040503050406030204" pitchFamily="18" charset="0"/>
              </a:rPr>
              <a:t> +m</a:t>
            </a:r>
            <a:r>
              <a:rPr lang="en-US" sz="2800" baseline="-25000" dirty="0">
                <a:latin typeface="Cambria Math" panose="02040503050406030204" pitchFamily="18" charset="0"/>
                <a:ea typeface="Cambria Math" panose="02040503050406030204" pitchFamily="18" charset="0"/>
              </a:rPr>
              <a:t>7</a:t>
            </a:r>
            <a:r>
              <a:rPr lang="en-US" sz="2800" dirty="0" smtClean="0">
                <a:latin typeface="Cambria Math" panose="02040503050406030204" pitchFamily="18" charset="0"/>
                <a:ea typeface="Cambria Math" panose="02040503050406030204" pitchFamily="18" charset="0"/>
              </a:rPr>
              <a:t>  =   </a:t>
            </a:r>
            <a:r>
              <a:rPr lang="el-GR" dirty="0" smtClean="0">
                <a:latin typeface="Cambria Math" panose="02040503050406030204" pitchFamily="18" charset="0"/>
                <a:ea typeface="Cambria Math" panose="02040503050406030204" pitchFamily="18" charset="0"/>
              </a:rPr>
              <a:t>Σ</a:t>
            </a:r>
            <a:r>
              <a:rPr lang="en-US" sz="2800" dirty="0" smtClean="0">
                <a:latin typeface="Cambria Math" panose="02040503050406030204" pitchFamily="18" charset="0"/>
                <a:ea typeface="Cambria Math" panose="02040503050406030204" pitchFamily="18" charset="0"/>
              </a:rPr>
              <a:t>(3, 5, 6, 7)</a:t>
            </a:r>
          </a:p>
          <a:p>
            <a:pPr>
              <a:spcBef>
                <a:spcPts val="0"/>
              </a:spcBef>
              <a:buClr>
                <a:schemeClr val="tx1"/>
              </a:buClr>
            </a:pPr>
            <a:r>
              <a:rPr lang="en-US" sz="2800" dirty="0" smtClean="0">
                <a:latin typeface="Cambria Math" panose="02040503050406030204" pitchFamily="18" charset="0"/>
                <a:ea typeface="Cambria Math" panose="02040503050406030204" pitchFamily="18" charset="0"/>
              </a:rPr>
              <a:t>Each of the 2</a:t>
            </a:r>
            <a:r>
              <a:rPr lang="en-US" sz="2800" baseline="30000" dirty="0" smtClean="0">
                <a:latin typeface="Cambria Math" panose="02040503050406030204" pitchFamily="18" charset="0"/>
                <a:ea typeface="Cambria Math" panose="02040503050406030204" pitchFamily="18" charset="0"/>
              </a:rPr>
              <a:t>n</a:t>
            </a:r>
            <a:r>
              <a:rPr lang="en-US" sz="2800" dirty="0" smtClean="0">
                <a:latin typeface="Cambria Math" panose="02040503050406030204" pitchFamily="18" charset="0"/>
                <a:ea typeface="Cambria Math" panose="02040503050406030204" pitchFamily="18" charset="0"/>
              </a:rPr>
              <a:t> terms are called </a:t>
            </a:r>
            <a:r>
              <a:rPr lang="en-US" sz="2800" i="1" dirty="0" err="1" smtClean="0">
                <a:solidFill>
                  <a:srgbClr val="00FFFF"/>
                </a:solidFill>
                <a:latin typeface="Cambria Math" panose="02040503050406030204" pitchFamily="18" charset="0"/>
                <a:ea typeface="Cambria Math" panose="02040503050406030204" pitchFamily="18" charset="0"/>
              </a:rPr>
              <a:t>minterms</a:t>
            </a:r>
            <a:r>
              <a:rPr lang="en-US" sz="2800" dirty="0" smtClean="0">
                <a:latin typeface="Cambria Math" panose="02040503050406030204" pitchFamily="18" charset="0"/>
                <a:ea typeface="Cambria Math" panose="02040503050406030204" pitchFamily="18" charset="0"/>
              </a:rPr>
              <a:t>, running from 0 to 2</a:t>
            </a:r>
            <a:r>
              <a:rPr lang="en-US" sz="2800" baseline="30000" dirty="0" smtClean="0">
                <a:latin typeface="Cambria Math" panose="02040503050406030204" pitchFamily="18" charset="0"/>
                <a:ea typeface="Cambria Math" panose="02040503050406030204" pitchFamily="18" charset="0"/>
              </a:rPr>
              <a:t>n</a:t>
            </a:r>
            <a:r>
              <a:rPr lang="en-US" sz="2800" dirty="0" smtClean="0">
                <a:latin typeface="Cambria Math" panose="02040503050406030204" pitchFamily="18" charset="0"/>
                <a:ea typeface="Cambria Math" panose="02040503050406030204" pitchFamily="18" charset="0"/>
              </a:rPr>
              <a:t> - 1</a:t>
            </a:r>
          </a:p>
          <a:p>
            <a:pPr>
              <a:spcBef>
                <a:spcPts val="0"/>
              </a:spcBef>
              <a:buClr>
                <a:schemeClr val="tx1"/>
              </a:buClr>
            </a:pPr>
            <a:endParaRPr lang="en-US" sz="2800" i="1" dirty="0">
              <a:solidFill>
                <a:srgbClr val="00FFFF"/>
              </a:solidFill>
              <a:latin typeface="Cambria Math" panose="02040503050406030204" pitchFamily="18" charset="0"/>
              <a:ea typeface="Cambria Math" panose="02040503050406030204" pitchFamily="18" charset="0"/>
            </a:endParaRPr>
          </a:p>
          <a:p>
            <a:pPr>
              <a:spcBef>
                <a:spcPts val="0"/>
              </a:spcBef>
              <a:buClr>
                <a:schemeClr val="tx1"/>
              </a:buClr>
            </a:pPr>
            <a:r>
              <a:rPr lang="en-US" sz="2800" dirty="0" smtClean="0">
                <a:latin typeface="Cambria Math" panose="02040503050406030204" pitchFamily="18" charset="0"/>
                <a:ea typeface="Cambria Math" panose="02040503050406030204" pitchFamily="18" charset="0"/>
              </a:rPr>
              <a:t>Note the relationship between </a:t>
            </a:r>
            <a:r>
              <a:rPr lang="en-US" sz="2800" dirty="0" err="1" smtClean="0">
                <a:latin typeface="Cambria Math" panose="02040503050406030204" pitchFamily="18" charset="0"/>
                <a:ea typeface="Cambria Math" panose="02040503050406030204" pitchFamily="18" charset="0"/>
              </a:rPr>
              <a:t>minterm</a:t>
            </a:r>
            <a:r>
              <a:rPr lang="en-US" sz="2800" dirty="0" smtClean="0">
                <a:latin typeface="Cambria Math" panose="02040503050406030204" pitchFamily="18" charset="0"/>
                <a:ea typeface="Cambria Math" panose="02040503050406030204" pitchFamily="18" charset="0"/>
              </a:rPr>
              <a:t> number and </a:t>
            </a:r>
            <a:r>
              <a:rPr lang="en-US" sz="2800" dirty="0" err="1" smtClean="0">
                <a:latin typeface="Cambria Math" panose="02040503050406030204" pitchFamily="18" charset="0"/>
                <a:ea typeface="Cambria Math" panose="02040503050406030204" pitchFamily="18" charset="0"/>
              </a:rPr>
              <a:t>boolean</a:t>
            </a:r>
            <a:r>
              <a:rPr lang="en-US" sz="2800" dirty="0" smtClean="0">
                <a:latin typeface="Cambria Math" panose="02040503050406030204" pitchFamily="18" charset="0"/>
                <a:ea typeface="Cambria Math" panose="02040503050406030204" pitchFamily="18" charset="0"/>
              </a:rPr>
              <a:t> value.</a:t>
            </a:r>
          </a:p>
        </p:txBody>
      </p:sp>
      <p:sp>
        <p:nvSpPr>
          <p:cNvPr id="20484" name="Line 4"/>
          <p:cNvSpPr>
            <a:spLocks noChangeShapeType="1"/>
          </p:cNvSpPr>
          <p:nvPr/>
        </p:nvSpPr>
        <p:spPr bwMode="auto">
          <a:xfrm flipH="1" flipV="1">
            <a:off x="1363084" y="2971799"/>
            <a:ext cx="228600" cy="1"/>
          </a:xfrm>
          <a:prstGeom prst="line">
            <a:avLst/>
          </a:prstGeom>
          <a:noFill/>
          <a:ln w="222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4"/>
          <p:cNvSpPr>
            <a:spLocks noChangeShapeType="1"/>
          </p:cNvSpPr>
          <p:nvPr/>
        </p:nvSpPr>
        <p:spPr bwMode="auto">
          <a:xfrm flipH="1" flipV="1">
            <a:off x="2590800" y="2963730"/>
            <a:ext cx="228600" cy="1"/>
          </a:xfrm>
          <a:prstGeom prst="line">
            <a:avLst/>
          </a:prstGeom>
          <a:noFill/>
          <a:ln w="222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4"/>
          <p:cNvSpPr>
            <a:spLocks noChangeShapeType="1"/>
          </p:cNvSpPr>
          <p:nvPr/>
        </p:nvSpPr>
        <p:spPr bwMode="auto">
          <a:xfrm flipH="1" flipV="1">
            <a:off x="3886200" y="2963729"/>
            <a:ext cx="228600" cy="1"/>
          </a:xfrm>
          <a:prstGeom prst="line">
            <a:avLst/>
          </a:prstGeom>
          <a:noFill/>
          <a:ln w="22225" cmpd="sng">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7091103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5BC136-785D-451F-9D0D-95C8A04D3A7B}" type="slidenum">
              <a:rPr lang="en-CA" altLang="en-US"/>
              <a:pPr/>
              <a:t>4</a:t>
            </a:fld>
            <a:endParaRPr lang="en-CA" altLang="en-US"/>
          </a:p>
        </p:txBody>
      </p:sp>
      <p:sp>
        <p:nvSpPr>
          <p:cNvPr id="389122" name="Rectangle 2"/>
          <p:cNvSpPr>
            <a:spLocks noGrp="1" noChangeArrowheads="1"/>
          </p:cNvSpPr>
          <p:nvPr>
            <p:ph type="title"/>
          </p:nvPr>
        </p:nvSpPr>
        <p:spPr>
          <a:xfrm>
            <a:off x="1752600" y="0"/>
            <a:ext cx="8610600" cy="838200"/>
          </a:xfrm>
        </p:spPr>
        <p:txBody>
          <a:bodyPr/>
          <a:lstStyle/>
          <a:p>
            <a:r>
              <a:rPr lang="en-US" altLang="en-US" sz="3600"/>
              <a:t>Boolean Operations</a:t>
            </a:r>
            <a:endParaRPr lang="en-CA" altLang="en-US" sz="3600"/>
          </a:p>
        </p:txBody>
      </p:sp>
      <mc:AlternateContent xmlns:mc="http://schemas.openxmlformats.org/markup-compatibility/2006" xmlns:a14="http://schemas.microsoft.com/office/drawing/2010/main">
        <mc:Choice Requires="a14">
          <p:sp>
            <p:nvSpPr>
              <p:cNvPr id="389123" name="Rectangle 3"/>
              <p:cNvSpPr>
                <a:spLocks noGrp="1" noChangeArrowheads="1"/>
              </p:cNvSpPr>
              <p:nvPr>
                <p:ph type="body" idx="1"/>
              </p:nvPr>
            </p:nvSpPr>
            <p:spPr>
              <a:xfrm>
                <a:off x="685800" y="1066800"/>
                <a:ext cx="10896600" cy="5105400"/>
              </a:xfrm>
            </p:spPr>
            <p:txBody>
              <a:bodyPr/>
              <a:lstStyle/>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complement</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is denoted by a bar It is defined by</a:t>
                </a:r>
              </a:p>
              <a:p>
                <a:pPr marL="0" indent="0">
                  <a:lnSpc>
                    <a:spcPct val="90000"/>
                  </a:lnSpc>
                  <a:spcAft>
                    <a:spcPct val="20000"/>
                  </a:spcAft>
                </a:pPr>
                <a14:m>
                  <m:oMath xmlns:m="http://schemas.openxmlformats.org/officeDocument/2006/math">
                    <m:acc>
                      <m:accPr>
                        <m:chr m:val="̅"/>
                        <m:ctrlPr>
                          <a:rPr lang="en-US" altLang="en-US" i="1" dirty="0">
                            <a:latin typeface="Cambria Math" panose="02040503050406030204" pitchFamily="18" charset="0"/>
                            <a:ea typeface="Cambria Math" panose="02040503050406030204" pitchFamily="18" charset="0"/>
                            <a:sym typeface="Symbol" panose="05050102010706020507" pitchFamily="18" charset="2"/>
                          </a:rPr>
                        </m:ctrlPr>
                      </m:accPr>
                      <m:e>
                        <m:r>
                          <a:rPr lang="en-US" altLang="en-US" i="1" dirty="0">
                            <a:latin typeface="Cambria Math" panose="02040503050406030204" pitchFamily="18" charset="0"/>
                            <a:ea typeface="Cambria Math" panose="02040503050406030204" pitchFamily="18" charset="0"/>
                            <a:sym typeface="Symbol" panose="05050102010706020507" pitchFamily="18" charset="2"/>
                          </a:rPr>
                          <m:t>0</m:t>
                        </m:r>
                      </m:e>
                    </m:acc>
                    <m:r>
                      <a:rPr lang="en-US" altLang="en-US" i="1" dirty="0">
                        <a:latin typeface="Cambria Math" panose="02040503050406030204" pitchFamily="18" charset="0"/>
                        <a:ea typeface="Cambria Math" panose="02040503050406030204" pitchFamily="18" charset="0"/>
                        <a:sym typeface="Symbol" panose="05050102010706020507" pitchFamily="18" charset="2"/>
                      </a:rPr>
                      <m:t> = 1   </m:t>
                    </m:r>
                  </m:oMath>
                </a14:m>
                <a:r>
                  <a:rPr lang="en-US" altLang="en-US" dirty="0">
                    <a:latin typeface="Cambria Math" panose="02040503050406030204" pitchFamily="18" charset="0"/>
                    <a:ea typeface="Cambria Math" panose="02040503050406030204" pitchFamily="18" charset="0"/>
                    <a:sym typeface="Symbol" panose="05050102010706020507" pitchFamily="18" charset="2"/>
                  </a:rPr>
                  <a:t>and   </a:t>
                </a:r>
                <a14:m>
                  <m:oMath xmlns:m="http://schemas.openxmlformats.org/officeDocument/2006/math">
                    <m:acc>
                      <m:accPr>
                        <m:chr m:val="̅"/>
                        <m:ctrlPr>
                          <a:rPr lang="en-US" altLang="en-US" i="1" dirty="0">
                            <a:latin typeface="Cambria Math" panose="02040503050406030204" pitchFamily="18" charset="0"/>
                            <a:ea typeface="Cambria Math" panose="02040503050406030204" pitchFamily="18" charset="0"/>
                            <a:sym typeface="Symbol" panose="05050102010706020507" pitchFamily="18" charset="2"/>
                          </a:rPr>
                        </m:ctrlPr>
                      </m:accPr>
                      <m:e>
                        <m:r>
                          <a:rPr lang="en-US" altLang="en-US" i="1" dirty="0">
                            <a:latin typeface="Cambria Math" panose="02040503050406030204" pitchFamily="18" charset="0"/>
                            <a:ea typeface="Cambria Math" panose="02040503050406030204" pitchFamily="18" charset="0"/>
                            <a:sym typeface="Symbol" panose="05050102010706020507" pitchFamily="18" charset="2"/>
                          </a:rPr>
                          <m:t>1</m:t>
                        </m:r>
                      </m:e>
                    </m:acc>
                    <m:r>
                      <a:rPr lang="en-US" altLang="en-US" i="1" dirty="0">
                        <a:latin typeface="Cambria Math" panose="02040503050406030204" pitchFamily="18" charset="0"/>
                        <a:ea typeface="Cambria Math" panose="02040503050406030204" pitchFamily="18" charset="0"/>
                        <a:sym typeface="Symbol" panose="05050102010706020507" pitchFamily="18" charset="2"/>
                      </a:rPr>
                      <m:t> =0 </m:t>
                    </m:r>
                  </m:oMath>
                </a14:m>
                <a:endParaRPr lang="en-US" altLang="en-US" dirty="0">
                  <a:latin typeface="Cambria Math" panose="02040503050406030204" pitchFamily="18" charset="0"/>
                  <a:ea typeface="Cambria Math" panose="02040503050406030204" pitchFamily="18" charset="0"/>
                  <a:sym typeface="Symbol" panose="05050102010706020507" pitchFamily="18" charset="2"/>
                </a:endParaRP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sum</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denoted by + or by OR, has the following values:</a:t>
                </a: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1 + 1 = 1,    1 + 0 = 1,    0 + 1 = 1,    0 + 0 = 0</a:t>
                </a:r>
              </a:p>
              <a:p>
                <a:pPr marL="0" indent="0">
                  <a:lnSpc>
                    <a:spcPct val="90000"/>
                  </a:lnSpc>
                  <a:spcAft>
                    <a:spcPct val="20000"/>
                  </a:spcAft>
                </a:pPr>
                <a:endParaRPr lang="en-US" altLang="en-US" sz="900" dirty="0">
                  <a:latin typeface="Cambria Math" panose="02040503050406030204" pitchFamily="18" charset="0"/>
                  <a:ea typeface="Cambria Math" panose="02040503050406030204" pitchFamily="18" charset="0"/>
                  <a:sym typeface="Symbol" panose="05050102010706020507" pitchFamily="18" charset="2"/>
                </a:endParaRP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product</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denoted by  or by AND, has the following values:</a:t>
                </a:r>
              </a:p>
              <a:p>
                <a:pPr marL="0" indent="0">
                  <a:lnSpc>
                    <a:spcPct val="90000"/>
                  </a:lnSpc>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1  1 = 1,    1  0 = 0,    0  1 = 0,    0  0 = 0</a:t>
                </a:r>
              </a:p>
            </p:txBody>
          </p:sp>
        </mc:Choice>
        <mc:Fallback xmlns="">
          <p:sp>
            <p:nvSpPr>
              <p:cNvPr id="389123" name="Rectangle 3"/>
              <p:cNvSpPr>
                <a:spLocks noGrp="1" noRot="1" noChangeAspect="1" noMove="1" noResize="1" noEditPoints="1" noAdjustHandles="1" noChangeArrowheads="1" noChangeShapeType="1" noTextEdit="1"/>
              </p:cNvSpPr>
              <p:nvPr>
                <p:ph type="body" idx="1"/>
              </p:nvPr>
            </p:nvSpPr>
            <p:spPr>
              <a:xfrm>
                <a:off x="685800" y="1066800"/>
                <a:ext cx="10896600" cy="5105400"/>
              </a:xfrm>
              <a:blipFill>
                <a:blip r:embed="rId2"/>
                <a:stretch>
                  <a:fillRect l="-1511" t="-2625"/>
                </a:stretch>
              </a:blipFill>
            </p:spPr>
            <p:txBody>
              <a:bodyPr/>
              <a:lstStyle/>
              <a:p>
                <a:r>
                  <a:rPr lang="en-US">
                    <a:noFill/>
                  </a:rPr>
                  <a:t> </a:t>
                </a:r>
              </a:p>
            </p:txBody>
          </p:sp>
        </mc:Fallback>
      </mc:AlternateContent>
    </p:spTree>
    <p:extLst>
      <p:ext uri="{BB962C8B-B14F-4D97-AF65-F5344CB8AC3E}">
        <p14:creationId xmlns:p14="http://schemas.microsoft.com/office/powerpoint/2010/main" val="2210656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anim calcmode="lin" valueType="num">
                                      <p:cBhvr additive="base">
                                        <p:cTn id="7" dur="500" fill="hold"/>
                                        <p:tgtEl>
                                          <p:spTgt spid="389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23">
                                            <p:txEl>
                                              <p:pRg st="1" end="1"/>
                                            </p:txEl>
                                          </p:spTgt>
                                        </p:tgtEl>
                                        <p:attrNameLst>
                                          <p:attrName>style.visibility</p:attrName>
                                        </p:attrNameLst>
                                      </p:cBhvr>
                                      <p:to>
                                        <p:strVal val="visible"/>
                                      </p:to>
                                    </p:set>
                                    <p:anim calcmode="lin" valueType="num">
                                      <p:cBhvr additive="base">
                                        <p:cTn id="13" dur="500" fill="hold"/>
                                        <p:tgtEl>
                                          <p:spTgt spid="389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23">
                                            <p:txEl>
                                              <p:pRg st="2" end="2"/>
                                            </p:txEl>
                                          </p:spTgt>
                                        </p:tgtEl>
                                        <p:attrNameLst>
                                          <p:attrName>style.visibility</p:attrName>
                                        </p:attrNameLst>
                                      </p:cBhvr>
                                      <p:to>
                                        <p:strVal val="visible"/>
                                      </p:to>
                                    </p:set>
                                    <p:anim calcmode="lin" valueType="num">
                                      <p:cBhvr additive="base">
                                        <p:cTn id="19" dur="500" fill="hold"/>
                                        <p:tgtEl>
                                          <p:spTgt spid="389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23">
                                            <p:txEl>
                                              <p:pRg st="3" end="3"/>
                                            </p:txEl>
                                          </p:spTgt>
                                        </p:tgtEl>
                                        <p:attrNameLst>
                                          <p:attrName>style.visibility</p:attrName>
                                        </p:attrNameLst>
                                      </p:cBhvr>
                                      <p:to>
                                        <p:strVal val="visible"/>
                                      </p:to>
                                    </p:set>
                                    <p:anim calcmode="lin" valueType="num">
                                      <p:cBhvr additive="base">
                                        <p:cTn id="25" dur="500" fill="hold"/>
                                        <p:tgtEl>
                                          <p:spTgt spid="389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23">
                                            <p:txEl>
                                              <p:pRg st="5" end="5"/>
                                            </p:txEl>
                                          </p:spTgt>
                                        </p:tgtEl>
                                        <p:attrNameLst>
                                          <p:attrName>style.visibility</p:attrName>
                                        </p:attrNameLst>
                                      </p:cBhvr>
                                      <p:to>
                                        <p:strVal val="visible"/>
                                      </p:to>
                                    </p:set>
                                    <p:anim calcmode="lin" valueType="num">
                                      <p:cBhvr additive="base">
                                        <p:cTn id="31" dur="500" fill="hold"/>
                                        <p:tgtEl>
                                          <p:spTgt spid="3891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91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123">
                                            <p:txEl>
                                              <p:pRg st="6" end="6"/>
                                            </p:txEl>
                                          </p:spTgt>
                                        </p:tgtEl>
                                        <p:attrNameLst>
                                          <p:attrName>style.visibility</p:attrName>
                                        </p:attrNameLst>
                                      </p:cBhvr>
                                      <p:to>
                                        <p:strVal val="visible"/>
                                      </p:to>
                                    </p:set>
                                    <p:anim calcmode="lin" valueType="num">
                                      <p:cBhvr additive="base">
                                        <p:cTn id="37" dur="500" fill="hold"/>
                                        <p:tgtEl>
                                          <p:spTgt spid="38912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91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81000"/>
            <a:ext cx="10896600" cy="1143000"/>
          </a:xfrm>
          <a:noFill/>
          <a:ln/>
        </p:spPr>
        <p:txBody>
          <a:bodyPr/>
          <a:lstStyle/>
          <a:p>
            <a:pPr algn="l"/>
            <a:r>
              <a:rPr lang="en-US" sz="3600" dirty="0">
                <a:solidFill>
                  <a:srgbClr val="320C1A"/>
                </a:solidFill>
                <a:effectLst/>
              </a:rPr>
              <a:t>A 2-Level AND-OR Circuit that Implements the Majority Function</a:t>
            </a:r>
          </a:p>
        </p:txBody>
      </p:sp>
      <p:sp>
        <p:nvSpPr>
          <p:cNvPr id="21507" name="Rectangle 3"/>
          <p:cNvSpPr>
            <a:spLocks noChangeArrowheads="1"/>
          </p:cNvSpPr>
          <p:nvPr/>
        </p:nvSpPr>
        <p:spPr bwMode="auto">
          <a:xfrm>
            <a:off x="304800" y="4648200"/>
            <a:ext cx="4118114" cy="9515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dirty="0">
                <a:solidFill>
                  <a:srgbClr val="320C1A"/>
                </a:solidFill>
                <a:effectLst/>
              </a:rPr>
              <a:t>Discuss: </a:t>
            </a:r>
            <a:r>
              <a:rPr lang="en-US" dirty="0" smtClean="0">
                <a:solidFill>
                  <a:srgbClr val="320C1A"/>
                </a:solidFill>
                <a:effectLst/>
              </a:rPr>
              <a:t/>
            </a:r>
            <a:br>
              <a:rPr lang="en-US" dirty="0" smtClean="0">
                <a:solidFill>
                  <a:srgbClr val="320C1A"/>
                </a:solidFill>
                <a:effectLst/>
              </a:rPr>
            </a:br>
            <a:r>
              <a:rPr lang="en-US" dirty="0" smtClean="0">
                <a:solidFill>
                  <a:srgbClr val="320C1A"/>
                </a:solidFill>
                <a:effectLst/>
              </a:rPr>
              <a:t>What </a:t>
            </a:r>
            <a:r>
              <a:rPr lang="en-US" dirty="0">
                <a:solidFill>
                  <a:srgbClr val="320C1A"/>
                </a:solidFill>
                <a:effectLst/>
              </a:rPr>
              <a:t>is the Gate Count?</a:t>
            </a:r>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132680"/>
            <a:ext cx="6705600" cy="528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69430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381000"/>
            <a:ext cx="9782175" cy="914400"/>
          </a:xfrm>
          <a:noFill/>
          <a:ln/>
        </p:spPr>
        <p:txBody>
          <a:bodyPr/>
          <a:lstStyle/>
          <a:p>
            <a:r>
              <a:rPr lang="en-US" dirty="0">
                <a:solidFill>
                  <a:srgbClr val="320C1A"/>
                </a:solidFill>
                <a:effectLst/>
              </a:rPr>
              <a:t>Notation Used at Circuit Intersections</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1447800"/>
            <a:ext cx="6791325" cy="461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74874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847BC20A-35EC-4723-8881-F42FD0C89D3A}" type="slidenum">
              <a:rPr lang="en-US" altLang="en-US"/>
              <a:pPr/>
              <a:t>42</a:t>
            </a:fld>
            <a:endParaRPr lang="en-US" altLang="en-US"/>
          </a:p>
        </p:txBody>
      </p:sp>
      <p:sp>
        <p:nvSpPr>
          <p:cNvPr id="13317" name="Rectangle 5"/>
          <p:cNvSpPr>
            <a:spLocks noChangeArrowheads="1"/>
          </p:cNvSpPr>
          <p:nvPr/>
        </p:nvSpPr>
        <p:spPr bwMode="auto">
          <a:xfrm>
            <a:off x="2819400" y="2438400"/>
            <a:ext cx="7391400" cy="32004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3314" name="Rectangle 2"/>
          <p:cNvSpPr>
            <a:spLocks noGrp="1" noChangeArrowheads="1"/>
          </p:cNvSpPr>
          <p:nvPr>
            <p:ph type="title"/>
          </p:nvPr>
        </p:nvSpPr>
        <p:spPr/>
        <p:txBody>
          <a:bodyPr/>
          <a:lstStyle/>
          <a:p>
            <a:r>
              <a:rPr lang="en-US" altLang="en-US" dirty="0"/>
              <a:t>Rosen, §</a:t>
            </a:r>
            <a:r>
              <a:rPr lang="en-US" altLang="en-US" dirty="0" smtClean="0"/>
              <a:t>12.3 </a:t>
            </a:r>
            <a:r>
              <a:rPr lang="en-US" altLang="en-US" dirty="0"/>
              <a:t>question 1</a:t>
            </a:r>
          </a:p>
        </p:txBody>
      </p:sp>
      <p:sp>
        <p:nvSpPr>
          <p:cNvPr id="13315" name="Rectangle 3"/>
          <p:cNvSpPr>
            <a:spLocks noGrp="1" noChangeArrowheads="1"/>
          </p:cNvSpPr>
          <p:nvPr>
            <p:ph type="body" idx="1"/>
          </p:nvPr>
        </p:nvSpPr>
        <p:spPr>
          <a:xfrm>
            <a:off x="1981200" y="1600200"/>
            <a:ext cx="8229600" cy="5257800"/>
          </a:xfrm>
        </p:spPr>
        <p:txBody>
          <a:bodyPr/>
          <a:lstStyle/>
          <a:p>
            <a:r>
              <a:rPr lang="en-US" altLang="en-US" sz="2800" dirty="0"/>
              <a:t>Find the output of the following circuit</a:t>
            </a:r>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r>
              <a:rPr lang="en-US" altLang="en-US" dirty="0"/>
              <a:t>Answer: (</a:t>
            </a:r>
            <a:r>
              <a:rPr lang="en-US" altLang="en-US" i="1" dirty="0" err="1" smtClean="0"/>
              <a:t>x+</a:t>
            </a:r>
            <a:r>
              <a:rPr lang="en-US" altLang="en-US" i="1" dirty="0" err="1" smtClean="0">
                <a:sym typeface="Symbol" panose="05050102010706020507" pitchFamily="18" charset="2"/>
              </a:rPr>
              <a:t>y</a:t>
            </a:r>
            <a:r>
              <a:rPr lang="en-US" altLang="en-US" dirty="0" smtClean="0">
                <a:sym typeface="Symbol" panose="05050102010706020507" pitchFamily="18" charset="2"/>
              </a:rPr>
              <a:t>)y         </a:t>
            </a:r>
            <a:r>
              <a:rPr lang="en-US" altLang="en-US" sz="4000" i="1" dirty="0" smtClean="0">
                <a:sym typeface="Symbol" panose="05050102010706020507" pitchFamily="18" charset="2"/>
              </a:rPr>
              <a:t>or</a:t>
            </a:r>
            <a:r>
              <a:rPr lang="en-US" altLang="en-US" sz="4000" dirty="0" smtClean="0">
                <a:sym typeface="Symbol" panose="05050102010706020507" pitchFamily="18" charset="2"/>
              </a:rPr>
              <a:t>    </a:t>
            </a:r>
            <a:r>
              <a:rPr lang="en-US" altLang="en-US" sz="4000" dirty="0" smtClean="0"/>
              <a:t>(</a:t>
            </a:r>
            <a:r>
              <a:rPr lang="en-US" altLang="en-US" sz="4000" i="1" dirty="0" err="1"/>
              <a:t>x</a:t>
            </a:r>
            <a:r>
              <a:rPr lang="en-US" altLang="en-US" sz="4000" dirty="0" err="1">
                <a:sym typeface="Symbol" panose="05050102010706020507" pitchFamily="18" charset="2"/>
              </a:rPr>
              <a:t></a:t>
            </a:r>
            <a:r>
              <a:rPr lang="en-US" altLang="en-US" sz="4000" i="1" dirty="0" err="1">
                <a:sym typeface="Symbol" panose="05050102010706020507" pitchFamily="18" charset="2"/>
              </a:rPr>
              <a:t>y</a:t>
            </a:r>
            <a:r>
              <a:rPr lang="en-US" altLang="en-US" sz="4000" dirty="0">
                <a:sym typeface="Symbol" panose="05050102010706020507" pitchFamily="18" charset="2"/>
              </a:rPr>
              <a:t>)y</a:t>
            </a:r>
            <a:endParaRPr lang="en-US" altLang="en-US" sz="4000" i="1" dirty="0">
              <a:sym typeface="Symbol" panose="05050102010706020507" pitchFamily="18" charset="2"/>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val="2950507121"/>
              </p:ext>
            </p:extLst>
          </p:nvPr>
        </p:nvGraphicFramePr>
        <p:xfrm>
          <a:off x="3089277" y="2503761"/>
          <a:ext cx="5715000" cy="3001963"/>
        </p:xfrm>
        <a:graphic>
          <a:graphicData uri="http://schemas.openxmlformats.org/presentationml/2006/ole">
            <mc:AlternateContent xmlns:mc="http://schemas.openxmlformats.org/markup-compatibility/2006">
              <mc:Choice xmlns:v="urn:schemas-microsoft-com:vml" Requires="v">
                <p:oleObj spid="_x0000_s1050" name="Visio" r:id="rId3" imgW="1184453" imgH="622097" progId="Visio.Drawing.11">
                  <p:embed/>
                </p:oleObj>
              </mc:Choice>
              <mc:Fallback>
                <p:oleObj name="Visio" r:id="rId3" imgW="1184453" imgH="622097" progId="Visio.Drawing.11">
                  <p:embed/>
                  <p:pic>
                    <p:nvPicPr>
                      <p:cNvPr id="133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9277" y="2503761"/>
                        <a:ext cx="5715000" cy="30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8" name="Text Box 6"/>
          <p:cNvSpPr txBox="1">
            <a:spLocks noChangeArrowheads="1"/>
          </p:cNvSpPr>
          <p:nvPr/>
        </p:nvSpPr>
        <p:spPr bwMode="auto">
          <a:xfrm>
            <a:off x="5794376" y="2900364"/>
            <a:ext cx="873125" cy="5794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p>
        </p:txBody>
      </p:sp>
      <p:grpSp>
        <p:nvGrpSpPr>
          <p:cNvPr id="13321" name="Group 9"/>
          <p:cNvGrpSpPr>
            <a:grpSpLocks/>
          </p:cNvGrpSpPr>
          <p:nvPr/>
        </p:nvGrpSpPr>
        <p:grpSpPr bwMode="auto">
          <a:xfrm>
            <a:off x="5703889" y="4495800"/>
            <a:ext cx="409575" cy="579438"/>
            <a:chOff x="2319" y="3658"/>
            <a:chExt cx="258" cy="365"/>
          </a:xfrm>
        </p:grpSpPr>
        <p:sp>
          <p:nvSpPr>
            <p:cNvPr id="13319" name="Text Box 7"/>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y</a:t>
              </a:r>
            </a:p>
          </p:txBody>
        </p:sp>
        <p:sp>
          <p:nvSpPr>
            <p:cNvPr id="13320" name="Line 8"/>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27" name="Group 15"/>
          <p:cNvGrpSpPr>
            <a:grpSpLocks/>
          </p:cNvGrpSpPr>
          <p:nvPr/>
        </p:nvGrpSpPr>
        <p:grpSpPr bwMode="auto">
          <a:xfrm>
            <a:off x="8431214" y="3662364"/>
            <a:ext cx="1368425" cy="579437"/>
            <a:chOff x="4351" y="2307"/>
            <a:chExt cx="862" cy="365"/>
          </a:xfrm>
        </p:grpSpPr>
        <p:sp>
          <p:nvSpPr>
            <p:cNvPr id="13322" name="Text Box 10"/>
            <p:cNvSpPr txBox="1">
              <a:spLocks noChangeArrowheads="1"/>
            </p:cNvSpPr>
            <p:nvPr/>
          </p:nvSpPr>
          <p:spPr bwMode="auto">
            <a:xfrm>
              <a:off x="4351" y="2307"/>
              <a:ext cx="862"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F3300"/>
                  </a:solidFill>
                </a:rPr>
                <a:t>(</a:t>
              </a:r>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r>
                <a:rPr lang="en-US" altLang="en-US" sz="3200" b="1">
                  <a:solidFill>
                    <a:srgbClr val="FF3300"/>
                  </a:solidFill>
                </a:rPr>
                <a:t>)</a:t>
              </a:r>
              <a:r>
                <a:rPr lang="en-US" altLang="en-US" sz="3200" b="1" i="1">
                  <a:solidFill>
                    <a:srgbClr val="FF3300"/>
                  </a:solidFill>
                </a:rPr>
                <a:t>y</a:t>
              </a:r>
            </a:p>
          </p:txBody>
        </p:sp>
        <p:sp>
          <p:nvSpPr>
            <p:cNvPr id="13325" name="Line 13"/>
            <p:cNvSpPr>
              <a:spLocks noChangeShapeType="1"/>
            </p:cNvSpPr>
            <p:nvPr/>
          </p:nvSpPr>
          <p:spPr bwMode="auto">
            <a:xfrm>
              <a:off x="5040" y="2400"/>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28" name="Text Box 16"/>
          <p:cNvSpPr txBox="1">
            <a:spLocks noChangeArrowheads="1"/>
          </p:cNvSpPr>
          <p:nvPr/>
        </p:nvSpPr>
        <p:spPr bwMode="auto">
          <a:xfrm>
            <a:off x="4724400" y="5483313"/>
            <a:ext cx="585417" cy="5232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effectLst>
                  <a:outerShdw blurRad="38100" dist="38100" dir="2700000" algn="tl">
                    <a:srgbClr val="000000"/>
                  </a:outerShdw>
                </a:effectLst>
              </a:rPr>
              <a:t>__</a:t>
            </a:r>
          </a:p>
        </p:txBody>
      </p:sp>
      <p:sp>
        <p:nvSpPr>
          <p:cNvPr id="13334" name="Rectangle 22"/>
          <p:cNvSpPr>
            <a:spLocks noChangeArrowheads="1"/>
          </p:cNvSpPr>
          <p:nvPr/>
        </p:nvSpPr>
        <p:spPr bwMode="auto">
          <a:xfrm>
            <a:off x="3962400" y="3581400"/>
            <a:ext cx="304800" cy="1447800"/>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3338" name="Object 26"/>
          <p:cNvGraphicFramePr>
            <a:graphicFrameLocks noChangeAspect="1"/>
          </p:cNvGraphicFramePr>
          <p:nvPr>
            <p:extLst>
              <p:ext uri="{D42A27DB-BD31-4B8C-83A1-F6EECF244321}">
                <p14:modId xmlns:p14="http://schemas.microsoft.com/office/powerpoint/2010/main" val="4191440016"/>
              </p:ext>
            </p:extLst>
          </p:nvPr>
        </p:nvGraphicFramePr>
        <p:xfrm>
          <a:off x="3017233" y="2514601"/>
          <a:ext cx="1336676" cy="2916238"/>
        </p:xfrm>
        <a:graphic>
          <a:graphicData uri="http://schemas.openxmlformats.org/presentationml/2006/ole">
            <mc:AlternateContent xmlns:mc="http://schemas.openxmlformats.org/markup-compatibility/2006">
              <mc:Choice xmlns:v="urn:schemas-microsoft-com:vml" Requires="v">
                <p:oleObj spid="_x0000_s1051" name="Visio" r:id="rId5" imgW="356311" imgH="603199" progId="Visio.Drawing.11">
                  <p:embed/>
                </p:oleObj>
              </mc:Choice>
              <mc:Fallback>
                <p:oleObj name="Visio" r:id="rId5" imgW="356311" imgH="603199" progId="Visio.Drawing.11">
                  <p:embed/>
                  <p:pic>
                    <p:nvPicPr>
                      <p:cNvPr id="13338"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7233" y="2514601"/>
                        <a:ext cx="1336676" cy="2916238"/>
                      </a:xfrm>
                      <a:prstGeom prst="rect">
                        <a:avLst/>
                      </a:prstGeom>
                      <a:solidFill>
                        <a:schemeClr val="bg1"/>
                      </a:solidFill>
                      <a:ln>
                        <a:noFill/>
                      </a:ln>
                      <a:effectLst/>
                    </p:spPr>
                  </p:pic>
                </p:oleObj>
              </mc:Fallback>
            </mc:AlternateContent>
          </a:graphicData>
        </a:graphic>
      </p:graphicFrame>
      <p:cxnSp>
        <p:nvCxnSpPr>
          <p:cNvPr id="3" name="Straight Connector 2"/>
          <p:cNvCxnSpPr/>
          <p:nvPr/>
        </p:nvCxnSpPr>
        <p:spPr bwMode="auto">
          <a:xfrm>
            <a:off x="3896709" y="3182910"/>
            <a:ext cx="457200" cy="0"/>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629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3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32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33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3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P spid="133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0"/>
          </p:nvPr>
        </p:nvSpPr>
        <p:spPr/>
        <p:txBody>
          <a:bodyPr/>
          <a:lstStyle/>
          <a:p>
            <a:fld id="{CB1DC4FB-A576-451C-A000-061994B3E6F0}" type="slidenum">
              <a:rPr lang="en-US" altLang="en-US"/>
              <a:pPr/>
              <a:t>43</a:t>
            </a:fld>
            <a:endParaRPr lang="en-US" altLang="en-US"/>
          </a:p>
        </p:txBody>
      </p:sp>
      <p:sp>
        <p:nvSpPr>
          <p:cNvPr id="14340" name="Rectangle 4"/>
          <p:cNvSpPr>
            <a:spLocks noChangeArrowheads="1"/>
          </p:cNvSpPr>
          <p:nvPr/>
        </p:nvSpPr>
        <p:spPr bwMode="auto">
          <a:xfrm>
            <a:off x="2819400" y="2438400"/>
            <a:ext cx="7543800" cy="3200400"/>
          </a:xfrm>
          <a:prstGeom prst="rect">
            <a:avLst/>
          </a:prstGeom>
          <a:solidFill>
            <a:schemeClr val="bg1"/>
          </a:solidFill>
          <a:ln w="9525">
            <a:solidFill>
              <a:schemeClr val="tx1"/>
            </a:solidFill>
            <a:miter lim="800000"/>
            <a:headEnd/>
            <a:tailEnd/>
          </a:ln>
          <a:effectLst/>
        </p:spPr>
        <p:txBody>
          <a:bodyPr wrap="none" anchor="ctr"/>
          <a:lstStyle/>
          <a:p>
            <a:endParaRPr lang="en-US"/>
          </a:p>
        </p:txBody>
      </p:sp>
      <p:graphicFrame>
        <p:nvGraphicFramePr>
          <p:cNvPr id="14348" name="Object 12"/>
          <p:cNvGraphicFramePr>
            <a:graphicFrameLocks noChangeAspect="1"/>
          </p:cNvGraphicFramePr>
          <p:nvPr>
            <p:extLst>
              <p:ext uri="{D42A27DB-BD31-4B8C-83A1-F6EECF244321}">
                <p14:modId xmlns:p14="http://schemas.microsoft.com/office/powerpoint/2010/main" val="3325473535"/>
              </p:ext>
            </p:extLst>
          </p:nvPr>
        </p:nvGraphicFramePr>
        <p:xfrm>
          <a:off x="3200400" y="2819401"/>
          <a:ext cx="6700838" cy="2347913"/>
        </p:xfrm>
        <a:graphic>
          <a:graphicData uri="http://schemas.openxmlformats.org/presentationml/2006/ole">
            <mc:AlternateContent xmlns:mc="http://schemas.openxmlformats.org/markup-compatibility/2006">
              <mc:Choice xmlns:v="urn:schemas-microsoft-com:vml" Requires="v">
                <p:oleObj spid="_x0000_s2061" name="Visio" r:id="rId3" imgW="1490472" imgH="522427" progId="Visio.Drawing.11">
                  <p:embed/>
                </p:oleObj>
              </mc:Choice>
              <mc:Fallback>
                <p:oleObj name="Visio" r:id="rId3" imgW="1490472" imgH="522427" progId="Visio.Drawing.11">
                  <p:embed/>
                  <p:pic>
                    <p:nvPicPr>
                      <p:cNvPr id="1434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819401"/>
                        <a:ext cx="6700838" cy="2347913"/>
                      </a:xfrm>
                      <a:prstGeom prst="rect">
                        <a:avLst/>
                      </a:prstGeom>
                      <a:solidFill>
                        <a:schemeClr val="bg1"/>
                      </a:solidFill>
                      <a:ln>
                        <a:noFill/>
                      </a:ln>
                      <a:effectLst/>
                    </p:spPr>
                  </p:pic>
                </p:oleObj>
              </mc:Fallback>
            </mc:AlternateContent>
          </a:graphicData>
        </a:graphic>
      </p:graphicFrame>
      <p:sp>
        <p:nvSpPr>
          <p:cNvPr id="14338" name="Rectangle 2"/>
          <p:cNvSpPr>
            <a:spLocks noGrp="1" noChangeArrowheads="1"/>
          </p:cNvSpPr>
          <p:nvPr>
            <p:ph type="title"/>
          </p:nvPr>
        </p:nvSpPr>
        <p:spPr/>
        <p:txBody>
          <a:bodyPr/>
          <a:lstStyle/>
          <a:p>
            <a:pPr algn="l"/>
            <a:r>
              <a:rPr lang="en-US" altLang="en-US" dirty="0" smtClean="0"/>
              <a:t>Rosen, §12.3 question 2</a:t>
            </a:r>
            <a:endParaRPr lang="en-US" altLang="en-US" dirty="0"/>
          </a:p>
        </p:txBody>
      </p:sp>
      <p:sp>
        <p:nvSpPr>
          <p:cNvPr id="14339" name="Rectangle 3"/>
          <p:cNvSpPr>
            <a:spLocks noGrp="1" noChangeArrowheads="1"/>
          </p:cNvSpPr>
          <p:nvPr>
            <p:ph type="body" idx="1"/>
          </p:nvPr>
        </p:nvSpPr>
        <p:spPr>
          <a:xfrm>
            <a:off x="1981200" y="1600200"/>
            <a:ext cx="8229600" cy="5257800"/>
          </a:xfrm>
        </p:spPr>
        <p:txBody>
          <a:bodyPr/>
          <a:lstStyle/>
          <a:p>
            <a:r>
              <a:rPr lang="en-US" altLang="en-US" sz="2800" dirty="0"/>
              <a:t>Find the output of the following circuit</a:t>
            </a:r>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endParaRPr lang="en-US" altLang="en-US" sz="2800" dirty="0"/>
          </a:p>
          <a:p>
            <a:r>
              <a:rPr lang="en-US" altLang="en-US" sz="2800" dirty="0"/>
              <a:t>Answer: </a:t>
            </a:r>
            <a:r>
              <a:rPr lang="en-US" altLang="en-US" sz="2800" dirty="0" err="1"/>
              <a:t>xy</a:t>
            </a:r>
            <a:endParaRPr lang="en-US" altLang="en-US" sz="2800" dirty="0"/>
          </a:p>
          <a:p>
            <a:pPr marL="457200" lvl="1" indent="0">
              <a:buNone/>
            </a:pPr>
            <a:r>
              <a:rPr lang="en-US" altLang="en-US" sz="2400" dirty="0" smtClean="0"/>
              <a:t>or </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err="1">
                <a:sym typeface="Symbol" panose="05050102010706020507" pitchFamily="18" charset="2"/>
              </a:rPr>
              <a:t>x</a:t>
            </a:r>
            <a:r>
              <a:rPr lang="en-US" altLang="en-US" sz="2400" dirty="0" err="1">
                <a:sym typeface="Symbol" panose="05050102010706020507" pitchFamily="18" charset="2"/>
              </a:rPr>
              <a:t></a:t>
            </a:r>
            <a:r>
              <a:rPr lang="en-US" altLang="en-US" sz="2400" i="1" dirty="0" err="1">
                <a:sym typeface="Symbol" panose="05050102010706020507" pitchFamily="18" charset="2"/>
              </a:rPr>
              <a:t>y</a:t>
            </a:r>
            <a:endParaRPr lang="en-US" altLang="en-US" sz="2400" i="1" dirty="0">
              <a:sym typeface="Symbol" panose="05050102010706020507" pitchFamily="18" charset="2"/>
            </a:endParaRPr>
          </a:p>
        </p:txBody>
      </p:sp>
      <p:grpSp>
        <p:nvGrpSpPr>
          <p:cNvPr id="14342" name="Group 6"/>
          <p:cNvGrpSpPr>
            <a:grpSpLocks/>
          </p:cNvGrpSpPr>
          <p:nvPr/>
        </p:nvGrpSpPr>
        <p:grpSpPr bwMode="auto">
          <a:xfrm>
            <a:off x="5334001" y="2819400"/>
            <a:ext cx="409575" cy="579438"/>
            <a:chOff x="2319" y="3658"/>
            <a:chExt cx="258" cy="365"/>
          </a:xfrm>
        </p:grpSpPr>
        <p:sp>
          <p:nvSpPr>
            <p:cNvPr id="14343" name="Text Box 7"/>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p>
          </p:txBody>
        </p:sp>
        <p:sp>
          <p:nvSpPr>
            <p:cNvPr id="14344" name="Line 8"/>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45" name="Group 9"/>
          <p:cNvGrpSpPr>
            <a:grpSpLocks/>
          </p:cNvGrpSpPr>
          <p:nvPr/>
        </p:nvGrpSpPr>
        <p:grpSpPr bwMode="auto">
          <a:xfrm>
            <a:off x="5257801" y="4038600"/>
            <a:ext cx="409575" cy="579438"/>
            <a:chOff x="2319" y="3658"/>
            <a:chExt cx="258" cy="365"/>
          </a:xfrm>
        </p:grpSpPr>
        <p:sp>
          <p:nvSpPr>
            <p:cNvPr id="14346" name="Text Box 10"/>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y</a:t>
              </a:r>
            </a:p>
          </p:txBody>
        </p:sp>
        <p:sp>
          <p:nvSpPr>
            <p:cNvPr id="14347" name="Line 11"/>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65" name="Group 29"/>
          <p:cNvGrpSpPr>
            <a:grpSpLocks/>
          </p:cNvGrpSpPr>
          <p:nvPr/>
        </p:nvGrpSpPr>
        <p:grpSpPr bwMode="auto">
          <a:xfrm>
            <a:off x="7620001" y="3429000"/>
            <a:ext cx="714375" cy="579438"/>
            <a:chOff x="3840" y="2160"/>
            <a:chExt cx="450" cy="365"/>
          </a:xfrm>
        </p:grpSpPr>
        <p:grpSp>
          <p:nvGrpSpPr>
            <p:cNvPr id="14349" name="Group 13"/>
            <p:cNvGrpSpPr>
              <a:grpSpLocks/>
            </p:cNvGrpSpPr>
            <p:nvPr/>
          </p:nvGrpSpPr>
          <p:grpSpPr bwMode="auto">
            <a:xfrm>
              <a:off x="3840" y="2160"/>
              <a:ext cx="258" cy="365"/>
              <a:chOff x="2319" y="3658"/>
              <a:chExt cx="258" cy="365"/>
            </a:xfrm>
          </p:grpSpPr>
          <p:sp>
            <p:nvSpPr>
              <p:cNvPr id="14350" name="Text Box 14"/>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p>
            </p:txBody>
          </p:sp>
          <p:sp>
            <p:nvSpPr>
              <p:cNvPr id="14351" name="Line 15"/>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52" name="Group 16"/>
            <p:cNvGrpSpPr>
              <a:grpSpLocks/>
            </p:cNvGrpSpPr>
            <p:nvPr/>
          </p:nvGrpSpPr>
          <p:grpSpPr bwMode="auto">
            <a:xfrm>
              <a:off x="4032" y="2160"/>
              <a:ext cx="258" cy="365"/>
              <a:chOff x="2319" y="3658"/>
              <a:chExt cx="258" cy="365"/>
            </a:xfrm>
          </p:grpSpPr>
          <p:sp>
            <p:nvSpPr>
              <p:cNvPr id="14353" name="Text Box 17"/>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y</a:t>
                </a:r>
              </a:p>
            </p:txBody>
          </p:sp>
          <p:sp>
            <p:nvSpPr>
              <p:cNvPr id="14354" name="Line 18"/>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4364" name="Group 28"/>
          <p:cNvGrpSpPr>
            <a:grpSpLocks/>
          </p:cNvGrpSpPr>
          <p:nvPr/>
        </p:nvGrpSpPr>
        <p:grpSpPr bwMode="auto">
          <a:xfrm>
            <a:off x="9448801" y="3429000"/>
            <a:ext cx="714375" cy="579438"/>
            <a:chOff x="4992" y="2160"/>
            <a:chExt cx="450" cy="365"/>
          </a:xfrm>
        </p:grpSpPr>
        <p:grpSp>
          <p:nvGrpSpPr>
            <p:cNvPr id="14355" name="Group 19"/>
            <p:cNvGrpSpPr>
              <a:grpSpLocks/>
            </p:cNvGrpSpPr>
            <p:nvPr/>
          </p:nvGrpSpPr>
          <p:grpSpPr bwMode="auto">
            <a:xfrm>
              <a:off x="4992" y="2160"/>
              <a:ext cx="258" cy="365"/>
              <a:chOff x="2319" y="3658"/>
              <a:chExt cx="258" cy="365"/>
            </a:xfrm>
          </p:grpSpPr>
          <p:sp>
            <p:nvSpPr>
              <p:cNvPr id="14356" name="Text Box 20"/>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p>
            </p:txBody>
          </p:sp>
          <p:sp>
            <p:nvSpPr>
              <p:cNvPr id="14357" name="Line 21"/>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58" name="Group 22"/>
            <p:cNvGrpSpPr>
              <a:grpSpLocks/>
            </p:cNvGrpSpPr>
            <p:nvPr/>
          </p:nvGrpSpPr>
          <p:grpSpPr bwMode="auto">
            <a:xfrm>
              <a:off x="5184" y="2160"/>
              <a:ext cx="258" cy="365"/>
              <a:chOff x="2319" y="3658"/>
              <a:chExt cx="258" cy="365"/>
            </a:xfrm>
          </p:grpSpPr>
          <p:sp>
            <p:nvSpPr>
              <p:cNvPr id="14359" name="Text Box 23"/>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y</a:t>
                </a:r>
              </a:p>
            </p:txBody>
          </p:sp>
          <p:sp>
            <p:nvSpPr>
              <p:cNvPr id="14360" name="Line 24"/>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61" name="Line 25"/>
            <p:cNvSpPr>
              <a:spLocks noChangeShapeType="1"/>
            </p:cNvSpPr>
            <p:nvPr/>
          </p:nvSpPr>
          <p:spPr bwMode="auto">
            <a:xfrm>
              <a:off x="5040" y="2208"/>
              <a:ext cx="38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366" name="Group 30"/>
          <p:cNvGrpSpPr>
            <a:grpSpLocks/>
          </p:cNvGrpSpPr>
          <p:nvPr/>
        </p:nvGrpSpPr>
        <p:grpSpPr bwMode="auto">
          <a:xfrm>
            <a:off x="3181574" y="5338762"/>
            <a:ext cx="928688" cy="600076"/>
            <a:chOff x="1310" y="3456"/>
            <a:chExt cx="585" cy="378"/>
          </a:xfrm>
        </p:grpSpPr>
        <p:sp>
          <p:nvSpPr>
            <p:cNvPr id="14362" name="Text Box 26"/>
            <p:cNvSpPr txBox="1">
              <a:spLocks noChangeArrowheads="1"/>
            </p:cNvSpPr>
            <p:nvPr/>
          </p:nvSpPr>
          <p:spPr bwMode="auto">
            <a:xfrm>
              <a:off x="1392" y="3504"/>
              <a:ext cx="431" cy="33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000000"/>
                    </a:outerShdw>
                  </a:effectLst>
                </a:rPr>
                <a:t>_ _</a:t>
              </a:r>
            </a:p>
          </p:txBody>
        </p:sp>
        <p:sp>
          <p:nvSpPr>
            <p:cNvPr id="14363" name="Text Box 27"/>
            <p:cNvSpPr txBox="1">
              <a:spLocks noChangeArrowheads="1"/>
            </p:cNvSpPr>
            <p:nvPr/>
          </p:nvSpPr>
          <p:spPr bwMode="auto">
            <a:xfrm>
              <a:off x="1310" y="3456"/>
              <a:ext cx="585" cy="33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000000"/>
                    </a:outerShdw>
                  </a:effectLst>
                </a:rPr>
                <a:t> </a:t>
              </a:r>
              <a:r>
                <a:rPr lang="en-US" altLang="en-US" sz="1200">
                  <a:effectLst>
                    <a:outerShdw blurRad="38100" dist="38100" dir="2700000" algn="tl">
                      <a:srgbClr val="000000"/>
                    </a:outerShdw>
                  </a:effectLst>
                </a:rPr>
                <a:t> </a:t>
              </a:r>
              <a:r>
                <a:rPr lang="en-US" altLang="en-US">
                  <a:effectLst>
                    <a:outerShdw blurRad="38100" dist="38100" dir="2700000" algn="tl">
                      <a:srgbClr val="000000"/>
                    </a:outerShdw>
                  </a:effectLst>
                </a:rPr>
                <a:t>___</a:t>
              </a:r>
            </a:p>
          </p:txBody>
        </p:sp>
      </p:grpSp>
    </p:spTree>
    <p:extLst>
      <p:ext uri="{BB962C8B-B14F-4D97-AF65-F5344CB8AC3E}">
        <p14:creationId xmlns:p14="http://schemas.microsoft.com/office/powerpoint/2010/main" val="3061271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34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34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36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6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33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fld id="{9BB2A86E-FA51-45D9-A612-48AD50EF20EB}" type="slidenum">
              <a:rPr lang="en-US" altLang="en-US"/>
              <a:pPr/>
              <a:t>44</a:t>
            </a:fld>
            <a:endParaRPr lang="en-US" altLang="en-US"/>
          </a:p>
        </p:txBody>
      </p:sp>
      <p:sp>
        <p:nvSpPr>
          <p:cNvPr id="16391" name="Rectangle 7"/>
          <p:cNvSpPr>
            <a:spLocks noChangeArrowheads="1"/>
          </p:cNvSpPr>
          <p:nvPr/>
        </p:nvSpPr>
        <p:spPr bwMode="auto">
          <a:xfrm>
            <a:off x="3276600" y="3581400"/>
            <a:ext cx="4572000" cy="1905000"/>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6386" name="Rectangle 2"/>
          <p:cNvSpPr>
            <a:spLocks noGrp="1" noChangeArrowheads="1"/>
          </p:cNvSpPr>
          <p:nvPr>
            <p:ph type="title"/>
          </p:nvPr>
        </p:nvSpPr>
        <p:spPr/>
        <p:txBody>
          <a:bodyPr/>
          <a:lstStyle/>
          <a:p>
            <a:r>
              <a:rPr lang="en-US" altLang="en-US" dirty="0"/>
              <a:t>Rosen, §</a:t>
            </a:r>
            <a:r>
              <a:rPr lang="en-US" altLang="en-US" dirty="0" smtClean="0"/>
              <a:t>12.3 </a:t>
            </a:r>
            <a:r>
              <a:rPr lang="en-US" altLang="en-US" dirty="0"/>
              <a:t>question 6</a:t>
            </a:r>
          </a:p>
        </p:txBody>
      </p:sp>
      <p:sp>
        <p:nvSpPr>
          <p:cNvPr id="16387" name="Rectangle 3"/>
          <p:cNvSpPr>
            <a:spLocks noGrp="1" noChangeArrowheads="1"/>
          </p:cNvSpPr>
          <p:nvPr>
            <p:ph type="body" idx="1"/>
          </p:nvPr>
        </p:nvSpPr>
        <p:spPr/>
        <p:txBody>
          <a:bodyPr/>
          <a:lstStyle/>
          <a:p>
            <a:pPr marL="609600" indent="-609600"/>
            <a:r>
              <a:rPr lang="en-US" altLang="en-US" dirty="0"/>
              <a:t>Write the circuits for the following Boolean algebraic expressions</a:t>
            </a:r>
          </a:p>
          <a:p>
            <a:pPr marL="609600" indent="-609600">
              <a:buFont typeface="Wingdings" panose="05000000000000000000" pitchFamily="2" charset="2"/>
              <a:buAutoNum type="alphaLcParenR"/>
            </a:pPr>
            <a:r>
              <a:rPr lang="en-US" altLang="en-US" dirty="0"/>
              <a:t> </a:t>
            </a:r>
            <a:r>
              <a:rPr lang="en-US" altLang="en-US" i="1" dirty="0" smtClean="0"/>
              <a:t>x </a:t>
            </a:r>
            <a:r>
              <a:rPr lang="en-US" altLang="en-US" dirty="0" smtClean="0"/>
              <a:t>+ </a:t>
            </a:r>
            <a:r>
              <a:rPr lang="en-US" altLang="en-US" i="1" dirty="0" smtClean="0"/>
              <a:t>y</a:t>
            </a:r>
            <a:endParaRPr lang="en-US" altLang="en-US" i="1" dirty="0"/>
          </a:p>
        </p:txBody>
      </p:sp>
      <p:graphicFrame>
        <p:nvGraphicFramePr>
          <p:cNvPr id="16388" name="Object 4"/>
          <p:cNvGraphicFramePr>
            <a:graphicFrameLocks noChangeAspect="1"/>
          </p:cNvGraphicFramePr>
          <p:nvPr/>
        </p:nvGraphicFramePr>
        <p:xfrm>
          <a:off x="3351213" y="3656013"/>
          <a:ext cx="1312862" cy="1719262"/>
        </p:xfrm>
        <a:graphic>
          <a:graphicData uri="http://schemas.openxmlformats.org/presentationml/2006/ole">
            <mc:AlternateContent xmlns:mc="http://schemas.openxmlformats.org/markup-compatibility/2006">
              <mc:Choice xmlns:v="urn:schemas-microsoft-com:vml" Requires="v">
                <p:oleObj spid="_x0000_s3107" name="Visio" r:id="rId3" imgW="328270" imgH="430378" progId="Visio.Drawing.11">
                  <p:embed/>
                </p:oleObj>
              </mc:Choice>
              <mc:Fallback>
                <p:oleObj name="Visio" r:id="rId3" imgW="328270" imgH="430378" progId="Visio.Drawing.11">
                  <p:embed/>
                  <p:pic>
                    <p:nvPicPr>
                      <p:cNvPr id="16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1213" y="3656013"/>
                        <a:ext cx="1312862" cy="171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3351213" y="3656013"/>
          <a:ext cx="2139950" cy="1719262"/>
        </p:xfrm>
        <a:graphic>
          <a:graphicData uri="http://schemas.openxmlformats.org/presentationml/2006/ole">
            <mc:AlternateContent xmlns:mc="http://schemas.openxmlformats.org/markup-compatibility/2006">
              <mc:Choice xmlns:v="urn:schemas-microsoft-com:vml" Requires="v">
                <p:oleObj spid="_x0000_s3108" name="Visio" r:id="rId5" imgW="535229" imgH="430378" progId="Visio.Drawing.11">
                  <p:embed/>
                </p:oleObj>
              </mc:Choice>
              <mc:Fallback>
                <p:oleObj name="Visio" r:id="rId5" imgW="535229" imgH="430378" progId="Visio.Drawing.11">
                  <p:embed/>
                  <p:pic>
                    <p:nvPicPr>
                      <p:cNvPr id="163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1213" y="3656013"/>
                        <a:ext cx="2139950" cy="1719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6"/>
          <p:cNvGraphicFramePr>
            <a:graphicFrameLocks noChangeAspect="1"/>
          </p:cNvGraphicFramePr>
          <p:nvPr>
            <p:extLst>
              <p:ext uri="{D42A27DB-BD31-4B8C-83A1-F6EECF244321}">
                <p14:modId xmlns:p14="http://schemas.microsoft.com/office/powerpoint/2010/main" val="1621980667"/>
              </p:ext>
            </p:extLst>
          </p:nvPr>
        </p:nvGraphicFramePr>
        <p:xfrm>
          <a:off x="3351213" y="3656013"/>
          <a:ext cx="4335462" cy="1719262"/>
        </p:xfrm>
        <a:graphic>
          <a:graphicData uri="http://schemas.openxmlformats.org/presentationml/2006/ole">
            <mc:AlternateContent xmlns:mc="http://schemas.openxmlformats.org/markup-compatibility/2006">
              <mc:Choice xmlns:v="urn:schemas-microsoft-com:vml" Requires="v">
                <p:oleObj spid="_x0000_s3109" name="Visio" r:id="rId7" imgW="1084174" imgH="430378" progId="Visio.Drawing.11">
                  <p:embed/>
                </p:oleObj>
              </mc:Choice>
              <mc:Fallback>
                <p:oleObj name="Visio" r:id="rId7" imgW="1084174" imgH="430378" progId="Visio.Drawing.11">
                  <p:embed/>
                  <p:pic>
                    <p:nvPicPr>
                      <p:cNvPr id="163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1213" y="3656013"/>
                        <a:ext cx="4335462" cy="1719262"/>
                      </a:xfrm>
                      <a:prstGeom prst="rect">
                        <a:avLst/>
                      </a:prstGeom>
                      <a:solidFill>
                        <a:schemeClr val="bg1"/>
                      </a:solidFill>
                      <a:ln>
                        <a:noFill/>
                      </a:ln>
                      <a:effectLst/>
                    </p:spPr>
                  </p:pic>
                </p:oleObj>
              </mc:Fallback>
            </mc:AlternateContent>
          </a:graphicData>
        </a:graphic>
      </p:graphicFrame>
      <p:sp>
        <p:nvSpPr>
          <p:cNvPr id="16392" name="Text Box 8"/>
          <p:cNvSpPr txBox="1">
            <a:spLocks noChangeArrowheads="1"/>
          </p:cNvSpPr>
          <p:nvPr/>
        </p:nvSpPr>
        <p:spPr bwMode="auto">
          <a:xfrm>
            <a:off x="1300825" y="2743200"/>
            <a:ext cx="883575" cy="5232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000000"/>
                  </a:outerShdw>
                </a:effectLst>
              </a:rPr>
              <a:t>   __</a:t>
            </a:r>
          </a:p>
        </p:txBody>
      </p:sp>
      <p:grpSp>
        <p:nvGrpSpPr>
          <p:cNvPr id="16393" name="Group 9"/>
          <p:cNvGrpSpPr>
            <a:grpSpLocks/>
          </p:cNvGrpSpPr>
          <p:nvPr/>
        </p:nvGrpSpPr>
        <p:grpSpPr bwMode="auto">
          <a:xfrm>
            <a:off x="5334001" y="3657600"/>
            <a:ext cx="409575" cy="579438"/>
            <a:chOff x="2319" y="3658"/>
            <a:chExt cx="258" cy="365"/>
          </a:xfrm>
        </p:grpSpPr>
        <p:sp>
          <p:nvSpPr>
            <p:cNvPr id="16394" name="Text Box 10"/>
            <p:cNvSpPr txBox="1">
              <a:spLocks noChangeArrowheads="1"/>
            </p:cNvSpPr>
            <p:nvPr/>
          </p:nvSpPr>
          <p:spPr bwMode="auto">
            <a:xfrm>
              <a:off x="2319" y="3658"/>
              <a:ext cx="258"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p>
          </p:txBody>
        </p:sp>
        <p:sp>
          <p:nvSpPr>
            <p:cNvPr id="16395" name="Line 11"/>
            <p:cNvSpPr>
              <a:spLocks noChangeShapeType="1"/>
            </p:cNvSpPr>
            <p:nvPr/>
          </p:nvSpPr>
          <p:spPr bwMode="auto">
            <a:xfrm>
              <a:off x="2400" y="3744"/>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399" name="Group 15"/>
          <p:cNvGrpSpPr>
            <a:grpSpLocks/>
          </p:cNvGrpSpPr>
          <p:nvPr/>
        </p:nvGrpSpPr>
        <p:grpSpPr bwMode="auto">
          <a:xfrm>
            <a:off x="6934201" y="3733800"/>
            <a:ext cx="873125" cy="579438"/>
            <a:chOff x="4608" y="2496"/>
            <a:chExt cx="550" cy="365"/>
          </a:xfrm>
        </p:grpSpPr>
        <p:sp>
          <p:nvSpPr>
            <p:cNvPr id="16397" name="Text Box 13"/>
            <p:cNvSpPr txBox="1">
              <a:spLocks noChangeArrowheads="1"/>
            </p:cNvSpPr>
            <p:nvPr/>
          </p:nvSpPr>
          <p:spPr bwMode="auto">
            <a:xfrm>
              <a:off x="4608" y="2496"/>
              <a:ext cx="550"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p>
          </p:txBody>
        </p:sp>
        <p:sp>
          <p:nvSpPr>
            <p:cNvPr id="16398" name="Line 14"/>
            <p:cNvSpPr>
              <a:spLocks noChangeShapeType="1"/>
            </p:cNvSpPr>
            <p:nvPr/>
          </p:nvSpPr>
          <p:spPr bwMode="auto">
            <a:xfrm>
              <a:off x="4656" y="2592"/>
              <a:ext cx="144"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79619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9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9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9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D456BB08-FD09-49A5-B0D9-4A23813495FF}" type="slidenum">
              <a:rPr lang="en-US" altLang="en-US"/>
              <a:pPr/>
              <a:t>45</a:t>
            </a:fld>
            <a:endParaRPr lang="en-US" altLang="en-US"/>
          </a:p>
        </p:txBody>
      </p:sp>
      <p:sp>
        <p:nvSpPr>
          <p:cNvPr id="24578" name="Rectangle 2"/>
          <p:cNvSpPr>
            <a:spLocks noChangeArrowheads="1"/>
          </p:cNvSpPr>
          <p:nvPr/>
        </p:nvSpPr>
        <p:spPr bwMode="auto">
          <a:xfrm>
            <a:off x="2514600" y="3581400"/>
            <a:ext cx="7848600" cy="2133600"/>
          </a:xfrm>
          <a:prstGeom prst="rect">
            <a:avLst/>
          </a:prstGeom>
          <a:solidFill>
            <a:schemeClr val="accent3"/>
          </a:solidFill>
          <a:ln w="9525" algn="ctr">
            <a:solidFill>
              <a:schemeClr val="tx1"/>
            </a:solidFill>
            <a:miter lim="800000"/>
            <a:headEnd/>
            <a:tailEnd/>
          </a:ln>
          <a:effectLst/>
        </p:spPr>
        <p:txBody>
          <a:bodyPr wrap="none" anchor="ctr"/>
          <a:lstStyle/>
          <a:p>
            <a:endParaRPr lang="en-US"/>
          </a:p>
        </p:txBody>
      </p:sp>
      <p:graphicFrame>
        <p:nvGraphicFramePr>
          <p:cNvPr id="24586" name="Object 10"/>
          <p:cNvGraphicFramePr>
            <a:graphicFrameLocks noChangeAspect="1"/>
          </p:cNvGraphicFramePr>
          <p:nvPr/>
        </p:nvGraphicFramePr>
        <p:xfrm>
          <a:off x="2817814" y="3656013"/>
          <a:ext cx="3614737" cy="1720850"/>
        </p:xfrm>
        <a:graphic>
          <a:graphicData uri="http://schemas.openxmlformats.org/presentationml/2006/ole">
            <mc:AlternateContent xmlns:mc="http://schemas.openxmlformats.org/markup-compatibility/2006">
              <mc:Choice xmlns:v="urn:schemas-microsoft-com:vml" Requires="v">
                <p:oleObj spid="_x0000_s4142" name="Visio" r:id="rId3" imgW="904037" imgH="430378" progId="Visio.Drawing.11">
                  <p:embed/>
                </p:oleObj>
              </mc:Choice>
              <mc:Fallback>
                <p:oleObj name="Visio" r:id="rId3" imgW="904037" imgH="430378" progId="Visio.Drawing.11">
                  <p:embed/>
                  <p:pic>
                    <p:nvPicPr>
                      <p:cNvPr id="2458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814" y="3656013"/>
                        <a:ext cx="3614737" cy="17208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7" name="Object 11"/>
          <p:cNvGraphicFramePr>
            <a:graphicFrameLocks noChangeAspect="1"/>
          </p:cNvGraphicFramePr>
          <p:nvPr/>
        </p:nvGraphicFramePr>
        <p:xfrm>
          <a:off x="2817814" y="3656013"/>
          <a:ext cx="4910137" cy="1720850"/>
        </p:xfrm>
        <a:graphic>
          <a:graphicData uri="http://schemas.openxmlformats.org/presentationml/2006/ole">
            <mc:AlternateContent xmlns:mc="http://schemas.openxmlformats.org/markup-compatibility/2006">
              <mc:Choice xmlns:v="urn:schemas-microsoft-com:vml" Requires="v">
                <p:oleObj spid="_x0000_s4143" name="Visio" r:id="rId5" imgW="1228039" imgH="430378" progId="Visio.Drawing.11">
                  <p:embed/>
                </p:oleObj>
              </mc:Choice>
              <mc:Fallback>
                <p:oleObj name="Visio" r:id="rId5" imgW="1228039" imgH="430378" progId="Visio.Drawing.11">
                  <p:embed/>
                  <p:pic>
                    <p:nvPicPr>
                      <p:cNvPr id="2458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7814" y="3656013"/>
                        <a:ext cx="4910137" cy="17208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8" name="Object 12"/>
          <p:cNvGraphicFramePr>
            <a:graphicFrameLocks noChangeAspect="1"/>
          </p:cNvGraphicFramePr>
          <p:nvPr>
            <p:extLst>
              <p:ext uri="{D42A27DB-BD31-4B8C-83A1-F6EECF244321}">
                <p14:modId xmlns:p14="http://schemas.microsoft.com/office/powerpoint/2010/main" val="2225303713"/>
              </p:ext>
            </p:extLst>
          </p:nvPr>
        </p:nvGraphicFramePr>
        <p:xfrm>
          <a:off x="3286126" y="3656013"/>
          <a:ext cx="6997700" cy="1833563"/>
        </p:xfrm>
        <a:graphic>
          <a:graphicData uri="http://schemas.openxmlformats.org/presentationml/2006/ole">
            <mc:AlternateContent xmlns:mc="http://schemas.openxmlformats.org/markup-compatibility/2006">
              <mc:Choice xmlns:v="urn:schemas-microsoft-com:vml" Requires="v">
                <p:oleObj spid="_x0000_s4144" name="Visio" r:id="rId7" imgW="1750162" imgH="458419" progId="Visio.Drawing.11">
                  <p:embed/>
                </p:oleObj>
              </mc:Choice>
              <mc:Fallback>
                <p:oleObj name="Visio" r:id="rId7" imgW="1750162" imgH="458419" progId="Visio.Drawing.11">
                  <p:embed/>
                  <p:pic>
                    <p:nvPicPr>
                      <p:cNvPr id="24588"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6126" y="3656013"/>
                        <a:ext cx="6997700" cy="1833563"/>
                      </a:xfrm>
                      <a:prstGeom prst="rect">
                        <a:avLst/>
                      </a:prstGeom>
                      <a:solidFill>
                        <a:schemeClr val="bg1"/>
                      </a:solidFill>
                      <a:ln>
                        <a:noFill/>
                      </a:ln>
                      <a:effectLst/>
                    </p:spPr>
                  </p:pic>
                </p:oleObj>
              </mc:Fallback>
            </mc:AlternateContent>
          </a:graphicData>
        </a:graphic>
      </p:graphicFrame>
      <p:sp>
        <p:nvSpPr>
          <p:cNvPr id="24579" name="Rectangle 3"/>
          <p:cNvSpPr>
            <a:spLocks noGrp="1" noChangeArrowheads="1"/>
          </p:cNvSpPr>
          <p:nvPr>
            <p:ph type="title"/>
          </p:nvPr>
        </p:nvSpPr>
        <p:spPr/>
        <p:txBody>
          <a:bodyPr/>
          <a:lstStyle/>
          <a:p>
            <a:r>
              <a:rPr lang="en-US" altLang="en-US" dirty="0"/>
              <a:t>Rosen, §</a:t>
            </a:r>
            <a:r>
              <a:rPr lang="en-US" altLang="en-US" dirty="0" smtClean="0"/>
              <a:t>12.3 </a:t>
            </a:r>
            <a:r>
              <a:rPr lang="en-US" altLang="en-US" dirty="0"/>
              <a:t>question 6</a:t>
            </a:r>
          </a:p>
        </p:txBody>
      </p:sp>
      <p:sp>
        <p:nvSpPr>
          <p:cNvPr id="24580" name="Rectangle 4"/>
          <p:cNvSpPr>
            <a:spLocks noGrp="1" noChangeArrowheads="1"/>
          </p:cNvSpPr>
          <p:nvPr>
            <p:ph type="body" idx="1"/>
          </p:nvPr>
        </p:nvSpPr>
        <p:spPr>
          <a:xfrm>
            <a:off x="914400" y="1828800"/>
            <a:ext cx="10668000" cy="4267200"/>
          </a:xfrm>
        </p:spPr>
        <p:txBody>
          <a:bodyPr/>
          <a:lstStyle/>
          <a:p>
            <a:pPr marL="609600" indent="-609600"/>
            <a:r>
              <a:rPr lang="en-US" altLang="en-US" dirty="0"/>
              <a:t>Write the circuits for the following Boolean algebraic expressions</a:t>
            </a:r>
          </a:p>
          <a:p>
            <a:pPr marL="609600" indent="-609600">
              <a:buFont typeface="Wingdings" panose="05000000000000000000" pitchFamily="2" charset="2"/>
              <a:buAutoNum type="alphaLcParenR" startAt="2"/>
            </a:pPr>
            <a:r>
              <a:rPr lang="en-US" altLang="en-US" dirty="0"/>
              <a:t>(</a:t>
            </a:r>
            <a:r>
              <a:rPr lang="en-US" altLang="en-US" i="1" dirty="0" err="1"/>
              <a:t>x</a:t>
            </a:r>
            <a:r>
              <a:rPr lang="en-US" altLang="en-US" dirty="0" err="1"/>
              <a:t>+</a:t>
            </a:r>
            <a:r>
              <a:rPr lang="en-US" altLang="en-US" i="1" dirty="0" err="1"/>
              <a:t>y</a:t>
            </a:r>
            <a:r>
              <a:rPr lang="en-US" altLang="en-US" dirty="0"/>
              <a:t>)</a:t>
            </a:r>
            <a:r>
              <a:rPr lang="en-US" altLang="en-US" i="1" dirty="0"/>
              <a:t>x</a:t>
            </a:r>
          </a:p>
        </p:txBody>
      </p:sp>
      <p:graphicFrame>
        <p:nvGraphicFramePr>
          <p:cNvPr id="24585" name="Object 9"/>
          <p:cNvGraphicFramePr>
            <a:graphicFrameLocks noChangeAspect="1"/>
          </p:cNvGraphicFramePr>
          <p:nvPr>
            <p:extLst>
              <p:ext uri="{D42A27DB-BD31-4B8C-83A1-F6EECF244321}">
                <p14:modId xmlns:p14="http://schemas.microsoft.com/office/powerpoint/2010/main" val="1397367059"/>
              </p:ext>
            </p:extLst>
          </p:nvPr>
        </p:nvGraphicFramePr>
        <p:xfrm>
          <a:off x="2728016" y="3656013"/>
          <a:ext cx="1312862" cy="1720850"/>
        </p:xfrm>
        <a:graphic>
          <a:graphicData uri="http://schemas.openxmlformats.org/presentationml/2006/ole">
            <mc:AlternateContent xmlns:mc="http://schemas.openxmlformats.org/markup-compatibility/2006">
              <mc:Choice xmlns:v="urn:schemas-microsoft-com:vml" Requires="v">
                <p:oleObj spid="_x0000_s4145" name="Visio" r:id="rId9" imgW="328270" imgH="430378" progId="Visio.Drawing.11">
                  <p:embed/>
                </p:oleObj>
              </mc:Choice>
              <mc:Fallback>
                <p:oleObj name="Visio" r:id="rId9" imgW="328270" imgH="430378" progId="Visio.Drawing.11">
                  <p:embed/>
                  <p:pic>
                    <p:nvPicPr>
                      <p:cNvPr id="24585"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8016" y="3656013"/>
                        <a:ext cx="1312862" cy="1720850"/>
                      </a:xfrm>
                      <a:prstGeom prst="rect">
                        <a:avLst/>
                      </a:prstGeom>
                      <a:solidFill>
                        <a:schemeClr val="bg1"/>
                      </a:solidFill>
                      <a:ln>
                        <a:noFill/>
                      </a:ln>
                      <a:effectLst/>
                    </p:spPr>
                  </p:pic>
                </p:oleObj>
              </mc:Fallback>
            </mc:AlternateContent>
          </a:graphicData>
        </a:graphic>
      </p:graphicFrame>
      <p:sp>
        <p:nvSpPr>
          <p:cNvPr id="24589" name="Text Box 13"/>
          <p:cNvSpPr txBox="1">
            <a:spLocks noChangeArrowheads="1"/>
          </p:cNvSpPr>
          <p:nvPr/>
        </p:nvSpPr>
        <p:spPr bwMode="auto">
          <a:xfrm>
            <a:off x="5715001" y="3810000"/>
            <a:ext cx="873125"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p>
        </p:txBody>
      </p:sp>
      <p:grpSp>
        <p:nvGrpSpPr>
          <p:cNvPr id="24594" name="Group 18"/>
          <p:cNvGrpSpPr>
            <a:grpSpLocks/>
          </p:cNvGrpSpPr>
          <p:nvPr/>
        </p:nvGrpSpPr>
        <p:grpSpPr bwMode="auto">
          <a:xfrm>
            <a:off x="7315201" y="4038600"/>
            <a:ext cx="873125" cy="579438"/>
            <a:chOff x="3648" y="2544"/>
            <a:chExt cx="550" cy="365"/>
          </a:xfrm>
        </p:grpSpPr>
        <p:sp>
          <p:nvSpPr>
            <p:cNvPr id="24590" name="Text Box 14"/>
            <p:cNvSpPr txBox="1">
              <a:spLocks noChangeArrowheads="1"/>
            </p:cNvSpPr>
            <p:nvPr/>
          </p:nvSpPr>
          <p:spPr bwMode="auto">
            <a:xfrm>
              <a:off x="3648" y="2544"/>
              <a:ext cx="550"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p>
          </p:txBody>
        </p:sp>
        <p:sp>
          <p:nvSpPr>
            <p:cNvPr id="24591" name="Line 15"/>
            <p:cNvSpPr>
              <a:spLocks noChangeShapeType="1"/>
            </p:cNvSpPr>
            <p:nvPr/>
          </p:nvSpPr>
          <p:spPr bwMode="auto">
            <a:xfrm>
              <a:off x="3696" y="2640"/>
              <a:ext cx="48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595" name="Group 19"/>
          <p:cNvGrpSpPr>
            <a:grpSpLocks/>
          </p:cNvGrpSpPr>
          <p:nvPr/>
        </p:nvGrpSpPr>
        <p:grpSpPr bwMode="auto">
          <a:xfrm>
            <a:off x="8915401" y="3962400"/>
            <a:ext cx="1368425" cy="579438"/>
            <a:chOff x="4597" y="2400"/>
            <a:chExt cx="862" cy="365"/>
          </a:xfrm>
        </p:grpSpPr>
        <p:sp>
          <p:nvSpPr>
            <p:cNvPr id="24592" name="Text Box 16"/>
            <p:cNvSpPr txBox="1">
              <a:spLocks noChangeArrowheads="1"/>
            </p:cNvSpPr>
            <p:nvPr/>
          </p:nvSpPr>
          <p:spPr bwMode="auto">
            <a:xfrm>
              <a:off x="4597" y="2400"/>
              <a:ext cx="862" cy="3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F3300"/>
                  </a:solidFill>
                </a:rPr>
                <a:t>(</a:t>
              </a:r>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r>
                <a:rPr lang="en-US" altLang="en-US" sz="3200" b="1">
                  <a:solidFill>
                    <a:srgbClr val="FF3300"/>
                  </a:solidFill>
                </a:rPr>
                <a:t>)</a:t>
              </a:r>
              <a:r>
                <a:rPr lang="en-US" altLang="en-US" sz="3200" b="1" i="1">
                  <a:solidFill>
                    <a:srgbClr val="FF3300"/>
                  </a:solidFill>
                </a:rPr>
                <a:t>x</a:t>
              </a:r>
            </a:p>
          </p:txBody>
        </p:sp>
        <p:sp>
          <p:nvSpPr>
            <p:cNvPr id="24593" name="Line 17"/>
            <p:cNvSpPr>
              <a:spLocks noChangeShapeType="1"/>
            </p:cNvSpPr>
            <p:nvPr/>
          </p:nvSpPr>
          <p:spPr bwMode="auto">
            <a:xfrm>
              <a:off x="4656" y="2448"/>
              <a:ext cx="576"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 name="Straight Connector 2"/>
          <p:cNvCxnSpPr/>
          <p:nvPr/>
        </p:nvCxnSpPr>
        <p:spPr bwMode="auto">
          <a:xfrm>
            <a:off x="1676400" y="3124200"/>
            <a:ext cx="838200" cy="0"/>
          </a:xfrm>
          <a:prstGeom prst="line">
            <a:avLst/>
          </a:prstGeom>
          <a:noFill/>
          <a:ln w="25400"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4286558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8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5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59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58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595"/>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458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458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5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9"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fld id="{AFFDB760-595F-4CA1-940F-CEADEF32C277}" type="slidenum">
              <a:rPr lang="en-US" altLang="en-US"/>
              <a:pPr/>
              <a:t>46</a:t>
            </a:fld>
            <a:endParaRPr lang="en-US" altLang="en-US"/>
          </a:p>
        </p:txBody>
      </p:sp>
      <p:sp>
        <p:nvSpPr>
          <p:cNvPr id="23587" name="Rectangle 35"/>
          <p:cNvSpPr>
            <a:spLocks noChangeArrowheads="1"/>
          </p:cNvSpPr>
          <p:nvPr/>
        </p:nvSpPr>
        <p:spPr bwMode="auto">
          <a:xfrm>
            <a:off x="1828800" y="3886200"/>
            <a:ext cx="8839200" cy="2743200"/>
          </a:xfrm>
          <a:prstGeom prst="rect">
            <a:avLst/>
          </a:prstGeom>
          <a:noFill/>
          <a:ln w="9525" algn="ctr">
            <a:solidFill>
              <a:schemeClr val="tx1"/>
            </a:solidFill>
            <a:miter lim="800000"/>
            <a:headEnd/>
            <a:tailEnd/>
          </a:ln>
          <a:effectLst/>
        </p:spPr>
        <p:txBody>
          <a:bodyPr wrap="none" anchor="ctr"/>
          <a:lstStyle/>
          <a:p>
            <a:endParaRPr lang="en-US"/>
          </a:p>
        </p:txBody>
      </p:sp>
      <p:sp>
        <p:nvSpPr>
          <p:cNvPr id="23554" name="Rectangle 2"/>
          <p:cNvSpPr>
            <a:spLocks noGrp="1" noChangeArrowheads="1"/>
          </p:cNvSpPr>
          <p:nvPr>
            <p:ph type="title"/>
          </p:nvPr>
        </p:nvSpPr>
        <p:spPr/>
        <p:txBody>
          <a:bodyPr/>
          <a:lstStyle/>
          <a:p>
            <a:r>
              <a:rPr lang="en-US" altLang="en-US" dirty="0">
                <a:solidFill>
                  <a:schemeClr val="accent2"/>
                </a:solidFill>
              </a:rPr>
              <a:t>Writing </a:t>
            </a:r>
            <a:r>
              <a:rPr lang="en-US" altLang="en-US" dirty="0" err="1">
                <a:solidFill>
                  <a:schemeClr val="accent2"/>
                </a:solidFill>
              </a:rPr>
              <a:t>xor</a:t>
            </a:r>
            <a:r>
              <a:rPr lang="en-US" altLang="en-US" dirty="0">
                <a:solidFill>
                  <a:schemeClr val="accent2"/>
                </a:solidFill>
              </a:rPr>
              <a:t> using and/or/not</a:t>
            </a:r>
          </a:p>
        </p:txBody>
      </p:sp>
      <p:graphicFrame>
        <p:nvGraphicFramePr>
          <p:cNvPr id="23586" name="Group 34"/>
          <p:cNvGraphicFramePr>
            <a:graphicFrameLocks noGrp="1"/>
          </p:cNvGraphicFramePr>
          <p:nvPr>
            <p:extLst>
              <p:ext uri="{D42A27DB-BD31-4B8C-83A1-F6EECF244321}">
                <p14:modId xmlns:p14="http://schemas.microsoft.com/office/powerpoint/2010/main" val="3261844553"/>
              </p:ext>
            </p:extLst>
          </p:nvPr>
        </p:nvGraphicFramePr>
        <p:xfrm>
          <a:off x="7848600" y="1447800"/>
          <a:ext cx="2895600" cy="1981200"/>
        </p:xfrm>
        <a:graphic>
          <a:graphicData uri="http://schemas.openxmlformats.org/drawingml/2006/table">
            <a:tbl>
              <a:tblPr/>
              <a:tblGrid>
                <a:gridCol w="965200">
                  <a:extLst>
                    <a:ext uri="{9D8B030D-6E8A-4147-A177-3AD203B41FA5}">
                      <a16:colId xmlns:a16="http://schemas.microsoft.com/office/drawing/2014/main" val="1289692577"/>
                    </a:ext>
                  </a:extLst>
                </a:gridCol>
                <a:gridCol w="965200">
                  <a:extLst>
                    <a:ext uri="{9D8B030D-6E8A-4147-A177-3AD203B41FA5}">
                      <a16:colId xmlns:a16="http://schemas.microsoft.com/office/drawing/2014/main" val="2430568099"/>
                    </a:ext>
                  </a:extLst>
                </a:gridCol>
                <a:gridCol w="965200">
                  <a:extLst>
                    <a:ext uri="{9D8B030D-6E8A-4147-A177-3AD203B41FA5}">
                      <a16:colId xmlns:a16="http://schemas.microsoft.com/office/drawing/2014/main" val="1762140502"/>
                    </a:ext>
                  </a:extLst>
                </a:gridCol>
              </a:tblGrid>
              <a:tr h="130175">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1"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x</a:t>
                      </a: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sym typeface="Symbol" panose="05050102010706020507" pitchFamily="18" charset="2"/>
                        </a:rPr>
                        <a:t>y</a:t>
                      </a:r>
                      <a:endParaRPr kumimoji="0" lang="en-US" altLang="en-US" sz="20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3512252"/>
                  </a:ext>
                </a:extLst>
              </a:tr>
              <a:tr h="1397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5846374"/>
                  </a:ext>
                </a:extLst>
              </a:tr>
              <a:tr h="138113">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7602665"/>
                  </a:ext>
                </a:extLst>
              </a:tr>
              <a:tr h="138113">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7579247"/>
                  </a:ext>
                </a:extLst>
              </a:tr>
              <a:tr h="1397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4861369"/>
                  </a:ext>
                </a:extLst>
              </a:tr>
            </a:tbl>
          </a:graphicData>
        </a:graphic>
      </p:graphicFrame>
      <p:graphicFrame>
        <p:nvGraphicFramePr>
          <p:cNvPr id="23584" name="Object 32"/>
          <p:cNvGraphicFramePr>
            <a:graphicFrameLocks noChangeAspect="1"/>
          </p:cNvGraphicFramePr>
          <p:nvPr>
            <p:extLst>
              <p:ext uri="{D42A27DB-BD31-4B8C-83A1-F6EECF244321}">
                <p14:modId xmlns:p14="http://schemas.microsoft.com/office/powerpoint/2010/main" val="2239512644"/>
              </p:ext>
            </p:extLst>
          </p:nvPr>
        </p:nvGraphicFramePr>
        <p:xfrm>
          <a:off x="1905000" y="3657600"/>
          <a:ext cx="7620000" cy="2820988"/>
        </p:xfrm>
        <a:graphic>
          <a:graphicData uri="http://schemas.openxmlformats.org/presentationml/2006/ole">
            <mc:AlternateContent xmlns:mc="http://schemas.openxmlformats.org/markup-compatibility/2006">
              <mc:Choice xmlns:v="urn:schemas-microsoft-com:vml" Requires="v">
                <p:oleObj spid="_x0000_s5131" name="Visio" r:id="rId3" imgW="1655978" imgH="612343" progId="Visio.Drawing.11">
                  <p:embed/>
                </p:oleObj>
              </mc:Choice>
              <mc:Fallback>
                <p:oleObj name="Visio" r:id="rId3" imgW="1655978" imgH="612343" progId="Visio.Drawing.11">
                  <p:embed/>
                  <p:pic>
                    <p:nvPicPr>
                      <p:cNvPr id="23584"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657600"/>
                        <a:ext cx="7620000" cy="2820988"/>
                      </a:xfrm>
                      <a:prstGeom prst="rect">
                        <a:avLst/>
                      </a:prstGeom>
                      <a:solidFill>
                        <a:schemeClr val="bg1"/>
                      </a:solidFill>
                      <a:ln>
                        <a:noFill/>
                      </a:ln>
                      <a:effectLst/>
                    </p:spPr>
                  </p:pic>
                </p:oleObj>
              </mc:Fallback>
            </mc:AlternateContent>
          </a:graphicData>
        </a:graphic>
      </p:graphicFrame>
      <p:sp>
        <p:nvSpPr>
          <p:cNvPr id="23588" name="Text Box 36"/>
          <p:cNvSpPr txBox="1">
            <a:spLocks noChangeArrowheads="1"/>
          </p:cNvSpPr>
          <p:nvPr/>
        </p:nvSpPr>
        <p:spPr bwMode="auto">
          <a:xfrm>
            <a:off x="5105401" y="3962400"/>
            <a:ext cx="873125"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p>
        </p:txBody>
      </p:sp>
      <p:sp>
        <p:nvSpPr>
          <p:cNvPr id="23589" name="Text Box 37"/>
          <p:cNvSpPr txBox="1">
            <a:spLocks noChangeArrowheads="1"/>
          </p:cNvSpPr>
          <p:nvPr/>
        </p:nvSpPr>
        <p:spPr bwMode="auto">
          <a:xfrm>
            <a:off x="5148263" y="5334000"/>
            <a:ext cx="635000"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xy</a:t>
            </a:r>
          </a:p>
        </p:txBody>
      </p:sp>
      <p:sp>
        <p:nvSpPr>
          <p:cNvPr id="23590" name="Text Box 38"/>
          <p:cNvSpPr txBox="1">
            <a:spLocks noChangeArrowheads="1"/>
          </p:cNvSpPr>
          <p:nvPr/>
        </p:nvSpPr>
        <p:spPr bwMode="auto">
          <a:xfrm>
            <a:off x="6781800" y="5334000"/>
            <a:ext cx="635000"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a:solidFill>
                  <a:srgbClr val="FF3300"/>
                </a:solidFill>
              </a:rPr>
              <a:t>xy</a:t>
            </a:r>
          </a:p>
        </p:txBody>
      </p:sp>
      <p:sp>
        <p:nvSpPr>
          <p:cNvPr id="23591" name="Line 39"/>
          <p:cNvSpPr>
            <a:spLocks noChangeShapeType="1"/>
          </p:cNvSpPr>
          <p:nvPr/>
        </p:nvSpPr>
        <p:spPr bwMode="auto">
          <a:xfrm>
            <a:off x="6858000" y="5486400"/>
            <a:ext cx="5334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2" name="Text Box 40"/>
          <p:cNvSpPr txBox="1">
            <a:spLocks noChangeArrowheads="1"/>
          </p:cNvSpPr>
          <p:nvPr/>
        </p:nvSpPr>
        <p:spPr bwMode="auto">
          <a:xfrm>
            <a:off x="8686801" y="3962400"/>
            <a:ext cx="1863725" cy="5794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F3300"/>
                </a:solidFill>
              </a:rPr>
              <a:t>(</a:t>
            </a:r>
            <a:r>
              <a:rPr lang="en-US" altLang="en-US" sz="3200" b="1" i="1">
                <a:solidFill>
                  <a:srgbClr val="FF3300"/>
                </a:solidFill>
              </a:rPr>
              <a:t>x</a:t>
            </a:r>
            <a:r>
              <a:rPr lang="en-US" altLang="en-US" sz="3200" b="1">
                <a:solidFill>
                  <a:srgbClr val="FF3300"/>
                </a:solidFill>
              </a:rPr>
              <a:t>+</a:t>
            </a:r>
            <a:r>
              <a:rPr lang="en-US" altLang="en-US" sz="3200" b="1" i="1">
                <a:solidFill>
                  <a:srgbClr val="FF3300"/>
                </a:solidFill>
              </a:rPr>
              <a:t>y</a:t>
            </a:r>
            <a:r>
              <a:rPr lang="en-US" altLang="en-US" sz="3200" b="1">
                <a:solidFill>
                  <a:srgbClr val="FF3300"/>
                </a:solidFill>
              </a:rPr>
              <a:t>)(xy)</a:t>
            </a:r>
          </a:p>
        </p:txBody>
      </p:sp>
      <p:sp>
        <p:nvSpPr>
          <p:cNvPr id="23593" name="Line 41"/>
          <p:cNvSpPr>
            <a:spLocks noChangeShapeType="1"/>
          </p:cNvSpPr>
          <p:nvPr/>
        </p:nvSpPr>
        <p:spPr bwMode="auto">
          <a:xfrm>
            <a:off x="9906000" y="4114800"/>
            <a:ext cx="381000" cy="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4" name="Text Box 42"/>
          <p:cNvSpPr txBox="1">
            <a:spLocks noChangeArrowheads="1"/>
          </p:cNvSpPr>
          <p:nvPr/>
        </p:nvSpPr>
        <p:spPr bwMode="auto">
          <a:xfrm>
            <a:off x="3883501" y="2116567"/>
            <a:ext cx="986167" cy="523220"/>
          </a:xfrm>
          <a:prstGeom prst="rect">
            <a:avLst/>
          </a:prstGeom>
          <a:noFill/>
          <a:ln>
            <a:noFill/>
          </a:ln>
          <a:effectLst/>
        </p:spPr>
        <p:txBody>
          <a:bodyPr wrap="none">
            <a:spAutoFit/>
          </a:bodyPr>
          <a:lstStyle/>
          <a:p>
            <a:r>
              <a:rPr lang="en-US" altLang="en-US" dirty="0">
                <a:solidFill>
                  <a:schemeClr val="tx1"/>
                </a:solidFill>
                <a:effectLst>
                  <a:outerShdw blurRad="38100" dist="38100" dir="2700000" algn="tl">
                    <a:srgbClr val="000000"/>
                  </a:outerShdw>
                </a:effectLst>
              </a:rPr>
              <a:t>____</a:t>
            </a:r>
          </a:p>
        </p:txBody>
      </p:sp>
      <p:sp>
        <p:nvSpPr>
          <p:cNvPr id="23555" name="Rectangle 3"/>
          <p:cNvSpPr>
            <a:spLocks noGrp="1" noChangeArrowheads="1"/>
          </p:cNvSpPr>
          <p:nvPr>
            <p:ph type="body" idx="1"/>
          </p:nvPr>
        </p:nvSpPr>
        <p:spPr>
          <a:xfrm>
            <a:off x="1066800" y="1752600"/>
            <a:ext cx="10363200" cy="4267200"/>
          </a:xfrm>
        </p:spPr>
        <p:txBody>
          <a:bodyPr/>
          <a:lstStyle/>
          <a:p>
            <a:pPr>
              <a:lnSpc>
                <a:spcPct val="110000"/>
              </a:lnSpc>
            </a:pPr>
            <a:r>
              <a:rPr lang="en-US" altLang="en-US" i="1" dirty="0">
                <a:solidFill>
                  <a:schemeClr val="accent2"/>
                </a:solidFill>
                <a:sym typeface="Symbol" panose="05050102010706020507" pitchFamily="18" charset="2"/>
              </a:rPr>
              <a:t>p </a:t>
            </a:r>
            <a:r>
              <a:rPr lang="en-US" altLang="en-US" dirty="0">
                <a:solidFill>
                  <a:schemeClr val="accent2"/>
                </a:solidFill>
                <a:sym typeface="Symbol" panose="05050102010706020507" pitchFamily="18" charset="2"/>
              </a:rPr>
              <a:t> </a:t>
            </a:r>
            <a:r>
              <a:rPr lang="en-US" altLang="en-US" i="1" dirty="0">
                <a:solidFill>
                  <a:schemeClr val="accent2"/>
                </a:solidFill>
                <a:sym typeface="Symbol" panose="05050102010706020507" pitchFamily="18" charset="2"/>
              </a:rPr>
              <a:t>q</a:t>
            </a:r>
            <a:r>
              <a:rPr lang="en-US" altLang="en-US" dirty="0">
                <a:solidFill>
                  <a:schemeClr val="accent2"/>
                </a:solidFill>
                <a:sym typeface="Symbol" panose="05050102010706020507" pitchFamily="18" charset="2"/>
              </a:rPr>
              <a:t>  (</a:t>
            </a:r>
            <a:r>
              <a:rPr lang="en-US" altLang="en-US" i="1" dirty="0">
                <a:solidFill>
                  <a:schemeClr val="accent2"/>
                </a:solidFill>
                <a:sym typeface="Symbol" panose="05050102010706020507" pitchFamily="18" charset="2"/>
              </a:rPr>
              <a:t>p</a:t>
            </a:r>
            <a:r>
              <a:rPr lang="en-US" altLang="en-US" dirty="0">
                <a:solidFill>
                  <a:schemeClr val="accent2"/>
                </a:solidFill>
                <a:sym typeface="Symbol" panose="05050102010706020507" pitchFamily="18" charset="2"/>
              </a:rPr>
              <a:t>  </a:t>
            </a:r>
            <a:r>
              <a:rPr lang="en-US" altLang="en-US" i="1" dirty="0">
                <a:solidFill>
                  <a:schemeClr val="accent2"/>
                </a:solidFill>
                <a:sym typeface="Symbol" panose="05050102010706020507" pitchFamily="18" charset="2"/>
              </a:rPr>
              <a:t>q</a:t>
            </a:r>
            <a:r>
              <a:rPr lang="en-US" altLang="en-US" dirty="0">
                <a:solidFill>
                  <a:schemeClr val="accent2"/>
                </a:solidFill>
                <a:sym typeface="Symbol" panose="05050102010706020507" pitchFamily="18" charset="2"/>
              </a:rPr>
              <a:t>)  ¬(</a:t>
            </a:r>
            <a:r>
              <a:rPr lang="en-US" altLang="en-US" i="1" dirty="0">
                <a:solidFill>
                  <a:schemeClr val="accent2"/>
                </a:solidFill>
                <a:sym typeface="Symbol" panose="05050102010706020507" pitchFamily="18" charset="2"/>
              </a:rPr>
              <a:t>p</a:t>
            </a:r>
            <a:r>
              <a:rPr lang="en-US" altLang="en-US" dirty="0">
                <a:solidFill>
                  <a:schemeClr val="accent2"/>
                </a:solidFill>
                <a:sym typeface="Symbol" panose="05050102010706020507" pitchFamily="18" charset="2"/>
              </a:rPr>
              <a:t>  </a:t>
            </a:r>
            <a:r>
              <a:rPr lang="en-US" altLang="en-US" i="1" dirty="0">
                <a:solidFill>
                  <a:schemeClr val="accent2"/>
                </a:solidFill>
                <a:sym typeface="Symbol" panose="05050102010706020507" pitchFamily="18" charset="2"/>
              </a:rPr>
              <a:t>q</a:t>
            </a:r>
            <a:r>
              <a:rPr lang="en-US" altLang="en-US" dirty="0">
                <a:solidFill>
                  <a:schemeClr val="accent2"/>
                </a:solidFill>
                <a:sym typeface="Symbol" panose="05050102010706020507" pitchFamily="18" charset="2"/>
              </a:rPr>
              <a:t>)</a:t>
            </a:r>
          </a:p>
          <a:p>
            <a:pPr>
              <a:lnSpc>
                <a:spcPct val="110000"/>
              </a:lnSpc>
            </a:pPr>
            <a:r>
              <a:rPr lang="en-US" altLang="en-US" i="1" dirty="0">
                <a:solidFill>
                  <a:schemeClr val="accent2"/>
                </a:solidFill>
                <a:sym typeface="Symbol" panose="05050102010706020507" pitchFamily="18" charset="2"/>
              </a:rPr>
              <a:t>x </a:t>
            </a:r>
            <a:r>
              <a:rPr lang="en-US" altLang="en-US" dirty="0">
                <a:solidFill>
                  <a:schemeClr val="accent2"/>
                </a:solidFill>
                <a:sym typeface="Symbol" panose="05050102010706020507" pitchFamily="18" charset="2"/>
              </a:rPr>
              <a:t> y  (x + y)(</a:t>
            </a:r>
            <a:r>
              <a:rPr lang="en-US" altLang="en-US" i="1" dirty="0" err="1">
                <a:solidFill>
                  <a:schemeClr val="accent2"/>
                </a:solidFill>
                <a:sym typeface="Symbol" panose="05050102010706020507" pitchFamily="18" charset="2"/>
              </a:rPr>
              <a:t>xy</a:t>
            </a:r>
            <a:r>
              <a:rPr lang="en-US" altLang="en-US" dirty="0">
                <a:solidFill>
                  <a:schemeClr val="accent2"/>
                </a:solidFill>
                <a:sym typeface="Symbol" panose="05050102010706020507" pitchFamily="18" charset="2"/>
              </a:rPr>
              <a:t>)</a:t>
            </a:r>
          </a:p>
          <a:p>
            <a:endParaRPr lang="en-US" altLang="en-US" dirty="0"/>
          </a:p>
        </p:txBody>
      </p:sp>
    </p:spTree>
    <p:extLst>
      <p:ext uri="{BB962C8B-B14F-4D97-AF65-F5344CB8AC3E}">
        <p14:creationId xmlns:p14="http://schemas.microsoft.com/office/powerpoint/2010/main" val="4068374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9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8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8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8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5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59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59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8" grpId="0"/>
      <p:bldP spid="23589" grpId="0"/>
      <p:bldP spid="23590" grpId="0"/>
      <p:bldP spid="23592" grpId="0"/>
      <p:bldP spid="23594"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365E1EA-BF41-486C-9BE0-ACA3CBCD0003}" type="slidenum">
              <a:rPr lang="en-US" altLang="en-US"/>
              <a:pPr/>
              <a:t>47</a:t>
            </a:fld>
            <a:endParaRPr lang="en-US" altLang="en-US"/>
          </a:p>
        </p:txBody>
      </p:sp>
      <p:sp>
        <p:nvSpPr>
          <p:cNvPr id="17410" name="Rectangle 2"/>
          <p:cNvSpPr>
            <a:spLocks noGrp="1" noChangeArrowheads="1"/>
          </p:cNvSpPr>
          <p:nvPr>
            <p:ph type="title"/>
          </p:nvPr>
        </p:nvSpPr>
        <p:spPr/>
        <p:txBody>
          <a:bodyPr/>
          <a:lstStyle/>
          <a:p>
            <a:r>
              <a:rPr lang="en-US" altLang="en-US" sz="4000"/>
              <a:t>Converting decimal numbers to binary</a:t>
            </a:r>
          </a:p>
        </p:txBody>
      </p:sp>
      <p:sp>
        <p:nvSpPr>
          <p:cNvPr id="17411" name="Rectangle 3"/>
          <p:cNvSpPr>
            <a:spLocks noGrp="1" noChangeArrowheads="1"/>
          </p:cNvSpPr>
          <p:nvPr>
            <p:ph type="body" idx="1"/>
          </p:nvPr>
        </p:nvSpPr>
        <p:spPr>
          <a:xfrm>
            <a:off x="895350" y="1752600"/>
            <a:ext cx="10363200" cy="4267200"/>
          </a:xfrm>
        </p:spPr>
        <p:txBody>
          <a:bodyPr/>
          <a:lstStyle/>
          <a:p>
            <a:pPr algn="l">
              <a:lnSpc>
                <a:spcPct val="90000"/>
              </a:lnSpc>
            </a:pPr>
            <a:r>
              <a:rPr lang="en-US" altLang="en-US" sz="2800" dirty="0"/>
              <a:t>53 </a:t>
            </a:r>
            <a:r>
              <a:rPr lang="en-US" altLang="en-US" sz="2800" dirty="0" smtClean="0"/>
              <a:t> = </a:t>
            </a:r>
            <a:r>
              <a:rPr lang="en-US" altLang="en-US" sz="2800" dirty="0"/>
              <a:t>32 + 16 + 4 + 1</a:t>
            </a:r>
          </a:p>
          <a:p>
            <a:pPr lvl="1" algn="l">
              <a:lnSpc>
                <a:spcPct val="90000"/>
              </a:lnSpc>
              <a:buFont typeface="Wingdings" panose="05000000000000000000" pitchFamily="2" charset="2"/>
              <a:buNone/>
            </a:pPr>
            <a:r>
              <a:rPr lang="en-US" altLang="en-US" sz="2400" dirty="0"/>
              <a:t>	= 2</a:t>
            </a:r>
            <a:r>
              <a:rPr lang="en-US" altLang="en-US" sz="2400" baseline="30000" dirty="0"/>
              <a:t>5</a:t>
            </a:r>
            <a:r>
              <a:rPr lang="en-US" altLang="en-US" sz="2400" dirty="0"/>
              <a:t> + 2</a:t>
            </a:r>
            <a:r>
              <a:rPr lang="en-US" altLang="en-US" sz="2400" baseline="30000" dirty="0"/>
              <a:t>4</a:t>
            </a:r>
            <a:r>
              <a:rPr lang="en-US" altLang="en-US" sz="2400" dirty="0"/>
              <a:t> + 2</a:t>
            </a:r>
            <a:r>
              <a:rPr lang="en-US" altLang="en-US" sz="2400" baseline="30000" dirty="0"/>
              <a:t>2</a:t>
            </a:r>
            <a:r>
              <a:rPr lang="en-US" altLang="en-US" sz="2400" dirty="0"/>
              <a:t> + 2</a:t>
            </a:r>
            <a:r>
              <a:rPr lang="en-US" altLang="en-US" sz="2400" baseline="30000" dirty="0"/>
              <a:t>0</a:t>
            </a:r>
          </a:p>
          <a:p>
            <a:pPr lvl="1" algn="l">
              <a:lnSpc>
                <a:spcPct val="90000"/>
              </a:lnSpc>
              <a:buFont typeface="Wingdings" panose="05000000000000000000" pitchFamily="2" charset="2"/>
              <a:buNone/>
            </a:pPr>
            <a:r>
              <a:rPr lang="en-US" altLang="en-US" sz="2400" dirty="0"/>
              <a:t>	= 1*2</a:t>
            </a:r>
            <a:r>
              <a:rPr lang="en-US" altLang="en-US" sz="2400" baseline="30000" dirty="0"/>
              <a:t>5</a:t>
            </a:r>
            <a:r>
              <a:rPr lang="en-US" altLang="en-US" sz="2400" dirty="0"/>
              <a:t> + 1*2</a:t>
            </a:r>
            <a:r>
              <a:rPr lang="en-US" altLang="en-US" sz="2400" baseline="30000" dirty="0"/>
              <a:t>4</a:t>
            </a:r>
            <a:r>
              <a:rPr lang="en-US" altLang="en-US" sz="2400" dirty="0"/>
              <a:t> + 0*2</a:t>
            </a:r>
            <a:r>
              <a:rPr lang="en-US" altLang="en-US" sz="2400" baseline="30000" dirty="0"/>
              <a:t>3</a:t>
            </a:r>
            <a:r>
              <a:rPr lang="en-US" altLang="en-US" sz="2400" dirty="0"/>
              <a:t> + 1*2</a:t>
            </a:r>
            <a:r>
              <a:rPr lang="en-US" altLang="en-US" sz="2400" baseline="30000" dirty="0"/>
              <a:t>2</a:t>
            </a:r>
            <a:r>
              <a:rPr lang="en-US" altLang="en-US" sz="2400" dirty="0"/>
              <a:t> + 0*2</a:t>
            </a:r>
            <a:r>
              <a:rPr lang="en-US" altLang="en-US" sz="2400" baseline="30000" dirty="0"/>
              <a:t>1</a:t>
            </a:r>
            <a:r>
              <a:rPr lang="en-US" altLang="en-US" sz="2400" dirty="0"/>
              <a:t> + 1*2</a:t>
            </a:r>
            <a:r>
              <a:rPr lang="en-US" altLang="en-US" sz="2400" baseline="30000" dirty="0"/>
              <a:t>0</a:t>
            </a:r>
          </a:p>
          <a:p>
            <a:pPr lvl="1" algn="l">
              <a:lnSpc>
                <a:spcPct val="90000"/>
              </a:lnSpc>
              <a:buFont typeface="Wingdings" panose="05000000000000000000" pitchFamily="2" charset="2"/>
              <a:buNone/>
            </a:pPr>
            <a:r>
              <a:rPr lang="en-US" altLang="en-US" sz="2400" dirty="0"/>
              <a:t>	= 110101 in binary</a:t>
            </a:r>
          </a:p>
          <a:p>
            <a:pPr lvl="1" algn="l">
              <a:lnSpc>
                <a:spcPct val="90000"/>
              </a:lnSpc>
              <a:buFont typeface="Wingdings" panose="05000000000000000000" pitchFamily="2" charset="2"/>
              <a:buNone/>
            </a:pPr>
            <a:r>
              <a:rPr lang="en-US" altLang="en-US" sz="2400" dirty="0"/>
              <a:t>	= 00110101 as a full byte in binary</a:t>
            </a:r>
          </a:p>
          <a:p>
            <a:pPr algn="l">
              <a:lnSpc>
                <a:spcPct val="90000"/>
              </a:lnSpc>
            </a:pPr>
            <a:endParaRPr lang="en-US" altLang="en-US" sz="2400" dirty="0"/>
          </a:p>
          <a:p>
            <a:pPr algn="l">
              <a:lnSpc>
                <a:spcPct val="90000"/>
              </a:lnSpc>
            </a:pPr>
            <a:r>
              <a:rPr lang="en-US" altLang="en-US" sz="2800" dirty="0" smtClean="0"/>
              <a:t>211 = </a:t>
            </a:r>
            <a:r>
              <a:rPr lang="en-US" altLang="en-US" sz="2800" dirty="0"/>
              <a:t>128 + 64 + 16 + 2 + 1</a:t>
            </a:r>
          </a:p>
          <a:p>
            <a:pPr lvl="1" algn="l">
              <a:lnSpc>
                <a:spcPct val="90000"/>
              </a:lnSpc>
              <a:buFont typeface="Wingdings" panose="05000000000000000000" pitchFamily="2" charset="2"/>
              <a:buNone/>
            </a:pPr>
            <a:r>
              <a:rPr lang="en-US" altLang="en-US" sz="2400" dirty="0"/>
              <a:t>	= 2</a:t>
            </a:r>
            <a:r>
              <a:rPr lang="en-US" altLang="en-US" sz="2400" baseline="30000" dirty="0"/>
              <a:t>7</a:t>
            </a:r>
            <a:r>
              <a:rPr lang="en-US" altLang="en-US" sz="2400" dirty="0"/>
              <a:t> + 2</a:t>
            </a:r>
            <a:r>
              <a:rPr lang="en-US" altLang="en-US" sz="2400" baseline="30000" dirty="0"/>
              <a:t>6</a:t>
            </a:r>
            <a:r>
              <a:rPr lang="en-US" altLang="en-US" sz="2400" dirty="0"/>
              <a:t> + 2</a:t>
            </a:r>
            <a:r>
              <a:rPr lang="en-US" altLang="en-US" sz="2400" baseline="30000" dirty="0"/>
              <a:t>4</a:t>
            </a:r>
            <a:r>
              <a:rPr lang="en-US" altLang="en-US" sz="2400" dirty="0"/>
              <a:t> + 2</a:t>
            </a:r>
            <a:r>
              <a:rPr lang="en-US" altLang="en-US" sz="2400" baseline="30000" dirty="0"/>
              <a:t>1</a:t>
            </a:r>
            <a:r>
              <a:rPr lang="en-US" altLang="en-US" sz="2400" dirty="0"/>
              <a:t> + 2</a:t>
            </a:r>
            <a:r>
              <a:rPr lang="en-US" altLang="en-US" sz="2400" baseline="30000" dirty="0"/>
              <a:t>0</a:t>
            </a:r>
          </a:p>
          <a:p>
            <a:pPr lvl="1" algn="l">
              <a:lnSpc>
                <a:spcPct val="90000"/>
              </a:lnSpc>
              <a:buFont typeface="Wingdings" panose="05000000000000000000" pitchFamily="2" charset="2"/>
              <a:buNone/>
            </a:pPr>
            <a:r>
              <a:rPr lang="en-US" altLang="en-US" sz="2400" dirty="0"/>
              <a:t>	= 1*2</a:t>
            </a:r>
            <a:r>
              <a:rPr lang="en-US" altLang="en-US" sz="2400" baseline="30000" dirty="0"/>
              <a:t>7</a:t>
            </a:r>
            <a:r>
              <a:rPr lang="en-US" altLang="en-US" sz="2400" dirty="0"/>
              <a:t> + 1*2</a:t>
            </a:r>
            <a:r>
              <a:rPr lang="en-US" altLang="en-US" sz="2400" baseline="30000" dirty="0"/>
              <a:t>6</a:t>
            </a:r>
            <a:r>
              <a:rPr lang="en-US" altLang="en-US" sz="2400" dirty="0"/>
              <a:t> + 0*2</a:t>
            </a:r>
            <a:r>
              <a:rPr lang="en-US" altLang="en-US" sz="2400" baseline="30000" dirty="0"/>
              <a:t>5</a:t>
            </a:r>
            <a:r>
              <a:rPr lang="en-US" altLang="en-US" sz="2400" dirty="0"/>
              <a:t> + 1*2</a:t>
            </a:r>
            <a:r>
              <a:rPr lang="en-US" altLang="en-US" sz="2400" baseline="30000" dirty="0"/>
              <a:t>4</a:t>
            </a:r>
            <a:r>
              <a:rPr lang="en-US" altLang="en-US" sz="2400" dirty="0"/>
              <a:t> + 0*2</a:t>
            </a:r>
            <a:r>
              <a:rPr lang="en-US" altLang="en-US" sz="2400" baseline="30000" dirty="0"/>
              <a:t>3</a:t>
            </a:r>
            <a:r>
              <a:rPr lang="en-US" altLang="en-US" sz="2400" dirty="0"/>
              <a:t> + 0*2</a:t>
            </a:r>
            <a:r>
              <a:rPr lang="en-US" altLang="en-US" sz="2400" baseline="30000" dirty="0"/>
              <a:t>2</a:t>
            </a:r>
            <a:r>
              <a:rPr lang="en-US" altLang="en-US" sz="2400" dirty="0"/>
              <a:t> +</a:t>
            </a:r>
          </a:p>
          <a:p>
            <a:pPr lvl="1" algn="l">
              <a:lnSpc>
                <a:spcPct val="90000"/>
              </a:lnSpc>
              <a:buFont typeface="Wingdings" panose="05000000000000000000" pitchFamily="2" charset="2"/>
              <a:buNone/>
            </a:pPr>
            <a:r>
              <a:rPr lang="en-US" altLang="en-US" sz="2400" dirty="0"/>
              <a:t>	   1*2</a:t>
            </a:r>
            <a:r>
              <a:rPr lang="en-US" altLang="en-US" sz="2400" baseline="30000" dirty="0"/>
              <a:t>1</a:t>
            </a:r>
            <a:r>
              <a:rPr lang="en-US" altLang="en-US" sz="2400" dirty="0"/>
              <a:t> + 1*2</a:t>
            </a:r>
            <a:r>
              <a:rPr lang="en-US" altLang="en-US" sz="2400" baseline="30000" dirty="0"/>
              <a:t>0</a:t>
            </a:r>
          </a:p>
          <a:p>
            <a:pPr lvl="1" algn="l">
              <a:lnSpc>
                <a:spcPct val="90000"/>
              </a:lnSpc>
              <a:buFont typeface="Wingdings" panose="05000000000000000000" pitchFamily="2" charset="2"/>
              <a:buNone/>
            </a:pPr>
            <a:r>
              <a:rPr lang="en-US" altLang="en-US" sz="2400" dirty="0"/>
              <a:t>	= 11010011 in binary</a:t>
            </a:r>
          </a:p>
        </p:txBody>
      </p:sp>
    </p:spTree>
    <p:extLst>
      <p:ext uri="{BB962C8B-B14F-4D97-AF65-F5344CB8AC3E}">
        <p14:creationId xmlns:p14="http://schemas.microsoft.com/office/powerpoint/2010/main" val="987765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411">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7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25520EE-7B0F-4F6E-B3C3-B5D1F728881B}" type="slidenum">
              <a:rPr lang="en-US" altLang="en-US"/>
              <a:pPr/>
              <a:t>48</a:t>
            </a:fld>
            <a:endParaRPr lang="en-US" altLang="en-US"/>
          </a:p>
        </p:txBody>
      </p:sp>
      <p:sp>
        <p:nvSpPr>
          <p:cNvPr id="19458" name="Rectangle 2"/>
          <p:cNvSpPr>
            <a:spLocks noGrp="1" noChangeArrowheads="1"/>
          </p:cNvSpPr>
          <p:nvPr>
            <p:ph type="title"/>
          </p:nvPr>
        </p:nvSpPr>
        <p:spPr>
          <a:xfrm>
            <a:off x="914400" y="457200"/>
            <a:ext cx="10363200" cy="914400"/>
          </a:xfrm>
        </p:spPr>
        <p:txBody>
          <a:bodyPr/>
          <a:lstStyle/>
          <a:p>
            <a:r>
              <a:rPr lang="en-US" altLang="en-US" sz="4000" dirty="0"/>
              <a:t>Converting binary numbers to decimal</a:t>
            </a:r>
          </a:p>
        </p:txBody>
      </p:sp>
      <p:sp>
        <p:nvSpPr>
          <p:cNvPr id="19459" name="Rectangle 3"/>
          <p:cNvSpPr>
            <a:spLocks noGrp="1" noChangeArrowheads="1"/>
          </p:cNvSpPr>
          <p:nvPr>
            <p:ph type="body" idx="1"/>
          </p:nvPr>
        </p:nvSpPr>
        <p:spPr>
          <a:xfrm>
            <a:off x="685800" y="1337187"/>
            <a:ext cx="10363200" cy="4267200"/>
          </a:xfrm>
        </p:spPr>
        <p:txBody>
          <a:bodyPr/>
          <a:lstStyle/>
          <a:p>
            <a:pPr algn="l">
              <a:lnSpc>
                <a:spcPct val="80000"/>
              </a:lnSpc>
            </a:pPr>
            <a:r>
              <a:rPr lang="en-US" altLang="en-US" sz="2800"/>
              <a:t>What is 10011010 in decimal?</a:t>
            </a:r>
          </a:p>
          <a:p>
            <a:pPr lvl="1" algn="l">
              <a:lnSpc>
                <a:spcPct val="80000"/>
              </a:lnSpc>
              <a:buFont typeface="Wingdings" panose="05000000000000000000" pitchFamily="2" charset="2"/>
              <a:buNone/>
            </a:pPr>
            <a:r>
              <a:rPr lang="en-US" altLang="en-US" sz="2400"/>
              <a:t>10011010	    = 1*2</a:t>
            </a:r>
            <a:r>
              <a:rPr lang="en-US" altLang="en-US" sz="2400" baseline="30000"/>
              <a:t>7</a:t>
            </a:r>
            <a:r>
              <a:rPr lang="en-US" altLang="en-US" sz="2400"/>
              <a:t> + 0*2</a:t>
            </a:r>
            <a:r>
              <a:rPr lang="en-US" altLang="en-US" sz="2400" baseline="30000"/>
              <a:t>6</a:t>
            </a:r>
            <a:r>
              <a:rPr lang="en-US" altLang="en-US" sz="2400"/>
              <a:t> + 0*2</a:t>
            </a:r>
            <a:r>
              <a:rPr lang="en-US" altLang="en-US" sz="2400" baseline="30000"/>
              <a:t>5</a:t>
            </a:r>
            <a:r>
              <a:rPr lang="en-US" altLang="en-US" sz="2400"/>
              <a:t> + 1*2</a:t>
            </a:r>
            <a:r>
              <a:rPr lang="en-US" altLang="en-US" sz="2400" baseline="30000"/>
              <a:t>4</a:t>
            </a:r>
            <a:r>
              <a:rPr lang="en-US" altLang="en-US" sz="2400"/>
              <a:t> + 1*2</a:t>
            </a:r>
            <a:r>
              <a:rPr lang="en-US" altLang="en-US" sz="2400" baseline="30000"/>
              <a:t>3</a:t>
            </a:r>
            <a:r>
              <a:rPr lang="en-US" altLang="en-US" sz="2400"/>
              <a:t> + </a:t>
            </a:r>
          </a:p>
          <a:p>
            <a:pPr lvl="1" algn="l">
              <a:lnSpc>
                <a:spcPct val="80000"/>
              </a:lnSpc>
              <a:buFont typeface="Wingdings" panose="05000000000000000000" pitchFamily="2" charset="2"/>
              <a:buNone/>
            </a:pPr>
            <a:r>
              <a:rPr lang="en-US" altLang="en-US" sz="2400"/>
              <a:t>		        	       0*2</a:t>
            </a:r>
            <a:r>
              <a:rPr lang="en-US" altLang="en-US" sz="2400" baseline="30000"/>
              <a:t>2</a:t>
            </a:r>
            <a:r>
              <a:rPr lang="en-US" altLang="en-US" sz="2400"/>
              <a:t> + 1*2</a:t>
            </a:r>
            <a:r>
              <a:rPr lang="en-US" altLang="en-US" sz="2400" baseline="30000"/>
              <a:t>1</a:t>
            </a:r>
            <a:r>
              <a:rPr lang="en-US" altLang="en-US" sz="2400"/>
              <a:t> + 0*2</a:t>
            </a:r>
            <a:r>
              <a:rPr lang="en-US" altLang="en-US" sz="2400" baseline="30000"/>
              <a:t>0</a:t>
            </a:r>
          </a:p>
          <a:p>
            <a:pPr lvl="1" algn="l">
              <a:lnSpc>
                <a:spcPct val="80000"/>
              </a:lnSpc>
              <a:buFont typeface="Wingdings" panose="05000000000000000000" pitchFamily="2" charset="2"/>
              <a:buNone/>
            </a:pPr>
            <a:r>
              <a:rPr lang="en-US" altLang="en-US" sz="2400"/>
              <a:t>			    = 2</a:t>
            </a:r>
            <a:r>
              <a:rPr lang="en-US" altLang="en-US" sz="2400" baseline="30000"/>
              <a:t>7</a:t>
            </a:r>
            <a:r>
              <a:rPr lang="en-US" altLang="en-US" sz="2400"/>
              <a:t> + 2</a:t>
            </a:r>
            <a:r>
              <a:rPr lang="en-US" altLang="en-US" sz="2400" baseline="30000"/>
              <a:t>4</a:t>
            </a:r>
            <a:r>
              <a:rPr lang="en-US" altLang="en-US" sz="2400"/>
              <a:t> + 2</a:t>
            </a:r>
            <a:r>
              <a:rPr lang="en-US" altLang="en-US" sz="2400" baseline="30000"/>
              <a:t>3</a:t>
            </a:r>
            <a:r>
              <a:rPr lang="en-US" altLang="en-US" sz="2400"/>
              <a:t> + 2</a:t>
            </a:r>
            <a:r>
              <a:rPr lang="en-US" altLang="en-US" sz="2400" baseline="30000"/>
              <a:t>1</a:t>
            </a:r>
          </a:p>
          <a:p>
            <a:pPr lvl="1" algn="l">
              <a:lnSpc>
                <a:spcPct val="80000"/>
              </a:lnSpc>
              <a:buFont typeface="Wingdings" panose="05000000000000000000" pitchFamily="2" charset="2"/>
              <a:buNone/>
            </a:pPr>
            <a:r>
              <a:rPr lang="en-US" altLang="en-US" sz="2400"/>
              <a:t>			    = 128 + 16 + 8 + 2</a:t>
            </a:r>
          </a:p>
          <a:p>
            <a:pPr lvl="1" algn="l">
              <a:lnSpc>
                <a:spcPct val="80000"/>
              </a:lnSpc>
              <a:buFont typeface="Wingdings" panose="05000000000000000000" pitchFamily="2" charset="2"/>
              <a:buNone/>
            </a:pPr>
            <a:r>
              <a:rPr lang="en-US" altLang="en-US" sz="2400"/>
              <a:t>			    = 154</a:t>
            </a:r>
          </a:p>
          <a:p>
            <a:pPr algn="l">
              <a:lnSpc>
                <a:spcPct val="80000"/>
              </a:lnSpc>
            </a:pPr>
            <a:endParaRPr lang="en-US" altLang="en-US" sz="2800"/>
          </a:p>
          <a:p>
            <a:pPr algn="l">
              <a:lnSpc>
                <a:spcPct val="80000"/>
              </a:lnSpc>
            </a:pPr>
            <a:r>
              <a:rPr lang="en-US" altLang="en-US" sz="2800"/>
              <a:t>What is 00101001 in decimal?</a:t>
            </a:r>
          </a:p>
          <a:p>
            <a:pPr lvl="1" algn="l">
              <a:lnSpc>
                <a:spcPct val="80000"/>
              </a:lnSpc>
              <a:buFont typeface="Wingdings" panose="05000000000000000000" pitchFamily="2" charset="2"/>
              <a:buNone/>
            </a:pPr>
            <a:r>
              <a:rPr lang="en-US" altLang="en-US" sz="2400"/>
              <a:t> 00101001   = 0*2</a:t>
            </a:r>
            <a:r>
              <a:rPr lang="en-US" altLang="en-US" sz="2400" baseline="30000"/>
              <a:t>7</a:t>
            </a:r>
            <a:r>
              <a:rPr lang="en-US" altLang="en-US" sz="2400"/>
              <a:t> + 0*2</a:t>
            </a:r>
            <a:r>
              <a:rPr lang="en-US" altLang="en-US" sz="2400" baseline="30000"/>
              <a:t>6</a:t>
            </a:r>
            <a:r>
              <a:rPr lang="en-US" altLang="en-US" sz="2400"/>
              <a:t> + 1*2</a:t>
            </a:r>
            <a:r>
              <a:rPr lang="en-US" altLang="en-US" sz="2400" baseline="30000"/>
              <a:t>5</a:t>
            </a:r>
            <a:r>
              <a:rPr lang="en-US" altLang="en-US" sz="2400"/>
              <a:t> + 0*2</a:t>
            </a:r>
            <a:r>
              <a:rPr lang="en-US" altLang="en-US" sz="2400" baseline="30000"/>
              <a:t>4</a:t>
            </a:r>
            <a:r>
              <a:rPr lang="en-US" altLang="en-US" sz="2400"/>
              <a:t> + 1*2</a:t>
            </a:r>
            <a:r>
              <a:rPr lang="en-US" altLang="en-US" sz="2400" baseline="30000"/>
              <a:t>3</a:t>
            </a:r>
            <a:r>
              <a:rPr lang="en-US" altLang="en-US" sz="2400"/>
              <a:t> + </a:t>
            </a:r>
          </a:p>
          <a:p>
            <a:pPr lvl="1" algn="l">
              <a:lnSpc>
                <a:spcPct val="80000"/>
              </a:lnSpc>
              <a:buFont typeface="Wingdings" panose="05000000000000000000" pitchFamily="2" charset="2"/>
              <a:buNone/>
            </a:pPr>
            <a:r>
              <a:rPr lang="en-US" altLang="en-US" sz="2400"/>
              <a:t>			       0*2</a:t>
            </a:r>
            <a:r>
              <a:rPr lang="en-US" altLang="en-US" sz="2400" baseline="30000"/>
              <a:t>2</a:t>
            </a:r>
            <a:r>
              <a:rPr lang="en-US" altLang="en-US" sz="2400"/>
              <a:t> + 0*2</a:t>
            </a:r>
            <a:r>
              <a:rPr lang="en-US" altLang="en-US" sz="2400" baseline="30000"/>
              <a:t>1</a:t>
            </a:r>
            <a:r>
              <a:rPr lang="en-US" altLang="en-US" sz="2400"/>
              <a:t> + 1*2</a:t>
            </a:r>
            <a:r>
              <a:rPr lang="en-US" altLang="en-US" sz="2400" baseline="30000"/>
              <a:t>0</a:t>
            </a:r>
          </a:p>
          <a:p>
            <a:pPr lvl="1" algn="l">
              <a:lnSpc>
                <a:spcPct val="80000"/>
              </a:lnSpc>
              <a:buFont typeface="Wingdings" panose="05000000000000000000" pitchFamily="2" charset="2"/>
              <a:buNone/>
            </a:pPr>
            <a:r>
              <a:rPr lang="en-US" altLang="en-US" sz="2400"/>
              <a:t>			    = 2</a:t>
            </a:r>
            <a:r>
              <a:rPr lang="en-US" altLang="en-US" sz="2400" baseline="30000"/>
              <a:t>5</a:t>
            </a:r>
            <a:r>
              <a:rPr lang="en-US" altLang="en-US" sz="2400"/>
              <a:t> + 2</a:t>
            </a:r>
            <a:r>
              <a:rPr lang="en-US" altLang="en-US" sz="2400" baseline="30000"/>
              <a:t>3</a:t>
            </a:r>
            <a:r>
              <a:rPr lang="en-US" altLang="en-US" sz="2400"/>
              <a:t> + 2</a:t>
            </a:r>
            <a:r>
              <a:rPr lang="en-US" altLang="en-US" sz="2400" baseline="30000"/>
              <a:t>0</a:t>
            </a:r>
          </a:p>
          <a:p>
            <a:pPr lvl="1" algn="l">
              <a:lnSpc>
                <a:spcPct val="80000"/>
              </a:lnSpc>
              <a:buFont typeface="Wingdings" panose="05000000000000000000" pitchFamily="2" charset="2"/>
              <a:buNone/>
            </a:pPr>
            <a:r>
              <a:rPr lang="en-US" altLang="en-US" sz="2400"/>
              <a:t>			    = 32 + 8 + 1</a:t>
            </a:r>
          </a:p>
          <a:p>
            <a:pPr lvl="1" algn="l">
              <a:lnSpc>
                <a:spcPct val="80000"/>
              </a:lnSpc>
              <a:buFont typeface="Wingdings" panose="05000000000000000000" pitchFamily="2" charset="2"/>
              <a:buNone/>
            </a:pPr>
            <a:r>
              <a:rPr lang="en-US" altLang="en-US" sz="2400"/>
              <a:t>			    = 41</a:t>
            </a:r>
          </a:p>
        </p:txBody>
      </p:sp>
    </p:spTree>
    <p:extLst>
      <p:ext uri="{BB962C8B-B14F-4D97-AF65-F5344CB8AC3E}">
        <p14:creationId xmlns:p14="http://schemas.microsoft.com/office/powerpoint/2010/main" val="26315426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945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59">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945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Slide Number Placeholder 3"/>
          <p:cNvSpPr>
            <a:spLocks noGrp="1"/>
          </p:cNvSpPr>
          <p:nvPr>
            <p:ph type="sldNum" sz="quarter" idx="10"/>
          </p:nvPr>
        </p:nvSpPr>
        <p:spPr/>
        <p:txBody>
          <a:bodyPr/>
          <a:lstStyle/>
          <a:p>
            <a:fld id="{055CBE90-281C-4311-9BBA-15AA4DAEA817}" type="slidenum">
              <a:rPr lang="en-US" altLang="en-US"/>
              <a:pPr/>
              <a:t>49</a:t>
            </a:fld>
            <a:endParaRPr lang="en-US" altLang="en-US"/>
          </a:p>
        </p:txBody>
      </p:sp>
      <p:sp>
        <p:nvSpPr>
          <p:cNvPr id="20523" name="Rectangle 43"/>
          <p:cNvSpPr>
            <a:spLocks noChangeArrowheads="1"/>
          </p:cNvSpPr>
          <p:nvPr/>
        </p:nvSpPr>
        <p:spPr bwMode="auto">
          <a:xfrm>
            <a:off x="8305800" y="2438400"/>
            <a:ext cx="914400" cy="25908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2" name="Rectangle 42"/>
          <p:cNvSpPr>
            <a:spLocks noChangeArrowheads="1"/>
          </p:cNvSpPr>
          <p:nvPr/>
        </p:nvSpPr>
        <p:spPr bwMode="auto">
          <a:xfrm>
            <a:off x="7239000" y="2438400"/>
            <a:ext cx="1066800" cy="2590800"/>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2" name="Rectangle 2"/>
          <p:cNvSpPr>
            <a:spLocks noGrp="1" noChangeArrowheads="1"/>
          </p:cNvSpPr>
          <p:nvPr>
            <p:ph type="title"/>
          </p:nvPr>
        </p:nvSpPr>
        <p:spPr/>
        <p:txBody>
          <a:bodyPr/>
          <a:lstStyle/>
          <a:p>
            <a:r>
              <a:rPr lang="en-US" altLang="en-US" b="1" dirty="0">
                <a:solidFill>
                  <a:schemeClr val="accent2"/>
                </a:solidFill>
                <a:effectLst/>
              </a:rPr>
              <a:t>How to add binary numbers</a:t>
            </a:r>
          </a:p>
        </p:txBody>
      </p:sp>
      <p:sp>
        <p:nvSpPr>
          <p:cNvPr id="20483" name="Rectangle 3"/>
          <p:cNvSpPr>
            <a:spLocks noGrp="1" noChangeArrowheads="1"/>
          </p:cNvSpPr>
          <p:nvPr>
            <p:ph type="body" idx="1"/>
          </p:nvPr>
        </p:nvSpPr>
        <p:spPr/>
        <p:txBody>
          <a:bodyPr/>
          <a:lstStyle/>
          <a:p>
            <a:r>
              <a:rPr lang="en-US" altLang="en-US" sz="2400" b="1" dirty="0">
                <a:solidFill>
                  <a:schemeClr val="tx1"/>
                </a:solidFill>
                <a:effectLst/>
              </a:rPr>
              <a:t>Consider adding two 1-bit binary numbers </a:t>
            </a:r>
            <a:r>
              <a:rPr lang="en-US" altLang="en-US" sz="2400" b="1" i="1" dirty="0">
                <a:solidFill>
                  <a:schemeClr val="tx1"/>
                </a:solidFill>
                <a:effectLst/>
              </a:rPr>
              <a:t>x</a:t>
            </a:r>
            <a:r>
              <a:rPr lang="en-US" altLang="en-US" sz="2400" b="1" dirty="0">
                <a:solidFill>
                  <a:schemeClr val="tx1"/>
                </a:solidFill>
                <a:effectLst/>
              </a:rPr>
              <a:t> and </a:t>
            </a:r>
            <a:r>
              <a:rPr lang="en-US" altLang="en-US" sz="2400" b="1" i="1" dirty="0">
                <a:solidFill>
                  <a:schemeClr val="tx1"/>
                </a:solidFill>
                <a:effectLst/>
              </a:rPr>
              <a:t>y</a:t>
            </a:r>
          </a:p>
          <a:p>
            <a:pPr lvl="1"/>
            <a:r>
              <a:rPr lang="en-US" altLang="en-US" sz="2000" b="1" dirty="0">
                <a:solidFill>
                  <a:schemeClr val="tx1"/>
                </a:solidFill>
                <a:effectLst/>
              </a:rPr>
              <a:t>0+0 = 0</a:t>
            </a:r>
          </a:p>
          <a:p>
            <a:pPr lvl="1"/>
            <a:r>
              <a:rPr lang="en-US" altLang="en-US" sz="2000" b="1" dirty="0">
                <a:solidFill>
                  <a:schemeClr val="tx1"/>
                </a:solidFill>
                <a:effectLst/>
              </a:rPr>
              <a:t>0+1 = 1</a:t>
            </a:r>
          </a:p>
          <a:p>
            <a:pPr lvl="1"/>
            <a:r>
              <a:rPr lang="en-US" altLang="en-US" sz="2000" b="1" dirty="0">
                <a:solidFill>
                  <a:schemeClr val="tx1"/>
                </a:solidFill>
                <a:effectLst/>
              </a:rPr>
              <a:t>1+0 = 1</a:t>
            </a:r>
          </a:p>
          <a:p>
            <a:pPr lvl="1"/>
            <a:r>
              <a:rPr lang="en-US" altLang="en-US" sz="2000" b="1" dirty="0">
                <a:solidFill>
                  <a:schemeClr val="tx1"/>
                </a:solidFill>
                <a:effectLst/>
              </a:rPr>
              <a:t>1+1 = 10</a:t>
            </a:r>
          </a:p>
          <a:p>
            <a:endParaRPr lang="en-US" altLang="en-US" sz="2400" b="1" dirty="0">
              <a:solidFill>
                <a:schemeClr val="tx1"/>
              </a:solidFill>
              <a:effectLst/>
            </a:endParaRPr>
          </a:p>
          <a:p>
            <a:endParaRPr lang="en-US" altLang="en-US" sz="2400" b="1" dirty="0">
              <a:solidFill>
                <a:schemeClr val="tx1"/>
              </a:solidFill>
              <a:effectLst/>
            </a:endParaRPr>
          </a:p>
          <a:p>
            <a:endParaRPr lang="en-US" altLang="en-US" sz="2400" b="1" dirty="0">
              <a:solidFill>
                <a:schemeClr val="tx1"/>
              </a:solidFill>
              <a:effectLst/>
            </a:endParaRPr>
          </a:p>
          <a:p>
            <a:r>
              <a:rPr lang="en-US" altLang="en-US" sz="2400" b="1" dirty="0">
                <a:solidFill>
                  <a:schemeClr val="tx1"/>
                </a:solidFill>
                <a:effectLst/>
              </a:rPr>
              <a:t>Carry is </a:t>
            </a:r>
            <a:r>
              <a:rPr lang="en-US" altLang="en-US" sz="2400" b="1" i="1" dirty="0">
                <a:solidFill>
                  <a:schemeClr val="tx1"/>
                </a:solidFill>
                <a:effectLst/>
              </a:rPr>
              <a:t>x</a:t>
            </a:r>
            <a:r>
              <a:rPr lang="en-US" altLang="en-US" sz="2400" b="1" dirty="0">
                <a:solidFill>
                  <a:schemeClr val="tx1"/>
                </a:solidFill>
                <a:effectLst/>
              </a:rPr>
              <a:t> AND </a:t>
            </a:r>
            <a:r>
              <a:rPr lang="en-US" altLang="en-US" sz="2400" b="1" i="1" dirty="0">
                <a:solidFill>
                  <a:schemeClr val="tx1"/>
                </a:solidFill>
                <a:effectLst/>
              </a:rPr>
              <a:t>y</a:t>
            </a:r>
            <a:endParaRPr lang="en-US" altLang="en-US" sz="2400" b="1" dirty="0">
              <a:solidFill>
                <a:schemeClr val="tx1"/>
              </a:solidFill>
              <a:effectLst/>
            </a:endParaRPr>
          </a:p>
          <a:p>
            <a:r>
              <a:rPr lang="en-US" altLang="en-US" sz="2400" b="1" dirty="0">
                <a:solidFill>
                  <a:schemeClr val="tx1"/>
                </a:solidFill>
                <a:effectLst/>
              </a:rPr>
              <a:t>Sum is </a:t>
            </a:r>
            <a:r>
              <a:rPr lang="en-US" altLang="en-US" sz="2400" b="1" i="1" dirty="0">
                <a:solidFill>
                  <a:schemeClr val="tx1"/>
                </a:solidFill>
                <a:effectLst/>
              </a:rPr>
              <a:t>x</a:t>
            </a:r>
            <a:r>
              <a:rPr lang="en-US" altLang="en-US" sz="2400" b="1" dirty="0">
                <a:solidFill>
                  <a:schemeClr val="tx1"/>
                </a:solidFill>
                <a:effectLst/>
              </a:rPr>
              <a:t> XOR </a:t>
            </a:r>
            <a:r>
              <a:rPr lang="en-US" altLang="en-US" sz="2400" b="1" i="1" dirty="0">
                <a:solidFill>
                  <a:schemeClr val="tx1"/>
                </a:solidFill>
                <a:effectLst/>
              </a:rPr>
              <a:t>y</a:t>
            </a:r>
            <a:endParaRPr lang="en-US" altLang="en-US" sz="2400" b="1" dirty="0">
              <a:solidFill>
                <a:schemeClr val="tx1"/>
              </a:solidFill>
              <a:effectLst/>
            </a:endParaRPr>
          </a:p>
          <a:p>
            <a:r>
              <a:rPr lang="en-US" altLang="en-US" sz="2400" b="1" dirty="0">
                <a:solidFill>
                  <a:schemeClr val="tx1"/>
                </a:solidFill>
                <a:effectLst/>
              </a:rPr>
              <a:t>The circuit to compute this is called a half-adder</a:t>
            </a:r>
          </a:p>
        </p:txBody>
      </p:sp>
      <p:graphicFrame>
        <p:nvGraphicFramePr>
          <p:cNvPr id="20521" name="Group 41"/>
          <p:cNvGraphicFramePr>
            <a:graphicFrameLocks noGrp="1"/>
          </p:cNvGraphicFramePr>
          <p:nvPr/>
        </p:nvGraphicFramePr>
        <p:xfrm>
          <a:off x="5638801" y="2438400"/>
          <a:ext cx="3571875" cy="2590800"/>
        </p:xfrm>
        <a:graphic>
          <a:graphicData uri="http://schemas.openxmlformats.org/drawingml/2006/table">
            <a:tbl>
              <a:tblPr/>
              <a:tblGrid>
                <a:gridCol w="800100">
                  <a:extLst>
                    <a:ext uri="{9D8B030D-6E8A-4147-A177-3AD203B41FA5}">
                      <a16:colId xmlns:a16="http://schemas.microsoft.com/office/drawing/2014/main" val="328998515"/>
                    </a:ext>
                  </a:extLst>
                </a:gridCol>
                <a:gridCol w="800100">
                  <a:extLst>
                    <a:ext uri="{9D8B030D-6E8A-4147-A177-3AD203B41FA5}">
                      <a16:colId xmlns:a16="http://schemas.microsoft.com/office/drawing/2014/main" val="644844001"/>
                    </a:ext>
                  </a:extLst>
                </a:gridCol>
                <a:gridCol w="1055688">
                  <a:extLst>
                    <a:ext uri="{9D8B030D-6E8A-4147-A177-3AD203B41FA5}">
                      <a16:colId xmlns:a16="http://schemas.microsoft.com/office/drawing/2014/main" val="485463913"/>
                    </a:ext>
                  </a:extLst>
                </a:gridCol>
                <a:gridCol w="915987">
                  <a:extLst>
                    <a:ext uri="{9D8B030D-6E8A-4147-A177-3AD203B41FA5}">
                      <a16:colId xmlns:a16="http://schemas.microsoft.com/office/drawing/2014/main" val="1631466717"/>
                    </a:ext>
                  </a:extLst>
                </a:gridCol>
              </a:tblGrid>
              <a:tr h="4826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1"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Carry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Sum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7092287"/>
                  </a:ext>
                </a:extLst>
              </a:tr>
              <a:tr h="4826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3546177"/>
                  </a:ext>
                </a:extLst>
              </a:tr>
              <a:tr h="4826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855835"/>
                  </a:ext>
                </a:extLst>
              </a:tr>
              <a:tr h="4826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9448921"/>
                  </a:ext>
                </a:extLst>
              </a:tr>
              <a:tr h="48260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8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9328752"/>
                  </a:ext>
                </a:extLst>
              </a:tr>
            </a:tbl>
          </a:graphicData>
        </a:graphic>
      </p:graphicFrame>
    </p:spTree>
    <p:extLst>
      <p:ext uri="{BB962C8B-B14F-4D97-AF65-F5344CB8AC3E}">
        <p14:creationId xmlns:p14="http://schemas.microsoft.com/office/powerpoint/2010/main" val="3183322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5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5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052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052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0483">
                                            <p:txEl>
                                              <p:pRg st="10" end="10"/>
                                            </p:txEl>
                                          </p:spTgt>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05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15968F-3AA7-47BE-B949-2D905D382092}" type="slidenum">
              <a:rPr lang="en-US" altLang="en-US"/>
              <a:pPr/>
              <a:t>5</a:t>
            </a:fld>
            <a:endParaRPr lang="en-US" altLang="en-US"/>
          </a:p>
        </p:txBody>
      </p:sp>
      <p:sp>
        <p:nvSpPr>
          <p:cNvPr id="19458" name="Rectangle 2"/>
          <p:cNvSpPr>
            <a:spLocks noGrp="1" noChangeArrowheads="1"/>
          </p:cNvSpPr>
          <p:nvPr>
            <p:ph type="title"/>
          </p:nvPr>
        </p:nvSpPr>
        <p:spPr/>
        <p:txBody>
          <a:bodyPr/>
          <a:lstStyle/>
          <a:p>
            <a:r>
              <a:rPr lang="en-US" altLang="en-US" dirty="0"/>
              <a:t>Precedence of operators</a:t>
            </a:r>
          </a:p>
        </p:txBody>
      </p:sp>
      <p:sp>
        <p:nvSpPr>
          <p:cNvPr id="19459" name="Rectangle 3"/>
          <p:cNvSpPr>
            <a:spLocks noGrp="1" noChangeArrowheads="1"/>
          </p:cNvSpPr>
          <p:nvPr>
            <p:ph type="body" idx="1"/>
          </p:nvPr>
        </p:nvSpPr>
        <p:spPr/>
        <p:txBody>
          <a:bodyPr/>
          <a:lstStyle/>
          <a:p>
            <a:pPr>
              <a:lnSpc>
                <a:spcPct val="90000"/>
              </a:lnSpc>
            </a:pPr>
            <a:r>
              <a:rPr lang="en-US" altLang="en-US" sz="4000" dirty="0">
                <a:latin typeface="Cambria Math" panose="02040503050406030204" pitchFamily="18" charset="0"/>
                <a:ea typeface="Cambria Math" panose="02040503050406030204" pitchFamily="18" charset="0"/>
              </a:rPr>
              <a:t>Just as in algebra, operators have precedence</a:t>
            </a:r>
          </a:p>
          <a:p>
            <a:pPr marL="457200" lvl="1" indent="0">
              <a:lnSpc>
                <a:spcPct val="90000"/>
              </a:lnSpc>
              <a:buNone/>
            </a:pPr>
            <a:r>
              <a:rPr lang="en-US" altLang="en-US" sz="3200" dirty="0">
                <a:latin typeface="Cambria Math" panose="02040503050406030204" pitchFamily="18" charset="0"/>
                <a:ea typeface="Cambria Math" panose="02040503050406030204" pitchFamily="18" charset="0"/>
              </a:rPr>
              <a:t>4+3*2 = 4+(3*2), not (4+3)*2</a:t>
            </a:r>
          </a:p>
          <a:p>
            <a:pPr>
              <a:lnSpc>
                <a:spcPct val="90000"/>
              </a:lnSpc>
            </a:pPr>
            <a:r>
              <a:rPr lang="en-US" altLang="en-US" sz="4000" dirty="0">
                <a:latin typeface="Cambria Math" panose="02040503050406030204" pitchFamily="18" charset="0"/>
                <a:ea typeface="Cambria Math" panose="02040503050406030204" pitchFamily="18" charset="0"/>
              </a:rPr>
              <a:t>Precedence order (from highest to lowest): </a:t>
            </a:r>
            <a:endParaRPr lang="en-US" altLang="en-US" sz="4000" dirty="0" smtClean="0">
              <a:latin typeface="Cambria Math" panose="02040503050406030204" pitchFamily="18" charset="0"/>
              <a:ea typeface="Cambria Math" panose="02040503050406030204" pitchFamily="18" charset="0"/>
            </a:endParaRPr>
          </a:p>
          <a:p>
            <a:pPr lvl="1">
              <a:lnSpc>
                <a:spcPct val="90000"/>
              </a:lnSpc>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NOT </a:t>
            </a:r>
          </a:p>
          <a:p>
            <a:pPr lvl="1">
              <a:lnSpc>
                <a:spcPct val="90000"/>
              </a:lnSpc>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AND</a:t>
            </a:r>
          </a:p>
          <a:p>
            <a:pPr lvl="1">
              <a:lnSpc>
                <a:spcPct val="90000"/>
              </a:lnSpc>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OR</a:t>
            </a:r>
            <a:endParaRPr lang="en-US" altLang="en-US" sz="3200" dirty="0">
              <a:latin typeface="Cambria Math" panose="02040503050406030204" pitchFamily="18" charset="0"/>
              <a:ea typeface="Cambria Math" panose="02040503050406030204" pitchFamily="18" charset="0"/>
              <a:sym typeface="Symbol" panose="05050102010706020507" pitchFamily="18" charset="2"/>
            </a:endParaRPr>
          </a:p>
        </p:txBody>
      </p:sp>
    </p:spTree>
    <p:extLst>
      <p:ext uri="{BB962C8B-B14F-4D97-AF65-F5344CB8AC3E}">
        <p14:creationId xmlns:p14="http://schemas.microsoft.com/office/powerpoint/2010/main" val="1736127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88DDA208-ED58-4FB0-A9F3-D10627B3236D}" type="slidenum">
              <a:rPr lang="en-US" altLang="en-US"/>
              <a:pPr/>
              <a:t>50</a:t>
            </a:fld>
            <a:endParaRPr lang="en-US" altLang="en-US"/>
          </a:p>
        </p:txBody>
      </p:sp>
      <p:sp>
        <p:nvSpPr>
          <p:cNvPr id="21506" name="Rectangle 2"/>
          <p:cNvSpPr>
            <a:spLocks noGrp="1" noChangeArrowheads="1"/>
          </p:cNvSpPr>
          <p:nvPr>
            <p:ph type="title"/>
          </p:nvPr>
        </p:nvSpPr>
        <p:spPr/>
        <p:txBody>
          <a:bodyPr/>
          <a:lstStyle/>
          <a:p>
            <a:r>
              <a:rPr lang="en-US" altLang="en-US" dirty="0">
                <a:solidFill>
                  <a:schemeClr val="accent2"/>
                </a:solidFill>
              </a:rPr>
              <a:t>The half-adder</a:t>
            </a:r>
          </a:p>
        </p:txBody>
      </p:sp>
      <p:sp>
        <p:nvSpPr>
          <p:cNvPr id="21507" name="Rectangle 3"/>
          <p:cNvSpPr>
            <a:spLocks noGrp="1" noChangeArrowheads="1"/>
          </p:cNvSpPr>
          <p:nvPr>
            <p:ph type="body" idx="1"/>
          </p:nvPr>
        </p:nvSpPr>
        <p:spPr/>
        <p:txBody>
          <a:bodyPr/>
          <a:lstStyle/>
          <a:p>
            <a:r>
              <a:rPr lang="en-US" altLang="en-US" sz="2800" dirty="0">
                <a:solidFill>
                  <a:schemeClr val="tx1"/>
                </a:solidFill>
                <a:effectLst/>
              </a:rPr>
              <a:t>Sum = </a:t>
            </a:r>
            <a:r>
              <a:rPr lang="en-US" altLang="en-US" sz="2800" i="1" dirty="0">
                <a:solidFill>
                  <a:schemeClr val="tx1"/>
                </a:solidFill>
                <a:effectLst/>
              </a:rPr>
              <a:t>x</a:t>
            </a:r>
            <a:r>
              <a:rPr lang="en-US" altLang="en-US" sz="2800" dirty="0">
                <a:solidFill>
                  <a:schemeClr val="tx1"/>
                </a:solidFill>
                <a:effectLst/>
              </a:rPr>
              <a:t> XOR </a:t>
            </a:r>
            <a:r>
              <a:rPr lang="en-US" altLang="en-US" sz="2800" i="1" dirty="0">
                <a:solidFill>
                  <a:schemeClr val="tx1"/>
                </a:solidFill>
                <a:effectLst/>
              </a:rPr>
              <a:t>y</a:t>
            </a:r>
            <a:endParaRPr lang="en-US" altLang="en-US" sz="2800" dirty="0">
              <a:solidFill>
                <a:schemeClr val="tx1"/>
              </a:solidFill>
              <a:effectLst/>
            </a:endParaRPr>
          </a:p>
          <a:p>
            <a:r>
              <a:rPr lang="en-US" altLang="en-US" sz="2800" dirty="0">
                <a:solidFill>
                  <a:schemeClr val="tx1"/>
                </a:solidFill>
                <a:effectLst/>
              </a:rPr>
              <a:t>Carry = </a:t>
            </a:r>
            <a:r>
              <a:rPr lang="en-US" altLang="en-US" sz="2800" i="1" dirty="0">
                <a:solidFill>
                  <a:schemeClr val="tx1"/>
                </a:solidFill>
                <a:effectLst/>
              </a:rPr>
              <a:t>x</a:t>
            </a:r>
            <a:r>
              <a:rPr lang="en-US" altLang="en-US" sz="2800" dirty="0">
                <a:solidFill>
                  <a:schemeClr val="tx1"/>
                </a:solidFill>
                <a:effectLst/>
              </a:rPr>
              <a:t> AND </a:t>
            </a:r>
            <a:r>
              <a:rPr lang="en-US" altLang="en-US" sz="2800" i="1" dirty="0">
                <a:solidFill>
                  <a:schemeClr val="tx1"/>
                </a:solidFill>
                <a:effectLst/>
              </a:rPr>
              <a:t>y</a:t>
            </a:r>
            <a:endParaRPr lang="en-US" altLang="en-US" sz="2800" dirty="0">
              <a:solidFill>
                <a:schemeClr val="tx1"/>
              </a:solidFill>
              <a:effectLst/>
            </a:endParaRPr>
          </a:p>
        </p:txBody>
      </p:sp>
      <p:grpSp>
        <p:nvGrpSpPr>
          <p:cNvPr id="21518" name="Group 14"/>
          <p:cNvGrpSpPr>
            <a:grpSpLocks/>
          </p:cNvGrpSpPr>
          <p:nvPr/>
        </p:nvGrpSpPr>
        <p:grpSpPr bwMode="auto">
          <a:xfrm>
            <a:off x="1905000" y="3048000"/>
            <a:ext cx="8382000" cy="3048000"/>
            <a:chOff x="480" y="1008"/>
            <a:chExt cx="5280" cy="1920"/>
          </a:xfrm>
        </p:grpSpPr>
        <p:sp>
          <p:nvSpPr>
            <p:cNvPr id="21516" name="Rectangle 12"/>
            <p:cNvSpPr>
              <a:spLocks noChangeArrowheads="1"/>
            </p:cNvSpPr>
            <p:nvPr/>
          </p:nvSpPr>
          <p:spPr bwMode="auto">
            <a:xfrm>
              <a:off x="480" y="1008"/>
              <a:ext cx="5280" cy="1920"/>
            </a:xfrm>
            <a:prstGeom prst="rect">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1508" name="Object 4"/>
            <p:cNvGraphicFramePr>
              <a:graphicFrameLocks noChangeAspect="1"/>
            </p:cNvGraphicFramePr>
            <p:nvPr/>
          </p:nvGraphicFramePr>
          <p:xfrm>
            <a:off x="1632" y="1152"/>
            <a:ext cx="3081" cy="1542"/>
          </p:xfrm>
          <a:graphic>
            <a:graphicData uri="http://schemas.openxmlformats.org/presentationml/2006/ole">
              <mc:AlternateContent xmlns:mc="http://schemas.openxmlformats.org/markup-compatibility/2006">
                <mc:Choice xmlns:v="urn:schemas-microsoft-com:vml" Requires="v">
                  <p:oleObj spid="_x0000_s6164" name="Visio" r:id="rId3" imgW="1223467" imgH="612343" progId="Visio.Drawing.11">
                    <p:embed/>
                  </p:oleObj>
                </mc:Choice>
                <mc:Fallback>
                  <p:oleObj name="Visio" r:id="rId3" imgW="1223467" imgH="612343" progId="Visio.Drawing.11">
                    <p:embed/>
                    <p:pic>
                      <p:nvPicPr>
                        <p:cNvPr id="2150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1152"/>
                          <a:ext cx="3081" cy="154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1517" name="Group 13"/>
          <p:cNvGrpSpPr>
            <a:grpSpLocks/>
          </p:cNvGrpSpPr>
          <p:nvPr/>
        </p:nvGrpSpPr>
        <p:grpSpPr bwMode="auto">
          <a:xfrm>
            <a:off x="1927123" y="3048000"/>
            <a:ext cx="8382000" cy="3048000"/>
            <a:chOff x="384" y="528"/>
            <a:chExt cx="5280" cy="1920"/>
          </a:xfrm>
          <a:solidFill>
            <a:schemeClr val="bg1"/>
          </a:solidFill>
        </p:grpSpPr>
        <p:sp>
          <p:nvSpPr>
            <p:cNvPr id="21515" name="Rectangle 11"/>
            <p:cNvSpPr>
              <a:spLocks noChangeArrowheads="1"/>
            </p:cNvSpPr>
            <p:nvPr/>
          </p:nvSpPr>
          <p:spPr bwMode="auto">
            <a:xfrm>
              <a:off x="384" y="528"/>
              <a:ext cx="5280" cy="1920"/>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1514" name="Object 10"/>
            <p:cNvGraphicFramePr>
              <a:graphicFrameLocks noChangeAspect="1"/>
            </p:cNvGraphicFramePr>
            <p:nvPr>
              <p:extLst>
                <p:ext uri="{D42A27DB-BD31-4B8C-83A1-F6EECF244321}">
                  <p14:modId xmlns:p14="http://schemas.microsoft.com/office/powerpoint/2010/main" val="2296412423"/>
                </p:ext>
              </p:extLst>
            </p:nvPr>
          </p:nvGraphicFramePr>
          <p:xfrm>
            <a:off x="432" y="576"/>
            <a:ext cx="5177" cy="1815"/>
          </p:xfrm>
          <a:graphic>
            <a:graphicData uri="http://schemas.openxmlformats.org/presentationml/2006/ole">
              <mc:AlternateContent xmlns:mc="http://schemas.openxmlformats.org/markup-compatibility/2006">
                <mc:Choice xmlns:v="urn:schemas-microsoft-com:vml" Requires="v">
                  <p:oleObj spid="_x0000_s6165" name="Visio" r:id="rId5" imgW="2055266" imgH="721462" progId="Visio.Drawing.11">
                    <p:embed/>
                  </p:oleObj>
                </mc:Choice>
                <mc:Fallback>
                  <p:oleObj name="Visio" r:id="rId5" imgW="2055266" imgH="721462" progId="Visio.Drawing.11">
                    <p:embed/>
                    <p:pic>
                      <p:nvPicPr>
                        <p:cNvPr id="2151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576"/>
                          <a:ext cx="5177" cy="1815"/>
                        </a:xfrm>
                        <a:prstGeom prst="rect">
                          <a:avLst/>
                        </a:prstGeom>
                        <a:solidFill>
                          <a:schemeClr val="bg1"/>
                        </a:solidFill>
                        <a:ln>
                          <a:noFill/>
                        </a:ln>
                        <a:effectLst/>
                      </p:spPr>
                    </p:pic>
                  </p:oleObj>
                </mc:Fallback>
              </mc:AlternateContent>
            </a:graphicData>
          </a:graphic>
        </p:graphicFrame>
      </p:grpSp>
    </p:spTree>
    <p:extLst>
      <p:ext uri="{BB962C8B-B14F-4D97-AF65-F5344CB8AC3E}">
        <p14:creationId xmlns:p14="http://schemas.microsoft.com/office/powerpoint/2010/main" val="3613409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151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Slide Number Placeholder 3"/>
          <p:cNvSpPr>
            <a:spLocks noGrp="1"/>
          </p:cNvSpPr>
          <p:nvPr>
            <p:ph type="sldNum" sz="quarter" idx="10"/>
          </p:nvPr>
        </p:nvSpPr>
        <p:spPr/>
        <p:txBody>
          <a:bodyPr/>
          <a:lstStyle/>
          <a:p>
            <a:fld id="{81A60463-AB6C-473A-A05F-AA23033EF088}" type="slidenum">
              <a:rPr lang="en-US" altLang="en-US"/>
              <a:pPr/>
              <a:t>51</a:t>
            </a:fld>
            <a:endParaRPr lang="en-US" altLang="en-US"/>
          </a:p>
        </p:txBody>
      </p:sp>
      <p:sp>
        <p:nvSpPr>
          <p:cNvPr id="27650" name="Rectangle 2"/>
          <p:cNvSpPr>
            <a:spLocks noGrp="1" noChangeArrowheads="1"/>
          </p:cNvSpPr>
          <p:nvPr>
            <p:ph type="title"/>
          </p:nvPr>
        </p:nvSpPr>
        <p:spPr/>
        <p:txBody>
          <a:bodyPr/>
          <a:lstStyle/>
          <a:p>
            <a:r>
              <a:rPr lang="en-US" altLang="en-US" b="1" dirty="0">
                <a:solidFill>
                  <a:schemeClr val="accent6"/>
                </a:solidFill>
                <a:effectLst/>
              </a:rPr>
              <a:t>Using half adders</a:t>
            </a:r>
          </a:p>
        </p:txBody>
      </p:sp>
      <p:sp>
        <p:nvSpPr>
          <p:cNvPr id="27651" name="Rectangle 3"/>
          <p:cNvSpPr>
            <a:spLocks noGrp="1" noChangeArrowheads="1"/>
          </p:cNvSpPr>
          <p:nvPr>
            <p:ph type="body" idx="1"/>
          </p:nvPr>
        </p:nvSpPr>
        <p:spPr/>
        <p:txBody>
          <a:bodyPr/>
          <a:lstStyle/>
          <a:p>
            <a:r>
              <a:rPr lang="en-US" altLang="en-US" dirty="0">
                <a:solidFill>
                  <a:schemeClr val="tx1"/>
                </a:solidFill>
                <a:effectLst/>
              </a:rPr>
              <a:t>We can then use a half-adder to compute the sum of two Boolean numbers</a:t>
            </a:r>
          </a:p>
        </p:txBody>
      </p:sp>
      <p:sp>
        <p:nvSpPr>
          <p:cNvPr id="27652" name="Rectangle 4"/>
          <p:cNvSpPr>
            <a:spLocks noChangeArrowheads="1"/>
          </p:cNvSpPr>
          <p:nvPr/>
        </p:nvSpPr>
        <p:spPr bwMode="auto">
          <a:xfrm>
            <a:off x="5029200" y="3429000"/>
            <a:ext cx="1981200" cy="1143000"/>
          </a:xfrm>
          <a:prstGeom prst="rect">
            <a:avLst/>
          </a:prstGeom>
          <a:solidFill>
            <a:schemeClr val="bg1"/>
          </a:solidFill>
          <a:ln>
            <a:noFill/>
          </a:ln>
          <a:effec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r">
              <a:buFont typeface="Wingdings" panose="05000000000000000000" pitchFamily="2" charset="2"/>
              <a:buNone/>
            </a:pPr>
            <a:r>
              <a:rPr lang="en-US" altLang="en-US" dirty="0"/>
              <a:t> 1  1  0  0</a:t>
            </a:r>
          </a:p>
          <a:p>
            <a:pPr algn="r">
              <a:buFont typeface="Wingdings" panose="05000000000000000000" pitchFamily="2" charset="2"/>
              <a:buNone/>
            </a:pPr>
            <a:r>
              <a:rPr lang="en-US" altLang="en-US" u="sng" dirty="0"/>
              <a:t>+ 1  1  1  0</a:t>
            </a:r>
            <a:endParaRPr lang="en-US" altLang="en-US" dirty="0"/>
          </a:p>
        </p:txBody>
      </p:sp>
      <p:sp>
        <p:nvSpPr>
          <p:cNvPr id="27653" name="Rectangle 5"/>
          <p:cNvSpPr>
            <a:spLocks noChangeArrowheads="1"/>
          </p:cNvSpPr>
          <p:nvPr/>
        </p:nvSpPr>
        <p:spPr bwMode="auto">
          <a:xfrm>
            <a:off x="6629400" y="44196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t>0</a:t>
            </a:r>
          </a:p>
        </p:txBody>
      </p:sp>
      <p:sp>
        <p:nvSpPr>
          <p:cNvPr id="27654" name="Rectangle 6"/>
          <p:cNvSpPr>
            <a:spLocks noChangeArrowheads="1"/>
          </p:cNvSpPr>
          <p:nvPr/>
        </p:nvSpPr>
        <p:spPr bwMode="auto">
          <a:xfrm>
            <a:off x="6248400" y="44196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t>1</a:t>
            </a:r>
          </a:p>
        </p:txBody>
      </p:sp>
      <p:sp>
        <p:nvSpPr>
          <p:cNvPr id="27655" name="Rectangle 7"/>
          <p:cNvSpPr>
            <a:spLocks noChangeArrowheads="1"/>
          </p:cNvSpPr>
          <p:nvPr/>
        </p:nvSpPr>
        <p:spPr bwMode="auto">
          <a:xfrm>
            <a:off x="5867400" y="44196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t>0</a:t>
            </a:r>
          </a:p>
        </p:txBody>
      </p:sp>
      <p:sp>
        <p:nvSpPr>
          <p:cNvPr id="27656" name="Rectangle 8"/>
          <p:cNvSpPr>
            <a:spLocks noChangeArrowheads="1"/>
          </p:cNvSpPr>
          <p:nvPr/>
        </p:nvSpPr>
        <p:spPr bwMode="auto">
          <a:xfrm>
            <a:off x="5486400" y="44196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t>?</a:t>
            </a:r>
          </a:p>
        </p:txBody>
      </p:sp>
      <p:sp>
        <p:nvSpPr>
          <p:cNvPr id="27664" name="Rectangle 16"/>
          <p:cNvSpPr>
            <a:spLocks noChangeArrowheads="1"/>
          </p:cNvSpPr>
          <p:nvPr/>
        </p:nvSpPr>
        <p:spPr bwMode="auto">
          <a:xfrm>
            <a:off x="6248400" y="30480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solidFill>
                  <a:schemeClr val="accent1"/>
                </a:solidFill>
              </a:rPr>
              <a:t>0</a:t>
            </a:r>
          </a:p>
        </p:txBody>
      </p:sp>
      <p:sp>
        <p:nvSpPr>
          <p:cNvPr id="27665" name="Rectangle 17"/>
          <p:cNvSpPr>
            <a:spLocks noChangeArrowheads="1"/>
          </p:cNvSpPr>
          <p:nvPr/>
        </p:nvSpPr>
        <p:spPr bwMode="auto">
          <a:xfrm>
            <a:off x="5867400" y="30480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solidFill>
                  <a:schemeClr val="accent1"/>
                </a:solidFill>
              </a:rPr>
              <a:t>0</a:t>
            </a:r>
          </a:p>
        </p:txBody>
      </p:sp>
      <p:sp>
        <p:nvSpPr>
          <p:cNvPr id="27666" name="Rectangle 18"/>
          <p:cNvSpPr>
            <a:spLocks noChangeArrowheads="1"/>
          </p:cNvSpPr>
          <p:nvPr/>
        </p:nvSpPr>
        <p:spPr bwMode="auto">
          <a:xfrm>
            <a:off x="5486400" y="3048000"/>
            <a:ext cx="38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a:spcBef>
                <a:spcPct val="20000"/>
              </a:spcBef>
              <a:buClr>
                <a:schemeClr val="hlink"/>
              </a:buClr>
              <a:buFont typeface="Wingdings" panose="05000000000000000000" pitchFamily="2" charset="2"/>
              <a:buBlip>
                <a:blip r:embed="rId2"/>
              </a:buBlip>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lgn="just">
              <a:spcBef>
                <a:spcPct val="20000"/>
              </a:spcBef>
              <a:buClr>
                <a:schemeClr val="folHlink"/>
              </a:buClr>
              <a:buSzPct val="50000"/>
              <a:buFont typeface="Wingdings" panose="05000000000000000000" pitchFamily="2" charset="2"/>
              <a:buChar char="n"/>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lgn="just">
              <a:spcBef>
                <a:spcPct val="20000"/>
              </a:spcBef>
              <a:buClr>
                <a:schemeClr val="hlink"/>
              </a:buClr>
              <a:buFont typeface="Wingdings" panose="05000000000000000000" pitchFamily="2" charset="2"/>
              <a:buBlip>
                <a:blip r:embed="rId2"/>
              </a:buBlip>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lgn="just">
              <a:spcBef>
                <a:spcPct val="20000"/>
              </a:spcBef>
              <a:buClr>
                <a:schemeClr val="folHlink"/>
              </a:buClr>
              <a:buSzPct val="50000"/>
              <a:buFont typeface="Wingdings" panose="05000000000000000000" pitchFamily="2" charset="2"/>
              <a:buChar char="n"/>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lgn="just">
              <a:spcBef>
                <a:spcPct val="20000"/>
              </a:spcBef>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algn="just" fontAlgn="base">
              <a:spcBef>
                <a:spcPct val="20000"/>
              </a:spcBef>
              <a:spcAft>
                <a:spcPct val="0"/>
              </a:spcAft>
              <a:buClr>
                <a:schemeClr val="hlink"/>
              </a:buClr>
              <a:buFont typeface="Wingdings" panose="05000000000000000000" pitchFamily="2" charset="2"/>
              <a:buBlip>
                <a:blip r:embed="rId2"/>
              </a:buBlip>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algn="ctr">
              <a:buFont typeface="Wingdings" panose="05000000000000000000" pitchFamily="2" charset="2"/>
              <a:buNone/>
            </a:pPr>
            <a:r>
              <a:rPr lang="en-US" altLang="en-US">
                <a:solidFill>
                  <a:schemeClr val="accent1"/>
                </a:solidFill>
              </a:rPr>
              <a:t>1</a:t>
            </a:r>
          </a:p>
        </p:txBody>
      </p:sp>
      <p:grpSp>
        <p:nvGrpSpPr>
          <p:cNvPr id="27725" name="Group 77"/>
          <p:cNvGrpSpPr>
            <a:grpSpLocks/>
          </p:cNvGrpSpPr>
          <p:nvPr/>
        </p:nvGrpSpPr>
        <p:grpSpPr bwMode="auto">
          <a:xfrm>
            <a:off x="5486400" y="3048000"/>
            <a:ext cx="381000" cy="1371600"/>
            <a:chOff x="3744" y="2016"/>
            <a:chExt cx="240" cy="864"/>
          </a:xfrm>
        </p:grpSpPr>
        <p:sp>
          <p:nvSpPr>
            <p:cNvPr id="27690" name="Oval 42"/>
            <p:cNvSpPr>
              <a:spLocks noChangeArrowheads="1"/>
            </p:cNvSpPr>
            <p:nvPr/>
          </p:nvSpPr>
          <p:spPr bwMode="auto">
            <a:xfrm>
              <a:off x="3744" y="2304"/>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1" name="Oval 43"/>
            <p:cNvSpPr>
              <a:spLocks noChangeArrowheads="1"/>
            </p:cNvSpPr>
            <p:nvPr/>
          </p:nvSpPr>
          <p:spPr bwMode="auto">
            <a:xfrm>
              <a:off x="3744" y="2592"/>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3" name="Oval 45"/>
            <p:cNvSpPr>
              <a:spLocks noChangeArrowheads="1"/>
            </p:cNvSpPr>
            <p:nvPr/>
          </p:nvSpPr>
          <p:spPr bwMode="auto">
            <a:xfrm>
              <a:off x="3744" y="2016"/>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09" name="Group 61"/>
          <p:cNvGrpSpPr>
            <a:grpSpLocks/>
          </p:cNvGrpSpPr>
          <p:nvPr/>
        </p:nvGrpSpPr>
        <p:grpSpPr bwMode="auto">
          <a:xfrm>
            <a:off x="6629400" y="3429000"/>
            <a:ext cx="381000" cy="990600"/>
            <a:chOff x="3984" y="2208"/>
            <a:chExt cx="240" cy="624"/>
          </a:xfrm>
        </p:grpSpPr>
        <p:sp>
          <p:nvSpPr>
            <p:cNvPr id="27657" name="Oval 9"/>
            <p:cNvSpPr>
              <a:spLocks noChangeArrowheads="1"/>
            </p:cNvSpPr>
            <p:nvPr/>
          </p:nvSpPr>
          <p:spPr bwMode="auto">
            <a:xfrm>
              <a:off x="3984" y="2208"/>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Oval 10"/>
            <p:cNvSpPr>
              <a:spLocks noChangeArrowheads="1"/>
            </p:cNvSpPr>
            <p:nvPr/>
          </p:nvSpPr>
          <p:spPr bwMode="auto">
            <a:xfrm>
              <a:off x="3984" y="2544"/>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10" name="Group 62"/>
          <p:cNvGrpSpPr>
            <a:grpSpLocks/>
          </p:cNvGrpSpPr>
          <p:nvPr/>
        </p:nvGrpSpPr>
        <p:grpSpPr bwMode="auto">
          <a:xfrm>
            <a:off x="6553200" y="3352800"/>
            <a:ext cx="533400" cy="1295400"/>
            <a:chOff x="3936" y="2160"/>
            <a:chExt cx="336" cy="816"/>
          </a:xfrm>
        </p:grpSpPr>
        <p:sp>
          <p:nvSpPr>
            <p:cNvPr id="27668" name="Freeform 20"/>
            <p:cNvSpPr>
              <a:spLocks/>
            </p:cNvSpPr>
            <p:nvPr/>
          </p:nvSpPr>
          <p:spPr bwMode="auto">
            <a:xfrm>
              <a:off x="4176" y="2784"/>
              <a:ext cx="48" cy="192"/>
            </a:xfrm>
            <a:custGeom>
              <a:avLst/>
              <a:gdLst>
                <a:gd name="T0" fmla="*/ 0 w 48"/>
                <a:gd name="T1" fmla="*/ 0 h 192"/>
                <a:gd name="T2" fmla="*/ 48 w 48"/>
                <a:gd name="T3" fmla="*/ 96 h 192"/>
                <a:gd name="T4" fmla="*/ 0 w 48"/>
                <a:gd name="T5" fmla="*/ 192 h 192"/>
              </a:gdLst>
              <a:ahLst/>
              <a:cxnLst>
                <a:cxn ang="0">
                  <a:pos x="T0" y="T1"/>
                </a:cxn>
                <a:cxn ang="0">
                  <a:pos x="T2" y="T3"/>
                </a:cxn>
                <a:cxn ang="0">
                  <a:pos x="T4" y="T5"/>
                </a:cxn>
              </a:cxnLst>
              <a:rect l="0" t="0" r="r" b="b"/>
              <a:pathLst>
                <a:path w="48" h="192">
                  <a:moveTo>
                    <a:pt x="0" y="0"/>
                  </a:moveTo>
                  <a:cubicBezTo>
                    <a:pt x="24" y="32"/>
                    <a:pt x="48" y="64"/>
                    <a:pt x="48" y="96"/>
                  </a:cubicBezTo>
                  <a:cubicBezTo>
                    <a:pt x="48" y="128"/>
                    <a:pt x="32" y="144"/>
                    <a:pt x="0" y="192"/>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Freeform 23"/>
            <p:cNvSpPr>
              <a:spLocks/>
            </p:cNvSpPr>
            <p:nvPr/>
          </p:nvSpPr>
          <p:spPr bwMode="auto">
            <a:xfrm>
              <a:off x="4176" y="2448"/>
              <a:ext cx="96" cy="528"/>
            </a:xfrm>
            <a:custGeom>
              <a:avLst/>
              <a:gdLst>
                <a:gd name="T0" fmla="*/ 0 w 96"/>
                <a:gd name="T1" fmla="*/ 0 h 528"/>
                <a:gd name="T2" fmla="*/ 96 w 96"/>
                <a:gd name="T3" fmla="*/ 240 h 528"/>
                <a:gd name="T4" fmla="*/ 0 w 96"/>
                <a:gd name="T5" fmla="*/ 528 h 528"/>
              </a:gdLst>
              <a:ahLst/>
              <a:cxnLst>
                <a:cxn ang="0">
                  <a:pos x="T0" y="T1"/>
                </a:cxn>
                <a:cxn ang="0">
                  <a:pos x="T2" y="T3"/>
                </a:cxn>
                <a:cxn ang="0">
                  <a:pos x="T4" y="T5"/>
                </a:cxn>
              </a:cxnLst>
              <a:rect l="0" t="0" r="r" b="b"/>
              <a:pathLst>
                <a:path w="96" h="528">
                  <a:moveTo>
                    <a:pt x="0" y="0"/>
                  </a:moveTo>
                  <a:cubicBezTo>
                    <a:pt x="48" y="76"/>
                    <a:pt x="96" y="152"/>
                    <a:pt x="96" y="240"/>
                  </a:cubicBezTo>
                  <a:cubicBezTo>
                    <a:pt x="96" y="328"/>
                    <a:pt x="40" y="456"/>
                    <a:pt x="0" y="528"/>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03" name="Line 55"/>
            <p:cNvSpPr>
              <a:spLocks noChangeShapeType="1"/>
            </p:cNvSpPr>
            <p:nvPr/>
          </p:nvSpPr>
          <p:spPr bwMode="auto">
            <a:xfrm flipH="1" flipV="1">
              <a:off x="3936" y="2160"/>
              <a:ext cx="144" cy="48"/>
            </a:xfrm>
            <a:prstGeom prst="line">
              <a:avLst/>
            </a:prstGeom>
            <a:noFill/>
            <a:ln w="25400">
              <a:solidFill>
                <a:srgbClr val="CC99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11" name="Group 63"/>
          <p:cNvGrpSpPr>
            <a:grpSpLocks/>
          </p:cNvGrpSpPr>
          <p:nvPr/>
        </p:nvGrpSpPr>
        <p:grpSpPr bwMode="auto">
          <a:xfrm>
            <a:off x="6248400" y="3429000"/>
            <a:ext cx="381000" cy="990600"/>
            <a:chOff x="3984" y="2208"/>
            <a:chExt cx="240" cy="624"/>
          </a:xfrm>
        </p:grpSpPr>
        <p:sp>
          <p:nvSpPr>
            <p:cNvPr id="27712" name="Oval 64"/>
            <p:cNvSpPr>
              <a:spLocks noChangeArrowheads="1"/>
            </p:cNvSpPr>
            <p:nvPr/>
          </p:nvSpPr>
          <p:spPr bwMode="auto">
            <a:xfrm>
              <a:off x="3984" y="2208"/>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3" name="Oval 65"/>
            <p:cNvSpPr>
              <a:spLocks noChangeArrowheads="1"/>
            </p:cNvSpPr>
            <p:nvPr/>
          </p:nvSpPr>
          <p:spPr bwMode="auto">
            <a:xfrm>
              <a:off x="3984" y="2544"/>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14" name="Group 66"/>
          <p:cNvGrpSpPr>
            <a:grpSpLocks/>
          </p:cNvGrpSpPr>
          <p:nvPr/>
        </p:nvGrpSpPr>
        <p:grpSpPr bwMode="auto">
          <a:xfrm>
            <a:off x="6172200" y="3352800"/>
            <a:ext cx="533400" cy="1295400"/>
            <a:chOff x="3936" y="2160"/>
            <a:chExt cx="336" cy="816"/>
          </a:xfrm>
        </p:grpSpPr>
        <p:sp>
          <p:nvSpPr>
            <p:cNvPr id="27715" name="Freeform 67"/>
            <p:cNvSpPr>
              <a:spLocks/>
            </p:cNvSpPr>
            <p:nvPr/>
          </p:nvSpPr>
          <p:spPr bwMode="auto">
            <a:xfrm>
              <a:off x="4176" y="2784"/>
              <a:ext cx="48" cy="192"/>
            </a:xfrm>
            <a:custGeom>
              <a:avLst/>
              <a:gdLst>
                <a:gd name="T0" fmla="*/ 0 w 48"/>
                <a:gd name="T1" fmla="*/ 0 h 192"/>
                <a:gd name="T2" fmla="*/ 48 w 48"/>
                <a:gd name="T3" fmla="*/ 96 h 192"/>
                <a:gd name="T4" fmla="*/ 0 w 48"/>
                <a:gd name="T5" fmla="*/ 192 h 192"/>
              </a:gdLst>
              <a:ahLst/>
              <a:cxnLst>
                <a:cxn ang="0">
                  <a:pos x="T0" y="T1"/>
                </a:cxn>
                <a:cxn ang="0">
                  <a:pos x="T2" y="T3"/>
                </a:cxn>
                <a:cxn ang="0">
                  <a:pos x="T4" y="T5"/>
                </a:cxn>
              </a:cxnLst>
              <a:rect l="0" t="0" r="r" b="b"/>
              <a:pathLst>
                <a:path w="48" h="192">
                  <a:moveTo>
                    <a:pt x="0" y="0"/>
                  </a:moveTo>
                  <a:cubicBezTo>
                    <a:pt x="24" y="32"/>
                    <a:pt x="48" y="64"/>
                    <a:pt x="48" y="96"/>
                  </a:cubicBezTo>
                  <a:cubicBezTo>
                    <a:pt x="48" y="128"/>
                    <a:pt x="32" y="144"/>
                    <a:pt x="0" y="192"/>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6" name="Freeform 68"/>
            <p:cNvSpPr>
              <a:spLocks/>
            </p:cNvSpPr>
            <p:nvPr/>
          </p:nvSpPr>
          <p:spPr bwMode="auto">
            <a:xfrm>
              <a:off x="4176" y="2448"/>
              <a:ext cx="96" cy="528"/>
            </a:xfrm>
            <a:custGeom>
              <a:avLst/>
              <a:gdLst>
                <a:gd name="T0" fmla="*/ 0 w 96"/>
                <a:gd name="T1" fmla="*/ 0 h 528"/>
                <a:gd name="T2" fmla="*/ 96 w 96"/>
                <a:gd name="T3" fmla="*/ 240 h 528"/>
                <a:gd name="T4" fmla="*/ 0 w 96"/>
                <a:gd name="T5" fmla="*/ 528 h 528"/>
              </a:gdLst>
              <a:ahLst/>
              <a:cxnLst>
                <a:cxn ang="0">
                  <a:pos x="T0" y="T1"/>
                </a:cxn>
                <a:cxn ang="0">
                  <a:pos x="T2" y="T3"/>
                </a:cxn>
                <a:cxn ang="0">
                  <a:pos x="T4" y="T5"/>
                </a:cxn>
              </a:cxnLst>
              <a:rect l="0" t="0" r="r" b="b"/>
              <a:pathLst>
                <a:path w="96" h="528">
                  <a:moveTo>
                    <a:pt x="0" y="0"/>
                  </a:moveTo>
                  <a:cubicBezTo>
                    <a:pt x="48" y="76"/>
                    <a:pt x="96" y="152"/>
                    <a:pt x="96" y="240"/>
                  </a:cubicBezTo>
                  <a:cubicBezTo>
                    <a:pt x="96" y="328"/>
                    <a:pt x="40" y="456"/>
                    <a:pt x="0" y="528"/>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17" name="Line 69"/>
            <p:cNvSpPr>
              <a:spLocks noChangeShapeType="1"/>
            </p:cNvSpPr>
            <p:nvPr/>
          </p:nvSpPr>
          <p:spPr bwMode="auto">
            <a:xfrm flipH="1" flipV="1">
              <a:off x="3936" y="2160"/>
              <a:ext cx="144" cy="48"/>
            </a:xfrm>
            <a:prstGeom prst="line">
              <a:avLst/>
            </a:prstGeom>
            <a:noFill/>
            <a:ln w="25400">
              <a:solidFill>
                <a:srgbClr val="CC99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18" name="Group 70"/>
          <p:cNvGrpSpPr>
            <a:grpSpLocks/>
          </p:cNvGrpSpPr>
          <p:nvPr/>
        </p:nvGrpSpPr>
        <p:grpSpPr bwMode="auto">
          <a:xfrm>
            <a:off x="5867400" y="3429000"/>
            <a:ext cx="381000" cy="990600"/>
            <a:chOff x="3984" y="2208"/>
            <a:chExt cx="240" cy="624"/>
          </a:xfrm>
        </p:grpSpPr>
        <p:sp>
          <p:nvSpPr>
            <p:cNvPr id="27719" name="Oval 71"/>
            <p:cNvSpPr>
              <a:spLocks noChangeArrowheads="1"/>
            </p:cNvSpPr>
            <p:nvPr/>
          </p:nvSpPr>
          <p:spPr bwMode="auto">
            <a:xfrm>
              <a:off x="3984" y="2208"/>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0" name="Oval 72"/>
            <p:cNvSpPr>
              <a:spLocks noChangeArrowheads="1"/>
            </p:cNvSpPr>
            <p:nvPr/>
          </p:nvSpPr>
          <p:spPr bwMode="auto">
            <a:xfrm>
              <a:off x="3984" y="2544"/>
              <a:ext cx="240" cy="288"/>
            </a:xfrm>
            <a:prstGeom prst="ellipse">
              <a:avLst/>
            </a:prstGeom>
            <a:noFill/>
            <a:ln w="25400" algn="ctr">
              <a:solidFill>
                <a:srgbClr val="CC99FF"/>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721" name="Group 73"/>
          <p:cNvGrpSpPr>
            <a:grpSpLocks/>
          </p:cNvGrpSpPr>
          <p:nvPr/>
        </p:nvGrpSpPr>
        <p:grpSpPr bwMode="auto">
          <a:xfrm>
            <a:off x="5791200" y="3352800"/>
            <a:ext cx="533400" cy="1295400"/>
            <a:chOff x="3936" y="2160"/>
            <a:chExt cx="336" cy="816"/>
          </a:xfrm>
        </p:grpSpPr>
        <p:sp>
          <p:nvSpPr>
            <p:cNvPr id="27722" name="Freeform 74"/>
            <p:cNvSpPr>
              <a:spLocks/>
            </p:cNvSpPr>
            <p:nvPr/>
          </p:nvSpPr>
          <p:spPr bwMode="auto">
            <a:xfrm>
              <a:off x="4176" y="2784"/>
              <a:ext cx="48" cy="192"/>
            </a:xfrm>
            <a:custGeom>
              <a:avLst/>
              <a:gdLst>
                <a:gd name="T0" fmla="*/ 0 w 48"/>
                <a:gd name="T1" fmla="*/ 0 h 192"/>
                <a:gd name="T2" fmla="*/ 48 w 48"/>
                <a:gd name="T3" fmla="*/ 96 h 192"/>
                <a:gd name="T4" fmla="*/ 0 w 48"/>
                <a:gd name="T5" fmla="*/ 192 h 192"/>
              </a:gdLst>
              <a:ahLst/>
              <a:cxnLst>
                <a:cxn ang="0">
                  <a:pos x="T0" y="T1"/>
                </a:cxn>
                <a:cxn ang="0">
                  <a:pos x="T2" y="T3"/>
                </a:cxn>
                <a:cxn ang="0">
                  <a:pos x="T4" y="T5"/>
                </a:cxn>
              </a:cxnLst>
              <a:rect l="0" t="0" r="r" b="b"/>
              <a:pathLst>
                <a:path w="48" h="192">
                  <a:moveTo>
                    <a:pt x="0" y="0"/>
                  </a:moveTo>
                  <a:cubicBezTo>
                    <a:pt x="24" y="32"/>
                    <a:pt x="48" y="64"/>
                    <a:pt x="48" y="96"/>
                  </a:cubicBezTo>
                  <a:cubicBezTo>
                    <a:pt x="48" y="128"/>
                    <a:pt x="32" y="144"/>
                    <a:pt x="0" y="192"/>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3" name="Freeform 75"/>
            <p:cNvSpPr>
              <a:spLocks/>
            </p:cNvSpPr>
            <p:nvPr/>
          </p:nvSpPr>
          <p:spPr bwMode="auto">
            <a:xfrm>
              <a:off x="4176" y="2448"/>
              <a:ext cx="96" cy="528"/>
            </a:xfrm>
            <a:custGeom>
              <a:avLst/>
              <a:gdLst>
                <a:gd name="T0" fmla="*/ 0 w 96"/>
                <a:gd name="T1" fmla="*/ 0 h 528"/>
                <a:gd name="T2" fmla="*/ 96 w 96"/>
                <a:gd name="T3" fmla="*/ 240 h 528"/>
                <a:gd name="T4" fmla="*/ 0 w 96"/>
                <a:gd name="T5" fmla="*/ 528 h 528"/>
              </a:gdLst>
              <a:ahLst/>
              <a:cxnLst>
                <a:cxn ang="0">
                  <a:pos x="T0" y="T1"/>
                </a:cxn>
                <a:cxn ang="0">
                  <a:pos x="T2" y="T3"/>
                </a:cxn>
                <a:cxn ang="0">
                  <a:pos x="T4" y="T5"/>
                </a:cxn>
              </a:cxnLst>
              <a:rect l="0" t="0" r="r" b="b"/>
              <a:pathLst>
                <a:path w="96" h="528">
                  <a:moveTo>
                    <a:pt x="0" y="0"/>
                  </a:moveTo>
                  <a:cubicBezTo>
                    <a:pt x="48" y="76"/>
                    <a:pt x="96" y="152"/>
                    <a:pt x="96" y="240"/>
                  </a:cubicBezTo>
                  <a:cubicBezTo>
                    <a:pt x="96" y="328"/>
                    <a:pt x="40" y="456"/>
                    <a:pt x="0" y="528"/>
                  </a:cubicBezTo>
                </a:path>
              </a:pathLst>
            </a:custGeom>
            <a:noFill/>
            <a:ln w="25400" cap="flat" cmpd="sng">
              <a:solidFill>
                <a:srgbClr val="CC99FF"/>
              </a:solidFill>
              <a:prstDash val="solid"/>
              <a:round/>
              <a:headEnd type="none" w="med" len="med"/>
              <a:tailEnd type="triangl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4" name="Line 76"/>
            <p:cNvSpPr>
              <a:spLocks noChangeShapeType="1"/>
            </p:cNvSpPr>
            <p:nvPr/>
          </p:nvSpPr>
          <p:spPr bwMode="auto">
            <a:xfrm flipH="1" flipV="1">
              <a:off x="3936" y="2160"/>
              <a:ext cx="144" cy="48"/>
            </a:xfrm>
            <a:prstGeom prst="line">
              <a:avLst/>
            </a:prstGeom>
            <a:noFill/>
            <a:ln w="25400">
              <a:solidFill>
                <a:srgbClr val="CC99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86229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7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6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277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770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7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7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6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771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7711"/>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77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77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6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66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27721"/>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7718"/>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7725"/>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P spid="27655" grpId="0"/>
      <p:bldP spid="27656" grpId="0"/>
      <p:bldP spid="27664" grpId="0"/>
      <p:bldP spid="27666"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Slide Number Placeholder 3"/>
          <p:cNvSpPr>
            <a:spLocks noGrp="1"/>
          </p:cNvSpPr>
          <p:nvPr>
            <p:ph type="sldNum" sz="quarter" idx="10"/>
          </p:nvPr>
        </p:nvSpPr>
        <p:spPr/>
        <p:txBody>
          <a:bodyPr/>
          <a:lstStyle/>
          <a:p>
            <a:fld id="{6BAAD6EF-E25C-425B-A254-D975D74BCFFA}" type="slidenum">
              <a:rPr lang="en-US" altLang="en-US"/>
              <a:pPr/>
              <a:t>52</a:t>
            </a:fld>
            <a:endParaRPr lang="en-US" altLang="en-US"/>
          </a:p>
        </p:txBody>
      </p:sp>
      <p:sp>
        <p:nvSpPr>
          <p:cNvPr id="28810" name="Rectangle 138"/>
          <p:cNvSpPr>
            <a:spLocks noChangeArrowheads="1"/>
          </p:cNvSpPr>
          <p:nvPr/>
        </p:nvSpPr>
        <p:spPr bwMode="auto">
          <a:xfrm>
            <a:off x="7543800" y="2667000"/>
            <a:ext cx="2667000" cy="914400"/>
          </a:xfrm>
          <a:prstGeom prst="rect">
            <a:avLst/>
          </a:prstGeom>
          <a:solidFill>
            <a:schemeClr val="accent1"/>
          </a:solidFill>
          <a:ln w="25400" algn="ctr">
            <a:solidFill>
              <a:srgbClr val="CC99FF"/>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11" name="Rectangle 139"/>
          <p:cNvSpPr>
            <a:spLocks noChangeArrowheads="1"/>
          </p:cNvSpPr>
          <p:nvPr/>
        </p:nvSpPr>
        <p:spPr bwMode="auto">
          <a:xfrm>
            <a:off x="7543800" y="3581400"/>
            <a:ext cx="2667000" cy="457200"/>
          </a:xfrm>
          <a:prstGeom prst="rect">
            <a:avLst/>
          </a:prstGeom>
          <a:solidFill>
            <a:schemeClr val="accent1"/>
          </a:solidFill>
          <a:ln w="25400" algn="ctr">
            <a:solidFill>
              <a:srgbClr val="CC99FF"/>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12" name="Rectangle 140"/>
          <p:cNvSpPr>
            <a:spLocks noChangeArrowheads="1"/>
          </p:cNvSpPr>
          <p:nvPr/>
        </p:nvSpPr>
        <p:spPr bwMode="auto">
          <a:xfrm>
            <a:off x="7543800" y="4495800"/>
            <a:ext cx="2667000" cy="457200"/>
          </a:xfrm>
          <a:prstGeom prst="rect">
            <a:avLst/>
          </a:prstGeom>
          <a:solidFill>
            <a:schemeClr val="accent1"/>
          </a:solidFill>
          <a:ln w="25400" algn="ctr">
            <a:solidFill>
              <a:srgbClr val="CC99FF"/>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4" name="Rectangle 2"/>
          <p:cNvSpPr>
            <a:spLocks noGrp="1" noChangeArrowheads="1"/>
          </p:cNvSpPr>
          <p:nvPr>
            <p:ph type="title"/>
          </p:nvPr>
        </p:nvSpPr>
        <p:spPr>
          <a:xfrm>
            <a:off x="914400" y="457200"/>
            <a:ext cx="10363200" cy="914400"/>
          </a:xfrm>
          <a:solidFill>
            <a:schemeClr val="bg1"/>
          </a:solidFill>
        </p:spPr>
        <p:txBody>
          <a:bodyPr/>
          <a:lstStyle/>
          <a:p>
            <a:r>
              <a:rPr lang="en-US" altLang="en-US" dirty="0">
                <a:solidFill>
                  <a:schemeClr val="accent6"/>
                </a:solidFill>
              </a:rPr>
              <a:t>How to fix this</a:t>
            </a:r>
          </a:p>
        </p:txBody>
      </p:sp>
      <p:sp>
        <p:nvSpPr>
          <p:cNvPr id="28675" name="Rectangle 3"/>
          <p:cNvSpPr>
            <a:spLocks noGrp="1" noChangeArrowheads="1"/>
          </p:cNvSpPr>
          <p:nvPr>
            <p:ph type="body" idx="1"/>
          </p:nvPr>
        </p:nvSpPr>
        <p:spPr>
          <a:xfrm>
            <a:off x="904568" y="1447800"/>
            <a:ext cx="10363200" cy="4267200"/>
          </a:xfrm>
        </p:spPr>
        <p:txBody>
          <a:bodyPr/>
          <a:lstStyle/>
          <a:p>
            <a:pPr>
              <a:lnSpc>
                <a:spcPct val="90000"/>
              </a:lnSpc>
            </a:pPr>
            <a:r>
              <a:rPr lang="en-US" altLang="en-US" sz="2800" dirty="0">
                <a:solidFill>
                  <a:schemeClr val="tx1"/>
                </a:solidFill>
                <a:effectLst/>
              </a:rPr>
              <a:t>We need to create an adder that can take a carry bit as an additional input</a:t>
            </a:r>
          </a:p>
          <a:p>
            <a:pPr lvl="1">
              <a:lnSpc>
                <a:spcPct val="90000"/>
              </a:lnSpc>
            </a:pPr>
            <a:r>
              <a:rPr lang="en-US" altLang="en-US" sz="2400" dirty="0">
                <a:solidFill>
                  <a:schemeClr val="tx1"/>
                </a:solidFill>
                <a:effectLst/>
              </a:rPr>
              <a:t>Inputs: </a:t>
            </a:r>
            <a:r>
              <a:rPr lang="en-US" altLang="en-US" sz="2400" i="1" dirty="0">
                <a:solidFill>
                  <a:schemeClr val="tx1"/>
                </a:solidFill>
                <a:effectLst/>
              </a:rPr>
              <a:t>x</a:t>
            </a:r>
            <a:r>
              <a:rPr lang="en-US" altLang="en-US" sz="2400" dirty="0">
                <a:solidFill>
                  <a:schemeClr val="tx1"/>
                </a:solidFill>
                <a:effectLst/>
              </a:rPr>
              <a:t>, </a:t>
            </a:r>
            <a:r>
              <a:rPr lang="en-US" altLang="en-US" sz="2400" i="1" dirty="0">
                <a:solidFill>
                  <a:schemeClr val="tx1"/>
                </a:solidFill>
                <a:effectLst/>
              </a:rPr>
              <a:t>y</a:t>
            </a:r>
            <a:r>
              <a:rPr lang="en-US" altLang="en-US" sz="2400" dirty="0">
                <a:solidFill>
                  <a:schemeClr val="tx1"/>
                </a:solidFill>
                <a:effectLst/>
              </a:rPr>
              <a:t>, carry in</a:t>
            </a:r>
          </a:p>
          <a:p>
            <a:pPr lvl="1">
              <a:lnSpc>
                <a:spcPct val="90000"/>
              </a:lnSpc>
            </a:pPr>
            <a:r>
              <a:rPr lang="en-US" altLang="en-US" sz="2400" dirty="0">
                <a:solidFill>
                  <a:schemeClr val="tx1"/>
                </a:solidFill>
                <a:effectLst/>
              </a:rPr>
              <a:t>Outputs: sum, carry out</a:t>
            </a:r>
          </a:p>
          <a:p>
            <a:pPr>
              <a:lnSpc>
                <a:spcPct val="90000"/>
              </a:lnSpc>
            </a:pPr>
            <a:r>
              <a:rPr lang="en-US" altLang="en-US" sz="2800" dirty="0">
                <a:solidFill>
                  <a:schemeClr val="tx1"/>
                </a:solidFill>
                <a:effectLst/>
              </a:rPr>
              <a:t>This is called a full adder</a:t>
            </a:r>
          </a:p>
          <a:p>
            <a:pPr lvl="1">
              <a:lnSpc>
                <a:spcPct val="90000"/>
              </a:lnSpc>
            </a:pPr>
            <a:r>
              <a:rPr lang="en-US" altLang="en-US" sz="2400" dirty="0">
                <a:solidFill>
                  <a:schemeClr val="tx1"/>
                </a:solidFill>
                <a:effectLst/>
              </a:rPr>
              <a:t>Will add </a:t>
            </a:r>
            <a:r>
              <a:rPr lang="en-US" altLang="en-US" sz="2400" i="1" dirty="0">
                <a:solidFill>
                  <a:schemeClr val="tx1"/>
                </a:solidFill>
                <a:effectLst/>
              </a:rPr>
              <a:t>x</a:t>
            </a:r>
            <a:r>
              <a:rPr lang="en-US" altLang="en-US" sz="2400" dirty="0">
                <a:solidFill>
                  <a:schemeClr val="tx1"/>
                </a:solidFill>
                <a:effectLst/>
              </a:rPr>
              <a:t> and </a:t>
            </a:r>
            <a:r>
              <a:rPr lang="en-US" altLang="en-US" sz="2400" i="1" dirty="0">
                <a:solidFill>
                  <a:schemeClr val="tx1"/>
                </a:solidFill>
                <a:effectLst/>
              </a:rPr>
              <a:t>y</a:t>
            </a:r>
            <a:r>
              <a:rPr lang="en-US" altLang="en-US" sz="2400" dirty="0">
                <a:solidFill>
                  <a:schemeClr val="tx1"/>
                </a:solidFill>
                <a:effectLst/>
              </a:rPr>
              <a:t> with a half-adder</a:t>
            </a:r>
          </a:p>
          <a:p>
            <a:pPr lvl="1" algn="l">
              <a:lnSpc>
                <a:spcPct val="90000"/>
              </a:lnSpc>
            </a:pPr>
            <a:r>
              <a:rPr lang="en-US" altLang="en-US" sz="2400" dirty="0">
                <a:solidFill>
                  <a:schemeClr val="tx1"/>
                </a:solidFill>
                <a:effectLst/>
              </a:rPr>
              <a:t>Will add the sum of that to the </a:t>
            </a:r>
            <a:br>
              <a:rPr lang="en-US" altLang="en-US" sz="2400" dirty="0">
                <a:solidFill>
                  <a:schemeClr val="tx1"/>
                </a:solidFill>
                <a:effectLst/>
              </a:rPr>
            </a:br>
            <a:r>
              <a:rPr lang="en-US" altLang="en-US" sz="2400" dirty="0">
                <a:solidFill>
                  <a:schemeClr val="tx1"/>
                </a:solidFill>
                <a:effectLst/>
              </a:rPr>
              <a:t>carry in</a:t>
            </a:r>
          </a:p>
          <a:p>
            <a:pPr algn="l">
              <a:lnSpc>
                <a:spcPct val="90000"/>
              </a:lnSpc>
            </a:pPr>
            <a:r>
              <a:rPr lang="en-US" altLang="en-US" sz="2800" dirty="0">
                <a:solidFill>
                  <a:schemeClr val="tx1"/>
                </a:solidFill>
                <a:effectLst/>
              </a:rPr>
              <a:t>What about the carry out?</a:t>
            </a:r>
          </a:p>
          <a:p>
            <a:pPr lvl="1" algn="l">
              <a:lnSpc>
                <a:spcPct val="90000"/>
              </a:lnSpc>
            </a:pPr>
            <a:r>
              <a:rPr lang="en-US" altLang="en-US" sz="2400" dirty="0">
                <a:solidFill>
                  <a:schemeClr val="tx1"/>
                </a:solidFill>
                <a:effectLst/>
              </a:rPr>
              <a:t>It’s 1 if either (or both):</a:t>
            </a:r>
          </a:p>
          <a:p>
            <a:pPr lvl="1" algn="l">
              <a:lnSpc>
                <a:spcPct val="90000"/>
              </a:lnSpc>
            </a:pPr>
            <a:r>
              <a:rPr lang="en-US" altLang="en-US" sz="2400" i="1" dirty="0" err="1">
                <a:solidFill>
                  <a:schemeClr val="tx1"/>
                </a:solidFill>
                <a:effectLst/>
              </a:rPr>
              <a:t>x</a:t>
            </a:r>
            <a:r>
              <a:rPr lang="en-US" altLang="en-US" sz="2400" dirty="0" err="1">
                <a:solidFill>
                  <a:schemeClr val="tx1"/>
                </a:solidFill>
                <a:effectLst/>
              </a:rPr>
              <a:t>+</a:t>
            </a:r>
            <a:r>
              <a:rPr lang="en-US" altLang="en-US" sz="2400" i="1" dirty="0" err="1">
                <a:solidFill>
                  <a:schemeClr val="tx1"/>
                </a:solidFill>
                <a:effectLst/>
              </a:rPr>
              <a:t>y</a:t>
            </a:r>
            <a:r>
              <a:rPr lang="en-US" altLang="en-US" sz="2400" dirty="0">
                <a:solidFill>
                  <a:schemeClr val="tx1"/>
                </a:solidFill>
                <a:effectLst/>
              </a:rPr>
              <a:t> = 10</a:t>
            </a:r>
          </a:p>
          <a:p>
            <a:pPr lvl="1" algn="l">
              <a:lnSpc>
                <a:spcPct val="90000"/>
              </a:lnSpc>
            </a:pPr>
            <a:r>
              <a:rPr lang="en-US" altLang="en-US" sz="2400" i="1" dirty="0" err="1">
                <a:solidFill>
                  <a:schemeClr val="tx1"/>
                </a:solidFill>
                <a:effectLst/>
              </a:rPr>
              <a:t>x</a:t>
            </a:r>
            <a:r>
              <a:rPr lang="en-US" altLang="en-US" sz="2400" dirty="0" err="1">
                <a:solidFill>
                  <a:schemeClr val="tx1"/>
                </a:solidFill>
                <a:effectLst/>
              </a:rPr>
              <a:t>+</a:t>
            </a:r>
            <a:r>
              <a:rPr lang="en-US" altLang="en-US" sz="2400" i="1" dirty="0" err="1">
                <a:solidFill>
                  <a:schemeClr val="tx1"/>
                </a:solidFill>
                <a:effectLst/>
              </a:rPr>
              <a:t>y</a:t>
            </a:r>
            <a:r>
              <a:rPr lang="en-US" altLang="en-US" sz="2400" dirty="0">
                <a:solidFill>
                  <a:schemeClr val="tx1"/>
                </a:solidFill>
                <a:effectLst/>
              </a:rPr>
              <a:t> = 01 and carry in = 1</a:t>
            </a:r>
          </a:p>
        </p:txBody>
      </p:sp>
      <p:graphicFrame>
        <p:nvGraphicFramePr>
          <p:cNvPr id="28808" name="Group 136"/>
          <p:cNvGraphicFramePr>
            <a:graphicFrameLocks noGrp="1"/>
          </p:cNvGraphicFramePr>
          <p:nvPr/>
        </p:nvGraphicFramePr>
        <p:xfrm>
          <a:off x="7543801" y="2209801"/>
          <a:ext cx="2684463" cy="4114800"/>
        </p:xfrm>
        <a:graphic>
          <a:graphicData uri="http://schemas.openxmlformats.org/drawingml/2006/table">
            <a:tbl>
              <a:tblPr/>
              <a:tblGrid>
                <a:gridCol w="354013">
                  <a:extLst>
                    <a:ext uri="{9D8B030D-6E8A-4147-A177-3AD203B41FA5}">
                      <a16:colId xmlns:a16="http://schemas.microsoft.com/office/drawing/2014/main" val="2209125623"/>
                    </a:ext>
                  </a:extLst>
                </a:gridCol>
                <a:gridCol w="354012">
                  <a:extLst>
                    <a:ext uri="{9D8B030D-6E8A-4147-A177-3AD203B41FA5}">
                      <a16:colId xmlns:a16="http://schemas.microsoft.com/office/drawing/2014/main" val="2548507754"/>
                    </a:ext>
                  </a:extLst>
                </a:gridCol>
                <a:gridCol w="354013">
                  <a:extLst>
                    <a:ext uri="{9D8B030D-6E8A-4147-A177-3AD203B41FA5}">
                      <a16:colId xmlns:a16="http://schemas.microsoft.com/office/drawing/2014/main" val="2953922142"/>
                    </a:ext>
                  </a:extLst>
                </a:gridCol>
                <a:gridCol w="862012">
                  <a:extLst>
                    <a:ext uri="{9D8B030D-6E8A-4147-A177-3AD203B41FA5}">
                      <a16:colId xmlns:a16="http://schemas.microsoft.com/office/drawing/2014/main" val="2038353503"/>
                    </a:ext>
                  </a:extLst>
                </a:gridCol>
                <a:gridCol w="760413">
                  <a:extLst>
                    <a:ext uri="{9D8B030D-6E8A-4147-A177-3AD203B41FA5}">
                      <a16:colId xmlns:a16="http://schemas.microsoft.com/office/drawing/2014/main" val="1572829569"/>
                    </a:ext>
                  </a:extLst>
                </a:gridCol>
              </a:tblGrid>
              <a:tr h="45085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x</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y</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1"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c</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carry</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sum</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985700939"/>
                  </a:ext>
                </a:extLst>
              </a:tr>
              <a:tr h="452438">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610191240"/>
                  </a:ext>
                </a:extLst>
              </a:tr>
              <a:tr h="45085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593866591"/>
                  </a:ext>
                </a:extLst>
              </a:tr>
              <a:tr h="452438">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774642854"/>
                  </a:ext>
                </a:extLst>
              </a:tr>
              <a:tr h="45085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877393888"/>
                  </a:ext>
                </a:extLst>
              </a:tr>
              <a:tr h="452438">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106601159"/>
                  </a:ext>
                </a:extLst>
              </a:tr>
              <a:tr h="45085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952319950"/>
                  </a:ext>
                </a:extLst>
              </a:tr>
              <a:tr h="452438">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995495832"/>
                  </a:ext>
                </a:extLst>
              </a:tr>
              <a:tr h="450850">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lgn="just">
                        <a:spcBef>
                          <a:spcPct val="20000"/>
                        </a:spcBef>
                        <a:buClr>
                          <a:schemeClr val="hlink"/>
                        </a:buClr>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algn="just">
                        <a:spcBef>
                          <a:spcPct val="20000"/>
                        </a:spcBef>
                        <a:buClr>
                          <a:schemeClr val="folHlink"/>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algn="just">
                        <a:spcBef>
                          <a:spcPct val="20000"/>
                        </a:spcBef>
                        <a:buClr>
                          <a:schemeClr val="hlink"/>
                        </a:buClr>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algn="just">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algn="just">
                        <a:spcBef>
                          <a:spcPct val="20000"/>
                        </a:spcBef>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algn="just" fontAlgn="base">
                        <a:spcBef>
                          <a:spcPct val="20000"/>
                        </a:spcBef>
                        <a:spcAft>
                          <a:spcPct val="0"/>
                        </a:spcAft>
                        <a:buClr>
                          <a:schemeClr val="hlink"/>
                        </a:buClr>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423201369"/>
                  </a:ext>
                </a:extLst>
              </a:tr>
            </a:tbl>
          </a:graphicData>
        </a:graphic>
      </p:graphicFrame>
    </p:spTree>
    <p:extLst>
      <p:ext uri="{BB962C8B-B14F-4D97-AF65-F5344CB8AC3E}">
        <p14:creationId xmlns:p14="http://schemas.microsoft.com/office/powerpoint/2010/main" val="3600535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8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881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28810"/>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88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811"/>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nodeType="clickEffect">
                                  <p:stCondLst>
                                    <p:cond delay="0"/>
                                  </p:stCondLst>
                                  <p:childTnLst>
                                    <p:set>
                                      <p:cBhvr>
                                        <p:cTn id="64" dur="1" fill="hold">
                                          <p:stCondLst>
                                            <p:cond delay="0"/>
                                          </p:stCondLst>
                                        </p:cTn>
                                        <p:tgtEl>
                                          <p:spTgt spid="28812"/>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88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F58B3BB1-579B-4B44-81D4-B58CF54F8E01}" type="slidenum">
              <a:rPr lang="en-US" altLang="en-US"/>
              <a:pPr/>
              <a:t>53</a:t>
            </a:fld>
            <a:endParaRPr lang="en-US" altLang="en-US"/>
          </a:p>
        </p:txBody>
      </p:sp>
      <p:sp>
        <p:nvSpPr>
          <p:cNvPr id="30726" name="Rectangle 6"/>
          <p:cNvSpPr>
            <a:spLocks noChangeArrowheads="1"/>
          </p:cNvSpPr>
          <p:nvPr/>
        </p:nvSpPr>
        <p:spPr bwMode="auto">
          <a:xfrm>
            <a:off x="2743200" y="2895600"/>
            <a:ext cx="6629400" cy="2514600"/>
          </a:xfrm>
          <a:prstGeom prst="rect">
            <a:avLst/>
          </a:prstGeom>
          <a:noFill/>
          <a:ln w="25400" algn="ctr">
            <a:solidFill>
              <a:schemeClr val="tx1"/>
            </a:solidFill>
            <a:miter lim="800000"/>
            <a:headEnd/>
            <a:tailEnd type="none" w="lg" len="lg"/>
          </a:ln>
          <a:effectLst/>
        </p:spPr>
        <p:txBody>
          <a:bodyPr wrap="none" anchor="ctr"/>
          <a:lstStyle/>
          <a:p>
            <a:endParaRPr lang="en-US"/>
          </a:p>
        </p:txBody>
      </p:sp>
      <p:sp>
        <p:nvSpPr>
          <p:cNvPr id="30722" name="Rectangle 2"/>
          <p:cNvSpPr>
            <a:spLocks noGrp="1" noChangeArrowheads="1"/>
          </p:cNvSpPr>
          <p:nvPr>
            <p:ph type="title"/>
          </p:nvPr>
        </p:nvSpPr>
        <p:spPr/>
        <p:txBody>
          <a:bodyPr/>
          <a:lstStyle/>
          <a:p>
            <a:r>
              <a:rPr lang="en-US" altLang="en-US" dirty="0">
                <a:solidFill>
                  <a:schemeClr val="accent6"/>
                </a:solidFill>
              </a:rPr>
              <a:t>The full adder</a:t>
            </a:r>
          </a:p>
        </p:txBody>
      </p:sp>
      <p:sp>
        <p:nvSpPr>
          <p:cNvPr id="30723" name="Rectangle 3"/>
          <p:cNvSpPr>
            <a:spLocks noGrp="1" noChangeArrowheads="1"/>
          </p:cNvSpPr>
          <p:nvPr>
            <p:ph type="body" idx="1"/>
          </p:nvPr>
        </p:nvSpPr>
        <p:spPr/>
        <p:txBody>
          <a:bodyPr/>
          <a:lstStyle/>
          <a:p>
            <a:r>
              <a:rPr lang="en-US" altLang="en-US" dirty="0">
                <a:solidFill>
                  <a:schemeClr val="tx1"/>
                </a:solidFill>
                <a:effectLst/>
              </a:rPr>
              <a:t>The “HA” boxes are half-adders</a:t>
            </a:r>
          </a:p>
        </p:txBody>
      </p:sp>
      <p:graphicFrame>
        <p:nvGraphicFramePr>
          <p:cNvPr id="30725" name="Object 5"/>
          <p:cNvGraphicFramePr>
            <a:graphicFrameLocks noChangeAspect="1"/>
          </p:cNvGraphicFramePr>
          <p:nvPr/>
        </p:nvGraphicFramePr>
        <p:xfrm>
          <a:off x="2894014" y="3082926"/>
          <a:ext cx="6192837" cy="2074863"/>
        </p:xfrm>
        <a:graphic>
          <a:graphicData uri="http://schemas.openxmlformats.org/presentationml/2006/ole">
            <mc:AlternateContent xmlns:mc="http://schemas.openxmlformats.org/markup-compatibility/2006">
              <mc:Choice xmlns:v="urn:schemas-microsoft-com:vml" Requires="v">
                <p:oleObj spid="_x0000_s7186" name="Visio" r:id="rId3" imgW="2064715" imgH="692201" progId="Visio.Drawing.11">
                  <p:embed/>
                </p:oleObj>
              </mc:Choice>
              <mc:Fallback>
                <p:oleObj name="Visio" r:id="rId3" imgW="2064715" imgH="692201" progId="Visio.Drawing.11">
                  <p:embed/>
                  <p:pic>
                    <p:nvPicPr>
                      <p:cNvPr id="307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014" y="3082926"/>
                        <a:ext cx="6192837" cy="2074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lgn="ctr">
                            <a:solidFill>
                              <a:srgbClr val="CC99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4"/>
          <p:cNvGraphicFramePr>
            <a:graphicFrameLocks noChangeAspect="1"/>
          </p:cNvGraphicFramePr>
          <p:nvPr/>
        </p:nvGraphicFramePr>
        <p:xfrm>
          <a:off x="2894014" y="3082926"/>
          <a:ext cx="3851275" cy="2074863"/>
        </p:xfrm>
        <a:graphic>
          <a:graphicData uri="http://schemas.openxmlformats.org/presentationml/2006/ole">
            <mc:AlternateContent xmlns:mc="http://schemas.openxmlformats.org/markup-compatibility/2006">
              <mc:Choice xmlns:v="urn:schemas-microsoft-com:vml" Requires="v">
                <p:oleObj spid="_x0000_s7187" name="Visio" r:id="rId5" imgW="1284427" imgH="692201" progId="Visio.Drawing.11">
                  <p:embed/>
                </p:oleObj>
              </mc:Choice>
              <mc:Fallback>
                <p:oleObj name="Visio" r:id="rId5" imgW="1284427" imgH="692201" progId="Visio.Drawing.11">
                  <p:embed/>
                  <p:pic>
                    <p:nvPicPr>
                      <p:cNvPr id="3072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014" y="3082926"/>
                        <a:ext cx="3851275" cy="2074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lgn="ctr">
                            <a:solidFill>
                              <a:srgbClr val="CC99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54547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0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43C52D4F-8595-4156-947B-18589EF6F07D}" type="slidenum">
              <a:rPr lang="en-US" altLang="en-US"/>
              <a:pPr/>
              <a:t>54</a:t>
            </a:fld>
            <a:endParaRPr lang="en-US" altLang="en-US"/>
          </a:p>
        </p:txBody>
      </p:sp>
      <p:sp>
        <p:nvSpPr>
          <p:cNvPr id="31749" name="Rectangle 5"/>
          <p:cNvSpPr>
            <a:spLocks noChangeArrowheads="1"/>
          </p:cNvSpPr>
          <p:nvPr/>
        </p:nvSpPr>
        <p:spPr bwMode="auto">
          <a:xfrm>
            <a:off x="1752600" y="2667000"/>
            <a:ext cx="8763000" cy="3505200"/>
          </a:xfrm>
          <a:prstGeom prst="rect">
            <a:avLst/>
          </a:prstGeom>
          <a:noFill/>
          <a:ln w="25400" algn="ctr">
            <a:solidFill>
              <a:schemeClr val="tx1"/>
            </a:solidFill>
            <a:miter lim="800000"/>
            <a:headEnd/>
            <a:tailEnd type="none" w="lg" len="lg"/>
          </a:ln>
          <a:effectLst/>
        </p:spPr>
        <p:txBody>
          <a:bodyPr wrap="none" anchor="ctr"/>
          <a:lstStyle/>
          <a:p>
            <a:endParaRPr lang="en-US"/>
          </a:p>
        </p:txBody>
      </p:sp>
      <p:sp>
        <p:nvSpPr>
          <p:cNvPr id="31746" name="Rectangle 2"/>
          <p:cNvSpPr>
            <a:spLocks noGrp="1" noChangeArrowheads="1"/>
          </p:cNvSpPr>
          <p:nvPr>
            <p:ph type="title"/>
          </p:nvPr>
        </p:nvSpPr>
        <p:spPr/>
        <p:txBody>
          <a:bodyPr/>
          <a:lstStyle/>
          <a:p>
            <a:r>
              <a:rPr lang="en-US" altLang="en-US" dirty="0">
                <a:solidFill>
                  <a:schemeClr val="accent2"/>
                </a:solidFill>
              </a:rPr>
              <a:t>The full adder</a:t>
            </a:r>
          </a:p>
        </p:txBody>
      </p:sp>
      <p:sp>
        <p:nvSpPr>
          <p:cNvPr id="31747" name="Rectangle 3"/>
          <p:cNvSpPr>
            <a:spLocks noGrp="1" noChangeArrowheads="1"/>
          </p:cNvSpPr>
          <p:nvPr>
            <p:ph type="body" idx="1"/>
          </p:nvPr>
        </p:nvSpPr>
        <p:spPr>
          <a:xfrm>
            <a:off x="914400" y="1892710"/>
            <a:ext cx="10363200" cy="4267200"/>
          </a:xfrm>
        </p:spPr>
        <p:txBody>
          <a:bodyPr/>
          <a:lstStyle/>
          <a:p>
            <a:r>
              <a:rPr lang="en-US" altLang="en-US" dirty="0">
                <a:solidFill>
                  <a:schemeClr val="accent2"/>
                </a:solidFill>
              </a:rPr>
              <a:t>The full circuitry of the full adder</a:t>
            </a:r>
          </a:p>
        </p:txBody>
      </p:sp>
      <p:graphicFrame>
        <p:nvGraphicFramePr>
          <p:cNvPr id="31751" name="Object 7"/>
          <p:cNvGraphicFramePr>
            <a:graphicFrameLocks noChangeAspect="1"/>
          </p:cNvGraphicFramePr>
          <p:nvPr>
            <p:extLst>
              <p:ext uri="{D42A27DB-BD31-4B8C-83A1-F6EECF244321}">
                <p14:modId xmlns:p14="http://schemas.microsoft.com/office/powerpoint/2010/main" val="2942765642"/>
              </p:ext>
            </p:extLst>
          </p:nvPr>
        </p:nvGraphicFramePr>
        <p:xfrm>
          <a:off x="1828800" y="2743201"/>
          <a:ext cx="8610600" cy="3305175"/>
        </p:xfrm>
        <a:graphic>
          <a:graphicData uri="http://schemas.openxmlformats.org/presentationml/2006/ole">
            <mc:AlternateContent xmlns:mc="http://schemas.openxmlformats.org/markup-compatibility/2006">
              <mc:Choice xmlns:v="urn:schemas-microsoft-com:vml" Requires="v">
                <p:oleObj spid="_x0000_s8204" name="Visio" r:id="rId3" imgW="3614928" imgH="1387754" progId="Visio.Drawing.11">
                  <p:embed/>
                </p:oleObj>
              </mc:Choice>
              <mc:Fallback>
                <p:oleObj name="Visio" r:id="rId3" imgW="3614928" imgH="1387754" progId="Visio.Drawing.11">
                  <p:embed/>
                  <p:pic>
                    <p:nvPicPr>
                      <p:cNvPr id="317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743201"/>
                        <a:ext cx="8610600" cy="3305175"/>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6660583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C3112EDD-2696-4507-8650-C32A273D94E2}" type="slidenum">
              <a:rPr lang="en-US" altLang="en-US"/>
              <a:pPr/>
              <a:t>55</a:t>
            </a:fld>
            <a:endParaRPr lang="en-US" altLang="en-US"/>
          </a:p>
        </p:txBody>
      </p:sp>
      <p:sp>
        <p:nvSpPr>
          <p:cNvPr id="32773" name="Rectangle 5"/>
          <p:cNvSpPr>
            <a:spLocks noChangeArrowheads="1"/>
          </p:cNvSpPr>
          <p:nvPr/>
        </p:nvSpPr>
        <p:spPr bwMode="auto">
          <a:xfrm>
            <a:off x="1828800" y="2209800"/>
            <a:ext cx="8534400" cy="4267200"/>
          </a:xfrm>
          <a:prstGeom prst="rect">
            <a:avLst/>
          </a:prstGeom>
          <a:noFill/>
          <a:ln w="25400" algn="ctr">
            <a:solidFill>
              <a:schemeClr val="tx1"/>
            </a:solidFill>
            <a:miter lim="800000"/>
            <a:headEnd/>
            <a:tailEnd type="none" w="lg" len="lg"/>
          </a:ln>
          <a:effectLst/>
        </p:spPr>
        <p:txBody>
          <a:bodyPr wrap="none" anchor="ctr"/>
          <a:lstStyle/>
          <a:p>
            <a:endParaRPr lang="en-US"/>
          </a:p>
        </p:txBody>
      </p:sp>
      <p:sp>
        <p:nvSpPr>
          <p:cNvPr id="32770" name="Rectangle 2"/>
          <p:cNvSpPr>
            <a:spLocks noGrp="1" noChangeArrowheads="1"/>
          </p:cNvSpPr>
          <p:nvPr>
            <p:ph type="title"/>
          </p:nvPr>
        </p:nvSpPr>
        <p:spPr/>
        <p:txBody>
          <a:bodyPr/>
          <a:lstStyle/>
          <a:p>
            <a:r>
              <a:rPr lang="en-US" altLang="en-US" dirty="0">
                <a:solidFill>
                  <a:schemeClr val="accent6"/>
                </a:solidFill>
              </a:rPr>
              <a:t>Adding bigger binary numbers</a:t>
            </a:r>
          </a:p>
        </p:txBody>
      </p:sp>
      <p:sp>
        <p:nvSpPr>
          <p:cNvPr id="32771" name="Rectangle 3"/>
          <p:cNvSpPr>
            <a:spLocks noGrp="1" noChangeArrowheads="1"/>
          </p:cNvSpPr>
          <p:nvPr>
            <p:ph type="body" idx="1"/>
          </p:nvPr>
        </p:nvSpPr>
        <p:spPr>
          <a:xfrm>
            <a:off x="916858" y="1571932"/>
            <a:ext cx="10363200" cy="4267200"/>
          </a:xfrm>
        </p:spPr>
        <p:txBody>
          <a:bodyPr/>
          <a:lstStyle/>
          <a:p>
            <a:r>
              <a:rPr lang="en-US" altLang="en-US" dirty="0">
                <a:solidFill>
                  <a:schemeClr val="accent6"/>
                </a:solidFill>
              </a:rPr>
              <a:t>Just chain full adders together</a:t>
            </a:r>
          </a:p>
        </p:txBody>
      </p:sp>
      <p:graphicFrame>
        <p:nvGraphicFramePr>
          <p:cNvPr id="32772" name="Object 4"/>
          <p:cNvGraphicFramePr>
            <a:graphicFrameLocks noChangeAspect="1"/>
          </p:cNvGraphicFramePr>
          <p:nvPr>
            <p:extLst>
              <p:ext uri="{D42A27DB-BD31-4B8C-83A1-F6EECF244321}">
                <p14:modId xmlns:p14="http://schemas.microsoft.com/office/powerpoint/2010/main" val="3513771778"/>
              </p:ext>
            </p:extLst>
          </p:nvPr>
        </p:nvGraphicFramePr>
        <p:xfrm>
          <a:off x="1943100" y="2328862"/>
          <a:ext cx="8305800" cy="4148138"/>
        </p:xfrm>
        <a:graphic>
          <a:graphicData uri="http://schemas.openxmlformats.org/presentationml/2006/ole">
            <mc:AlternateContent xmlns:mc="http://schemas.openxmlformats.org/markup-compatibility/2006">
              <mc:Choice xmlns:v="urn:schemas-microsoft-com:vml" Requires="v">
                <p:oleObj spid="_x0000_s9226" name="Visio" r:id="rId3" imgW="2464003" imgH="1230478" progId="Visio.Drawing.11">
                  <p:embed/>
                </p:oleObj>
              </mc:Choice>
              <mc:Fallback>
                <p:oleObj name="Visio" r:id="rId3" imgW="2464003" imgH="1230478" progId="Visio.Drawing.11">
                  <p:embed/>
                  <p:pic>
                    <p:nvPicPr>
                      <p:cNvPr id="327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2328862"/>
                        <a:ext cx="8305800" cy="4148138"/>
                      </a:xfrm>
                      <a:prstGeom prst="rect">
                        <a:avLst/>
                      </a:prstGeom>
                      <a:solidFill>
                        <a:schemeClr val="bg1"/>
                      </a:solidFill>
                      <a:ln>
                        <a:noFill/>
                      </a:ln>
                      <a:effectLst/>
                    </p:spPr>
                  </p:pic>
                </p:oleObj>
              </mc:Fallback>
            </mc:AlternateContent>
          </a:graphicData>
        </a:graphic>
      </p:graphicFrame>
      <p:sp>
        <p:nvSpPr>
          <p:cNvPr id="32774" name="Oval 6"/>
          <p:cNvSpPr>
            <a:spLocks noChangeArrowheads="1"/>
          </p:cNvSpPr>
          <p:nvPr/>
        </p:nvSpPr>
        <p:spPr bwMode="auto">
          <a:xfrm>
            <a:off x="3048000" y="2362200"/>
            <a:ext cx="762000" cy="457200"/>
          </a:xfrm>
          <a:prstGeom prst="ellipse">
            <a:avLst/>
          </a:prstGeom>
          <a:noFill/>
          <a:ln w="50800" algn="ctr">
            <a:solidFill>
              <a:srgbClr val="FF0000"/>
            </a:solidFill>
            <a:round/>
            <a:headEnd/>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01552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8B4F4F3-E53A-44EB-BA71-5AF662E579CF}" type="slidenum">
              <a:rPr lang="en-US" altLang="en-US"/>
              <a:pPr/>
              <a:t>56</a:t>
            </a:fld>
            <a:endParaRPr lang="en-US" altLang="en-US"/>
          </a:p>
        </p:txBody>
      </p:sp>
      <p:sp>
        <p:nvSpPr>
          <p:cNvPr id="35842" name="Rectangle 2"/>
          <p:cNvSpPr>
            <a:spLocks noGrp="1" noChangeArrowheads="1"/>
          </p:cNvSpPr>
          <p:nvPr>
            <p:ph type="title"/>
          </p:nvPr>
        </p:nvSpPr>
        <p:spPr/>
        <p:txBody>
          <a:bodyPr/>
          <a:lstStyle/>
          <a:p>
            <a:r>
              <a:rPr lang="en-US" altLang="en-US" dirty="0"/>
              <a:t>Adding bigger binary numbers</a:t>
            </a:r>
          </a:p>
        </p:txBody>
      </p:sp>
      <p:sp>
        <p:nvSpPr>
          <p:cNvPr id="35843" name="Rectangle 3"/>
          <p:cNvSpPr>
            <a:spLocks noGrp="1" noChangeArrowheads="1"/>
          </p:cNvSpPr>
          <p:nvPr>
            <p:ph type="body" idx="1"/>
          </p:nvPr>
        </p:nvSpPr>
        <p:spPr/>
        <p:txBody>
          <a:bodyPr/>
          <a:lstStyle/>
          <a:p>
            <a:pPr>
              <a:lnSpc>
                <a:spcPct val="90000"/>
              </a:lnSpc>
            </a:pPr>
            <a:r>
              <a:rPr lang="en-US" altLang="en-US" sz="3000" dirty="0"/>
              <a:t>A half adder has 4 logic gates</a:t>
            </a:r>
          </a:p>
          <a:p>
            <a:pPr>
              <a:lnSpc>
                <a:spcPct val="90000"/>
              </a:lnSpc>
            </a:pPr>
            <a:r>
              <a:rPr lang="en-US" altLang="en-US" sz="3000" dirty="0"/>
              <a:t>A full adder has two half adders plus a OR gate</a:t>
            </a:r>
          </a:p>
          <a:p>
            <a:pPr lvl="1">
              <a:lnSpc>
                <a:spcPct val="90000"/>
              </a:lnSpc>
            </a:pPr>
            <a:r>
              <a:rPr lang="en-US" altLang="en-US" sz="3000" dirty="0"/>
              <a:t>Total of 9 logic gates</a:t>
            </a:r>
          </a:p>
          <a:p>
            <a:pPr>
              <a:lnSpc>
                <a:spcPct val="90000"/>
              </a:lnSpc>
            </a:pPr>
            <a:r>
              <a:rPr lang="en-US" altLang="en-US" sz="3000" dirty="0"/>
              <a:t>To add </a:t>
            </a:r>
            <a:r>
              <a:rPr lang="en-US" altLang="en-US" sz="3000" i="1" dirty="0"/>
              <a:t>n</a:t>
            </a:r>
            <a:r>
              <a:rPr lang="en-US" altLang="en-US" sz="3000" dirty="0"/>
              <a:t> bit binary numbers, you need 1 HA and </a:t>
            </a:r>
            <a:r>
              <a:rPr lang="en-US" altLang="en-US" sz="3000" i="1" dirty="0"/>
              <a:t>n</a:t>
            </a:r>
            <a:r>
              <a:rPr lang="en-US" altLang="en-US" sz="3000" dirty="0"/>
              <a:t>-1 FAs</a:t>
            </a:r>
          </a:p>
          <a:p>
            <a:pPr>
              <a:lnSpc>
                <a:spcPct val="90000"/>
              </a:lnSpc>
            </a:pPr>
            <a:r>
              <a:rPr lang="en-US" altLang="en-US" sz="3000" dirty="0"/>
              <a:t>To add 32 bit binary numbers, you need 1 HA and 31 FAs</a:t>
            </a:r>
          </a:p>
          <a:p>
            <a:pPr lvl="1">
              <a:lnSpc>
                <a:spcPct val="90000"/>
              </a:lnSpc>
            </a:pPr>
            <a:r>
              <a:rPr lang="en-US" altLang="en-US" sz="3000" dirty="0"/>
              <a:t>Total of 4+9*31 = 283 logic gates</a:t>
            </a:r>
          </a:p>
          <a:p>
            <a:pPr>
              <a:lnSpc>
                <a:spcPct val="90000"/>
              </a:lnSpc>
            </a:pPr>
            <a:r>
              <a:rPr lang="en-US" altLang="en-US" sz="3000" dirty="0"/>
              <a:t>To add 64 bit binary numbers, you need 1 HA and 63 FAs</a:t>
            </a:r>
          </a:p>
          <a:p>
            <a:pPr lvl="1">
              <a:lnSpc>
                <a:spcPct val="90000"/>
              </a:lnSpc>
            </a:pPr>
            <a:r>
              <a:rPr lang="en-US" altLang="en-US" sz="3000" dirty="0"/>
              <a:t>Total of 4+9*63 = 571 logic gates</a:t>
            </a:r>
          </a:p>
        </p:txBody>
      </p:sp>
    </p:spTree>
    <p:extLst>
      <p:ext uri="{BB962C8B-B14F-4D97-AF65-F5344CB8AC3E}">
        <p14:creationId xmlns:p14="http://schemas.microsoft.com/office/powerpoint/2010/main" val="2664770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70B3520-3330-40F7-811D-D4F4208ABDE4}" type="slidenum">
              <a:rPr lang="en-US" altLang="en-US"/>
              <a:pPr/>
              <a:t>57</a:t>
            </a:fld>
            <a:endParaRPr lang="en-US" altLang="en-US"/>
          </a:p>
        </p:txBody>
      </p:sp>
      <p:sp>
        <p:nvSpPr>
          <p:cNvPr id="36866" name="Rectangle 2"/>
          <p:cNvSpPr>
            <a:spLocks noGrp="1" noChangeArrowheads="1"/>
          </p:cNvSpPr>
          <p:nvPr>
            <p:ph type="title"/>
          </p:nvPr>
        </p:nvSpPr>
        <p:spPr/>
        <p:txBody>
          <a:bodyPr/>
          <a:lstStyle/>
          <a:p>
            <a:r>
              <a:rPr lang="en-US" altLang="en-US"/>
              <a:t>More about logic gates</a:t>
            </a:r>
          </a:p>
        </p:txBody>
      </p:sp>
      <p:sp>
        <p:nvSpPr>
          <p:cNvPr id="36867" name="Rectangle 3"/>
          <p:cNvSpPr>
            <a:spLocks noGrp="1" noChangeArrowheads="1"/>
          </p:cNvSpPr>
          <p:nvPr>
            <p:ph type="body" idx="1"/>
          </p:nvPr>
        </p:nvSpPr>
        <p:spPr/>
        <p:txBody>
          <a:bodyPr/>
          <a:lstStyle/>
          <a:p>
            <a:r>
              <a:rPr lang="en-US" altLang="en-US" dirty="0"/>
              <a:t>To implement a logic gate in hardware, you use a transistor</a:t>
            </a:r>
          </a:p>
          <a:p>
            <a:r>
              <a:rPr lang="en-US" altLang="en-US" dirty="0"/>
              <a:t>Transistors are all enclosed in an “IC”, or integrated circuit</a:t>
            </a:r>
          </a:p>
          <a:p>
            <a:r>
              <a:rPr lang="en-US" altLang="en-US" dirty="0"/>
              <a:t>The current Intel Pentium IV processors have 55 million transistors!</a:t>
            </a:r>
          </a:p>
        </p:txBody>
      </p:sp>
    </p:spTree>
    <p:extLst>
      <p:ext uri="{BB962C8B-B14F-4D97-AF65-F5344CB8AC3E}">
        <p14:creationId xmlns:p14="http://schemas.microsoft.com/office/powerpoint/2010/main" val="195096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C721DCE-446B-47D9-968A-FCA22C7722C1}" type="slidenum">
              <a:rPr lang="en-US" altLang="en-US"/>
              <a:pPr/>
              <a:t>58</a:t>
            </a:fld>
            <a:endParaRPr lang="en-US" altLang="en-US"/>
          </a:p>
        </p:txBody>
      </p:sp>
      <p:sp>
        <p:nvSpPr>
          <p:cNvPr id="33797" name="Rectangle 5"/>
          <p:cNvSpPr>
            <a:spLocks noChangeArrowheads="1"/>
          </p:cNvSpPr>
          <p:nvPr/>
        </p:nvSpPr>
        <p:spPr bwMode="auto">
          <a:xfrm>
            <a:off x="3200400" y="2438400"/>
            <a:ext cx="5334000" cy="3200400"/>
          </a:xfrm>
          <a:prstGeom prst="rect">
            <a:avLst/>
          </a:prstGeom>
          <a:solidFill>
            <a:schemeClr val="tx1"/>
          </a:solidFill>
          <a:ln w="2540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 name="Rectangle 2"/>
          <p:cNvSpPr>
            <a:spLocks noGrp="1" noChangeArrowheads="1"/>
          </p:cNvSpPr>
          <p:nvPr>
            <p:ph type="title"/>
          </p:nvPr>
        </p:nvSpPr>
        <p:spPr>
          <a:xfrm>
            <a:off x="914400" y="457200"/>
            <a:ext cx="10363200" cy="838200"/>
          </a:xfrm>
        </p:spPr>
        <p:txBody>
          <a:bodyPr/>
          <a:lstStyle/>
          <a:p>
            <a:r>
              <a:rPr lang="en-US" altLang="en-US" dirty="0"/>
              <a:t>Flip-flops</a:t>
            </a:r>
          </a:p>
        </p:txBody>
      </p:sp>
      <p:sp>
        <p:nvSpPr>
          <p:cNvPr id="33795" name="Rectangle 3"/>
          <p:cNvSpPr>
            <a:spLocks noGrp="1" noChangeArrowheads="1"/>
          </p:cNvSpPr>
          <p:nvPr>
            <p:ph type="body" idx="1"/>
          </p:nvPr>
        </p:nvSpPr>
        <p:spPr>
          <a:xfrm>
            <a:off x="800100" y="1295400"/>
            <a:ext cx="10363200" cy="4267200"/>
          </a:xfrm>
        </p:spPr>
        <p:txBody>
          <a:bodyPr/>
          <a:lstStyle/>
          <a:p>
            <a:pPr>
              <a:lnSpc>
                <a:spcPct val="90000"/>
              </a:lnSpc>
            </a:pPr>
            <a:r>
              <a:rPr lang="en-US" altLang="en-US" dirty="0"/>
              <a:t>Consider the following circuit:</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r>
              <a:rPr lang="en-US" altLang="en-US" dirty="0"/>
              <a:t>What does it do?</a:t>
            </a:r>
          </a:p>
        </p:txBody>
      </p:sp>
      <p:pic>
        <p:nvPicPr>
          <p:cNvPr id="2" name="Picture 1"/>
          <p:cNvPicPr>
            <a:picLocks noChangeAspect="1"/>
          </p:cNvPicPr>
          <p:nvPr/>
        </p:nvPicPr>
        <p:blipFill>
          <a:blip r:embed="rId2"/>
          <a:stretch>
            <a:fillRect/>
          </a:stretch>
        </p:blipFill>
        <p:spPr>
          <a:xfrm>
            <a:off x="3124200" y="2438400"/>
            <a:ext cx="5715000" cy="3448050"/>
          </a:xfrm>
          <a:prstGeom prst="rect">
            <a:avLst/>
          </a:prstGeom>
        </p:spPr>
      </p:pic>
    </p:spTree>
    <p:extLst>
      <p:ext uri="{BB962C8B-B14F-4D97-AF65-F5344CB8AC3E}">
        <p14:creationId xmlns:p14="http://schemas.microsoft.com/office/powerpoint/2010/main" val="17466430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4540206-E255-4B02-A373-41C576BC7307}" type="slidenum">
              <a:rPr lang="en-US" altLang="en-US"/>
              <a:pPr/>
              <a:t>59</a:t>
            </a:fld>
            <a:endParaRPr lang="en-US" altLang="en-US"/>
          </a:p>
        </p:txBody>
      </p:sp>
      <p:sp>
        <p:nvSpPr>
          <p:cNvPr id="34819" name="Rectangle 3"/>
          <p:cNvSpPr>
            <a:spLocks noGrp="1" noChangeArrowheads="1"/>
          </p:cNvSpPr>
          <p:nvPr>
            <p:ph type="title"/>
          </p:nvPr>
        </p:nvSpPr>
        <p:spPr/>
        <p:txBody>
          <a:bodyPr/>
          <a:lstStyle/>
          <a:p>
            <a:r>
              <a:rPr lang="en-US" altLang="en-US"/>
              <a:t>Memory</a:t>
            </a:r>
          </a:p>
        </p:txBody>
      </p:sp>
      <p:sp>
        <p:nvSpPr>
          <p:cNvPr id="34820" name="Rectangle 4"/>
          <p:cNvSpPr>
            <a:spLocks noGrp="1" noChangeArrowheads="1"/>
          </p:cNvSpPr>
          <p:nvPr>
            <p:ph type="body" idx="1"/>
          </p:nvPr>
        </p:nvSpPr>
        <p:spPr>
          <a:xfrm>
            <a:off x="685800" y="1600200"/>
            <a:ext cx="7467600" cy="4953000"/>
          </a:xfrm>
        </p:spPr>
        <p:txBody>
          <a:bodyPr/>
          <a:lstStyle/>
          <a:p>
            <a:r>
              <a:rPr lang="en-US" altLang="en-US" sz="2800" dirty="0"/>
              <a:t>A flip-flop holds a single bit of memory</a:t>
            </a:r>
          </a:p>
          <a:p>
            <a:pPr lvl="1"/>
            <a:r>
              <a:rPr lang="en-US" altLang="en-US" sz="2400" dirty="0"/>
              <a:t>The bit “flip-flops” between the two NAND gates</a:t>
            </a:r>
          </a:p>
          <a:p>
            <a:r>
              <a:rPr lang="en-US" altLang="en-US" sz="2800" dirty="0"/>
              <a:t>In reality, flip-flops are a bit more complicated</a:t>
            </a:r>
          </a:p>
          <a:p>
            <a:pPr lvl="1"/>
            <a:r>
              <a:rPr lang="en-US" altLang="en-US" sz="2400" dirty="0"/>
              <a:t>Have 5 (or so) logic gates (transistors) per flip-flop</a:t>
            </a:r>
          </a:p>
          <a:p>
            <a:r>
              <a:rPr lang="en-US" altLang="en-US" sz="2800" dirty="0"/>
              <a:t>Consider a 1 Gb memory chip</a:t>
            </a:r>
          </a:p>
          <a:p>
            <a:pPr lvl="1"/>
            <a:r>
              <a:rPr lang="en-US" altLang="en-US" sz="2400" dirty="0"/>
              <a:t>1 Gb = 8,589,934,592 bits of memory</a:t>
            </a:r>
          </a:p>
          <a:p>
            <a:pPr lvl="1"/>
            <a:r>
              <a:rPr lang="en-US" altLang="en-US" sz="2400" dirty="0"/>
              <a:t>That’s about 43 million transistors!</a:t>
            </a:r>
          </a:p>
          <a:p>
            <a:r>
              <a:rPr lang="en-US" altLang="en-US" sz="2800" dirty="0"/>
              <a:t>In reality, those transistors are split into 9 ICs of about 5 million transistors each</a:t>
            </a:r>
          </a:p>
        </p:txBody>
      </p:sp>
      <p:pic>
        <p:nvPicPr>
          <p:cNvPr id="3482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1" y="1295400"/>
            <a:ext cx="2049463" cy="5105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lgn="ctr">
                <a:solidFill>
                  <a:srgbClr val="CC99FF"/>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504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48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00B75F-61FF-4E4C-BC44-678746562C88}" type="slidenum">
              <a:rPr lang="en-CA" altLang="en-US"/>
              <a:pPr/>
              <a:t>6</a:t>
            </a:fld>
            <a:endParaRPr lang="en-CA" altLang="en-US"/>
          </a:p>
        </p:txBody>
      </p:sp>
      <p:sp>
        <p:nvSpPr>
          <p:cNvPr id="390146" name="Rectangle 2"/>
          <p:cNvSpPr>
            <a:spLocks noGrp="1" noChangeArrowheads="1"/>
          </p:cNvSpPr>
          <p:nvPr>
            <p:ph type="title"/>
          </p:nvPr>
        </p:nvSpPr>
        <p:spPr>
          <a:xfrm>
            <a:off x="1752600" y="0"/>
            <a:ext cx="8610600" cy="990600"/>
          </a:xfrm>
        </p:spPr>
        <p:txBody>
          <a:bodyPr/>
          <a:lstStyle/>
          <a:p>
            <a:r>
              <a:rPr lang="en-US" altLang="en-US" sz="3600"/>
              <a:t>Boolean Functions and Expressions</a:t>
            </a:r>
            <a:endParaRPr lang="en-CA" altLang="en-US" sz="3600"/>
          </a:p>
        </p:txBody>
      </p:sp>
      <p:sp>
        <p:nvSpPr>
          <p:cNvPr id="390147" name="Rectangle 3"/>
          <p:cNvSpPr>
            <a:spLocks noGrp="1" noChangeArrowheads="1"/>
          </p:cNvSpPr>
          <p:nvPr>
            <p:ph type="body" idx="1"/>
          </p:nvPr>
        </p:nvSpPr>
        <p:spPr>
          <a:xfrm>
            <a:off x="609600" y="1143000"/>
            <a:ext cx="10972800" cy="5105400"/>
          </a:xfrm>
        </p:spPr>
        <p:txBody>
          <a:bodyPr/>
          <a:lstStyle/>
          <a:p>
            <a:pPr marL="0" indent="0">
              <a:spcAft>
                <a:spcPct val="20000"/>
              </a:spcAft>
            </a:pP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Definition:</a:t>
            </a:r>
            <a:r>
              <a:rPr lang="en-US" altLang="en-US" dirty="0">
                <a:latin typeface="Cambria Math" panose="02040503050406030204" pitchFamily="18" charset="0"/>
                <a:ea typeface="Cambria Math" panose="02040503050406030204" pitchFamily="18" charset="0"/>
                <a:sym typeface="Symbol" panose="05050102010706020507" pitchFamily="18" charset="2"/>
              </a:rPr>
              <a:t> Let B = {0, 1}. The variable x is called a </a:t>
            </a: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variable</a:t>
            </a:r>
            <a:r>
              <a:rPr lang="en-US" altLang="en-US" dirty="0">
                <a:latin typeface="Cambria Math" panose="02040503050406030204" pitchFamily="18" charset="0"/>
                <a:ea typeface="Cambria Math" panose="02040503050406030204" pitchFamily="18" charset="0"/>
                <a:sym typeface="Symbol" panose="05050102010706020507" pitchFamily="18" charset="2"/>
              </a:rPr>
              <a:t> if it assumes values only from B.</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A function from </a:t>
            </a:r>
            <a:r>
              <a:rPr lang="en-US" altLang="en-US" dirty="0" err="1">
                <a:latin typeface="Cambria Math" panose="02040503050406030204" pitchFamily="18" charset="0"/>
                <a:ea typeface="Cambria Math" panose="02040503050406030204" pitchFamily="18" charset="0"/>
                <a:sym typeface="Symbol" panose="05050102010706020507" pitchFamily="18" charset="2"/>
              </a:rPr>
              <a:t>B</a:t>
            </a:r>
            <a:r>
              <a:rPr lang="en-US" altLang="en-US" baseline="30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dirty="0">
                <a:latin typeface="Cambria Math" panose="02040503050406030204" pitchFamily="18" charset="0"/>
                <a:ea typeface="Cambria Math" panose="02040503050406030204" pitchFamily="18" charset="0"/>
                <a:sym typeface="Symbol" panose="05050102010706020507" pitchFamily="18" charset="2"/>
              </a:rPr>
              <a:t>, the set {(x</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dirty="0">
                <a:latin typeface="Cambria Math" panose="02040503050406030204" pitchFamily="18" charset="0"/>
                <a:ea typeface="Cambria Math" panose="02040503050406030204" pitchFamily="18" charset="0"/>
                <a:sym typeface="Symbol" panose="05050102010706020507" pitchFamily="18" charset="2"/>
              </a:rPr>
              <a:t>, x</a:t>
            </a:r>
            <a:r>
              <a:rPr lang="en-US" altLang="en-US"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dirty="0">
                <a:latin typeface="Cambria Math" panose="02040503050406030204" pitchFamily="18" charset="0"/>
                <a:ea typeface="Cambria Math" panose="02040503050406030204" pitchFamily="18" charset="0"/>
                <a:sym typeface="Symbol" panose="05050102010706020507" pitchFamily="18" charset="2"/>
              </a:rPr>
              <a:t>, …, </a:t>
            </a:r>
            <a:r>
              <a:rPr lang="en-US" altLang="en-US" dirty="0" err="1">
                <a:latin typeface="Cambria Math" panose="02040503050406030204" pitchFamily="18" charset="0"/>
                <a:ea typeface="Cambria Math" panose="02040503050406030204" pitchFamily="18" charset="0"/>
                <a:sym typeface="Symbol" panose="05050102010706020507" pitchFamily="18" charset="2"/>
              </a:rPr>
              <a:t>x</a:t>
            </a:r>
            <a:r>
              <a:rPr lang="en-US" altLang="en-US"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err="1">
                <a:latin typeface="Cambria Math" panose="02040503050406030204" pitchFamily="18" charset="0"/>
                <a:ea typeface="Cambria Math" panose="02040503050406030204" pitchFamily="18" charset="0"/>
                <a:sym typeface="Symbol" panose="05050102010706020507" pitchFamily="18" charset="2"/>
              </a:rPr>
              <a:t>x</a:t>
            </a:r>
            <a:r>
              <a:rPr lang="en-US" altLang="en-US" baseline="-250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dirty="0" err="1">
                <a:latin typeface="Cambria Math" panose="02040503050406030204" pitchFamily="18" charset="0"/>
                <a:ea typeface="Cambria Math" panose="02040503050406030204" pitchFamily="18" charset="0"/>
                <a:sym typeface="Symbol" panose="05050102010706020507" pitchFamily="18" charset="2"/>
              </a:rPr>
              <a:t>B</a:t>
            </a:r>
            <a:r>
              <a:rPr lang="en-US" altLang="en-US" dirty="0">
                <a:latin typeface="Cambria Math" panose="02040503050406030204" pitchFamily="18" charset="0"/>
                <a:ea typeface="Cambria Math" panose="02040503050406030204" pitchFamily="18" charset="0"/>
                <a:sym typeface="Symbol" panose="05050102010706020507" pitchFamily="18" charset="2"/>
              </a:rPr>
              <a:t>, </a:t>
            </a:r>
            <a:br>
              <a:rPr lang="en-US" altLang="en-US" dirty="0">
                <a:latin typeface="Cambria Math" panose="02040503050406030204" pitchFamily="18" charset="0"/>
                <a:ea typeface="Cambria Math" panose="02040503050406030204" pitchFamily="18" charset="0"/>
                <a:sym typeface="Symbol" panose="05050102010706020507" pitchFamily="18" charset="2"/>
              </a:rPr>
            </a:br>
            <a:r>
              <a:rPr lang="en-US" altLang="en-US" dirty="0">
                <a:latin typeface="Cambria Math" panose="02040503050406030204" pitchFamily="18" charset="0"/>
                <a:ea typeface="Cambria Math" panose="02040503050406030204" pitchFamily="18" charset="0"/>
                <a:sym typeface="Symbol" panose="05050102010706020507" pitchFamily="18" charset="2"/>
              </a:rPr>
              <a:t>1  </a:t>
            </a:r>
            <a:r>
              <a:rPr lang="en-US" altLang="en-US" dirty="0" err="1">
                <a:latin typeface="Cambria Math" panose="02040503050406030204" pitchFamily="18" charset="0"/>
                <a:ea typeface="Cambria Math" panose="02040503050406030204" pitchFamily="18" charset="0"/>
                <a:sym typeface="Symbol" panose="05050102010706020507" pitchFamily="18" charset="2"/>
              </a:rPr>
              <a:t>i</a:t>
            </a:r>
            <a:r>
              <a:rPr lang="en-US" altLang="en-US" dirty="0">
                <a:latin typeface="Cambria Math" panose="02040503050406030204" pitchFamily="18" charset="0"/>
                <a:ea typeface="Cambria Math" panose="02040503050406030204" pitchFamily="18" charset="0"/>
                <a:sym typeface="Symbol" panose="05050102010706020507" pitchFamily="18" charset="2"/>
              </a:rPr>
              <a:t>  n}, to B is called a </a:t>
            </a:r>
            <a:r>
              <a:rPr lang="en-US" altLang="en-US"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function of degree n</a:t>
            </a:r>
            <a:r>
              <a:rPr lang="en-US" altLang="en-US"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endParaRPr lang="en-US" altLang="en-US" sz="1000" dirty="0">
              <a:latin typeface="Cambria Math" panose="02040503050406030204" pitchFamily="18" charset="0"/>
              <a:ea typeface="Cambria Math" panose="02040503050406030204" pitchFamily="18" charset="0"/>
              <a:sym typeface="Symbol" panose="05050102010706020507" pitchFamily="18" charset="2"/>
            </a:endParaRP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Boolean functions can be represented using expressions made up from the variables and Boolean operations.</a:t>
            </a:r>
          </a:p>
        </p:txBody>
      </p:sp>
    </p:spTree>
    <p:extLst>
      <p:ext uri="{BB962C8B-B14F-4D97-AF65-F5344CB8AC3E}">
        <p14:creationId xmlns:p14="http://schemas.microsoft.com/office/powerpoint/2010/main" val="200311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 calcmode="lin" valueType="num">
                                      <p:cBhvr additive="base">
                                        <p:cTn id="7" dur="500" fill="hold"/>
                                        <p:tgtEl>
                                          <p:spTgt spid="390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0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0147">
                                            <p:txEl>
                                              <p:pRg st="1" end="1"/>
                                            </p:txEl>
                                          </p:spTgt>
                                        </p:tgtEl>
                                        <p:attrNameLst>
                                          <p:attrName>style.visibility</p:attrName>
                                        </p:attrNameLst>
                                      </p:cBhvr>
                                      <p:to>
                                        <p:strVal val="visible"/>
                                      </p:to>
                                    </p:set>
                                    <p:anim calcmode="lin" valueType="num">
                                      <p:cBhvr additive="base">
                                        <p:cTn id="13" dur="500" fill="hold"/>
                                        <p:tgtEl>
                                          <p:spTgt spid="390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0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0147">
                                            <p:txEl>
                                              <p:pRg st="3" end="3"/>
                                            </p:txEl>
                                          </p:spTgt>
                                        </p:tgtEl>
                                        <p:attrNameLst>
                                          <p:attrName>style.visibility</p:attrName>
                                        </p:attrNameLst>
                                      </p:cBhvr>
                                      <p:to>
                                        <p:strVal val="visible"/>
                                      </p:to>
                                    </p:set>
                                    <p:anim calcmode="lin" valueType="num">
                                      <p:cBhvr additive="base">
                                        <p:cTn id="19" dur="500" fill="hold"/>
                                        <p:tgtEl>
                                          <p:spTgt spid="3901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01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609600" y="381000"/>
            <a:ext cx="10896599" cy="129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smtClean="0"/>
              <a:t>Reduction (Simplification) of Boolean Expressions</a:t>
            </a:r>
          </a:p>
        </p:txBody>
      </p:sp>
      <p:sp>
        <p:nvSpPr>
          <p:cNvPr id="81923" name="Rectangle 3"/>
          <p:cNvSpPr>
            <a:spLocks noGrp="1" noChangeArrowheads="1"/>
          </p:cNvSpPr>
          <p:nvPr>
            <p:ph type="body" idx="1"/>
          </p:nvPr>
        </p:nvSpPr>
        <p:spPr bwMode="auto">
          <a:xfrm>
            <a:off x="609600" y="1905000"/>
            <a:ext cx="110490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t" anchorCtr="0" compatLnSpc="1">
            <a:prstTxWarp prst="textNoShape">
              <a:avLst/>
            </a:prstTxWarp>
          </a:bodyPr>
          <a:lstStyle/>
          <a:p>
            <a:pPr marL="571500" indent="-571500">
              <a:lnSpc>
                <a:spcPct val="110000"/>
              </a:lnSpc>
              <a:spcAft>
                <a:spcPts val="700"/>
              </a:spcAft>
              <a:buFont typeface="Arial" panose="020B0604020202020204" pitchFamily="34" charset="0"/>
              <a:buChar char="•"/>
            </a:pPr>
            <a:r>
              <a:rPr lang="en-US" altLang="en-US" b="0" dirty="0" smtClean="0"/>
              <a:t>It is often possible to simplify the canonical SOP (or POS) forms.</a:t>
            </a:r>
          </a:p>
          <a:p>
            <a:pPr marL="571500" indent="-571500">
              <a:lnSpc>
                <a:spcPct val="110000"/>
              </a:lnSpc>
              <a:spcAft>
                <a:spcPts val="700"/>
              </a:spcAft>
              <a:buFont typeface="Arial" panose="020B0604020202020204" pitchFamily="34" charset="0"/>
              <a:buChar char="•"/>
            </a:pPr>
            <a:r>
              <a:rPr lang="en-US" altLang="en-US" b="0" dirty="0" smtClean="0"/>
              <a:t>A smaller Boolean equation generally translates to a lower gate count in the target circuit.</a:t>
            </a:r>
          </a:p>
          <a:p>
            <a:pPr marL="571500" indent="-571500">
              <a:lnSpc>
                <a:spcPct val="110000"/>
              </a:lnSpc>
              <a:spcAft>
                <a:spcPts val="700"/>
              </a:spcAft>
              <a:buFont typeface="Arial" panose="020B0604020202020204" pitchFamily="34" charset="0"/>
              <a:buChar char="•"/>
            </a:pPr>
            <a:r>
              <a:rPr lang="en-US" altLang="en-US" b="0" dirty="0" smtClean="0"/>
              <a:t>We cover two methods: algebraic reduction, </a:t>
            </a:r>
            <a:br>
              <a:rPr lang="en-US" altLang="en-US" b="0" dirty="0" smtClean="0"/>
            </a:br>
            <a:r>
              <a:rPr lang="en-US" altLang="en-US" b="0" dirty="0" smtClean="0"/>
              <a:t>and </a:t>
            </a:r>
            <a:r>
              <a:rPr lang="en-US" altLang="en-US" b="0" dirty="0" err="1" smtClean="0"/>
              <a:t>Karnaugh</a:t>
            </a:r>
            <a:r>
              <a:rPr lang="en-US" altLang="en-US" b="0" dirty="0" smtClean="0"/>
              <a:t> map reduction</a:t>
            </a:r>
            <a:endParaRPr lang="en-US" altLang="en-US" sz="2000" dirty="0"/>
          </a:p>
        </p:txBody>
      </p:sp>
    </p:spTree>
    <p:extLst>
      <p:ext uri="{BB962C8B-B14F-4D97-AF65-F5344CB8AC3E}">
        <p14:creationId xmlns:p14="http://schemas.microsoft.com/office/powerpoint/2010/main" val="24229640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609600" y="304800"/>
            <a:ext cx="1104900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smtClean="0">
                <a:solidFill>
                  <a:srgbClr val="000000"/>
                </a:solidFill>
              </a:rPr>
              <a:t>Reduced Majority Function Circuit</a:t>
            </a:r>
          </a:p>
        </p:txBody>
      </p:sp>
      <p:sp>
        <p:nvSpPr>
          <p:cNvPr id="82947" name="Rectangle 3"/>
          <p:cNvSpPr>
            <a:spLocks noGrp="1" noChangeArrowheads="1"/>
          </p:cNvSpPr>
          <p:nvPr>
            <p:ph type="body" idx="1"/>
          </p:nvPr>
        </p:nvSpPr>
        <p:spPr bwMode="auto">
          <a:xfrm>
            <a:off x="587477" y="1315065"/>
            <a:ext cx="110490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rPr>
              <a:t>•	Compared with the AND-OR circuit for the unreduced majority function, the inverter for C has been eliminated, one AND gate has been eliminated, and one AND gate has only two inputs instead of three inputs.  Can the function by reduced further? How do we go about it?</a:t>
            </a:r>
          </a:p>
        </p:txBody>
      </p:sp>
      <p:pic>
        <p:nvPicPr>
          <p:cNvPr id="82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012" y="2438400"/>
            <a:ext cx="9344987" cy="401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269033"/>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2209800" y="4572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smtClean="0">
                <a:solidFill>
                  <a:schemeClr val="accent2"/>
                </a:solidFill>
              </a:rPr>
              <a:t>The Algebraic Method</a:t>
            </a:r>
          </a:p>
        </p:txBody>
      </p:sp>
      <p:sp>
        <p:nvSpPr>
          <p:cNvPr id="83971" name="Rectangle 3"/>
          <p:cNvSpPr>
            <a:spLocks noGrp="1" noChangeArrowheads="1"/>
          </p:cNvSpPr>
          <p:nvPr>
            <p:ph type="body" idx="1"/>
          </p:nvPr>
        </p:nvSpPr>
        <p:spPr bwMode="auto">
          <a:xfrm>
            <a:off x="685800" y="1143000"/>
            <a:ext cx="10896600" cy="9144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chemeClr val="tx1"/>
                </a:solidFill>
                <a:effectLst/>
              </a:rPr>
              <a:t>•	Consider the majority function, </a:t>
            </a:r>
            <a:r>
              <a:rPr lang="en-US" altLang="en-US" sz="2000" i="1" dirty="0">
                <a:solidFill>
                  <a:schemeClr val="tx1"/>
                </a:solidFill>
                <a:effectLst/>
              </a:rPr>
              <a:t>F</a:t>
            </a:r>
            <a:r>
              <a:rPr lang="en-US" altLang="en-US" sz="2000" dirty="0">
                <a:solidFill>
                  <a:schemeClr val="tx1"/>
                </a:solidFill>
                <a:effectLst/>
              </a:rPr>
              <a:t>.  We apply the algebraic method to reduce </a:t>
            </a:r>
            <a:r>
              <a:rPr lang="en-US" altLang="en-US" sz="2000" i="1" dirty="0">
                <a:solidFill>
                  <a:schemeClr val="tx1"/>
                </a:solidFill>
                <a:effectLst/>
              </a:rPr>
              <a:t>F</a:t>
            </a:r>
            <a:r>
              <a:rPr lang="en-US" altLang="en-US" sz="2000" dirty="0">
                <a:solidFill>
                  <a:schemeClr val="tx1"/>
                </a:solidFill>
                <a:effectLst/>
              </a:rPr>
              <a:t> to its minimal two-level form:</a:t>
            </a:r>
          </a:p>
        </p:txBody>
      </p:sp>
      <p:pic>
        <p:nvPicPr>
          <p:cNvPr id="839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133600"/>
            <a:ext cx="6705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497431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2416176" y="457200"/>
            <a:ext cx="7566025"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The Algebraic Method</a:t>
            </a:r>
          </a:p>
        </p:txBody>
      </p:sp>
      <p:sp>
        <p:nvSpPr>
          <p:cNvPr id="84995" name="Rectangle 3"/>
          <p:cNvSpPr>
            <a:spLocks noGrp="1" noChangeArrowheads="1"/>
          </p:cNvSpPr>
          <p:nvPr>
            <p:ph type="body" idx="1"/>
          </p:nvPr>
        </p:nvSpPr>
        <p:spPr bwMode="auto">
          <a:xfrm>
            <a:off x="609600" y="1219200"/>
            <a:ext cx="10972800" cy="8382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effectLst/>
              </a:rPr>
              <a:t>•	This majority circuit is functionally equivalent to the previous majority circuit, but this one is in its minimal two-level form:</a:t>
            </a:r>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133601"/>
            <a:ext cx="7010399" cy="421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51916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685800" y="304800"/>
            <a:ext cx="108966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err="1" smtClean="0">
                <a:solidFill>
                  <a:srgbClr val="000000"/>
                </a:solidFill>
              </a:rPr>
              <a:t>Karnaugh</a:t>
            </a:r>
            <a:r>
              <a:rPr lang="en-US" altLang="en-US" dirty="0" smtClean="0">
                <a:solidFill>
                  <a:srgbClr val="000000"/>
                </a:solidFill>
              </a:rPr>
              <a:t> Maps: Venn Diagram Representation of Majority Function</a:t>
            </a:r>
          </a:p>
        </p:txBody>
      </p:sp>
      <p:sp>
        <p:nvSpPr>
          <p:cNvPr id="86019" name="Rectangle 3"/>
          <p:cNvSpPr>
            <a:spLocks noGrp="1" noChangeArrowheads="1"/>
          </p:cNvSpPr>
          <p:nvPr>
            <p:ph type="body" idx="1"/>
          </p:nvPr>
        </p:nvSpPr>
        <p:spPr bwMode="auto">
          <a:xfrm>
            <a:off x="685800" y="1676400"/>
            <a:ext cx="10896600" cy="9906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0" indent="6350">
              <a:lnSpc>
                <a:spcPct val="110000"/>
              </a:lnSpc>
              <a:spcAft>
                <a:spcPts val="713"/>
              </a:spcAft>
              <a:tabLst>
                <a:tab pos="863600" algn="l"/>
              </a:tabLst>
            </a:pPr>
            <a:r>
              <a:rPr lang="en-US" altLang="en-US" sz="2800" b="0" dirty="0" smtClean="0">
                <a:solidFill>
                  <a:schemeClr val="tx1"/>
                </a:solidFill>
                <a:effectLst/>
              </a:rPr>
              <a:t>•  Each distinct region in the “Universe” represents a </a:t>
            </a:r>
            <a:r>
              <a:rPr lang="en-US" altLang="en-US" sz="2800" b="0" dirty="0" err="1" smtClean="0">
                <a:solidFill>
                  <a:schemeClr val="tx1"/>
                </a:solidFill>
                <a:effectLst/>
              </a:rPr>
              <a:t>minterm</a:t>
            </a:r>
            <a:r>
              <a:rPr lang="en-US" altLang="en-US" sz="2800" b="0" dirty="0" smtClean="0">
                <a:solidFill>
                  <a:schemeClr val="tx1"/>
                </a:solidFill>
                <a:effectLst/>
              </a:rPr>
              <a:t>.</a:t>
            </a:r>
          </a:p>
          <a:p>
            <a:pPr marL="0" indent="6350">
              <a:lnSpc>
                <a:spcPct val="110000"/>
              </a:lnSpc>
              <a:tabLst>
                <a:tab pos="863600" algn="l"/>
              </a:tabLst>
            </a:pPr>
            <a:r>
              <a:rPr lang="en-US" altLang="en-US" sz="2800" b="0" dirty="0" smtClean="0">
                <a:solidFill>
                  <a:schemeClr val="tx1"/>
                </a:solidFill>
                <a:effectLst/>
              </a:rPr>
              <a:t>•  This diagram can be transformed into a </a:t>
            </a:r>
            <a:r>
              <a:rPr lang="en-US" altLang="en-US" sz="2800" b="0" i="1" dirty="0" err="1" smtClean="0">
                <a:solidFill>
                  <a:schemeClr val="tx1"/>
                </a:solidFill>
                <a:effectLst/>
              </a:rPr>
              <a:t>Karnaugh</a:t>
            </a:r>
            <a:r>
              <a:rPr lang="en-US" altLang="en-US" sz="2800" b="0" i="1" dirty="0" smtClean="0">
                <a:solidFill>
                  <a:schemeClr val="tx1"/>
                </a:solidFill>
                <a:effectLst/>
              </a:rPr>
              <a:t> Map</a:t>
            </a:r>
            <a:r>
              <a:rPr lang="en-US" altLang="en-US" sz="2800" b="0" dirty="0" smtClean="0">
                <a:solidFill>
                  <a:schemeClr val="tx1"/>
                </a:solidFill>
                <a:effectLst/>
              </a:rPr>
              <a:t>.</a:t>
            </a:r>
          </a:p>
        </p:txBody>
      </p:sp>
      <p:pic>
        <p:nvPicPr>
          <p:cNvPr id="86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3048001"/>
            <a:ext cx="7751763"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435685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2209800" y="4572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K-Map for Majority Function</a:t>
            </a:r>
          </a:p>
        </p:txBody>
      </p:sp>
      <p:sp>
        <p:nvSpPr>
          <p:cNvPr id="87043" name="Rectangle 3"/>
          <p:cNvSpPr>
            <a:spLocks noGrp="1" noChangeArrowheads="1"/>
          </p:cNvSpPr>
          <p:nvPr>
            <p:ph type="body" idx="1"/>
          </p:nvPr>
        </p:nvSpPr>
        <p:spPr bwMode="auto">
          <a:xfrm>
            <a:off x="685800" y="1371600"/>
            <a:ext cx="10896600" cy="8382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0" indent="6350">
              <a:lnSpc>
                <a:spcPct val="110000"/>
              </a:lnSpc>
              <a:spcAft>
                <a:spcPts val="713"/>
              </a:spcAft>
              <a:tabLst>
                <a:tab pos="863600" algn="l"/>
              </a:tabLst>
            </a:pPr>
            <a:r>
              <a:rPr lang="en-US" altLang="en-US" sz="3200" dirty="0" smtClean="0">
                <a:solidFill>
                  <a:schemeClr val="tx1"/>
                </a:solidFill>
                <a:effectLst/>
              </a:rPr>
              <a:t>•  Place a “1” in each cell that corresponds to that </a:t>
            </a:r>
            <a:r>
              <a:rPr lang="en-US" altLang="en-US" sz="3200" dirty="0" err="1" smtClean="0">
                <a:solidFill>
                  <a:schemeClr val="tx1"/>
                </a:solidFill>
                <a:effectLst/>
              </a:rPr>
              <a:t>minterm</a:t>
            </a:r>
            <a:r>
              <a:rPr lang="en-US" altLang="en-US" sz="3200" dirty="0" smtClean="0">
                <a:solidFill>
                  <a:schemeClr val="tx1"/>
                </a:solidFill>
                <a:effectLst/>
              </a:rPr>
              <a:t>.</a:t>
            </a:r>
          </a:p>
          <a:p>
            <a:pPr marL="0" indent="6350">
              <a:lnSpc>
                <a:spcPct val="110000"/>
              </a:lnSpc>
              <a:tabLst>
                <a:tab pos="863600" algn="l"/>
              </a:tabLst>
            </a:pPr>
            <a:r>
              <a:rPr lang="en-US" altLang="en-US" sz="3200" dirty="0" smtClean="0">
                <a:solidFill>
                  <a:schemeClr val="tx1"/>
                </a:solidFill>
                <a:effectLst/>
              </a:rPr>
              <a:t>•  Cells on the outer edge of the map “wrap around”</a:t>
            </a:r>
          </a:p>
        </p:txBody>
      </p:sp>
      <p:pic>
        <p:nvPicPr>
          <p:cNvPr id="87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043" y="2819401"/>
            <a:ext cx="9298045" cy="342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96502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619250" y="381000"/>
            <a:ext cx="8591550"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Adjacency Groupings for Majority Function</a:t>
            </a:r>
          </a:p>
        </p:txBody>
      </p:sp>
      <p:sp>
        <p:nvSpPr>
          <p:cNvPr id="88067" name="Rectangle 3"/>
          <p:cNvSpPr>
            <a:spLocks noGrp="1" noChangeArrowheads="1"/>
          </p:cNvSpPr>
          <p:nvPr>
            <p:ph type="body" idx="1"/>
          </p:nvPr>
        </p:nvSpPr>
        <p:spPr bwMode="auto">
          <a:xfrm>
            <a:off x="1828800" y="5715000"/>
            <a:ext cx="8534400" cy="5334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rPr>
              <a:t>•	F = BC + AC + AB</a:t>
            </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514600"/>
            <a:ext cx="42418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16624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609600" y="609600"/>
            <a:ext cx="110490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smtClean="0">
                <a:solidFill>
                  <a:srgbClr val="000000"/>
                </a:solidFill>
              </a:rPr>
              <a:t>Minimized AND-OR Majority Circuit</a:t>
            </a:r>
          </a:p>
        </p:txBody>
      </p:sp>
      <p:sp>
        <p:nvSpPr>
          <p:cNvPr id="89091" name="Rectangle 3"/>
          <p:cNvSpPr>
            <a:spLocks noGrp="1" noChangeArrowheads="1"/>
          </p:cNvSpPr>
          <p:nvPr>
            <p:ph type="body" idx="1"/>
          </p:nvPr>
        </p:nvSpPr>
        <p:spPr bwMode="auto">
          <a:xfrm>
            <a:off x="609600" y="4953000"/>
            <a:ext cx="11049000" cy="12954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effectLst/>
              </a:rPr>
              <a:t>•	F = BC + AC + AB</a:t>
            </a:r>
            <a:endParaRPr lang="en-US" altLang="en-US" sz="2000" dirty="0">
              <a:effectLst/>
            </a:endParaRPr>
          </a:p>
          <a:p>
            <a:pPr marL="349250" lvl="1">
              <a:lnSpc>
                <a:spcPct val="110000"/>
              </a:lnSpc>
              <a:spcAft>
                <a:spcPts val="700"/>
              </a:spcAft>
              <a:buNone/>
              <a:tabLst>
                <a:tab pos="863600" algn="l"/>
              </a:tabLst>
            </a:pPr>
            <a:r>
              <a:rPr lang="en-US" altLang="en-US" sz="2000" dirty="0">
                <a:solidFill>
                  <a:srgbClr val="000000"/>
                </a:solidFill>
                <a:effectLst/>
              </a:rPr>
              <a:t>• The K-map approach yields the same minimal two-level form as the algebraic approach.</a:t>
            </a:r>
          </a:p>
        </p:txBody>
      </p:sp>
      <p:pic>
        <p:nvPicPr>
          <p:cNvPr id="89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600200"/>
            <a:ext cx="5173663"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25556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1714500" y="533400"/>
            <a:ext cx="87630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K-Map Groupings</a:t>
            </a:r>
          </a:p>
        </p:txBody>
      </p:sp>
      <p:sp>
        <p:nvSpPr>
          <p:cNvPr id="90115" name="Rectangle 3"/>
          <p:cNvSpPr>
            <a:spLocks noGrp="1" noChangeArrowheads="1"/>
          </p:cNvSpPr>
          <p:nvPr>
            <p:ph type="body" idx="1"/>
          </p:nvPr>
        </p:nvSpPr>
        <p:spPr bwMode="auto">
          <a:xfrm>
            <a:off x="685800" y="1219200"/>
            <a:ext cx="10896600" cy="12192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400" b="0" dirty="0" smtClean="0">
                <a:solidFill>
                  <a:srgbClr val="000000"/>
                </a:solidFill>
                <a:effectLst/>
              </a:rPr>
              <a:t>•	Minimal grouping is on the left, non-minimal (but logically equivalent) grouping is on the right.</a:t>
            </a:r>
            <a:endParaRPr lang="en-US" altLang="en-US" sz="2400" b="0" dirty="0" smtClean="0">
              <a:effectLst/>
            </a:endParaRPr>
          </a:p>
          <a:p>
            <a:pPr marL="349250" lvl="1">
              <a:lnSpc>
                <a:spcPct val="110000"/>
              </a:lnSpc>
              <a:spcAft>
                <a:spcPts val="700"/>
              </a:spcAft>
              <a:buNone/>
              <a:tabLst>
                <a:tab pos="863600" algn="l"/>
              </a:tabLst>
            </a:pPr>
            <a:r>
              <a:rPr lang="en-US" altLang="en-US" sz="2400" b="0" dirty="0" smtClean="0">
                <a:solidFill>
                  <a:srgbClr val="000000"/>
                </a:solidFill>
                <a:effectLst/>
              </a:rPr>
              <a:t>• To obtain minimal grouping, create </a:t>
            </a:r>
            <a:r>
              <a:rPr lang="en-US" altLang="en-US" sz="2400" b="0" i="1" dirty="0" smtClean="0">
                <a:solidFill>
                  <a:schemeClr val="accent2"/>
                </a:solidFill>
                <a:effectLst/>
              </a:rPr>
              <a:t>smallest </a:t>
            </a:r>
            <a:r>
              <a:rPr lang="en-US" altLang="en-US" sz="2400" b="0" dirty="0" smtClean="0">
                <a:solidFill>
                  <a:schemeClr val="accent2"/>
                </a:solidFill>
                <a:effectLst/>
              </a:rPr>
              <a:t>groups first</a:t>
            </a:r>
            <a:r>
              <a:rPr lang="en-US" altLang="en-US" sz="2400" b="0" dirty="0" smtClean="0">
                <a:solidFill>
                  <a:schemeClr val="accent1"/>
                </a:solidFill>
                <a:effectLst/>
              </a:rPr>
              <a:t>.</a:t>
            </a:r>
          </a:p>
        </p:txBody>
      </p:sp>
      <p:pic>
        <p:nvPicPr>
          <p:cNvPr id="90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2895600"/>
            <a:ext cx="6250331"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77012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bwMode="auto">
          <a:xfrm>
            <a:off x="685800" y="609600"/>
            <a:ext cx="10896600" cy="685800"/>
          </a:xfrm>
          <a:noFill/>
        </p:spPr>
        <p:txBody>
          <a:bodyPr vert="horz" wrap="square" lIns="90487" tIns="44450" rIns="90487" bIns="44450" numCol="1" anchor="ctr" anchorCtr="0" compatLnSpc="1">
            <a:prstTxWarp prst="textNoShape">
              <a:avLst/>
            </a:prstTxWarp>
          </a:bodyPr>
          <a:lstStyle/>
          <a:p>
            <a:r>
              <a:rPr lang="en-US" altLang="en-US" dirty="0" smtClean="0">
                <a:solidFill>
                  <a:srgbClr val="000000"/>
                </a:solidFill>
              </a:rPr>
              <a:t>K-Map Corners are Logically Adjacent</a:t>
            </a:r>
          </a:p>
        </p:txBody>
      </p:sp>
      <p:pic>
        <p:nvPicPr>
          <p:cNvPr id="91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828799"/>
            <a:ext cx="3962400" cy="455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8100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4CC371-0B12-4470-96C7-764AED0FB5D9}" type="slidenum">
              <a:rPr lang="en-CA" altLang="en-US"/>
              <a:pPr/>
              <a:t>7</a:t>
            </a:fld>
            <a:endParaRPr lang="en-CA" altLang="en-US"/>
          </a:p>
        </p:txBody>
      </p:sp>
      <p:sp>
        <p:nvSpPr>
          <p:cNvPr id="391170"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mc:AlternateContent xmlns:mc="http://schemas.openxmlformats.org/markup-compatibility/2006" xmlns:a14="http://schemas.microsoft.com/office/drawing/2010/main">
        <mc:Choice Requires="a14">
          <p:sp>
            <p:nvSpPr>
              <p:cNvPr id="391171" name="Rectangle 3"/>
              <p:cNvSpPr>
                <a:spLocks noGrp="1" noChangeArrowheads="1"/>
              </p:cNvSpPr>
              <p:nvPr>
                <p:ph type="body" idx="1"/>
              </p:nvPr>
            </p:nvSpPr>
            <p:spPr>
              <a:xfrm>
                <a:off x="685800" y="1066800"/>
                <a:ext cx="10896600" cy="5105400"/>
              </a:xfrm>
            </p:spPr>
            <p:txBody>
              <a:bodyPr/>
              <a:lstStyle/>
              <a:p>
                <a:pPr marL="0" indent="0">
                  <a:spcAft>
                    <a:spcPct val="20000"/>
                  </a:spcAft>
                </a:pPr>
                <a:r>
                  <a:rPr lang="en-US" altLang="en-US" sz="3200" dirty="0">
                    <a:latin typeface="Cambria Math" panose="02040503050406030204" pitchFamily="18" charset="0"/>
                    <a:ea typeface="Cambria Math" panose="02040503050406030204" pitchFamily="18" charset="0"/>
                    <a:sym typeface="Symbol" panose="05050102010706020507" pitchFamily="18" charset="2"/>
                  </a:rPr>
                  <a:t>The </a:t>
                </a:r>
                <a:r>
                  <a:rPr lang="en-US" altLang="en-US" sz="32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Boolean expressions</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in the variables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x</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are defined recursively as follows:</a:t>
                </a:r>
              </a:p>
              <a:p>
                <a:pPr marL="457200" indent="-457200">
                  <a:spcAft>
                    <a:spcPct val="20000"/>
                  </a:spcAft>
                  <a:buFont typeface="Arial" panose="020B0604020202020204" pitchFamily="34" charset="0"/>
                  <a:buChar char="•"/>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0</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1,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x</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dirty="0" err="1">
                    <a:latin typeface="Cambria Math" panose="02040503050406030204" pitchFamily="18" charset="0"/>
                    <a:ea typeface="Cambria Math" panose="02040503050406030204" pitchFamily="18" charset="0"/>
                    <a:sym typeface="Symbol" panose="05050102010706020507" pitchFamily="18" charset="2"/>
                  </a:rPr>
                  <a:t>x</a:t>
                </a:r>
                <a:r>
                  <a:rPr lang="en-US" altLang="en-US" sz="3200" baseline="-25000" dirty="0" err="1">
                    <a:latin typeface="Cambria Math" panose="02040503050406030204" pitchFamily="18" charset="0"/>
                    <a:ea typeface="Cambria Math" panose="02040503050406030204" pitchFamily="18" charset="0"/>
                    <a:sym typeface="Symbol" panose="05050102010706020507" pitchFamily="18" charset="2"/>
                  </a:rPr>
                  <a:t>n</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are Boolean expressions.</a:t>
                </a:r>
              </a:p>
              <a:p>
                <a:pPr marL="457200" indent="-457200">
                  <a:spcAft>
                    <a:spcPct val="20000"/>
                  </a:spcAft>
                  <a:buFont typeface="Arial" panose="020B0604020202020204" pitchFamily="34" charset="0"/>
                  <a:buChar char="•"/>
                </a:pP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If </a:t>
                </a:r>
                <a:r>
                  <a:rPr lang="en-US" altLang="en-US" sz="3200" dirty="0">
                    <a:latin typeface="Cambria Math" panose="02040503050406030204" pitchFamily="18" charset="0"/>
                    <a:ea typeface="Cambria Math" panose="02040503050406030204" pitchFamily="18" charset="0"/>
                    <a:sym typeface="Symbol" panose="05050102010706020507" pitchFamily="18" charset="2"/>
                  </a:rPr>
                  <a:t>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and 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are Boolean expressions, then (</a:t>
                </a:r>
                <a14:m>
                  <m:oMath xmlns:m="http://schemas.openxmlformats.org/officeDocument/2006/math">
                    <m:acc>
                      <m:accPr>
                        <m:chr m:val="̅"/>
                        <m:ctrlPr>
                          <a:rPr lang="en-US" altLang="en-US" sz="3200" i="1" dirty="0">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sz="3200" dirty="0">
                            <a:latin typeface="Cambria Math" panose="02040503050406030204" pitchFamily="18" charset="0"/>
                            <a:ea typeface="Cambria Math" panose="02040503050406030204" pitchFamily="18" charset="0"/>
                            <a:sym typeface="Symbol" panose="05050102010706020507" pitchFamily="18" charset="2"/>
                          </a:rPr>
                          <m:t>E</m:t>
                        </m:r>
                      </m:e>
                    </m:acc>
                  </m:oMath>
                </a14:m>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 (</a:t>
                </a:r>
                <a:r>
                  <a:rPr lang="en-US" altLang="en-US" sz="3200" dirty="0">
                    <a:latin typeface="Cambria Math" panose="02040503050406030204" pitchFamily="18" charset="0"/>
                    <a:ea typeface="Cambria Math" panose="02040503050406030204" pitchFamily="18" charset="0"/>
                    <a:sym typeface="Symbol" panose="05050102010706020507" pitchFamily="18" charset="2"/>
                  </a:rPr>
                  <a:t>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and </a:t>
                </a: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
                </a:r>
                <a:b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br>
                <a:r>
                  <a:rPr lang="en-US" altLang="en-US" sz="3200" dirty="0" smtClean="0">
                    <a:latin typeface="Cambria Math" panose="02040503050406030204" pitchFamily="18" charset="0"/>
                    <a:ea typeface="Cambria Math" panose="02040503050406030204" pitchFamily="18" charset="0"/>
                    <a:sym typeface="Symbol" panose="05050102010706020507" pitchFamily="18" charset="2"/>
                  </a:rPr>
                  <a:t>(</a:t>
                </a:r>
                <a:r>
                  <a:rPr lang="en-US" altLang="en-US" sz="3200" dirty="0">
                    <a:latin typeface="Cambria Math" panose="02040503050406030204" pitchFamily="18" charset="0"/>
                    <a:ea typeface="Cambria Math" panose="02040503050406030204" pitchFamily="18" charset="0"/>
                    <a:sym typeface="Symbol" panose="05050102010706020507" pitchFamily="18" charset="2"/>
                  </a:rPr>
                  <a:t>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 E</a:t>
                </a:r>
                <a:r>
                  <a:rPr lang="en-US" altLang="en-US" sz="32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3200" dirty="0">
                    <a:latin typeface="Cambria Math" panose="02040503050406030204" pitchFamily="18" charset="0"/>
                    <a:ea typeface="Cambria Math" panose="02040503050406030204" pitchFamily="18" charset="0"/>
                    <a:sym typeface="Symbol" panose="05050102010706020507" pitchFamily="18" charset="2"/>
                  </a:rPr>
                  <a:t>) are Boolean expressions.</a:t>
                </a:r>
              </a:p>
              <a:p>
                <a:pPr marL="0" indent="0">
                  <a:spcAft>
                    <a:spcPct val="20000"/>
                  </a:spcAft>
                </a:pPr>
                <a:endParaRPr lang="en-US" altLang="en-US" sz="1600" dirty="0">
                  <a:latin typeface="Cambria Math" panose="02040503050406030204" pitchFamily="18" charset="0"/>
                  <a:ea typeface="Cambria Math" panose="02040503050406030204" pitchFamily="18" charset="0"/>
                  <a:sym typeface="Symbol" panose="05050102010706020507" pitchFamily="18" charset="2"/>
                </a:endParaRPr>
              </a:p>
              <a:p>
                <a:pPr marL="0" indent="0">
                  <a:spcAft>
                    <a:spcPct val="20000"/>
                  </a:spcAft>
                </a:pPr>
                <a:r>
                  <a:rPr lang="en-US" altLang="en-US" sz="3000" dirty="0">
                    <a:latin typeface="Cambria Math" panose="02040503050406030204" pitchFamily="18" charset="0"/>
                    <a:ea typeface="Cambria Math" panose="02040503050406030204" pitchFamily="18" charset="0"/>
                    <a:sym typeface="Symbol" panose="05050102010706020507" pitchFamily="18" charset="2"/>
                  </a:rPr>
                  <a:t>Each Boolean expression represents a Boolean function. The values of this function are obtained by substituting 0 and 1 for the variables in the expression.</a:t>
                </a:r>
              </a:p>
            </p:txBody>
          </p:sp>
        </mc:Choice>
        <mc:Fallback xmlns="">
          <p:sp>
            <p:nvSpPr>
              <p:cNvPr id="391171" name="Rectangle 3"/>
              <p:cNvSpPr>
                <a:spLocks noGrp="1" noRot="1" noChangeAspect="1" noMove="1" noResize="1" noEditPoints="1" noAdjustHandles="1" noChangeArrowheads="1" noChangeShapeType="1" noTextEdit="1"/>
              </p:cNvSpPr>
              <p:nvPr>
                <p:ph type="body" idx="1"/>
              </p:nvPr>
            </p:nvSpPr>
            <p:spPr>
              <a:xfrm>
                <a:off x="685800" y="1066800"/>
                <a:ext cx="10896600" cy="5105400"/>
              </a:xfrm>
              <a:blipFill>
                <a:blip r:embed="rId2"/>
                <a:stretch>
                  <a:fillRect l="-1511" t="-1671" r="-2182"/>
                </a:stretch>
              </a:blipFill>
            </p:spPr>
            <p:txBody>
              <a:bodyPr/>
              <a:lstStyle/>
              <a:p>
                <a:r>
                  <a:rPr lang="en-US">
                    <a:noFill/>
                  </a:rPr>
                  <a:t> </a:t>
                </a:r>
              </a:p>
            </p:txBody>
          </p:sp>
        </mc:Fallback>
      </mc:AlternateContent>
    </p:spTree>
    <p:extLst>
      <p:ext uri="{BB962C8B-B14F-4D97-AF65-F5344CB8AC3E}">
        <p14:creationId xmlns:p14="http://schemas.microsoft.com/office/powerpoint/2010/main" val="4040877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 calcmode="lin" valueType="num">
                                      <p:cBhvr additive="base">
                                        <p:cTn id="7" dur="500" fill="hold"/>
                                        <p:tgtEl>
                                          <p:spTgt spid="391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1">
                                            <p:txEl>
                                              <p:pRg st="1" end="1"/>
                                            </p:txEl>
                                          </p:spTgt>
                                        </p:tgtEl>
                                        <p:attrNameLst>
                                          <p:attrName>style.visibility</p:attrName>
                                        </p:attrNameLst>
                                      </p:cBhvr>
                                      <p:to>
                                        <p:strVal val="visible"/>
                                      </p:to>
                                    </p:set>
                                    <p:anim calcmode="lin" valueType="num">
                                      <p:cBhvr additive="base">
                                        <p:cTn id="13" dur="500" fill="hold"/>
                                        <p:tgtEl>
                                          <p:spTgt spid="391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1171">
                                            <p:txEl>
                                              <p:pRg st="2" end="2"/>
                                            </p:txEl>
                                          </p:spTgt>
                                        </p:tgtEl>
                                        <p:attrNameLst>
                                          <p:attrName>style.visibility</p:attrName>
                                        </p:attrNameLst>
                                      </p:cBhvr>
                                      <p:to>
                                        <p:strVal val="visible"/>
                                      </p:to>
                                    </p:set>
                                    <p:anim calcmode="lin" valueType="num">
                                      <p:cBhvr additive="base">
                                        <p:cTn id="19" dur="500" fill="hold"/>
                                        <p:tgtEl>
                                          <p:spTgt spid="391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1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1171">
                                            <p:txEl>
                                              <p:pRg st="4" end="4"/>
                                            </p:txEl>
                                          </p:spTgt>
                                        </p:tgtEl>
                                        <p:attrNameLst>
                                          <p:attrName>style.visibility</p:attrName>
                                        </p:attrNameLst>
                                      </p:cBhvr>
                                      <p:to>
                                        <p:strVal val="visible"/>
                                      </p:to>
                                    </p:set>
                                    <p:anim calcmode="lin" valueType="num">
                                      <p:cBhvr additive="base">
                                        <p:cTn id="25" dur="500" fill="hold"/>
                                        <p:tgtEl>
                                          <p:spTgt spid="3911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11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bwMode="auto">
          <a:xfrm>
            <a:off x="685800" y="304800"/>
            <a:ext cx="10896600"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dirty="0" smtClean="0">
                <a:solidFill>
                  <a:srgbClr val="000000"/>
                </a:solidFill>
              </a:rPr>
              <a:t>K-Maps and Don’t Cares</a:t>
            </a:r>
          </a:p>
        </p:txBody>
      </p:sp>
      <p:sp>
        <p:nvSpPr>
          <p:cNvPr id="92163" name="Rectangle 3"/>
          <p:cNvSpPr>
            <a:spLocks noGrp="1" noChangeArrowheads="1"/>
          </p:cNvSpPr>
          <p:nvPr>
            <p:ph type="body" idx="1"/>
          </p:nvPr>
        </p:nvSpPr>
        <p:spPr bwMode="auto">
          <a:xfrm>
            <a:off x="685800" y="1371600"/>
            <a:ext cx="9677400" cy="7620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rPr>
              <a:t>•	There can be more than one minimal grouping, as a result of don’t cares.</a:t>
            </a:r>
          </a:p>
        </p:txBody>
      </p:sp>
      <p:pic>
        <p:nvPicPr>
          <p:cNvPr id="92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785" y="2133600"/>
            <a:ext cx="634092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424295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2209800" y="457200"/>
            <a:ext cx="77724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3-Level Majority Circuit</a:t>
            </a:r>
          </a:p>
        </p:txBody>
      </p:sp>
      <p:sp>
        <p:nvSpPr>
          <p:cNvPr id="93187" name="Rectangle 3"/>
          <p:cNvSpPr>
            <a:spLocks noGrp="1" noChangeArrowheads="1"/>
          </p:cNvSpPr>
          <p:nvPr>
            <p:ph type="body" idx="1"/>
          </p:nvPr>
        </p:nvSpPr>
        <p:spPr bwMode="auto">
          <a:xfrm>
            <a:off x="1752600" y="1143000"/>
            <a:ext cx="8610600" cy="1600200"/>
          </a:xfrm>
          <a:solidFill>
            <a:schemeClr val="bg1"/>
          </a:solidFill>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rPr>
              <a:t>•	K-</a:t>
            </a:r>
            <a:r>
              <a:rPr lang="en-US" altLang="en-US" sz="2000" dirty="0" err="1">
                <a:solidFill>
                  <a:srgbClr val="000000"/>
                </a:solidFill>
              </a:rPr>
              <a:t>Kap</a:t>
            </a:r>
            <a:r>
              <a:rPr lang="en-US" altLang="en-US" sz="2000" dirty="0">
                <a:solidFill>
                  <a:srgbClr val="000000"/>
                </a:solidFill>
              </a:rPr>
              <a:t> Reduction results in a reduced two-level circuit (that is, AND followed by OR.  Inverters are not included in the two-level count). Algebraic reduction can result in multi-level circuits with even fewer logic gates and fewer inputs to the logic gates.</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971801"/>
            <a:ext cx="5265738"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31726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1524000" y="457200"/>
            <a:ext cx="88392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7" tIns="44450" rIns="90487" bIns="44450" numCol="1" anchor="ctr" anchorCtr="0" compatLnSpc="1">
            <a:prstTxWarp prst="textNoShape">
              <a:avLst/>
            </a:prstTxWarp>
          </a:bodyPr>
          <a:lstStyle/>
          <a:p>
            <a:r>
              <a:rPr lang="en-US" altLang="en-US" smtClean="0">
                <a:solidFill>
                  <a:srgbClr val="000000"/>
                </a:solidFill>
              </a:rPr>
              <a:t>Truth Table with Don’t Cares</a:t>
            </a:r>
          </a:p>
        </p:txBody>
      </p:sp>
      <p:sp>
        <p:nvSpPr>
          <p:cNvPr id="94211" name="Rectangle 3"/>
          <p:cNvSpPr>
            <a:spLocks noGrp="1" noChangeArrowheads="1"/>
          </p:cNvSpPr>
          <p:nvPr>
            <p:ph type="body" idx="1"/>
          </p:nvPr>
        </p:nvSpPr>
        <p:spPr bwMode="auto">
          <a:xfrm>
            <a:off x="1752600" y="2209800"/>
            <a:ext cx="2971800" cy="2743200"/>
          </a:xfrm>
          <a:noFill/>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marL="349250" lvl="1">
              <a:lnSpc>
                <a:spcPct val="110000"/>
              </a:lnSpc>
              <a:spcAft>
                <a:spcPts val="700"/>
              </a:spcAft>
              <a:buNone/>
              <a:tabLst>
                <a:tab pos="863600" algn="l"/>
              </a:tabLst>
            </a:pPr>
            <a:r>
              <a:rPr lang="en-US" altLang="en-US" sz="2000" dirty="0">
                <a:solidFill>
                  <a:srgbClr val="000000"/>
                </a:solidFill>
              </a:rPr>
              <a:t>•	A truth table representation of a single function with don’t cares.</a:t>
            </a:r>
          </a:p>
        </p:txBody>
      </p:sp>
      <p:pic>
        <p:nvPicPr>
          <p:cNvPr id="942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1" y="1295400"/>
            <a:ext cx="2011363"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802373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02415B-4637-4442-BC49-97D34258C6C4}" type="slidenum">
              <a:rPr lang="en-CA" altLang="en-US"/>
              <a:pPr/>
              <a:t>8</a:t>
            </a:fld>
            <a:endParaRPr lang="en-CA" altLang="en-US"/>
          </a:p>
        </p:txBody>
      </p:sp>
      <p:sp>
        <p:nvSpPr>
          <p:cNvPr id="405506" name="Rectangle 2"/>
          <p:cNvSpPr>
            <a:spLocks noGrp="1" noChangeArrowheads="1"/>
          </p:cNvSpPr>
          <p:nvPr>
            <p:ph type="title"/>
          </p:nvPr>
        </p:nvSpPr>
        <p:spPr>
          <a:xfrm>
            <a:off x="1752600" y="0"/>
            <a:ext cx="8610600" cy="838200"/>
          </a:xfrm>
        </p:spPr>
        <p:txBody>
          <a:bodyPr/>
          <a:lstStyle/>
          <a:p>
            <a:r>
              <a:rPr lang="en-US" altLang="en-US" sz="3600"/>
              <a:t>Boolean Functions and Expressions</a:t>
            </a:r>
            <a:endParaRPr lang="en-CA" altLang="en-US" sz="3600"/>
          </a:p>
        </p:txBody>
      </p:sp>
      <mc:AlternateContent xmlns:mc="http://schemas.openxmlformats.org/markup-compatibility/2006" xmlns:a14="http://schemas.microsoft.com/office/drawing/2010/main">
        <mc:Choice Requires="a14">
          <p:sp>
            <p:nvSpPr>
              <p:cNvPr id="405507" name="Rectangle 3"/>
              <p:cNvSpPr>
                <a:spLocks noGrp="1" noChangeArrowheads="1"/>
              </p:cNvSpPr>
              <p:nvPr>
                <p:ph type="body" idx="1"/>
              </p:nvPr>
            </p:nvSpPr>
            <p:spPr>
              <a:xfrm>
                <a:off x="685800" y="1066800"/>
                <a:ext cx="10896600" cy="5105400"/>
              </a:xfrm>
            </p:spPr>
            <p:txBody>
              <a:bodyPr/>
              <a:lstStyle/>
              <a:p>
                <a:pPr marL="0" indent="0">
                  <a:spcAft>
                    <a:spcPct val="20000"/>
                  </a:spcAft>
                </a:pPr>
                <a:r>
                  <a:rPr lang="en-US" altLang="en-US" dirty="0" smtClean="0">
                    <a:latin typeface="Cambria Math" panose="02040503050406030204" pitchFamily="18" charset="0"/>
                    <a:ea typeface="Cambria Math" panose="02040503050406030204" pitchFamily="18" charset="0"/>
                    <a:sym typeface="Symbol" panose="05050102010706020507" pitchFamily="18" charset="2"/>
                  </a:rPr>
                  <a:t>For example, we can create Boolean expression in the variables x, y, and z using the “building blocks”</a:t>
                </a:r>
                <a:br>
                  <a:rPr lang="en-US" altLang="en-US" dirty="0" smtClean="0">
                    <a:latin typeface="Cambria Math" panose="02040503050406030204" pitchFamily="18" charset="0"/>
                    <a:ea typeface="Cambria Math" panose="02040503050406030204" pitchFamily="18" charset="0"/>
                    <a:sym typeface="Symbol" panose="05050102010706020507" pitchFamily="18" charset="2"/>
                  </a:rPr>
                </a:br>
                <a:r>
                  <a:rPr lang="en-US" altLang="en-US" dirty="0" smtClean="0">
                    <a:latin typeface="Cambria Math" panose="02040503050406030204" pitchFamily="18" charset="0"/>
                    <a:ea typeface="Cambria Math" panose="02040503050406030204" pitchFamily="18" charset="0"/>
                    <a:sym typeface="Symbol" panose="05050102010706020507" pitchFamily="18" charset="2"/>
                  </a:rPr>
                  <a:t>0, 1, x, y, and z, and the construction rules:</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Since x and y are Boolean expressions, so is </a:t>
                </a:r>
                <a:r>
                  <a:rPr lang="en-US" altLang="en-US" dirty="0" err="1">
                    <a:latin typeface="Cambria Math" panose="02040503050406030204" pitchFamily="18" charset="0"/>
                    <a:ea typeface="Cambria Math" panose="02040503050406030204" pitchFamily="18" charset="0"/>
                    <a:sym typeface="Symbol" panose="05050102010706020507" pitchFamily="18" charset="2"/>
                  </a:rPr>
                  <a:t>xy</a:t>
                </a:r>
                <a:r>
                  <a:rPr lang="en-US" altLang="en-US"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Since z is a Boolean expression, so is </a:t>
                </a:r>
                <a:r>
                  <a:rPr lang="en-US" altLang="en-US" dirty="0" smtClean="0">
                    <a:latin typeface="Cambria Math" panose="02040503050406030204" pitchFamily="18" charset="0"/>
                    <a:ea typeface="Cambria Math" panose="02040503050406030204" pitchFamily="18" charset="0"/>
                    <a:sym typeface="Symbol" panose="05050102010706020507" pitchFamily="18" charset="2"/>
                  </a:rPr>
                  <a:t>(</a:t>
                </a:r>
                <a14:m>
                  <m:oMath xmlns:m="http://schemas.openxmlformats.org/officeDocument/2006/math">
                    <m:acc>
                      <m:accPr>
                        <m:chr m:val="̅"/>
                        <m:ctrlPr>
                          <a:rPr lang="en-US" altLang="en-US" i="1" smtClean="0">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b="0" i="0" smtClean="0">
                            <a:latin typeface="Cambria Math" panose="02040503050406030204" pitchFamily="18" charset="0"/>
                            <a:ea typeface="Cambria Math" panose="02040503050406030204" pitchFamily="18" charset="0"/>
                            <a:sym typeface="Symbol" panose="05050102010706020507" pitchFamily="18" charset="2"/>
                          </a:rPr>
                          <m:t>z</m:t>
                        </m:r>
                      </m:e>
                    </m:acc>
                  </m:oMath>
                </a14:m>
                <a:r>
                  <a:rPr lang="en-US" altLang="en-US" dirty="0" smtClean="0">
                    <a:latin typeface="Cambria Math" panose="02040503050406030204" pitchFamily="18" charset="0"/>
                    <a:ea typeface="Cambria Math" panose="02040503050406030204" pitchFamily="18" charset="0"/>
                    <a:sym typeface="Symbol" panose="05050102010706020507" pitchFamily="18" charset="2"/>
                  </a:rPr>
                  <a:t>).</a:t>
                </a:r>
                <a:endParaRPr lang="en-US" altLang="en-US" dirty="0">
                  <a:latin typeface="Cambria Math" panose="02040503050406030204" pitchFamily="18" charset="0"/>
                  <a:ea typeface="Cambria Math" panose="02040503050406030204" pitchFamily="18" charset="0"/>
                  <a:sym typeface="Symbol" panose="05050102010706020507" pitchFamily="18" charset="2"/>
                </a:endParaRP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Since </a:t>
                </a:r>
                <a:r>
                  <a:rPr lang="en-US" altLang="en-US" dirty="0" err="1">
                    <a:latin typeface="Cambria Math" panose="02040503050406030204" pitchFamily="18" charset="0"/>
                    <a:ea typeface="Cambria Math" panose="02040503050406030204" pitchFamily="18" charset="0"/>
                    <a:sym typeface="Symbol" panose="05050102010706020507" pitchFamily="18" charset="2"/>
                  </a:rPr>
                  <a:t>xy</a:t>
                </a:r>
                <a:r>
                  <a:rPr lang="en-US" altLang="en-US" dirty="0">
                    <a:latin typeface="Cambria Math" panose="02040503050406030204" pitchFamily="18" charset="0"/>
                    <a:ea typeface="Cambria Math" panose="02040503050406030204" pitchFamily="18" charset="0"/>
                    <a:sym typeface="Symbol" panose="05050102010706020507" pitchFamily="18" charset="2"/>
                  </a:rPr>
                  <a:t> and (</a:t>
                </a:r>
                <a14:m>
                  <m:oMath xmlns:m="http://schemas.openxmlformats.org/officeDocument/2006/math">
                    <m:acc>
                      <m:accPr>
                        <m:chr m:val="̅"/>
                        <m:ctrlPr>
                          <a:rPr lang="en-US" altLang="en-US" i="1">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i="0">
                            <a:latin typeface="Cambria Math" panose="02040503050406030204" pitchFamily="18" charset="0"/>
                            <a:ea typeface="Cambria Math" panose="02040503050406030204" pitchFamily="18" charset="0"/>
                            <a:sym typeface="Symbol" panose="05050102010706020507" pitchFamily="18" charset="2"/>
                          </a:rPr>
                          <m:t>z</m:t>
                        </m:r>
                      </m:e>
                    </m:acc>
                  </m:oMath>
                </a14:m>
                <a:r>
                  <a:rPr lang="en-US" altLang="en-US" dirty="0" smtClean="0">
                    <a:latin typeface="Cambria Math" panose="02040503050406030204" pitchFamily="18" charset="0"/>
                    <a:ea typeface="Cambria Math" panose="02040503050406030204" pitchFamily="18" charset="0"/>
                    <a:sym typeface="Symbol" panose="05050102010706020507" pitchFamily="18" charset="2"/>
                  </a:rPr>
                  <a:t>) </a:t>
                </a:r>
                <a:r>
                  <a:rPr lang="en-US" altLang="en-US" dirty="0">
                    <a:latin typeface="Cambria Math" panose="02040503050406030204" pitchFamily="18" charset="0"/>
                    <a:ea typeface="Cambria Math" panose="02040503050406030204" pitchFamily="18" charset="0"/>
                    <a:sym typeface="Symbol" panose="05050102010706020507" pitchFamily="18" charset="2"/>
                  </a:rPr>
                  <a:t>are expressions, so is </a:t>
                </a:r>
                <a:r>
                  <a:rPr lang="en-US" altLang="en-US" dirty="0" err="1">
                    <a:latin typeface="Cambria Math" panose="02040503050406030204" pitchFamily="18" charset="0"/>
                    <a:ea typeface="Cambria Math" panose="02040503050406030204" pitchFamily="18" charset="0"/>
                    <a:sym typeface="Symbol" panose="05050102010706020507" pitchFamily="18" charset="2"/>
                  </a:rPr>
                  <a:t>xy</a:t>
                </a:r>
                <a:r>
                  <a:rPr lang="en-US" altLang="en-US" dirty="0">
                    <a:latin typeface="Cambria Math" panose="02040503050406030204" pitchFamily="18" charset="0"/>
                    <a:ea typeface="Cambria Math" panose="02040503050406030204" pitchFamily="18" charset="0"/>
                    <a:sym typeface="Symbol" panose="05050102010706020507" pitchFamily="18" charset="2"/>
                  </a:rPr>
                  <a:t> + (</a:t>
                </a:r>
                <a14:m>
                  <m:oMath xmlns:m="http://schemas.openxmlformats.org/officeDocument/2006/math">
                    <m:acc>
                      <m:accPr>
                        <m:chr m:val="̅"/>
                        <m:ctrlPr>
                          <a:rPr lang="en-US" altLang="en-US" i="1">
                            <a:latin typeface="Cambria Math" panose="02040503050406030204" pitchFamily="18" charset="0"/>
                            <a:ea typeface="Cambria Math" panose="02040503050406030204" pitchFamily="18" charset="0"/>
                            <a:sym typeface="Symbol" panose="05050102010706020507" pitchFamily="18" charset="2"/>
                          </a:rPr>
                        </m:ctrlPr>
                      </m:accPr>
                      <m:e>
                        <m:r>
                          <m:rPr>
                            <m:sty m:val="p"/>
                          </m:rPr>
                          <a:rPr lang="en-US" altLang="en-US" i="0">
                            <a:latin typeface="Cambria Math" panose="02040503050406030204" pitchFamily="18" charset="0"/>
                            <a:ea typeface="Cambria Math" panose="02040503050406030204" pitchFamily="18" charset="0"/>
                            <a:sym typeface="Symbol" panose="05050102010706020507" pitchFamily="18" charset="2"/>
                          </a:rPr>
                          <m:t>z</m:t>
                        </m:r>
                      </m:e>
                    </m:acc>
                  </m:oMath>
                </a14:m>
                <a:r>
                  <a:rPr lang="en-US" altLang="en-US" dirty="0">
                    <a:latin typeface="Cambria Math" panose="02040503050406030204" pitchFamily="18" charset="0"/>
                    <a:ea typeface="Cambria Math" panose="02040503050406030204" pitchFamily="18" charset="0"/>
                    <a:sym typeface="Symbol" panose="05050102010706020507" pitchFamily="18" charset="2"/>
                  </a:rPr>
                  <a:t>).</a:t>
                </a:r>
              </a:p>
              <a:p>
                <a:pPr marL="0" indent="0">
                  <a:spcAft>
                    <a:spcPct val="20000"/>
                  </a:spcAft>
                </a:pPr>
                <a:r>
                  <a:rPr lang="en-US" altLang="en-US" dirty="0">
                    <a:latin typeface="Cambria Math" panose="02040503050406030204" pitchFamily="18" charset="0"/>
                    <a:ea typeface="Cambria Math" panose="02040503050406030204" pitchFamily="18" charset="0"/>
                    <a:sym typeface="Symbol" panose="05050102010706020507" pitchFamily="18" charset="2"/>
                  </a:rPr>
                  <a:t>… and so on…</a:t>
                </a:r>
              </a:p>
              <a:p>
                <a:pPr marL="0" indent="0">
                  <a:spcAft>
                    <a:spcPct val="20000"/>
                  </a:spcAft>
                </a:pPr>
                <a:endParaRPr lang="en-US" altLang="en-US" sz="2800" dirty="0">
                  <a:sym typeface="Symbol" panose="05050102010706020507" pitchFamily="18" charset="2"/>
                </a:endParaRPr>
              </a:p>
            </p:txBody>
          </p:sp>
        </mc:Choice>
        <mc:Fallback xmlns="">
          <p:sp>
            <p:nvSpPr>
              <p:cNvPr id="405507" name="Rectangle 3"/>
              <p:cNvSpPr>
                <a:spLocks noGrp="1" noRot="1" noChangeAspect="1" noMove="1" noResize="1" noEditPoints="1" noAdjustHandles="1" noChangeArrowheads="1" noChangeShapeType="1" noTextEdit="1"/>
              </p:cNvSpPr>
              <p:nvPr>
                <p:ph type="body" idx="1"/>
              </p:nvPr>
            </p:nvSpPr>
            <p:spPr>
              <a:xfrm>
                <a:off x="685800" y="1066800"/>
                <a:ext cx="10896600" cy="5105400"/>
              </a:xfrm>
              <a:blipFill>
                <a:blip r:embed="rId2"/>
                <a:stretch>
                  <a:fillRect l="-1791" t="-2029" r="-336"/>
                </a:stretch>
              </a:blipFill>
            </p:spPr>
            <p:txBody>
              <a:bodyPr/>
              <a:lstStyle/>
              <a:p>
                <a:r>
                  <a:rPr lang="en-US">
                    <a:noFill/>
                  </a:rPr>
                  <a:t> </a:t>
                </a:r>
              </a:p>
            </p:txBody>
          </p:sp>
        </mc:Fallback>
      </mc:AlternateContent>
    </p:spTree>
    <p:extLst>
      <p:ext uri="{BB962C8B-B14F-4D97-AF65-F5344CB8AC3E}">
        <p14:creationId xmlns:p14="http://schemas.microsoft.com/office/powerpoint/2010/main" val="3285709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5507">
                                            <p:txEl>
                                              <p:pRg st="4" end="4"/>
                                            </p:txEl>
                                          </p:spTgt>
                                        </p:tgtEl>
                                        <p:attrNameLst>
                                          <p:attrName>style.visibility</p:attrName>
                                        </p:attrNameLst>
                                      </p:cBhvr>
                                      <p:to>
                                        <p:strVal val="visible"/>
                                      </p:to>
                                    </p:set>
                                    <p:anim calcmode="lin" valueType="num">
                                      <p:cBhvr additive="base">
                                        <p:cTn id="31" dur="500" fill="hold"/>
                                        <p:tgtEl>
                                          <p:spTgt spid="4055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55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F14A0990-BB30-4DE2-81E8-72409E1CBEB2}" type="slidenum">
              <a:rPr lang="en-CA" altLang="en-US">
                <a:latin typeface="Cambria Math" panose="02040503050406030204" pitchFamily="18" charset="0"/>
                <a:ea typeface="Cambria Math" panose="02040503050406030204" pitchFamily="18" charset="0"/>
              </a:rPr>
              <a:pPr/>
              <a:t>9</a:t>
            </a:fld>
            <a:endParaRPr lang="en-CA" altLang="en-US">
              <a:latin typeface="Cambria Math" panose="02040503050406030204" pitchFamily="18" charset="0"/>
              <a:ea typeface="Cambria Math" panose="02040503050406030204" pitchFamily="18" charset="0"/>
            </a:endParaRPr>
          </a:p>
        </p:txBody>
      </p:sp>
      <p:sp>
        <p:nvSpPr>
          <p:cNvPr id="392194" name="Rectangle 2"/>
          <p:cNvSpPr>
            <a:spLocks noGrp="1" noChangeArrowheads="1"/>
          </p:cNvSpPr>
          <p:nvPr>
            <p:ph type="title"/>
          </p:nvPr>
        </p:nvSpPr>
        <p:spPr>
          <a:xfrm>
            <a:off x="1752600" y="0"/>
            <a:ext cx="8610600" cy="838200"/>
          </a:xfrm>
        </p:spPr>
        <p:txBody>
          <a:bodyPr/>
          <a:lstStyle/>
          <a:p>
            <a:r>
              <a:rPr lang="en-US" altLang="en-US" sz="3600">
                <a:latin typeface="Cambria Math" panose="02040503050406030204" pitchFamily="18" charset="0"/>
                <a:ea typeface="Cambria Math" panose="02040503050406030204" pitchFamily="18" charset="0"/>
              </a:rPr>
              <a:t>Boolean Functions and Expressions</a:t>
            </a:r>
            <a:endParaRPr lang="en-CA" altLang="en-US" sz="3600">
              <a:latin typeface="Cambria Math" panose="02040503050406030204" pitchFamily="18" charset="0"/>
              <a:ea typeface="Cambria Math" panose="02040503050406030204" pitchFamily="18" charset="0"/>
            </a:endParaRPr>
          </a:p>
        </p:txBody>
      </p:sp>
      <p:sp>
        <p:nvSpPr>
          <p:cNvPr id="392195" name="Rectangle 3"/>
          <p:cNvSpPr>
            <a:spLocks noGrp="1" noChangeArrowheads="1"/>
          </p:cNvSpPr>
          <p:nvPr>
            <p:ph type="body" idx="1"/>
          </p:nvPr>
        </p:nvSpPr>
        <p:spPr>
          <a:xfrm>
            <a:off x="685800" y="1066800"/>
            <a:ext cx="10972800" cy="1600200"/>
          </a:xfrm>
        </p:spPr>
        <p:txBody>
          <a:bodyPr/>
          <a:lstStyle/>
          <a:p>
            <a:pPr marL="0" indent="0">
              <a:spcAft>
                <a:spcPct val="20000"/>
              </a:spcAft>
            </a:pPr>
            <a:r>
              <a:rPr lang="en-US" altLang="en-US" sz="2800" b="1" dirty="0">
                <a:solidFill>
                  <a:srgbClr val="00FFFF"/>
                </a:solidFill>
                <a:latin typeface="Cambria Math" panose="02040503050406030204" pitchFamily="18" charset="0"/>
                <a:ea typeface="Cambria Math" panose="02040503050406030204" pitchFamily="18" charset="0"/>
                <a:sym typeface="Symbol" panose="05050102010706020507" pitchFamily="18" charset="2"/>
              </a:rPr>
              <a:t>Example:</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Give a Boolean expression for the Boolean function F(x, y) as defined by the following table:</a:t>
            </a:r>
          </a:p>
        </p:txBody>
      </p:sp>
      <p:graphicFrame>
        <p:nvGraphicFramePr>
          <p:cNvPr id="392330" name="Group 138"/>
          <p:cNvGraphicFramePr>
            <a:graphicFrameLocks noGrp="1"/>
          </p:cNvGraphicFramePr>
          <p:nvPr>
            <p:extLst>
              <p:ext uri="{D42A27DB-BD31-4B8C-83A1-F6EECF244321}">
                <p14:modId xmlns:p14="http://schemas.microsoft.com/office/powerpoint/2010/main" val="2729733773"/>
              </p:ext>
            </p:extLst>
          </p:nvPr>
        </p:nvGraphicFramePr>
        <p:xfrm>
          <a:off x="3505200" y="2438400"/>
          <a:ext cx="4876800" cy="2590800"/>
        </p:xfrm>
        <a:graphic>
          <a:graphicData uri="http://schemas.openxmlformats.org/drawingml/2006/table">
            <a:tbl>
              <a:tblPr/>
              <a:tblGrid>
                <a:gridCol w="1625600">
                  <a:extLst>
                    <a:ext uri="{9D8B030D-6E8A-4147-A177-3AD203B41FA5}">
                      <a16:colId xmlns:a16="http://schemas.microsoft.com/office/drawing/2014/main" val="3087374186"/>
                    </a:ext>
                  </a:extLst>
                </a:gridCol>
                <a:gridCol w="1625600">
                  <a:extLst>
                    <a:ext uri="{9D8B030D-6E8A-4147-A177-3AD203B41FA5}">
                      <a16:colId xmlns:a16="http://schemas.microsoft.com/office/drawing/2014/main" val="1551311795"/>
                    </a:ext>
                  </a:extLst>
                </a:gridCol>
                <a:gridCol w="1625600">
                  <a:extLst>
                    <a:ext uri="{9D8B030D-6E8A-4147-A177-3AD203B41FA5}">
                      <a16:colId xmlns:a16="http://schemas.microsoft.com/office/drawing/2014/main" val="604615948"/>
                    </a:ext>
                  </a:extLst>
                </a:gridCol>
              </a:tblGrid>
              <a:tr h="292100">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rgbClr val="FFFF00"/>
                          </a:solidFill>
                          <a:effectLst>
                            <a:outerShdw blurRad="38100" dist="38100" dir="2700000" algn="tl">
                              <a:srgbClr val="000000"/>
                            </a:outerShdw>
                          </a:effectLst>
                          <a:latin typeface="Comic Sans MS" panose="030F0702030302020204" pitchFamily="66" charset="0"/>
                        </a:rPr>
                        <a:t>x</a:t>
                      </a:r>
                      <a:endParaRPr kumimoji="0" lang="en-CA" altLang="en-US" sz="2800" b="0" i="0" u="none" strike="noStrike" cap="none" normalizeH="0" baseline="0" dirty="0" smtClean="0">
                        <a:ln>
                          <a:noFill/>
                        </a:ln>
                        <a:solidFill>
                          <a:srgbClr val="FFFF00"/>
                        </a:solidFill>
                        <a:effectLst>
                          <a:outerShdw blurRad="38100" dist="38100" dir="2700000" algn="tl">
                            <a:srgbClr val="000000"/>
                          </a:outerShdw>
                        </a:effectLst>
                        <a:latin typeface="Comic Sans MS" panose="030F0702030302020204" pitchFamily="66"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y</a:t>
                      </a:r>
                      <a:endPar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F(x, y)</a:t>
                      </a:r>
                      <a:endPar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sym typeface="Symbol" panose="05050102010706020507" pitchFamily="18" charset="2"/>
                      </a:endParaRP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326518"/>
                  </a:ext>
                </a:extLst>
              </a:tr>
              <a:tr h="303213">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303475"/>
                  </a:ext>
                </a:extLst>
              </a:tr>
              <a:tr h="303213">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1</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1</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5859066"/>
                  </a:ext>
                </a:extLst>
              </a:tr>
              <a:tr h="303213">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1</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9382964"/>
                  </a:ext>
                </a:extLst>
              </a:tr>
              <a:tr h="303213">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dirty="0" smtClean="0">
                          <a:ln>
                            <a:noFill/>
                          </a:ln>
                          <a:solidFill>
                            <a:srgbClr val="FFFF00"/>
                          </a:solidFill>
                          <a:effectLst>
                            <a:outerShdw blurRad="38100" dist="38100" dir="2700000" algn="tl">
                              <a:srgbClr val="000000"/>
                            </a:outerShdw>
                          </a:effectLst>
                          <a:latin typeface="Comic Sans MS" panose="030F0702030302020204" pitchFamily="66" charset="0"/>
                        </a:rPr>
                        <a:t>1</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smtClean="0">
                          <a:ln>
                            <a:noFill/>
                          </a:ln>
                          <a:solidFill>
                            <a:srgbClr val="FFFF00"/>
                          </a:solidFill>
                          <a:effectLst>
                            <a:outerShdw blurRad="38100" dist="38100" dir="2700000" algn="tl">
                              <a:srgbClr val="000000"/>
                            </a:outerShdw>
                          </a:effectLst>
                          <a:latin typeface="Comic Sans MS" panose="030F0702030302020204" pitchFamily="66" charset="0"/>
                        </a:rPr>
                        <a:t>1</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tc>
                  <a:txBody>
                    <a:bodyP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CA" altLang="en-US" sz="2800" b="0" i="0" u="none" strike="noStrike" cap="none" normalizeH="0" baseline="0" dirty="0" smtClean="0">
                          <a:ln>
                            <a:noFill/>
                          </a:ln>
                          <a:solidFill>
                            <a:srgbClr val="FFFF00"/>
                          </a:solidFill>
                          <a:effectLst>
                            <a:outerShdw blurRad="38100" dist="38100" dir="2700000" algn="tl">
                              <a:srgbClr val="000000"/>
                            </a:outerShdw>
                          </a:effectLst>
                          <a:latin typeface="Comic Sans MS" panose="030F0702030302020204" pitchFamily="66" charset="0"/>
                        </a:rPr>
                        <a:t>0</a:t>
                      </a:r>
                    </a:p>
                  </a:txBody>
                  <a:tcPr anchor="ctr" anchorCtr="1" horzOverflow="overflow">
                    <a:lnL w="38100" cap="flat" cmpd="sng" algn="ctr">
                      <a:solidFill>
                        <a:srgbClr val="00FFFF"/>
                      </a:solidFill>
                      <a:prstDash val="solid"/>
                      <a:round/>
                      <a:headEnd type="none" w="med" len="med"/>
                      <a:tailEnd type="none" w="med" len="med"/>
                    </a:lnL>
                    <a:lnR w="38100" cap="flat" cmpd="sng" algn="ctr">
                      <a:solidFill>
                        <a:srgbClr val="00FFFF"/>
                      </a:solidFill>
                      <a:prstDash val="solid"/>
                      <a:round/>
                      <a:headEnd type="none" w="med" len="med"/>
                      <a:tailEnd type="none" w="med" len="med"/>
                    </a:lnR>
                    <a:lnT w="38100" cap="flat" cmpd="sng" algn="ctr">
                      <a:solidFill>
                        <a:srgbClr val="00FFFF"/>
                      </a:solidFill>
                      <a:prstDash val="solid"/>
                      <a:round/>
                      <a:headEnd type="none" w="med" len="med"/>
                      <a:tailEnd type="none" w="med" len="med"/>
                    </a:lnT>
                    <a:lnB w="38100" cap="flat" cmpd="sng" algn="ctr">
                      <a:solidFill>
                        <a:srgbClr val="00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9041679"/>
                  </a:ext>
                </a:extLst>
              </a:tr>
            </a:tbl>
          </a:graphicData>
        </a:graphic>
      </p:graphicFrame>
      <mc:AlternateContent xmlns:mc="http://schemas.openxmlformats.org/markup-compatibility/2006" xmlns:a14="http://schemas.microsoft.com/office/drawing/2010/main">
        <mc:Choice Requires="a14">
          <p:sp>
            <p:nvSpPr>
              <p:cNvPr id="392331" name="Rectangle 139"/>
              <p:cNvSpPr>
                <a:spLocks noChangeArrowheads="1"/>
              </p:cNvSpPr>
              <p:nvPr/>
            </p:nvSpPr>
            <p:spPr bwMode="auto">
              <a:xfrm>
                <a:off x="1752600" y="5410200"/>
                <a:ext cx="8763000" cy="6096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pPr>
                <a:r>
                  <a:rPr lang="en-US" altLang="en-US" sz="2800" b="1" dirty="0" smtClean="0">
                    <a:solidFill>
                      <a:srgbClr val="00FFFF"/>
                    </a:solidFill>
                    <a:latin typeface="Cambria Math" panose="02040503050406030204" pitchFamily="18" charset="0"/>
                    <a:ea typeface="Cambria Math" panose="02040503050406030204" pitchFamily="18" charset="0"/>
                  </a:rPr>
                  <a:t>Possible solution:</a:t>
                </a:r>
                <a:r>
                  <a:rPr lang="en-US" altLang="en-US" sz="2800" dirty="0">
                    <a:latin typeface="Cambria Math" panose="02040503050406030204" pitchFamily="18" charset="0"/>
                    <a:ea typeface="Cambria Math" panose="02040503050406030204" pitchFamily="18" charset="0"/>
                  </a:rPr>
                  <a:t> F(x, y) = ((</a:t>
                </a:r>
                <a14:m>
                  <m:oMath xmlns:m="http://schemas.openxmlformats.org/officeDocument/2006/math">
                    <m:acc>
                      <m:accPr>
                        <m:chr m:val="̅"/>
                        <m:ctrlPr>
                          <a:rPr lang="en-US" altLang="en-US" sz="2800" i="1">
                            <a:latin typeface="Cambria Math" panose="02040503050406030204" pitchFamily="18" charset="0"/>
                            <a:ea typeface="Cambria Math" panose="02040503050406030204" pitchFamily="18" charset="0"/>
                          </a:rPr>
                        </m:ctrlPr>
                      </m:accPr>
                      <m:e>
                        <m:r>
                          <m:rPr>
                            <m:sty m:val="p"/>
                          </m:rPr>
                          <a:rPr lang="en-US" altLang="en-US" sz="2800" b="0" i="0" smtClean="0">
                            <a:latin typeface="Cambria Math" panose="02040503050406030204" pitchFamily="18" charset="0"/>
                            <a:ea typeface="Cambria Math" panose="02040503050406030204" pitchFamily="18" charset="0"/>
                          </a:rPr>
                          <m:t>x</m:t>
                        </m:r>
                      </m:e>
                    </m:acc>
                  </m:oMath>
                </a14:m>
                <a:r>
                  <a:rPr lang="en-US" altLang="en-US" sz="2800" dirty="0" smtClean="0">
                    <a:latin typeface="Cambria Math" panose="02040503050406030204" pitchFamily="18" charset="0"/>
                    <a:ea typeface="Cambria Math" panose="02040503050406030204" pitchFamily="18" charset="0"/>
                  </a:rPr>
                  <a:t>))</a:t>
                </a:r>
                <a:r>
                  <a:rPr lang="en-US" altLang="en-US" sz="2800" dirty="0">
                    <a:latin typeface="Cambria Math" panose="02040503050406030204" pitchFamily="18" charset="0"/>
                    <a:ea typeface="Cambria Math" panose="02040503050406030204" pitchFamily="18" charset="0"/>
                  </a:rPr>
                  <a:t>y</a:t>
                </a:r>
              </a:p>
            </p:txBody>
          </p:sp>
        </mc:Choice>
        <mc:Fallback xmlns="">
          <p:sp>
            <p:nvSpPr>
              <p:cNvPr id="392331" name="Rectangle 139"/>
              <p:cNvSpPr>
                <a:spLocks noRot="1" noChangeAspect="1" noMove="1" noResize="1" noEditPoints="1" noAdjustHandles="1" noChangeArrowheads="1" noChangeShapeType="1" noTextEdit="1"/>
              </p:cNvSpPr>
              <p:nvPr/>
            </p:nvSpPr>
            <p:spPr bwMode="auto">
              <a:xfrm>
                <a:off x="1752600" y="5410200"/>
                <a:ext cx="8763000" cy="609600"/>
              </a:xfrm>
              <a:prstGeom prst="rect">
                <a:avLst/>
              </a:prstGeom>
              <a:blipFill>
                <a:blip r:embed="rId2"/>
                <a:stretch>
                  <a:fillRect l="-1531" t="-12000" b="-18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145015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 calcmode="lin" valueType="num">
                                      <p:cBhvr additive="base">
                                        <p:cTn id="7" dur="500" fill="hold"/>
                                        <p:tgtEl>
                                          <p:spTgt spid="392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2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92330"/>
                                        </p:tgtEl>
                                        <p:attrNameLst>
                                          <p:attrName>style.visibility</p:attrName>
                                        </p:attrNameLst>
                                      </p:cBhvr>
                                      <p:to>
                                        <p:strVal val="visible"/>
                                      </p:to>
                                    </p:set>
                                    <p:anim calcmode="lin" valueType="num">
                                      <p:cBhvr additive="base">
                                        <p:cTn id="13" dur="500" fill="hold"/>
                                        <p:tgtEl>
                                          <p:spTgt spid="392330"/>
                                        </p:tgtEl>
                                        <p:attrNameLst>
                                          <p:attrName>ppt_x</p:attrName>
                                        </p:attrNameLst>
                                      </p:cBhvr>
                                      <p:tavLst>
                                        <p:tav tm="0">
                                          <p:val>
                                            <p:strVal val="1+#ppt_w/2"/>
                                          </p:val>
                                        </p:tav>
                                        <p:tav tm="100000">
                                          <p:val>
                                            <p:strVal val="#ppt_x"/>
                                          </p:val>
                                        </p:tav>
                                      </p:tavLst>
                                    </p:anim>
                                    <p:anim calcmode="lin" valueType="num">
                                      <p:cBhvr additive="base">
                                        <p:cTn id="14" dur="500" fill="hold"/>
                                        <p:tgtEl>
                                          <p:spTgt spid="3923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2331"/>
                                        </p:tgtEl>
                                        <p:attrNameLst>
                                          <p:attrName>style.visibility</p:attrName>
                                        </p:attrNameLst>
                                      </p:cBhvr>
                                      <p:to>
                                        <p:strVal val="visible"/>
                                      </p:to>
                                    </p:set>
                                    <p:anim calcmode="lin" valueType="num">
                                      <p:cBhvr additive="base">
                                        <p:cTn id="19" dur="500" fill="hold"/>
                                        <p:tgtEl>
                                          <p:spTgt spid="392331"/>
                                        </p:tgtEl>
                                        <p:attrNameLst>
                                          <p:attrName>ppt_x</p:attrName>
                                        </p:attrNameLst>
                                      </p:cBhvr>
                                      <p:tavLst>
                                        <p:tav tm="0">
                                          <p:val>
                                            <p:strVal val="#ppt_x"/>
                                          </p:val>
                                        </p:tav>
                                        <p:tav tm="100000">
                                          <p:val>
                                            <p:strVal val="#ppt_x"/>
                                          </p:val>
                                        </p:tav>
                                      </p:tavLst>
                                    </p:anim>
                                    <p:anim calcmode="lin" valueType="num">
                                      <p:cBhvr additive="base">
                                        <p:cTn id="20" dur="500" fill="hold"/>
                                        <p:tgtEl>
                                          <p:spTgt spid="392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autoUpdateAnimBg="0"/>
      <p:bldP spid="392331"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Arial" charset="0"/>
            <a:sym typeface="Symbol" pitchFamily="18"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CA" sz="2800" b="0" i="0" u="none" strike="noStrike" cap="none" normalizeH="0" baseline="0" smtClean="0">
            <a:ln>
              <a:noFill/>
            </a:ln>
            <a:solidFill>
              <a:srgbClr val="FFFF00"/>
            </a:solidFill>
            <a:effectLst>
              <a:outerShdw blurRad="38100" dist="38100" dir="2700000" algn="tl">
                <a:srgbClr val="000000">
                  <a:alpha val="43137"/>
                </a:srgbClr>
              </a:outerShdw>
            </a:effectLst>
            <a:latin typeface="Arial" charset="0"/>
            <a:sym typeface="Symbol" pitchFamily="18"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33384</TotalTime>
  <Words>3782</Words>
  <Application>Microsoft Office PowerPoint</Application>
  <PresentationFormat>Widescreen</PresentationFormat>
  <Paragraphs>719</Paragraphs>
  <Slides>72</Slides>
  <Notes>2</Notes>
  <HiddenSlides>5</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72</vt:i4>
      </vt:variant>
      <vt:variant>
        <vt:lpstr>Custom Shows</vt:lpstr>
      </vt:variant>
      <vt:variant>
        <vt:i4>1</vt:i4>
      </vt:variant>
    </vt:vector>
  </HeadingPairs>
  <TitlesOfParts>
    <vt:vector size="83" baseType="lpstr">
      <vt:lpstr>Arial</vt:lpstr>
      <vt:lpstr>Arial Narrow</vt:lpstr>
      <vt:lpstr>Cambria Math</vt:lpstr>
      <vt:lpstr>Comic Sans MS</vt:lpstr>
      <vt:lpstr>Courier New</vt:lpstr>
      <vt:lpstr>Symbol</vt:lpstr>
      <vt:lpstr>Times New Roman</vt:lpstr>
      <vt:lpstr>Wingdings</vt:lpstr>
      <vt:lpstr>Default Design</vt:lpstr>
      <vt:lpstr>Visio</vt:lpstr>
      <vt:lpstr>CSCE 222 Discrete Structures</vt:lpstr>
      <vt:lpstr>Based on Chapter 12 of Rosen  Discrete Mathematics and its Applications</vt:lpstr>
      <vt:lpstr>Boolean Algebra</vt:lpstr>
      <vt:lpstr>Boolean Operations</vt:lpstr>
      <vt:lpstr>Precedence of operators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Boolean Functions and Expressions</vt:lpstr>
      <vt:lpstr>Truth Tables Showing All Possible Functions of Two Binary Variables</vt:lpstr>
      <vt:lpstr>Boolean Functions and Expressions</vt:lpstr>
      <vt:lpstr>Boolean Identities</vt:lpstr>
      <vt:lpstr>Duality</vt:lpstr>
      <vt:lpstr>Duality</vt:lpstr>
      <vt:lpstr>Duality</vt:lpstr>
      <vt:lpstr>Duality</vt:lpstr>
      <vt:lpstr>Definition of a Boolean Algebra</vt:lpstr>
      <vt:lpstr>Definition of a Boolean Algebra</vt:lpstr>
      <vt:lpstr>Logic Gates</vt:lpstr>
      <vt:lpstr>Logic Gates and Their Truth Tables</vt:lpstr>
      <vt:lpstr>NAND, NOR,  XOR, and XNOR</vt:lpstr>
      <vt:lpstr>Variations of Basic Logic Gate Symbols</vt:lpstr>
      <vt:lpstr>The Inverter at the Transistor Level</vt:lpstr>
      <vt:lpstr>Allowable Voltages in Transistor-Transistor-Logic (TTL)</vt:lpstr>
      <vt:lpstr>Transistor-Level Circuits For 2-Input  a) NAND and b)NOR Gates</vt:lpstr>
      <vt:lpstr>Tri-State Buffers</vt:lpstr>
      <vt:lpstr>Bit Operations 1</vt:lpstr>
      <vt:lpstr>Bit Operations 2</vt:lpstr>
      <vt:lpstr>&amp;&amp; vs. &amp; in C/C++</vt:lpstr>
      <vt:lpstr>&amp;&amp; vs. &amp; in C/C++</vt:lpstr>
      <vt:lpstr>The Sum-of-Products (SOP) Form</vt:lpstr>
      <vt:lpstr>The SOP Form of the Majority Function</vt:lpstr>
      <vt:lpstr>A 2-Level AND-OR Circuit that Implements the Majority Function</vt:lpstr>
      <vt:lpstr>Notation Used at Circuit Intersections</vt:lpstr>
      <vt:lpstr>Rosen, §12.3 question 1</vt:lpstr>
      <vt:lpstr>Rosen, §12.3 question 2</vt:lpstr>
      <vt:lpstr>Rosen, §12.3 question 6</vt:lpstr>
      <vt:lpstr>Rosen, §12.3 question 6</vt:lpstr>
      <vt:lpstr>Writing xor using and/or/not</vt:lpstr>
      <vt:lpstr>Converting decimal numbers to binary</vt:lpstr>
      <vt:lpstr>Converting binary numbers to decimal</vt:lpstr>
      <vt:lpstr>How to add binary numbers</vt:lpstr>
      <vt:lpstr>The half-adder</vt:lpstr>
      <vt:lpstr>Using half adders</vt:lpstr>
      <vt:lpstr>How to fix this</vt:lpstr>
      <vt:lpstr>The full adder</vt:lpstr>
      <vt:lpstr>The full adder</vt:lpstr>
      <vt:lpstr>Adding bigger binary numbers</vt:lpstr>
      <vt:lpstr>Adding bigger binary numbers</vt:lpstr>
      <vt:lpstr>More about logic gates</vt:lpstr>
      <vt:lpstr>Flip-flops</vt:lpstr>
      <vt:lpstr>Memory</vt:lpstr>
      <vt:lpstr>Reduction (Simplification) of Boolean Expressions</vt:lpstr>
      <vt:lpstr>Reduced Majority Function Circuit</vt:lpstr>
      <vt:lpstr>The Algebraic Method</vt:lpstr>
      <vt:lpstr>The Algebraic Method</vt:lpstr>
      <vt:lpstr>Karnaugh Maps: Venn Diagram Representation of Majority Function</vt:lpstr>
      <vt:lpstr>K-Map for Majority Function</vt:lpstr>
      <vt:lpstr>Adjacency Groupings for Majority Function</vt:lpstr>
      <vt:lpstr>Minimized AND-OR Majority Circuit</vt:lpstr>
      <vt:lpstr>K-Map Groupings</vt:lpstr>
      <vt:lpstr>K-Map Corners are Logically Adjacent</vt:lpstr>
      <vt:lpstr>K-Maps and Don’t Cares</vt:lpstr>
      <vt:lpstr>3-Level Majority Circuit</vt:lpstr>
      <vt:lpstr>Truth Table with Don’t Cares</vt:lpstr>
      <vt:lpstr>Custom Show 1</vt:lpstr>
    </vt:vector>
  </TitlesOfParts>
  <Company>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McGuire, Timothy J</cp:lastModifiedBy>
  <cp:revision>130</cp:revision>
  <cp:lastPrinted>2019-04-11T19:33:35Z</cp:lastPrinted>
  <dcterms:created xsi:type="dcterms:W3CDTF">2001-02-24T00:16:35Z</dcterms:created>
  <dcterms:modified xsi:type="dcterms:W3CDTF">2020-11-13T17:37:22Z</dcterms:modified>
</cp:coreProperties>
</file>